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977" r:id="rId3"/>
    <p:sldId id="994" r:id="rId4"/>
    <p:sldId id="1011" r:id="rId5"/>
    <p:sldId id="1005" r:id="rId6"/>
    <p:sldId id="997" r:id="rId7"/>
    <p:sldId id="1014" r:id="rId8"/>
    <p:sldId id="982" r:id="rId9"/>
    <p:sldId id="987" r:id="rId10"/>
    <p:sldId id="995" r:id="rId11"/>
    <p:sldId id="975" r:id="rId12"/>
    <p:sldId id="983" r:id="rId13"/>
    <p:sldId id="1013" r:id="rId14"/>
    <p:sldId id="980" r:id="rId15"/>
    <p:sldId id="1015" r:id="rId16"/>
    <p:sldId id="1018" r:id="rId17"/>
    <p:sldId id="1004" r:id="rId18"/>
    <p:sldId id="1017" r:id="rId19"/>
    <p:sldId id="1016" r:id="rId20"/>
    <p:sldId id="1022" r:id="rId21"/>
    <p:sldId id="1021" r:id="rId22"/>
    <p:sldId id="1020" r:id="rId23"/>
    <p:sldId id="1012" r:id="rId24"/>
    <p:sldId id="961" r:id="rId25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78A553-BFF1-19B9-E8C3-6CBAAED832EC}" name="Работа NCOZ" initials="РN" userId="Работа NCOZ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D60000"/>
    <a:srgbClr val="E9B876"/>
    <a:srgbClr val="6F6640"/>
    <a:srgbClr val="984807"/>
    <a:srgbClr val="0000FF"/>
    <a:srgbClr val="002060"/>
    <a:srgbClr val="0333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5" autoAdjust="0"/>
    <p:restoredTop sz="92035" autoAdjust="0"/>
  </p:normalViewPr>
  <p:slideViewPr>
    <p:cSldViewPr>
      <p:cViewPr varScale="1">
        <p:scale>
          <a:sx n="75" d="100"/>
          <a:sy n="75" d="100"/>
        </p:scale>
        <p:origin x="902" y="53"/>
      </p:cViewPr>
      <p:guideLst/>
    </p:cSldViewPr>
  </p:slideViewPr>
  <p:notesTextViewPr>
    <p:cViewPr>
      <p:scale>
        <a:sx n="25" d="100"/>
        <a:sy n="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inagul Kuatbayeva" userId="0baf5ed6baa01c10" providerId="LiveId" clId="{D4FAE982-4CA0-4AE0-B2A5-884DED905342}"/>
    <pc:docChg chg="custSel addSld delSld modSld sldOrd">
      <pc:chgData name="Ainagul Kuatbayeva" userId="0baf5ed6baa01c10" providerId="LiveId" clId="{D4FAE982-4CA0-4AE0-B2A5-884DED905342}" dt="2026-09-03T12:09:25.665" v="192"/>
      <pc:docMkLst>
        <pc:docMk/>
      </pc:docMkLst>
      <pc:sldChg chg="add del">
        <pc:chgData name="Ainagul Kuatbayeva" userId="0baf5ed6baa01c10" providerId="LiveId" clId="{D4FAE982-4CA0-4AE0-B2A5-884DED905342}" dt="2026-08-30T19:03:33.451" v="46"/>
        <pc:sldMkLst>
          <pc:docMk/>
          <pc:sldMk cId="0" sldId="256"/>
        </pc:sldMkLst>
      </pc:sldChg>
      <pc:sldChg chg="del">
        <pc:chgData name="Ainagul Kuatbayeva" userId="0baf5ed6baa01c10" providerId="LiveId" clId="{D4FAE982-4CA0-4AE0-B2A5-884DED905342}" dt="2026-08-30T18:58:46.377" v="39" actId="47"/>
        <pc:sldMkLst>
          <pc:docMk/>
          <pc:sldMk cId="539578438" sldId="971"/>
        </pc:sldMkLst>
      </pc:sldChg>
      <pc:sldChg chg="del">
        <pc:chgData name="Ainagul Kuatbayeva" userId="0baf5ed6baa01c10" providerId="LiveId" clId="{D4FAE982-4CA0-4AE0-B2A5-884DED905342}" dt="2026-08-30T19:08:04.093" v="182" actId="47"/>
        <pc:sldMkLst>
          <pc:docMk/>
          <pc:sldMk cId="3355404810" sldId="976"/>
        </pc:sldMkLst>
      </pc:sldChg>
      <pc:sldChg chg="modSp add del mod">
        <pc:chgData name="Ainagul Kuatbayeva" userId="0baf5ed6baa01c10" providerId="LiveId" clId="{D4FAE982-4CA0-4AE0-B2A5-884DED905342}" dt="2026-08-30T19:04:50.960" v="180" actId="1076"/>
        <pc:sldMkLst>
          <pc:docMk/>
          <pc:sldMk cId="16587345" sldId="977"/>
        </pc:sldMkLst>
        <pc:spChg chg="mod">
          <ac:chgData name="Ainagul Kuatbayeva" userId="0baf5ed6baa01c10" providerId="LiveId" clId="{D4FAE982-4CA0-4AE0-B2A5-884DED905342}" dt="2026-08-30T19:04:50.960" v="180" actId="1076"/>
          <ac:spMkLst>
            <pc:docMk/>
            <pc:sldMk cId="16587345" sldId="977"/>
            <ac:spMk id="9" creationId="{27B9B012-53AC-B6AF-F530-B16094C3D6F0}"/>
          </ac:spMkLst>
        </pc:spChg>
      </pc:sldChg>
      <pc:sldChg chg="del">
        <pc:chgData name="Ainagul Kuatbayeva" userId="0baf5ed6baa01c10" providerId="LiveId" clId="{D4FAE982-4CA0-4AE0-B2A5-884DED905342}" dt="2026-08-30T18:58:55.736" v="40" actId="47"/>
        <pc:sldMkLst>
          <pc:docMk/>
          <pc:sldMk cId="1709706614" sldId="978"/>
        </pc:sldMkLst>
      </pc:sldChg>
      <pc:sldChg chg="del">
        <pc:chgData name="Ainagul Kuatbayeva" userId="0baf5ed6baa01c10" providerId="LiveId" clId="{D4FAE982-4CA0-4AE0-B2A5-884DED905342}" dt="2026-08-31T04:04:33.551" v="190" actId="47"/>
        <pc:sldMkLst>
          <pc:docMk/>
          <pc:sldMk cId="1817926563" sldId="990"/>
        </pc:sldMkLst>
      </pc:sldChg>
      <pc:sldChg chg="del">
        <pc:chgData name="Ainagul Kuatbayeva" userId="0baf5ed6baa01c10" providerId="LiveId" clId="{D4FAE982-4CA0-4AE0-B2A5-884DED905342}" dt="2026-08-30T19:00:51.138" v="43" actId="47"/>
        <pc:sldMkLst>
          <pc:docMk/>
          <pc:sldMk cId="2369092576" sldId="993"/>
        </pc:sldMkLst>
      </pc:sldChg>
      <pc:sldChg chg="del">
        <pc:chgData name="Ainagul Kuatbayeva" userId="0baf5ed6baa01c10" providerId="LiveId" clId="{D4FAE982-4CA0-4AE0-B2A5-884DED905342}" dt="2026-08-30T19:07:53.341" v="181" actId="47"/>
        <pc:sldMkLst>
          <pc:docMk/>
          <pc:sldMk cId="2371552116" sldId="996"/>
        </pc:sldMkLst>
      </pc:sldChg>
      <pc:sldChg chg="ord">
        <pc:chgData name="Ainagul Kuatbayeva" userId="0baf5ed6baa01c10" providerId="LiveId" clId="{D4FAE982-4CA0-4AE0-B2A5-884DED905342}" dt="2026-08-30T19:08:39.508" v="186"/>
        <pc:sldMkLst>
          <pc:docMk/>
          <pc:sldMk cId="327789654" sldId="1004"/>
        </pc:sldMkLst>
      </pc:sldChg>
      <pc:sldChg chg="addSp delSp modSp mod">
        <pc:chgData name="Ainagul Kuatbayeva" userId="0baf5ed6baa01c10" providerId="LiveId" clId="{D4FAE982-4CA0-4AE0-B2A5-884DED905342}" dt="2026-09-03T12:09:25.665" v="192"/>
        <pc:sldMkLst>
          <pc:docMk/>
          <pc:sldMk cId="2350027382" sldId="1013"/>
        </pc:sldMkLst>
        <pc:picChg chg="add mod">
          <ac:chgData name="Ainagul Kuatbayeva" userId="0baf5ed6baa01c10" providerId="LiveId" clId="{D4FAE982-4CA0-4AE0-B2A5-884DED905342}" dt="2026-09-03T12:09:25.665" v="192"/>
          <ac:picMkLst>
            <pc:docMk/>
            <pc:sldMk cId="2350027382" sldId="1013"/>
            <ac:picMk id="2" creationId="{5B68A580-28F5-DC9C-8BEB-F73FB6D349A7}"/>
          </ac:picMkLst>
        </pc:picChg>
        <pc:picChg chg="del">
          <ac:chgData name="Ainagul Kuatbayeva" userId="0baf5ed6baa01c10" providerId="LiveId" clId="{D4FAE982-4CA0-4AE0-B2A5-884DED905342}" dt="2026-09-03T12:09:24.274" v="191" actId="478"/>
          <ac:picMkLst>
            <pc:docMk/>
            <pc:sldMk cId="2350027382" sldId="1013"/>
            <ac:picMk id="8" creationId="{96D9510A-6470-4F5F-48DA-B3F12513C566}"/>
          </ac:picMkLst>
        </pc:picChg>
      </pc:sldChg>
      <pc:sldChg chg="ord">
        <pc:chgData name="Ainagul Kuatbayeva" userId="0baf5ed6baa01c10" providerId="LiveId" clId="{D4FAE982-4CA0-4AE0-B2A5-884DED905342}" dt="2026-08-30T18:59:16.823" v="42"/>
        <pc:sldMkLst>
          <pc:docMk/>
          <pc:sldMk cId="3881369106" sldId="1014"/>
        </pc:sldMkLst>
      </pc:sldChg>
      <pc:sldChg chg="ord">
        <pc:chgData name="Ainagul Kuatbayeva" userId="0baf5ed6baa01c10" providerId="LiveId" clId="{D4FAE982-4CA0-4AE0-B2A5-884DED905342}" dt="2026-08-30T19:08:33.820" v="184"/>
        <pc:sldMkLst>
          <pc:docMk/>
          <pc:sldMk cId="3854642713" sldId="1016"/>
        </pc:sldMkLst>
      </pc:sldChg>
      <pc:sldChg chg="addSp delSp modSp mod">
        <pc:chgData name="Ainagul Kuatbayeva" userId="0baf5ed6baa01c10" providerId="LiveId" clId="{D4FAE982-4CA0-4AE0-B2A5-884DED905342}" dt="2026-08-30T18:58:28.802" v="38" actId="6549"/>
        <pc:sldMkLst>
          <pc:docMk/>
          <pc:sldMk cId="2236498471" sldId="1021"/>
        </pc:sldMkLst>
        <pc:spChg chg="mod">
          <ac:chgData name="Ainagul Kuatbayeva" userId="0baf5ed6baa01c10" providerId="LiveId" clId="{D4FAE982-4CA0-4AE0-B2A5-884DED905342}" dt="2026-08-30T18:58:28.802" v="38" actId="6549"/>
          <ac:spMkLst>
            <pc:docMk/>
            <pc:sldMk cId="2236498471" sldId="1021"/>
            <ac:spMk id="2" creationId="{55A87FFF-7569-A7B4-7587-9C214C3D3CF1}"/>
          </ac:spMkLst>
        </pc:spChg>
      </pc:sldChg>
      <pc:sldChg chg="addSp delSp add mod">
        <pc:chgData name="Ainagul Kuatbayeva" userId="0baf5ed6baa01c10" providerId="LiveId" clId="{D4FAE982-4CA0-4AE0-B2A5-884DED905342}" dt="2026-08-31T04:03:56.066" v="189" actId="22"/>
        <pc:sldMkLst>
          <pc:docMk/>
          <pc:sldMk cId="3748849017" sldId="1022"/>
        </pc:sldMkLst>
        <pc:picChg chg="add">
          <ac:chgData name="Ainagul Kuatbayeva" userId="0baf5ed6baa01c10" providerId="LiveId" clId="{D4FAE982-4CA0-4AE0-B2A5-884DED905342}" dt="2026-08-31T04:03:56.066" v="189" actId="22"/>
          <ac:picMkLst>
            <pc:docMk/>
            <pc:sldMk cId="3748849017" sldId="1022"/>
            <ac:picMk id="4" creationId="{C522E86B-93DB-7FD5-C725-1D3C696C58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4418"/>
          </a:xfrm>
          <a:prstGeom prst="rect">
            <a:avLst/>
          </a:prstGeom>
        </p:spPr>
        <p:txBody>
          <a:bodyPr vert="horz" lIns="90334" tIns="45167" rIns="90334" bIns="45167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4418"/>
          </a:xfrm>
          <a:prstGeom prst="rect">
            <a:avLst/>
          </a:prstGeom>
        </p:spPr>
        <p:txBody>
          <a:bodyPr vert="horz" lIns="90334" tIns="45167" rIns="90334" bIns="45167" rtlCol="0"/>
          <a:lstStyle>
            <a:lvl1pPr algn="r">
              <a:defRPr sz="1200"/>
            </a:lvl1pPr>
          </a:lstStyle>
          <a:p>
            <a:fld id="{BAD6E61F-46BE-40E4-BFD4-EFE677E1F58E}" type="datetimeFigureOut">
              <a:rPr lang="ru-RU" smtClean="0"/>
              <a:t>03.09.2026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34" tIns="45167" rIns="90334" bIns="4516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931"/>
            <a:ext cx="5388610" cy="3884487"/>
          </a:xfrm>
          <a:prstGeom prst="rect">
            <a:avLst/>
          </a:prstGeom>
        </p:spPr>
        <p:txBody>
          <a:bodyPr vert="horz" lIns="90334" tIns="45167" rIns="90334" bIns="4516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896"/>
            <a:ext cx="2918831" cy="494418"/>
          </a:xfrm>
          <a:prstGeom prst="rect">
            <a:avLst/>
          </a:prstGeom>
        </p:spPr>
        <p:txBody>
          <a:bodyPr vert="horz" lIns="90334" tIns="45167" rIns="90334" bIns="45167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896"/>
            <a:ext cx="2918831" cy="494418"/>
          </a:xfrm>
          <a:prstGeom prst="rect">
            <a:avLst/>
          </a:prstGeom>
        </p:spPr>
        <p:txBody>
          <a:bodyPr vert="horz" lIns="90334" tIns="45167" rIns="90334" bIns="45167" rtlCol="0" anchor="b"/>
          <a:lstStyle>
            <a:lvl1pPr algn="r">
              <a:defRPr sz="1200"/>
            </a:lvl1pPr>
          </a:lstStyle>
          <a:p>
            <a:fld id="{BC0DA039-89EA-46DB-A04B-97278BEDF35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DA039-89EA-46DB-A04B-97278BEDF35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9281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DA039-89EA-46DB-A04B-97278BEDF35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331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0DA039-89EA-46DB-A04B-97278BEDF350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40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E04BD-7F09-4C3C-986F-9A46C91B71CE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4B349-0BD4-4BD4-A337-269F13ADE3F1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7B2EC-E5ED-4168-841A-EE415940E687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8E3AE-688C-4EB1-AEA5-2AD681450769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7EB38F-B660-4D06-8950-9A9348FE58D2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60826" y="2858516"/>
            <a:ext cx="5070347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EFDF2-6CC4-445E-A8D6-1B7B4B62FC9B}" type="datetime1">
              <a:rPr lang="en-US" smtClean="0"/>
              <a:t>9/3/2026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63400" y="6538187"/>
            <a:ext cx="175895" cy="255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oleObject" Target="../embeddings/oleObject2.bin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7" Type="http://schemas.openxmlformats.org/officeDocument/2006/relationships/image" Target="../media/image23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Объект 17"/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752600" imgH="1706880" progId="Paint.Picture">
                  <p:embed/>
                </p:oleObj>
              </mc:Choice>
              <mc:Fallback>
                <p:oleObj r:id="rId2" imgW="1752600" imgH="1706880" progId="Paint.Picture">
                  <p:embed/>
                  <p:pic>
                    <p:nvPicPr>
                      <p:cNvPr id="18" name="Объект 1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25" y="645315"/>
            <a:ext cx="1036133" cy="955470"/>
          </a:xfrm>
          <a:prstGeom prst="rect">
            <a:avLst/>
          </a:prstGeom>
        </p:spPr>
      </p:pic>
      <p:graphicFrame>
        <p:nvGraphicFramePr>
          <p:cNvPr id="14" name="Объект 13"/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653540" imgH="1661160" progId="Paint.Picture">
                  <p:embed/>
                </p:oleObj>
              </mc:Choice>
              <mc:Fallback>
                <p:oleObj r:id="rId5" imgW="1653540" imgH="1661160" progId="Paint.Picture">
                  <p:embed/>
                  <p:pic>
                    <p:nvPicPr>
                      <p:cNvPr id="14" name="Объект 1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object 2"/>
          <p:cNvSpPr txBox="1"/>
          <p:nvPr/>
        </p:nvSpPr>
        <p:spPr>
          <a:xfrm>
            <a:off x="4781797" y="6422289"/>
            <a:ext cx="272002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26 августа </a:t>
            </a:r>
            <a:r>
              <a:rPr sz="1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</a:t>
            </a:r>
            <a:r>
              <a:rPr lang="ru-RU" sz="1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6</a:t>
            </a:r>
            <a:r>
              <a:rPr sz="1600" b="1" spc="-3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b="1" spc="-20" noProof="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года</a:t>
            </a:r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331A191E-BE6F-6AD2-9EC6-9E3E6A9053CF}"/>
              </a:ext>
            </a:extLst>
          </p:cNvPr>
          <p:cNvSpPr txBox="1"/>
          <p:nvPr/>
        </p:nvSpPr>
        <p:spPr>
          <a:xfrm>
            <a:off x="4481910" y="4303932"/>
            <a:ext cx="57912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ru-RU" sz="1600" b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Докладчик: </a:t>
            </a:r>
            <a:r>
              <a:rPr lang="ru-RU" sz="1600" spc="-75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Куатбаева</a:t>
            </a:r>
            <a:r>
              <a:rPr lang="ru-RU" sz="1600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spc="-75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Айнагул</a:t>
            </a:r>
            <a:r>
              <a:rPr lang="ru-RU" sz="1600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spc="-75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Мухановна</a:t>
            </a:r>
            <a:r>
              <a:rPr lang="ru-RU" sz="1600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директор Филиала </a:t>
            </a:r>
            <a:r>
              <a:rPr lang="ru-RU" sz="1600" spc="-75" dirty="0" err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НПЦСЭЭиМ</a:t>
            </a:r>
            <a:r>
              <a:rPr lang="ru-RU" sz="1600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 к.м.н., асс. профессор, член НТКГЭИ 	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B490E48-B733-768F-F4F9-0BD482AA2A0C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/>
          </a:blip>
          <a:srcRect l="3774" t="6096" r="4221" b="5927"/>
          <a:stretch>
            <a:fillRect/>
          </a:stretch>
        </p:blipFill>
        <p:spPr>
          <a:xfrm>
            <a:off x="1057693" y="4226695"/>
            <a:ext cx="3285885" cy="2316752"/>
          </a:xfrm>
          <a:prstGeom prst="rect">
            <a:avLst/>
          </a:prstGeom>
        </p:spPr>
      </p:pic>
      <p:pic>
        <p:nvPicPr>
          <p:cNvPr id="6" name="Изображение 11">
            <a:extLst>
              <a:ext uri="{FF2B5EF4-FFF2-40B4-BE49-F238E27FC236}">
                <a16:creationId xmlns:a16="http://schemas.microsoft.com/office/drawing/2014/main" id="{A4ED15C8-AB8C-DE54-B3C9-AE3CCF643E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1135"/>
            <a:ext cx="2700636" cy="348260"/>
          </a:xfrm>
          <a:prstGeom prst="rect">
            <a:avLst/>
          </a:prstGeom>
        </p:spPr>
      </p:pic>
      <p:pic>
        <p:nvPicPr>
          <p:cNvPr id="11" name="Изображение 11">
            <a:extLst>
              <a:ext uri="{FF2B5EF4-FFF2-40B4-BE49-F238E27FC236}">
                <a16:creationId xmlns:a16="http://schemas.microsoft.com/office/drawing/2014/main" id="{6368EF47-FDC7-4E42-BAEA-B3D57C6A03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4235" y="9609"/>
            <a:ext cx="2735291" cy="348260"/>
          </a:xfrm>
          <a:prstGeom prst="rect">
            <a:avLst/>
          </a:prstGeom>
        </p:spPr>
      </p:pic>
      <p:pic>
        <p:nvPicPr>
          <p:cNvPr id="16" name="Изображение 11">
            <a:extLst>
              <a:ext uri="{FF2B5EF4-FFF2-40B4-BE49-F238E27FC236}">
                <a16:creationId xmlns:a16="http://schemas.microsoft.com/office/drawing/2014/main" id="{E1E382F2-ADA9-8DB6-DCAB-191C660F0B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86237" y="9609"/>
            <a:ext cx="2700636" cy="348260"/>
          </a:xfrm>
          <a:prstGeom prst="rect">
            <a:avLst/>
          </a:prstGeom>
        </p:spPr>
      </p:pic>
      <p:pic>
        <p:nvPicPr>
          <p:cNvPr id="26" name="Изображение 11">
            <a:extLst>
              <a:ext uri="{FF2B5EF4-FFF2-40B4-BE49-F238E27FC236}">
                <a16:creationId xmlns:a16="http://schemas.microsoft.com/office/drawing/2014/main" id="{2CA3A138-1C75-140D-31BB-2D3B4B2E9A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0472" y="8083"/>
            <a:ext cx="2735291" cy="348260"/>
          </a:xfrm>
          <a:prstGeom prst="rect">
            <a:avLst/>
          </a:prstGeom>
        </p:spPr>
      </p:pic>
      <p:pic>
        <p:nvPicPr>
          <p:cNvPr id="29" name="Изображение 11">
            <a:extLst>
              <a:ext uri="{FF2B5EF4-FFF2-40B4-BE49-F238E27FC236}">
                <a16:creationId xmlns:a16="http://schemas.microsoft.com/office/drawing/2014/main" id="{C41419CF-4095-3E7E-6488-F43CBCE094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2474" y="9609"/>
            <a:ext cx="2700636" cy="348260"/>
          </a:xfrm>
          <a:prstGeom prst="rect">
            <a:avLst/>
          </a:prstGeom>
        </p:spPr>
      </p:pic>
      <p:pic>
        <p:nvPicPr>
          <p:cNvPr id="32" name="Изображение 11">
            <a:extLst>
              <a:ext uri="{FF2B5EF4-FFF2-40B4-BE49-F238E27FC236}">
                <a16:creationId xmlns:a16="http://schemas.microsoft.com/office/drawing/2014/main" id="{BB160A54-9C60-70B6-783C-2FC91884AE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709" y="8083"/>
            <a:ext cx="2735291" cy="348260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0DB5A26E-BA50-7AE9-C7F5-BC39BEE174BA}"/>
              </a:ext>
            </a:extLst>
          </p:cNvPr>
          <p:cNvSpPr txBox="1">
            <a:spLocks/>
          </p:cNvSpPr>
          <p:nvPr/>
        </p:nvSpPr>
        <p:spPr>
          <a:xfrm>
            <a:off x="2700635" y="1796167"/>
            <a:ext cx="7572475" cy="1133644"/>
          </a:xfrm>
          <a:prstGeom prst="rect">
            <a:avLst/>
          </a:prstGeo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12700" marR="5080" algn="ctr">
              <a:spcBef>
                <a:spcPts val="100"/>
              </a:spcBef>
            </a:pPr>
            <a:r>
              <a:rPr lang="ru-RU" sz="24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Введение лошадиного антирабического иммуноглобулина пострадавшим </a:t>
            </a:r>
          </a:p>
          <a:p>
            <a:pPr marL="12700" marR="5080" algn="ctr">
              <a:spcBef>
                <a:spcPts val="100"/>
              </a:spcBef>
            </a:pPr>
            <a:r>
              <a:rPr lang="ru-RU" sz="24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от укусов, </a:t>
            </a:r>
            <a:r>
              <a:rPr lang="ru-RU" sz="2400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оцарапывания</a:t>
            </a:r>
            <a:r>
              <a:rPr lang="ru-RU" sz="24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 и </a:t>
            </a:r>
            <a:r>
              <a:rPr lang="ru-RU" sz="2400" i="1" kern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ослюнения</a:t>
            </a:r>
            <a:r>
              <a:rPr lang="ru-RU" sz="2400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 Narrow" panose="020B0606020202030204" pitchFamily="34" charset="0"/>
              </a:rPr>
              <a:t> животными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846F977-6EBD-7466-4C0F-85071C94CABB}"/>
              </a:ext>
            </a:extLst>
          </p:cNvPr>
          <p:cNvSpPr txBox="1">
            <a:spLocks/>
          </p:cNvSpPr>
          <p:nvPr/>
        </p:nvSpPr>
        <p:spPr>
          <a:xfrm>
            <a:off x="1667677" y="435711"/>
            <a:ext cx="9829800" cy="579646"/>
          </a:xfrm>
          <a:prstGeom prst="rect">
            <a:avLst/>
          </a:prstGeom>
          <a:effectLst>
            <a:outerShdw blurRad="127000" dist="1270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0" tIns="12700" rIns="0" bIns="0" rtlCol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pPr marL="12700" marR="5080" algn="ctr">
              <a:spcBef>
                <a:spcPts val="100"/>
              </a:spcBef>
            </a:pPr>
            <a:r>
              <a:rPr lang="ru-RU" sz="1800" b="0" kern="0" spc="-30" dirty="0">
                <a:solidFill>
                  <a:srgbClr val="001F5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Министерство здравоохранения Республики Казахстан</a:t>
            </a:r>
          </a:p>
          <a:p>
            <a:pPr marL="12700" marR="5080" algn="ctr">
              <a:spcBef>
                <a:spcPts val="100"/>
              </a:spcBef>
            </a:pPr>
            <a:r>
              <a:rPr lang="ru-RU" sz="1800" b="0" kern="0" spc="-30" dirty="0">
                <a:solidFill>
                  <a:srgbClr val="001F5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РГП на ПХВ «Национальный центр общественного здравоохранения МЗ РК</a:t>
            </a:r>
            <a:endParaRPr lang="ru-RU" sz="1800" b="0" kern="0" dirty="0">
              <a:latin typeface="Arial Narrow" panose="020B0606020202030204" pitchFamily="34" charset="0"/>
              <a:cs typeface="Arial Narrow" panose="020B0606020202030204" pitchFamily="34" charset="0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9FF9F8D9-55A5-2AB9-587D-9DDD5BA44E1D}"/>
              </a:ext>
            </a:extLst>
          </p:cNvPr>
          <p:cNvSpPr txBox="1"/>
          <p:nvPr/>
        </p:nvSpPr>
        <p:spPr>
          <a:xfrm>
            <a:off x="7501821" y="5326616"/>
            <a:ext cx="4289534" cy="11285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400" b="1" i="1" u="sng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Вопросы иммунизации в РК  (для медработников и родителей)</a:t>
            </a:r>
            <a:r>
              <a:rPr lang="ru-RU" sz="1400" b="1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endParaRPr lang="ru-RU" sz="1400" i="1" spc="-75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0">
              <a:spcBef>
                <a:spcPts val="100"/>
              </a:spcBef>
            </a:pPr>
            <a:r>
              <a:rPr lang="ru-RU" sz="1400" b="1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Саит </a:t>
            </a:r>
            <a:r>
              <a:rPr lang="ru-RU" sz="1400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			</a:t>
            </a:r>
            <a:r>
              <a:rPr lang="en-US" sz="1400" b="1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egu.kz</a:t>
            </a:r>
          </a:p>
          <a:p>
            <a:pPr marL="12700">
              <a:spcBef>
                <a:spcPts val="100"/>
              </a:spcBef>
            </a:pPr>
            <a:r>
              <a:rPr lang="ru-RU" sz="1400" b="1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Горячая линия :		7701</a:t>
            </a:r>
            <a:endParaRPr lang="en-US" sz="1400" b="1" i="1" spc="-75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2700">
              <a:spcBef>
                <a:spcPts val="100"/>
              </a:spcBef>
            </a:pPr>
            <a:r>
              <a:rPr lang="ru-RU" sz="1400" i="1" spc="-75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</a:t>
            </a:r>
            <a:endParaRPr lang="ru-RU" sz="1600" i="1" spc="-75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6599-FED1-A6FD-7415-F17599569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F5295C1E-0289-8992-3191-DDAF5EBB1C10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53540" imgH="1661160" progId="Paint.Picture">
                  <p:embed/>
                </p:oleObj>
              </mc:Choice>
              <mc:Fallback>
                <p:oleObj r:id="rId3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F5295C1E-0289-8992-3191-DDAF5EBB1C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F35935F3-4419-437A-23E7-55C28396FF2B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752600" imgH="1706880" progId="Paint.Picture">
                  <p:embed/>
                </p:oleObj>
              </mc:Choice>
              <mc:Fallback>
                <p:oleObj r:id="rId5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F35935F3-4419-437A-23E7-55C28396FF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BA9A7440-CD64-92F2-D750-6854B75EB079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C22364CE-0F35-9825-5FD4-CFEAECB13A3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2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5ECBC3E1-CC8C-B80B-4A7C-20047B8A07A6}"/>
              </a:ext>
            </a:extLst>
          </p:cNvPr>
          <p:cNvSpPr txBox="1"/>
          <p:nvPr/>
        </p:nvSpPr>
        <p:spPr>
          <a:xfrm>
            <a:off x="0" y="1"/>
            <a:ext cx="12192000" cy="44371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2800" b="1" spc="-75" dirty="0" err="1">
                <a:solidFill>
                  <a:srgbClr val="00206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Предистория</a:t>
            </a:r>
            <a:endParaRPr lang="ru-RU" sz="2800" b="1" spc="-75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9600A5-B5C8-AAA4-C7CE-A2AE048767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307" y="752929"/>
            <a:ext cx="2359775" cy="2975313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D2B24D0-FD18-147B-AEAD-3DAA1028E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2" y="655702"/>
            <a:ext cx="4822073" cy="1107996"/>
          </a:xfrm>
        </p:spPr>
        <p:txBody>
          <a:bodyPr/>
          <a:lstStyle/>
          <a:p>
            <a:r>
              <a:rPr lang="ru-RU" sz="1800" b="0" dirty="0"/>
              <a:t>По данным ИС установлена регистрация серии случаев НППИ в одном из травматологических пунктов РК после внутрикожной пробы АИ </a:t>
            </a:r>
            <a:endParaRPr lang="ru-KZ" sz="1800" b="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41A4698-B05C-7E85-4D6A-02E8CD9F8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825" y="750150"/>
            <a:ext cx="2490692" cy="2980871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29578B9-2C8C-51F5-272F-129028F3ACD8}"/>
              </a:ext>
            </a:extLst>
          </p:cNvPr>
          <p:cNvSpPr txBox="1">
            <a:spLocks/>
          </p:cNvSpPr>
          <p:nvPr/>
        </p:nvSpPr>
        <p:spPr>
          <a:xfrm>
            <a:off x="743994" y="3728242"/>
            <a:ext cx="11414357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ru-RU" sz="1800" u="sng" kern="0" dirty="0"/>
              <a:t>Результаты </a:t>
            </a:r>
            <a:r>
              <a:rPr lang="ru-RU" sz="1800" u="sng" kern="0" dirty="0" err="1"/>
              <a:t>эпидрасследования</a:t>
            </a:r>
            <a:r>
              <a:rPr lang="ru-RU" sz="1800" u="sng" kern="0" dirty="0"/>
              <a:t>: </a:t>
            </a:r>
          </a:p>
          <a:p>
            <a:pPr marL="457200" indent="-457200">
              <a:buAutoNum type="arabicParenR"/>
            </a:pPr>
            <a:r>
              <a:rPr lang="ru-RU" sz="1800" kern="0" dirty="0"/>
              <a:t>Не установлены симптомы и признаки: слабость, головная боль, повышение температуры</a:t>
            </a:r>
          </a:p>
          <a:p>
            <a:pPr marL="457200" indent="-457200">
              <a:buAutoNum type="arabicParenR"/>
            </a:pPr>
            <a:r>
              <a:rPr lang="ru-RU" sz="1800" kern="0" dirty="0"/>
              <a:t>Установлены симптомы и признаки: покраснение, чувство распирания, зуд;</a:t>
            </a:r>
          </a:p>
          <a:p>
            <a:pPr marL="457200" indent="-457200">
              <a:buAutoNum type="arabicParenR"/>
            </a:pPr>
            <a:r>
              <a:rPr lang="ru-RU" sz="1800" kern="0" dirty="0"/>
              <a:t>В данном травмпункте официально зарегистрированы только 72,4% от всех зарегистрированных в журнале аллергических реакций </a:t>
            </a:r>
          </a:p>
          <a:p>
            <a:pPr marL="457200" indent="-457200">
              <a:buAutoNum type="arabicParenR"/>
            </a:pPr>
            <a:r>
              <a:rPr lang="ru-RU" sz="1800" kern="0" dirty="0"/>
              <a:t>Местная реакция на введение АИ при пробе зарегистрированы и в других 2-х травматологических пунктах</a:t>
            </a:r>
          </a:p>
          <a:p>
            <a:pPr marL="457200" indent="-457200">
              <a:buAutoNum type="arabicParenR"/>
            </a:pPr>
            <a:r>
              <a:rPr lang="ru-RU" sz="1800" kern="0" dirty="0"/>
              <a:t>В 2026 г. в травматологических пунктах в регионах АИ отсутствовал от 5 до 6 месяцев  </a:t>
            </a:r>
            <a:endParaRPr lang="ru-KZ" sz="1800" kern="0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7B9B012-53AC-B6AF-F530-B16094C3D6F0}"/>
              </a:ext>
            </a:extLst>
          </p:cNvPr>
          <p:cNvSpPr txBox="1">
            <a:spLocks/>
          </p:cNvSpPr>
          <p:nvPr/>
        </p:nvSpPr>
        <p:spPr>
          <a:xfrm>
            <a:off x="990599" y="6065750"/>
            <a:ext cx="10591537" cy="615553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ru-RU" sz="2000" kern="0" dirty="0"/>
              <a:t>Результаты </a:t>
            </a:r>
            <a:r>
              <a:rPr lang="ru-RU" sz="2000" kern="0" dirty="0" err="1"/>
              <a:t>эпидрасследования</a:t>
            </a:r>
            <a:r>
              <a:rPr lang="ru-RU" sz="2000" kern="0" dirty="0"/>
              <a:t>:  </a:t>
            </a:r>
            <a:r>
              <a:rPr lang="ru-RU" sz="2000" kern="0" dirty="0">
                <a:solidFill>
                  <a:srgbClr val="FF5050"/>
                </a:solidFill>
              </a:rPr>
              <a:t>нарушение техники проведения внутрикожной пробы АИ в травматологических пунктах !!! </a:t>
            </a:r>
            <a:endParaRPr lang="ru-KZ" sz="2000" kern="0" dirty="0">
              <a:solidFill>
                <a:srgbClr val="FF5050"/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FE2B6E85-7C3C-5A55-9B57-3643CB53021B}"/>
              </a:ext>
            </a:extLst>
          </p:cNvPr>
          <p:cNvSpPr txBox="1">
            <a:spLocks/>
          </p:cNvSpPr>
          <p:nvPr/>
        </p:nvSpPr>
        <p:spPr>
          <a:xfrm>
            <a:off x="435727" y="1950396"/>
            <a:ext cx="4427657" cy="13849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ru-RU" sz="1800" b="0" kern="0" dirty="0"/>
              <a:t>В ИС были отмечены симптомы и </a:t>
            </a:r>
          </a:p>
          <a:p>
            <a:r>
              <a:rPr lang="ru-RU" sz="1800" b="0" kern="0" dirty="0"/>
              <a:t>признаки: </a:t>
            </a:r>
          </a:p>
          <a:p>
            <a:pPr marL="285750" indent="-285750">
              <a:buFontTx/>
              <a:buChar char="-"/>
            </a:pPr>
            <a:r>
              <a:rPr lang="ru-RU" sz="1800" kern="0" dirty="0"/>
              <a:t>слабость, </a:t>
            </a:r>
          </a:p>
          <a:p>
            <a:pPr marL="285750" indent="-285750">
              <a:buFontTx/>
              <a:buChar char="-"/>
            </a:pPr>
            <a:r>
              <a:rPr lang="ru-RU" sz="1800" kern="0" dirty="0"/>
              <a:t>головная боль, </a:t>
            </a:r>
          </a:p>
          <a:p>
            <a:pPr marL="285750" indent="-285750">
              <a:buFontTx/>
              <a:buChar char="-"/>
            </a:pPr>
            <a:r>
              <a:rPr lang="ru-RU" sz="1800" kern="0" dirty="0"/>
              <a:t>повышение температуры</a:t>
            </a:r>
            <a:endParaRPr lang="ru-KZ" sz="1800" kern="0" dirty="0"/>
          </a:p>
        </p:txBody>
      </p:sp>
    </p:spTree>
    <p:extLst>
      <p:ext uri="{BB962C8B-B14F-4D97-AF65-F5344CB8AC3E}">
        <p14:creationId xmlns:p14="http://schemas.microsoft.com/office/powerpoint/2010/main" val="1658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8ECEF-3BED-8B17-A975-94A8D640A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9E93A4AE-E4F6-C7CD-C334-88798FED5C7F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9E93A4AE-E4F6-C7CD-C334-88798FED5C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53B5EDF3-29D0-0814-DF4E-DC003FC3A0F0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53B5EDF3-29D0-0814-DF4E-DC003FC3A0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0B844476-2908-505A-5608-2E3B798665F3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16A5EC27-DFC3-77FF-4FCD-A6614BC2B8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3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8D898812-CB7A-57D9-8223-7091688AF4B4}"/>
              </a:ext>
            </a:extLst>
          </p:cNvPr>
          <p:cNvSpPr txBox="1"/>
          <p:nvPr/>
        </p:nvSpPr>
        <p:spPr>
          <a:xfrm>
            <a:off x="0" y="1"/>
            <a:ext cx="12192000" cy="44371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800" b="1" spc="-75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BA8DECD-D7CD-FB81-4E1B-DA03DB4C3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50" y="23850"/>
            <a:ext cx="12124702" cy="68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46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01967-F92B-B8A4-B43C-DBE3A9FC1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BC262061-15C8-4402-C2FC-36E73B3A654B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BC262061-15C8-4402-C2FC-36E73B3A65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8134B7E1-A75E-69A1-E17C-F5179D0E4537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8134B7E1-A75E-69A1-E17C-F5179D0E453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4BF9AB9C-69DE-081D-D7EE-788173521843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88934027-8501-B65F-E8DA-F08B630F756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4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D2FF37-6D1C-3C9F-8BD9-027AD44905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" y="23850"/>
            <a:ext cx="12185522" cy="683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74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6E174-46E4-CC0B-EFCA-4E1203BB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4760FD-2086-F92B-8DFE-A90E2375CA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4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482AA-1DC2-A443-77BF-9789B378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0ABFC625-DF90-D009-8C7C-2F041D9D6EF8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0ABFC625-DF90-D009-8C7C-2F041D9D6E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C818DF3D-0655-1D4D-1B87-5D908F9FFD7A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C818DF3D-0655-1D4D-1B87-5D908F9FFD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662C47FF-EE3C-16C7-A6BD-FD0C039870F5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8B82937B-E532-A311-FE74-DC20D42F48F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6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920B9D-8967-213A-341C-B797D0366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3850"/>
            <a:ext cx="12139294" cy="681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23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F73A6-1228-0D2B-5F0E-BBF064743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885D1E-4D98-7CFD-C099-8F480C880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16" y="0"/>
            <a:ext cx="118737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369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AB1E0-5058-7053-077D-07603628F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6B7A6CB2-5EF8-0932-5DA3-0F8D850CEF6E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6B7A6CB2-5EF8-0932-5DA3-0F8D850CEF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219C504D-60E6-4D3C-B86D-7A61C27E3046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219C504D-60E6-4D3C-B86D-7A61C27E30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6457B26B-DC8F-E5CF-680B-385B9575071D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44A88E1E-1577-BDA4-F6B4-ECDD25C057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8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307BE0-8C5E-90C3-8E12-732417892A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0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EBD29-9B3F-914F-A775-C240C7CD7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0BBB2DDE-3D1C-3663-7B66-ED41DC2C45E1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1653540" imgH="1661160" progId="Paint.Picture">
                  <p:embed/>
                </p:oleObj>
              </mc:Choice>
              <mc:Fallback>
                <p:oleObj r:id="rId3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0BBB2DDE-3D1C-3663-7B66-ED41DC2C45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17318541-8F21-2A76-C4EA-A643FAE65FC9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1752600" imgH="1706880" progId="Paint.Picture">
                  <p:embed/>
                </p:oleObj>
              </mc:Choice>
              <mc:Fallback>
                <p:oleObj r:id="rId5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17318541-8F21-2A76-C4EA-A643FAE65F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C521FAF9-A48E-7852-94C1-B07E5182C38C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1D0D3158-D087-DC4C-713C-8660D87006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9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0FB95E-A630-D345-B457-EC85C21E2A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64" y="0"/>
            <a:ext cx="121104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14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4F885-7FF1-84DF-3AF6-E9DFDEC29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6F397BF8-38E3-5E34-56B3-58CA0525B303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6F397BF8-38E3-5E34-56B3-58CA0525B3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FA0655FC-1C7E-CB28-9F2C-98255531EDE3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FA0655FC-1C7E-CB28-9F2C-98255531ED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0FF0D9A0-87B9-918F-12D9-35599CA7DC39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A093F0DB-09AF-8310-57C0-4C0C7EB3AD2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10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E89AA3F-19BB-FE2C-EB41-9083E6085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609600"/>
            <a:ext cx="5070347" cy="513714"/>
          </a:xfrm>
        </p:spPr>
        <p:txBody>
          <a:bodyPr/>
          <a:lstStyle/>
          <a:p>
            <a:endParaRPr lang="ru-KZ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70820C-3CAB-C5DD-78B6-B9520E2E00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23850"/>
            <a:ext cx="12158351" cy="676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021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02A3E-3F12-0F39-3937-2F2FB8E68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51C09A6A-A0AE-60BF-5B64-373882AF9B3F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51C09A6A-A0AE-60BF-5B64-373882AF9B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93DCE4AE-5508-FE4C-8D18-B8BF57654E7B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93DCE4AE-5508-FE4C-8D18-B8BF57654E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E750CAC3-9F9A-E056-FB11-750179ACF874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D3677-1C4F-9AE8-6C64-BD0C03DE0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00" y="609600"/>
            <a:ext cx="5070347" cy="513714"/>
          </a:xfrm>
        </p:spPr>
        <p:txBody>
          <a:bodyPr/>
          <a:lstStyle/>
          <a:p>
            <a:endParaRPr lang="ru-KZ" dirty="0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DF894BEB-B5B5-A59F-23D8-20AF298A6A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11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D0A7CAC5-A584-E5F2-79F0-491962DFCB01}"/>
              </a:ext>
            </a:extLst>
          </p:cNvPr>
          <p:cNvSpPr txBox="1"/>
          <p:nvPr/>
        </p:nvSpPr>
        <p:spPr>
          <a:xfrm>
            <a:off x="0" y="1"/>
            <a:ext cx="12192000" cy="44371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vert="horz" wrap="square" lIns="0" tIns="1270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lang="ru-RU" sz="2800" b="1" spc="-75" dirty="0">
              <a:solidFill>
                <a:srgbClr val="00206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476D82-AF2B-0402-9377-B5BB4D0625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231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70C04-A34C-6EA4-C45E-4C29ED8FF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DF2B560A-F537-4E11-0F36-1F35C87FF632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DF2B560A-F537-4E11-0F36-1F35C87FF63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7B9971F8-7FB1-69F6-B2C0-2E84BF3612A1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7B9971F8-7FB1-69F6-B2C0-2E84BF3612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9C1F635A-4998-2438-0C1C-3971BAE7AB60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385A5D1B-9A2F-ED37-B008-F5A8A224438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12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CB9FD5-1411-C5EE-00F6-97C6EC7FBC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00" y="0"/>
            <a:ext cx="1197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329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DD8712-B7BF-8525-540E-6EDC0FA6C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B68A580-28F5-DC9C-8BEB-F73FB6D34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96" y="0"/>
            <a:ext cx="1210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027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C7B4-7EA7-08A0-76E2-EC8DAE30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049397-D8D3-22B1-C318-F8EDA1325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9" y="0"/>
            <a:ext cx="119617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531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9070D-3F1A-C478-3548-C713FDED5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54591-D69C-23A4-1A12-AB5602A0A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7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F086-98AF-CA84-949C-B1C9A97C4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E5FF3F-0DE0-6CB8-9F2A-F4DF6D086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27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7AE85-3D5E-F516-1232-F589D0DF0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F0BDF017-D3EF-58FD-2153-FC63C9F6D595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F0BDF017-D3EF-58FD-2153-FC63C9F6D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D9826EE8-58D7-80FE-802A-530624D5EAB9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D9826EE8-58D7-80FE-802A-530624D5EA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AA4E838D-7CF7-8A96-6FBF-2B9BE296FD52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3BF9187A-7C21-FE29-C5AB-FC648695E61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17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AFE862-C4D9-59BA-8080-96B32567BD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E3E7485-8BEF-FCE7-5D7B-1339B64656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48" y="0"/>
            <a:ext cx="120059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96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070EF-408C-98B0-C25F-4B87ECAC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50BECA-A2D7-971E-C224-F3D11E924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48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BD05F-90BF-057B-4AB0-84DFDD66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015638-E528-920C-50F4-BB9097F37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016" y="0"/>
            <a:ext cx="11727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42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AD064-23C7-1357-CD6F-093EC91B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581D8F64-52D1-29F7-FE76-46E7CD28B1A7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653540" imgH="1661160" progId="Paint.Picture">
                  <p:embed/>
                </p:oleObj>
              </mc:Choice>
              <mc:Fallback>
                <p:oleObj r:id="rId2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581D8F64-52D1-29F7-FE76-46E7CD28B1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E88D33F5-CE4F-D688-41CF-84FE6DCA7D28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752600" imgH="1706880" progId="Paint.Picture">
                  <p:embed/>
                </p:oleObj>
              </mc:Choice>
              <mc:Fallback>
                <p:oleObj r:id="rId4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E88D33F5-CE4F-D688-41CF-84FE6DCA7D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:a16="http://schemas.microsoft.com/office/drawing/2014/main" id="{092173D5-DBD9-2DCE-E925-8695D4AD12B2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4C6C1CE0-3FB8-0319-7A4D-D3C5D6C602E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20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522E86B-93DB-7FD5-C725-1D3C696C58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849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4EE48-1181-CE3A-A084-17656A797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A87FFF-7569-A7B4-7587-9C214C3D3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6213" y="1600200"/>
            <a:ext cx="7259574" cy="3447098"/>
          </a:xfrm>
        </p:spPr>
        <p:txBody>
          <a:bodyPr/>
          <a:lstStyle/>
          <a:p>
            <a:pPr algn="ctr"/>
            <a:br>
              <a:rPr lang="ru-RU" dirty="0"/>
            </a:br>
            <a:r>
              <a:rPr lang="ru-RU" dirty="0"/>
              <a:t>Информация о профилактике бешенства </a:t>
            </a:r>
            <a:br>
              <a:rPr lang="ru-RU" dirty="0"/>
            </a:br>
            <a:r>
              <a:rPr lang="ru-RU" dirty="0"/>
              <a:t>для пострадавших от укуса/</a:t>
            </a:r>
            <a:r>
              <a:rPr lang="ru-RU" dirty="0" err="1"/>
              <a:t>оцарапывания</a:t>
            </a:r>
            <a:r>
              <a:rPr lang="ru-RU" dirty="0"/>
              <a:t>/</a:t>
            </a:r>
            <a:r>
              <a:rPr lang="ru-RU" dirty="0" err="1"/>
              <a:t>ослюнения</a:t>
            </a:r>
            <a:r>
              <a:rPr lang="ru-RU" dirty="0"/>
              <a:t> животных</a:t>
            </a:r>
            <a:br>
              <a:rPr lang="ru-RU" dirty="0"/>
            </a:b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236498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5982A-3DB1-2A62-B993-2BE073C4C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1BDA84C-04D6-EC8C-4BB3-FC055E7809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"/>
            <a:ext cx="95250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24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3F43C-DA19-8AA8-2000-E031E650C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BF24A1-1750-615E-63DA-B7CF9442A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8600"/>
            <a:ext cx="93726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2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10769-02C6-CEDD-7AEF-D8F7203B5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3">
            <a:extLst>
              <a:ext uri="{FF2B5EF4-FFF2-40B4-BE49-F238E27FC236}">
                <a16:creationId xmlns:a16="http://schemas.microsoft.com/office/drawing/2014/main" id="{8E660FB2-C16F-D856-63D2-BEAC2AE55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841" y="48648"/>
            <a:ext cx="721573" cy="744614"/>
          </a:xfrm>
          <a:prstGeom prst="rect">
            <a:avLst/>
          </a:prstGeom>
        </p:spPr>
      </p:pic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ABEEAA52-2C11-8C89-312D-96D846069C2D}"/>
              </a:ext>
            </a:extLst>
          </p:cNvPr>
          <p:cNvGraphicFramePr/>
          <p:nvPr/>
        </p:nvGraphicFramePr>
        <p:xfrm>
          <a:off x="12867" y="5171720"/>
          <a:ext cx="1654810" cy="1662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53540" imgH="1661160" progId="Paint.Picture">
                  <p:embed/>
                </p:oleObj>
              </mc:Choice>
              <mc:Fallback>
                <p:oleObj r:id="rId4" imgW="1653540" imgH="1661160" progId="Paint.Picture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ABEEAA52-2C11-8C89-312D-96D846069C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867" y="5171720"/>
                        <a:ext cx="1654810" cy="1662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036F8F69-695A-EA06-9DE7-59F07EEA2DA8}"/>
              </a:ext>
            </a:extLst>
          </p:cNvPr>
          <p:cNvGraphicFramePr/>
          <p:nvPr/>
        </p:nvGraphicFramePr>
        <p:xfrm>
          <a:off x="10404481" y="5148860"/>
          <a:ext cx="175387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752600" imgH="1706880" progId="Paint.Picture">
                  <p:embed/>
                </p:oleObj>
              </mc:Choice>
              <mc:Fallback>
                <p:oleObj r:id="rId6" imgW="1752600" imgH="1706880" progId="Paint.Picture">
                  <p:embed/>
                  <p:pic>
                    <p:nvPicPr>
                      <p:cNvPr id="18" name="Объект 17">
                        <a:extLst>
                          <a:ext uri="{FF2B5EF4-FFF2-40B4-BE49-F238E27FC236}">
                            <a16:creationId xmlns:a16="http://schemas.microsoft.com/office/drawing/2014/main" id="{036F8F69-695A-EA06-9DE7-59F07EEA2D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404481" y="5148860"/>
                        <a:ext cx="1753870" cy="170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Изображение 11">
            <a:extLst>
              <a:ext uri="{FF2B5EF4-FFF2-40B4-BE49-F238E27FC236}">
                <a16:creationId xmlns:a16="http://schemas.microsoft.com/office/drawing/2014/main" id="{F5C21F55-6EEE-6AB1-9A1E-8ACC6A25C6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-860"/>
            <a:ext cx="2179473" cy="2612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E7595B-D233-1AA5-50DF-5169B5E7100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3745016" y="1431161"/>
            <a:ext cx="5331251" cy="3995677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BBA58CB4-67B3-9C86-85CD-FC17ACFC00EB}"/>
              </a:ext>
            </a:extLst>
          </p:cNvPr>
          <p:cNvSpPr/>
          <p:nvPr/>
        </p:nvSpPr>
        <p:spPr>
          <a:xfrm>
            <a:off x="11582137" y="6309719"/>
            <a:ext cx="360000" cy="36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3" name="Номер слайда 22">
            <a:extLst>
              <a:ext uri="{FF2B5EF4-FFF2-40B4-BE49-F238E27FC236}">
                <a16:creationId xmlns:a16="http://schemas.microsoft.com/office/drawing/2014/main" id="{515EEF7E-389D-1C5D-EC34-17DC0936E75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674189" y="6381997"/>
            <a:ext cx="175895" cy="215444"/>
          </a:xfrm>
        </p:spPr>
        <p:txBody>
          <a:bodyPr/>
          <a:lstStyle/>
          <a:p>
            <a:pPr marL="38100">
              <a:lnSpc>
                <a:spcPct val="100000"/>
              </a:lnSpc>
              <a:spcBef>
                <a:spcPts val="205"/>
              </a:spcBef>
            </a:pPr>
            <a:fld id="{81D60167-4931-47E6-BA6A-407CBD079E47}" type="slidenum">
              <a:rPr lang="ru-KZ" smtClean="0">
                <a:solidFill>
                  <a:schemeClr val="bg2">
                    <a:lumMod val="50000"/>
                  </a:schemeClr>
                </a:solidFill>
                <a:latin typeface="Impact" panose="020B0806030902050204" pitchFamily="34" charset="0"/>
              </a:rPr>
              <a:t>24</a:t>
            </a:fld>
            <a:endParaRPr lang="ru-KZ" dirty="0">
              <a:solidFill>
                <a:schemeClr val="bg2">
                  <a:lumMod val="50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" name="Текстовое поле 1">
            <a:extLst>
              <a:ext uri="{FF2B5EF4-FFF2-40B4-BE49-F238E27FC236}">
                <a16:creationId xmlns:a16="http://schemas.microsoft.com/office/drawing/2014/main" id="{593B5CA2-52C1-3DC5-1E80-8D02A2D1C340}"/>
              </a:ext>
            </a:extLst>
          </p:cNvPr>
          <p:cNvSpPr txBox="1"/>
          <p:nvPr/>
        </p:nvSpPr>
        <p:spPr>
          <a:xfrm>
            <a:off x="800417" y="2425175"/>
            <a:ext cx="10591165" cy="3169640"/>
          </a:xfrm>
          <a:prstGeom prst="rect">
            <a:avLst/>
          </a:prstGeom>
          <a:noFill/>
          <a:effectLst>
            <a:glow rad="139700">
              <a:schemeClr val="bg1">
                <a:alpha val="23000"/>
              </a:schemeClr>
            </a:glow>
          </a:effectLst>
          <a:scene3d>
            <a:camera prst="orthographicFront"/>
            <a:lightRig rig="threePt" dir="t"/>
          </a:scene3d>
          <a:sp3d extrusionH="31750"/>
        </p:spPr>
        <p:txBody>
          <a:bodyPr wrap="square" rtlCol="0" anchor="ctr" anchorCtr="0">
            <a:noAutofit/>
          </a:bodyPr>
          <a:lstStyle/>
          <a:p>
            <a:pPr lvl="0" algn="ctr">
              <a:buClrTx/>
              <a:buSzTx/>
              <a:buFontTx/>
            </a:pPr>
            <a:r>
              <a:rPr lang="ru-RU" altLang="en-US" sz="8000" dirty="0">
                <a:solidFill>
                  <a:schemeClr val="bg2">
                    <a:lumMod val="75000"/>
                  </a:schemeClr>
                </a:solidFill>
                <a:effectLst>
                  <a:glow rad="114300">
                    <a:schemeClr val="bg1">
                      <a:alpha val="23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Roboto" panose="02000000000000000000" pitchFamily="2" charset="0"/>
                <a:cs typeface="Roboto" panose="02000000000000000000" pitchFamily="2" charset="0"/>
                <a:sym typeface="+mn-ea"/>
              </a:rPr>
              <a:t>СПАСИБО ЗА ВНИМАНИЕ!</a:t>
            </a:r>
          </a:p>
          <a:p>
            <a:pPr lvl="0" algn="ctr">
              <a:buClrTx/>
              <a:buSzTx/>
              <a:buFontTx/>
            </a:pPr>
            <a:endParaRPr lang="ru-RU" altLang="en-US" sz="4800" dirty="0">
              <a:solidFill>
                <a:schemeClr val="bg2">
                  <a:lumMod val="75000"/>
                </a:schemeClr>
              </a:solidFill>
              <a:effectLst>
                <a:glow rad="114300">
                  <a:schemeClr val="bg1">
                    <a:alpha val="23000"/>
                  </a:schemeClr>
                </a:glow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Impact" panose="020B0806030902050204" pitchFamily="34" charset="0"/>
              <a:ea typeface="Roboto" panose="02000000000000000000" pitchFamily="2" charset="0"/>
              <a:cs typeface="Roboto" panose="02000000000000000000" pitchFamily="2" charset="0"/>
              <a:sym typeface="+mn-ea"/>
            </a:endParaRPr>
          </a:p>
          <a:p>
            <a:pPr algn="ctr"/>
            <a:r>
              <a:rPr lang="ru-RU" altLang="en-US" sz="5400" dirty="0">
                <a:solidFill>
                  <a:schemeClr val="bg2">
                    <a:lumMod val="75000"/>
                  </a:schemeClr>
                </a:solidFill>
                <a:effectLst>
                  <a:glow rad="114300">
                    <a:schemeClr val="bg1">
                      <a:alpha val="23000"/>
                    </a:schemeClr>
                  </a:glow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Roboto" panose="02000000000000000000" pitchFamily="2" charset="0"/>
                <a:cs typeface="Roboto" panose="02000000000000000000" pitchFamily="2" charset="0"/>
                <a:sym typeface="+mn-ea"/>
              </a:rPr>
              <a:t>ВОПРОСЫ?</a:t>
            </a:r>
          </a:p>
        </p:txBody>
      </p:sp>
      <p:pic>
        <p:nvPicPr>
          <p:cNvPr id="4" name="Изображение 11">
            <a:extLst>
              <a:ext uri="{FF2B5EF4-FFF2-40B4-BE49-F238E27FC236}">
                <a16:creationId xmlns:a16="http://schemas.microsoft.com/office/drawing/2014/main" id="{5D623A7F-144D-E8BF-FC6C-49D822314A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07399" y="11008"/>
            <a:ext cx="2179473" cy="26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7862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34872</TotalTime>
  <Words>237</Words>
  <Application>Microsoft Office PowerPoint</Application>
  <PresentationFormat>Широкоэкранный</PresentationFormat>
  <Paragraphs>43</Paragraphs>
  <Slides>24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Arial Narrow</vt:lpstr>
      <vt:lpstr>Calibri</vt:lpstr>
      <vt:lpstr>Impact</vt:lpstr>
      <vt:lpstr>Roboto</vt:lpstr>
      <vt:lpstr>Office Theme</vt:lpstr>
      <vt:lpstr>Paintbrush Picture</vt:lpstr>
      <vt:lpstr>Презентация PowerPoint</vt:lpstr>
      <vt:lpstr>По данным ИС установлена регистрация серии случаев НППИ в одном из травматологических пунктов РК после внутрикожной пробы АИ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Информация о профилактике бешенства  для пострадавших от укуса/оцарапывания/ослюнения животных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Айдана Ерғасен</dc:creator>
  <cp:lastModifiedBy>Ainagul Kuatbayeva</cp:lastModifiedBy>
  <cp:revision>466</cp:revision>
  <cp:lastPrinted>2026-06-17T06:10:41Z</cp:lastPrinted>
  <dcterms:created xsi:type="dcterms:W3CDTF">2024-10-07T06:42:00Z</dcterms:created>
  <dcterms:modified xsi:type="dcterms:W3CDTF">2026-09-03T12:09:29Z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2024-03-19T10:00:00Z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2024-10-07T10:00:00Z</vt:filetime>
  </property>
  <property fmtid="{D5CDD505-2E9C-101B-9397-08002B2CF9AE}" pid="5" name="ICV">
    <vt:lpwstr>80A66E28A1444CB483BC9187DF1195D5_13</vt:lpwstr>
  </property>
  <property fmtid="{D5CDD505-2E9C-101B-9397-08002B2CF9AE}" pid="6" name="KSOProductBuildVer">
    <vt:lpwstr>1049-12.2.0.22549</vt:lpwstr>
  </property>
</Properties>
</file>