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2" r:id="rId2"/>
    <p:sldId id="315" r:id="rId3"/>
    <p:sldId id="265" r:id="rId4"/>
    <p:sldId id="316" r:id="rId5"/>
    <p:sldId id="266" r:id="rId6"/>
    <p:sldId id="276" r:id="rId7"/>
    <p:sldId id="278" r:id="rId8"/>
    <p:sldId id="277" r:id="rId9"/>
    <p:sldId id="318" r:id="rId10"/>
    <p:sldId id="269" r:id="rId11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92" autoAdjust="0"/>
  </p:normalViewPr>
  <p:slideViewPr>
    <p:cSldViewPr snapToGrid="0">
      <p:cViewPr varScale="1">
        <p:scale>
          <a:sx n="72" d="100"/>
          <a:sy n="72" d="100"/>
        </p:scale>
        <p:origin x="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&#1055;&#1050;3\Downloads\&#1056;&#1077;&#1079;&#1091;&#1083;&#1100;&#1090;&#1072;&#1090;&#1099;%20&#1090;&#1077;&#1089;&#1090;&#1086;&#1074;%20&#1091;&#1095;&#1072;&#1089;&#1090;&#1085;&#1080;&#1082;&#1086;&#1074;%20&#1090;&#1088;&#1077;&#1085;&#1080;&#1085;&#1075;&#1072;%20&#1045;&#1076;&#1080;&#1085;&#1086;&#1077;%20&#1079;&#1076;&#1086;&#1088;&#1086;&#1074;&#1100;&#1077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er1KZ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50;3\Desktop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kk-KZ" sz="1600" b="1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бучение</a:t>
            </a:r>
            <a:r>
              <a:rPr lang="en-US" sz="1600" b="1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kk-KZ" sz="1600" b="1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специалистов по тренингу "Единое здоровье". </a:t>
            </a:r>
            <a:r>
              <a:rPr lang="en-US" sz="1600" b="1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n=117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277514344996861"/>
          <c:y val="0.26660800591996792"/>
          <c:w val="0.46791538528417104"/>
          <c:h val="0.56437809668395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7827210389198909"/>
          <c:y val="0.89275598194047978"/>
          <c:w val="0.51386588070259642"/>
          <c:h val="6.0577349508473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700" b="1" i="0" u="none" strike="noStrike" kern="1200" spc="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kk-KZ" sz="1700" b="1" i="0" u="none" strike="noStrike" kern="1200" spc="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бучение</a:t>
            </a:r>
            <a:r>
              <a:rPr lang="en-US" sz="1700" b="1" i="0" u="none" strike="noStrike" kern="1200" spc="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kk-KZ" sz="1700" b="1" i="0" u="none" strike="noStrike" kern="1200" spc="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специалистов по тренингу</a:t>
            </a:r>
          </a:p>
          <a:p>
            <a:pPr>
              <a:defRPr/>
            </a:pPr>
            <a:r>
              <a:rPr lang="kk-KZ" sz="1700" b="1" i="0" u="none" strike="noStrike" kern="1200" spc="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 "Единое здоровье". </a:t>
            </a:r>
            <a:r>
              <a:rPr lang="en-US" sz="1700" b="1" i="0" u="none" strike="noStrike" kern="1200" spc="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n=</a:t>
            </a:r>
            <a:r>
              <a:rPr lang="ru-RU" sz="1700" b="1" i="0" u="none" strike="noStrike" kern="1200" spc="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160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26635626601224838"/>
          <c:y val="0.24323738861738389"/>
          <c:w val="0.43535440443122114"/>
          <c:h val="0.69429060950714494"/>
        </c:manualLayout>
      </c:layout>
      <c:pie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DC-4F8C-9156-291892FA4F5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DC-4F8C-9156-291892FA4F5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DC-4F8C-9156-291892FA4F5A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DC-4F8C-9156-291892FA4F5A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DC-4F8C-9156-291892FA4F5A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DC-4F8C-9156-291892FA4F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ورقة1!$C$5:$E$5</c:f>
              <c:strCache>
                <c:ptCount val="3"/>
                <c:pt idx="0">
                  <c:v>МЭПР</c:v>
                </c:pt>
                <c:pt idx="1">
                  <c:v>МСХ</c:v>
                </c:pt>
                <c:pt idx="2">
                  <c:v>МЗ</c:v>
                </c:pt>
              </c:strCache>
            </c:strRef>
          </c:cat>
          <c:val>
            <c:numRef>
              <c:f>ورقة1!$C$6:$E$6</c:f>
              <c:numCache>
                <c:formatCode>General</c:formatCode>
                <c:ptCount val="3"/>
                <c:pt idx="0">
                  <c:v>15</c:v>
                </c:pt>
                <c:pt idx="1">
                  <c:v>56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DC-4F8C-9156-291892FA4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880660878839034"/>
          <c:y val="0.89323588295463485"/>
          <c:w val="0.36863967435132677"/>
          <c:h val="0.10590332458442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70AD47">
          <a:lumMod val="75000"/>
        </a:srgbClr>
      </a:solidFill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spc="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kk-KZ" sz="1400" b="1" i="0" u="none" strike="noStrike" kern="1200" spc="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бучение</a:t>
            </a:r>
            <a:r>
              <a:rPr lang="en-US" sz="1400" b="1" i="0" u="none" strike="noStrike" kern="1200" spc="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kk-KZ" sz="1400" b="1" i="0" u="none" strike="noStrike" kern="1200" spc="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специалистов по повышению квалификации «СМК" </a:t>
            </a:r>
            <a:r>
              <a:rPr lang="en-US" sz="1400" b="1" i="0" u="none" strike="noStrike" kern="1200" spc="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n=</a:t>
            </a:r>
            <a:r>
              <a:rPr lang="ru-RU" sz="1400" b="1" i="0" u="none" strike="noStrike" kern="1200" spc="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60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26381212818115685"/>
          <c:y val="0.28527887139107611"/>
          <c:w val="0.40533077119475391"/>
          <c:h val="0.61576115485564309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00-450F-9795-73A1A6B22849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00-450F-9795-73A1A6B2284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00-450F-9795-73A1A6B22849}"/>
              </c:ext>
            </c:extLst>
          </c:dPt>
          <c:dLbls>
            <c:dLbl>
              <c:idx val="0"/>
              <c:layout>
                <c:manualLayout>
                  <c:x val="2.2074146981627296E-2"/>
                  <c:y val="3.5937955672207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00-450F-9795-73A1A6B22849}"/>
                </c:ext>
              </c:extLst>
            </c:dLbl>
            <c:dLbl>
              <c:idx val="1"/>
              <c:layout>
                <c:manualLayout>
                  <c:x val="-1.3123359580052494E-6"/>
                  <c:y val="2.8275736366287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00-450F-9795-73A1A6B22849}"/>
                </c:ext>
              </c:extLst>
            </c:dLbl>
            <c:dLbl>
              <c:idx val="2"/>
              <c:layout>
                <c:manualLayout>
                  <c:x val="1.0590178127501645E-2"/>
                  <c:y val="-1.958953047535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00-450F-9795-73A1A6B22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Лист1!$E$22:$E$24</c:f>
              <c:strCache>
                <c:ptCount val="3"/>
                <c:pt idx="0">
                  <c:v>МЗ</c:v>
                </c:pt>
                <c:pt idx="1">
                  <c:v>МСХ</c:v>
                </c:pt>
                <c:pt idx="2">
                  <c:v>МЭПР</c:v>
                </c:pt>
              </c:strCache>
            </c:strRef>
          </c:cat>
          <c:val>
            <c:numRef>
              <c:f>Лист1!$F$22:$F$24</c:f>
              <c:numCache>
                <c:formatCode>General</c:formatCode>
                <c:ptCount val="3"/>
                <c:pt idx="0">
                  <c:v>38</c:v>
                </c:pt>
                <c:pt idx="1">
                  <c:v>20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00-450F-9795-73A1A6B22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284623905060098"/>
          <c:y val="0.88215696996208803"/>
          <c:w val="0.37161727639037934"/>
          <c:h val="9.00652522601341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6"/>
      </a:solidFill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AC955-FA8D-440E-8839-6FA9CD030F91}" type="doc">
      <dgm:prSet loTypeId="urn:microsoft.com/office/officeart/2005/8/layout/chevron1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KZ"/>
        </a:p>
      </dgm:t>
    </dgm:pt>
    <dgm:pt modelId="{4396E55F-1921-432C-9FBE-7698A7851778}">
      <dgm:prSet phldrT="[Текст]"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Разработка образовательных программ</a:t>
          </a:r>
          <a:endParaRPr lang="ru-KZ" sz="1800" b="1" dirty="0">
            <a:latin typeface="Arial Narrow" panose="020B0606020202030204" pitchFamily="34" charset="0"/>
          </a:endParaRPr>
        </a:p>
      </dgm:t>
    </dgm:pt>
    <dgm:pt modelId="{223B215C-D394-452B-ADEB-64CF20803D9E}" type="parTrans" cxnId="{FD0D85F9-D245-4C35-B3BB-24FF80FD87DF}">
      <dgm:prSet/>
      <dgm:spPr/>
      <dgm:t>
        <a:bodyPr/>
        <a:lstStyle/>
        <a:p>
          <a:endParaRPr lang="ru-KZ"/>
        </a:p>
      </dgm:t>
    </dgm:pt>
    <dgm:pt modelId="{BF9BD86C-FC80-4BA1-948A-BA1476EF6AA8}" type="sibTrans" cxnId="{FD0D85F9-D245-4C35-B3BB-24FF80FD87DF}">
      <dgm:prSet/>
      <dgm:spPr/>
      <dgm:t>
        <a:bodyPr/>
        <a:lstStyle/>
        <a:p>
          <a:endParaRPr lang="ru-KZ"/>
        </a:p>
      </dgm:t>
    </dgm:pt>
    <dgm:pt modelId="{439F4BF8-EFBB-4810-9F86-AFE33024295C}">
      <dgm:prSet phldrT="[Текст]"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Определение потребности в слушателях</a:t>
          </a:r>
          <a:endParaRPr lang="ru-KZ" sz="1800" b="1" dirty="0">
            <a:latin typeface="Arial Narrow" panose="020B0606020202030204" pitchFamily="34" charset="0"/>
          </a:endParaRPr>
        </a:p>
      </dgm:t>
    </dgm:pt>
    <dgm:pt modelId="{D6939D3F-D6F5-445B-AB7B-E4E695B2C36E}" type="parTrans" cxnId="{DE2902C0-B51C-458F-B6BF-1F62A7DB8657}">
      <dgm:prSet/>
      <dgm:spPr/>
      <dgm:t>
        <a:bodyPr/>
        <a:lstStyle/>
        <a:p>
          <a:endParaRPr lang="ru-KZ"/>
        </a:p>
      </dgm:t>
    </dgm:pt>
    <dgm:pt modelId="{E099B3E4-AF59-4CDC-BE59-96BEA599E73E}" type="sibTrans" cxnId="{DE2902C0-B51C-458F-B6BF-1F62A7DB8657}">
      <dgm:prSet/>
      <dgm:spPr/>
      <dgm:t>
        <a:bodyPr/>
        <a:lstStyle/>
        <a:p>
          <a:endParaRPr lang="ru-KZ"/>
        </a:p>
      </dgm:t>
    </dgm:pt>
    <dgm:pt modelId="{9F23EF74-4616-451E-B412-2F3197AFF30F}">
      <dgm:prSet phldrT="[Текст]"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Организация проведения циклов</a:t>
          </a:r>
          <a:endParaRPr lang="ru-KZ" sz="1800" b="1" dirty="0">
            <a:latin typeface="Arial Narrow" panose="020B0606020202030204" pitchFamily="34" charset="0"/>
          </a:endParaRPr>
        </a:p>
      </dgm:t>
    </dgm:pt>
    <dgm:pt modelId="{555C8790-DD92-42E8-A2ED-BCBBCEF162BF}" type="parTrans" cxnId="{B58A7C45-6DE5-4580-93E6-07EAD3EAE2C5}">
      <dgm:prSet/>
      <dgm:spPr/>
      <dgm:t>
        <a:bodyPr/>
        <a:lstStyle/>
        <a:p>
          <a:endParaRPr lang="ru-KZ"/>
        </a:p>
      </dgm:t>
    </dgm:pt>
    <dgm:pt modelId="{A7ED82E4-1D01-4FBF-8386-621448B8E28D}" type="sibTrans" cxnId="{B58A7C45-6DE5-4580-93E6-07EAD3EAE2C5}">
      <dgm:prSet/>
      <dgm:spPr/>
      <dgm:t>
        <a:bodyPr/>
        <a:lstStyle/>
        <a:p>
          <a:endParaRPr lang="ru-KZ"/>
        </a:p>
      </dgm:t>
    </dgm:pt>
    <dgm:pt modelId="{BA4495EE-FBF7-45D0-9010-DAEE1C688D36}">
      <dgm:prSet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Встреча технической группы  </a:t>
          </a:r>
          <a:endParaRPr lang="ru-KZ" sz="1800" b="1" dirty="0">
            <a:latin typeface="Arial Narrow" panose="020B0606020202030204" pitchFamily="34" charset="0"/>
          </a:endParaRPr>
        </a:p>
      </dgm:t>
    </dgm:pt>
    <dgm:pt modelId="{ADD8D94B-3AE5-406B-A98B-C704F25694A8}" type="parTrans" cxnId="{20C3110F-846E-4B97-9224-6BFFC60B6048}">
      <dgm:prSet/>
      <dgm:spPr/>
      <dgm:t>
        <a:bodyPr/>
        <a:lstStyle/>
        <a:p>
          <a:endParaRPr lang="ru-KZ"/>
        </a:p>
      </dgm:t>
    </dgm:pt>
    <dgm:pt modelId="{EDF9C284-AE79-4EA1-B13D-ED9678B04EB2}" type="sibTrans" cxnId="{20C3110F-846E-4B97-9224-6BFFC60B6048}">
      <dgm:prSet/>
      <dgm:spPr/>
      <dgm:t>
        <a:bodyPr/>
        <a:lstStyle/>
        <a:p>
          <a:endParaRPr lang="ru-KZ"/>
        </a:p>
      </dgm:t>
    </dgm:pt>
    <dgm:pt modelId="{4D65CBF8-9B48-42DB-9468-BFA14AC1124F}">
      <dgm:prSet custT="1"/>
      <dgm:spPr/>
      <dgm:t>
        <a:bodyPr/>
        <a:lstStyle/>
        <a:p>
          <a:r>
            <a:rPr lang="ru-RU" sz="1800" b="1" dirty="0">
              <a:latin typeface="Arial Narrow" panose="020B0606020202030204" pitchFamily="34" charset="0"/>
            </a:rPr>
            <a:t>Утверждение программы на ученом совете НЦОЗ</a:t>
          </a:r>
          <a:endParaRPr lang="ru-KZ" sz="1800" b="1" dirty="0">
            <a:latin typeface="Arial Narrow" panose="020B0606020202030204" pitchFamily="34" charset="0"/>
          </a:endParaRPr>
        </a:p>
      </dgm:t>
    </dgm:pt>
    <dgm:pt modelId="{75E6276A-DC0D-4880-8538-53748C389E77}" type="sibTrans" cxnId="{B32DD2E8-35BC-4F53-90C8-763BDB331806}">
      <dgm:prSet/>
      <dgm:spPr/>
      <dgm:t>
        <a:bodyPr/>
        <a:lstStyle/>
        <a:p>
          <a:endParaRPr lang="ru-KZ"/>
        </a:p>
      </dgm:t>
    </dgm:pt>
    <dgm:pt modelId="{C07CC32D-5A4F-4B54-B8A2-A9DCAA3DF1B7}" type="parTrans" cxnId="{B32DD2E8-35BC-4F53-90C8-763BDB331806}">
      <dgm:prSet/>
      <dgm:spPr/>
      <dgm:t>
        <a:bodyPr/>
        <a:lstStyle/>
        <a:p>
          <a:endParaRPr lang="ru-KZ"/>
        </a:p>
      </dgm:t>
    </dgm:pt>
    <dgm:pt modelId="{8F241BA8-6E7D-4024-ABF2-914F107A3CA1}" type="pres">
      <dgm:prSet presAssocID="{C30AC955-FA8D-440E-8839-6FA9CD030F91}" presName="Name0" presStyleCnt="0">
        <dgm:presLayoutVars>
          <dgm:dir/>
          <dgm:animLvl val="lvl"/>
          <dgm:resizeHandles val="exact"/>
        </dgm:presLayoutVars>
      </dgm:prSet>
      <dgm:spPr/>
    </dgm:pt>
    <dgm:pt modelId="{42125BDC-A436-4A8C-9260-34D80AEDEE52}" type="pres">
      <dgm:prSet presAssocID="{4396E55F-1921-432C-9FBE-7698A7851778}" presName="parTxOnly" presStyleLbl="node1" presStyleIdx="0" presStyleCnt="5" custScaleX="98922" custScaleY="73610" custLinFactNeighborX="-67686" custLinFactNeighborY="11592">
        <dgm:presLayoutVars>
          <dgm:chMax val="0"/>
          <dgm:chPref val="0"/>
          <dgm:bulletEnabled val="1"/>
        </dgm:presLayoutVars>
      </dgm:prSet>
      <dgm:spPr/>
    </dgm:pt>
    <dgm:pt modelId="{0A8BBDD5-B825-4B68-B20B-8D9EBC8AB5E6}" type="pres">
      <dgm:prSet presAssocID="{BF9BD86C-FC80-4BA1-948A-BA1476EF6AA8}" presName="parTxOnlySpace" presStyleCnt="0"/>
      <dgm:spPr/>
    </dgm:pt>
    <dgm:pt modelId="{6CEDDE51-DE1E-4FC4-815F-F6CD1A56EE7F}" type="pres">
      <dgm:prSet presAssocID="{439F4BF8-EFBB-4810-9F86-AFE33024295C}" presName="parTxOnly" presStyleLbl="node1" presStyleIdx="1" presStyleCnt="5" custScaleX="72987" custScaleY="72085" custLinFactX="126116" custLinFactNeighborX="200000" custLinFactNeighborY="6018">
        <dgm:presLayoutVars>
          <dgm:chMax val="0"/>
          <dgm:chPref val="0"/>
          <dgm:bulletEnabled val="1"/>
        </dgm:presLayoutVars>
      </dgm:prSet>
      <dgm:spPr/>
    </dgm:pt>
    <dgm:pt modelId="{D3EF59A2-8F7F-476F-89EC-9B09C228026E}" type="pres">
      <dgm:prSet presAssocID="{E099B3E4-AF59-4CDC-BE59-96BEA599E73E}" presName="parTxOnlySpace" presStyleCnt="0"/>
      <dgm:spPr/>
    </dgm:pt>
    <dgm:pt modelId="{6F5CC184-DBD7-4BAF-92BB-C52E76F9FA2D}" type="pres">
      <dgm:prSet presAssocID="{9F23EF74-4616-451E-B412-2F3197AFF30F}" presName="parTxOnly" presStyleLbl="node1" presStyleIdx="2" presStyleCnt="5" custScaleX="71544" custScaleY="74527" custLinFactX="122857" custLinFactNeighborX="200000" custLinFactNeighborY="5621">
        <dgm:presLayoutVars>
          <dgm:chMax val="0"/>
          <dgm:chPref val="0"/>
          <dgm:bulletEnabled val="1"/>
        </dgm:presLayoutVars>
      </dgm:prSet>
      <dgm:spPr/>
    </dgm:pt>
    <dgm:pt modelId="{8AEED4E8-72D2-4037-8163-0DCB6D943021}" type="pres">
      <dgm:prSet presAssocID="{A7ED82E4-1D01-4FBF-8386-621448B8E28D}" presName="parTxOnlySpace" presStyleCnt="0"/>
      <dgm:spPr/>
    </dgm:pt>
    <dgm:pt modelId="{03E3F9CC-F11D-4718-A17B-1354FBBAB4FB}" type="pres">
      <dgm:prSet presAssocID="{BA4495EE-FBF7-45D0-9010-DAEE1C688D36}" presName="parTxOnly" presStyleLbl="node1" presStyleIdx="3" presStyleCnt="5" custScaleX="71972" custScaleY="71668" custLinFactX="-106343" custLinFactNeighborX="-200000" custLinFactNeighborY="11248">
        <dgm:presLayoutVars>
          <dgm:chMax val="0"/>
          <dgm:chPref val="0"/>
          <dgm:bulletEnabled val="1"/>
        </dgm:presLayoutVars>
      </dgm:prSet>
      <dgm:spPr/>
    </dgm:pt>
    <dgm:pt modelId="{BDB7937A-6697-4243-AD2A-33C35C4C712B}" type="pres">
      <dgm:prSet presAssocID="{EDF9C284-AE79-4EA1-B13D-ED9678B04EB2}" presName="parTxOnlySpace" presStyleCnt="0"/>
      <dgm:spPr/>
    </dgm:pt>
    <dgm:pt modelId="{D939C230-06F5-4851-BC74-2C50C2B088D8}" type="pres">
      <dgm:prSet presAssocID="{4D65CBF8-9B48-42DB-9468-BFA14AC1124F}" presName="parTxOnly" presStyleLbl="node1" presStyleIdx="4" presStyleCnt="5" custScaleY="74340" custLinFactX="-108595" custLinFactNeighborX="-200000" custLinFactNeighborY="11317">
        <dgm:presLayoutVars>
          <dgm:chMax val="0"/>
          <dgm:chPref val="0"/>
          <dgm:bulletEnabled val="1"/>
        </dgm:presLayoutVars>
      </dgm:prSet>
      <dgm:spPr/>
    </dgm:pt>
  </dgm:ptLst>
  <dgm:cxnLst>
    <dgm:cxn modelId="{20C3110F-846E-4B97-9224-6BFFC60B6048}" srcId="{C30AC955-FA8D-440E-8839-6FA9CD030F91}" destId="{BA4495EE-FBF7-45D0-9010-DAEE1C688D36}" srcOrd="3" destOrd="0" parTransId="{ADD8D94B-3AE5-406B-A98B-C704F25694A8}" sibTransId="{EDF9C284-AE79-4EA1-B13D-ED9678B04EB2}"/>
    <dgm:cxn modelId="{7B355733-543F-4459-8F33-7C1D55111552}" type="presOf" srcId="{9F23EF74-4616-451E-B412-2F3197AFF30F}" destId="{6F5CC184-DBD7-4BAF-92BB-C52E76F9FA2D}" srcOrd="0" destOrd="0" presId="urn:microsoft.com/office/officeart/2005/8/layout/chevron1"/>
    <dgm:cxn modelId="{35FC1561-C5BC-4BC1-8AD0-2DA276325304}" type="presOf" srcId="{BA4495EE-FBF7-45D0-9010-DAEE1C688D36}" destId="{03E3F9CC-F11D-4718-A17B-1354FBBAB4FB}" srcOrd="0" destOrd="0" presId="urn:microsoft.com/office/officeart/2005/8/layout/chevron1"/>
    <dgm:cxn modelId="{B58A7C45-6DE5-4580-93E6-07EAD3EAE2C5}" srcId="{C30AC955-FA8D-440E-8839-6FA9CD030F91}" destId="{9F23EF74-4616-451E-B412-2F3197AFF30F}" srcOrd="2" destOrd="0" parTransId="{555C8790-DD92-42E8-A2ED-BCBBCEF162BF}" sibTransId="{A7ED82E4-1D01-4FBF-8386-621448B8E28D}"/>
    <dgm:cxn modelId="{E472EC53-2659-4BEB-93C5-981E7A29364D}" type="presOf" srcId="{4D65CBF8-9B48-42DB-9468-BFA14AC1124F}" destId="{D939C230-06F5-4851-BC74-2C50C2B088D8}" srcOrd="0" destOrd="0" presId="urn:microsoft.com/office/officeart/2005/8/layout/chevron1"/>
    <dgm:cxn modelId="{F6425558-B62A-4AE1-AA7F-4C320A54F655}" type="presOf" srcId="{4396E55F-1921-432C-9FBE-7698A7851778}" destId="{42125BDC-A436-4A8C-9260-34D80AEDEE52}" srcOrd="0" destOrd="0" presId="urn:microsoft.com/office/officeart/2005/8/layout/chevron1"/>
    <dgm:cxn modelId="{07C8D6BF-EE2A-4DE4-AE53-8EF71490748F}" type="presOf" srcId="{439F4BF8-EFBB-4810-9F86-AFE33024295C}" destId="{6CEDDE51-DE1E-4FC4-815F-F6CD1A56EE7F}" srcOrd="0" destOrd="0" presId="urn:microsoft.com/office/officeart/2005/8/layout/chevron1"/>
    <dgm:cxn modelId="{DE2902C0-B51C-458F-B6BF-1F62A7DB8657}" srcId="{C30AC955-FA8D-440E-8839-6FA9CD030F91}" destId="{439F4BF8-EFBB-4810-9F86-AFE33024295C}" srcOrd="1" destOrd="0" parTransId="{D6939D3F-D6F5-445B-AB7B-E4E695B2C36E}" sibTransId="{E099B3E4-AF59-4CDC-BE59-96BEA599E73E}"/>
    <dgm:cxn modelId="{2023EFC1-EF7A-4365-92E1-6795C8BB1982}" type="presOf" srcId="{C30AC955-FA8D-440E-8839-6FA9CD030F91}" destId="{8F241BA8-6E7D-4024-ABF2-914F107A3CA1}" srcOrd="0" destOrd="0" presId="urn:microsoft.com/office/officeart/2005/8/layout/chevron1"/>
    <dgm:cxn modelId="{B32DD2E8-35BC-4F53-90C8-763BDB331806}" srcId="{C30AC955-FA8D-440E-8839-6FA9CD030F91}" destId="{4D65CBF8-9B48-42DB-9468-BFA14AC1124F}" srcOrd="4" destOrd="0" parTransId="{C07CC32D-5A4F-4B54-B8A2-A9DCAA3DF1B7}" sibTransId="{75E6276A-DC0D-4880-8538-53748C389E77}"/>
    <dgm:cxn modelId="{FD0D85F9-D245-4C35-B3BB-24FF80FD87DF}" srcId="{C30AC955-FA8D-440E-8839-6FA9CD030F91}" destId="{4396E55F-1921-432C-9FBE-7698A7851778}" srcOrd="0" destOrd="0" parTransId="{223B215C-D394-452B-ADEB-64CF20803D9E}" sibTransId="{BF9BD86C-FC80-4BA1-948A-BA1476EF6AA8}"/>
    <dgm:cxn modelId="{CCE05342-5DAE-4AC2-B39C-23B16B389B9E}" type="presParOf" srcId="{8F241BA8-6E7D-4024-ABF2-914F107A3CA1}" destId="{42125BDC-A436-4A8C-9260-34D80AEDEE52}" srcOrd="0" destOrd="0" presId="urn:microsoft.com/office/officeart/2005/8/layout/chevron1"/>
    <dgm:cxn modelId="{8F15B60A-062A-4398-B667-4FCA2F883D13}" type="presParOf" srcId="{8F241BA8-6E7D-4024-ABF2-914F107A3CA1}" destId="{0A8BBDD5-B825-4B68-B20B-8D9EBC8AB5E6}" srcOrd="1" destOrd="0" presId="urn:microsoft.com/office/officeart/2005/8/layout/chevron1"/>
    <dgm:cxn modelId="{3A1FFAF5-B773-4C0D-94A5-36A6F0293E5B}" type="presParOf" srcId="{8F241BA8-6E7D-4024-ABF2-914F107A3CA1}" destId="{6CEDDE51-DE1E-4FC4-815F-F6CD1A56EE7F}" srcOrd="2" destOrd="0" presId="urn:microsoft.com/office/officeart/2005/8/layout/chevron1"/>
    <dgm:cxn modelId="{FBBB3B44-589E-413B-87FF-D15A70A90DB3}" type="presParOf" srcId="{8F241BA8-6E7D-4024-ABF2-914F107A3CA1}" destId="{D3EF59A2-8F7F-476F-89EC-9B09C228026E}" srcOrd="3" destOrd="0" presId="urn:microsoft.com/office/officeart/2005/8/layout/chevron1"/>
    <dgm:cxn modelId="{8618D693-313A-4AAB-B674-E817920B173B}" type="presParOf" srcId="{8F241BA8-6E7D-4024-ABF2-914F107A3CA1}" destId="{6F5CC184-DBD7-4BAF-92BB-C52E76F9FA2D}" srcOrd="4" destOrd="0" presId="urn:microsoft.com/office/officeart/2005/8/layout/chevron1"/>
    <dgm:cxn modelId="{4321A8BF-C455-465A-A617-7AE660521856}" type="presParOf" srcId="{8F241BA8-6E7D-4024-ABF2-914F107A3CA1}" destId="{8AEED4E8-72D2-4037-8163-0DCB6D943021}" srcOrd="5" destOrd="0" presId="urn:microsoft.com/office/officeart/2005/8/layout/chevron1"/>
    <dgm:cxn modelId="{9C719E14-8AF7-4C4D-B37E-62E28B7B0A8A}" type="presParOf" srcId="{8F241BA8-6E7D-4024-ABF2-914F107A3CA1}" destId="{03E3F9CC-F11D-4718-A17B-1354FBBAB4FB}" srcOrd="6" destOrd="0" presId="urn:microsoft.com/office/officeart/2005/8/layout/chevron1"/>
    <dgm:cxn modelId="{CB1A716E-FCA6-4007-8D3D-ACB01E675E1E}" type="presParOf" srcId="{8F241BA8-6E7D-4024-ABF2-914F107A3CA1}" destId="{BDB7937A-6697-4243-AD2A-33C35C4C712B}" srcOrd="7" destOrd="0" presId="urn:microsoft.com/office/officeart/2005/8/layout/chevron1"/>
    <dgm:cxn modelId="{3BA66EC2-B53B-4857-8DE5-D3FB228BFA83}" type="presParOf" srcId="{8F241BA8-6E7D-4024-ABF2-914F107A3CA1}" destId="{D939C230-06F5-4851-BC74-2C50C2B088D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25BDC-A436-4A8C-9260-34D80AEDEE52}">
      <dsp:nvSpPr>
        <dsp:cNvPr id="0" name=""/>
        <dsp:cNvSpPr/>
      </dsp:nvSpPr>
      <dsp:spPr>
        <a:xfrm>
          <a:off x="0" y="226279"/>
          <a:ext cx="3154153" cy="93882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 Narrow" panose="020B0606020202030204" pitchFamily="34" charset="0"/>
            </a:rPr>
            <a:t>Разработка образовательных программ</a:t>
          </a:r>
          <a:endParaRPr lang="ru-KZ" sz="1800" b="1" kern="1200" dirty="0">
            <a:latin typeface="Arial Narrow" panose="020B0606020202030204" pitchFamily="34" charset="0"/>
          </a:endParaRPr>
        </a:p>
      </dsp:txBody>
      <dsp:txXfrm>
        <a:off x="469415" y="226279"/>
        <a:ext cx="2215324" cy="938829"/>
      </dsp:txXfrm>
    </dsp:sp>
    <dsp:sp modelId="{6CEDDE51-DE1E-4FC4-815F-F6CD1A56EE7F}">
      <dsp:nvSpPr>
        <dsp:cNvPr id="0" name=""/>
        <dsp:cNvSpPr/>
      </dsp:nvSpPr>
      <dsp:spPr>
        <a:xfrm>
          <a:off x="7499904" y="199618"/>
          <a:ext cx="2327209" cy="91937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 Narrow" panose="020B0606020202030204" pitchFamily="34" charset="0"/>
            </a:rPr>
            <a:t>Определение потребности в слушателях</a:t>
          </a:r>
          <a:endParaRPr lang="ru-KZ" sz="1800" b="1" kern="1200" dirty="0">
            <a:latin typeface="Arial Narrow" panose="020B0606020202030204" pitchFamily="34" charset="0"/>
          </a:endParaRPr>
        </a:p>
      </dsp:txBody>
      <dsp:txXfrm>
        <a:off x="7959594" y="199618"/>
        <a:ext cx="1407830" cy="919379"/>
      </dsp:txXfrm>
    </dsp:sp>
    <dsp:sp modelId="{6F5CC184-DBD7-4BAF-92BB-C52E76F9FA2D}">
      <dsp:nvSpPr>
        <dsp:cNvPr id="0" name=""/>
        <dsp:cNvSpPr/>
      </dsp:nvSpPr>
      <dsp:spPr>
        <a:xfrm>
          <a:off x="9404347" y="178982"/>
          <a:ext cx="2281199" cy="950525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 Narrow" panose="020B0606020202030204" pitchFamily="34" charset="0"/>
            </a:rPr>
            <a:t>Организация проведения циклов</a:t>
          </a:r>
          <a:endParaRPr lang="ru-KZ" sz="1800" b="1" kern="1200" dirty="0">
            <a:latin typeface="Arial Narrow" panose="020B0606020202030204" pitchFamily="34" charset="0"/>
          </a:endParaRPr>
        </a:p>
      </dsp:txBody>
      <dsp:txXfrm>
        <a:off x="9879610" y="178982"/>
        <a:ext cx="1330674" cy="950525"/>
      </dsp:txXfrm>
    </dsp:sp>
    <dsp:sp modelId="{03E3F9CC-F11D-4718-A17B-1354FBBAB4FB}">
      <dsp:nvSpPr>
        <dsp:cNvPr id="0" name=""/>
        <dsp:cNvSpPr/>
      </dsp:nvSpPr>
      <dsp:spPr>
        <a:xfrm>
          <a:off x="2783181" y="251047"/>
          <a:ext cx="2294845" cy="91406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 Narrow" panose="020B0606020202030204" pitchFamily="34" charset="0"/>
            </a:rPr>
            <a:t>Встреча технической группы  </a:t>
          </a:r>
          <a:endParaRPr lang="ru-KZ" sz="1800" b="1" kern="1200" dirty="0">
            <a:latin typeface="Arial Narrow" panose="020B0606020202030204" pitchFamily="34" charset="0"/>
          </a:endParaRPr>
        </a:p>
      </dsp:txBody>
      <dsp:txXfrm>
        <a:off x="3240212" y="251047"/>
        <a:ext cx="1380784" cy="914061"/>
      </dsp:txXfrm>
    </dsp:sp>
    <dsp:sp modelId="{D939C230-06F5-4851-BC74-2C50C2B088D8}">
      <dsp:nvSpPr>
        <dsp:cNvPr id="0" name=""/>
        <dsp:cNvSpPr/>
      </dsp:nvSpPr>
      <dsp:spPr>
        <a:xfrm>
          <a:off x="4687369" y="216968"/>
          <a:ext cx="3188525" cy="94814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 Narrow" panose="020B0606020202030204" pitchFamily="34" charset="0"/>
            </a:rPr>
            <a:t>Утверждение программы на ученом совете НЦОЗ</a:t>
          </a:r>
          <a:endParaRPr lang="ru-KZ" sz="1800" b="1" kern="1200" dirty="0">
            <a:latin typeface="Arial Narrow" panose="020B0606020202030204" pitchFamily="34" charset="0"/>
          </a:endParaRPr>
        </a:p>
      </dsp:txBody>
      <dsp:txXfrm>
        <a:off x="5161439" y="216968"/>
        <a:ext cx="2240385" cy="948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CEF5E-BA03-48A0-9C25-705FA9B9D199}" type="datetimeFigureOut">
              <a:rPr lang="ru-KZ" smtClean="0"/>
              <a:t>23.04.2026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8483D-3272-4A2C-B8CE-DBF05F97C83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852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3FF1E-D8E5-474F-8DFB-25076FF3D3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3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8483D-3272-4A2C-B8CE-DBF05F97C83F}" type="slidenum">
              <a:rPr lang="ru-KZ" smtClean="0"/>
              <a:t>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3093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рамках реализации</a:t>
            </a:r>
          </a:p>
          <a:p>
            <a:endParaRPr lang="ru-RU" dirty="0"/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8483D-3272-4A2C-B8CE-DBF05F97C83F}" type="slidenum">
              <a:rPr lang="ru-KZ" smtClean="0"/>
              <a:t>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453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3F955-A2A1-0424-9E2E-C4E469866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2828491-5B34-0512-08B0-E6B609F26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F10E6CD-CFFD-CEF1-BD70-8B14FE036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20955" indent="0" algn="just">
              <a:buFont typeface="Wingdings" panose="05000000000000000000" pitchFamily="2" charset="2"/>
              <a:buNone/>
            </a:pPr>
            <a:r>
              <a:rPr lang="ru-RU" sz="1200" dirty="0">
                <a:latin typeface="Arial Narrow" panose="020B0606020202030204" pitchFamily="34" charset="0"/>
              </a:rPr>
              <a:t>В рамках проекта USAID по устойчивости местной системы здравоохранения в Казахстане, в целях укрепления потенциала человеческих ресурсов согласно концепции «Единое здоровье (One Health)» для борьбы с возникающими и эндемичными зоонозными заболеваниями и другими угрозами здоровью на стыке человек – животные - окружающая среда, Национальным центром общественного здравоохранения разработано и реализовано три программы с соблюдением концепции «</a:t>
            </a:r>
            <a:r>
              <a:rPr lang="en-US" sz="1200" dirty="0">
                <a:latin typeface="Arial Narrow" panose="020B0606020202030204" pitchFamily="34" charset="0"/>
              </a:rPr>
              <a:t>One Health</a:t>
            </a:r>
            <a:r>
              <a:rPr lang="ru-RU" sz="1200" dirty="0">
                <a:latin typeface="Arial Narrow" panose="020B0606020202030204" pitchFamily="34" charset="0"/>
              </a:rPr>
              <a:t>».</a:t>
            </a:r>
          </a:p>
          <a:p>
            <a:endParaRPr lang="ru-RU" dirty="0"/>
          </a:p>
          <a:p>
            <a:endParaRPr lang="ru-K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075000-3886-3ED9-EB0B-AC89C9FF4A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8483D-3272-4A2C-B8CE-DBF05F97C83F}" type="slidenum">
              <a:rPr lang="ru-KZ" smtClean="0"/>
              <a:t>4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467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РГП на ПХВ «Национальный центр общественного здравоохранения» МЗ РК при поддержке проекта 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USAID LHSS</a:t>
            </a:r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в рамках реализации основных приоритетов резолюции ТРГ «Единое здоровье» принятой в Астане 8-9 февраля 2024 года, в марте разработала две образовательные программы дополнительного образования: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-для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краткосрочнго</a:t>
            </a:r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курса по «Единому здоровью»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По ПК </a:t>
            </a:r>
            <a:r>
              <a:rPr lang="ru-RU" sz="1800" kern="1200" dirty="0">
                <a:effectLst/>
              </a:rPr>
              <a:t>Система управления качеством в лабораторной службе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для обучения специалистов из трех секторов - Министерства здравоохранения РК, Министерства сельского хозяйства РК, Министерства экологии и природных ресурсов РК с целью укрепления кадрового потенциала для борьбы с возникающими и эндемичными зоонозными заболеваниями и другими угрозами на стыке человек – животные - окружающая среда.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FontTx/>
              <a:buNone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марта, в г. Алматы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состоялась встреча технической группы, где были обсуждены ключевые вопросы по доработке программ, включая содержание учебной программы, тестирование до/после, количество кредитов, сертификацию, предпочтительное место проведения, устойчивость и т. д.  краткосрочных учебных курсов по системе управления качеством в лабораторной службе и Единому здоровью </a:t>
            </a:r>
            <a:endParaRPr lang="ru-K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8483D-3272-4A2C-B8CE-DBF05F97C83F}" type="slidenum">
              <a:rPr lang="ru-KZ" smtClean="0"/>
              <a:t>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887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На основании проведенного анализа можно сделать вывод, что в среднем результаты участников улучшились на 24.6% после прохождения курса. Это указывает на значительное повышение уровня знаний и навыков, что свидетельствует об эффективности образовательной программы.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8483D-3272-4A2C-B8CE-DBF05F97C83F}" type="slidenum">
              <a:rPr lang="ru-KZ" smtClean="0"/>
              <a:t>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7820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На основании проведенного анализа можно сделать вывод, что в среднем результаты участников улучшились на 24.6% после прохождения курса. Это указывает на значительное повышение уровня знаний и навыков, что свидетельствует об эффективности образовательной программы.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8483D-3272-4A2C-B8CE-DBF05F97C83F}" type="slidenum">
              <a:rPr lang="ru-KZ" smtClean="0"/>
              <a:t>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433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8483D-3272-4A2C-B8CE-DBF05F97C83F}" type="slidenum">
              <a:rPr lang="ru-KZ" smtClean="0"/>
              <a:t>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638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Определить потребность </a:t>
            </a:r>
          </a:p>
          <a:p>
            <a:endParaRPr lang="ru-RU" dirty="0"/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8483D-3272-4A2C-B8CE-DBF05F97C83F}" type="slidenum">
              <a:rPr lang="ru-KZ" smtClean="0"/>
              <a:t>10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966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433EE-436C-0739-57AC-3F6788A6B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FCD8DF-310F-8EF0-549F-D5D2B0899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0147BB-F000-BE48-906F-ADF02C1E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3867-CC7C-4EA4-9156-0FFD9C4C588C}" type="datetimeFigureOut">
              <a:rPr lang="ru-KZ" smtClean="0"/>
              <a:t>23.04.2026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3CF9FA-9FC7-20DF-E1CB-D472F12C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5B558E-C5A6-E69F-119F-B88CAB40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B0A-8AFB-4316-8480-DB474F7F11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535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C7F4E-DBF1-D7BD-B49F-F7C2FA59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F77BAF-4D7F-A691-77A2-5E82EF6EA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4D4D4E-A231-9714-A14E-4C1BB052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3867-CC7C-4EA4-9156-0FFD9C4C588C}" type="datetimeFigureOut">
              <a:rPr lang="ru-KZ" smtClean="0"/>
              <a:t>23.04.2026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9548-9905-185C-A6DE-64C5529F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022323-E9A9-7B69-DF8C-825B7F46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B0A-8AFB-4316-8480-DB474F7F11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1829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A24525-CA82-817A-BDA6-0AB990FF3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877302-2634-47E3-3902-65671A18B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5BC36-80D0-3FBC-729A-1B6DA4AA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3867-CC7C-4EA4-9156-0FFD9C4C588C}" type="datetimeFigureOut">
              <a:rPr lang="ru-KZ" smtClean="0"/>
              <a:t>23.04.2026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9EE38-F259-3B56-E87D-65934D9A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970E0-A2B1-9EE8-9557-D6AB9293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B0A-8AFB-4316-8480-DB474F7F11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003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86F88-79B2-C7B8-94F0-2E1917A0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C60B5-7700-355A-04CF-A1B7C2BB8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ABE8E6-1FE9-A60E-935A-14B932B7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3867-CC7C-4EA4-9156-0FFD9C4C588C}" type="datetimeFigureOut">
              <a:rPr lang="ru-KZ" smtClean="0"/>
              <a:t>23.04.2026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356D74-F7AA-6A27-18BC-8E97160B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796DB-249B-96C9-C80E-431E101C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B0A-8AFB-4316-8480-DB474F7F11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530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624F4-EF1F-839C-700E-21D75B40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8A8C30-2931-F8E9-2BE0-863BDF79B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021882-1F99-679F-47C5-9990CA73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3867-CC7C-4EA4-9156-0FFD9C4C588C}" type="datetimeFigureOut">
              <a:rPr lang="ru-KZ" smtClean="0"/>
              <a:t>23.04.2026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BA670D-F97C-47F8-63DC-91BA47DA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AFC10-7443-CFF3-AF6F-7B7C3D50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B0A-8AFB-4316-8480-DB474F7F11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9639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BAECD-2D94-7F65-70CC-3C26C734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9B0352-65E5-1D3C-46DC-EA6B62E23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9F03E5-0372-B602-F28A-3F5A8D3D9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11213E-C87E-C965-B8E8-DFE24B07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3867-CC7C-4EA4-9156-0FFD9C4C588C}" type="datetimeFigureOut">
              <a:rPr lang="ru-KZ" smtClean="0"/>
              <a:t>23.04.2026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F85072-47D2-8340-68E2-93DFB5F9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BD3D11-FF32-F643-FBEE-B233DB0A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B0A-8AFB-4316-8480-DB474F7F11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080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CC68F-0765-34B0-CAB0-8CB04863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FEB5BA-C271-B12F-EE60-B4DC2D63B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A229B6-C424-F2FF-18E8-92A0C0AF6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809A9E-7210-B613-4E8F-63D6AF1DA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D8D172-317D-52CA-6B5D-0D2F4E454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E1B824-A773-A673-DE63-188445D1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3867-CC7C-4EA4-9156-0FFD9C4C588C}" type="datetimeFigureOut">
              <a:rPr lang="ru-KZ" smtClean="0"/>
              <a:t>23.04.2026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A105DA-4DF4-3370-9AC8-0D1781B4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8095B1-8F81-667C-379C-1BDC89BA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B0A-8AFB-4316-8480-DB474F7F11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709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C50FF-3E9B-9ABE-10EA-9DCE8B33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AC3348-C147-6748-B052-9DE65DF3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3867-CC7C-4EA4-9156-0FFD9C4C588C}" type="datetimeFigureOut">
              <a:rPr lang="ru-KZ" smtClean="0"/>
              <a:t>23.04.2026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88233A-4207-D84E-1CF6-B23B707E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C4B9DE-EA55-5A1E-5B4D-80C275CD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B0A-8AFB-4316-8480-DB474F7F11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7265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456823-7F06-B568-089A-4E4EF673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3867-CC7C-4EA4-9156-0FFD9C4C588C}" type="datetimeFigureOut">
              <a:rPr lang="ru-KZ" smtClean="0"/>
              <a:t>23.04.2026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23DB82-BE04-5599-BF2C-D9B4FDBF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E8B833-DEFD-3EF2-74D3-B4BC4CA9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B0A-8AFB-4316-8480-DB474F7F11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426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7A191-A40D-BB38-465A-E6271F15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CADE70-31C1-C894-F330-9B5C34E62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AFAD4C-8BAA-0B67-95DF-FFCE7DCC5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371C46-A284-A443-12DD-AFB0EA0E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3867-CC7C-4EA4-9156-0FFD9C4C588C}" type="datetimeFigureOut">
              <a:rPr lang="ru-KZ" smtClean="0"/>
              <a:t>23.04.2026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8EFE61-99E9-84F5-A025-8762B6D4B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3BD461-2DCE-802F-F632-E3C95B92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B0A-8AFB-4316-8480-DB474F7F11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956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250BE-D7EE-6C66-A148-B4C2E730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752DB0-1C63-A6BE-1F39-51CD6107E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090D29-3EBF-ED02-1A5E-06FA2BD5F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08834F-CCDA-D5E1-C5B7-7218F4EE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3867-CC7C-4EA4-9156-0FFD9C4C588C}" type="datetimeFigureOut">
              <a:rPr lang="ru-KZ" smtClean="0"/>
              <a:t>23.04.2026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024F3D-097C-D42E-A738-15F30C3C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852A80-9F0D-0FB8-46B3-C1C5F853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B0A-8AFB-4316-8480-DB474F7F11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522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462C6-1370-AB8D-90A9-4E537BB8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43E4C4-906A-D8E9-F555-09CB6B038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517F30-54C1-9893-93BC-E93116CE3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73867-CC7C-4EA4-9156-0FFD9C4C588C}" type="datetimeFigureOut">
              <a:rPr lang="ru-KZ" smtClean="0"/>
              <a:t>23.04.2026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D4C513-84EA-1B7B-22AE-BE97CF3C5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CA33B-BB68-87CF-39DC-2E4CF094B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55B0A-8AFB-4316-8480-DB474F7F11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134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473" y="163973"/>
            <a:ext cx="11856027" cy="64940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РГП на ПХВ «НАЦИОНАЛЬНЫЙ ЦЕНТР ОБЩЕСТВЕННОГО ЗДРАВООХРАНЕНИЯ»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РЕСПУБЛИКИ КАЗАХСТАН 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483700"/>
                </a:solidFill>
                <a:latin typeface="Arial Narrow" panose="020B0606020202030204" pitchFamily="34" charset="0"/>
              </a:rPr>
              <a:t>Внедрение концепции «Единое здоровье» </a:t>
            </a:r>
          </a:p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483700"/>
                </a:solidFill>
                <a:latin typeface="Arial Narrow" panose="020B0606020202030204" pitchFamily="34" charset="0"/>
              </a:rPr>
              <a:t>в образовательные программы</a:t>
            </a:r>
          </a:p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483700"/>
                </a:solidFill>
                <a:latin typeface="Arial Narrow" panose="020B0606020202030204" pitchFamily="34" charset="0"/>
              </a:rPr>
              <a:t> циклов повышения квалификации</a:t>
            </a:r>
          </a:p>
          <a:p>
            <a:pPr algn="ctr">
              <a:spcBef>
                <a:spcPts val="0"/>
              </a:spcBef>
            </a:pPr>
            <a:r>
              <a:rPr lang="ru-RU" sz="2400" b="1" dirty="0">
                <a:solidFill>
                  <a:srgbClr val="483700"/>
                </a:solidFill>
                <a:latin typeface="Arial Narrow" panose="020B0606020202030204" pitchFamily="34" charset="0"/>
              </a:rPr>
              <a:t>для специалистов здравоохранения,ветеринарии и экологии </a:t>
            </a:r>
            <a:endParaRPr lang="en-US" sz="2400" b="1" dirty="0">
              <a:solidFill>
                <a:srgbClr val="483700"/>
              </a:solidFill>
              <a:latin typeface="Arial Narrow" panose="020B0606020202030204" pitchFamily="34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				Утешева Г.С.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				Заместитель директора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				департамента науки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				НЦОЗ МЗ РК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59999" y="5349926"/>
            <a:ext cx="2032001" cy="40011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DFC5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AD82DBB-0548-4B1E-BEF7-CAE7B2691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89597"/>
            <a:ext cx="1104900" cy="9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78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3DD3996-8E46-1A6B-33AE-D97E59EA1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583" y="4821382"/>
            <a:ext cx="1960417" cy="196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НЦОЗ">
            <a:extLst>
              <a:ext uri="{FF2B5EF4-FFF2-40B4-BE49-F238E27FC236}">
                <a16:creationId xmlns:a16="http://schemas.microsoft.com/office/drawing/2014/main" id="{B4542D33-D0E8-1E05-7DB0-CE4CB0EF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0" y="140677"/>
            <a:ext cx="1230710" cy="12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DDB946-82E2-E2CE-081B-8202BCF173E0}"/>
              </a:ext>
            </a:extLst>
          </p:cNvPr>
          <p:cNvSpPr txBox="1"/>
          <p:nvPr/>
        </p:nvSpPr>
        <p:spPr>
          <a:xfrm>
            <a:off x="1240831" y="2221989"/>
            <a:ext cx="10096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663300"/>
                </a:solidFill>
                <a:latin typeface="Arial Narrow" panose="020B0606020202030204" pitchFamily="34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97010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2FA27F-F70F-7DDB-FFA2-4B4508CFF2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4572" y="160423"/>
            <a:ext cx="4076376" cy="129941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37FC9BF2-8380-BC9F-1042-D13ED5260622}"/>
              </a:ext>
            </a:extLst>
          </p:cNvPr>
          <p:cNvSpPr txBox="1"/>
          <p:nvPr/>
        </p:nvSpPr>
        <p:spPr>
          <a:xfrm>
            <a:off x="1167382" y="439863"/>
            <a:ext cx="6372267" cy="840589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wrap="square" rtlCol="0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charset="0"/>
                <a:ea typeface="+mn-ea"/>
                <a:cs typeface="Arial Narrow" panose="020B0606020202030204" charset="0"/>
              </a:rPr>
              <a:t>27 июня 2024 года НЦОЗ получила международную институциональную аккредитацию по дополнительному образованию (непрерывному профессиональному развитию).</a:t>
            </a:r>
            <a:endParaRPr kumimoji="0" lang="ru-RU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charset="0"/>
              <a:ea typeface="+mn-ea"/>
              <a:cs typeface="Arial Narrow" panose="020B060602020203020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984B6B-4232-9069-A23F-77924E7CF0B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9613" y="1796548"/>
            <a:ext cx="6095365" cy="82994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 indent="4508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kumimoji="0" lang="ru-RU" altLang="en-US" sz="1600" b="1" dirty="0">
                <a:latin typeface="Arial Narrow" panose="020B0606020202030204" charset="0"/>
              </a:rPr>
              <a:t>Образовательные программы повышения квалификации предусмотрены для кадров с высшим и средним медицинским образованием по специальностям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52121D-84EE-CE75-BD3B-A84CFE1C94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267" y="2899576"/>
            <a:ext cx="908383" cy="8053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85F213-9495-5E78-E144-5E0FF07063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8914" y="2899576"/>
            <a:ext cx="816935" cy="8502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F6ECA5-F776-0131-BA2E-DAC08A3B32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1505" y="2991815"/>
            <a:ext cx="993734" cy="80454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9BB020-C3E4-3ACF-59F4-2CF859F4880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3548" y="3885298"/>
            <a:ext cx="1692910" cy="583565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charset="0"/>
                <a:ea typeface="+mn-ea"/>
                <a:cs typeface="Arial" panose="020B0604020202020204" pitchFamily="34" charset="0"/>
              </a:rPr>
              <a:t>Общественное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charset="0"/>
                <a:ea typeface="+mn-ea"/>
                <a:cs typeface="Arial" panose="020B0604020202020204" pitchFamily="34" charset="0"/>
              </a:rPr>
              <a:t>здравоохранение</a:t>
            </a:r>
          </a:p>
        </p:txBody>
      </p:sp>
      <p:sp>
        <p:nvSpPr>
          <p:cNvPr id="13" name="Прямоугольник 3">
            <a:extLst>
              <a:ext uri="{FF2B5EF4-FFF2-40B4-BE49-F238E27FC236}">
                <a16:creationId xmlns:a16="http://schemas.microsoft.com/office/drawing/2014/main" id="{4A84D850-A00F-A547-E8CE-852552BEF77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80514" y="3895011"/>
            <a:ext cx="1497965" cy="570130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3">
            <a:schemeClr val="accent5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kumimoji="0" lang="ru-RU" altLang="en-US" sz="1600" b="1" dirty="0">
                <a:latin typeface="Arial Narrow" panose="020B0606020202030204" charset="0"/>
                <a:sym typeface="+mn-ea"/>
              </a:rPr>
              <a:t>Лабораторная </a:t>
            </a:r>
            <a:endParaRPr kumimoji="0" lang="ru-RU" altLang="en-US" sz="1600" b="1" dirty="0">
              <a:latin typeface="Arial Narrow" panose="020B0606020202030204" charset="0"/>
            </a:endParaRPr>
          </a:p>
          <a:p>
            <a:pPr algn="ctr" eaLnBrk="0" hangingPunct="0"/>
            <a:r>
              <a:rPr kumimoji="0" lang="ru-RU" altLang="en-US" sz="1600" b="1" dirty="0">
                <a:latin typeface="Arial Narrow" panose="020B0606020202030204" charset="0"/>
                <a:sym typeface="+mn-ea"/>
              </a:rPr>
              <a:t>диагностика</a:t>
            </a:r>
            <a:endParaRPr kumimoji="0" lang="ru-RU" altLang="en-US" sz="1600" b="1" dirty="0">
              <a:latin typeface="Arial Narrow" panose="020B0606020202030204" charset="0"/>
            </a:endParaRPr>
          </a:p>
        </p:txBody>
      </p:sp>
      <p:sp>
        <p:nvSpPr>
          <p:cNvPr id="14" name="Прямоугольник 3">
            <a:extLst>
              <a:ext uri="{FF2B5EF4-FFF2-40B4-BE49-F238E27FC236}">
                <a16:creationId xmlns:a16="http://schemas.microsoft.com/office/drawing/2014/main" id="{CA069255-519C-05D7-919E-C59A0456C42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25731" y="3907797"/>
            <a:ext cx="1505585" cy="5816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wrap="none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charset="0"/>
                <a:ea typeface="+mn-ea"/>
                <a:cs typeface="Arial" panose="020B0604020202020204" pitchFamily="34" charset="0"/>
                <a:sym typeface="+mn-ea"/>
              </a:rPr>
              <a:t>Гигиена и </a:t>
            </a:r>
            <a:endParaRPr kumimoji="0" lang="ru-RU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charset="0"/>
                <a:ea typeface="+mn-ea"/>
                <a:cs typeface="Arial" panose="020B0604020202020204" pitchFamily="34" charset="0"/>
                <a:sym typeface="+mn-ea"/>
              </a:rPr>
              <a:t>эпидемиология</a:t>
            </a:r>
            <a:endParaRPr kumimoji="0" lang="ru-RU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861B54-B98C-E271-26E8-902770D2E3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79151" y="4892843"/>
            <a:ext cx="1694835" cy="15479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C97BE8-BEA2-2FE5-2DD8-F1FBAA5968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5967" y="4899033"/>
            <a:ext cx="1835055" cy="1487553"/>
          </a:xfrm>
          <a:prstGeom prst="rect">
            <a:avLst/>
          </a:prstGeom>
        </p:spPr>
      </p:pic>
      <p:cxnSp>
        <p:nvCxnSpPr>
          <p:cNvPr id="18" name="Прямая соединительная линия 35">
            <a:extLst>
              <a:ext uri="{FF2B5EF4-FFF2-40B4-BE49-F238E27FC236}">
                <a16:creationId xmlns:a16="http://schemas.microsoft.com/office/drawing/2014/main" id="{85389A65-3984-8E01-571F-99447F393775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0" y="1539253"/>
            <a:ext cx="12192000" cy="0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</a:ln>
          <a:effectLst/>
        </p:spPr>
      </p:cxnSp>
      <p:cxnSp>
        <p:nvCxnSpPr>
          <p:cNvPr id="21" name="Прямая соединительная линия 35">
            <a:extLst>
              <a:ext uri="{FF2B5EF4-FFF2-40B4-BE49-F238E27FC236}">
                <a16:creationId xmlns:a16="http://schemas.microsoft.com/office/drawing/2014/main" id="{FD32AB22-811D-5BA6-9467-FD895CD89183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6970295" y="1531232"/>
            <a:ext cx="0" cy="5326768"/>
          </a:xfrm>
          <a:prstGeom prst="line">
            <a:avLst/>
          </a:prstGeom>
          <a:noFill/>
          <a:ln w="38100" cap="flat" cmpd="sng" algn="ctr">
            <a:solidFill>
              <a:schemeClr val="accent6"/>
            </a:solidFill>
            <a:prstDash val="solid"/>
          </a:ln>
          <a:effectLst/>
        </p:spPr>
      </p:cxnSp>
      <p:sp>
        <p:nvSpPr>
          <p:cNvPr id="27" name="Text Box 17">
            <a:extLst>
              <a:ext uri="{FF2B5EF4-FFF2-40B4-BE49-F238E27FC236}">
                <a16:creationId xmlns:a16="http://schemas.microsoft.com/office/drawing/2014/main" id="{D5D208CF-B121-3740-8F91-B51755BAAA58}"/>
              </a:ext>
            </a:extLst>
          </p:cNvPr>
          <p:cNvSpPr txBox="1"/>
          <p:nvPr/>
        </p:nvSpPr>
        <p:spPr>
          <a:xfrm>
            <a:off x="7066982" y="1620085"/>
            <a:ext cx="5125018" cy="51090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charset="0"/>
                <a:sym typeface="+mn-ea"/>
              </a:rPr>
              <a:t>Количество образовательных программ дополнительного образования — 70</a:t>
            </a:r>
          </a:p>
          <a:p>
            <a:r>
              <a:rPr lang="ru-RU" altLang="en-US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 Narrow" panose="020B0606020202030204" charset="0"/>
                <a:sym typeface="+mn-ea"/>
              </a:rPr>
              <a:t>по</a:t>
            </a:r>
            <a:r>
              <a:rPr lang="ru-RU" altLang="en-US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</a:t>
            </a:r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приоритетным</a:t>
            </a:r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направлениям</a:t>
            </a:r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1)</a:t>
            </a:r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Эпидемиология</a:t>
            </a:r>
            <a:endParaRPr lang="en-US" sz="1900" dirty="0">
              <a:solidFill>
                <a:prstClr val="black"/>
              </a:solidFill>
              <a:latin typeface="Arial Narrow" panose="020B0606020202030204" charset="0"/>
              <a:cs typeface="Arial Narrow" panose="020B0606020202030204" charset="0"/>
              <a:sym typeface="+mn-ea"/>
            </a:endParaRPr>
          </a:p>
          <a:p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2)</a:t>
            </a:r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 И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ммунопрофилактик</a:t>
            </a:r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а</a:t>
            </a:r>
            <a:endParaRPr lang="en-US" sz="1900" dirty="0">
              <a:solidFill>
                <a:prstClr val="black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3)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Профилактика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инфекций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и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инфекционный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контроль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в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медицинских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организациях</a:t>
            </a:r>
            <a:endParaRPr lang="en-US" sz="1900" dirty="0">
              <a:solidFill>
                <a:prstClr val="black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4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)</a:t>
            </a:r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Биобезопасность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и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биозащита</a:t>
            </a:r>
            <a:endParaRPr lang="en-US" sz="1900" dirty="0">
              <a:solidFill>
                <a:prstClr val="black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5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)</a:t>
            </a:r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Лабораторная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диагностика</a:t>
            </a:r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Arial Narrow" panose="020B0606020202030204" charset="0"/>
                <a:sym typeface="+mn-ea"/>
              </a:rPr>
              <a:t>инфекционных болезней</a:t>
            </a:r>
            <a:endParaRPr lang="en-US" sz="1900" dirty="0">
              <a:solidFill>
                <a:prstClr val="black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6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)</a:t>
            </a:r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Радиационная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безопасность</a:t>
            </a:r>
            <a:endParaRPr lang="en-US" sz="1900" dirty="0">
              <a:solidFill>
                <a:prstClr val="black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7)</a:t>
            </a:r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Санитария</a:t>
            </a:r>
            <a:r>
              <a:rPr lang="ru-RU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,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гигиена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;</a:t>
            </a:r>
          </a:p>
          <a:p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8)</a:t>
            </a:r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Оценка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риска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здоровью</a:t>
            </a:r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населения</a:t>
            </a:r>
            <a:endParaRPr lang="en-US" sz="1900" dirty="0">
              <a:solidFill>
                <a:prstClr val="black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r>
              <a:rPr 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9)</a:t>
            </a:r>
            <a:r>
              <a:rPr lang="ru-RU" altLang="en-US" sz="1900" dirty="0">
                <a:solidFill>
                  <a:prstClr val="black"/>
                </a:solidFill>
                <a:latin typeface="Arial Narrow" panose="020B0606020202030204" charset="0"/>
                <a:cs typeface="Arial Narrow" panose="020B0606020202030204" charset="0"/>
              </a:rPr>
              <a:t> </a:t>
            </a:r>
            <a:r>
              <a:rPr lang="ru-RU" sz="1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Единое здоровье (</a:t>
            </a:r>
            <a:r>
              <a:rPr lang="kk-KZ" sz="19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Краткосрочные курсы; </a:t>
            </a:r>
            <a:r>
              <a:rPr lang="en-US" sz="19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FETP frontline</a:t>
            </a:r>
            <a:r>
              <a:rPr lang="en-US" sz="19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— One Health</a:t>
            </a:r>
            <a:r>
              <a:rPr lang="ru-RU" sz="19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9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FETP Intermediate — One Health</a:t>
            </a:r>
            <a:r>
              <a:rPr lang="ru-RU" sz="19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Антимикробная резистентность). </a:t>
            </a:r>
            <a:endParaRPr lang="en-US" sz="1900" dirty="0">
              <a:solidFill>
                <a:prstClr val="black"/>
              </a:solidFill>
              <a:latin typeface="Arial Narrow" panose="020B0606020202030204" pitchFamily="34" charset="0"/>
              <a:cs typeface="Arial Narrow" panose="020B0606020202030204" charset="0"/>
            </a:endParaRPr>
          </a:p>
          <a:p>
            <a:endParaRPr lang="en-US" sz="1900" dirty="0">
              <a:solidFill>
                <a:prstClr val="black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pic>
        <p:nvPicPr>
          <p:cNvPr id="2" name="Picture 2" descr="НЦОЗ">
            <a:extLst>
              <a:ext uri="{FF2B5EF4-FFF2-40B4-BE49-F238E27FC236}">
                <a16:creationId xmlns:a16="http://schemas.microsoft.com/office/drawing/2014/main" id="{1D681E43-2098-FA68-A20F-C291966B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4" y="60692"/>
            <a:ext cx="865855" cy="8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9C836963-7D7A-F0C3-5568-AEB4FCBF53B4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63763" y="3895011"/>
            <a:ext cx="1505585" cy="58166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wrap="none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charset="0"/>
                <a:ea typeface="+mn-ea"/>
                <a:cs typeface="Arial" panose="020B0604020202020204" pitchFamily="34" charset="0"/>
                <a:sym typeface="+mn-ea"/>
              </a:rPr>
              <a:t>Клинические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charset="0"/>
                <a:ea typeface="+mn-ea"/>
                <a:cs typeface="Arial" panose="020B0604020202020204" pitchFamily="34" charset="0"/>
                <a:sym typeface="+mn-ea"/>
              </a:rPr>
              <a:t>специальности</a:t>
            </a:r>
            <a:endParaRPr kumimoji="0" lang="ru-RU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B8B9B67-FB6E-102D-9FC1-0371D1134E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26784" y="2952377"/>
            <a:ext cx="816935" cy="8169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A903C1F-6874-5761-73A5-A156E877D0D9}"/>
              </a:ext>
            </a:extLst>
          </p:cNvPr>
          <p:cNvSpPr txBox="1"/>
          <p:nvPr/>
        </p:nvSpPr>
        <p:spPr>
          <a:xfrm>
            <a:off x="176063" y="5128217"/>
            <a:ext cx="2688273" cy="107721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 Narrow" panose="020B0606020202030204" pitchFamily="34" charset="0"/>
              </a:rPr>
              <a:t>Тренинг центр — для укрепления лабораторного потенциала с парком лабораторного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62971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ЦОЗ">
            <a:extLst>
              <a:ext uri="{FF2B5EF4-FFF2-40B4-BE49-F238E27FC236}">
                <a16:creationId xmlns:a16="http://schemas.microsoft.com/office/drawing/2014/main" id="{B4542D33-D0E8-1E05-7DB0-CE4CB0EF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6" y="112102"/>
            <a:ext cx="877628" cy="88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DDB946-82E2-E2CE-081B-8202BCF173E0}"/>
              </a:ext>
            </a:extLst>
          </p:cNvPr>
          <p:cNvSpPr txBox="1"/>
          <p:nvPr/>
        </p:nvSpPr>
        <p:spPr>
          <a:xfrm>
            <a:off x="1524000" y="266830"/>
            <a:ext cx="1009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Arial Narrow" panose="020B0606020202030204" pitchFamily="34" charset="0"/>
              </a:rPr>
              <a:t>Обоснование внедрения образовательных программ «Единое здоровье»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B292D-B22D-9572-C5C3-2DA88BCCCDAC}"/>
              </a:ext>
            </a:extLst>
          </p:cNvPr>
          <p:cNvSpPr txBox="1"/>
          <p:nvPr/>
        </p:nvSpPr>
        <p:spPr>
          <a:xfrm>
            <a:off x="613239" y="1058370"/>
            <a:ext cx="10855568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20955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Arial Narrow" panose="020B0606020202030204" pitchFamily="34" charset="0"/>
              </a:rPr>
              <a:t>«Дорожная карта в поддержку здоровья и благополучия в Центральной Азии на 2022–2025 гг.» ВОЗ,в части укрепления санитарно-эпидемиологической безопасности определено создание инициативы «Единое здоровье» в Центральной Азии;</a:t>
            </a:r>
          </a:p>
          <a:p>
            <a:pPr marR="20955" algn="just"/>
            <a:endParaRPr lang="ru-RU" sz="1000" dirty="0">
              <a:latin typeface="Arial Narrow" panose="020B0606020202030204" pitchFamily="34" charset="0"/>
            </a:endParaRPr>
          </a:p>
          <a:p>
            <a:pPr marL="342900" marR="20955" indent="-34290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Arial Narrow" panose="020B0606020202030204" pitchFamily="34" charset="0"/>
              </a:rPr>
              <a:t> Резолюция координационного совещания межведомственной технической рабочей группы (ТРГ) «Единое здоровье для устойчивой системы здравоохранения в Казахстане» 8-9 февраля 2024,Астана</a:t>
            </a:r>
          </a:p>
          <a:p>
            <a:pPr marL="342900" marR="20955" indent="-342900"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Arial Narrow" panose="020B0606020202030204" pitchFamily="34" charset="0"/>
              </a:rPr>
              <a:t>Пункт 6. В целях укрепления потенциала человеческих ресурсов для борьбы с возникающими и эндемичными зоонозными заболеваниями и другими угрозами на стыке человек животные — окружающая среда разработать,согласовать и внедрить краткосрочные курсы по Единому здоровью,лабораторному менеджменту,</a:t>
            </a:r>
            <a:r>
              <a:rPr lang="ru-RU" sz="2200" dirty="0" err="1">
                <a:latin typeface="Arial Narrow" panose="020B0606020202030204" pitchFamily="34" charset="0"/>
              </a:rPr>
              <a:t>провести</a:t>
            </a:r>
            <a:r>
              <a:rPr lang="ru-RU" sz="2200" dirty="0">
                <a:latin typeface="Arial Narrow" panose="020B0606020202030204" pitchFamily="34" charset="0"/>
              </a:rPr>
              <a:t> пилотное обучение для специалистов трех секторов — здравоохранение,сельского хозяйства и экологии по Единому здоровью.</a:t>
            </a:r>
          </a:p>
          <a:p>
            <a:pPr marL="342900" marR="20955" indent="-342900" algn="just">
              <a:buFont typeface="Wingdings" panose="05000000000000000000" pitchFamily="2" charset="2"/>
              <a:buChar char="v"/>
            </a:pPr>
            <a:endParaRPr lang="ru-RU" sz="2000" dirty="0">
              <a:latin typeface="Arial Narrow" panose="020B0606020202030204" pitchFamily="34" charset="0"/>
            </a:endParaRPr>
          </a:p>
          <a:p>
            <a:pPr marL="342900" marR="20955" indent="-342900" algn="just">
              <a:buFont typeface="Wingdings" panose="05000000000000000000" pitchFamily="2" charset="2"/>
              <a:buChar char="v"/>
            </a:pPr>
            <a:r>
              <a:rPr lang="ru-RU" sz="2000" b="1" dirty="0">
                <a:latin typeface="Arial Narrow" panose="020B0606020202030204" pitchFamily="34" charset="0"/>
              </a:rPr>
              <a:t>Цель: Укрепление и поддержка развития кадров для профилактики и борьбы с приоритетными зоонозными заболеваниями</a:t>
            </a:r>
          </a:p>
          <a:p>
            <a:pPr marR="20955" algn="just"/>
            <a:endParaRPr lang="ru-RU" sz="2200" dirty="0">
              <a:latin typeface="Arial Narrow" panose="020B0606020202030204" pitchFamily="34" charset="0"/>
            </a:endParaRPr>
          </a:p>
          <a:p>
            <a:pPr marR="20955" algn="just"/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7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7939A-D67A-B92B-EBD5-627600AFC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ЦОЗ">
            <a:extLst>
              <a:ext uri="{FF2B5EF4-FFF2-40B4-BE49-F238E27FC236}">
                <a16:creationId xmlns:a16="http://schemas.microsoft.com/office/drawing/2014/main" id="{B3944BE5-E083-2BA7-1F02-A21F4C16F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5" y="112103"/>
            <a:ext cx="663765" cy="6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ADEACB-D4CA-BD42-43A0-794135F806EF}"/>
              </a:ext>
            </a:extLst>
          </p:cNvPr>
          <p:cNvSpPr txBox="1"/>
          <p:nvPr/>
        </p:nvSpPr>
        <p:spPr>
          <a:xfrm>
            <a:off x="1444364" y="106345"/>
            <a:ext cx="1009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Arial Narrow" panose="020B0606020202030204" pitchFamily="34" charset="0"/>
              </a:rPr>
              <a:t>Внедрение образовательных программ «Единое здоровье»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96B6C-18A2-AD0F-2D62-B35F77B74651}"/>
              </a:ext>
            </a:extLst>
          </p:cNvPr>
          <p:cNvSpPr txBox="1"/>
          <p:nvPr/>
        </p:nvSpPr>
        <p:spPr>
          <a:xfrm>
            <a:off x="268363" y="845740"/>
            <a:ext cx="6390289" cy="2893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20955" algn="just"/>
            <a:endParaRPr lang="ru-RU" sz="500" dirty="0">
              <a:latin typeface="Arial Narrow" panose="020B0606020202030204" pitchFamily="34" charset="0"/>
            </a:endParaRPr>
          </a:p>
          <a:p>
            <a:pPr marL="342900" marR="20955" indent="-342900" algn="just">
              <a:buFont typeface="Wingdings" panose="05000000000000000000" pitchFamily="2" charset="2"/>
              <a:buChar char="Ø"/>
            </a:pPr>
            <a:r>
              <a:rPr lang="ru-RU" sz="2100" dirty="0">
                <a:latin typeface="Arial Narrow" panose="020B0606020202030204" pitchFamily="34" charset="0"/>
              </a:rPr>
              <a:t>В рамках проекта USAID по устойчивости системы здравоохранения разработаны и внедрены две образовательные программы для укрепления кадрового потенциала по концепции «Единое здоровье (One Health)».</a:t>
            </a:r>
          </a:p>
          <a:p>
            <a:pPr marL="342900" marR="20955" indent="-342900" algn="just">
              <a:buFont typeface="Wingdings" panose="05000000000000000000" pitchFamily="2" charset="2"/>
              <a:buChar char="Ø"/>
            </a:pPr>
            <a:r>
              <a:rPr lang="ru-RU" sz="2100" dirty="0">
                <a:latin typeface="Arial Narrow" panose="020B0606020202030204" pitchFamily="34" charset="0"/>
              </a:rPr>
              <a:t> Институализирована программа </a:t>
            </a:r>
            <a:r>
              <a:rPr lang="en-US" sz="2100" dirty="0">
                <a:latin typeface="Arial Narrow" panose="020B0606020202030204" pitchFamily="34" charset="0"/>
              </a:rPr>
              <a:t>CDC</a:t>
            </a:r>
            <a:r>
              <a:rPr lang="ru-RU" sz="2100" dirty="0">
                <a:latin typeface="Arial Narrow" panose="020B0606020202030204" pitchFamily="34" charset="0"/>
              </a:rPr>
              <a:t> «Базовая прикладная эпидемиология - Единое здоровье    (FETP </a:t>
            </a:r>
            <a:r>
              <a:rPr lang="ru-RU" sz="2100" dirty="0" err="1">
                <a:latin typeface="Arial Narrow" panose="020B0606020202030204" pitchFamily="34" charset="0"/>
              </a:rPr>
              <a:t>Frontl</a:t>
            </a:r>
            <a:r>
              <a:rPr lang="en-US" sz="2100" dirty="0" err="1">
                <a:latin typeface="Arial Narrow" panose="020B0606020202030204" pitchFamily="34" charset="0"/>
              </a:rPr>
              <a:t>i</a:t>
            </a:r>
            <a:r>
              <a:rPr lang="ru-RU" sz="2100" dirty="0" err="1">
                <a:latin typeface="Arial Narrow" panose="020B0606020202030204" pitchFamily="34" charset="0"/>
              </a:rPr>
              <a:t>ne</a:t>
            </a:r>
            <a:r>
              <a:rPr lang="ru-RU" sz="2100" dirty="0">
                <a:latin typeface="Arial Narrow" panose="020B0606020202030204" pitchFamily="34" charset="0"/>
              </a:rPr>
              <a:t>— One Health)</a:t>
            </a:r>
          </a:p>
          <a:p>
            <a:pPr marR="20955" algn="just"/>
            <a:endParaRPr lang="ru-RU" sz="90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E16FE42-8A04-1F35-F704-2B2ED9414AFB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7395512"/>
              </p:ext>
            </p:extLst>
          </p:nvPr>
        </p:nvGraphicFramePr>
        <p:xfrm>
          <a:off x="313559" y="4165600"/>
          <a:ext cx="11519338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1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1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37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 Наименование образовательных программ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Контингент слушателей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Продолжительность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 Narrow" panose="020B0606020202030204" pitchFamily="34" charset="0"/>
                        </a:rPr>
                        <a:t>Формат обучения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Единое здоровье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Специалисты</a:t>
                      </a:r>
                    </a:p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МЗ, МСХ, </a:t>
                      </a:r>
                      <a:r>
                        <a:rPr lang="ru-RU" sz="1600" dirty="0" err="1">
                          <a:latin typeface="Arial Narrow" panose="020B0606020202030204" pitchFamily="34" charset="0"/>
                        </a:rPr>
                        <a:t>МЭиПР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3 дня/ 24 часа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очно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32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kern="1200" dirty="0">
                          <a:effectLst/>
                          <a:latin typeface="Arial Narrow" panose="020B0606020202030204" pitchFamily="34" charset="0"/>
                        </a:rPr>
                        <a:t>Система управления качеством в лабораторной службе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  <a:latin typeface="Arial Narrow" panose="020B0606020202030204" pitchFamily="34" charset="0"/>
                        </a:rPr>
                        <a:t>Специалисты лаборатории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>
                          <a:latin typeface="Arial Narrow" panose="020B0606020202030204" pitchFamily="34" charset="0"/>
                        </a:rPr>
                        <a:t>МЗ, МСХ, </a:t>
                      </a:r>
                      <a:r>
                        <a:rPr lang="ru-RU" sz="1600" dirty="0" err="1">
                          <a:latin typeface="Arial Narrow" panose="020B0606020202030204" pitchFamily="34" charset="0"/>
                        </a:rPr>
                        <a:t>МЭиПР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1 неделя/ </a:t>
                      </a:r>
                    </a:p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2 кредита /60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очно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78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kern="1200" dirty="0">
                          <a:effectLst/>
                          <a:latin typeface="Arial Narrow" panose="020B0606020202030204" pitchFamily="34" charset="0"/>
                        </a:rPr>
                        <a:t>Базовая прикладная эпидемиология - Единое здоровье    (FETP </a:t>
                      </a:r>
                      <a:r>
                        <a:rPr lang="ru-RU" sz="1600" kern="1200" dirty="0" err="1">
                          <a:effectLst/>
                          <a:latin typeface="Arial Narrow" panose="020B0606020202030204" pitchFamily="34" charset="0"/>
                        </a:rPr>
                        <a:t>Frontl</a:t>
                      </a:r>
                      <a:r>
                        <a:rPr lang="en-US" sz="1600" kern="1200" dirty="0" err="1">
                          <a:effectLst/>
                          <a:latin typeface="Arial Narrow" panose="020B0606020202030204" pitchFamily="34" charset="0"/>
                        </a:rPr>
                        <a:t>i</a:t>
                      </a:r>
                      <a:r>
                        <a:rPr lang="ru-RU" sz="1600" kern="1200" dirty="0" err="1">
                          <a:effectLst/>
                          <a:latin typeface="Arial Narrow" panose="020B0606020202030204" pitchFamily="34" charset="0"/>
                        </a:rPr>
                        <a:t>ne</a:t>
                      </a:r>
                      <a:r>
                        <a:rPr lang="ru-RU" sz="1600" kern="1200" dirty="0">
                          <a:effectLst/>
                          <a:latin typeface="Arial Narrow" panose="020B0606020202030204" pitchFamily="34" charset="0"/>
                        </a:rPr>
                        <a:t>— One Health. Программа </a:t>
                      </a:r>
                      <a:r>
                        <a:rPr lang="en-US" sz="1600" kern="1200" dirty="0">
                          <a:effectLst/>
                          <a:latin typeface="Arial Narrow" panose="020B0606020202030204" pitchFamily="34" charset="0"/>
                        </a:rPr>
                        <a:t>CDC Atlanta</a:t>
                      </a:r>
                      <a:r>
                        <a:rPr lang="ru-RU" sz="1600" kern="1200" dirty="0">
                          <a:effectLst/>
                          <a:latin typeface="Arial Narrow" panose="020B0606020202030204" pitchFamily="34" charset="0"/>
                        </a:rPr>
                        <a:t>) </a:t>
                      </a:r>
                      <a:r>
                        <a:rPr lang="en-US" sz="1600" kern="1200" dirty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kern="12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Специалисты</a:t>
                      </a:r>
                    </a:p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МЗ, МСХ, </a:t>
                      </a:r>
                      <a:r>
                        <a:rPr lang="ru-RU" sz="1600" dirty="0" err="1">
                          <a:latin typeface="Arial Narrow" panose="020B0606020202030204" pitchFamily="34" charset="0"/>
                        </a:rPr>
                        <a:t>МЭиПР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3 месяца/ </a:t>
                      </a:r>
                    </a:p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5 кредита/150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 panose="020B0606020202030204" pitchFamily="34" charset="0"/>
                        </a:rPr>
                        <a:t>Гибридный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78995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E99ED0-BD73-A49E-6C45-8B4645B49264}"/>
              </a:ext>
            </a:extLst>
          </p:cNvPr>
          <p:cNvSpPr/>
          <p:nvPr/>
        </p:nvSpPr>
        <p:spPr>
          <a:xfrm>
            <a:off x="6831723" y="945932"/>
            <a:ext cx="4960883" cy="3067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10" name="Изображение 7">
            <a:extLst>
              <a:ext uri="{FF2B5EF4-FFF2-40B4-BE49-F238E27FC236}">
                <a16:creationId xmlns:a16="http://schemas.microsoft.com/office/drawing/2014/main" id="{9A9CAB8A-BDF1-92D1-861E-D6835EC12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022" t="18275" r="21845" b="6281"/>
          <a:stretch>
            <a:fillRect/>
          </a:stretch>
        </p:blipFill>
        <p:spPr>
          <a:xfrm>
            <a:off x="6991656" y="2432444"/>
            <a:ext cx="1339544" cy="14385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Изображение 9">
            <a:extLst>
              <a:ext uri="{FF2B5EF4-FFF2-40B4-BE49-F238E27FC236}">
                <a16:creationId xmlns:a16="http://schemas.microsoft.com/office/drawing/2014/main" id="{D779E548-17DD-0DD7-EC0D-9D90BB386B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158" t="17571" r="22545" b="5560"/>
          <a:stretch>
            <a:fillRect/>
          </a:stretch>
        </p:blipFill>
        <p:spPr>
          <a:xfrm>
            <a:off x="8504271" y="2451363"/>
            <a:ext cx="1401729" cy="144779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2" name="Изображение 10">
            <a:extLst>
              <a:ext uri="{FF2B5EF4-FFF2-40B4-BE49-F238E27FC236}">
                <a16:creationId xmlns:a16="http://schemas.microsoft.com/office/drawing/2014/main" id="{E316F9FB-7094-D507-4219-A381E5F36F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241" t="14463" r="31222" b="9449"/>
          <a:stretch>
            <a:fillRect/>
          </a:stretch>
        </p:blipFill>
        <p:spPr>
          <a:xfrm>
            <a:off x="6959250" y="954930"/>
            <a:ext cx="1351566" cy="13920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Изображение 11">
            <a:extLst>
              <a:ext uri="{FF2B5EF4-FFF2-40B4-BE49-F238E27FC236}">
                <a16:creationId xmlns:a16="http://schemas.microsoft.com/office/drawing/2014/main" id="{A4423EA8-14B1-A438-3B6C-A418F7493A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669" t="13150" r="30381" b="18284"/>
          <a:stretch>
            <a:fillRect/>
          </a:stretch>
        </p:blipFill>
        <p:spPr>
          <a:xfrm>
            <a:off x="8463981" y="944421"/>
            <a:ext cx="1411540" cy="141290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8D8CFC-C926-2D83-A8F7-AB109DA362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33175" y="967303"/>
            <a:ext cx="1524000" cy="139997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F6D5C9-CF02-AB61-0BF7-D8AF369689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43335" y="2463975"/>
            <a:ext cx="1562302" cy="146794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06237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ЦОЗ">
            <a:extLst>
              <a:ext uri="{FF2B5EF4-FFF2-40B4-BE49-F238E27FC236}">
                <a16:creationId xmlns:a16="http://schemas.microsoft.com/office/drawing/2014/main" id="{B4542D33-D0E8-1E05-7DB0-CE4CB0EF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0" y="140677"/>
            <a:ext cx="979763" cy="9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DDB946-82E2-E2CE-081B-8202BCF173E0}"/>
              </a:ext>
            </a:extLst>
          </p:cNvPr>
          <p:cNvSpPr txBox="1"/>
          <p:nvPr/>
        </p:nvSpPr>
        <p:spPr>
          <a:xfrm>
            <a:off x="1801941" y="153576"/>
            <a:ext cx="1009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Arial Narrow" panose="020B0606020202030204" pitchFamily="34" charset="0"/>
              </a:rPr>
              <a:t>Этапы внедрения образовательных программ «Единое здоровье»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EC63EBEB-0B3B-57DF-9C01-E5B80E035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979352"/>
              </p:ext>
            </p:extLst>
          </p:nvPr>
        </p:nvGraphicFramePr>
        <p:xfrm>
          <a:off x="210163" y="1039123"/>
          <a:ext cx="11981837" cy="1165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42D82E1-9D50-45D6-80FD-3063B36BBE03}"/>
              </a:ext>
            </a:extLst>
          </p:cNvPr>
          <p:cNvSpPr/>
          <p:nvPr/>
        </p:nvSpPr>
        <p:spPr>
          <a:xfrm>
            <a:off x="7569237" y="3031745"/>
            <a:ext cx="2100573" cy="382625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</a:rPr>
              <a:t>160 слушателей тренинга «Единое здоровье»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</a:rPr>
              <a:t>60 слушателей ПК СМК</a:t>
            </a:r>
            <a:endParaRPr lang="ru-KZ" sz="17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KZ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F84D000-0256-3FBF-543D-CEB4B8418FF5}"/>
              </a:ext>
            </a:extLst>
          </p:cNvPr>
          <p:cNvSpPr/>
          <p:nvPr/>
        </p:nvSpPr>
        <p:spPr>
          <a:xfrm>
            <a:off x="9806151" y="3032476"/>
            <a:ext cx="2049518" cy="382552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</a:rPr>
              <a:t>Выездные тренинги по Единому здоровью;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</a:rPr>
              <a:t>Тренинг центр на базе </a:t>
            </a:r>
            <a:r>
              <a:rPr lang="ru-RU" sz="17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НПЦСЭЭиМ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</a:rPr>
              <a:t> НЦОЗ </a:t>
            </a:r>
            <a:endParaRPr lang="ru-KZ" sz="17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19FB4-AEC5-F88F-1E52-A8936A81034A}"/>
              </a:ext>
            </a:extLst>
          </p:cNvPr>
          <p:cNvSpPr txBox="1"/>
          <p:nvPr/>
        </p:nvSpPr>
        <p:spPr>
          <a:xfrm>
            <a:off x="262760" y="2212818"/>
            <a:ext cx="2596054" cy="5693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Март 2024 года</a:t>
            </a:r>
          </a:p>
          <a:p>
            <a:endParaRPr lang="ru-RU" sz="1300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AB25C6-226D-8A7F-3499-9E9DC63E46DF}"/>
              </a:ext>
            </a:extLst>
          </p:cNvPr>
          <p:cNvSpPr txBox="1"/>
          <p:nvPr/>
        </p:nvSpPr>
        <p:spPr>
          <a:xfrm>
            <a:off x="3030158" y="2215909"/>
            <a:ext cx="2098890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28 Марта 2024 года</a:t>
            </a:r>
          </a:p>
          <a:p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67F3C-198B-655D-2E03-EA9F91702F89}"/>
              </a:ext>
            </a:extLst>
          </p:cNvPr>
          <p:cNvSpPr txBox="1"/>
          <p:nvPr/>
        </p:nvSpPr>
        <p:spPr>
          <a:xfrm>
            <a:off x="7693572" y="2176318"/>
            <a:ext cx="1912883" cy="6155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>
                <a:latin typeface="Arial Narrow" panose="020B0606020202030204" pitchFamily="34" charset="0"/>
              </a:rPr>
              <a:t>Переписка с МЗ,МСХ и МЭиПР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26AFCD-2BE2-F794-59DD-6EC4297CD295}"/>
              </a:ext>
            </a:extLst>
          </p:cNvPr>
          <p:cNvSpPr/>
          <p:nvPr/>
        </p:nvSpPr>
        <p:spPr>
          <a:xfrm>
            <a:off x="2962283" y="3022475"/>
            <a:ext cx="2797385" cy="383552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kern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контингента слушателей по специальности — экология;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kern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в модуль АМР лекцию по проблеме АМР как угрозу человечеству;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kern="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краткосрочный курс по «Единому здоровью» включить лекцию по эпизоотическому расследованию зоонозных инфекции;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kern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включение менторов из МСХ и </a:t>
            </a:r>
            <a:r>
              <a:rPr lang="ru-RU" sz="1700" kern="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МЭиПР</a:t>
            </a:r>
            <a:endParaRPr lang="ru-RU" sz="1700" kern="0" dirty="0">
              <a:solidFill>
                <a:schemeClr val="tx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8B6A4D5-2E82-02AE-600F-CDF30D0FB3E2}"/>
              </a:ext>
            </a:extLst>
          </p:cNvPr>
          <p:cNvSpPr/>
          <p:nvPr/>
        </p:nvSpPr>
        <p:spPr>
          <a:xfrm>
            <a:off x="5836732" y="3021875"/>
            <a:ext cx="1531020" cy="383612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</a:rPr>
              <a:t>Внесены изменения в ОП</a:t>
            </a:r>
            <a:endParaRPr lang="ru-KZ" sz="17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KZ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9A987D-F25B-07FC-FCDA-11B3FBEAE761}"/>
              </a:ext>
            </a:extLst>
          </p:cNvPr>
          <p:cNvSpPr/>
          <p:nvPr/>
        </p:nvSpPr>
        <p:spPr>
          <a:xfrm>
            <a:off x="241738" y="2995447"/>
            <a:ext cx="2627585" cy="386255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kern="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Краткосрочный курс по «Единому здоровью»;</a:t>
            </a:r>
          </a:p>
          <a:p>
            <a:endParaRPr lang="ru-RU" sz="1000" kern="0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kern="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«Система управления качеством в лабораторной службе»</a:t>
            </a:r>
            <a:endParaRPr lang="ru-KZ" sz="17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B529F-2496-73D3-4C70-12757F83E994}"/>
              </a:ext>
            </a:extLst>
          </p:cNvPr>
          <p:cNvSpPr txBox="1"/>
          <p:nvPr/>
        </p:nvSpPr>
        <p:spPr>
          <a:xfrm>
            <a:off x="5367539" y="2192084"/>
            <a:ext cx="2144486" cy="600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29 Марта 2024 года</a:t>
            </a:r>
          </a:p>
          <a:p>
            <a:endParaRPr 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01628-3CB0-919D-6EBE-C5E1D34858EC}"/>
              </a:ext>
            </a:extLst>
          </p:cNvPr>
          <p:cNvSpPr txBox="1"/>
          <p:nvPr/>
        </p:nvSpPr>
        <p:spPr>
          <a:xfrm>
            <a:off x="9729332" y="2160552"/>
            <a:ext cx="1768986" cy="6155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>
                <a:latin typeface="Arial Narrow" panose="020B0606020202030204" pitchFamily="34" charset="0"/>
              </a:rPr>
              <a:t>График обучения</a:t>
            </a:r>
          </a:p>
          <a:p>
            <a:endParaRPr lang="ru-RU" sz="17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0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ЦОЗ">
            <a:extLst>
              <a:ext uri="{FF2B5EF4-FFF2-40B4-BE49-F238E27FC236}">
                <a16:creationId xmlns:a16="http://schemas.microsoft.com/office/drawing/2014/main" id="{B4542D33-D0E8-1E05-7DB0-CE4CB0EF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" y="118905"/>
            <a:ext cx="784396" cy="7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DDB946-82E2-E2CE-081B-8202BCF173E0}"/>
              </a:ext>
            </a:extLst>
          </p:cNvPr>
          <p:cNvSpPr txBox="1"/>
          <p:nvPr/>
        </p:nvSpPr>
        <p:spPr>
          <a:xfrm>
            <a:off x="1034498" y="150855"/>
            <a:ext cx="10096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663300"/>
                </a:solidFill>
                <a:latin typeface="Arial Narrow" panose="020B0606020202030204" pitchFamily="34" charset="0"/>
              </a:rPr>
              <a:t>Реализация образовательной программы «Единое здоровье»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F802558-9479-EEE7-1971-60CBB193BB84}"/>
              </a:ext>
            </a:extLst>
          </p:cNvPr>
          <p:cNvSpPr/>
          <p:nvPr/>
        </p:nvSpPr>
        <p:spPr>
          <a:xfrm>
            <a:off x="137931" y="1030014"/>
            <a:ext cx="4151416" cy="154389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Краткосрочный курс «Единое здоровье»: </a:t>
            </a:r>
            <a:endParaRPr lang="ru-KZ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Модуль: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Биологическая безопасность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Модуль: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Антимикробная резистентность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Модуль: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Зоонозные инфекции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7F85D-7BFE-4966-E79E-91572CDC2647}"/>
              </a:ext>
            </a:extLst>
          </p:cNvPr>
          <p:cNvSpPr txBox="1"/>
          <p:nvPr/>
        </p:nvSpPr>
        <p:spPr>
          <a:xfrm>
            <a:off x="134472" y="2675353"/>
            <a:ext cx="4176272" cy="61555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>
                <a:latin typeface="Arial Narrow" panose="020B0606020202030204" pitchFamily="34" charset="0"/>
              </a:rPr>
              <a:t>Обучение 3-х когорт,г. Туркестан,г. Алматы и </a:t>
            </a:r>
            <a:r>
              <a:rPr lang="ru-RU" sz="1700" b="1" dirty="0" err="1">
                <a:latin typeface="Arial Narrow" panose="020B0606020202030204" pitchFamily="34" charset="0"/>
              </a:rPr>
              <a:t>г.Тараз</a:t>
            </a:r>
            <a:endParaRPr lang="ru-RU" sz="17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9D510EE6-E071-C3B5-F688-7C2F36FA3C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671396"/>
              </p:ext>
            </p:extLst>
          </p:nvPr>
        </p:nvGraphicFramePr>
        <p:xfrm>
          <a:off x="0" y="3505198"/>
          <a:ext cx="4397829" cy="311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0759439A-CDD7-933B-72F8-6D794A10A72F}"/>
              </a:ext>
            </a:extLst>
          </p:cNvPr>
          <p:cNvSpPr txBox="1"/>
          <p:nvPr/>
        </p:nvSpPr>
        <p:spPr>
          <a:xfrm>
            <a:off x="4501532" y="4335886"/>
            <a:ext cx="3938276" cy="213904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Arial Narrow" panose="020B0606020202030204" pitchFamily="34" charset="0"/>
            </a:endParaRPr>
          </a:p>
          <a:p>
            <a:r>
              <a:rPr lang="ru-RU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Среднее значение пре‑теста: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X</a:t>
            </a:r>
            <a:r>
              <a:rPr lang="ru-RU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пре</a:t>
            </a:r>
            <a:r>
              <a:rPr lang="en-US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: 58</a:t>
            </a:r>
            <a:endParaRPr lang="ru-RU" dirty="0">
              <a:solidFill>
                <a:srgbClr val="0D0D0D"/>
              </a:solidFill>
              <a:highlight>
                <a:srgbClr val="FFFFFF"/>
              </a:highlight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Мин. балл: 20</a:t>
            </a:r>
          </a:p>
          <a:p>
            <a:r>
              <a:rPr lang="ru-RU" dirty="0" err="1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Макс. балл</a:t>
            </a:r>
            <a:r>
              <a:rPr lang="ru-RU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: 70</a:t>
            </a:r>
            <a:endParaRPr lang="en-US" dirty="0">
              <a:solidFill>
                <a:srgbClr val="0D0D0D"/>
              </a:solidFill>
              <a:highlight>
                <a:srgbClr val="FFFFFF"/>
              </a:highlight>
              <a:latin typeface="Arial Narrow" panose="020B0606020202030204" pitchFamily="34" charset="0"/>
            </a:endParaRPr>
          </a:p>
          <a:p>
            <a:r>
              <a:rPr lang="ru-RU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Среднее значение пост‑теста: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X </a:t>
            </a:r>
            <a:r>
              <a:rPr lang="ru-RU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пост</a:t>
            </a:r>
            <a:r>
              <a:rPr lang="en-US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: </a:t>
            </a:r>
            <a:r>
              <a:rPr lang="ru-RU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85,7</a:t>
            </a:r>
            <a:endParaRPr lang="ru-KZ" dirty="0">
              <a:latin typeface="Arial Narrow" panose="020B0606020202030204" pitchFamily="34" charset="0"/>
            </a:endParaRPr>
          </a:p>
          <a:p>
            <a:r>
              <a:rPr lang="ru-RU" sz="2000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Мин. балл: 60,6</a:t>
            </a:r>
          </a:p>
          <a:p>
            <a:r>
              <a:rPr lang="ru-RU" sz="2000" dirty="0" err="1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Макс. балл</a:t>
            </a:r>
            <a:r>
              <a:rPr lang="ru-RU" sz="2000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: 100</a:t>
            </a:r>
          </a:p>
          <a:p>
            <a:r>
              <a:rPr lang="ru-RU" sz="20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Процент</a:t>
            </a:r>
            <a:r>
              <a:rPr lang="en-US" sz="20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 </a:t>
            </a:r>
            <a:r>
              <a:rPr lang="ru-RU" sz="20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улучшений знаний: </a:t>
            </a:r>
            <a:r>
              <a:rPr lang="ru-RU" sz="2000" b="1" dirty="0">
                <a:solidFill>
                  <a:srgbClr val="002060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47</a:t>
            </a:r>
            <a:r>
              <a:rPr lang="ru-RU" sz="20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,7%</a:t>
            </a:r>
            <a:endParaRPr lang="en-US" sz="2000" b="1" dirty="0">
              <a:solidFill>
                <a:srgbClr val="002060"/>
              </a:solidFill>
              <a:highlight>
                <a:srgbClr val="FFFFFF"/>
              </a:highlight>
              <a:latin typeface="Arial Narrow" panose="020B060602020203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B6C24A5-82FB-41F5-2203-C2CAA60A1AED}"/>
              </a:ext>
            </a:extLst>
          </p:cNvPr>
          <p:cNvCxnSpPr>
            <a:cxnSpLocks/>
          </p:cNvCxnSpPr>
          <p:nvPr/>
        </p:nvCxnSpPr>
        <p:spPr>
          <a:xfrm>
            <a:off x="4408714" y="1051034"/>
            <a:ext cx="0" cy="58069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44323A8-CAFD-6327-8F7D-50258DA29420}"/>
              </a:ext>
            </a:extLst>
          </p:cNvPr>
          <p:cNvSpPr txBox="1"/>
          <p:nvPr/>
        </p:nvSpPr>
        <p:spPr>
          <a:xfrm>
            <a:off x="4428227" y="3854855"/>
            <a:ext cx="2392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Результаты обучения</a:t>
            </a:r>
            <a:endParaRPr lang="ru-KZ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3F07063-0F2F-32D9-5414-D105028954AB}"/>
              </a:ext>
            </a:extLst>
          </p:cNvPr>
          <p:cNvCxnSpPr>
            <a:cxnSpLocks/>
          </p:cNvCxnSpPr>
          <p:nvPr/>
        </p:nvCxnSpPr>
        <p:spPr>
          <a:xfrm>
            <a:off x="7397060" y="1211287"/>
            <a:ext cx="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0E5BC5E4-91C3-80B8-0AB7-E05743DD4536}"/>
              </a:ext>
            </a:extLst>
          </p:cNvPr>
          <p:cNvCxnSpPr>
            <a:cxnSpLocks/>
          </p:cNvCxnSpPr>
          <p:nvPr/>
        </p:nvCxnSpPr>
        <p:spPr>
          <a:xfrm>
            <a:off x="7260093" y="5237026"/>
            <a:ext cx="228599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D1514CF-7ACA-9448-8A5E-43ACF4BC19AD}"/>
              </a:ext>
            </a:extLst>
          </p:cNvPr>
          <p:cNvCxnSpPr>
            <a:cxnSpLocks/>
          </p:cNvCxnSpPr>
          <p:nvPr/>
        </p:nvCxnSpPr>
        <p:spPr>
          <a:xfrm>
            <a:off x="8447878" y="1019503"/>
            <a:ext cx="0" cy="58384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3AC6745-CC4A-B776-053D-8DA467C32103}"/>
              </a:ext>
            </a:extLst>
          </p:cNvPr>
          <p:cNvSpPr txBox="1"/>
          <p:nvPr/>
        </p:nvSpPr>
        <p:spPr>
          <a:xfrm>
            <a:off x="8561669" y="1002154"/>
            <a:ext cx="2936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Оценка тренинга</a:t>
            </a:r>
            <a:endParaRPr lang="ru-KZ" b="1" dirty="0">
              <a:latin typeface="Arial Narrow" panose="020B0606020202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077447-4E8B-4A35-F003-47FCD4394E02}"/>
              </a:ext>
            </a:extLst>
          </p:cNvPr>
          <p:cNvSpPr txBox="1"/>
          <p:nvPr/>
        </p:nvSpPr>
        <p:spPr>
          <a:xfrm>
            <a:off x="8560300" y="1339954"/>
            <a:ext cx="3558128" cy="1977464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tabLst>
                <a:tab pos="354013" algn="l"/>
              </a:tabLst>
            </a:pPr>
            <a:r>
              <a:rPr lang="ru-RU" sz="1750" dirty="0">
                <a:latin typeface="Arial Narrow" panose="020B0606020202030204" pitchFamily="34" charset="0"/>
              </a:rPr>
              <a:t>Высокий профессионализм менторов;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354013" algn="l"/>
              </a:tabLst>
            </a:pPr>
            <a:r>
              <a:rPr lang="ru-RU" sz="1750" dirty="0">
                <a:latin typeface="Arial Narrow" panose="020B0606020202030204" pitchFamily="34" charset="0"/>
              </a:rPr>
              <a:t>Темы тренинга актуальны и имеют практическую ценность;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354013" algn="l"/>
              </a:tabLst>
            </a:pPr>
            <a:r>
              <a:rPr lang="ru-RU" sz="1750" dirty="0">
                <a:latin typeface="Arial Narrow" panose="020B0606020202030204" pitchFamily="34" charset="0"/>
              </a:rPr>
              <a:t>Разбор случаев из практики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354013" algn="l"/>
              </a:tabLst>
            </a:pPr>
            <a:r>
              <a:rPr lang="ru-RU" sz="1750" dirty="0">
                <a:latin typeface="Arial Narrow" panose="020B0606020202030204" pitchFamily="34" charset="0"/>
              </a:rPr>
              <a:t>Привлечение Менторов из 3-х секторов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9DEA1C0-6178-7C6C-5374-416B0A84F0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080614"/>
              </p:ext>
            </p:extLst>
          </p:nvPr>
        </p:nvGraphicFramePr>
        <p:xfrm>
          <a:off x="111904" y="3438582"/>
          <a:ext cx="4178194" cy="3088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896480-CCF5-1745-3E69-7083B550E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462" y="4406048"/>
            <a:ext cx="249958" cy="304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80BDB7-EE2A-455A-704B-711C51B42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7972" y="5333845"/>
            <a:ext cx="3499945" cy="14453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53F09D-AFC9-35C5-A49A-06DA6FDC0E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1560" y="3356623"/>
            <a:ext cx="3546867" cy="1940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0611D7-7CA9-9165-D8BA-B2B5945B4DE0}"/>
              </a:ext>
            </a:extLst>
          </p:cNvPr>
          <p:cNvSpPr txBox="1"/>
          <p:nvPr/>
        </p:nvSpPr>
        <p:spPr>
          <a:xfrm>
            <a:off x="4473652" y="1027413"/>
            <a:ext cx="3892582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Методы: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Интерактивные лекции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Практические занятия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Групповые проекты и кейсы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6BF9CF-1E49-EC2F-421A-A2A8C921B2BE}"/>
              </a:ext>
            </a:extLst>
          </p:cNvPr>
          <p:cNvSpPr txBox="1"/>
          <p:nvPr/>
        </p:nvSpPr>
        <p:spPr>
          <a:xfrm>
            <a:off x="4497676" y="2372667"/>
            <a:ext cx="3858048" cy="1400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>
                <a:latin typeface="Arial Narrow" panose="020B0606020202030204" pitchFamily="34" charset="0"/>
              </a:rPr>
              <a:t>Подготовлено — 9 менторов: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6 - Министерства здравоохранения;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2 - Министерства сельского хозяйства;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1 - Министерства экологии и природных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305084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ЦОЗ">
            <a:extLst>
              <a:ext uri="{FF2B5EF4-FFF2-40B4-BE49-F238E27FC236}">
                <a16:creationId xmlns:a16="http://schemas.microsoft.com/office/drawing/2014/main" id="{B4542D33-D0E8-1E05-7DB0-CE4CB0EF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396" cy="7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DDB946-82E2-E2CE-081B-8202BCF173E0}"/>
              </a:ext>
            </a:extLst>
          </p:cNvPr>
          <p:cNvSpPr txBox="1"/>
          <p:nvPr/>
        </p:nvSpPr>
        <p:spPr>
          <a:xfrm>
            <a:off x="1249382" y="95229"/>
            <a:ext cx="100967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663300"/>
                </a:solidFill>
                <a:latin typeface="Arial Narrow" panose="020B0606020202030204" pitchFamily="34" charset="0"/>
              </a:rPr>
              <a:t>Реализация образовательной программы повышения квалификации </a:t>
            </a:r>
          </a:p>
          <a:p>
            <a:pPr algn="ctr"/>
            <a:r>
              <a:rPr lang="ru-RU" sz="2200" b="1" dirty="0">
                <a:solidFill>
                  <a:srgbClr val="663300"/>
                </a:solidFill>
                <a:latin typeface="Arial Narrow" panose="020B0606020202030204" pitchFamily="34" charset="0"/>
              </a:rPr>
              <a:t>«Система управления качеством в лабораторной службе»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F802558-9479-EEE7-1971-60CBB193BB84}"/>
              </a:ext>
            </a:extLst>
          </p:cNvPr>
          <p:cNvSpPr/>
          <p:nvPr/>
        </p:nvSpPr>
        <p:spPr>
          <a:xfrm>
            <a:off x="233785" y="987552"/>
            <a:ext cx="4249388" cy="18571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Система управления качеством в лабораторной службе: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Модуль: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Система управления качеством лаборатории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Модуль: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Биологическая безопасность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Модуль: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Антимикробная резистентность </a:t>
            </a:r>
            <a:endParaRPr lang="ru-KZ" sz="18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07F85D-7BFE-4966-E79E-91572CDC2647}"/>
              </a:ext>
            </a:extLst>
          </p:cNvPr>
          <p:cNvSpPr txBox="1"/>
          <p:nvPr/>
        </p:nvSpPr>
        <p:spPr>
          <a:xfrm>
            <a:off x="206634" y="3061812"/>
            <a:ext cx="4343400" cy="6155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>
                <a:latin typeface="Arial Narrow" panose="020B0606020202030204" pitchFamily="34" charset="0"/>
              </a:rPr>
              <a:t>Обучение 3-х когорт,г. Алматы,тренинг центр </a:t>
            </a:r>
            <a:r>
              <a:rPr lang="ru-RU" sz="1700" b="1" dirty="0" err="1">
                <a:latin typeface="Arial Narrow" panose="020B0606020202030204" pitchFamily="34" charset="0"/>
              </a:rPr>
              <a:t>НПЦСЭЭиМ</a:t>
            </a:r>
            <a:endParaRPr lang="ru-RU" sz="1700" b="1" dirty="0">
              <a:latin typeface="Arial Narrow" panose="020B060602020203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B6C24A5-82FB-41F5-2203-C2CAA60A1AED}"/>
              </a:ext>
            </a:extLst>
          </p:cNvPr>
          <p:cNvCxnSpPr>
            <a:cxnSpLocks/>
          </p:cNvCxnSpPr>
          <p:nvPr/>
        </p:nvCxnSpPr>
        <p:spPr>
          <a:xfrm>
            <a:off x="4539343" y="1024128"/>
            <a:ext cx="0" cy="58338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44323A8-CAFD-6327-8F7D-50258DA29420}"/>
              </a:ext>
            </a:extLst>
          </p:cNvPr>
          <p:cNvSpPr txBox="1"/>
          <p:nvPr/>
        </p:nvSpPr>
        <p:spPr>
          <a:xfrm>
            <a:off x="4627082" y="3971503"/>
            <a:ext cx="2392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Результаты обучения</a:t>
            </a:r>
            <a:endParaRPr lang="ru-KZ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6C0AFF-1B3A-3CE8-93B4-FF82F61E6866}"/>
              </a:ext>
            </a:extLst>
          </p:cNvPr>
          <p:cNvSpPr txBox="1"/>
          <p:nvPr/>
        </p:nvSpPr>
        <p:spPr>
          <a:xfrm>
            <a:off x="4634431" y="4396323"/>
            <a:ext cx="3973286" cy="20159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Среднее значение пре‑теста: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X </a:t>
            </a:r>
            <a:r>
              <a:rPr lang="ru-RU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пре</a:t>
            </a:r>
            <a:r>
              <a:rPr lang="en-US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: </a:t>
            </a:r>
            <a:r>
              <a:rPr lang="ru-RU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60</a:t>
            </a:r>
          </a:p>
          <a:p>
            <a:r>
              <a:rPr lang="ru-RU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Мин. балл: 37,5</a:t>
            </a:r>
          </a:p>
          <a:p>
            <a:r>
              <a:rPr lang="ru-RU" dirty="0" err="1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Макс. балл</a:t>
            </a:r>
            <a:r>
              <a:rPr lang="ru-RU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: 79</a:t>
            </a:r>
            <a:endParaRPr lang="en-US" dirty="0">
              <a:solidFill>
                <a:srgbClr val="0D0D0D"/>
              </a:solidFill>
              <a:highlight>
                <a:srgbClr val="FFFFFF"/>
              </a:highlight>
              <a:latin typeface="Arial Narrow" panose="020B0606020202030204" pitchFamily="34" charset="0"/>
            </a:endParaRPr>
          </a:p>
          <a:p>
            <a:r>
              <a:rPr lang="ru-RU" sz="17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Среднее значение пост‑теста:</a:t>
            </a:r>
            <a:r>
              <a:rPr lang="en-US" sz="17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</a:rPr>
              <a:t> </a:t>
            </a:r>
            <a:r>
              <a:rPr lang="en-US" sz="1700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X</a:t>
            </a:r>
            <a:r>
              <a:rPr lang="ru-RU" sz="1700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 пост</a:t>
            </a:r>
            <a:r>
              <a:rPr lang="en-US" sz="1700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: </a:t>
            </a:r>
            <a:r>
              <a:rPr lang="ru-RU" sz="1700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79,1</a:t>
            </a:r>
          </a:p>
          <a:p>
            <a:r>
              <a:rPr lang="ru-RU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Мин. балл: 66</a:t>
            </a:r>
          </a:p>
          <a:p>
            <a:r>
              <a:rPr lang="ru-RU" dirty="0" err="1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Макс. балл</a:t>
            </a:r>
            <a:r>
              <a:rPr lang="ru-RU" dirty="0">
                <a:solidFill>
                  <a:srgbClr val="0D0D0D"/>
                </a:solidFill>
                <a:highlight>
                  <a:srgbClr val="FFFFFF"/>
                </a:highlight>
                <a:latin typeface="Arial Narrow" panose="020B0606020202030204" pitchFamily="34" charset="0"/>
              </a:rPr>
              <a:t>: 87,5</a:t>
            </a:r>
            <a:endParaRPr lang="en-US" dirty="0">
              <a:solidFill>
                <a:srgbClr val="0D0D0D"/>
              </a:solidFill>
              <a:highlight>
                <a:srgbClr val="FFFFFF"/>
              </a:highlight>
              <a:latin typeface="Arial Narrow" panose="020B0606020202030204" pitchFamily="34" charset="0"/>
            </a:endParaRPr>
          </a:p>
          <a:p>
            <a:r>
              <a:rPr lang="ru-RU" sz="18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KaTeX_Main"/>
              </a:rPr>
              <a:t>Процент улучшения знаний </a:t>
            </a:r>
            <a:r>
              <a:rPr lang="ru-RU" b="1" dirty="0">
                <a:solidFill>
                  <a:srgbClr val="002060"/>
                </a:solidFill>
                <a:highlight>
                  <a:srgbClr val="FFFFFF"/>
                </a:highlight>
                <a:latin typeface="KaTeX_Main"/>
              </a:rPr>
              <a:t>- </a:t>
            </a:r>
            <a:r>
              <a:rPr lang="ru-RU" sz="18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KaTeX_Main"/>
              </a:rPr>
              <a:t>31,8 % </a:t>
            </a:r>
            <a:endParaRPr lang="en-US" sz="1800" b="1" dirty="0">
              <a:solidFill>
                <a:srgbClr val="002060"/>
              </a:solidFill>
              <a:highlight>
                <a:srgbClr val="FFFFFF"/>
              </a:highlight>
              <a:latin typeface="Arial Narrow" panose="020B060602020203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F7E2D91C-D1BF-E863-150A-CF2C3B55C3EC}"/>
              </a:ext>
            </a:extLst>
          </p:cNvPr>
          <p:cNvCxnSpPr>
            <a:cxnSpLocks/>
          </p:cNvCxnSpPr>
          <p:nvPr/>
        </p:nvCxnSpPr>
        <p:spPr>
          <a:xfrm>
            <a:off x="7241628" y="5286703"/>
            <a:ext cx="126124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" name="Picture 2" descr="Picture background">
            <a:extLst>
              <a:ext uri="{FF2B5EF4-FFF2-40B4-BE49-F238E27FC236}">
                <a16:creationId xmlns:a16="http://schemas.microsoft.com/office/drawing/2014/main" id="{E5DB25F5-68C7-4BF0-7703-25C9D32C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81" y="0"/>
            <a:ext cx="128581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DD1514CF-7ACA-9448-8A5E-43ACF4BC19AD}"/>
              </a:ext>
            </a:extLst>
          </p:cNvPr>
          <p:cNvCxnSpPr>
            <a:cxnSpLocks/>
          </p:cNvCxnSpPr>
          <p:nvPr/>
        </p:nvCxnSpPr>
        <p:spPr>
          <a:xfrm>
            <a:off x="8742099" y="938784"/>
            <a:ext cx="0" cy="5919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3AC6745-CC4A-B776-053D-8DA467C32103}"/>
              </a:ext>
            </a:extLst>
          </p:cNvPr>
          <p:cNvSpPr txBox="1"/>
          <p:nvPr/>
        </p:nvSpPr>
        <p:spPr>
          <a:xfrm>
            <a:off x="8791381" y="1050048"/>
            <a:ext cx="2936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Оценка тренинга</a:t>
            </a:r>
            <a:endParaRPr lang="ru-KZ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077447-4E8B-4A35-F003-47FCD4394E02}"/>
              </a:ext>
            </a:extLst>
          </p:cNvPr>
          <p:cNvSpPr txBox="1"/>
          <p:nvPr/>
        </p:nvSpPr>
        <p:spPr>
          <a:xfrm>
            <a:off x="8823960" y="1475128"/>
            <a:ext cx="3258312" cy="2185214"/>
          </a:xfrm>
          <a:prstGeom prst="rect">
            <a:avLst/>
          </a:prstGeom>
          <a:ln w="127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tabLst>
                <a:tab pos="354013" algn="l"/>
              </a:tabLst>
            </a:pPr>
            <a:r>
              <a:rPr lang="ru-RU" sz="1700" dirty="0">
                <a:latin typeface="Arial Narrow" panose="020B0606020202030204" pitchFamily="34" charset="0"/>
              </a:rPr>
              <a:t>Высокий профессионализм менторов;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354013" algn="l"/>
              </a:tabLst>
            </a:pPr>
            <a:r>
              <a:rPr lang="ru-RU" sz="1700" dirty="0">
                <a:latin typeface="Arial Narrow" panose="020B0606020202030204" pitchFamily="34" charset="0"/>
              </a:rPr>
              <a:t>Темы тренинга актуальны и имеют практическую ценность;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354013" algn="l"/>
              </a:tabLst>
            </a:pPr>
            <a:r>
              <a:rPr lang="ru-RU" sz="1700" dirty="0">
                <a:latin typeface="Arial Narrow" panose="020B0606020202030204" pitchFamily="34" charset="0"/>
              </a:rPr>
              <a:t>Доступность и четкость материала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Arial Narrow" panose="020B0606020202030204" pitchFamily="34" charset="0"/>
              </a:rPr>
              <a:t>Привлечение менторов из числа ветеринаров и экологов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DFB84C-6F96-1058-5D94-3A1295B3C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5628" y="3743483"/>
            <a:ext cx="3426372" cy="2695436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FD15854-327D-3302-A252-C53082519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496582"/>
              </p:ext>
            </p:extLst>
          </p:nvPr>
        </p:nvGraphicFramePr>
        <p:xfrm>
          <a:off x="157655" y="3823138"/>
          <a:ext cx="41673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32FCFD-714F-E22D-EA5C-5DE9ED7088D2}"/>
              </a:ext>
            </a:extLst>
          </p:cNvPr>
          <p:cNvSpPr txBox="1"/>
          <p:nvPr/>
        </p:nvSpPr>
        <p:spPr>
          <a:xfrm>
            <a:off x="4645572" y="1070980"/>
            <a:ext cx="3983421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Методы обучения: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Интерактивные лекции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Практические занятия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Лабораторная практика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Групповые проекты и кейсы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72B3709-DBEF-F353-820E-E126F8391243}"/>
              </a:ext>
            </a:extLst>
          </p:cNvPr>
          <p:cNvCxnSpPr>
            <a:cxnSpLocks/>
          </p:cNvCxnSpPr>
          <p:nvPr/>
        </p:nvCxnSpPr>
        <p:spPr>
          <a:xfrm flipH="1">
            <a:off x="7346731" y="4445876"/>
            <a:ext cx="178676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67B8549-3F9A-7766-5FBF-758C00DB885E}"/>
              </a:ext>
            </a:extLst>
          </p:cNvPr>
          <p:cNvSpPr txBox="1"/>
          <p:nvPr/>
        </p:nvSpPr>
        <p:spPr>
          <a:xfrm>
            <a:off x="4686862" y="2803591"/>
            <a:ext cx="3994684" cy="877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>
                <a:latin typeface="Arial Narrow" panose="020B0606020202030204" pitchFamily="34" charset="0"/>
              </a:rPr>
              <a:t>Подготовлено — 8 менторов: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6 - Министерства здравоохранения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2 - Министерства сельского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365687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ЦОЗ">
            <a:extLst>
              <a:ext uri="{FF2B5EF4-FFF2-40B4-BE49-F238E27FC236}">
                <a16:creationId xmlns:a16="http://schemas.microsoft.com/office/drawing/2014/main" id="{B4542D33-D0E8-1E05-7DB0-CE4CB0EF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7" y="71121"/>
            <a:ext cx="780803" cy="7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DDB946-82E2-E2CE-081B-8202BCF173E0}"/>
              </a:ext>
            </a:extLst>
          </p:cNvPr>
          <p:cNvSpPr txBox="1"/>
          <p:nvPr/>
        </p:nvSpPr>
        <p:spPr>
          <a:xfrm>
            <a:off x="1194731" y="83692"/>
            <a:ext cx="103101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663300"/>
                </a:solidFill>
                <a:latin typeface="Arial Narrow" panose="020B0606020202030204" pitchFamily="34" charset="0"/>
              </a:rPr>
              <a:t>Институционализация программы — Базовой прикладной эпидемиологии — Единое здоровье (</a:t>
            </a:r>
            <a:r>
              <a:rPr lang="en-US" sz="2200" b="1" dirty="0">
                <a:solidFill>
                  <a:srgbClr val="663300"/>
                </a:solidFill>
                <a:latin typeface="Arial Narrow" panose="020B0606020202030204" pitchFamily="34" charset="0"/>
              </a:rPr>
              <a:t>Frontline FETP — One Health)</a:t>
            </a:r>
            <a:endParaRPr lang="ru-RU" sz="2200" b="1" dirty="0">
              <a:solidFill>
                <a:srgbClr val="6633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0DF963-DA5A-F28F-959B-E83A422F406B}"/>
              </a:ext>
            </a:extLst>
          </p:cNvPr>
          <p:cNvSpPr/>
          <p:nvPr/>
        </p:nvSpPr>
        <p:spPr>
          <a:xfrm>
            <a:off x="132497" y="4390669"/>
            <a:ext cx="6136640" cy="2467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1-я когорта: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</a:rPr>
              <a:t>20 слушателей, обученных в рамках проекта USAID, 2024 год, в том числе 2 МЭПР, 6 МСХ и 12 МЗРК.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2 – 3 -я когорта: 47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</a:rPr>
              <a:t> слушателя, 2025 год,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</a:rPr>
              <a:t>в том числе 40 — в рамках Пандемического фонда ВОЗ 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</a:rPr>
              <a:t>7 специалиста МСХ  при финансовой поддержке CDC.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4-я когорта: </a:t>
            </a:r>
            <a:r>
              <a:rPr lang="ru-RU" sz="1700" dirty="0">
                <a:solidFill>
                  <a:schemeClr val="tx1"/>
                </a:solidFill>
                <a:latin typeface="Arial Narrow" panose="020B0606020202030204" pitchFamily="34" charset="0"/>
              </a:rPr>
              <a:t>20 слушателей (продолжают обучение).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Итого подготовлено: 67 слушателя.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Общее количество участников по всем когортам: 87 слушателя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E637D-5AA9-F58A-8FB9-0F9C5A65781F}"/>
              </a:ext>
            </a:extLst>
          </p:cNvPr>
          <p:cNvSpPr txBox="1"/>
          <p:nvPr/>
        </p:nvSpPr>
        <p:spPr>
          <a:xfrm>
            <a:off x="132497" y="3196064"/>
            <a:ext cx="6107964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b="1" dirty="0">
                <a:latin typeface="Arial Narrow" panose="020B0606020202030204" pitchFamily="34" charset="0"/>
              </a:rPr>
              <a:t>Подготовлено — 13 менторов: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10 - Министерства здравоохранения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2 - Министерства сельского хозяйства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1 - Министерства экологии и природных ресурсов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E6A2BF-73C4-E823-5F7B-7489217F1448}"/>
              </a:ext>
            </a:extLst>
          </p:cNvPr>
          <p:cNvSpPr/>
          <p:nvPr/>
        </p:nvSpPr>
        <p:spPr>
          <a:xfrm>
            <a:off x="148594" y="961610"/>
            <a:ext cx="6075770" cy="215806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Программа FETP </a:t>
            </a:r>
            <a:r>
              <a:rPr lang="ru-RU" sz="17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Frontline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 — </a:t>
            </a:r>
            <a:r>
              <a:rPr lang="en-US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One Health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7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институционализирована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 в НЦОЗ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Образовательная программа «Базовая программа прикладной эпидемиологии — Единое здоровье </a:t>
            </a:r>
            <a:r>
              <a:rPr lang="en-US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 (One Health -</a:t>
            </a:r>
            <a:r>
              <a:rPr lang="ru-RU" sz="17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Frontline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 FETP)</a:t>
            </a:r>
            <a:r>
              <a:rPr lang="en-US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5 кредитов (150 </a:t>
            </a:r>
            <a:r>
              <a:rPr lang="ru-RU" sz="17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ак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sz="17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ч.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3 семинарских занятия (офлайн)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2 полевые практики на рабочих местах</a:t>
            </a:r>
            <a:r>
              <a:rPr lang="en-US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 (4-6 </a:t>
            </a: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недель</a:t>
            </a:r>
            <a:r>
              <a:rPr lang="en-US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ru-RU" sz="17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Обучение проводится при поддержке </a:t>
            </a:r>
            <a:r>
              <a:rPr lang="en-US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CDC</a:t>
            </a:r>
            <a:endParaRPr lang="ru-RU" sz="17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3D370-113A-EC16-4827-5268D811CCC5}"/>
              </a:ext>
            </a:extLst>
          </p:cNvPr>
          <p:cNvSpPr txBox="1"/>
          <p:nvPr/>
        </p:nvSpPr>
        <p:spPr>
          <a:xfrm>
            <a:off x="6269137" y="1605631"/>
            <a:ext cx="5822097" cy="34932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/>
              <a:t> </a:t>
            </a:r>
            <a:r>
              <a:rPr lang="ru-RU" sz="1700" b="1" dirty="0">
                <a:latin typeface="Arial Narrow" panose="020B0606020202030204" pitchFamily="34" charset="0"/>
              </a:rPr>
              <a:t>Темы полевых проектов: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 Оценка качества данных эпиднадзора и SWOT-анализ (бруцеллёз, туберкулёз, ККГЛ, лептоспироз, эхинококкоз, бешенство, холера, сибирская язва);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Анализ проблемы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Сводный отчёт по эпиднадзору в районе с данными по подходу «Единое здоровье»;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Описательная эпидемиология приоритетного заболевания в районе;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Расследование случая / расследование вспышки заболевания;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1700" dirty="0">
                <a:latin typeface="Arial Narrow" panose="020B0606020202030204" pitchFamily="34" charset="0"/>
              </a:rPr>
              <a:t>Анализ слабых мест в выявлении, оповещении и реагировании на случай / вспышку в общественном здравоохранении (метрика 7-1-7) (бруцеллез, ККГЛ, бешенство, птичий грипп и др.)</a:t>
            </a:r>
          </a:p>
        </p:txBody>
      </p:sp>
    </p:spTree>
    <p:extLst>
      <p:ext uri="{BB962C8B-B14F-4D97-AF65-F5344CB8AC3E}">
        <p14:creationId xmlns:p14="http://schemas.microsoft.com/office/powerpoint/2010/main" val="118154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EE8EC8-870B-AB8C-D9C0-8393DE930756}"/>
              </a:ext>
            </a:extLst>
          </p:cNvPr>
          <p:cNvSpPr txBox="1"/>
          <p:nvPr/>
        </p:nvSpPr>
        <p:spPr>
          <a:xfrm>
            <a:off x="3226676" y="419678"/>
            <a:ext cx="7199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Задачи для развития программ Единое здоровье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263A8-DC53-1CE3-20E6-8B694DB8EE97}"/>
              </a:ext>
            </a:extLst>
          </p:cNvPr>
          <p:cNvSpPr txBox="1"/>
          <p:nvPr/>
        </p:nvSpPr>
        <p:spPr>
          <a:xfrm>
            <a:off x="924910" y="1166842"/>
            <a:ext cx="106890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Arial Narrow" panose="020B0606020202030204" pitchFamily="34" charset="0"/>
              </a:rPr>
              <a:t>Обеспечение непрерывного финансирования программ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Arial Narrow" panose="020B0606020202030204" pitchFamily="34" charset="0"/>
              </a:rPr>
              <a:t>Введение курса на государственном языке с переводом учебного материала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Arial Narrow" panose="020B0606020202030204" pitchFamily="34" charset="0"/>
              </a:rPr>
              <a:t>Равномерный охват обучением по административным территориям с созданием базы данных курсантов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Arial Narrow" panose="020B0606020202030204" pitchFamily="34" charset="0"/>
              </a:rPr>
              <a:t>Создание базы менторов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Arial Narrow" panose="020B0606020202030204" pitchFamily="34" charset="0"/>
              </a:rPr>
              <a:t>Повышение квалификации менторов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80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56*202"/>
  <p:tag name="TABLE_ENDDRAG_RECT" val="63*126*856*20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5062</TotalTime>
  <Words>1594</Words>
  <Application>Microsoft Office PowerPoint</Application>
  <PresentationFormat>Широкоэкранный</PresentationFormat>
  <Paragraphs>223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Aptos</vt:lpstr>
      <vt:lpstr>Arial</vt:lpstr>
      <vt:lpstr>Arial Narrow</vt:lpstr>
      <vt:lpstr>Calibri</vt:lpstr>
      <vt:lpstr>Calibri Light</vt:lpstr>
      <vt:lpstr>KaTeX_Main</vt:lpstr>
      <vt:lpstr>Times New Roman</vt:lpstr>
      <vt:lpstr>ui-sans-serif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ЦЕНТР ОБЩЕСТВЕННОГО ЗДРАВООХРАНЕНИЯ МИНИСТЕРСТВА ЗДРАВООХРАНЕНИЯ РЕСПУБЛИКИ КАЗАХСТАН</dc:title>
  <dc:creator>ПК3</dc:creator>
  <cp:lastModifiedBy>Agazhayeva Gaukhar</cp:lastModifiedBy>
  <cp:revision>30</cp:revision>
  <dcterms:created xsi:type="dcterms:W3CDTF">2024-02-04T05:26:48Z</dcterms:created>
  <dcterms:modified xsi:type="dcterms:W3CDTF">2026-04-23T07:22:21Z</dcterms:modified>
</cp:coreProperties>
</file>