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4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3.xml"/>
  <Override ContentType="application/vnd.openxmlformats-officedocument.drawingml.chart+xml" PartName="/ppt/charts/chart2.xml"/>
  <Override ContentType="application/vnd.openxmlformats-officedocument.drawingml.chart+xml" PartName="/ppt/charts/chart4.xml"/>
  <Override ContentType="application/vnd.openxmlformats-officedocument.drawingml.chart+xml" PartName="/ppt/charts/chart1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1.xml"/>
  <Override ContentType="application/vnd.ms-office.chartstyle+xml" PartName="/ppt/charts/style2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5" roundtripDataSignature="AMtx7mhqg0b4WyGgjQ1Y1n/mo146gh8j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harts/_rels/chart1.xml.rels><?xml version="1.0" encoding="UTF-8" standalone="yes"?><Relationships xmlns="http://schemas.openxmlformats.org/package/2006/relationships"><Relationship Id="rId1" Type="http://schemas.openxmlformats.org/officeDocument/2006/relationships/oleObject" Target="file:///C:\Download\&#1055;&#1086;%20&#1089;&#1086;&#1094;%20&#1089;&#1090;&#1072;&#1090;&#1091;&#1089;&#1091;%20&#1047;&#1054;&#1046;%202024%20(2023)%20(1).xlsx" TargetMode="External"/><Relationship Id="rId2" Type="http://schemas.microsoft.com/office/2011/relationships/chartColorStyle" Target="colors1.xml"/><Relationship Id="rId3" Type="http://schemas.microsoft.com/office/2011/relationships/chartStyle" Target="style1.xml"/></Relationships>
</file>

<file path=ppt/charts/_rels/chart2.xml.rels><?xml version="1.0" encoding="UTF-8" standalone="yes"?><Relationships xmlns="http://schemas.openxmlformats.org/package/2006/relationships"><Relationship Id="rId1" Type="http://schemas.openxmlformats.org/officeDocument/2006/relationships/oleObject" Target="file:///C:\Download\&#1055;&#1086;%20&#1089;&#1086;&#1094;%20&#1089;&#1090;&#1072;&#1090;&#1091;&#1089;&#1091;%20&#1047;&#1054;&#1046;%202024%20(2023)%20(1).xlsx" TargetMode="External"/><Relationship Id="rId2" Type="http://schemas.microsoft.com/office/2011/relationships/chartColorStyle" Target="colors2.xml"/><Relationship Id="rId3" Type="http://schemas.microsoft.com/office/2011/relationships/chartStyle" Target="style2.xml"/></Relationships>
</file>

<file path=ppt/charts/_rels/chart3.xml.rels><?xml version="1.0" encoding="UTF-8" standalone="yes"?><Relationships xmlns="http://schemas.openxmlformats.org/package/2006/relationships"><Relationship Id="rId1" Type="http://schemas.openxmlformats.org/officeDocument/2006/relationships/oleObject" Target="file:///C:\Download\&#1055;&#1086;%20&#1089;&#1086;&#1094;%20&#1089;&#1090;&#1072;&#1090;&#1091;&#1089;&#1091;%20&#1047;&#1054;&#1046;%202024%20(2023)%20(1).xlsx" TargetMode="External"/><Relationship Id="rId2" Type="http://schemas.microsoft.com/office/2011/relationships/chartColorStyle" Target="colors3.xml"/><Relationship Id="rId3" Type="http://schemas.microsoft.com/office/2011/relationships/chartStyle" Target="style3.xml"/></Relationships>
</file>

<file path=ppt/charts/_rels/chart4.xml.rels><?xml version="1.0" encoding="UTF-8" standalone="yes"?><Relationships xmlns="http://schemas.openxmlformats.org/package/2006/relationships"><Relationship Id="rId1" Type="http://schemas.openxmlformats.org/officeDocument/2006/relationships/oleObject" Target="file:///C:\Download\&#1055;&#1086;%20&#1089;&#1086;&#1094;%20&#1089;&#1090;&#1072;&#1090;&#1091;&#1089;&#1091;%20&#1047;&#1054;&#1046;%202024%20(2023)%20(1).xlsx" TargetMode="External"/><Relationship Id="rId2" Type="http://schemas.microsoft.com/office/2011/relationships/chartColorStyle" Target="colors4.xml"/><Relationship Id="rId3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/>
              <a:t>Студенты РК, 2023 г.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630643044619421"/>
          <c:y val="0.18300925925925926"/>
          <c:w val="0.43183158355205603"/>
          <c:h val="0.71971930592009337"/>
        </c:manualLayout>
      </c:layout>
      <c:pieChart>
        <c:varyColors val="1"/>
        <c:ser>
          <c:idx val="0"/>
          <c:order val="0"/>
          <c:tx>
            <c:strRef>
              <c:f>'[По соц статусу ЗОЖ 2024 (2023) (1).xlsx]Sheet1'!$K$37</c:f>
              <c:strCache>
                <c:ptCount val="1"/>
                <c:pt idx="0">
                  <c:v>Студенты</c:v>
                </c:pt>
              </c:strCache>
            </c:strRef>
          </c:tx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C38-4AB2-95B8-09901D676930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C38-4AB2-95B8-09901D676930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C38-4AB2-95B8-09901D6769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'[По соц статусу ЗОЖ 2024 (2023) (1).xlsx]Sheet1'!$L$35:$N$36</c:f>
              <c:strCache>
                <c:ptCount val="3"/>
                <c:pt idx="0">
                  <c:v>Высокая степень приверженности ЗОЖ</c:v>
                </c:pt>
                <c:pt idx="1">
                  <c:v>Удовлетельная степень приверженности ЗОЖ</c:v>
                </c:pt>
                <c:pt idx="2">
                  <c:v>Низкая степень приверженность ЗОЖ</c:v>
                </c:pt>
              </c:strCache>
            </c:strRef>
          </c:cat>
          <c:val>
            <c:numRef>
              <c:f>'[По соц статусу ЗОЖ 2024 (2023) (1).xlsx]Sheet1'!$L$37:$N$37</c:f>
              <c:numCache>
                <c:formatCode>General</c:formatCode>
                <c:ptCount val="3"/>
                <c:pt idx="0">
                  <c:v>6.7</c:v>
                </c:pt>
                <c:pt idx="1">
                  <c:v>33.9</c:v>
                </c:pt>
                <c:pt idx="2">
                  <c:v>59.4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C38-4AB2-95B8-09901D67693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872703412073489"/>
          <c:y val="0.11458223972003503"/>
          <c:w val="0.29699037620297464"/>
          <c:h val="0.79745479731700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Студенты РК, 2023 г.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630643044619421"/>
          <c:y val="0.18300925925925926"/>
          <c:w val="0.43183158355205603"/>
          <c:h val="0.71971930592009337"/>
        </c:manualLayout>
      </c:layout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872703412073489"/>
          <c:y val="0.11458223972003503"/>
          <c:w val="0.29699037620297464"/>
          <c:h val="0.79745479731700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408685355780693E-2"/>
          <c:y val="0.12511328820932285"/>
          <c:w val="0.94891877850096817"/>
          <c:h val="0.707057451151939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'[По соц статусу ЗОЖ 2024 (2023) (1).xlsx]Sheet1'!$L$63:$L$67</c:f>
              <c:strCache>
                <c:ptCount val="5"/>
                <c:pt idx="0">
                  <c:v>Курение</c:v>
                </c:pt>
                <c:pt idx="1">
                  <c:v>Меньше нормы или не занимаются физической активностью</c:v>
                </c:pt>
                <c:pt idx="2">
                  <c:v>Низкое потребление овощей</c:v>
                </c:pt>
                <c:pt idx="3">
                  <c:v>Избыточное ежедневное потребление соли более 5 грамм</c:v>
                </c:pt>
                <c:pt idx="4">
                  <c:v>Злоупотребление алкоголем в опасных дозах</c:v>
                </c:pt>
              </c:strCache>
            </c:strRef>
          </c:cat>
          <c:val>
            <c:numRef>
              <c:f>'[По соц статусу ЗОЖ 2024 (2023) (1).xlsx]Sheet1'!$M$63:$M$67</c:f>
              <c:numCache>
                <c:formatCode>General</c:formatCode>
                <c:ptCount val="5"/>
                <c:pt idx="0">
                  <c:v>11.8</c:v>
                </c:pt>
                <c:pt idx="1">
                  <c:v>60.6</c:v>
                </c:pt>
                <c:pt idx="2">
                  <c:v>65.5</c:v>
                </c:pt>
                <c:pt idx="3">
                  <c:v>37.5</c:v>
                </c:pt>
                <c:pt idx="4">
                  <c:v>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D2-4B7E-9558-262F80CA8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186112"/>
        <c:axId val="136196096"/>
      </c:barChart>
      <c:catAx>
        <c:axId val="136186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196096"/>
        <c:crosses val="autoZero"/>
        <c:auto val="1"/>
        <c:lblAlgn val="ctr"/>
        <c:lblOffset val="100"/>
        <c:noMultiLvlLbl val="0"/>
      </c:catAx>
      <c:valAx>
        <c:axId val="1361960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200" dirty="0" smtClean="0"/>
                  <a:t>%</a:t>
                </a:r>
                <a:endParaRPr lang="ru-RU" sz="12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186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Студенты РК, 2023 г.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630643044619421"/>
          <c:y val="0.18300925925925926"/>
          <c:w val="0.43183158355205603"/>
          <c:h val="0.71971930592009337"/>
        </c:manualLayout>
      </c:layout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872703412073489"/>
          <c:y val="0.11458223972003503"/>
          <c:w val="0.29699037620297464"/>
          <c:h val="0.79745479731700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4F8FB"/>
            </a:gs>
            <a:gs pos="74000">
              <a:srgbClr val="AEC5E1"/>
            </a:gs>
            <a:gs pos="83000">
              <a:srgbClr val="AEC5E1"/>
            </a:gs>
            <a:gs pos="100000">
              <a:srgbClr val="C8D8EB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hls.kz/" TargetMode="External"/><Relationship Id="rId4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chart" Target="../charts/chart2.xml"/><Relationship Id="rId5" Type="http://schemas.openxmlformats.org/officeDocument/2006/relationships/chart" Target="../charts/chart3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chart" Target="../charts/chart4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561050" y="2091852"/>
            <a:ext cx="10572206" cy="7586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000"/>
              <a:buFont typeface="Times New Roman"/>
              <a:buNone/>
            </a:pPr>
            <a:r>
              <a:rPr b="1" lang="ru-RU" sz="20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РГП на ПХВ «Национальный центр общественного здравоохранения»</a:t>
            </a:r>
            <a:br>
              <a:rPr b="1" lang="ru-RU" sz="20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ru-RU" sz="20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Министерство здравоохранения Республики Казахстан</a:t>
            </a:r>
            <a:endParaRPr sz="2000">
              <a:solidFill>
                <a:srgbClr val="7030A0"/>
              </a:solidFill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6100" y="2917135"/>
            <a:ext cx="10977155" cy="21161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2423"/>
              </a:buClr>
              <a:buSzPts val="5400"/>
              <a:buNone/>
            </a:pPr>
            <a:r>
              <a:rPr b="1" lang="ru-RU" sz="54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2423"/>
              </a:buClr>
              <a:buSzPts val="5400"/>
              <a:buNone/>
            </a:pPr>
            <a:r>
              <a:rPr b="1" lang="ru-RU" sz="54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«ЗДОРОВЫЕ УНИВЕРСИТЕТЫ»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t/>
            </a:r>
            <a:endParaRPr b="1" sz="5400">
              <a:solidFill>
                <a:srgbClr val="6324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2423"/>
              </a:buClr>
              <a:buSzPts val="2000"/>
              <a:buNone/>
            </a:pPr>
            <a:r>
              <a:rPr b="1" lang="ru-RU" sz="20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2025 г.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32423"/>
              </a:buClr>
              <a:buSzPts val="2000"/>
              <a:buNone/>
            </a:pPr>
            <a:r>
              <a:rPr b="1" lang="ru-RU" sz="20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г. Астана</a:t>
            </a:r>
            <a:endParaRPr sz="2000">
              <a:solidFill>
                <a:srgbClr val="6324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49383" y="5099912"/>
            <a:ext cx="10572206" cy="582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32663" y="298208"/>
            <a:ext cx="1810677" cy="18331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/>
          <p:nvPr>
            <p:ph idx="1" type="body"/>
          </p:nvPr>
        </p:nvSpPr>
        <p:spPr>
          <a:xfrm>
            <a:off x="307218" y="1963194"/>
            <a:ext cx="10135810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Республика Казахстан входит в число государств с высоким уровнем образования населения.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Казахстане 112 высших учебных заведений.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Общая численность студентов в 2023-2024 учебном году в ВУЗах составила 592,7 тыс. человек, 53% женского пола.</a:t>
            </a:r>
            <a:r>
              <a:rPr lang="ru-RU"/>
              <a:t> 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6" name="Google Shape;15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0"/>
          <p:cNvSpPr txBox="1"/>
          <p:nvPr/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"/>
          <p:cNvSpPr txBox="1"/>
          <p:nvPr>
            <p:ph type="title"/>
          </p:nvPr>
        </p:nvSpPr>
        <p:spPr>
          <a:xfrm>
            <a:off x="107576" y="97271"/>
            <a:ext cx="11403242" cy="7504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Нормативно-правовые акты </a:t>
            </a:r>
            <a:endParaRPr b="1" sz="36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1"/>
          <p:cNvSpPr txBox="1"/>
          <p:nvPr>
            <p:ph idx="1" type="body"/>
          </p:nvPr>
        </p:nvSpPr>
        <p:spPr>
          <a:xfrm>
            <a:off x="53788" y="874961"/>
            <a:ext cx="12043724" cy="5763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000"/>
              <a:buFont typeface="Noto Sans Symbols"/>
              <a:buChar char="✔"/>
            </a:pPr>
            <a:r>
              <a:rPr lang="ru-RU" sz="2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КОДЕКС РЕСПУБЛИКИ КАЗАХСТАН «О здоровье народа и системе здравоохранения» (с изменениями и дополнениями по состоянию на 23.11.2024 г.);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Приказ МЗ РК № ҚР ДСМ-76 от 5 августа 2021 года Об утверждении Санитарных правил «Санитарно-эпидемиологические требования к объектам образования»;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Приказ МЗ РК № ҚР ДСМ-16 от «17» февраля 2022 года «Об утверждении Санитарных правил «Санитарно-эпидемиологические требования к объектам общественного питания»;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Приказ МЗ РК № 62 от «7» апреля 2023 года Санитарные правила "Санитарно-эпидемиологические требования к осуществлению производственного контроля».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Приказ и.о. Министра здравоохранения РК № ҚР ДСМ-131/2020 от «15» октября 2020 года Об утверждении целевых групп лиц, подлежащих обязательным медицинским осмотрам, а также правил и периодичности их проведения, объема лабораторных и функциональных исследований, медицинских противопоказаний, перечня вредных и (или) опасных производственных факторов, профессий и работ, при выполнении которых проводятся предварительные обязательные медицинские осмотры при поступлении на работу и периодические обязательные медицинские осмотры и правил оказания государственной услуги "Прохождение предварительных обязательных медицинских осмотров" .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4" name="Google Shape;164;p11"/>
          <p:cNvCxnSpPr/>
          <p:nvPr/>
        </p:nvCxnSpPr>
        <p:spPr>
          <a:xfrm flipH="1" rot="10800000">
            <a:off x="323273" y="854919"/>
            <a:ext cx="11443855" cy="12837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/>
          <p:nvPr>
            <p:ph idx="1" type="body"/>
          </p:nvPr>
        </p:nvSpPr>
        <p:spPr>
          <a:xfrm>
            <a:off x="853979" y="478103"/>
            <a:ext cx="10901141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Целевые группы: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Студенты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Профессорско-преподавательский и технический персонал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Заинтересованные стороны: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Местная общественность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Советы по делам молодежной политики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Неправительственные организации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Национальная палата предпринимателей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Частный сектор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МЦЗ, Молодежные ресурсные центры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Волонтеры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СМИ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Вовлеченность и поддержка со стороны </a:t>
            </a:r>
            <a:r>
              <a:rPr b="1"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высшего руководства ВУЗа - </a:t>
            </a: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важный элемент в продвижении инициатив здорового университета.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0" name="Google Shape;17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2"/>
          <p:cNvSpPr txBox="1"/>
          <p:nvPr/>
        </p:nvSpPr>
        <p:spPr>
          <a:xfrm>
            <a:off x="853979" y="186366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"/>
          <p:cNvSpPr txBox="1"/>
          <p:nvPr>
            <p:ph idx="1" type="subTitle"/>
          </p:nvPr>
        </p:nvSpPr>
        <p:spPr>
          <a:xfrm>
            <a:off x="638629" y="1116726"/>
            <a:ext cx="10926354" cy="3148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Здоровая университетская политика.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Конкретные официальные документы ВУЗа, направленные на укрепление здоровья в университетах.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Университетская политика по здоровью является частью плана развития университета.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Безопасные здания и безопасная чистая окружающая среда, зеленая среда.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III.</a:t>
            </a:r>
            <a:r>
              <a:rPr i="1" lang="ru-RU"/>
              <a:t> </a:t>
            </a: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Социальная университетская среда 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IV. Услуги по укреплению здоровья, консультативная и психологическая поддержка.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Услуги по укреплению здоровья должны быть включены в обслуживание каждого университета, а также в качестве отдельной программы для поддержания хорошего здоровья.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8" name="Google Shape;17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3"/>
          <p:cNvSpPr txBox="1"/>
          <p:nvPr/>
        </p:nvSpPr>
        <p:spPr>
          <a:xfrm>
            <a:off x="1404015" y="186365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Общеуниверситетский подход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"/>
          <p:cNvSpPr txBox="1"/>
          <p:nvPr>
            <p:ph idx="1" type="subTitle"/>
          </p:nvPr>
        </p:nvSpPr>
        <p:spPr>
          <a:xfrm>
            <a:off x="801189" y="669686"/>
            <a:ext cx="10926354" cy="3148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V. Равные возможности, в том числе с учетом интересов инвалидов.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VI. Учебная программа и совместная программа по укреплению здоровья.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VII. Наращивание потенциала в области укрепления здоровья.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VIII. Исследования в области укрепления здоровья.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IX. Создание и развитие волонтерской сети.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X. Бюджетная поддержка здоровой университетской программы.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Зоны нулевого допуска: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и 2. Курение и Употребление алкоголя;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и 4. Употребление наркотиков и Увлечение азартными играми;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Насилие, издевательства и сексуальные домогательства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Нарушения безопасности дорожного движения.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Области укрепления здоровья: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и 2. Медицинская грамотность и Психическое благополучие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Социальное взаимодействие (общественная деятельность, студенческие клубы и т.д.)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и 5. Физическая активность и Здоровое и сбалансированное питание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Баланс работы и личной жизни (интеграция) и здоровое старение.</a:t>
            </a:r>
            <a:endParaRPr/>
          </a:p>
        </p:txBody>
      </p:sp>
      <p:pic>
        <p:nvPicPr>
          <p:cNvPr id="185" name="Google Shape;18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14"/>
          <p:cNvSpPr txBox="1"/>
          <p:nvPr/>
        </p:nvSpPr>
        <p:spPr>
          <a:xfrm>
            <a:off x="1112108" y="186366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"/>
          <p:cNvSpPr txBox="1"/>
          <p:nvPr>
            <p:ph idx="1" type="body"/>
          </p:nvPr>
        </p:nvSpPr>
        <p:spPr>
          <a:xfrm>
            <a:off x="1412240" y="1471270"/>
            <a:ext cx="9451703" cy="475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На уровне ДСЭК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определение регионального координатора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обучение, проведение семинаров по реализации проекта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работа с ВУЗами/ССУЗами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прием заявок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реализация, мониторинг и отчетность.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2" name="Google Shape;19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15"/>
          <p:cNvSpPr txBox="1"/>
          <p:nvPr/>
        </p:nvSpPr>
        <p:spPr>
          <a:xfrm>
            <a:off x="1112108" y="315088"/>
            <a:ext cx="9395581" cy="552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Этапы внедрения проекта «Здоровые университеты»: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6"/>
          <p:cNvSpPr txBox="1"/>
          <p:nvPr>
            <p:ph idx="1" type="body"/>
          </p:nvPr>
        </p:nvSpPr>
        <p:spPr>
          <a:xfrm>
            <a:off x="304800" y="1095350"/>
            <a:ext cx="10772700" cy="54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Этапы внедрения проекта «Здоровые университеты»: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На уровне ВУЗов: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Рассмотрение вопросов реализации проекта на ученых и методических советах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Административная поддержка- обозначить документально (приказ и др.);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Создание рабочей группы проекта и выбор координатора проекта;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Проведение самооценки учебным заведением с помощью инструмента быстрой оценки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Проведение анкетирования для определения уровня информированности целевой аудитории и критериев эффективности для студентов, ППС и технического персонала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Составление паспорта здоровья университета. Мониторинг здоровья студентов;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9" name="Google Shape;19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16"/>
          <p:cNvSpPr txBox="1"/>
          <p:nvPr/>
        </p:nvSpPr>
        <p:spPr>
          <a:xfrm>
            <a:off x="677333" y="542899"/>
            <a:ext cx="9395581" cy="552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"/>
          <p:cNvSpPr txBox="1"/>
          <p:nvPr>
            <p:ph idx="1" type="body"/>
          </p:nvPr>
        </p:nvSpPr>
        <p:spPr>
          <a:xfrm>
            <a:off x="304800" y="1095350"/>
            <a:ext cx="10508343" cy="475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Этапы внедрения проекта «Здоровые университеты»: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На уровне ВУЗов: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Составление плана работы ВУЗа на один академический период: разработка и внедрение комплекса мер, плана по поддержанию здоровья студентов, сотрудников и профессорско-преподавательского и не преподавательского состава в университете;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Подача заявки на вступление в проект;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Проведение, обработка и анализ результатов медицинских осмотров и распределение студентов первого курса по группам здоровья, в том числе по группам для занятий физической культурой.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6" name="Google Shape;20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7"/>
          <p:cNvSpPr txBox="1"/>
          <p:nvPr/>
        </p:nvSpPr>
        <p:spPr>
          <a:xfrm>
            <a:off x="677333" y="542899"/>
            <a:ext cx="9395581" cy="552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8"/>
          <p:cNvSpPr txBox="1"/>
          <p:nvPr>
            <p:ph idx="1" type="body"/>
          </p:nvPr>
        </p:nvSpPr>
        <p:spPr>
          <a:xfrm>
            <a:off x="304800" y="1095350"/>
            <a:ext cx="10508343" cy="475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Этапы внедрения проекта «Здоровые университеты»: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На уровне ВУЗов: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Проведение мероприятий по повышению уровня информированности, знаний по профилактике поведенческих факторов, по охране  репродуктивного здоровья, пропаганде здорового образа жизни риска среди студенческой молодежи участвующей в проекте:(лекции, семинары, вебинары ) с привлечением профильных специалистов: (наркологов, психологов и др.)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Формирование студенческого волонтерского движения по продвижению принципов формирования здорового образа жизни среди подростков, молодежи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3" name="Google Shape;21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18"/>
          <p:cNvSpPr txBox="1"/>
          <p:nvPr/>
        </p:nvSpPr>
        <p:spPr>
          <a:xfrm>
            <a:off x="677333" y="542899"/>
            <a:ext cx="9395581" cy="552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9"/>
          <p:cNvSpPr txBox="1"/>
          <p:nvPr>
            <p:ph idx="1" type="body"/>
          </p:nvPr>
        </p:nvSpPr>
        <p:spPr>
          <a:xfrm>
            <a:off x="304800" y="1095350"/>
            <a:ext cx="10508343" cy="47547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Этапы внедрения проекта «Здоровые университеты»: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На уровне ВУЗов: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Организация спортивных мероприятий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Организация мероприятий по проведению широкомасштабных акций по проблемам экологии: озеленение прилегающей территории, субботники, экоакции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Проведение мероприятий, посвящённых «Всемирным, Национальным Дням здоровья»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Оказание психологической помощи студентам, профессорско-преподавательскому составу и администрации учебного заведения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Освещение мероприятий по формированию здорового образа жизни в СМИ и социальных сетях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Мониторинг, отчетность и дальнейшие меры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0" name="Google Shape;22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9"/>
          <p:cNvSpPr txBox="1"/>
          <p:nvPr/>
        </p:nvSpPr>
        <p:spPr>
          <a:xfrm>
            <a:off x="677333" y="542899"/>
            <a:ext cx="9395581" cy="552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68181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4400"/>
              <a:buFont typeface="Times New Roman"/>
              <a:buNone/>
            </a:pPr>
            <a:r>
              <a:rPr b="1" lang="ru-RU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 –основа устойчивого развития общества</a:t>
            </a:r>
            <a:endParaRPr b="1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593124" y="1963194"/>
            <a:ext cx="9801981" cy="4295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Здоровье молодежи - социальная ценность и здоровый потенциал нации. 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Университеты –наращивают потенциал людей посредством различных академических программ.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Ключевая роль в воспитании: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Социальной активности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Ориентации на здоровый образ жизни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Этических и социальных ценностей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«Здоровые университеты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-объединение мероприятий по укреплению здоровья и различные академические и административные работы ВУЗа.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0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этап – </a:t>
            </a:r>
            <a:r>
              <a:rPr b="1" lang="ru-RU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 работы: </a:t>
            </a: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Создание рабочей группы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20"/>
          <p:cNvSpPr txBox="1"/>
          <p:nvPr>
            <p:ph idx="1" type="body"/>
          </p:nvPr>
        </p:nvSpPr>
        <p:spPr>
          <a:xfrm>
            <a:off x="497840" y="840551"/>
            <a:ext cx="10564921" cy="5194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 Определение приверженности университета и назначение координатора.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1.1.1. Приверженность высшего руководства</a:t>
            </a:r>
            <a:endParaRPr/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 о брендинге (при наличии такового);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Формализация структур управления;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Интегрирование рабочей группы в деятельность университета (структура/стратегиа/планирование);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Формирование рабочей группы (например, факультеты/школы, службы, персонал и студенты);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Первоначальное участие внешних партнеров в работе рабочей группы.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None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1.1.2. Назначение координатора.</a:t>
            </a:r>
            <a:endParaRPr b="1" i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Координатор назначается приказом ректора, который координирует все направления деятельности, взаимодействуя с высшим руководством как в плановом порядке, так и по вопросам, требующим оперативного решения. Назначение координатора включает следующие процессы:</a:t>
            </a:r>
            <a:endParaRPr/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Размещение координатора "Здоровых университетов" в организации университета.</a:t>
            </a:r>
            <a:endParaRPr/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 статуса (уровня) работы координатора,(как на полной, так на неполной ставке).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71450" lvl="0" marL="51435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 о том, является ли должность координатора новой ролью или существующая в организации роль и могут быть изменены с учетом работы в "Здоровом университете".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8" name="Google Shape;22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1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этап – </a:t>
            </a:r>
            <a:r>
              <a:rPr b="1" lang="ru-RU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 работы: </a:t>
            </a: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Создание рабочей группы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4" name="Google Shape;234;p21"/>
          <p:cNvSpPr txBox="1"/>
          <p:nvPr>
            <p:ph idx="1" type="body"/>
          </p:nvPr>
        </p:nvSpPr>
        <p:spPr>
          <a:xfrm>
            <a:off x="593124" y="840551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None/>
            </a:pPr>
            <a:r>
              <a:t/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Координатор должен подготовить повестку заседания (кто, что, почему, где и как), а также разъяснить задачи и сроки, необходимое для проведения каждого мероприятия, поддерживать дискуссии, отслеживать затраченное время, принимать решение о завершении заседания и обновлять список вопросов для следующих заседаний.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1.1.3. Определение ролей и задач. 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После того, как организовали рабочую группу здорового университета, рекомендуется определить и утвердить роли/обязанности и задачи членов рабочей группы</a:t>
            </a:r>
            <a:endParaRPr/>
          </a:p>
        </p:txBody>
      </p:sp>
      <p:pic>
        <p:nvPicPr>
          <p:cNvPr id="235" name="Google Shape;23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2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этап – </a:t>
            </a:r>
            <a:r>
              <a:rPr b="1" lang="ru-RU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 работы: </a:t>
            </a: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Создание рабочей группы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Google Shape;241;p22"/>
          <p:cNvSpPr txBox="1"/>
          <p:nvPr>
            <p:ph idx="1" type="body"/>
          </p:nvPr>
        </p:nvSpPr>
        <p:spPr>
          <a:xfrm>
            <a:off x="593124" y="840551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b="1"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Роль рабочей группы </a:t>
            </a: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направлять сообщество университета к реализации проекта.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b="1" i="1"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Членами</a:t>
            </a: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Рабочей группы здорового университета, </a:t>
            </a:r>
            <a:r>
              <a:rPr b="1" i="1"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могут быть</a:t>
            </a: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ректор университета;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проректор по учебно-методической и воспитательной работе;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преподаватели;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совет студенческого самоуправления ВУЗа;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студенты (бывшие / настоящие);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кураторы, родители;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специалисты студенческой поликлиники (врач / медсестра); </a:t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внешние эксперты по вопросам здравоохранения / образования;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⮚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другие заинтересованные лица / представители организации. </a:t>
            </a:r>
            <a:endParaRPr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rPr b="1" i="1"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Задачи рабочей группы: </a:t>
            </a:r>
            <a:r>
              <a:rPr i="1"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i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❖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Рабочая группа проводит анализ текущей политики в отношении сохранения и укрепления здоровья в учебном заведений для определения потребностей и приоритетов университетского сообщества.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❖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Рабочая группа руководит все этапы развития Здоровых университетов.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280"/>
              <a:buFont typeface="Noto Sans Symbols"/>
              <a:buChar char="❖"/>
            </a:pPr>
            <a:r>
              <a:rPr lang="ru-RU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Рабочая группа поддерживает постоянную приверженность сообщества учебного заведения в становлении и развитии Здоровых университетов. </a:t>
            </a:r>
            <a:endParaRPr/>
          </a:p>
        </p:txBody>
      </p:sp>
      <p:pic>
        <p:nvPicPr>
          <p:cNvPr id="242" name="Google Shape;24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этап – </a:t>
            </a:r>
            <a:r>
              <a:rPr b="1" lang="ru-RU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 оценки: </a:t>
            </a: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 быстрой оценки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Google Shape;248;p23"/>
          <p:cNvSpPr txBox="1"/>
          <p:nvPr>
            <p:ph idx="1" type="body"/>
          </p:nvPr>
        </p:nvSpPr>
        <p:spPr>
          <a:xfrm>
            <a:off x="593124" y="840551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 включает в себя: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Решение о методах, ресурсах и времени, доступных для аудита, например, заседания групп, анкеты.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Выявление любой текущей аудиторской информации, относящейся к здравоохранению.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Выявление внутренних и внешних заинтересованных сторон/партнеров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Определение текущей деятельности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Определение потребностей - персонала, учащихся и общества в целом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⮚"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Обеспечение поддержки и систем для постоянного участия в процессе. 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 быстрой оценки представляет собой анкету, состоящую из пяти разделов, которые отражают ключевые области для университета: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9" name="Google Shape;249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4"/>
          <p:cNvSpPr txBox="1"/>
          <p:nvPr>
            <p:ph type="title"/>
          </p:nvPr>
        </p:nvSpPr>
        <p:spPr>
          <a:xfrm>
            <a:off x="460255" y="65903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этап – </a:t>
            </a:r>
            <a:r>
              <a:rPr b="1" lang="ru-RU" sz="28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Начало оценки: </a:t>
            </a: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 быстрой оценки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p24"/>
          <p:cNvSpPr txBox="1"/>
          <p:nvPr>
            <p:ph idx="1" type="body"/>
          </p:nvPr>
        </p:nvSpPr>
        <p:spPr>
          <a:xfrm>
            <a:off x="826804" y="591314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❖"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Лидерство и управление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инструмент оценки корпоративной приверженности университета в работе над тем, чтобы стать здоровым университетом.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❖"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Предоставление услуг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инструмент определения уровня предоставляемых услуг для поддержания здоровья и благополучия персонала и студентов.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❖"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Средства и окружающая среда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инструмент контроля окружающей среды, которая создается поддержания здоровья и благополучия персонала, студентов и общества в целом.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❖"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Коммуникации, информация и маркетинг: 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 оценки передачи информации и сообщений в области здоровья и благополучия персонала и студентов (рекламные материалы).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360"/>
              <a:buFont typeface="Noto Sans Symbols"/>
              <a:buChar char="❖"/>
            </a:pPr>
            <a:r>
              <a:rPr b="1"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Академическое, личностное и профессиональное развитие: </a:t>
            </a: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инструмент оценки учебных планов, исследовании, передачи знаний и профессионального развития сотрудников и студентов.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6" name="Google Shape;25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5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этап – Планирование действии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25"/>
          <p:cNvSpPr txBox="1"/>
          <p:nvPr>
            <p:ph idx="1" type="body"/>
          </p:nvPr>
        </p:nvSpPr>
        <p:spPr>
          <a:xfrm>
            <a:off x="948724" y="840551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i="1"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 включает в себя: 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80"/>
              <a:buFont typeface="Noto Sans Symbols"/>
              <a:buChar char="⮚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Уточнение целей, результатов и оценки.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80"/>
              <a:buFont typeface="Noto Sans Symbols"/>
              <a:buChar char="⮚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Прогнозирование связи внутренних/внешних факторов и установление их со специалистами.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80"/>
              <a:buFont typeface="Noto Sans Symbols"/>
              <a:buChar char="⮚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Обеспечение связи с местными и национальными целями.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80"/>
              <a:buFont typeface="Noto Sans Symbols"/>
              <a:buChar char="⮚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Обеспечение учета в планах местных/национальных/международных стандартов и критериев аккредитации.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После проведения оценки текущей деятельности, направленной на укрепление здоровья в университете, необходимо определить приоритеты университета, проблемы и пути их решения.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После того, как определили приоритеты университета, крайне важно определить соответствующие цели и задачи.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Индикаторы помогут оценить прогресс в работе университета, способствующей укреплению здоровья: сколько уже сделано и сколько еще предстоит сделать для достижения поставленных целей и задач. По мере необходимости можно доработать план действий, сравнивая индикаторы с проектом плана.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63" name="Google Shape;26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6"/>
          <p:cNvSpPr txBox="1"/>
          <p:nvPr>
            <p:ph type="title"/>
          </p:nvPr>
        </p:nvSpPr>
        <p:spPr>
          <a:xfrm>
            <a:off x="460255" y="203990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этап – Мониторинг и оценка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9" name="Google Shape;269;p26"/>
          <p:cNvSpPr txBox="1"/>
          <p:nvPr>
            <p:ph idx="1" type="body"/>
          </p:nvPr>
        </p:nvSpPr>
        <p:spPr>
          <a:xfrm>
            <a:off x="593124" y="840551"/>
            <a:ext cx="1046963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Поскольку схема реализации охватывает ключевые области интересов, включая политику, осведомленность и действия, поведение и операционную структуру, прогресс в этих ключевых областях будет усилен мониторингом и оценкой каждого университета в соответствии с критериями оценки.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Цель, задачи процесса мониторинга и оценки 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должны быть изложены следующим образом:</a:t>
            </a:r>
            <a:endParaRPr b="1" i="1"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⮚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предложить университетам механизм наставничества на пути к здоровому университету;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⮚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мониторинг и обратная связь результатов процесса оценки и в соответствии с критериями здорового университета и предоставление им внутренних механизмов для ответа на все вызовы.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None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Основные ценности процесса мониторинга 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заключается в следующем: 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⮚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подотчетность/прозрачность; 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⮚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участие/взаимодействие заинтересованных сторон;</a:t>
            </a:r>
            <a:endParaRPr/>
          </a:p>
          <a:p>
            <a:pPr indent="-4572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⮚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ответная реакция.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None/>
            </a:pP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Мониторинг и оценка процесса: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❖"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Внутренняя оценка 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каждый университет ежегодно устанавливает механизм самооценки своего уровня продвижения к Здоровым университетам.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400"/>
              <a:buFont typeface="Noto Sans Symbols"/>
              <a:buChar char="❖"/>
            </a:pP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Внешняя оценка 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ежегодная оценка формируется внешним комитетом для наблюдения за прогрессом каждого отдельного университета в направлении Здоровых университетов и для сравнения результатов с другими университетами. </a:t>
            </a:r>
            <a:endParaRPr/>
          </a:p>
        </p:txBody>
      </p:sp>
      <p:pic>
        <p:nvPicPr>
          <p:cNvPr id="270" name="Google Shape;27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7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Методические документы по проекту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6" name="Google Shape;276;p27"/>
          <p:cNvSpPr txBox="1"/>
          <p:nvPr>
            <p:ph idx="1" type="body"/>
          </p:nvPr>
        </p:nvSpPr>
        <p:spPr>
          <a:xfrm>
            <a:off x="660400" y="840550"/>
            <a:ext cx="10402361" cy="5478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1. МЕТОДИЧЕСКИЕ РЕКОМЕНДАЦИИ ПО РЕАЛИЗАЦИИ ПРОЕКТА «ЗДОРОВЫЕ УНИВЕРСИТЕТЫ»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2.ИНСТРУМЕНТ БЫСТРОЙ ОЦЕНКИ по участию в проекте 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«ЗДОРОВЫЕ УНИВЕРСИТЕТЫ»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3.Типовой анкетный опрос студентов, преподавателей по здоровому образу жизни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4. Заявка на участие в проекте от ВУЗов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/>
              <a:t>5. Доступны на сайте НЦОЗ </a:t>
            </a:r>
            <a:r>
              <a:rPr lang="ru-RU" sz="2000" u="sng">
                <a:solidFill>
                  <a:schemeClr val="hlink"/>
                </a:solidFill>
                <a:hlinkClick r:id="rId3"/>
              </a:rPr>
              <a:t>https://hls.kz/</a:t>
            </a:r>
            <a:r>
              <a:rPr lang="ru-RU" sz="2000"/>
              <a:t> и по запросу</a:t>
            </a:r>
            <a:endParaRPr/>
          </a:p>
        </p:txBody>
      </p:sp>
      <p:pic>
        <p:nvPicPr>
          <p:cNvPr id="277" name="Google Shape;27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8"/>
          <p:cNvSpPr txBox="1"/>
          <p:nvPr>
            <p:ph type="title"/>
          </p:nvPr>
        </p:nvSpPr>
        <p:spPr>
          <a:xfrm>
            <a:off x="74141" y="342076"/>
            <a:ext cx="10735373" cy="498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2800"/>
              <a:buFont typeface="Times New Roman"/>
              <a:buNone/>
            </a:pPr>
            <a:r>
              <a:rPr b="1" lang="ru-RU" sz="28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Дальнейшие планы</a:t>
            </a:r>
            <a:endParaRPr sz="28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3" name="Google Shape;283;p28"/>
          <p:cNvSpPr txBox="1"/>
          <p:nvPr>
            <p:ph idx="1" type="body"/>
          </p:nvPr>
        </p:nvSpPr>
        <p:spPr>
          <a:xfrm>
            <a:off x="593124" y="1116724"/>
            <a:ext cx="11023138" cy="4970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</a:pPr>
            <a:r>
              <a:t/>
            </a:r>
            <a:endParaRPr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        1. Развитие проекта Здоровые университеты- информирование, обучение, пилотные проекты/регионы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2. Создание национальной сети «Здоровые университеты»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3. Конкурсы, сайт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4. Заявка на участие в проекте от ВУЗов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u-RU">
                <a:latin typeface="Times New Roman"/>
                <a:ea typeface="Times New Roman"/>
                <a:cs typeface="Times New Roman"/>
                <a:sym typeface="Times New Roman"/>
              </a:rPr>
              <a:t>5. Обновление методических документов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84" name="Google Shape;28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9"/>
          <p:cNvSpPr txBox="1"/>
          <p:nvPr>
            <p:ph type="title"/>
          </p:nvPr>
        </p:nvSpPr>
        <p:spPr>
          <a:xfrm>
            <a:off x="187064" y="2412040"/>
            <a:ext cx="11649335" cy="26212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2423"/>
              </a:buClr>
              <a:buSzPts val="4000"/>
              <a:buFont typeface="Times New Roman"/>
              <a:buNone/>
            </a:pPr>
            <a:r>
              <a:rPr b="1" lang="ru-RU" sz="40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БЛАГОДАРЮ ЗА ВНИМАНИЕ !</a:t>
            </a:r>
            <a:endParaRPr sz="4000">
              <a:solidFill>
                <a:srgbClr val="63242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8866169" y="4094282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1" name="Google Shape;29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580488" cy="1600064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29"/>
          <p:cNvSpPr txBox="1"/>
          <p:nvPr/>
        </p:nvSpPr>
        <p:spPr>
          <a:xfrm>
            <a:off x="592183" y="4917032"/>
            <a:ext cx="10572206" cy="5824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68181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4400"/>
              <a:buFont typeface="Times New Roman"/>
              <a:buNone/>
            </a:pPr>
            <a:r>
              <a:rPr b="1" lang="ru-RU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 –основа устойчивого развития общества</a:t>
            </a:r>
            <a:endParaRPr b="1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784557" y="1771785"/>
            <a:ext cx="11057400" cy="4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 «Здоровые университеты» базируется на: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принципах стратегии ВОЗ «Здоровье для всех» (Алматинская Декларация 1978 г., Астанинская декларация, 2018 г.)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философии Оттавской Хартии по укреплению здоровья (1986 г.)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программе ООН по переходу  к устойчивому развитию «Повестка дня на XXI век»</a:t>
            </a:r>
            <a:endParaRPr/>
          </a:p>
          <a:p>
            <a:pPr indent="-762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 «Здоровые университеты» является мероприятием в Плане действий по реализации Концепции развития здравоохранения Республики Казахстан до 2026 года</a:t>
            </a:r>
            <a:endParaRPr/>
          </a:p>
          <a:p>
            <a:pPr indent="-762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349026" y="1543446"/>
            <a:ext cx="11609294" cy="42262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Проект «Здоровые университеты» разработан в Англии, в начале 90-х годов Ланкастерским и Центральным Ланкаширским Университетами.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1996 году оба университета провели I Международную конференцию по обмену опыта эффективности внедрения проекта.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Казахстане внедрением проекта занимался Национальный Центр проблем формирования здорового образа жизни МЗ РК, в марте 2000 года проект был успешно апробирован на базах пяти ведущих ВУЗов республики: Уни­верситет «Туран», Казахский Государственный Женский Педагогический Университет, Казахская Академия Спорта и Туризма, Казахско-Американский Университет и Семипалатинская медицинская Академия.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Национальный центр общественного здравоохранения МЗ РК (НЦОЗ) является национальным координатором проекта.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" name="Google Shape;11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4"/>
          <p:cNvSpPr txBox="1"/>
          <p:nvPr/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i="0" lang="ru-RU" sz="3600" u="none" cap="none" strike="noStrike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университеты- история </a:t>
            </a:r>
            <a:endParaRPr b="1" i="0" sz="3600" u="none" cap="none" strike="noStrike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 txBox="1"/>
          <p:nvPr/>
        </p:nvSpPr>
        <p:spPr>
          <a:xfrm>
            <a:off x="677333" y="609600"/>
            <a:ext cx="11270827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i="0" lang="ru-RU" sz="3600" u="none" cap="none" strike="noStrike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Здоровье и формирование ЗОЖ среди студентов Казахстана: исследования </a:t>
            </a:r>
            <a:endParaRPr b="1" i="0" sz="3600" u="none" cap="none" strike="noStrike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9" name="Google Shape;119;p5"/>
          <p:cNvGraphicFramePr/>
          <p:nvPr/>
        </p:nvGraphicFramePr>
        <p:xfrm>
          <a:off x="1754654" y="1849120"/>
          <a:ext cx="8791426" cy="4307840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6"/>
          <p:cNvSpPr txBox="1"/>
          <p:nvPr/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i="0" lang="ru-RU" sz="3600" u="none" cap="none" strike="noStrike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Здоровье и формирование ЗОЖ среди студентов Казахстана: исследования </a:t>
            </a:r>
            <a:endParaRPr b="1" i="0" sz="3600" u="none" cap="none" strike="noStrike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6" name="Google Shape;126;p6"/>
          <p:cNvGraphicFramePr/>
          <p:nvPr/>
        </p:nvGraphicFramePr>
        <p:xfrm>
          <a:off x="2041526" y="4800599"/>
          <a:ext cx="6326868" cy="79851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127" name="Google Shape;127;p6"/>
          <p:cNvGraphicFramePr/>
          <p:nvPr/>
        </p:nvGraphicFramePr>
        <p:xfrm>
          <a:off x="600635" y="1419497"/>
          <a:ext cx="10351845" cy="4389021"/>
        </p:xfrm>
        <a:graphic>
          <a:graphicData uri="http://schemas.openxmlformats.org/drawingml/2006/chart">
            <c:chart r:id="rId5"/>
          </a:graphicData>
        </a:graphic>
      </p:graphicFrame>
      <p:sp>
        <p:nvSpPr>
          <p:cNvPr id="128" name="Google Shape;128;p6"/>
          <p:cNvSpPr/>
          <p:nvPr/>
        </p:nvSpPr>
        <p:spPr>
          <a:xfrm>
            <a:off x="593124" y="5788168"/>
            <a:ext cx="10659918" cy="941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540385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Распространённость поведенческих факторов риска неинфекционных заболеваний среди студентов, 2023 год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7"/>
          <p:cNvSpPr txBox="1"/>
          <p:nvPr/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i="0" lang="ru-RU" sz="3600" u="none" cap="none" strike="noStrike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Здоровье и формирование ЗОЖ среди студентов Казахстана: исследования </a:t>
            </a:r>
            <a:endParaRPr b="1" i="0" sz="3600" u="none" cap="none" strike="noStrike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35" name="Google Shape;135;p7"/>
          <p:cNvGraphicFramePr/>
          <p:nvPr/>
        </p:nvGraphicFramePr>
        <p:xfrm>
          <a:off x="2041526" y="4800599"/>
          <a:ext cx="6326868" cy="798513"/>
        </p:xfrm>
        <a:graphic>
          <a:graphicData uri="http://schemas.openxmlformats.org/drawingml/2006/chart">
            <c:chart r:id="rId4"/>
          </a:graphicData>
        </a:graphic>
      </p:graphicFrame>
      <p:sp>
        <p:nvSpPr>
          <p:cNvPr id="136" name="Google Shape;136;p7"/>
          <p:cNvSpPr/>
          <p:nvPr/>
        </p:nvSpPr>
        <p:spPr>
          <a:xfrm>
            <a:off x="602673" y="1660423"/>
            <a:ext cx="11589327" cy="40934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Охрана и укрепление </a:t>
            </a:r>
            <a:r>
              <a:rPr b="1" i="0" lang="ru-RU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репродуктивного и сексуального здоровья</a:t>
            </a:r>
            <a:r>
              <a:rPr b="0" i="0" lang="ru-RU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профилактика инфекций, передающихся половым путем (ИПП)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предупреждение нежелательной беременности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формирование ответственного отношения к репродуктивному здоровью.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Внимание к 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психическому здоровью студентов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 данным </a:t>
            </a:r>
            <a:r>
              <a:rPr b="1" lang="ru-RU" sz="2000">
                <a:solidFill>
                  <a:srgbClr val="63242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исследования HBSC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2022 год, среди наших подростков  проблемы с психическим здоровьем ухудшаются с возрастом, к 15 годам особенно у девочек.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29% 15 летних школьниц Казахстана и вдвое меньше мальчиков (11%) чувствуют себя подавленными, а 46% девочек 15 лет жалуются на частую раздражительность или плохое настроение, в то время как среди мальчиков этот показатель составил 21%.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22% 15-летних девочек сообщают о чувстве одиночества 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/>
          <p:nvPr>
            <p:ph idx="1" type="body"/>
          </p:nvPr>
        </p:nvSpPr>
        <p:spPr>
          <a:xfrm>
            <a:off x="322729" y="1419497"/>
            <a:ext cx="11300311" cy="44929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       Охрана и укрепление здоровья студенчества в основном определяется образом жизни. 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Фактически здоровых студентов всего 22%, остальные 78% имеют разные отклонения, то есть факторы риска развития хронических болезней (по данным МЗ РК, 2021 год).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Жизнедеятельность студента: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несвоевременный прием пищи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систематическое недосыпание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малое пребывание на свежем воздухе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 недостаточная двигательная активность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 отсутствие закаливающих процедур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выполнение самостоятельной учебной работы во время, предназначенное для сна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ru-RU" sz="2000">
                <a:latin typeface="Times New Roman"/>
                <a:ea typeface="Times New Roman"/>
                <a:cs typeface="Times New Roman"/>
                <a:sym typeface="Times New Roman"/>
              </a:rPr>
              <a:t> курение</a:t>
            </a:r>
            <a:endParaRPr/>
          </a:p>
          <a:p>
            <a:pPr indent="45720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2" name="Google Shape;14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8"/>
          <p:cNvSpPr txBox="1"/>
          <p:nvPr/>
        </p:nvSpPr>
        <p:spPr>
          <a:xfrm>
            <a:off x="677333" y="609600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Здоровые университеты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/>
          <p:nvPr>
            <p:ph idx="1" type="body"/>
          </p:nvPr>
        </p:nvSpPr>
        <p:spPr>
          <a:xfrm>
            <a:off x="182880" y="996262"/>
            <a:ext cx="11795364" cy="53232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Здравоохранение и образование взаимосвязаны: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Здоровая молодежь эффективно повышает свою академическую успеваемость: компетентные специалисты;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Уровень образования молодежи положительно влияет на долгосрочное экономическое процветание страны и показатели здоровья;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Укрепление здоровья и благополучия персонала университета может привести к снижению количества пропусков работы и повышению уровня удовлетворенности работой;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Благодаря активному укреплению здоровья персонала и студентов, сотрудники будут иметь потенциал для того, чтобы стать положительным примером для подражания.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Положительный общественный имидж университета, повышение узнаваемости и рейтинга.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Укрепление здоровья в университете это достижение образовательных, социальных и кадровых целей, а также улучшение здоровья всего университетского сообщества.</a:t>
            </a:r>
            <a:endParaRPr/>
          </a:p>
        </p:txBody>
      </p:sp>
      <p:pic>
        <p:nvPicPr>
          <p:cNvPr id="149" name="Google Shape;14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141" y="65903"/>
            <a:ext cx="1037967" cy="1050823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9"/>
          <p:cNvSpPr txBox="1"/>
          <p:nvPr/>
        </p:nvSpPr>
        <p:spPr>
          <a:xfrm>
            <a:off x="1195493" y="186365"/>
            <a:ext cx="9395581" cy="8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Clr>
                <a:srgbClr val="953734"/>
              </a:buClr>
              <a:buSzPts val="3600"/>
              <a:buFont typeface="Times New Roman"/>
              <a:buNone/>
            </a:pPr>
            <a:r>
              <a:rPr b="1" lang="ru-RU" sz="3600">
                <a:solidFill>
                  <a:srgbClr val="95373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Почему важно внедрение проекта «Здоровые университеты»?</a:t>
            </a:r>
            <a:endParaRPr b="1" sz="3600">
              <a:solidFill>
                <a:srgbClr val="95373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2022-10-05T06:29:02Z</dcterms:created>
  <dc:creator>User2</dc:creator>
</cp:coreProperties>
</file>