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6858000" cx="12192000"/>
  <p:notesSz cx="6858000" cy="9947275"/>
  <p:embeddedFontLst>
    <p:embeddedFont>
      <p:font typeface="Libre Franklin"/>
      <p:regular r:id="rId60"/>
      <p:bold r:id="rId61"/>
      <p:italic r:id="rId62"/>
      <p:boldItalic r:id="rId63"/>
    </p:embeddedFont>
    <p:embeddedFont>
      <p:font typeface="Roboto"/>
      <p:regular r:id="rId64"/>
      <p:bold r:id="rId65"/>
      <p:italic r:id="rId66"/>
      <p:boldItalic r:id="rId67"/>
    </p:embeddedFont>
    <p:embeddedFont>
      <p:font typeface="Libre Franklin Medium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72" roundtripDataSignature="AMtx7mj6K51LlGYg/dr1RGFochjANATP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0EDDDF-E4EB-45E5-9088-93BA99E8087F}">
  <a:tblStyle styleId="{B30EDDDF-E4EB-45E5-9088-93BA99E8087F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CEC"/>
          </a:solidFill>
        </a:fill>
      </a:tcStyle>
    </a:wholeTbl>
    <a:band1H>
      <a:tcTxStyle/>
      <a:tcStyle>
        <a:fill>
          <a:solidFill>
            <a:srgbClr val="D6D6D7"/>
          </a:solidFill>
        </a:fill>
      </a:tcStyle>
    </a:band1H>
    <a:band2H>
      <a:tcTxStyle/>
    </a:band2H>
    <a:band1V>
      <a:tcTxStyle/>
      <a:tcStyle>
        <a:fill>
          <a:solidFill>
            <a:srgbClr val="D6D6D7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CB6DD9C-66FE-4EE4-ACCA-51637FE1638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customschemas.google.com/relationships/presentationmetadata" Target="meta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LibreFranklinMedium-boldItalic.fntdata"/><Relationship Id="rId70" Type="http://schemas.openxmlformats.org/officeDocument/2006/relationships/font" Target="fonts/LibreFranklinMedium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ibreFranklin-italic.fntdata"/><Relationship Id="rId61" Type="http://schemas.openxmlformats.org/officeDocument/2006/relationships/font" Target="fonts/LibreFranklin-bold.fntdata"/><Relationship Id="rId20" Type="http://schemas.openxmlformats.org/officeDocument/2006/relationships/slide" Target="slides/slide14.xml"/><Relationship Id="rId64" Type="http://schemas.openxmlformats.org/officeDocument/2006/relationships/font" Target="fonts/Roboto-regular.fntdata"/><Relationship Id="rId63" Type="http://schemas.openxmlformats.org/officeDocument/2006/relationships/font" Target="fonts/LibreFranklin-boldItalic.fntdata"/><Relationship Id="rId22" Type="http://schemas.openxmlformats.org/officeDocument/2006/relationships/slide" Target="slides/slide16.xml"/><Relationship Id="rId66" Type="http://schemas.openxmlformats.org/officeDocument/2006/relationships/font" Target="fonts/Roboto-italic.fntdata"/><Relationship Id="rId21" Type="http://schemas.openxmlformats.org/officeDocument/2006/relationships/slide" Target="slides/slide15.xml"/><Relationship Id="rId65" Type="http://schemas.openxmlformats.org/officeDocument/2006/relationships/font" Target="fonts/Roboto-bold.fntdata"/><Relationship Id="rId24" Type="http://schemas.openxmlformats.org/officeDocument/2006/relationships/slide" Target="slides/slide18.xml"/><Relationship Id="rId68" Type="http://schemas.openxmlformats.org/officeDocument/2006/relationships/font" Target="fonts/LibreFranklinMedium-regular.fntdata"/><Relationship Id="rId23" Type="http://schemas.openxmlformats.org/officeDocument/2006/relationships/slide" Target="slides/slide17.xml"/><Relationship Id="rId67" Type="http://schemas.openxmlformats.org/officeDocument/2006/relationships/font" Target="fonts/Roboto-boldItalic.fntdata"/><Relationship Id="rId60" Type="http://schemas.openxmlformats.org/officeDocument/2006/relationships/font" Target="fonts/LibreFranklin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ibreFranklinMedium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4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7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8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9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2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3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4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5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6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7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8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9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0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2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3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4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5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5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6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7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8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8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9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9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 txBox="1"/>
          <p:nvPr>
            <p:ph idx="12" type="sldNum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0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1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1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2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53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00" y="746125"/>
            <a:ext cx="6629400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5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55"/>
          <p:cNvSpPr/>
          <p:nvPr/>
        </p:nvSpPr>
        <p:spPr>
          <a:xfrm>
            <a:off x="-3173" y="-925"/>
            <a:ext cx="12195173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" name="Google Shape;20;p55"/>
          <p:cNvSpPr txBox="1"/>
          <p:nvPr>
            <p:ph type="ctrTitle"/>
          </p:nvPr>
        </p:nvSpPr>
        <p:spPr>
          <a:xfrm rot="-2460000">
            <a:off x="1089484" y="1730403"/>
            <a:ext cx="7531497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5"/>
          <p:cNvSpPr txBox="1"/>
          <p:nvPr>
            <p:ph idx="1" type="subTitle"/>
          </p:nvPr>
        </p:nvSpPr>
        <p:spPr>
          <a:xfrm rot="-2460000">
            <a:off x="1616370" y="2470926"/>
            <a:ext cx="8681508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5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5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5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4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4"/>
          <p:cNvSpPr txBox="1"/>
          <p:nvPr>
            <p:ph idx="1" type="body"/>
          </p:nvPr>
        </p:nvSpPr>
        <p:spPr>
          <a:xfrm rot="5400000">
            <a:off x="4321316" y="-2123406"/>
            <a:ext cx="3579849" cy="1002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5" name="Google Shape;85;p64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4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4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5"/>
          <p:cNvSpPr txBox="1"/>
          <p:nvPr>
            <p:ph type="title"/>
          </p:nvPr>
        </p:nvSpPr>
        <p:spPr>
          <a:xfrm rot="5400000">
            <a:off x="7871619" y="1242220"/>
            <a:ext cx="467836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5"/>
          <p:cNvSpPr txBox="1"/>
          <p:nvPr>
            <p:ph idx="1" type="body"/>
          </p:nvPr>
        </p:nvSpPr>
        <p:spPr>
          <a:xfrm rot="5400000">
            <a:off x="2283619" y="-1399380"/>
            <a:ext cx="4678362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1" name="Google Shape;91;p65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5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5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6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6"/>
          <p:cNvSpPr txBox="1"/>
          <p:nvPr>
            <p:ph idx="1" type="body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8" name="Google Shape;28;p56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6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6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7"/>
          <p:cNvSpPr txBox="1"/>
          <p:nvPr>
            <p:ph idx="1" type="body"/>
          </p:nvPr>
        </p:nvSpPr>
        <p:spPr>
          <a:xfrm>
            <a:off x="1097280" y="1097280"/>
            <a:ext cx="42672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3" name="Google Shape;33;p57"/>
          <p:cNvSpPr txBox="1"/>
          <p:nvPr>
            <p:ph idx="2" type="body"/>
          </p:nvPr>
        </p:nvSpPr>
        <p:spPr>
          <a:xfrm>
            <a:off x="6266688" y="1097280"/>
            <a:ext cx="42672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34" name="Google Shape;34;p57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7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7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" name="Google Shape;37;p57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8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8"/>
          <p:cNvSpPr txBox="1"/>
          <p:nvPr>
            <p:ph idx="1" type="body"/>
          </p:nvPr>
        </p:nvSpPr>
        <p:spPr>
          <a:xfrm>
            <a:off x="1097280" y="1097280"/>
            <a:ext cx="42672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8"/>
          <p:cNvSpPr txBox="1"/>
          <p:nvPr>
            <p:ph idx="2" type="body"/>
          </p:nvPr>
        </p:nvSpPr>
        <p:spPr>
          <a:xfrm>
            <a:off x="1092200" y="1701848"/>
            <a:ext cx="42672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2" name="Google Shape;42;p58"/>
          <p:cNvSpPr txBox="1"/>
          <p:nvPr>
            <p:ph idx="3" type="body"/>
          </p:nvPr>
        </p:nvSpPr>
        <p:spPr>
          <a:xfrm>
            <a:off x="6266688" y="1097280"/>
            <a:ext cx="42672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8"/>
          <p:cNvSpPr txBox="1"/>
          <p:nvPr>
            <p:ph idx="4" type="body"/>
          </p:nvPr>
        </p:nvSpPr>
        <p:spPr>
          <a:xfrm>
            <a:off x="6266688" y="1701848"/>
            <a:ext cx="42672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4" name="Google Shape;44;p58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8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8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/>
          <p:nvPr/>
        </p:nvSpPr>
        <p:spPr>
          <a:xfrm>
            <a:off x="-3173" y="-925"/>
            <a:ext cx="12195173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59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p59"/>
          <p:cNvSpPr txBox="1"/>
          <p:nvPr>
            <p:ph type="title"/>
          </p:nvPr>
        </p:nvSpPr>
        <p:spPr>
          <a:xfrm rot="-2460000">
            <a:off x="1092532" y="1726738"/>
            <a:ext cx="7534656" cy="120750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9"/>
          <p:cNvSpPr txBox="1"/>
          <p:nvPr>
            <p:ph idx="1" type="body"/>
          </p:nvPr>
        </p:nvSpPr>
        <p:spPr>
          <a:xfrm rot="-2460000">
            <a:off x="1621536" y="2468304"/>
            <a:ext cx="8680704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59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9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9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0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0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0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0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1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1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1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2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62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" name="Google Shape;67;p62"/>
          <p:cNvSpPr txBox="1"/>
          <p:nvPr>
            <p:ph type="title"/>
          </p:nvPr>
        </p:nvSpPr>
        <p:spPr>
          <a:xfrm rot="-2460000">
            <a:off x="1046573" y="1576104"/>
            <a:ext cx="6949440" cy="108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2"/>
          <p:cNvSpPr txBox="1"/>
          <p:nvPr>
            <p:ph idx="1" type="body"/>
          </p:nvPr>
        </p:nvSpPr>
        <p:spPr>
          <a:xfrm>
            <a:off x="6332737" y="2618913"/>
            <a:ext cx="507703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69" name="Google Shape;69;p62"/>
          <p:cNvSpPr txBox="1"/>
          <p:nvPr>
            <p:ph idx="2" type="body"/>
          </p:nvPr>
        </p:nvSpPr>
        <p:spPr>
          <a:xfrm rot="-2460000">
            <a:off x="1730605" y="2253385"/>
            <a:ext cx="7726347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62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2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2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sz="165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3"/>
          <p:cNvSpPr/>
          <p:nvPr>
            <p:ph idx="2" type="pic"/>
          </p:nvPr>
        </p:nvSpPr>
        <p:spPr>
          <a:xfrm>
            <a:off x="2705101" y="0"/>
            <a:ext cx="9486900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75" name="Google Shape;75;p63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63"/>
          <p:cNvSpPr/>
          <p:nvPr/>
        </p:nvSpPr>
        <p:spPr>
          <a:xfrm>
            <a:off x="1" y="5048250"/>
            <a:ext cx="4762500" cy="1809750"/>
          </a:xfrm>
          <a:custGeom>
            <a:rect b="b" l="l" r="r" t="t"/>
            <a:pathLst>
              <a:path extrusionOk="0" h="1809750" w="3571875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63"/>
          <p:cNvSpPr txBox="1"/>
          <p:nvPr>
            <p:ph type="title"/>
          </p:nvPr>
        </p:nvSpPr>
        <p:spPr>
          <a:xfrm rot="-2460000">
            <a:off x="894929" y="1717501"/>
            <a:ext cx="73152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sz="2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3"/>
          <p:cNvSpPr txBox="1"/>
          <p:nvPr>
            <p:ph idx="1" type="body"/>
          </p:nvPr>
        </p:nvSpPr>
        <p:spPr>
          <a:xfrm rot="-2460000">
            <a:off x="1524639" y="2180529"/>
            <a:ext cx="8128727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63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3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/>
          <p:nvPr/>
        </p:nvSpPr>
        <p:spPr>
          <a:xfrm>
            <a:off x="-3175" y="5050633"/>
            <a:ext cx="4765676" cy="1807368"/>
          </a:xfrm>
          <a:custGeom>
            <a:rect b="b" l="l" r="r" t="t"/>
            <a:pathLst>
              <a:path extrusionOk="0" h="1807368" w="3574257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54"/>
          <p:cNvSpPr/>
          <p:nvPr/>
        </p:nvSpPr>
        <p:spPr>
          <a:xfrm>
            <a:off x="-3173" y="5051293"/>
            <a:ext cx="12195173" cy="1806709"/>
          </a:xfrm>
          <a:custGeom>
            <a:rect b="b" l="l" r="r" t="t"/>
            <a:pathLst>
              <a:path extrusionOk="0" h="527584" w="335280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" name="Google Shape;12;p54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54"/>
          <p:cNvSpPr txBox="1"/>
          <p:nvPr>
            <p:ph idx="1" type="body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54"/>
          <p:cNvSpPr txBox="1"/>
          <p:nvPr>
            <p:ph idx="10" type="dt"/>
          </p:nvPr>
        </p:nvSpPr>
        <p:spPr>
          <a:xfrm rot="-2460000">
            <a:off x="268224" y="5870448"/>
            <a:ext cx="2901696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54"/>
          <p:cNvSpPr txBox="1"/>
          <p:nvPr>
            <p:ph idx="11" type="ftr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54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6754969" y="2120384"/>
            <a:ext cx="5251625" cy="2677885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ВНЕДРЕНИЕ ПРОЕКТА ВОЗ «ЗДОРОВЫЕ РАБОЧИЕ МЕСТА» В КАЗАХСТАНЕ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156101" y="1273393"/>
            <a:ext cx="11465488" cy="2645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>
              <a:solidFill>
                <a:srgbClr val="86320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"/>
          <p:cNvSpPr/>
          <p:nvPr>
            <p:ph idx="12" type="sldNum"/>
          </p:nvPr>
        </p:nvSpPr>
        <p:spPr>
          <a:xfrm>
            <a:off x="11294905" y="6076990"/>
            <a:ext cx="683339" cy="365125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60">
                <a:solidFill>
                  <a:srgbClr val="7030A0"/>
                </a:solidFill>
              </a:rPr>
              <a:t>1</a:t>
            </a:r>
            <a:endParaRPr sz="1860">
              <a:solidFill>
                <a:srgbClr val="7030A0"/>
              </a:solidFill>
            </a:endParaRPr>
          </a:p>
        </p:txBody>
      </p:sp>
      <p:pic>
        <p:nvPicPr>
          <p:cNvPr descr="C:\Users\user\Desktop\семинар по ЗРМ\фото 2.png"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5916" y="158347"/>
            <a:ext cx="1810677" cy="183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6885596" y="5421450"/>
            <a:ext cx="5008136" cy="579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1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Врач высшей категорий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1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НЦОЗ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1" lang="ru-RU" sz="1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Алиева Айымкуль Куттымуратовна </a:t>
            </a:r>
            <a:endParaRPr b="1" i="1" sz="16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5399314" y="2414613"/>
            <a:ext cx="6683828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</a:t>
            </a:r>
            <a:endParaRPr/>
          </a:p>
          <a:p>
            <a:pPr indent="45720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 «Здоровые рабочие места» в Казахстане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/>
          <p:nvPr/>
        </p:nvSpPr>
        <p:spPr>
          <a:xfrm>
            <a:off x="430925" y="215490"/>
            <a:ext cx="109517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Численность погибших при несчастных случаях ,связанных с трудовой деятельностью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ser\Desktop\семинар по ЗРМ\фото\Screenshot_35.png" id="189" name="Google Shape;18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445" y="1849820"/>
            <a:ext cx="11238651" cy="478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семинар по ЗРМ\фото\Screenshot_34.png"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076" y="923376"/>
            <a:ext cx="11191000" cy="88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title"/>
          </p:nvPr>
        </p:nvSpPr>
        <p:spPr>
          <a:xfrm>
            <a:off x="220717" y="332821"/>
            <a:ext cx="11971283" cy="36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РАСПРЕДЕЛЕНИЕ ЧИСЛЕННОСТИ ПОСТРАДАВШИХ </a:t>
            </a:r>
            <a:b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ПРОФЕССИОНАЛЬНЫХ ЗАБОЛЕВАНИЯХ В РК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ser\Desktop\семинар по ЗРМ\фото\Screenshot_37.png"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153" y="776288"/>
            <a:ext cx="11119944" cy="587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семинар по ЗРМ\фото\Screenshot_21.png" id="203" name="Google Shape;2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546" y="195893"/>
            <a:ext cx="10426260" cy="934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семинар по ЗРМ\фото\Screenshot_38.png" id="204" name="Google Shape;2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931" y="1130796"/>
            <a:ext cx="10541875" cy="5448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609600" y="78695"/>
            <a:ext cx="11201400" cy="552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ПОТЕРИ РАБОЧЕГО ВРЕМЕНИ В РЕЗУЛЬТАТЕ ТРАВМЫ, СВЯЗАННОЙ С ТРУДОВОЙ ДЕЯТЕЛЬНОСТЬЮ И ПРОФЕССИОНАЛЬНЫХ ЗАБОЛЕВАНИЙ</a:t>
            </a:r>
            <a:endParaRPr/>
          </a:p>
        </p:txBody>
      </p:sp>
      <p:pic>
        <p:nvPicPr>
          <p:cNvPr descr="C:\Users\user\Desktop\семинар по ЗРМ\фото\Screenshot_24.png" id="211" name="Google Shape;2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745" y="685800"/>
            <a:ext cx="10629713" cy="849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семинар по ЗРМ\фото\Screenshot_36.png" id="212" name="Google Shape;2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662" y="1534886"/>
            <a:ext cx="10825655" cy="520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>
            <p:ph type="ctrTitle"/>
          </p:nvPr>
        </p:nvSpPr>
        <p:spPr>
          <a:xfrm>
            <a:off x="1910080" y="359898"/>
            <a:ext cx="9875520" cy="140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КРУПНЫЕ И СРЕДНИЕ ПРЕДПРИЯТИЯ</a:t>
            </a:r>
            <a:endParaRPr/>
          </a:p>
        </p:txBody>
      </p:sp>
      <p:pic>
        <p:nvPicPr>
          <p:cNvPr descr="C:\Users\user\Desktop\семинар по ЗРМ\фото\Screenshot_25.png"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424" y="500744"/>
            <a:ext cx="10115776" cy="1197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семинар по ЗРМ\фото\Screenshot_40.png"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1860" y="1730829"/>
            <a:ext cx="10044340" cy="4838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type="ctrTitle"/>
          </p:nvPr>
        </p:nvSpPr>
        <p:spPr>
          <a:xfrm>
            <a:off x="1866537" y="142185"/>
            <a:ext cx="9875520" cy="478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МАЛЫЕ ПРЕДПРИЯТИЯ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user\Desktop\семинар по ЗРМ\фото\Screenshot_27.png" id="227" name="Google Shape;2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318" y="687161"/>
            <a:ext cx="10501712" cy="1043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семинар по ЗРМ\фото\Screenshot_41.png" id="228" name="Google Shape;2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318" y="1730829"/>
            <a:ext cx="10501711" cy="476456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>
            <p:ph type="title"/>
          </p:nvPr>
        </p:nvSpPr>
        <p:spPr>
          <a:xfrm>
            <a:off x="620110" y="365760"/>
            <a:ext cx="11035862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РАСПРЕДЕЛЕНИЕ ЧИСЛЕННОСТИ ПОСТРАДАВШИХ ПРИ ПРОФЕССИОНАЛЬНЫХ ЗАБОЛЕВАНИЯХ</a:t>
            </a:r>
            <a:br>
              <a:rPr b="1" lang="ru-RU" sz="2400">
                <a:latin typeface="Arial"/>
                <a:ea typeface="Arial"/>
                <a:cs typeface="Arial"/>
                <a:sym typeface="Arial"/>
              </a:rPr>
            </a:b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6"/>
          <p:cNvSpPr txBox="1"/>
          <p:nvPr>
            <p:ph idx="1" type="body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C:\Users\user\Desktop\семинар по ЗРМ\фото\Screenshot_39.png" id="236" name="Google Shape;2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724" y="998483"/>
            <a:ext cx="11172354" cy="554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6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idx="1" type="body"/>
          </p:nvPr>
        </p:nvSpPr>
        <p:spPr>
          <a:xfrm>
            <a:off x="451945" y="1545020"/>
            <a:ext cx="6239799" cy="512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9664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AutoNum type="alphaUcPeriod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Затраты на профилактику в сравнении с затратами на выплату компенсаций в результате несчастных случаев; </a:t>
            </a:r>
            <a:endParaRPr/>
          </a:p>
          <a:p>
            <a:pPr indent="-514350" lvl="0" marL="596646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AutoNum type="alphaUcPeriod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Экономические последствия правовых нарушений в области охраны здоровья и безопасности, профессиональных норм и законов; </a:t>
            </a:r>
            <a:endParaRPr/>
          </a:p>
          <a:p>
            <a:pPr indent="-514350" lvl="0" marL="596646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 Medium"/>
              <a:buAutoNum type="alphaUcPeriod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Здоровье работников как важная бизнес установка для компании.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/>
          <p:nvPr>
            <p:ph idx="2" type="body"/>
          </p:nvPr>
        </p:nvSpPr>
        <p:spPr>
          <a:xfrm>
            <a:off x="6761018" y="1524000"/>
            <a:ext cx="5150566" cy="512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96646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избавляет от высокого  количества отпусков по болезни и нетрудоспособности, </a:t>
            </a:r>
            <a:endParaRPr/>
          </a:p>
          <a:p>
            <a:pPr indent="-514350" lvl="0" marL="596646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минимизирует затраты на лечение и расходы, связанные с высокой степенью текучести кадров (например, обучение), надолго увеличивает производительность труда,</a:t>
            </a:r>
            <a:endParaRPr/>
          </a:p>
          <a:p>
            <a:pPr indent="-514350" lvl="0" marL="596646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повышает качество продукции и услуг.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>
            <p:ph type="title"/>
          </p:nvPr>
        </p:nvSpPr>
        <p:spPr>
          <a:xfrm>
            <a:off x="1080655" y="274320"/>
            <a:ext cx="1083092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ru-RU" sz="4400">
                <a:latin typeface="Arial"/>
                <a:ea typeface="Arial"/>
                <a:cs typeface="Arial"/>
                <a:sym typeface="Arial"/>
              </a:rPr>
              <a:t>ЭКОНОМИЧЕСКОЕ ОБОСНОВАНИЕ ДЛЯ РАБОТОДАТЕЛЕЙ</a:t>
            </a:r>
            <a:endParaRPr b="1"/>
          </a:p>
        </p:txBody>
      </p:sp>
      <p:sp>
        <p:nvSpPr>
          <p:cNvPr id="245" name="Google Shape;245;p17"/>
          <p:cNvSpPr/>
          <p:nvPr/>
        </p:nvSpPr>
        <p:spPr>
          <a:xfrm>
            <a:off x="5953159" y="3561574"/>
            <a:ext cx="97840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6" name="Google Shape;246;p17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idx="1" type="body"/>
          </p:nvPr>
        </p:nvSpPr>
        <p:spPr>
          <a:xfrm>
            <a:off x="1576552" y="983767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>
                <a:latin typeface="Arial"/>
                <a:ea typeface="Arial"/>
                <a:cs typeface="Arial"/>
                <a:sym typeface="Arial"/>
              </a:rPr>
              <a:t>«Для создания любого здорового рабочего места предприятию, необходимо изучить места или зоны воздействия, приемлемые для оптимального развития своей деятельности и рассмотреть наиболее эффективные способы, которыми могут воспользоваться работодатели и работники.»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семинар по ЗРМ\фото\Screenshot_7.png" id="257" name="Google Shape;2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920" y="91440"/>
            <a:ext cx="8647611" cy="667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526" y="120923"/>
            <a:ext cx="9998075" cy="11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9"/>
          <p:cNvSpPr txBox="1"/>
          <p:nvPr/>
        </p:nvSpPr>
        <p:spPr>
          <a:xfrm>
            <a:off x="783770" y="170790"/>
            <a:ext cx="10985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МОДЕЛЬ ЗДОРОВОГО РАБОЧЕГО МЕСТА  СОГЛАСНО ВОЗ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9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1886557" y="39925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ЗДОРОВОЕ РАБОЧЕЕ МЕСТО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1103586" y="1786758"/>
            <a:ext cx="10744936" cy="3090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Здоровое рабочее место -  место, способствующее сохранению и укреплению здоровья, профилактике производственных заболеваний и травм, а также  улучшение производственной среды с физической на психосоциальную, включая образ жизни, поведение, отношение к здоровью работников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>
            <p:ph type="title"/>
          </p:nvPr>
        </p:nvSpPr>
        <p:spPr>
          <a:xfrm>
            <a:off x="1429235" y="0"/>
            <a:ext cx="9997440" cy="806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ФИЗИЧЕСКАЯ ПРОИЗВОДСТВЕННАЯ СРЕДА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 txBox="1"/>
          <p:nvPr>
            <p:ph idx="1" type="body"/>
          </p:nvPr>
        </p:nvSpPr>
        <p:spPr>
          <a:xfrm>
            <a:off x="882869" y="1266975"/>
            <a:ext cx="10751127" cy="453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Строение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Воздух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Машинное оборудование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Фурнитура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Производимая продукция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Химические вещества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Материалы и производственные процессы на рабочих местах. </a:t>
            </a:r>
            <a:endParaRPr/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ru-RU">
                <a:latin typeface="Arial"/>
                <a:ea typeface="Arial"/>
                <a:cs typeface="Arial"/>
                <a:sym typeface="Arial"/>
              </a:rPr>
              <a:t>Указанные факторы могут влиять на физическую безопасность и здоровье работников, а также на их психическое здоровье и благополучие.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0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type="title"/>
          </p:nvPr>
        </p:nvSpPr>
        <p:spPr>
          <a:xfrm>
            <a:off x="238871" y="441435"/>
            <a:ext cx="11634493" cy="651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ИСТОЧНИКИ НЕБЛАГОПРИЯТНОГО ВОЗДЕЙСТВИЯ НА ЧЕЛОВЕКА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1"/>
          <p:cNvSpPr txBox="1"/>
          <p:nvPr>
            <p:ph idx="1" type="body"/>
          </p:nvPr>
        </p:nvSpPr>
        <p:spPr>
          <a:xfrm>
            <a:off x="283779" y="1313792"/>
            <a:ext cx="11627806" cy="493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Химическая (растворители, пестициды, асбест, кремнезем, табачный дым);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Физическая (шум, радиация, вибрация, чрезмерно высокие температуры, микрочастицы);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Биологические (напр., вирус гепатита В, малярия, ВИЧ, туберкулез, плесневые грибки, неблагоприятная вода и тд.);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Эргономическая (напр., процессы, требующие чрезмерной физической силы, неудобная поза, монотонность, поднятие тяжестей);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Механическая (опасности, связанные с работой на станке, например, зажатие станком, кранами, грузоподъемниками);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Энергетическая (напр., опасность работы с электричеством, падения с высоты)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Связаны со средствами передвижения (напр., езда по льду, в грозу, или на незнакомом, либо плохо подготовленном средстве передвижения). </a:t>
            </a:r>
            <a:endParaRPr/>
          </a:p>
        </p:txBody>
      </p:sp>
      <p:sp>
        <p:nvSpPr>
          <p:cNvPr id="274" name="Google Shape;274;p21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>
            <p:ph type="title"/>
          </p:nvPr>
        </p:nvSpPr>
        <p:spPr>
          <a:xfrm>
            <a:off x="1108364" y="177656"/>
            <a:ext cx="1078936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ФАКТОРЫ РИСКА ДОЛЖНЫ БЫТЬ ВЫЯВЛЕНЫ, ОЦЕНЕНЫ И КОНТРОЛИРУЕМЫ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 txBox="1"/>
          <p:nvPr>
            <p:ph idx="1" type="body"/>
          </p:nvPr>
        </p:nvSpPr>
        <p:spPr>
          <a:xfrm>
            <a:off x="557048" y="1300655"/>
            <a:ext cx="1134402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Отказ или замена: сильных кансерогенов бензол – сильный канцероген – на толуол на другое менее токсичное вещество.</a:t>
            </a:r>
            <a:endParaRPr/>
          </a:p>
          <a:p>
            <a:pPr indent="-457200" lvl="0" marL="4572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Работники офиса могут отказаться от поездки в транспорте, представляющем опасность для жизни, и проводить деловые встречи посредством телеконференций. </a:t>
            </a:r>
            <a:endParaRPr/>
          </a:p>
          <a:p>
            <a:pPr indent="-457200" lvl="0" marL="4572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Технический контроль над установкой средств механической защиты на штамповочных станках, локальной вытяжной вентиляции для удаления токсических газов, шумовых буферов, а также снабжение безопасными системами «дюза-игла» и подъемными устройствами для тяжелобольных пациентов в больницах. </a:t>
            </a:r>
            <a:endParaRPr/>
          </a:p>
          <a:p>
            <a:pPr indent="-457200" lvl="0" marL="4572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Административный контроль: работодатели могут гарантировать организованную хозяйственную деятельность, обучение работников безопасным производственным процессам, проведение профилактического ремонта машин и оборудования и усиление мер проводимой политики по отказу от курения. </a:t>
            </a:r>
            <a:endParaRPr/>
          </a:p>
          <a:p>
            <a:pPr indent="-457200" lvl="0" marL="4572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Обязательное использование средств индивидуальной защиты респираторы для работников, работающих в пыли; маски, перчатки и респираторы для медработников; тяжелые каски и безопасные сапоги для строителей.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>
            <p:ph idx="1" type="subTitle"/>
          </p:nvPr>
        </p:nvSpPr>
        <p:spPr>
          <a:xfrm>
            <a:off x="1175789" y="1462136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 sz="3200">
                <a:latin typeface="Arial"/>
                <a:ea typeface="Arial"/>
                <a:cs typeface="Arial"/>
                <a:sym typeface="Arial"/>
              </a:rPr>
              <a:t>ПСИХОСОЦИАЛЬНАЯ ПРОИЗВОДСТВЕННАЯ СРЕДА– </a:t>
            </a:r>
            <a:r>
              <a:rPr lang="ru-RU" sz="3200">
                <a:latin typeface="Arial"/>
                <a:ea typeface="Arial"/>
                <a:cs typeface="Arial"/>
                <a:sym typeface="Arial"/>
              </a:rPr>
              <a:t>ЭТО ОРГАНИЗАЦИОННЫЕ ФАКТОРЫ, СПОСОБСТВУЮЩИЕ ВОЗНИКНОВЕНИЮ СТРЕССА НА РАБОЧЕМ МЕСТЕ, КОТОРЫЕ МОГУТ ВЛИЯТЬ НА ПСИХИЧЕСКОЕ И ФИЗИЧЕСКОЕ ЗДОРОВЬЕ РАБОТНИКОВ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/>
          <p:nvPr>
            <p:ph type="title"/>
          </p:nvPr>
        </p:nvSpPr>
        <p:spPr>
          <a:xfrm>
            <a:off x="439525" y="504497"/>
            <a:ext cx="11412820" cy="623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ПСИХОСОЦИАЛЬНАЯ ПРОИЗВОДСТВЕННАЯ СРЕДА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040525" y="1587063"/>
            <a:ext cx="2743200" cy="914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Плохая организация труда </a:t>
            </a:r>
            <a:endParaRPr/>
          </a:p>
        </p:txBody>
      </p:sp>
      <p:sp>
        <p:nvSpPr>
          <p:cNvPr id="294" name="Google Shape;294;p24"/>
          <p:cNvSpPr/>
          <p:nvPr/>
        </p:nvSpPr>
        <p:spPr>
          <a:xfrm>
            <a:off x="4298730" y="1566043"/>
            <a:ext cx="2911365" cy="914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Культура организации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23393" y="2932383"/>
            <a:ext cx="3499945" cy="107205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Стиль командного и контролирующего руководства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7683061" y="1566043"/>
            <a:ext cx="3867807" cy="888123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Несбалансированность между работой и жизнью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896303" y="2932383"/>
            <a:ext cx="4435366" cy="809296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 потерять работу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8" name="Google Shape;298;p24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 txBox="1"/>
          <p:nvPr>
            <p:ph type="title"/>
          </p:nvPr>
        </p:nvSpPr>
        <p:spPr>
          <a:xfrm>
            <a:off x="457200" y="274638"/>
            <a:ext cx="11454384" cy="81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СПОСОБЫ ВОЗДЕЙСТВИЯ НА ПСИХОСОЦИАЛЬНУЮ ПРОИЗВОДСТВЕННУЮ СРЕДУ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5"/>
          <p:cNvSpPr txBox="1"/>
          <p:nvPr>
            <p:ph idx="1" type="body"/>
          </p:nvPr>
        </p:nvSpPr>
        <p:spPr>
          <a:xfrm>
            <a:off x="1025236" y="1447799"/>
            <a:ext cx="9516640" cy="5410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устранение или изменение факторов путем реорганизации производственной среды для снижения производственной нагрузки, отстранения контролеров и переобучения их навыкам общения и управления, привлечения внимания к случаям домогательств и дискриминации на рабочем месте; 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уменьшение давления на работников путем предоставления свободы в разрешении трудовых и жизненных конфликтов, обеспечения поддержки со стороны руководства и сослуживцев (поддержка моральная и материальная), предоставления свободы выбора места и времени работы и своевременного, открытого и честного общения; 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защита работников путем предоставления им возможности для приобретения знаний и прохождения курса обучения, например, профилактика конфликтов и ситуаций домогательства. 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5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/>
          <p:nvPr>
            <p:ph type="title"/>
          </p:nvPr>
        </p:nvSpPr>
        <p:spPr>
          <a:xfrm>
            <a:off x="858982" y="371620"/>
            <a:ext cx="11080311" cy="709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ЛИЧНЫЙ ПОТЕНЦИАЛ ЗДОРОВЬЯ РАБОТНИКА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6"/>
          <p:cNvSpPr txBox="1"/>
          <p:nvPr>
            <p:ph idx="1" type="body"/>
          </p:nvPr>
        </p:nvSpPr>
        <p:spPr>
          <a:xfrm>
            <a:off x="969818" y="1447800"/>
            <a:ext cx="1094176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    Личный потенциал здоровья работника – это медицинские услуги, информация, ресурсы, свобода и другие средства воздействия, которые предприятие предоставляет работающим с целью поддержки или мотивации их усилий в улучшении или укреплении здорового образа жизни, а также контроля и сохранения физического и психического здоровья.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6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/>
          <p:nvPr>
            <p:ph type="title"/>
          </p:nvPr>
        </p:nvSpPr>
        <p:spPr>
          <a:xfrm>
            <a:off x="283780" y="600459"/>
            <a:ext cx="11606784" cy="570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ЛИЧНЫЙ ПОТЕНЦИАЛ ЗДОРОВЬЯ РАБОТНИКА</a:t>
            </a:r>
            <a:endParaRPr/>
          </a:p>
        </p:txBody>
      </p:sp>
      <p:sp>
        <p:nvSpPr>
          <p:cNvPr id="318" name="Google Shape;318;p27"/>
          <p:cNvSpPr txBox="1"/>
          <p:nvPr>
            <p:ph idx="1" type="body"/>
          </p:nvPr>
        </p:nvSpPr>
        <p:spPr>
          <a:xfrm>
            <a:off x="819807" y="1545020"/>
            <a:ext cx="11091777" cy="5105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Низкая физическая активность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Плохое питание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Курение на рабочем месте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Невыявленная и/или не до конца излеченная болезнь по причине отсутствия доступной медицинской помощи.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Неосведомленность или отсутствие средств для профилактики ВИЧ/СПИД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7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>
            <p:ph type="title"/>
          </p:nvPr>
        </p:nvSpPr>
        <p:spPr>
          <a:xfrm>
            <a:off x="746234" y="252248"/>
            <a:ext cx="11151495" cy="664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СПОСОБЫ РОСТА ЛИЧНОГО ПОТЕНЦИАЛА ЗДОРОВЬЯ </a:t>
            </a:r>
            <a:b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РАБОТНИКА НА РАБОЧЕМ МЕСТЕ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 txBox="1"/>
          <p:nvPr>
            <p:ph idx="1" type="body"/>
          </p:nvPr>
        </p:nvSpPr>
        <p:spPr>
          <a:xfrm>
            <a:off x="378373" y="990599"/>
            <a:ext cx="11498317" cy="5174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lang="ru-RU" sz="2400">
                <a:latin typeface="Arial"/>
                <a:ea typeface="Arial"/>
                <a:cs typeface="Arial"/>
                <a:sym typeface="Arial"/>
              </a:rPr>
              <a:t>предоставить спортоборудование работникам или финансовые субсидии для приобретения спортивных помещений или инвентаря;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lang="ru-RU" sz="2400">
                <a:latin typeface="Arial"/>
                <a:ea typeface="Arial"/>
                <a:cs typeface="Arial"/>
                <a:sym typeface="Arial"/>
              </a:rPr>
              <a:t>поощрять ходьбу и езду на велосипедах в ходе выполнения трудовых обязанностей путем адаптации производственной нагрузки и процессов;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lang="ru-RU" sz="2400">
                <a:latin typeface="Arial"/>
                <a:ea typeface="Arial"/>
                <a:cs typeface="Arial"/>
                <a:sym typeface="Arial"/>
              </a:rPr>
              <a:t>обеспечить и субсидировать выбор здорового питания в кафетериях и торговых автоматах;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lang="ru-RU" sz="2400">
                <a:latin typeface="Arial"/>
                <a:ea typeface="Arial"/>
                <a:cs typeface="Arial"/>
                <a:sym typeface="Arial"/>
              </a:rPr>
              <a:t>дать свободу в выборе времени и продолжительности рабочих перерывов, чтобы у работников была возможность заняться физическими упражнениями или внедрять производственную гимнастику по графику; 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lang="ru-RU" sz="2400">
                <a:latin typeface="Arial"/>
                <a:ea typeface="Arial"/>
                <a:cs typeface="Arial"/>
                <a:sym typeface="Arial"/>
              </a:rPr>
              <a:t>проводить политику по борьбе с курением на рабочем месте и усилить работу в этом направлении;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lang="ru-RU" sz="2400">
                <a:latin typeface="Arial"/>
                <a:ea typeface="Arial"/>
                <a:cs typeface="Arial"/>
                <a:sym typeface="Arial"/>
              </a:rPr>
              <a:t>предоставить медицинские услуги: обследования, анализы и лечение 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lang="ru-RU" sz="2400">
                <a:latin typeface="Arial"/>
                <a:ea typeface="Arial"/>
                <a:cs typeface="Arial"/>
                <a:sym typeface="Arial"/>
              </a:rPr>
              <a:t>Информационно-разъяснительная работа по охране здоровья  и деятельность по реабилитации работников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8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/>
          <p:nvPr>
            <p:ph type="title"/>
          </p:nvPr>
        </p:nvSpPr>
        <p:spPr>
          <a:xfrm>
            <a:off x="923954" y="420414"/>
            <a:ext cx="10872493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BОВЛЕЧЕНИЕ ПРЕДПРИЯТИЯ В ОБЩЕСТВЕННУЮ ЖИЗНЬ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 txBox="1"/>
          <p:nvPr>
            <p:ph idx="1" type="body"/>
          </p:nvPr>
        </p:nvSpPr>
        <p:spPr>
          <a:xfrm>
            <a:off x="622499" y="1196746"/>
            <a:ext cx="11319163" cy="504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проявить инициативу по контролю выбросов загрязнителей в окружающую среду и проведения очистных мероприятий или решение проблем загрязнения источников воздуха и воды в целом по области;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оказание поддержки для проведения скрининг-обследования населения; 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оказание бесплатной или субсидированной первой медицинской помощи работающим и их семьям или поддержка в создании условий для предоставления медицинских услуг. Это даст возможность обслуживать группы населения, которые не имеют доступа к медицинским службам, напр., работники малых и средних предприятий и рабочие, не имеющие официального разрешения на труд;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 проведение политики равенства по половому признаку на рабочем месте с целью защиты и поддержки женщин или программы по охране других уязвимых групп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9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ctrTitle"/>
          </p:nvPr>
        </p:nvSpPr>
        <p:spPr>
          <a:xfrm rot="-2460000">
            <a:off x="1089484" y="1730403"/>
            <a:ext cx="7531497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r>
              <a:t/>
            </a:r>
            <a:endParaRPr/>
          </a:p>
        </p:txBody>
      </p:sp>
      <p:sp>
        <p:nvSpPr>
          <p:cNvPr id="117" name="Google Shape;117;p3"/>
          <p:cNvSpPr txBox="1"/>
          <p:nvPr>
            <p:ph idx="1" type="subTitle"/>
          </p:nvPr>
        </p:nvSpPr>
        <p:spPr>
          <a:xfrm rot="-2460000">
            <a:off x="1616370" y="2470926"/>
            <a:ext cx="8681508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5209441" y="550327"/>
            <a:ext cx="6810704" cy="202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2160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600"/>
              <a:buFont typeface="Times New Roman"/>
              <a:buNone/>
            </a:pPr>
            <a:r>
              <a:rPr b="1" i="1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Безопасность, эргономика, освещение, вентиляция, уровень шума, температура</a:t>
            </a:r>
            <a:endParaRPr b="1" i="1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219772" y="3235719"/>
            <a:ext cx="5972228" cy="404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434341"/>
              </a:buClr>
              <a:buSzPts val="1800"/>
              <a:buFont typeface="Libre Franklin Medium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7094764" y="1860856"/>
            <a:ext cx="5046134" cy="429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1"/>
              </a:buClr>
              <a:buSzPts val="2400"/>
              <a:buFont typeface="Libre Franklin Medium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7045777" y="2697483"/>
            <a:ext cx="5105402" cy="404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34341"/>
              </a:buClr>
              <a:buSzPts val="2400"/>
              <a:buFont typeface="Libre Franklin Medium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321670" y="910283"/>
            <a:ext cx="4124096" cy="3140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21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600"/>
              <a:buFont typeface="Times New Roman"/>
              <a:buNone/>
            </a:pPr>
            <a:r>
              <a:rPr b="1" i="1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 для  отдыха</a:t>
            </a:r>
            <a:endParaRPr b="1" i="1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172200" y="3753598"/>
            <a:ext cx="3907973" cy="404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434341"/>
              </a:buClr>
              <a:buSzPts val="3600"/>
              <a:buFont typeface="Libre Franklin Medium"/>
              <a:buNone/>
            </a:pPr>
            <a:r>
              <a:t/>
            </a:r>
            <a:endParaRPr b="0" i="1" sz="3600" u="none" cap="none" strike="noStrik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5584373" y="4130940"/>
            <a:ext cx="6346371" cy="362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1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Поощрение сотрудников ведущих здоровый образ жизни</a:t>
            </a:r>
            <a:endParaRPr/>
          </a:p>
          <a:p>
            <a:pPr indent="0" lvl="0" marL="0" marR="0" rtl="0" algn="ctr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434341"/>
              </a:buClr>
              <a:buSzPts val="1600"/>
              <a:buFont typeface="Libre Franklin Medium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7677857" y="2254985"/>
            <a:ext cx="43422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Поддержка психоэмоционального здоровья</a:t>
            </a:r>
            <a:endParaRPr b="1" i="1"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608001" y="1532226"/>
            <a:ext cx="44121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 к спортивным мероприятиям</a:t>
            </a:r>
            <a:endParaRPr b="1" i="1"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7094764" y="2686932"/>
            <a:ext cx="48046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Образовательные мероприятия по вопросам здоровья, безопасности и правильного поведения на рабочем месте </a:t>
            </a:r>
            <a:endParaRPr b="1" i="1"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" name="Google Shape;129;p3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/>
          <p:nvPr>
            <p:ph type="title"/>
          </p:nvPr>
        </p:nvSpPr>
        <p:spPr>
          <a:xfrm>
            <a:off x="540328" y="147145"/>
            <a:ext cx="11288129" cy="706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BОВЛЕЧЕНИЕ ПРЕДПРИЯТИЯ В ОБЩЕСТВЕННУЮ ЖИЗНЬ</a:t>
            </a:r>
            <a:endParaRPr/>
          </a:p>
        </p:txBody>
      </p:sp>
      <p:sp>
        <p:nvSpPr>
          <p:cNvPr id="339" name="Google Shape;339;p30"/>
          <p:cNvSpPr txBox="1"/>
          <p:nvPr>
            <p:ph idx="1" type="body"/>
          </p:nvPr>
        </p:nvSpPr>
        <p:spPr>
          <a:xfrm>
            <a:off x="497331" y="1266497"/>
            <a:ext cx="10983329" cy="3757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предоставление бесплатного или доступного дополнительного образования работникам и членам их семей;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обеспечение методическими руководствами, связанной с мерами по охране здоровья и безопасности на рабочих местах на предприятиях малого и среднего бизнеса;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пересмотр стандартов по минимизации углеродного следа;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сотрудничество с местными организациями по созданию велодорожек и пешеходных тротуаров и т.д.;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финансирование общественного транспорта и велосипедов для доставки работников до работы (в стране, регионе или городе)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семинар по ЗРМ\фото\Screenshot_3.png" id="345" name="Google Shape;345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8568" y="1124473"/>
            <a:ext cx="1853872" cy="513955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1"/>
          <p:cNvSpPr txBox="1"/>
          <p:nvPr>
            <p:ph idx="2" type="body"/>
          </p:nvPr>
        </p:nvSpPr>
        <p:spPr>
          <a:xfrm>
            <a:off x="7305441" y="1473211"/>
            <a:ext cx="4585498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29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ru-RU" u="sng">
                <a:latin typeface="Times New Roman"/>
                <a:ea typeface="Times New Roman"/>
                <a:cs typeface="Times New Roman"/>
                <a:sym typeface="Times New Roman"/>
              </a:rPr>
              <a:t>Цель рабочей группы: </a:t>
            </a:r>
            <a:r>
              <a:rPr b="1" i="1" lang="ru-RU">
                <a:latin typeface="Times New Roman"/>
                <a:ea typeface="Times New Roman"/>
                <a:cs typeface="Times New Roman"/>
                <a:sym typeface="Times New Roman"/>
              </a:rPr>
              <a:t>планирование и разработка мероприятий по укреплению здоровья работающих, мониторинг и оценка проводимых программ</a:t>
            </a:r>
            <a:endParaRPr b="1" i="1"/>
          </a:p>
        </p:txBody>
      </p:sp>
      <p:sp>
        <p:nvSpPr>
          <p:cNvPr id="347" name="Google Shape;347;p31"/>
          <p:cNvSpPr txBox="1"/>
          <p:nvPr>
            <p:ph type="title"/>
          </p:nvPr>
        </p:nvSpPr>
        <p:spPr>
          <a:xfrm>
            <a:off x="1876949" y="549101"/>
            <a:ext cx="999744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ПРОЕКТА </a:t>
            </a:r>
            <a:br>
              <a:rPr b="1"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8" name="Google Shape;3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3940" y="984180"/>
            <a:ext cx="3309257" cy="513051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/>
          <p:nvPr/>
        </p:nvSpPr>
        <p:spPr>
          <a:xfrm>
            <a:off x="677541" y="834851"/>
            <a:ext cx="3995057" cy="5429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616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Libre Franklin Medium"/>
              <a:buAutoNum type="romanUcPeriod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рабочую группу в зависимости от профиля предприятия (на штатной или функциональной основе</a:t>
            </a:r>
            <a:endParaRPr/>
          </a:p>
          <a:p>
            <a:pPr indent="-400050" lvl="0" marL="6160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Libre Franklin Medium"/>
              <a:buAutoNum type="romanUcPeriod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Руководитель рабочей группы назначается и координируется высшим руководством, как в плановом порядке, так и по оперативным вопросам.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состав рабочей группы </a:t>
            </a: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000" lvl="0" marL="46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Noto Sans Symbols"/>
              <a:buChar char="⮚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службы управления персоналом</a:t>
            </a:r>
            <a:endParaRPr/>
          </a:p>
          <a:p>
            <a:pPr indent="-252000" lvl="0" marL="46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Noto Sans Symbols"/>
              <a:buChar char="⮚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службы охраны и безопасности труда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000" lvl="0" marL="46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Noto Sans Symbols"/>
              <a:buChar char="⮚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медицинской службы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000" lvl="0" marL="46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Noto Sans Symbols"/>
              <a:buChar char="⮚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профсоюзных работников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000" lvl="0" marL="46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Noto Sans Symbols"/>
              <a:buChar char="⮚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общественных организаций </a:t>
            </a:r>
            <a:endParaRPr/>
          </a:p>
          <a:p>
            <a:pPr indent="-252000" lvl="0" marL="468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1700"/>
              <a:buFont typeface="Noto Sans Symbols"/>
              <a:buChar char="⮚"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волонтеров.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31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/>
          <p:nvPr>
            <p:ph idx="1" type="subTitle"/>
          </p:nvPr>
        </p:nvSpPr>
        <p:spPr>
          <a:xfrm>
            <a:off x="872358" y="663776"/>
            <a:ext cx="10478814" cy="218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ru-RU" sz="4000" cap="none">
                <a:latin typeface="Arial"/>
                <a:ea typeface="Arial"/>
                <a:cs typeface="Arial"/>
                <a:sym typeface="Arial"/>
              </a:rPr>
              <a:t>ЭТАПЫ ВНЕДРЕНИЯ ПРОЕКТА «ЗДОРОВЫЕ РАБОЧИЕ МЕСТА»</a:t>
            </a:r>
            <a:endParaRPr b="1" sz="40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94593" y="2123090"/>
            <a:ext cx="1849821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этап</a:t>
            </a:r>
            <a:endParaRPr/>
          </a:p>
          <a:p>
            <a:pPr indent="-74200" lvl="0" marL="468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этап</a:t>
            </a:r>
            <a:endParaRPr/>
          </a:p>
          <a:p>
            <a:pPr indent="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этап</a:t>
            </a:r>
            <a:endParaRPr/>
          </a:p>
          <a:p>
            <a:pPr indent="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6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этап</a:t>
            </a: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2091559" y="2123090"/>
            <a:ext cx="5255172" cy="914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 ПРОЕКТА </a:t>
            </a:r>
            <a:endParaRPr sz="2400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3079531" y="3164726"/>
            <a:ext cx="5276193" cy="9144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МЕРОПРИЯТИЙ ПРОЕКТА </a:t>
            </a:r>
            <a:endParaRPr sz="2000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5423338" y="4267201"/>
            <a:ext cx="3689131" cy="92491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 И ОЦЕНКА </a:t>
            </a:r>
            <a:endParaRPr sz="1800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7346731" y="5634656"/>
            <a:ext cx="4319752" cy="935421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УЛУЧШЕНИЕ И КОРРЕКТИРОВКА ПРОЕКТА </a:t>
            </a:r>
            <a:endParaRPr sz="1800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1" name="Google Shape;361;p32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/>
          <p:nvPr>
            <p:ph idx="1" type="subTitle"/>
          </p:nvPr>
        </p:nvSpPr>
        <p:spPr>
          <a:xfrm>
            <a:off x="1725023" y="20024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ЭТАП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 ПРОЕКТА</a:t>
            </a:r>
            <a:endParaRPr b="1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33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/>
          <p:nvPr>
            <p:ph idx="1" type="body"/>
          </p:nvPr>
        </p:nvSpPr>
        <p:spPr>
          <a:xfrm>
            <a:off x="641131" y="430925"/>
            <a:ext cx="11270453" cy="581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3300">
                <a:latin typeface="Times New Roman"/>
                <a:ea typeface="Times New Roman"/>
                <a:cs typeface="Times New Roman"/>
                <a:sym typeface="Times New Roman"/>
              </a:rPr>
              <a:t>Необходимо учитывать:</a:t>
            </a:r>
            <a:endParaRPr/>
          </a:p>
          <a:p>
            <a:pPr indent="-457200" lvl="0" marL="82296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300">
                <a:latin typeface="Times New Roman"/>
                <a:ea typeface="Times New Roman"/>
                <a:cs typeface="Times New Roman"/>
                <a:sym typeface="Times New Roman"/>
              </a:rPr>
              <a:t>отраслевую специфику</a:t>
            </a:r>
            <a:endParaRPr/>
          </a:p>
          <a:p>
            <a:pPr indent="-457200" lvl="0" marL="82296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300">
                <a:latin typeface="Times New Roman"/>
                <a:ea typeface="Times New Roman"/>
                <a:cs typeface="Times New Roman"/>
                <a:sym typeface="Times New Roman"/>
              </a:rPr>
              <a:t>условия труда 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82296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ru-RU" sz="3300">
                <a:latin typeface="Times New Roman"/>
                <a:ea typeface="Times New Roman"/>
                <a:cs typeface="Times New Roman"/>
                <a:sym typeface="Times New Roman"/>
              </a:rPr>
              <a:t>влияние факторов риска (производственный процесс, средовые, поведенческие и психосоциальные) на здоровье работающих. </a:t>
            </a:r>
            <a:endParaRPr/>
          </a:p>
          <a:p>
            <a:pPr indent="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3300">
                <a:latin typeface="Times New Roman"/>
                <a:ea typeface="Times New Roman"/>
                <a:cs typeface="Times New Roman"/>
                <a:sym typeface="Times New Roman"/>
              </a:rPr>
              <a:t>Следующие меры:</a:t>
            </a:r>
            <a:endParaRPr b="1"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rPr b="1" lang="ru-RU" sz="3300">
                <a:solidFill>
                  <a:srgbClr val="C94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1.1.</a:t>
            </a:r>
            <a:r>
              <a:rPr b="1" lang="ru-RU" sz="33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3300">
                <a:latin typeface="Times New Roman"/>
                <a:ea typeface="Times New Roman"/>
                <a:cs typeface="Times New Roman"/>
                <a:sym typeface="Times New Roman"/>
              </a:rPr>
              <a:t>Анализ ситуации и выбор приоритетов;</a:t>
            </a:r>
            <a:endParaRPr/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rPr b="1" lang="ru-RU" sz="3300">
                <a:solidFill>
                  <a:srgbClr val="C94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1.2.</a:t>
            </a:r>
            <a:r>
              <a:rPr lang="ru-RU" sz="3300">
                <a:latin typeface="Times New Roman"/>
                <a:ea typeface="Times New Roman"/>
                <a:cs typeface="Times New Roman"/>
                <a:sym typeface="Times New Roman"/>
              </a:rPr>
              <a:t>	Разработать мероприятия и план их реализации;</a:t>
            </a:r>
            <a:endParaRPr/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rPr b="1" lang="ru-RU" sz="3300">
                <a:solidFill>
                  <a:srgbClr val="C94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1.3.</a:t>
            </a:r>
            <a:r>
              <a:rPr lang="ru-RU" sz="3300">
                <a:latin typeface="Times New Roman"/>
                <a:ea typeface="Times New Roman"/>
                <a:cs typeface="Times New Roman"/>
                <a:sym typeface="Times New Roman"/>
              </a:rPr>
              <a:t>	Определить ресурсы;</a:t>
            </a:r>
            <a:endParaRPr/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rPr b="1" lang="ru-RU" sz="3300">
                <a:solidFill>
                  <a:srgbClr val="C94B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1.4.</a:t>
            </a:r>
            <a:r>
              <a:rPr lang="ru-RU" sz="3300">
                <a:latin typeface="Times New Roman"/>
                <a:ea typeface="Times New Roman"/>
                <a:cs typeface="Times New Roman"/>
                <a:sym typeface="Times New Roman"/>
              </a:rPr>
              <a:t>	Разработать, включая индикаторы оценки процесса и результата, критерии их оценки и определить механизм мониторинга и сроки (периодичность) оценки.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73" name="Google Shape;373;p34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 txBox="1"/>
          <p:nvPr>
            <p:ph idx="1" type="subTitle"/>
          </p:nvPr>
        </p:nvSpPr>
        <p:spPr>
          <a:xfrm>
            <a:off x="805543" y="1850063"/>
            <a:ext cx="10980057" cy="2896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ru-RU" sz="4800">
                <a:latin typeface="Arial"/>
                <a:ea typeface="Arial"/>
                <a:cs typeface="Arial"/>
                <a:sym typeface="Arial"/>
              </a:rPr>
              <a:t>II ЭТАП </a:t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ru-RU" sz="4800">
                <a:latin typeface="Arial"/>
                <a:ea typeface="Arial"/>
                <a:cs typeface="Arial"/>
                <a:sym typeface="Arial"/>
              </a:rPr>
              <a:t>РЕАЛИЗАЦИЯ ПЛАНА ДЕЙСТВИЙ И МЕРОПРИЯТИЙ </a:t>
            </a:r>
            <a:endParaRPr/>
          </a:p>
        </p:txBody>
      </p:sp>
      <p:sp>
        <p:nvSpPr>
          <p:cNvPr id="379" name="Google Shape;379;p35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/>
          <p:nvPr>
            <p:ph type="title"/>
          </p:nvPr>
        </p:nvSpPr>
        <p:spPr>
          <a:xfrm>
            <a:off x="347590" y="3520967"/>
            <a:ext cx="11339913" cy="2865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ОРИЕНТИРОВАНЫ НА ФАКТОРЫ ЗДОРОВОГО ОБРАЗА ЖИЗНИ: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ОТКАЗ ОТ КУРЕНИЯ;</a:t>
            </a:r>
            <a:b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ЗДОРОВОЕ ПИТАНИЕ;</a:t>
            </a:r>
            <a:b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ФИЗИЧЕСКАЯ АКТИВНОСТЬ;</a:t>
            </a:r>
            <a:b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СНИЖЕНИЕ ПОТРЕБЛЕНИЯ АЛКОГОЛЯ;</a:t>
            </a:r>
            <a:b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СОЦИАЛЬНОЕ И ЭМОЦИОНАЛЬНОЕ БЛАГОПОЛУЧИЕ (УПРАВЛЕНИЕ СТРЕССОМ).</a:t>
            </a:r>
            <a:b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/>
          </a:p>
        </p:txBody>
      </p:sp>
      <p:sp>
        <p:nvSpPr>
          <p:cNvPr id="385" name="Google Shape;385;p36"/>
          <p:cNvSpPr txBox="1"/>
          <p:nvPr>
            <p:ph idx="1" type="body"/>
          </p:nvPr>
        </p:nvSpPr>
        <p:spPr>
          <a:xfrm>
            <a:off x="441435" y="195492"/>
            <a:ext cx="511853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СТРАТЕГИИ, НАПРАВЛЕННЫЕ НА РАБОТУ С СОТРУДНИКАМИ </a:t>
            </a:r>
            <a:endParaRPr sz="1800"/>
          </a:p>
        </p:txBody>
      </p:sp>
      <p:sp>
        <p:nvSpPr>
          <p:cNvPr id="386" name="Google Shape;386;p36"/>
          <p:cNvSpPr txBox="1"/>
          <p:nvPr>
            <p:ph idx="2" type="body"/>
          </p:nvPr>
        </p:nvSpPr>
        <p:spPr>
          <a:xfrm>
            <a:off x="462455" y="935795"/>
            <a:ext cx="5364480" cy="2405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887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Поощрение и поддержка работников к здоровому образу жизни.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887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Предоставление условий работникам, для поддержания здорового образа жизни.</a:t>
            </a:r>
            <a:endParaRPr/>
          </a:p>
        </p:txBody>
      </p:sp>
      <p:sp>
        <p:nvSpPr>
          <p:cNvPr id="387" name="Google Shape;387;p36"/>
          <p:cNvSpPr txBox="1"/>
          <p:nvPr>
            <p:ph idx="3" type="body"/>
          </p:nvPr>
        </p:nvSpPr>
        <p:spPr>
          <a:xfrm>
            <a:off x="5843752" y="346843"/>
            <a:ext cx="6020926" cy="8317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СТРАТЕГИИ, НАПРАВЛЕННЫЕ НА СОЗДАНИЕ И РАЗВИТИЕ ИНФРАСТРУКТУРЫ </a:t>
            </a:r>
            <a:endParaRPr sz="1800"/>
          </a:p>
        </p:txBody>
      </p:sp>
      <p:sp>
        <p:nvSpPr>
          <p:cNvPr id="388" name="Google Shape;388;p36"/>
          <p:cNvSpPr txBox="1"/>
          <p:nvPr>
            <p:ph idx="4" type="body"/>
          </p:nvPr>
        </p:nvSpPr>
        <p:spPr>
          <a:xfrm>
            <a:off x="5948856" y="1177158"/>
            <a:ext cx="5980386" cy="2405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887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Создание рабочей среды для  поддержания здорового образа жизни. Предпочтительны также стратегии, учитывающие физическую, политическую и культурную среду на рабочем месте.</a:t>
            </a:r>
            <a:endParaRPr/>
          </a:p>
        </p:txBody>
      </p:sp>
      <p:sp>
        <p:nvSpPr>
          <p:cNvPr id="389" name="Google Shape;389;p36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idx="1" type="subTitle"/>
          </p:nvPr>
        </p:nvSpPr>
        <p:spPr>
          <a:xfrm>
            <a:off x="105103" y="1850063"/>
            <a:ext cx="11923611" cy="2896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ru-RU" sz="4800">
                <a:latin typeface="Arial"/>
                <a:ea typeface="Arial"/>
                <a:cs typeface="Arial"/>
                <a:sym typeface="Arial"/>
              </a:rPr>
              <a:t>III ЭТАП </a:t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ru-RU" sz="4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МОНИТОРИНГ И ЭФФЕКТИВНОСТЬ</a:t>
            </a:r>
            <a:endParaRPr b="1" sz="4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7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>
            <p:ph type="title"/>
          </p:nvPr>
        </p:nvSpPr>
        <p:spPr>
          <a:xfrm>
            <a:off x="1914144" y="274638"/>
            <a:ext cx="9997440" cy="367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ru-RU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ИНДИКАТОРЫ ЭФФЕКТИВНОСТИ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1" name="Google Shape;401;p38"/>
          <p:cNvGraphicFramePr/>
          <p:nvPr/>
        </p:nvGraphicFramePr>
        <p:xfrm>
          <a:off x="1198180" y="7620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{B30EDDDF-E4EB-45E5-9088-93BA99E8087F}</a:tableStyleId>
              </a:tblPr>
              <a:tblGrid>
                <a:gridCol w="3380475"/>
                <a:gridCol w="3380475"/>
                <a:gridCol w="3381525"/>
              </a:tblGrid>
              <a:tr h="825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Краткосрочные (период реализации программы)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Среднесрочные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(1-3 года)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Долгосрочные (3-5 лет)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1012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Индикаторы процесса внедрения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Сокращение доли лиц с факторами риска, увеличение приверженности к ЗОЖ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Снижение заболеваемости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1012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Повышение информированности (о здоровом образе жизни)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Снижение заболеваемости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Снижение выхода на инвалидность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5506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Повышение мотивации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Снижение временной нетрудоспособности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Снижение смертности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202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Повышение лояльности и удовлетворенности сотрудников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Снижением затрат на медицинское облуживание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Возврат инвестиций (сопоставление инвестиций в программу с экономическим эффектом за счет сокращения временной нетрудоспособности др.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02" name="Google Shape;402;p38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/>
          <p:nvPr>
            <p:ph type="title"/>
          </p:nvPr>
        </p:nvSpPr>
        <p:spPr>
          <a:xfrm>
            <a:off x="693684" y="274638"/>
            <a:ext cx="111127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ПРОЕКТА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ВОЗМОЖНА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УСЛОВИЙ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ВЕДЕНИЯ ЗДОРОВОГО ОБРАЗА ЖИЗНИ, ИНФОРМИРОВАНИЕ СОТРУДНИКОВ И </a:t>
            </a: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ОЦЕНКИ ДОСТИЖЕНИЯ ЗАПЛАНИРОВАННОГО ЭФФЕКТА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/>
          </a:p>
        </p:txBody>
      </p:sp>
      <p:graphicFrame>
        <p:nvGraphicFramePr>
          <p:cNvPr id="408" name="Google Shape;408;p39"/>
          <p:cNvGraphicFramePr/>
          <p:nvPr/>
        </p:nvGraphicFramePr>
        <p:xfrm>
          <a:off x="409904" y="129444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{B30EDDDF-E4EB-45E5-9088-93BA99E8087F}</a:tableStyleId>
              </a:tblPr>
              <a:tblGrid>
                <a:gridCol w="5178675"/>
                <a:gridCol w="3336850"/>
                <a:gridCol w="2918250"/>
              </a:tblGrid>
              <a:tr h="17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Показатель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Как оценивать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Комментарий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</a:tr>
              <a:tr h="420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Приверженность компании принципам ЗОЖ зафиксирована во внутренних и внешних документах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ДА/НЕТ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Перечислить конкретные документы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</a:tr>
              <a:tr h="36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Рабочие места безопасны для здоровья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от общего числа сотрудников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rowSpan="9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Данные показатели могут рассчитываться для компании в целом и для ее отдельных подразделений.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Возможно, поэтапное внедрение на разных предприятиях/подразделениях/ филиалах.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Главная задача – отслеживать динамику на протяжении продолжительного периода и в случае негативных трендов (снижения показателей) принимать соответствующие меры.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</a:tr>
              <a:tr h="626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Сотрудники обеспечены здоровым питанием и возможностями для полезных перекусов в течение дня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от общего числа сотрудников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Сотрудники имеют возможность для физической активности в течение дня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от общего числа сотрудников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  <a:tr h="638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Социальный пакет (по согласованию)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сотрудников, которым предоставляется социальный пакет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  <a:tr h="621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На предприятии действует медкабинет или медсанчасть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сотрудников, которые могут воспользоваться услугами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  <a:tr h="359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Сотрудникам оказывается психологическая помощь и поддержка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сотрудников, которым доступна услуга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  <a:tr h="542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Компания организует собственные спортивные мероприятия для сотрудников или помогает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мероприятий в год, общее кол-во участников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  <a:tr h="359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Показатели, связанные с ЗОЖ, учтены в рейтинге руководителей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% руководителей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  <a:tr h="542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Компания поддерживает волонтерские проекты сотрудников по продвижению ЗОЖ среди коллег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проектов, кол-во участников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2375" marL="52375"/>
                </a:tc>
                <a:tc vMerge="1"/>
              </a:tr>
            </a:tbl>
          </a:graphicData>
        </a:graphic>
      </p:graphicFrame>
      <p:sp>
        <p:nvSpPr>
          <p:cNvPr id="409" name="Google Shape;409;p39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3116315" y="346841"/>
            <a:ext cx="6863255" cy="851338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Нормативно правовая база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177158" y="1445173"/>
            <a:ext cx="3142593" cy="683172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Глобальная стратегия медицины труда (1996 г)</a:t>
            </a:r>
            <a:endParaRPr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813737" y="1429409"/>
            <a:ext cx="3468415" cy="872358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Конвенция по программе укрепления медицины и охране труда 2005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8702566" y="2659115"/>
            <a:ext cx="3174124" cy="1187669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Бангкокская хартия по укреплению здоровья в глобализированном мире 2005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8702566" y="1455684"/>
            <a:ext cx="3174124" cy="914400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Глобальный план действий по охране здоровья работающих 2007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4813737" y="4083266"/>
            <a:ext cx="3468415" cy="1234968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Концепция развития здравоохранения Республики Казахстан до 2026 года (ПП РК, 2022 года № 945) 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150883" y="2401606"/>
            <a:ext cx="3142593" cy="840828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Декларация по охране здоровья работающих г. Стрес 2006 г.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1177158" y="5139559"/>
            <a:ext cx="3142593" cy="840828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Трудовой кодекс Республики Казахстан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2017 (№ 414-V)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4850522" y="2543500"/>
            <a:ext cx="3431630" cy="1418897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 Республики Казахстан «О санитарно-эпидемиологическом благополучии населения» 2015 (№ 425-IV)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8734097" y="4067500"/>
            <a:ext cx="3142593" cy="840828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Правила охраны труда (ПП РК, 2017 )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177158" y="3526213"/>
            <a:ext cx="3142593" cy="1287525"/>
          </a:xfrm>
          <a:prstGeom prst="rect">
            <a:avLst/>
          </a:prstGeom>
          <a:solidFill>
            <a:srgbClr val="8FDEFB"/>
          </a:solidFill>
          <a:ln cap="flat" cmpd="sng" w="25400">
            <a:solidFill>
              <a:srgbClr val="5859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Концепция безопасного труда Республики Казахстан на 2024 – 2030 годы (ППРК, 2023,1182)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Google Shape;414;p40"/>
          <p:cNvGraphicFramePr/>
          <p:nvPr/>
        </p:nvGraphicFramePr>
        <p:xfrm>
          <a:off x="696685" y="46808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{B30EDDDF-E4EB-45E5-9088-93BA99E8087F}</a:tableStyleId>
              </a:tblPr>
              <a:tblGrid>
                <a:gridCol w="5017800"/>
                <a:gridCol w="2795625"/>
                <a:gridCol w="3213775"/>
              </a:tblGrid>
              <a:tr h="1066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сотрудников, которые видели информационные материалы о ЗОЖ, размещенные на территории предприятия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 rowSpan="3">
                  <a:txBody>
                    <a:bodyPr/>
                    <a:lstStyle/>
                    <a:p>
                      <a:pPr indent="0" lvl="0" marL="1270" marR="118110" rtl="0" algn="just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 результатам опроса сотрудников: - Точное число % от общего количества сотрудников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Возможно проведение глубинных опросов с уточнением, какая информация запомнилась, побудила к действию и пр.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  <a:tr h="552600"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сотрудников, которые ознакомились с информационными материалами о ЗОЖ, размеченными на территории предприятия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 vMerge="1"/>
                <a:tc vMerge="1"/>
              </a:tr>
              <a:tr h="2420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  <a:tr h="716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публикаций на внутрикорпоративном сайте/ в корпоративных СМИ/социальных сетях компании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Статистика, которую собирают и отслеживают отделы внутренних и/или внешних коммуникаций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  <a:tr h="573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публикаций в личных аккаунтах сотрудников аккаунтах сотрудников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  <a:tr h="716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проведенных образовательных мероприятий о различных аспектах ЗОЖ и количество сотрудников – участников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Статистика мероприятий – собирают ответственные за проведение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  <a:tr h="477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участников опросов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Статистика участников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Может собираться онлайн или вручную (печатные анкеты)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посетителей/просмотров страницы, посвященной ЗОЖ, на внутрикорпоративном сайте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Статистика сайта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  <a:tr h="839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корпоративных мероприятий, куда была интегрирована тематика ЗОЖ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1270" marR="0" rtl="0" algn="just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мероприятий, количество их посетителей, сколько заинтересовались темой ЗОЖ и пр.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Данные могут собираться непосредственно в ходе мероприятий в ЗОЖ зоне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8925" marL="48925"/>
                </a:tc>
              </a:tr>
            </a:tbl>
          </a:graphicData>
        </a:graphic>
      </p:graphicFrame>
      <p:sp>
        <p:nvSpPr>
          <p:cNvPr id="415" name="Google Shape;415;p40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/>
          <p:nvPr>
            <p:ph type="title"/>
          </p:nvPr>
        </p:nvSpPr>
        <p:spPr>
          <a:xfrm>
            <a:off x="1339319" y="322310"/>
            <a:ext cx="10507327" cy="628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ОЦЕНКА ПО ДОСТИЖЕНИЮ РЕЗУЛЬТАТА ПРОЕКТА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1" name="Google Shape;421;p41"/>
          <p:cNvGraphicFramePr/>
          <p:nvPr/>
        </p:nvGraphicFramePr>
        <p:xfrm>
          <a:off x="533400" y="107258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{B30EDDDF-E4EB-45E5-9088-93BA99E8087F}</a:tableStyleId>
              </a:tblPr>
              <a:tblGrid>
                <a:gridCol w="5168550"/>
                <a:gridCol w="3695375"/>
                <a:gridCol w="2479375"/>
              </a:tblGrid>
              <a:tr h="210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Показатель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Как оценивать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Комментарии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</a:tr>
              <a:tr h="432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Доля сотрудников, отказавшихся от табака и никотина от общего количества сотрудников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row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На старте компании проводится опрос сотрудников, который включает сбор данных о вредных привычках и планах отказа от них.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Далее каждый показатель оценивается по следующим параметрам: 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–Точное число сотрудников 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–% от общего количества сотрудников компании, </a:t>
                      </a:r>
                      <a:endParaRPr sz="1400" u="none" cap="none" strike="noStrike"/>
                    </a:p>
                    <a:p>
                      <a:pPr indent="-285750" lvl="0" marL="28575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Char char="-"/>
                      </a:pPr>
                      <a:r>
                        <a:rPr lang="ru-RU" sz="1400" u="none" cap="none" strike="noStrike"/>
                        <a:t>% от цифры, получившейся по итогам опроса на старте компании. Если компания имеет несколько предприятий/обособленных подразделений/филиалов </a:t>
                      </a:r>
                      <a:endParaRPr sz="1400" u="none" cap="none" strike="noStrike"/>
                    </a:p>
                    <a:p>
                      <a:pPr indent="-285750" lvl="0" marL="28575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Libre Franklin"/>
                        <a:buChar char="-"/>
                      </a:pPr>
                      <a:r>
                        <a:rPr lang="ru-RU" sz="1400" u="none" cap="none" strike="noStrike"/>
                        <a:t>–данные собираются как по отдельным локациям, так и по компании в целом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row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Для оценки могут быть использованы следующие инструменты: 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– Данные мобильного приложения в случае его разработки и запуска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– Данные, которые сотрудники могут вводить в своих личных кабинетах на корпоративной странице, посвященной ЗОЖ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</a:tr>
              <a:tr h="513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Доля сотрудников, сокративших употребление табака и никотина от общего количества сотрудников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vMerge="1"/>
                <a:tc vMerge="1"/>
              </a:tr>
              <a:tr h="432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Доля сотрудников, отказавшихся от употребления алкоголя от общего количества сотрудников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vMerge="1"/>
                <a:tc vMerge="1"/>
              </a:tr>
              <a:tr h="432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Доля сотрудников, сокративших употребление алкоголя от общего количества сотрудников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vMerge="1"/>
                <a:tc vMerge="1"/>
              </a:tr>
              <a:tr h="2651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Количество сотрудников, сбросивших вес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vMerge="1"/>
                <a:tc vMerge="1"/>
              </a:tr>
              <a:tr h="654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Доля сотрудников, которые регулярно проходят обследование репродуктивной системы от общего количества сотрудников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vMerge="1"/>
                <a:tc vMerge="1"/>
              </a:tr>
              <a:tr h="7723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Доля сотрудников, регулярно употребляющих полезные продукты (фрукты, овощи, рыбу, кисломолочные продукты и пр.) от общего количества сотрудников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vMerge="1"/>
                <a:tc vMerge="1"/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Доля сотрудников, регулярно занимающихся фитнесом и/или спортом от общего количества сотрудников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 vMerge="1"/>
                <a:tc vMerge="1"/>
              </a:tr>
              <a:tr h="1060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Сокращение пребывания на больничном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Оценивается по принятой в компании системе в % по отношению к предыдущим периодам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Для оценки используется статистика отдела кадров и медсанчасти/медицинского кабинета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050" marL="40050"/>
                </a:tc>
              </a:tr>
            </a:tbl>
          </a:graphicData>
        </a:graphic>
      </p:graphicFrame>
      <p:sp>
        <p:nvSpPr>
          <p:cNvPr id="422" name="Google Shape;422;p41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 txBox="1"/>
          <p:nvPr>
            <p:ph idx="1" type="subTitle"/>
          </p:nvPr>
        </p:nvSpPr>
        <p:spPr>
          <a:xfrm>
            <a:off x="827314" y="1850063"/>
            <a:ext cx="11201400" cy="2896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ru-RU" sz="4800">
                <a:latin typeface="Arial"/>
                <a:ea typeface="Arial"/>
                <a:cs typeface="Arial"/>
                <a:sym typeface="Arial"/>
              </a:rPr>
              <a:t>IV ЭТАП 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ru-RU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УЛУЧШЕНИЕ И КОРРЕКТИРОВКА МЕРОПРИЯТИЙ</a:t>
            </a:r>
            <a:endParaRPr b="1" sz="44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2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"/>
          <p:cNvSpPr txBox="1"/>
          <p:nvPr>
            <p:ph idx="1" type="body"/>
          </p:nvPr>
        </p:nvSpPr>
        <p:spPr>
          <a:xfrm>
            <a:off x="546538" y="1292772"/>
            <a:ext cx="5034455" cy="402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Для работников: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400"/>
              <a:buFont typeface="Noto Sans Symbols"/>
              <a:buChar char="⮚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удовлетворенность улучшением условий труда;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400"/>
              <a:buFont typeface="Noto Sans Symbols"/>
              <a:buChar char="⮚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изменение отношения к состоянию своего здоровья;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400"/>
              <a:buFont typeface="Noto Sans Symbols"/>
              <a:buChar char="⮚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укрепление здоровья и улучшение самочувствия;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400"/>
              <a:buFont typeface="Noto Sans Symbols"/>
              <a:buChar char="⮚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увеличение продолжительности жизни.</a:t>
            </a:r>
            <a:endParaRPr sz="2400"/>
          </a:p>
        </p:txBody>
      </p:sp>
      <p:sp>
        <p:nvSpPr>
          <p:cNvPr id="434" name="Google Shape;434;p43"/>
          <p:cNvSpPr txBox="1"/>
          <p:nvPr>
            <p:ph idx="2" type="body"/>
          </p:nvPr>
        </p:nvSpPr>
        <p:spPr>
          <a:xfrm>
            <a:off x="6264167" y="838575"/>
            <a:ext cx="5658680" cy="5148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ru-RU" sz="2000">
                <a:latin typeface="Times New Roman"/>
                <a:ea typeface="Times New Roman"/>
                <a:cs typeface="Times New Roman"/>
                <a:sym typeface="Times New Roman"/>
              </a:rPr>
              <a:t>Для работодателей: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00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сохранение на длительное время здоровых трудовых ресурсов;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00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сокращение трудопотерь по болезни работников;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00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снижение текучести кадров на производстве;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00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повышение имиджа предприятия;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00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внедрение приоритета здорового образа жизни среди работников;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00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снижение заболеваемости и инвалидизации работников;</a:t>
            </a:r>
            <a:endParaRPr/>
          </a:p>
          <a:p>
            <a:pPr indent="-252000" lvl="0" marL="468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ts val="2000"/>
              <a:buFont typeface="Noto Sans Symbols"/>
              <a:buChar char="⮚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повышение численности работников, ведущих здоровый образ жизни.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435" name="Google Shape;435;p43"/>
          <p:cNvSpPr txBox="1"/>
          <p:nvPr>
            <p:ph type="title"/>
          </p:nvPr>
        </p:nvSpPr>
        <p:spPr>
          <a:xfrm>
            <a:off x="788275" y="463506"/>
            <a:ext cx="11144329" cy="65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УЛУЧШЕНИЕ И КОРРЕКТИРОВКА МЕРОПРИЯТИЙ</a:t>
            </a:r>
            <a:br>
              <a:rPr b="1" lang="ru-RU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3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4"/>
          <p:cNvSpPr txBox="1"/>
          <p:nvPr>
            <p:ph type="title"/>
          </p:nvPr>
        </p:nvSpPr>
        <p:spPr>
          <a:xfrm>
            <a:off x="493986" y="502486"/>
            <a:ext cx="11559111" cy="737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ru-RU" sz="2000">
                <a:latin typeface="Arial"/>
                <a:ea typeface="Arial"/>
                <a:cs typeface="Arial"/>
                <a:sym typeface="Arial"/>
              </a:rPr>
              <a:t>ЭФФЕКТИВНОСТЬ МЕР ПО УКРЕПЛЕНИЮ ЗДОРОВЬЯ РАБОТНИКОВ НА РАБОЧИХ МЕСТАХ МОЖНО ОЦЕНИТЬ ПРИ ПОМОЩИ СЛЕДУЮЩИХ ИНДИКАТОРОВ:</a:t>
            </a:r>
            <a:br>
              <a:rPr b="1" lang="ru-RU" sz="2000">
                <a:latin typeface="Arial"/>
                <a:ea typeface="Arial"/>
                <a:cs typeface="Arial"/>
                <a:sym typeface="Arial"/>
              </a:rPr>
            </a:b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4"/>
          <p:cNvSpPr txBox="1"/>
          <p:nvPr>
            <p:ph idx="1" type="body"/>
          </p:nvPr>
        </p:nvSpPr>
        <p:spPr>
          <a:xfrm>
            <a:off x="525518" y="1418897"/>
            <a:ext cx="11365046" cy="4997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повышение экономической выгоды (нет проблемы с нехваткой работников, сокращается время отсутствия работников);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укрепление здоровья на рабочих местах – составная часть общей политики </a:t>
            </a:r>
            <a:endParaRPr/>
          </a:p>
          <a:p>
            <a:pPr indent="0" lvl="0" marL="82296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Предприятия;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снижение показателей несчастных случаев на производстве;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повышение мотивации и эффективности;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улучшение показателей качества продукции и услуг;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улучшение имиджа предприятия;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рост удовлетворенности клиентов;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повышение качества жизни работников – рост удовлетворенности работой, уменьшение стресса от работы, улучшение трудового климата, сокращение числа связанных с работой расстройств здоровья;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приведение производственных затрат и прибыли предприятия в соответствие с </a:t>
            </a:r>
            <a:endParaRPr/>
          </a:p>
          <a:p>
            <a:pPr indent="0" lvl="0" marL="82296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0" lang="ru-RU" sz="1800">
                <a:latin typeface="Arial"/>
                <a:ea typeface="Arial"/>
                <a:cs typeface="Arial"/>
                <a:sym typeface="Arial"/>
              </a:rPr>
              <a:t>инвестициями организации 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4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5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t/>
            </a:r>
            <a:endParaRPr/>
          </a:p>
        </p:txBody>
      </p:sp>
      <p:pic>
        <p:nvPicPr>
          <p:cNvPr descr="C:\Users\user\Desktop\семинар по ЗРМ\фото\Screenshot_4.png" id="449" name="Google Shape;449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09"/>
            <a:ext cx="12192000" cy="669923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5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6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ЗАЧЕМ НУЖНО ПРИСОЕДИНЯТЬСЯ К ПРОЕКТУ «ЗДОРОВЫЕ РАБОЧИЕ МЕСТА»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6"/>
          <p:cNvSpPr txBox="1"/>
          <p:nvPr>
            <p:ph idx="1" type="body"/>
          </p:nvPr>
        </p:nvSpPr>
        <p:spPr>
          <a:xfrm>
            <a:off x="840828" y="1447800"/>
            <a:ext cx="11166115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9664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AutoNum type="arabicPeriod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Присоединившись к сети, Вы берете на себя обязательство, которое мотивирует более серьезно заниматься укреплением здоровья работников; 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514350" lvl="0" marL="596646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AutoNum type="arabicPeriod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В рамках проекта проводятся совместные мероприятия и кампании, участие в которых способствует формированию здорового образа жизни; </a:t>
            </a:r>
            <a:endParaRPr/>
          </a:p>
          <a:p>
            <a:pPr indent="-514350" lvl="0" marL="596646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AutoNum type="arabicPeriod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Посредством проекта обеспечивается лучший доступ к многочисленным руководствам и инструкциям, а также к компетентным специалистам, предлагающим свои рекомендации;</a:t>
            </a:r>
            <a:endParaRPr/>
          </a:p>
          <a:p>
            <a:pPr indent="-514350" lvl="0" marL="596646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AutoNum type="arabicPeriod"/>
            </a:pPr>
            <a:r>
              <a:rPr b="0" lang="ru-RU" sz="2000">
                <a:latin typeface="Arial"/>
                <a:ea typeface="Arial"/>
                <a:cs typeface="Arial"/>
                <a:sym typeface="Arial"/>
              </a:rPr>
              <a:t>Каждый, присоединившийся к проекту, увеличивает число работников, получающих пользу от укрепления здоровья на рабочих местах. </a:t>
            </a:r>
            <a:endParaRPr/>
          </a:p>
        </p:txBody>
      </p:sp>
      <p:sp>
        <p:nvSpPr>
          <p:cNvPr id="457" name="Google Shape;457;p46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7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t/>
            </a:r>
            <a:endParaRPr/>
          </a:p>
        </p:txBody>
      </p:sp>
      <p:sp>
        <p:nvSpPr>
          <p:cNvPr id="463" name="Google Shape;463;p47"/>
          <p:cNvSpPr txBox="1"/>
          <p:nvPr>
            <p:ph idx="1" type="body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464" name="Google Shape;46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731" y="126124"/>
            <a:ext cx="10005848" cy="664829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7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8"/>
          <p:cNvSpPr txBox="1"/>
          <p:nvPr>
            <p:ph idx="1" type="body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 cap="non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 cap="non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ru-RU" sz="4400" cap="none">
                <a:latin typeface="Arial"/>
                <a:ea typeface="Arial"/>
                <a:cs typeface="Arial"/>
                <a:sym typeface="Arial"/>
              </a:rPr>
              <a:t>ДОКУМЕНТЫ </a:t>
            </a:r>
            <a:endParaRPr/>
          </a:p>
          <a:p>
            <a:pPr indent="-342900" lvl="0" marL="34290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ru-RU" sz="4400" cap="none">
                <a:latin typeface="Arial"/>
                <a:ea typeface="Arial"/>
                <a:cs typeface="Arial"/>
                <a:sym typeface="Arial"/>
              </a:rPr>
              <a:t>ДЛЯ ВСТУПЛЕНИЯ В ПРОЕКТ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ru-RU" sz="4400" cap="none">
                <a:latin typeface="Arial"/>
                <a:ea typeface="Arial"/>
                <a:cs typeface="Arial"/>
                <a:sym typeface="Arial"/>
              </a:rPr>
              <a:t>САЙТ НЦОЗ  </a:t>
            </a:r>
            <a:r>
              <a:rPr i="1" lang="ru-RU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hls.kz</a:t>
            </a:r>
            <a:endParaRPr sz="4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8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семинар по ЗРМ\фото\Screenshot_42.png" id="476" name="Google Shape;4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742" y="1069756"/>
            <a:ext cx="6715727" cy="558329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9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600">
                <a:latin typeface="Arial"/>
                <a:ea typeface="Arial"/>
                <a:cs typeface="Arial"/>
                <a:sym typeface="Arial"/>
              </a:rPr>
              <a:t>ЦЕЛЬ ПРОЕКТА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0" lang="ru-RU" sz="2800">
                <a:latin typeface="Arial"/>
                <a:ea typeface="Arial"/>
                <a:cs typeface="Arial"/>
                <a:sym typeface="Arial"/>
              </a:rPr>
              <a:t>        Сохранение и улучшение здоровья работников, создание условий, способствующих повышению приверженности работников здоровому образу жизни, снижение потерь, связанных с временной нетрудоспособностью по причине хронических неинфекционных и профессиональных заболеваний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 txBox="1"/>
          <p:nvPr>
            <p:ph idx="1" type="body"/>
          </p:nvPr>
        </p:nvSpPr>
        <p:spPr>
          <a:xfrm>
            <a:off x="1097280" y="746235"/>
            <a:ext cx="10027920" cy="3934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Профиль Рабочего места</a:t>
            </a:r>
            <a:r>
              <a:rPr i="1" lang="ru-RU" sz="2800">
                <a:latin typeface="Arial"/>
                <a:ea typeface="Arial"/>
                <a:cs typeface="Arial"/>
                <a:sym typeface="Arial"/>
              </a:rPr>
              <a:t> «Здоровые рабочие места» для внедрения в Казахстане.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ru-RU" sz="2800">
                <a:latin typeface="Arial"/>
                <a:ea typeface="Arial"/>
                <a:cs typeface="Arial"/>
                <a:sym typeface="Arial"/>
              </a:rPr>
              <a:t>Типовой анкетный опрос работников предприятия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i="1" lang="ru-RU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>
                <a:latin typeface="Arial"/>
                <a:ea typeface="Arial"/>
                <a:cs typeface="Arial"/>
                <a:sym typeface="Arial"/>
              </a:rPr>
              <a:t>Профиль Рабочего места</a:t>
            </a:r>
            <a:r>
              <a:rPr i="1" lang="ru-RU" sz="2800">
                <a:latin typeface="Arial"/>
                <a:ea typeface="Arial"/>
                <a:cs typeface="Arial"/>
                <a:sym typeface="Arial"/>
              </a:rPr>
              <a:t> «Здоровые рабочие места» для внедрения в Казахстане. Характеристика предприятия hls.kz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i="1"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83" name="Google Shape;483;p50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1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C:\Users\user\Desktop\семинар по ЗРМ\сайт НЦОЗ.jpg" id="489" name="Google Shape;4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675" y="243770"/>
            <a:ext cx="6730891" cy="650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2"/>
          <p:cNvSpPr txBox="1"/>
          <p:nvPr>
            <p:ph type="title"/>
          </p:nvPr>
        </p:nvSpPr>
        <p:spPr>
          <a:xfrm>
            <a:off x="1097280" y="92491"/>
            <a:ext cx="1002792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ФУНКЦИИ</a:t>
            </a:r>
            <a:endParaRPr/>
          </a:p>
        </p:txBody>
      </p:sp>
      <p:graphicFrame>
        <p:nvGraphicFramePr>
          <p:cNvPr id="495" name="Google Shape;495;p52"/>
          <p:cNvGraphicFramePr/>
          <p:nvPr/>
        </p:nvGraphicFramePr>
        <p:xfrm>
          <a:off x="262758" y="7147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{8CB6DD9C-66FE-4EE4-ACCA-51637FE16387}</a:tableStyleId>
              </a:tblPr>
              <a:tblGrid>
                <a:gridCol w="1341525"/>
                <a:gridCol w="10125275"/>
              </a:tblGrid>
              <a:tr h="170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КСЭК</a:t>
                      </a:r>
                      <a:endParaRPr/>
                    </a:p>
                  </a:txBody>
                  <a:tcPr marT="0" marB="0" marR="56325" marL="563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lang="ru-RU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Реализация государственной политики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❑"/>
                      </a:pPr>
                      <a:r>
                        <a:rPr lang="ru-RU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Разработка НПА 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Методическая и координационная  работа по реализации Национального проекта «Здоровые рабочие места»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Взаимодействие с государственными органами, НПО, предприятиями и др. ведомствами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Вынесение на заседание МВК на республиканском уровне по  вопросам  общественного здоровья (анализ и исполнение)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Мониторинг и оценка эффективности реализации Национального проекта «Здоровые рабочие места»</a:t>
                      </a:r>
                      <a:endParaRPr/>
                    </a:p>
                  </a:txBody>
                  <a:tcPr marT="0" marB="0" marR="56325" marL="563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7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ТДСЭК</a:t>
                      </a:r>
                      <a:endParaRPr/>
                    </a:p>
                  </a:txBody>
                  <a:tcPr marT="0" marB="0" marR="56325" marL="563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Реализация государственной политики в сфере охраны общественного здоровья на соответствующей территории;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Организационная работа по реализации Национального проекта «Здоровые рабочие места» в регионе 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Межсекторальное взаимодействие с государственными органами, НПО, предприятиями и др. ведомствами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Вынесение на заседание МВК территории вопросов общественного здоровья, анализ и исполнение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Информационная работа по привлечению организации и предприятий для реализации Национального проекта «Здоровые рабочие места» (обучающие семинары, сбор заявок, разработка плана мероприятий и их реализации)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Мониторинг, анализ и оценка эффективности по реализации Национального проекта «Здоровые рабочие места»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Участие в разработке и реализации национальных и региональных стратегий в области здравоохранения;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Составление отчетов и разработка рекомендаций по улучшению состояния здоровья населения;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и участие в проведении информационно-разъяснительной работы среди населения по вопросам охраны общественного здоровья;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❑"/>
                      </a:pPr>
                      <a:r>
                        <a:rPr lang="ru-RU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Обеспечение соблюдения законодательства Республики Казахстан, в том числе антикоррупционного законодательства и осуществление иных функций, возложенных на отдел, в пределах своей компетенции.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4765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6325" marL="563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6" name="Google Shape;496;p52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3"/>
          <p:cNvSpPr txBox="1"/>
          <p:nvPr>
            <p:ph type="title"/>
          </p:nvPr>
        </p:nvSpPr>
        <p:spPr>
          <a:xfrm>
            <a:off x="1793723" y="2205213"/>
            <a:ext cx="9696633" cy="2621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600" cap="none">
                <a:latin typeface="Arial"/>
                <a:ea typeface="Arial"/>
                <a:cs typeface="Arial"/>
                <a:sym typeface="Arial"/>
              </a:rPr>
              <a:t>НАЗАР АУДАРҒАНДАРЫҢЫЗҒА РАҚМЕТ!</a:t>
            </a:r>
            <a:endParaRPr b="1" sz="3600" cap="none">
              <a:solidFill>
                <a:srgbClr val="8632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3"/>
          <p:cNvSpPr/>
          <p:nvPr/>
        </p:nvSpPr>
        <p:spPr>
          <a:xfrm>
            <a:off x="8866170" y="409428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41" y="65903"/>
            <a:ext cx="1580488" cy="1600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семинар по ЗРМ\фото\Screenshot_8.png" id="504" name="Google Shape;50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121533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3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1097280" y="220717"/>
            <a:ext cx="10027920" cy="693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-RU" sz="3200">
                <a:latin typeface="Arial"/>
                <a:ea typeface="Arial"/>
                <a:cs typeface="Arial"/>
                <a:sym typeface="Arial"/>
              </a:rPr>
              <a:t>ЗАДАЧИ  ПРОЕКТА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1013197" y="977462"/>
            <a:ext cx="10285424" cy="527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216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1. Повышение доступности медицинской помощи не только при чрезвычайных ситуациях, но и в плановом режиме с включением мер по профилактике не только профессиональных, но основных хронических заболеваний;</a:t>
            </a:r>
            <a:endParaRPr/>
          </a:p>
          <a:p>
            <a:pPr indent="0" lvl="0" marL="216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t/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6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2. Создание психосоциальной среды в организации, повышение личного потенциала работников уменьшения поведенческих факторов риска, повышение активности и стремления к сохранению здоровья;</a:t>
            </a:r>
            <a:endParaRPr/>
          </a:p>
          <a:p>
            <a:pPr indent="0" lvl="0" marL="216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t/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6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94B05"/>
              </a:buClr>
              <a:buSzPct val="100000"/>
              <a:buNone/>
            </a:pPr>
            <a:r>
              <a:rPr lang="ru-RU" sz="2600">
                <a:latin typeface="Times New Roman"/>
                <a:ea typeface="Times New Roman"/>
                <a:cs typeface="Times New Roman"/>
                <a:sym typeface="Times New Roman"/>
              </a:rPr>
              <a:t>3. Повышение ответственности руководства компаний к созданию условий, способствующих и обеспечивающих возможность укрепления и сохранения здоровья (на производстве, в быту, а также на территории предприятия).</a:t>
            </a:r>
            <a:endParaRPr sz="2600"/>
          </a:p>
        </p:txBody>
      </p:sp>
      <p:sp>
        <p:nvSpPr>
          <p:cNvPr id="160" name="Google Shape;160;p6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739" y="503620"/>
            <a:ext cx="11782097" cy="59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ctrTitle"/>
          </p:nvPr>
        </p:nvSpPr>
        <p:spPr>
          <a:xfrm>
            <a:off x="819807" y="483634"/>
            <a:ext cx="10628336" cy="70403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АКТУАЛЬНОСТЬ ПО ДАННЫМ МОТ И ВОЗ 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630620" y="1305342"/>
            <a:ext cx="1081514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мире ежегодно 2 миллиона людей умирают в результате профессиональных заболеваний и производственно-обусловленных несчастных случаев или травм.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268 миллионов несчастных случаев на рабочих местах без летальных исходов приводят к временной утрате трудоспособности в среднем на три дня на один случай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Ежегодно фиксируются 160 миллионов новых случаев производственно-обусловленных заболеваний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области профессиональных рисков 8% глобального бремени болезни сотсавляет депрессия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2019 г., согласно оценкам, 15% населения трудоспособного возраста имело психические расстройства.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>
            <p:ph type="title"/>
          </p:nvPr>
        </p:nvSpPr>
        <p:spPr>
          <a:xfrm>
            <a:off x="651641" y="0"/>
            <a:ext cx="11259942" cy="881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ЧИСЛЕННОСТЬ ПОСТРАДАВШИХ ПРИ НЕСЧАСТНЫХ СЛУЧАЯХ, СВЯЗАННЫХ С ТРУДОВОЙ ДЕЯТЕЛЬНОСТЬЮ, В ТОМ ЧИСЛЕ СО СМЕРТЕЛЬНЫМ ИСХОДОМ (ДАННЫЕ БНС 2023 Г)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4" name="Google Shape;174;p8"/>
          <p:cNvGraphicFramePr/>
          <p:nvPr/>
        </p:nvGraphicFramePr>
        <p:xfrm>
          <a:off x="522514" y="8670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{B30EDDDF-E4EB-45E5-9088-93BA99E8087F}</a:tableStyleId>
              </a:tblPr>
              <a:tblGrid>
                <a:gridCol w="1981200"/>
                <a:gridCol w="816425"/>
                <a:gridCol w="803150"/>
                <a:gridCol w="1005625"/>
                <a:gridCol w="1005625"/>
                <a:gridCol w="1086725"/>
                <a:gridCol w="1082675"/>
                <a:gridCol w="1297575"/>
                <a:gridCol w="1301625"/>
                <a:gridCol w="973175"/>
              </a:tblGrid>
              <a:tr h="3048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525" marB="0" marR="9525" marL="9525" anchor="ctr"/>
                </a:tc>
                <a:tc grid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 пострадавших с утратой трудоспособности на 1 рабочий день и более, в том числе со смертельным исходом, человек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38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всего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женщин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подростков до 18 лет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 состоянии алкогольного опьянения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 состоянии наркотического опьянения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 результате психического расстройства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групповых несчастных случаях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профессиональных заболеваний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отравлениях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</a:tr>
            </a:tbl>
          </a:graphicData>
        </a:graphic>
      </p:graphicFrame>
      <p:pic>
        <p:nvPicPr>
          <p:cNvPr descr="C:\Users\user\Desktop\семинар по ЗРМ\фото\Screenshot_32.png"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76" y="1933903"/>
            <a:ext cx="11456276" cy="471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9"/>
          <p:cNvGraphicFramePr/>
          <p:nvPr/>
        </p:nvGraphicFramePr>
        <p:xfrm>
          <a:off x="418306" y="2784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{B30EDDDF-E4EB-45E5-9088-93BA99E8087F}</a:tableStyleId>
              </a:tblPr>
              <a:tblGrid>
                <a:gridCol w="1981200"/>
                <a:gridCol w="816425"/>
                <a:gridCol w="803150"/>
                <a:gridCol w="1005625"/>
                <a:gridCol w="1005625"/>
                <a:gridCol w="1086725"/>
                <a:gridCol w="1082675"/>
                <a:gridCol w="1297575"/>
                <a:gridCol w="1301625"/>
                <a:gridCol w="973175"/>
              </a:tblGrid>
              <a:tr h="3048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525" marB="0" marR="9525" marL="9525" anchor="ctr"/>
                </a:tc>
                <a:tc gridSpan="9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Число пострадавших с утратой трудоспособности на 1 рабочий день и более, в том числе со смертельным исходом, человек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638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всего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женщин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подростков до 18 лет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 состоянии алкогольного опьянения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 состоянии наркотического опьянения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 результате психического расстройства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групповых несчастных случаях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 профессиональных заболеваний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ru-RU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отравлениях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/>
                </a:tc>
              </a:tr>
            </a:tbl>
          </a:graphicData>
        </a:graphic>
      </p:graphicFrame>
      <p:pic>
        <p:nvPicPr>
          <p:cNvPr descr="C:\Users\user\Desktop\семинар по ЗРМ\фото\Screenshot_33.png"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967" y="1360269"/>
            <a:ext cx="11340661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>
            <p:ph idx="12" type="sldNum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2022-10-05T06:29:02Z</dcterms:created>
  <dc:creator>User2</dc:creator>
</cp:coreProperties>
</file>