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60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6858000" cx="12192000"/>
  <p:notesSz cx="6858000" cy="9947275"/>
  <p:embeddedFontLst>
    <p:embeddedFont>
      <p:font typeface="Book Antiqua"/>
      <p:regular r:id="rId22"/>
      <p:bold r:id="rId23"/>
      <p:italic r:id="rId24"/>
      <p:boldItalic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313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0" roundtripDataSignature="AMtx7mhYEj3ohAP4EF4uHVrpCYaqSTtC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32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BookAntiqua-regular.fntdata"/><Relationship Id="rId21" Type="http://schemas.openxmlformats.org/officeDocument/2006/relationships/slide" Target="slides/slide14.xml"/><Relationship Id="rId24" Type="http://schemas.openxmlformats.org/officeDocument/2006/relationships/font" Target="fonts/BookAntiqua-italic.fntdata"/><Relationship Id="rId23" Type="http://schemas.openxmlformats.org/officeDocument/2006/relationships/font" Target="fonts/BookAntiqu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erriweather-regular.fntdata"/><Relationship Id="rId25" Type="http://schemas.openxmlformats.org/officeDocument/2006/relationships/font" Target="fonts/BookAntiqua-boldItalic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Merriweather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customschemas.google.com/relationships/presentationmetadata" Target="meta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0" y="1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23" y="1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0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925" lIns="91875" spcFirstLastPara="1" rIns="91875" wrap="square" tIns="459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2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925" lIns="91875" spcFirstLastPara="1" rIns="91875" wrap="square" tIns="459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0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0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11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2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2:notes"/>
          <p:cNvSpPr txBox="1"/>
          <p:nvPr>
            <p:ph idx="3" type="hdr"/>
          </p:nvPr>
        </p:nvSpPr>
        <p:spPr>
          <a:xfrm>
            <a:off x="10" y="1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2:notes"/>
          <p:cNvSpPr txBox="1"/>
          <p:nvPr>
            <p:ph idx="12" type="sldNum"/>
          </p:nvPr>
        </p:nvSpPr>
        <p:spPr>
          <a:xfrm>
            <a:off x="388462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925" lIns="91875" spcFirstLastPara="1" rIns="91875" wrap="square" tIns="45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3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13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14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6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7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8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8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8:notes"/>
          <p:cNvSpPr txBox="1"/>
          <p:nvPr>
            <p:ph idx="3" type="hdr"/>
          </p:nvPr>
        </p:nvSpPr>
        <p:spPr>
          <a:xfrm>
            <a:off x="10" y="1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8:notes"/>
          <p:cNvSpPr txBox="1"/>
          <p:nvPr>
            <p:ph idx="12" type="sldNum"/>
          </p:nvPr>
        </p:nvSpPr>
        <p:spPr>
          <a:xfrm>
            <a:off x="3884623" y="9448185"/>
            <a:ext cx="2971800" cy="497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925" lIns="91875" spcFirstLastPara="1" rIns="91875" wrap="square" tIns="45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/>
          <p:nvPr>
            <p:ph idx="1" type="body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anchorCtr="0" anchor="t" bIns="45925" lIns="91875" spcFirstLastPara="1" rIns="91875" wrap="square" tIns="45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9:notes"/>
          <p:cNvSpPr/>
          <p:nvPr>
            <p:ph idx="2" type="sldImg"/>
          </p:nvPr>
        </p:nvSpPr>
        <p:spPr>
          <a:xfrm>
            <a:off x="112713" y="746125"/>
            <a:ext cx="6632575" cy="3730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285038" y="182881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697038" y="-81278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30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0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/>
          <p:nvPr>
            <p:ph type="title"/>
          </p:nvPr>
        </p:nvSpPr>
        <p:spPr>
          <a:xfrm>
            <a:off x="963084" y="440691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31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1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5" name="Google Shape;115;p32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16" name="Google Shape;116;p32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3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3" name="Google Shape;123;p33"/>
          <p:cNvSpPr txBox="1"/>
          <p:nvPr>
            <p:ph idx="3" type="body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4" name="Google Shape;124;p33"/>
          <p:cNvSpPr txBox="1"/>
          <p:nvPr>
            <p:ph idx="4" type="body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5" name="Google Shape;125;p33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4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4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4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5"/>
          <p:cNvSpPr txBox="1"/>
          <p:nvPr>
            <p:ph idx="1" type="body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35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35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5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36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36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37"/>
          <p:cNvSpPr txBox="1"/>
          <p:nvPr>
            <p:ph idx="1" type="body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/>
          <p:nvPr>
            <p:ph type="title"/>
          </p:nvPr>
        </p:nvSpPr>
        <p:spPr>
          <a:xfrm rot="5400000">
            <a:off x="7285038" y="182881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" type="body"/>
          </p:nvPr>
        </p:nvSpPr>
        <p:spPr>
          <a:xfrm rot="5400000">
            <a:off x="1697038" y="-81278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/>
          <p:nvPr>
            <p:ph type="ctrTitle"/>
          </p:nvPr>
        </p:nvSpPr>
        <p:spPr>
          <a:xfrm>
            <a:off x="1524000" y="11245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68" name="Google Shape;168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1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74" name="Google Shape;174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41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>
            <p:ph type="title"/>
          </p:nvPr>
        </p:nvSpPr>
        <p:spPr>
          <a:xfrm>
            <a:off x="831850" y="1712423"/>
            <a:ext cx="10515600" cy="28512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42"/>
          <p:cNvSpPr txBox="1"/>
          <p:nvPr>
            <p:ph idx="1" type="body"/>
          </p:nvPr>
        </p:nvSpPr>
        <p:spPr>
          <a:xfrm>
            <a:off x="831850" y="455263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0" name="Google Shape;180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42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3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43"/>
          <p:cNvSpPr txBox="1"/>
          <p:nvPr>
            <p:ph idx="1" type="body"/>
          </p:nvPr>
        </p:nvSpPr>
        <p:spPr>
          <a:xfrm>
            <a:off x="845127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86" name="Google Shape;186;p43"/>
          <p:cNvSpPr txBox="1"/>
          <p:nvPr>
            <p:ph idx="2" type="body"/>
          </p:nvPr>
        </p:nvSpPr>
        <p:spPr>
          <a:xfrm>
            <a:off x="6172200" y="1828800"/>
            <a:ext cx="5181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87" name="Google Shape;187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3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>
  <p:cSld name="Сравнение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 txBox="1"/>
          <p:nvPr>
            <p:ph idx="1" type="body"/>
          </p:nvPr>
        </p:nvSpPr>
        <p:spPr>
          <a:xfrm>
            <a:off x="845127" y="1681850"/>
            <a:ext cx="5156200" cy="8256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2" name="Google Shape;192;p44"/>
          <p:cNvSpPr txBox="1"/>
          <p:nvPr>
            <p:ph idx="2" type="body"/>
          </p:nvPr>
        </p:nvSpPr>
        <p:spPr>
          <a:xfrm>
            <a:off x="845127" y="2507550"/>
            <a:ext cx="5156200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93" name="Google Shape;193;p44"/>
          <p:cNvSpPr txBox="1"/>
          <p:nvPr>
            <p:ph idx="3" type="body"/>
          </p:nvPr>
        </p:nvSpPr>
        <p:spPr>
          <a:xfrm>
            <a:off x="6172200" y="1681851"/>
            <a:ext cx="5181601" cy="825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94" name="Google Shape;194;p44"/>
          <p:cNvSpPr txBox="1"/>
          <p:nvPr>
            <p:ph idx="4" type="body"/>
          </p:nvPr>
        </p:nvSpPr>
        <p:spPr>
          <a:xfrm>
            <a:off x="6172200" y="2507550"/>
            <a:ext cx="5181601" cy="3680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95" name="Google Shape;19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44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8" name="Google Shape;198;p44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>
  <p:cSld name="Только заголовок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5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3" name="Google Shape;203;p45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6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963084" y="440691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7"/>
          <p:cNvSpPr txBox="1"/>
          <p:nvPr>
            <p:ph type="title"/>
          </p:nvPr>
        </p:nvSpPr>
        <p:spPr>
          <a:xfrm>
            <a:off x="841248" y="457200"/>
            <a:ext cx="3931920" cy="16001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7"/>
          <p:cNvSpPr txBox="1"/>
          <p:nvPr>
            <p:ph idx="1" type="body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9pPr>
          </a:lstStyle>
          <a:p/>
        </p:txBody>
      </p:sp>
      <p:sp>
        <p:nvSpPr>
          <p:cNvPr id="211" name="Google Shape;211;p47"/>
          <p:cNvSpPr txBox="1"/>
          <p:nvPr>
            <p:ph idx="2" type="body"/>
          </p:nvPr>
        </p:nvSpPr>
        <p:spPr>
          <a:xfrm>
            <a:off x="841248" y="2057399"/>
            <a:ext cx="3931920" cy="3810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2" name="Google Shape;212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7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8"/>
          <p:cNvSpPr txBox="1"/>
          <p:nvPr>
            <p:ph type="title"/>
          </p:nvPr>
        </p:nvSpPr>
        <p:spPr>
          <a:xfrm>
            <a:off x="841248" y="457200"/>
            <a:ext cx="393192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8"/>
          <p:cNvSpPr/>
          <p:nvPr>
            <p:ph idx="2" type="pic"/>
          </p:nvPr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48"/>
          <p:cNvSpPr txBox="1"/>
          <p:nvPr>
            <p:ph idx="1" type="body"/>
          </p:nvPr>
        </p:nvSpPr>
        <p:spPr>
          <a:xfrm>
            <a:off x="841248" y="2057400"/>
            <a:ext cx="393192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9" name="Google Shape;219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8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9"/>
          <p:cNvSpPr txBox="1"/>
          <p:nvPr>
            <p:ph idx="1" type="body"/>
          </p:nvPr>
        </p:nvSpPr>
        <p:spPr>
          <a:xfrm rot="5400000">
            <a:off x="3927259" y="-1253332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25" name="Google Shape;225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4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0"/>
          <p:cNvSpPr txBox="1"/>
          <p:nvPr>
            <p:ph type="title"/>
          </p:nvPr>
        </p:nvSpPr>
        <p:spPr>
          <a:xfrm rot="5400000">
            <a:off x="7133431" y="1951831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0"/>
          <p:cNvSpPr txBox="1"/>
          <p:nvPr>
            <p:ph idx="1" type="body"/>
          </p:nvPr>
        </p:nvSpPr>
        <p:spPr>
          <a:xfrm rot="5400000">
            <a:off x="1799431" y="-600869"/>
            <a:ext cx="581183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31" name="Google Shape;231;p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50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" type="body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2"/>
          <p:cNvSpPr txBox="1"/>
          <p:nvPr>
            <p:ph idx="2" type="body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2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3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3"/>
          <p:cNvSpPr txBox="1"/>
          <p:nvPr>
            <p:ph idx="3" type="body"/>
          </p:nvPr>
        </p:nvSpPr>
        <p:spPr>
          <a:xfrm>
            <a:off x="6193374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3"/>
          <p:cNvSpPr txBox="1"/>
          <p:nvPr>
            <p:ph idx="4" type="body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3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4766733" y="27306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" flip="none" tx="0" sx="100000" ty="0" sy="10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" flip="none" tx="0" sx="100000" ty="0" sy="100000"/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" flip="none" tx="0" sx="100000" ty="0" sy="100000"/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2" type="sldNum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2000"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/>
          <p:nvPr>
            <p:ph type="ctrTitle"/>
          </p:nvPr>
        </p:nvSpPr>
        <p:spPr>
          <a:xfrm>
            <a:off x="263352" y="2276872"/>
            <a:ext cx="11665296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b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 РЕАЛИЗАЦИИ ПРОЕКТА </a:t>
            </a:r>
            <a:br>
              <a:rPr lang="ru-RU" sz="2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«ЗДОРОВЫЕ ГОРОДА, РЕГИОНЫ»</a:t>
            </a:r>
            <a:br>
              <a:rPr lang="ru-RU" sz="28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br>
              <a:rPr lang="ru-RU" sz="28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8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1"/>
          <p:cNvSpPr txBox="1"/>
          <p:nvPr/>
        </p:nvSpPr>
        <p:spPr>
          <a:xfrm>
            <a:off x="2952728" y="500042"/>
            <a:ext cx="6840760" cy="38018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Национальный центр общественного здравоохранения МЗ РК</a:t>
            </a:r>
            <a:endParaRPr/>
          </a:p>
        </p:txBody>
      </p:sp>
      <p:sp>
        <p:nvSpPr>
          <p:cNvPr id="240" name="Google Shape;240;p1"/>
          <p:cNvSpPr txBox="1"/>
          <p:nvPr/>
        </p:nvSpPr>
        <p:spPr>
          <a:xfrm>
            <a:off x="3254969" y="5785171"/>
            <a:ext cx="5721351" cy="74017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Times New Roman"/>
              <a:buNone/>
            </a:pPr>
            <a:r>
              <a:rPr b="0" i="0" lang="ru-RU" sz="20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 Астана 2025г.</a:t>
            </a:r>
            <a:endParaRPr/>
          </a:p>
        </p:txBody>
      </p:sp>
      <p:pic>
        <p:nvPicPr>
          <p:cNvPr id="241" name="Google Shape;24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344" y="116632"/>
            <a:ext cx="1111033" cy="1124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"/>
          <p:cNvSpPr txBox="1"/>
          <p:nvPr>
            <p:ph idx="1" type="body"/>
          </p:nvPr>
        </p:nvSpPr>
        <p:spPr>
          <a:xfrm>
            <a:off x="609600" y="1600206"/>
            <a:ext cx="10972800" cy="4756155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Политические обязательства со стороны акимата по соблюдению положений Копенгагенского консенсуса мэров и рамочной программы реализации Этапа VII Европейской сети ВОЗ «Здоровые города» </a:t>
            </a:r>
            <a:endParaRPr/>
          </a:p>
          <a:p>
            <a:pPr indent="-342900" lvl="0" marL="34290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Политические обязательства со стороны акимата (в форме решения городского совета) принимать участие в работе национальной сети</a:t>
            </a:r>
            <a:endParaRPr/>
          </a:p>
          <a:p>
            <a:pPr indent="-342900" lvl="0" marL="34290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Координатор или контактное лицо, располагающие необходимыми административными и канцелярскими ресурсами и поддержкой</a:t>
            </a:r>
            <a:endParaRPr/>
          </a:p>
          <a:p>
            <a:pPr indent="-342900" lvl="0" marL="34290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Межсекторальный координационный комитет, в состав которого входит политический представитель города</a:t>
            </a:r>
            <a:endParaRPr/>
          </a:p>
          <a:p>
            <a:pPr indent="-342900" lvl="0" marL="34290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Участие в ряде таких мероприятий движения «Здоровые города», как меры борьбы с неравенством в отношении здоровья, поддержка здорового образа жизни и уязвимых групп населения, продвижение здорового городского планирования и т. д. </a:t>
            </a:r>
            <a:endParaRPr/>
          </a:p>
          <a:p>
            <a:pPr indent="-342900" lvl="0" marL="34290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Ежегодное представление национальной сети доклада и форм отчетности и обмен информацией </a:t>
            </a:r>
            <a:endParaRPr/>
          </a:p>
          <a:p>
            <a:pPr indent="-342900" lvl="0" marL="34290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Участие в совещаниях национальной сети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1" name="Google Shape;351;p10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10"/>
          <p:cNvSpPr txBox="1"/>
          <p:nvPr/>
        </p:nvSpPr>
        <p:spPr>
          <a:xfrm>
            <a:off x="609600" y="476672"/>
            <a:ext cx="10972800" cy="792088"/>
          </a:xfrm>
          <a:prstGeom prst="rect">
            <a:avLst/>
          </a:prstGeom>
          <a:solidFill>
            <a:srgbClr val="D6E3BC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52499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Требования к городам, которые подают заявку на присоединение к членам национальной сети</a:t>
            </a:r>
            <a:endParaRPr b="1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"/>
          <p:cNvSpPr/>
          <p:nvPr/>
        </p:nvSpPr>
        <p:spPr>
          <a:xfrm>
            <a:off x="205257" y="1488615"/>
            <a:ext cx="4762533" cy="5238787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11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ru-RU" sz="2667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1" sz="266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9" name="Google Shape;359;p11"/>
          <p:cNvGrpSpPr/>
          <p:nvPr/>
        </p:nvGrpSpPr>
        <p:grpSpPr>
          <a:xfrm>
            <a:off x="238093" y="1523983"/>
            <a:ext cx="4570116" cy="5048288"/>
            <a:chOff x="1095392" y="95247"/>
            <a:chExt cx="4570116" cy="5048288"/>
          </a:xfrm>
        </p:grpSpPr>
        <p:sp>
          <p:nvSpPr>
            <p:cNvPr id="360" name="Google Shape;360;p11"/>
            <p:cNvSpPr/>
            <p:nvPr/>
          </p:nvSpPr>
          <p:spPr>
            <a:xfrm>
              <a:off x="1095392" y="95247"/>
              <a:ext cx="1851672" cy="102870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F612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1"/>
            <p:cNvSpPr txBox="1"/>
            <p:nvPr/>
          </p:nvSpPr>
          <p:spPr>
            <a:xfrm>
              <a:off x="1125522" y="125377"/>
              <a:ext cx="1791412" cy="968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Самостоятельно вступающие города</a:t>
              </a:r>
              <a:endParaRPr/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3762401" y="95247"/>
              <a:ext cx="1851672" cy="102870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F6128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1"/>
            <p:cNvSpPr txBox="1"/>
            <p:nvPr/>
          </p:nvSpPr>
          <p:spPr>
            <a:xfrm>
              <a:off x="3792531" y="125377"/>
              <a:ext cx="1791412" cy="968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Национальная сеть «Здоровые города и регионы за здоровье»</a:t>
              </a:r>
              <a:endParaRPr b="1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2714647" y="4372005"/>
              <a:ext cx="771530" cy="771530"/>
            </a:xfrm>
            <a:prstGeom prst="triangle">
              <a:avLst>
                <a:gd fmla="val 5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3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1"/>
            <p:cNvSpPr/>
            <p:nvPr/>
          </p:nvSpPr>
          <p:spPr>
            <a:xfrm rot="240000">
              <a:off x="1227987" y="4066037"/>
              <a:ext cx="3925819" cy="2745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3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1"/>
            <p:cNvSpPr/>
            <p:nvPr/>
          </p:nvSpPr>
          <p:spPr>
            <a:xfrm rot="240000">
              <a:off x="3647790" y="3347354"/>
              <a:ext cx="1863723" cy="62968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1"/>
            <p:cNvSpPr txBox="1"/>
            <p:nvPr/>
          </p:nvSpPr>
          <p:spPr>
            <a:xfrm rot="240000">
              <a:off x="3678529" y="3378093"/>
              <a:ext cx="1802245" cy="568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Экономия взноса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 rot="240000">
              <a:off x="3689162" y="2540514"/>
              <a:ext cx="1859103" cy="695762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1"/>
            <p:cNvSpPr txBox="1"/>
            <p:nvPr/>
          </p:nvSpPr>
          <p:spPr>
            <a:xfrm rot="240000">
              <a:off x="3723126" y="2574478"/>
              <a:ext cx="1791175" cy="6278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Помощь регионам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 rot="240000">
              <a:off x="3782394" y="1683462"/>
              <a:ext cx="1863121" cy="638291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1"/>
            <p:cNvSpPr txBox="1"/>
            <p:nvPr/>
          </p:nvSpPr>
          <p:spPr>
            <a:xfrm rot="240000">
              <a:off x="3813553" y="1714621"/>
              <a:ext cx="1800803" cy="575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Координация на национальном уровне</a:t>
              </a:r>
              <a:endPara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 rot="240000">
              <a:off x="1170787" y="3016166"/>
              <a:ext cx="1847564" cy="8607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1"/>
            <p:cNvSpPr txBox="1"/>
            <p:nvPr/>
          </p:nvSpPr>
          <p:spPr>
            <a:xfrm rot="240000">
              <a:off x="1212807" y="3058186"/>
              <a:ext cx="1763524" cy="776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Ежегодный взнос – от 3 500 до 6 000 долларов США</a:t>
              </a:r>
              <a:endParaRPr/>
            </a:p>
          </p:txBody>
        </p:sp>
      </p:grpSp>
      <p:grpSp>
        <p:nvGrpSpPr>
          <p:cNvPr id="374" name="Google Shape;374;p11"/>
          <p:cNvGrpSpPr/>
          <p:nvPr/>
        </p:nvGrpSpPr>
        <p:grpSpPr>
          <a:xfrm>
            <a:off x="5231903" y="1437445"/>
            <a:ext cx="6762798" cy="5238787"/>
            <a:chOff x="-1" y="0"/>
            <a:chExt cx="6762798" cy="5238787"/>
          </a:xfrm>
        </p:grpSpPr>
        <p:sp>
          <p:nvSpPr>
            <p:cNvPr id="375" name="Google Shape;375;p11"/>
            <p:cNvSpPr/>
            <p:nvPr/>
          </p:nvSpPr>
          <p:spPr>
            <a:xfrm rot="-5400000">
              <a:off x="381002" y="-381002"/>
              <a:ext cx="2619393" cy="3381398"/>
            </a:xfrm>
            <a:prstGeom prst="round1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1"/>
            <p:cNvSpPr txBox="1"/>
            <p:nvPr/>
          </p:nvSpPr>
          <p:spPr>
            <a:xfrm>
              <a:off x="0" y="0"/>
              <a:ext cx="3381398" cy="1964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ru-RU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1) служат платформой для обмена знаниями и обучения и помогают малым и большим городам создавать политические, технические и административные условия для разработки и реализации новаторских проектов. </a:t>
              </a: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381398" y="0"/>
              <a:ext cx="3381398" cy="2619393"/>
            </a:xfrm>
            <a:prstGeom prst="round1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3381398" y="0"/>
              <a:ext cx="3381398" cy="1964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ru-RU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2) являются эффективным средством повышения заметности местных проблем в области здоровья и благополучия населения;</a:t>
              </a: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 rot="10800000">
              <a:off x="0" y="2619393"/>
              <a:ext cx="3381398" cy="2619393"/>
            </a:xfrm>
            <a:prstGeom prst="round1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1"/>
            <p:cNvSpPr txBox="1"/>
            <p:nvPr/>
          </p:nvSpPr>
          <p:spPr>
            <a:xfrm>
              <a:off x="0" y="3274241"/>
              <a:ext cx="3381398" cy="1964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ru-RU" sz="16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3) являются средством достижения и осуществления национальных приоритетов, планов и повесток дня в области здравоохранения и развития, а также глобальных программ, в частности Повестки дня в области устойчивого развития на период до 2030 года</a:t>
              </a: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 rot="5400000">
              <a:off x="3762401" y="2238391"/>
              <a:ext cx="2619393" cy="3381398"/>
            </a:xfrm>
            <a:prstGeom prst="round1Rect">
              <a:avLst>
                <a:gd fmla="val 16667" name="adj"/>
              </a:avLst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1"/>
            <p:cNvSpPr txBox="1"/>
            <p:nvPr/>
          </p:nvSpPr>
          <p:spPr>
            <a:xfrm>
              <a:off x="3381399" y="3274241"/>
              <a:ext cx="3381398" cy="19645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ru-RU" sz="1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4) обеспечивают доступ к знаниям и специалистам в области исследований, обучения и оценки</a:t>
              </a: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1905012" y="2190762"/>
              <a:ext cx="2952772" cy="857262"/>
            </a:xfrm>
            <a:prstGeom prst="roundRect">
              <a:avLst>
                <a:gd fmla="val 16667" name="adj"/>
              </a:avLst>
            </a:prstGeom>
            <a:solidFill>
              <a:srgbClr val="CAD9B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1"/>
            <p:cNvSpPr txBox="1"/>
            <p:nvPr/>
          </p:nvSpPr>
          <p:spPr>
            <a:xfrm>
              <a:off x="1946860" y="2232610"/>
              <a:ext cx="2869076" cy="773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Национальная сеть:</a:t>
              </a:r>
              <a:endParaRPr/>
            </a:p>
          </p:txBody>
        </p:sp>
      </p:grpSp>
      <p:sp>
        <p:nvSpPr>
          <p:cNvPr id="385" name="Google Shape;385;p11"/>
          <p:cNvSpPr txBox="1"/>
          <p:nvPr/>
        </p:nvSpPr>
        <p:spPr>
          <a:xfrm>
            <a:off x="2857478" y="6000769"/>
            <a:ext cx="1905013" cy="543867"/>
          </a:xfrm>
          <a:prstGeom prst="rect">
            <a:avLst/>
          </a:prstGeom>
          <a:solidFill>
            <a:srgbClr val="4F6128"/>
          </a:solidFill>
          <a:ln cap="flat" cmpd="sng" w="9525">
            <a:solidFill>
              <a:srgbClr val="5D487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67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1 000 долларов США в год</a:t>
            </a:r>
            <a:endParaRPr/>
          </a:p>
        </p:txBody>
      </p:sp>
      <p:sp>
        <p:nvSpPr>
          <p:cNvPr id="386" name="Google Shape;386;p11"/>
          <p:cNvSpPr/>
          <p:nvPr/>
        </p:nvSpPr>
        <p:spPr>
          <a:xfrm flipH="1" rot="-5400000">
            <a:off x="3571859" y="5572142"/>
            <a:ext cx="381004" cy="2857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F61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11"/>
          <p:cNvSpPr/>
          <p:nvPr/>
        </p:nvSpPr>
        <p:spPr>
          <a:xfrm>
            <a:off x="1047715" y="2571744"/>
            <a:ext cx="285752" cy="161926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F612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11"/>
          <p:cNvSpPr/>
          <p:nvPr/>
        </p:nvSpPr>
        <p:spPr>
          <a:xfrm>
            <a:off x="3714733" y="2666995"/>
            <a:ext cx="285752" cy="38100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4F6128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1"/>
          <p:cNvSpPr txBox="1"/>
          <p:nvPr/>
        </p:nvSpPr>
        <p:spPr>
          <a:xfrm>
            <a:off x="666712" y="285728"/>
            <a:ext cx="10382323" cy="77038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933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11"/>
          <p:cNvSpPr txBox="1"/>
          <p:nvPr/>
        </p:nvSpPr>
        <p:spPr>
          <a:xfrm>
            <a:off x="205257" y="336770"/>
            <a:ext cx="11715831" cy="719347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Национальная сеть/Здоровые города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2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8" name="Google Shape;398;p12"/>
          <p:cNvGrpSpPr/>
          <p:nvPr/>
        </p:nvGrpSpPr>
        <p:grpSpPr>
          <a:xfrm>
            <a:off x="980257" y="1199093"/>
            <a:ext cx="10422828" cy="5323485"/>
            <a:chOff x="788913" y="2341"/>
            <a:chExt cx="10422828" cy="5323485"/>
          </a:xfrm>
        </p:grpSpPr>
        <p:sp>
          <p:nvSpPr>
            <p:cNvPr id="399" name="Google Shape;399;p12"/>
            <p:cNvSpPr/>
            <p:nvPr/>
          </p:nvSpPr>
          <p:spPr>
            <a:xfrm>
              <a:off x="788913" y="2341"/>
              <a:ext cx="10422828" cy="1023747"/>
            </a:xfrm>
            <a:prstGeom prst="roundRect">
              <a:avLst>
                <a:gd fmla="val 16667" name="adj"/>
              </a:avLst>
            </a:prstGeom>
            <a:solidFill>
              <a:srgbClr val="EAF1D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2"/>
            <p:cNvSpPr txBox="1"/>
            <p:nvPr/>
          </p:nvSpPr>
          <p:spPr>
            <a:xfrm>
              <a:off x="838888" y="52316"/>
              <a:ext cx="10322878" cy="923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12 апреля 2017 года Акимом города Алматы подписан официальный сертификат, удостоверяющий, что город Алматы назначен членом Европейской сети ВОЗ «Здоровые города».</a:t>
              </a:r>
              <a:endParaRPr/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788913" y="1077275"/>
              <a:ext cx="10403906" cy="1023747"/>
            </a:xfrm>
            <a:prstGeom prst="roundRect">
              <a:avLst>
                <a:gd fmla="val 16667" name="adj"/>
              </a:avLst>
            </a:prstGeom>
            <a:solidFill>
              <a:srgbClr val="EAF1D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838888" y="1127250"/>
              <a:ext cx="10303956" cy="923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В ноябре 2018 года Кызылординская область присоединилась к Европейской сети ВОЗ «Здоровые города и регионы за здоровье»</a:t>
              </a:r>
              <a:endParaRPr/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788913" y="2152210"/>
              <a:ext cx="10422828" cy="1023747"/>
            </a:xfrm>
            <a:prstGeom prst="roundRect">
              <a:avLst>
                <a:gd fmla="val 16667" name="adj"/>
              </a:avLst>
            </a:prstGeom>
            <a:solidFill>
              <a:srgbClr val="EAF1D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2"/>
            <p:cNvSpPr txBox="1"/>
            <p:nvPr/>
          </p:nvSpPr>
          <p:spPr>
            <a:xfrm>
              <a:off x="838888" y="2202185"/>
              <a:ext cx="10322878" cy="923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В 2019 году для вступления в Европейскую сеть «Здоровые города» на этапе Седьмой фазы (2019-2024 годы) поданы заявки от городов Нур-Султан, Шымкент, Актюбинск и Уральск.</a:t>
              </a:r>
              <a:endParaRPr/>
            </a:p>
          </p:txBody>
        </p:sp>
        <p:sp>
          <p:nvSpPr>
            <p:cNvPr id="405" name="Google Shape;405;p12"/>
            <p:cNvSpPr/>
            <p:nvPr/>
          </p:nvSpPr>
          <p:spPr>
            <a:xfrm>
              <a:off x="788913" y="3227144"/>
              <a:ext cx="10403906" cy="1023747"/>
            </a:xfrm>
            <a:prstGeom prst="roundRect">
              <a:avLst>
                <a:gd fmla="val 16667" name="adj"/>
              </a:avLst>
            </a:prstGeom>
            <a:solidFill>
              <a:srgbClr val="EAF1D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2"/>
            <p:cNvSpPr txBox="1"/>
            <p:nvPr/>
          </p:nvSpPr>
          <p:spPr>
            <a:xfrm>
              <a:off x="838888" y="3277119"/>
              <a:ext cx="10303956" cy="923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 период 2020-2021 года работа по внедрению проекта «Здоровые города, регионы» были приостановлены в связи с неблагоприятной эпидемиологической обстановкой КВИ</a:t>
              </a:r>
              <a:endPara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788913" y="4302079"/>
              <a:ext cx="10422828" cy="1023747"/>
            </a:xfrm>
            <a:prstGeom prst="roundRect">
              <a:avLst>
                <a:gd fmla="val 16667" name="adj"/>
              </a:avLst>
            </a:prstGeom>
            <a:solidFill>
              <a:srgbClr val="EAF1DD"/>
            </a:soli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838888" y="4352054"/>
              <a:ext cx="10322878" cy="9237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В январе 2025 году рассматривается  заявка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для вступления в Национальную сеть «Здоровые города, регионы» </a:t>
              </a:r>
              <a:r>
                <a:rPr b="0" i="0" lang="ru-RU" sz="1800" u="none" cap="none" strike="noStrike">
                  <a:solidFill>
                    <a:srgbClr val="000000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от города Шымкент .</a:t>
              </a:r>
              <a:endParaRPr/>
            </a:p>
          </p:txBody>
        </p:sp>
      </p:grpSp>
      <p:sp>
        <p:nvSpPr>
          <p:cNvPr id="409" name="Google Shape;409;p12"/>
          <p:cNvSpPr txBox="1"/>
          <p:nvPr/>
        </p:nvSpPr>
        <p:spPr>
          <a:xfrm>
            <a:off x="911424" y="236104"/>
            <a:ext cx="10513168" cy="792088"/>
          </a:xfrm>
          <a:prstGeom prst="rect">
            <a:avLst/>
          </a:prstGeom>
          <a:solidFill>
            <a:srgbClr val="D6E3BC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Текущая ситуация</a:t>
            </a:r>
            <a:endParaRPr b="0" i="0" sz="4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3"/>
          <p:cNvSpPr/>
          <p:nvPr/>
        </p:nvSpPr>
        <p:spPr>
          <a:xfrm>
            <a:off x="191344" y="768763"/>
            <a:ext cx="4536504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Отсутствие государственной политики по концепции Здоровые города</a:t>
            </a:r>
            <a:endParaRPr/>
          </a:p>
        </p:txBody>
      </p:sp>
      <p:sp>
        <p:nvSpPr>
          <p:cNvPr id="415" name="Google Shape;415;p13"/>
          <p:cNvSpPr/>
          <p:nvPr/>
        </p:nvSpPr>
        <p:spPr>
          <a:xfrm>
            <a:off x="5663952" y="768763"/>
            <a:ext cx="6264697" cy="46166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Реализация проекта «Здоровые города, регионы»</a:t>
            </a:r>
            <a:endParaRPr/>
          </a:p>
          <a:p>
            <a:pPr indent="-171450" lvl="1" marL="171450" marR="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 коллегиального органа в рамках НКС и МКС</a:t>
            </a:r>
            <a:endParaRPr b="0" i="0" sz="1200" u="none" cap="none" strike="noStrike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178043" y="1722755"/>
            <a:ext cx="4536504" cy="307777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4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Отсутствие координирующего органа</a:t>
            </a:r>
            <a:endParaRPr/>
          </a:p>
        </p:txBody>
      </p:sp>
      <p:sp>
        <p:nvSpPr>
          <p:cNvPr id="417" name="Google Shape;417;p13"/>
          <p:cNvSpPr/>
          <p:nvPr/>
        </p:nvSpPr>
        <p:spPr>
          <a:xfrm>
            <a:off x="5519936" y="1556792"/>
            <a:ext cx="6408712" cy="646331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Определение национальным координатором Национальной сети НЦОЗ МЗ РК</a:t>
            </a:r>
            <a:endParaRPr/>
          </a:p>
          <a:p>
            <a:pPr indent="-171450" lvl="1" marL="171450" marR="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Привлечение партнеров и стейкхолдеров</a:t>
            </a:r>
            <a:endParaRPr b="0" i="0" sz="1200" u="none" cap="none" strike="noStrike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71450" lvl="1" marL="171450" marR="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Привлечение некоммерческого сектора  для реализации проекта</a:t>
            </a:r>
            <a:endParaRPr b="0" i="0" sz="1200" u="none" cap="none" strike="noStrike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13"/>
          <p:cNvSpPr/>
          <p:nvPr/>
        </p:nvSpPr>
        <p:spPr>
          <a:xfrm>
            <a:off x="183108" y="2403294"/>
            <a:ext cx="4536504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Низкая заинтересованность местных исполнительных органов (МИО)</a:t>
            </a:r>
            <a:endParaRPr/>
          </a:p>
        </p:txBody>
      </p:sp>
      <p:sp>
        <p:nvSpPr>
          <p:cNvPr id="419" name="Google Shape;419;p13"/>
          <p:cNvSpPr txBox="1"/>
          <p:nvPr>
            <p:ph idx="4294967295" type="body"/>
          </p:nvPr>
        </p:nvSpPr>
        <p:spPr>
          <a:xfrm>
            <a:off x="5519936" y="2276872"/>
            <a:ext cx="6408712" cy="792088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1" marL="26670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lang="ru-RU" sz="12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Вовлечение МИО в реализацию проекта;</a:t>
            </a:r>
            <a:endParaRPr/>
          </a:p>
          <a:p>
            <a:pPr indent="-266700" lvl="1" marL="266700" rtl="0" algn="just">
              <a:spcBef>
                <a:spcPts val="24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lang="ru-RU" sz="12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Встречи, совещания и обучение по Проекту на национальном и международном уровнях </a:t>
            </a:r>
            <a:endParaRPr/>
          </a:p>
          <a:p>
            <a:pPr indent="-266700" lvl="1" marL="266700" rtl="0" algn="just">
              <a:spcBef>
                <a:spcPts val="24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lang="ru-RU" sz="1200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 рейтинга здоровых городов </a:t>
            </a:r>
            <a:endParaRPr/>
          </a:p>
        </p:txBody>
      </p:sp>
      <p:sp>
        <p:nvSpPr>
          <p:cNvPr id="420" name="Google Shape;420;p13"/>
          <p:cNvSpPr/>
          <p:nvPr/>
        </p:nvSpPr>
        <p:spPr>
          <a:xfrm>
            <a:off x="191344" y="3494982"/>
            <a:ext cx="4557763" cy="300082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5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Недостаточное финансирование проекта </a:t>
            </a:r>
            <a:endParaRPr/>
          </a:p>
        </p:txBody>
      </p:sp>
      <p:sp>
        <p:nvSpPr>
          <p:cNvPr id="421" name="Google Shape;421;p13"/>
          <p:cNvSpPr/>
          <p:nvPr/>
        </p:nvSpPr>
        <p:spPr>
          <a:xfrm>
            <a:off x="5519936" y="3414191"/>
            <a:ext cx="6408712" cy="46166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1" marL="171450" marR="0" rtl="0" algn="just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Выделение финансовых средств на исследование города/региона для формирования профиля города/региона</a:t>
            </a:r>
            <a:endParaRPr b="0" i="0" sz="1100" u="none" cap="none" strike="noStrike">
              <a:solidFill>
                <a:srgbClr val="4F61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13"/>
          <p:cNvSpPr/>
          <p:nvPr/>
        </p:nvSpPr>
        <p:spPr>
          <a:xfrm>
            <a:off x="191344" y="4184949"/>
            <a:ext cx="4546773" cy="286232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Отсутствие единого подхода</a:t>
            </a:r>
            <a:endParaRPr/>
          </a:p>
        </p:txBody>
      </p:sp>
      <p:sp>
        <p:nvSpPr>
          <p:cNvPr id="423" name="Google Shape;423;p13"/>
          <p:cNvSpPr/>
          <p:nvPr/>
        </p:nvSpPr>
        <p:spPr>
          <a:xfrm>
            <a:off x="5519936" y="4149080"/>
            <a:ext cx="6408712" cy="646331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Практическое применение методических рекомендаций по реализации Проекта;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Укрепление межведомственного взаимодействия и привлечение внешних экспертов из МВД, МОН, МИОР, МСХ, МИИР.</a:t>
            </a:r>
            <a:endParaRPr/>
          </a:p>
        </p:txBody>
      </p:sp>
      <p:sp>
        <p:nvSpPr>
          <p:cNvPr id="424" name="Google Shape;424;p13"/>
          <p:cNvSpPr/>
          <p:nvPr/>
        </p:nvSpPr>
        <p:spPr>
          <a:xfrm>
            <a:off x="191344" y="4952934"/>
            <a:ext cx="4557763" cy="480131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Отсутствие Национальной сети «Здоровые города и регионы за здоровье»</a:t>
            </a:r>
            <a:endParaRPr/>
          </a:p>
        </p:txBody>
      </p:sp>
      <p:sp>
        <p:nvSpPr>
          <p:cNvPr id="425" name="Google Shape;425;p13"/>
          <p:cNvSpPr/>
          <p:nvPr/>
        </p:nvSpPr>
        <p:spPr>
          <a:xfrm>
            <a:off x="5519936" y="4952934"/>
            <a:ext cx="6408712" cy="646331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городов и регионов для вступления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профиля города/региона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Подача заявки на аккредитацию Национальной сети Казахстана </a:t>
            </a:r>
            <a:endParaRPr/>
          </a:p>
        </p:txBody>
      </p:sp>
      <p:sp>
        <p:nvSpPr>
          <p:cNvPr id="426" name="Google Shape;426;p13"/>
          <p:cNvSpPr/>
          <p:nvPr/>
        </p:nvSpPr>
        <p:spPr>
          <a:xfrm>
            <a:off x="4866482" y="724680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13"/>
          <p:cNvSpPr/>
          <p:nvPr/>
        </p:nvSpPr>
        <p:spPr>
          <a:xfrm>
            <a:off x="4871864" y="1570950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8" name="Google Shape;428;p13"/>
          <p:cNvSpPr/>
          <p:nvPr/>
        </p:nvSpPr>
        <p:spPr>
          <a:xfrm>
            <a:off x="4871864" y="2359211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9" name="Google Shape;429;p13"/>
          <p:cNvSpPr/>
          <p:nvPr/>
        </p:nvSpPr>
        <p:spPr>
          <a:xfrm>
            <a:off x="4871864" y="3339331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13"/>
          <p:cNvSpPr/>
          <p:nvPr/>
        </p:nvSpPr>
        <p:spPr>
          <a:xfrm>
            <a:off x="4871864" y="4059411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3"/>
          <p:cNvSpPr/>
          <p:nvPr/>
        </p:nvSpPr>
        <p:spPr>
          <a:xfrm>
            <a:off x="4866482" y="4926943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13"/>
          <p:cNvSpPr/>
          <p:nvPr/>
        </p:nvSpPr>
        <p:spPr>
          <a:xfrm>
            <a:off x="0" y="44624"/>
            <a:ext cx="12192000" cy="36933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ПРОБЛЕМЫ И ПУТИ РЕШЕНИЯ </a:t>
            </a:r>
            <a:endParaRPr/>
          </a:p>
        </p:txBody>
      </p:sp>
      <p:sp>
        <p:nvSpPr>
          <p:cNvPr id="433" name="Google Shape;433;p13"/>
          <p:cNvSpPr/>
          <p:nvPr/>
        </p:nvSpPr>
        <p:spPr>
          <a:xfrm>
            <a:off x="183108" y="5602131"/>
            <a:ext cx="4536504" cy="86793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400"/>
              <a:buFont typeface="Times New Roman"/>
              <a:buNone/>
            </a:pPr>
            <a:r>
              <a:rPr b="1" i="0" lang="ru-RU" sz="14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Отсутствие взаимодействия между проектами «Здоровые рабочие места», «Здоровые университеты», «Школы, способствующие укреплению здоровья»</a:t>
            </a:r>
            <a:endParaRPr/>
          </a:p>
        </p:txBody>
      </p:sp>
      <p:sp>
        <p:nvSpPr>
          <p:cNvPr id="434" name="Google Shape;434;p13"/>
          <p:cNvSpPr/>
          <p:nvPr/>
        </p:nvSpPr>
        <p:spPr>
          <a:xfrm>
            <a:off x="5519936" y="5805264"/>
            <a:ext cx="6408712" cy="461665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Определение региональных координаторов в МИО для ведения Проекта</a:t>
            </a:r>
            <a:endParaRPr/>
          </a:p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4F6128"/>
              </a:buClr>
              <a:buSzPts val="1200"/>
              <a:buFont typeface="Noto Sans Symbols"/>
              <a:buChar char="❑"/>
            </a:pPr>
            <a:r>
              <a:rPr b="0" i="0" lang="ru-RU" sz="12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исследованиях в области общественного здравоохранения</a:t>
            </a:r>
            <a:endParaRPr/>
          </a:p>
        </p:txBody>
      </p:sp>
      <p:sp>
        <p:nvSpPr>
          <p:cNvPr id="435" name="Google Shape;435;p13"/>
          <p:cNvSpPr/>
          <p:nvPr/>
        </p:nvSpPr>
        <p:spPr>
          <a:xfrm>
            <a:off x="4866482" y="5730403"/>
            <a:ext cx="554850" cy="61138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6923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/>
          <p:nvPr>
            <p:ph idx="1" type="body"/>
          </p:nvPr>
        </p:nvSpPr>
        <p:spPr>
          <a:xfrm>
            <a:off x="623392" y="1556792"/>
            <a:ext cx="10972800" cy="2520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36609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solidFill>
                <a:srgbClr val="36609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4F6128"/>
              </a:buClr>
              <a:buSzPts val="3200"/>
              <a:buNone/>
            </a:pPr>
            <a:r>
              <a:rPr b="1" lang="ru-RU">
                <a:solidFill>
                  <a:srgbClr val="4F6128"/>
                </a:solidFill>
                <a:latin typeface="Merriweather"/>
                <a:ea typeface="Merriweather"/>
                <a:cs typeface="Merriweather"/>
                <a:sym typeface="Merriweather"/>
              </a:rPr>
              <a:t>Спасибо за внимание!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441" name="Google Shape;441;p14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Что означает «Здоровый город»?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"/>
          <p:cNvSpPr txBox="1"/>
          <p:nvPr>
            <p:ph idx="1" type="body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Здоровый город: термин, используемый в общественном здравоохранении и градостроительном проектировании для подчеркивания влияния проводимой политики на здоровье человека: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Населенный пункт, который непрерывно занимается созданием и  улучшением физической и социальной среды и наращиванием  общественных ресурсов. Это позволит людям оказывать взаимную поддержку во всех видах деятельности человека и максимально реализовать свой потенциал.</a:t>
            </a:r>
            <a:endParaRPr/>
          </a:p>
        </p:txBody>
      </p:sp>
      <p:sp>
        <p:nvSpPr>
          <p:cNvPr id="248" name="Google Shape;248;p2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249" name="Google Shape;249;p2"/>
          <p:cNvCxnSpPr/>
          <p:nvPr/>
        </p:nvCxnSpPr>
        <p:spPr>
          <a:xfrm flipH="1" rot="10800000">
            <a:off x="0" y="1302868"/>
            <a:ext cx="12192000" cy="67146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0" name="Google Shape;25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0" y="423700"/>
            <a:ext cx="572452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"/>
          <p:cNvSpPr txBox="1"/>
          <p:nvPr>
            <p:ph type="title"/>
          </p:nvPr>
        </p:nvSpPr>
        <p:spPr>
          <a:xfrm>
            <a:off x="622424" y="260648"/>
            <a:ext cx="10972800" cy="1022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Влияние «Здоровых городов» на состояние здоровья, </a:t>
            </a:r>
            <a:b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благополучие и равенство граждан </a:t>
            </a:r>
            <a:endParaRPr/>
          </a:p>
        </p:txBody>
      </p:sp>
      <p:sp>
        <p:nvSpPr>
          <p:cNvPr id="256" name="Google Shape;256;p3"/>
          <p:cNvSpPr txBox="1"/>
          <p:nvPr>
            <p:ph idx="1" type="body"/>
          </p:nvPr>
        </p:nvSpPr>
        <p:spPr>
          <a:xfrm>
            <a:off x="609600" y="1595338"/>
            <a:ext cx="10972800" cy="4943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/>
              <a:t>● </a:t>
            </a: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Нормативно-правовая база. У городских администраций есть рычаги влияния на  вопросы целевого использования земель, строительные нормы и правила.</a:t>
            </a:r>
            <a:endParaRPr/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Комплексный подход. Городские администрации обладают необходимым потенциалом  для разработки и внедрения стратегий укрепления здоровья населения.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Межсекторальные партнерства. Администрация города обладает инструментами для  создания и развития партнерств с участием представителей различных секторов</a:t>
            </a:r>
            <a:endParaRPr/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Вовлечение граждан. Городская администрация работает в тесном контакте с гражданами и лучше всего знает, что их заботит и в чем они нуждаются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Внимание к вопросам равенства. Городская администрация обладает необходимым </a:t>
            </a:r>
            <a:endParaRPr/>
          </a:p>
          <a:p>
            <a:pPr indent="0" lvl="0" marL="0" rtl="0" algn="just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потенциалом для мобилизации местных ресурсов и направления их на создание  дополнительных мер поддержки для малоимущих и уязвимых групп населения.</a:t>
            </a:r>
            <a:endParaRPr/>
          </a:p>
        </p:txBody>
      </p:sp>
      <p:sp>
        <p:nvSpPr>
          <p:cNvPr id="257" name="Google Shape;257;p3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58" name="Google Shape;25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7" y="1400582"/>
            <a:ext cx="12199153" cy="12193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/>
          <p:nvPr>
            <p:ph type="title"/>
          </p:nvPr>
        </p:nvSpPr>
        <p:spPr>
          <a:xfrm>
            <a:off x="643797" y="11663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Стратегические цели Этапа VII (2019–2025 ГГ.) </a:t>
            </a:r>
            <a:endParaRPr/>
          </a:p>
        </p:txBody>
      </p:sp>
      <p:sp>
        <p:nvSpPr>
          <p:cNvPr id="264" name="Google Shape;264;p4"/>
          <p:cNvSpPr txBox="1"/>
          <p:nvPr>
            <p:ph idx="1" type="body"/>
          </p:nvPr>
        </p:nvSpPr>
        <p:spPr>
          <a:xfrm>
            <a:off x="417570" y="1459817"/>
            <a:ext cx="11425253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Вектором для стратегического развития Этапа VII служат следующие три цели, в основу которых лег Копенгагенский консенсус мэров.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Цель 1. Поддержка здоровья и благополучия для всех и сокращение неравенства в отношении здоровья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Цель 2. Обеспечение примера для подражания на национальном, региональном и глобальном уровнях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● Цель 3. Поддержка реализации стратегических приоритетов ВОЗ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4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66" name="Google Shape;26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349" y="1233328"/>
            <a:ext cx="12199153" cy="12193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5"/>
          <p:cNvGrpSpPr/>
          <p:nvPr/>
        </p:nvGrpSpPr>
        <p:grpSpPr>
          <a:xfrm>
            <a:off x="191344" y="344255"/>
            <a:ext cx="6038888" cy="6002242"/>
            <a:chOff x="0" y="9863"/>
            <a:chExt cx="6038888" cy="6002242"/>
          </a:xfrm>
        </p:grpSpPr>
        <p:sp>
          <p:nvSpPr>
            <p:cNvPr id="272" name="Google Shape;272;p5"/>
            <p:cNvSpPr/>
            <p:nvPr/>
          </p:nvSpPr>
          <p:spPr>
            <a:xfrm>
              <a:off x="0" y="9863"/>
              <a:ext cx="6038888" cy="1104480"/>
            </a:xfrm>
            <a:prstGeom prst="roundRect">
              <a:avLst>
                <a:gd fmla="val 16667" name="adj"/>
              </a:avLst>
            </a:prstGeom>
            <a:solidFill>
              <a:srgbClr val="76923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5"/>
            <p:cNvSpPr txBox="1"/>
            <p:nvPr/>
          </p:nvSpPr>
          <p:spPr>
            <a:xfrm>
              <a:off x="53916" y="63779"/>
              <a:ext cx="5931056" cy="99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Копенгагенский консенсус мэров </a:t>
              </a:r>
              <a:endParaRPr b="0" i="0" sz="3000" u="none" cap="none" strike="noStrik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0" y="1284263"/>
              <a:ext cx="6038888" cy="1104480"/>
            </a:xfrm>
            <a:prstGeom prst="roundRect">
              <a:avLst>
                <a:gd fmla="val 16667" name="adj"/>
              </a:avLst>
            </a:prstGeom>
            <a:solidFill>
              <a:srgbClr val="76923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5"/>
            <p:cNvSpPr txBox="1"/>
            <p:nvPr/>
          </p:nvSpPr>
          <p:spPr>
            <a:xfrm>
              <a:off x="53916" y="1338179"/>
              <a:ext cx="5931056" cy="9966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800" u="none" cap="none" strike="noStrik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VII этап: 6 ключевых направлений  </a:t>
              </a:r>
              <a:endPara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0" y="2388743"/>
              <a:ext cx="6038888" cy="362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5"/>
            <p:cNvSpPr txBox="1"/>
            <p:nvPr/>
          </p:nvSpPr>
          <p:spPr>
            <a:xfrm>
              <a:off x="0" y="2388743"/>
              <a:ext cx="6038888" cy="36233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25" lIns="191725" spcFirstLastPara="1" rIns="85325" wrap="square" tIns="15225">
              <a:noAutofit/>
            </a:bodyPr>
            <a:lstStyle/>
            <a:p>
              <a:pPr indent="-381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imes New Roman"/>
                <a:buChar char="•"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инвестирование в людей, которые составляют основу наших городов;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imes New Roman"/>
                <a:buChar char="•"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проектирование городских мест, которые содействуют улучшению здоровья и благополучия;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imes New Roman"/>
                <a:buChar char="•"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поддержка активного участия и партнерских отношений в интересах здоровья и благополучия;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imes New Roman"/>
                <a:buChar char="•"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содействие процветанию местных сообществ и доступу к общественным благам и услугам;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imes New Roman"/>
                <a:buChar char="•"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содействие миру и безопасности путем формирования инклюзивных обществ;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34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Times New Roman"/>
                <a:buChar char="•"/>
              </a:pPr>
              <a:r>
                <a:rPr b="0" i="0" lang="ru-RU" sz="17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защита планеты от деградации, в том числе посредством устойчивого потребления и производства. </a:t>
              </a:r>
              <a:endParaRPr/>
            </a:p>
          </p:txBody>
        </p:sp>
      </p:grpSp>
      <p:sp>
        <p:nvSpPr>
          <p:cNvPr id="278" name="Google Shape;278;p5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79" name="Google Shape;279;p5"/>
          <p:cNvGrpSpPr/>
          <p:nvPr/>
        </p:nvGrpSpPr>
        <p:grpSpPr>
          <a:xfrm>
            <a:off x="6537648" y="476672"/>
            <a:ext cx="5143545" cy="4357718"/>
            <a:chOff x="357185" y="0"/>
            <a:chExt cx="5143545" cy="4357718"/>
          </a:xfrm>
        </p:grpSpPr>
        <p:sp>
          <p:nvSpPr>
            <p:cNvPr id="280" name="Google Shape;280;p5"/>
            <p:cNvSpPr/>
            <p:nvPr/>
          </p:nvSpPr>
          <p:spPr>
            <a:xfrm>
              <a:off x="357185" y="0"/>
              <a:ext cx="5143545" cy="4357718"/>
            </a:xfrm>
            <a:prstGeom prst="ellipse">
              <a:avLst/>
            </a:prstGeom>
            <a:solidFill>
              <a:srgbClr val="D6E3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5"/>
            <p:cNvSpPr txBox="1"/>
            <p:nvPr/>
          </p:nvSpPr>
          <p:spPr>
            <a:xfrm>
              <a:off x="1110440" y="638173"/>
              <a:ext cx="3637035" cy="30813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При аккредитации национальной сети основное внимание уделяется вопросам работы сети на национальном уровне и выполнения городами-членами своих обязательств и стандартов. Все национальные сети Европейского региона ВОЗ имеют право стать членами Европейской сети ВОЗ «Здоровые города». </a:t>
              </a:r>
              <a:endParaRPr/>
            </a:p>
          </p:txBody>
        </p:sp>
      </p:grpSp>
      <p:sp>
        <p:nvSpPr>
          <p:cNvPr id="282" name="Google Shape;282;p5"/>
          <p:cNvSpPr/>
          <p:nvPr/>
        </p:nvSpPr>
        <p:spPr>
          <a:xfrm>
            <a:off x="5807968" y="5133710"/>
            <a:ext cx="660290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4F61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завершении Этапа VII аккредитованные национальные сети получают официальный сертификат ВОЗ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4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6"/>
          <p:cNvSpPr txBox="1"/>
          <p:nvPr/>
        </p:nvSpPr>
        <p:spPr>
          <a:xfrm>
            <a:off x="755612" y="640143"/>
            <a:ext cx="102156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VII фаза Европейской сети «Здоровые города» (2019 – 2025):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ключевые моменты</a:t>
            </a:r>
            <a:endParaRPr/>
          </a:p>
        </p:txBody>
      </p:sp>
      <p:sp>
        <p:nvSpPr>
          <p:cNvPr id="289" name="Google Shape;289;p6"/>
          <p:cNvSpPr txBox="1"/>
          <p:nvPr/>
        </p:nvSpPr>
        <p:spPr>
          <a:xfrm>
            <a:off x="195462" y="1446866"/>
            <a:ext cx="11809312" cy="5139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Вспомогательная документация для процесса аккредитации национальной сети в Европейской сети «Здоровые города»: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Перечень членов национальной сети с обоснованием их соответствия минимальным обязательным требованиям для членов национальной сети, включая политические обязательства.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План мероприятий национальной сети на будущий год.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Документ на двух-трех страницах, содержащий анализ ситуации с точки зрения реализации Этапа VII и перечисление возможностей и трудностей, которые возникают при реализации целей и основных направлений Этапа на уровне национальной сети, а также приоритетных вопросов для Этапа VII.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Заполненная форма в приложении 6 Рамочной программы реализации Седьмого Этапа Европейской сети ВОЗ «Здоровые города».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Контактные данные, резюме и должностная инструкция координатора национальной сети с указанием технических и административных ресурсов, имеющихся в распоряжении национальной сети.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Перечень членов координационного комитета национальной сети (с указанием должности или функционала и наличия у них полномочий на принятие решений).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7. Перевод полного текста (или резюме) устава национальной сети, утвержденный координационным комитетом и его членами.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8. Заполненная и подписанная Декларация о заинтересованности для координатора национальной сети.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9. Заполненная и подписанная неисключительная лицензия на использование фотографических изображений. </a:t>
            </a:r>
            <a:endParaRPr/>
          </a:p>
        </p:txBody>
      </p:sp>
      <p:sp>
        <p:nvSpPr>
          <p:cNvPr id="290" name="Google Shape;290;p6"/>
          <p:cNvSpPr txBox="1"/>
          <p:nvPr/>
        </p:nvSpPr>
        <p:spPr>
          <a:xfrm>
            <a:off x="377029" y="136087"/>
            <a:ext cx="10972800" cy="50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СПРАВОЧНАЯ ИНФОРМАЦИЯ</a:t>
            </a:r>
            <a:endParaRPr/>
          </a:p>
        </p:txBody>
      </p:sp>
      <p:pic>
        <p:nvPicPr>
          <p:cNvPr id="291" name="Google Shape;2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" y="1362349"/>
            <a:ext cx="12199153" cy="12193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7"/>
          <p:cNvGrpSpPr/>
          <p:nvPr/>
        </p:nvGrpSpPr>
        <p:grpSpPr>
          <a:xfrm>
            <a:off x="1914364" y="1322455"/>
            <a:ext cx="8363272" cy="5180884"/>
            <a:chOff x="0" y="1845"/>
            <a:chExt cx="8363272" cy="5180884"/>
          </a:xfrm>
        </p:grpSpPr>
        <p:sp>
          <p:nvSpPr>
            <p:cNvPr id="297" name="Google Shape;297;p7"/>
            <p:cNvSpPr/>
            <p:nvPr/>
          </p:nvSpPr>
          <p:spPr>
            <a:xfrm>
              <a:off x="0" y="1845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7"/>
            <p:cNvSpPr txBox="1"/>
            <p:nvPr/>
          </p:nvSpPr>
          <p:spPr>
            <a:xfrm>
              <a:off x="22395" y="24240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Политические обязательства: поддержка принципов и стратегий;</a:t>
              </a: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0" y="474057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7"/>
            <p:cNvSpPr txBox="1"/>
            <p:nvPr/>
          </p:nvSpPr>
          <p:spPr>
            <a:xfrm>
              <a:off x="22395" y="496452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Координатор национальной сети;</a:t>
              </a: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0" y="946268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7"/>
            <p:cNvSpPr txBox="1"/>
            <p:nvPr/>
          </p:nvSpPr>
          <p:spPr>
            <a:xfrm>
              <a:off x="22395" y="968663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Формальная организационная структура;</a:t>
              </a: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0" y="1418480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7"/>
            <p:cNvSpPr txBox="1"/>
            <p:nvPr/>
          </p:nvSpPr>
          <p:spPr>
            <a:xfrm>
              <a:off x="22395" y="1440875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Некоммерческая структура;</a:t>
              </a: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0" y="1890692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7"/>
            <p:cNvSpPr txBox="1"/>
            <p:nvPr/>
          </p:nvSpPr>
          <p:spPr>
            <a:xfrm>
              <a:off x="22395" y="1913087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Руководящий комитет с политическим представительством;</a:t>
              </a: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0" y="2362904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7"/>
            <p:cNvSpPr txBox="1"/>
            <p:nvPr/>
          </p:nvSpPr>
          <p:spPr>
            <a:xfrm>
              <a:off x="22395" y="2385299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Годовой план действий;</a:t>
              </a: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0" y="2835115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7"/>
            <p:cNvSpPr txBox="1"/>
            <p:nvPr/>
          </p:nvSpPr>
          <p:spPr>
            <a:xfrm>
              <a:off x="22395" y="2857510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Посещение ежегодных бизнес-совещаний и тех.конференций;</a:t>
              </a: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0" y="3307327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7"/>
            <p:cNvSpPr txBox="1"/>
            <p:nvPr/>
          </p:nvSpPr>
          <p:spPr>
            <a:xfrm>
              <a:off x="22395" y="3329722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Посещение встреч Национальных сетей;</a:t>
              </a: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0" y="3779539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7"/>
            <p:cNvSpPr txBox="1"/>
            <p:nvPr/>
          </p:nvSpPr>
          <p:spPr>
            <a:xfrm>
              <a:off x="22395" y="3801934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Ежегодный взнос в ВОЗ;</a:t>
              </a: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0" y="4251750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 txBox="1"/>
            <p:nvPr/>
          </p:nvSpPr>
          <p:spPr>
            <a:xfrm>
              <a:off x="22395" y="4274145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Подача ежегодной отчетности;</a:t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0" y="4723962"/>
              <a:ext cx="8363272" cy="458767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DAFEA4"/>
                </a:gs>
                <a:gs pos="35000">
                  <a:srgbClr val="E3FEBF"/>
                </a:gs>
                <a:gs pos="100000">
                  <a:srgbClr val="F4FEE6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 txBox="1"/>
            <p:nvPr/>
          </p:nvSpPr>
          <p:spPr>
            <a:xfrm>
              <a:off x="22395" y="4746357"/>
              <a:ext cx="8318482" cy="4139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Демонстрация активного участия назначенных городов</a:t>
              </a:r>
              <a:endParaRPr/>
            </a:p>
          </p:txBody>
        </p:sp>
      </p:grpSp>
      <p:sp>
        <p:nvSpPr>
          <p:cNvPr id="319" name="Google Shape;319;p7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0" y="116632"/>
            <a:ext cx="12192000" cy="1008112"/>
          </a:xfrm>
          <a:prstGeom prst="rect">
            <a:avLst/>
          </a:prstGeom>
          <a:solidFill>
            <a:srgbClr val="C2D59B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Минимальные требования Европейской сети ВОЗ к Национальным сетям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-1" y="0"/>
            <a:ext cx="5879977" cy="4419872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8"/>
          <p:cNvSpPr txBox="1"/>
          <p:nvPr>
            <p:ph type="title"/>
          </p:nvPr>
        </p:nvSpPr>
        <p:spPr>
          <a:xfrm>
            <a:off x="407368" y="132870"/>
            <a:ext cx="5040560" cy="872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lang="ru-RU" sz="3600"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</a:t>
            </a:r>
            <a:r>
              <a:rPr lang="ru-RU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30" name="Google Shape;330;p8"/>
          <p:cNvSpPr txBox="1"/>
          <p:nvPr>
            <p:ph idx="1" type="body"/>
          </p:nvPr>
        </p:nvSpPr>
        <p:spPr>
          <a:xfrm>
            <a:off x="141879" y="1005408"/>
            <a:ext cx="5515508" cy="3132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Urban planning – </a:t>
            </a:r>
            <a:r>
              <a:rPr lang="ru-RU" sz="2000">
                <a:latin typeface="Times New Roman"/>
                <a:ea typeface="Times New Roman"/>
                <a:cs typeface="Times New Roman"/>
                <a:sym typeface="Times New Roman"/>
              </a:rPr>
              <a:t>городское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планирование для укрепления здоровья</a:t>
            </a:r>
            <a:endParaRPr/>
          </a:p>
          <a:p>
            <a:pPr indent="-272415" lvl="0" marL="342900" rtl="0" algn="just">
              <a:spcBef>
                <a:spcPts val="22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Создание баланса между социальным, экологическим и экономическим давлением, имеет много общего с планированием для устойчивого развития. </a:t>
            </a:r>
            <a:endParaRPr/>
          </a:p>
          <a:p>
            <a:pPr indent="-342900" lvl="0" marL="342900" rtl="0" algn="just"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Концепция основана на принципах равенства, межсекторального сотрудничества, участия общин и устойчивости Здоровых городов. </a:t>
            </a:r>
            <a:endParaRPr/>
          </a:p>
        </p:txBody>
      </p:sp>
      <p:sp>
        <p:nvSpPr>
          <p:cNvPr id="331" name="Google Shape;331;p8"/>
          <p:cNvSpPr/>
          <p:nvPr/>
        </p:nvSpPr>
        <p:spPr>
          <a:xfrm>
            <a:off x="6096000" y="235967"/>
            <a:ext cx="56886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6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Развитие кадров</a:t>
            </a:r>
            <a:endParaRPr b="0" i="0" sz="3600" u="none" cap="none" strike="noStrike">
              <a:solidFill>
                <a:srgbClr val="17365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Google Shape;332;p8"/>
          <p:cNvSpPr txBox="1"/>
          <p:nvPr/>
        </p:nvSpPr>
        <p:spPr>
          <a:xfrm>
            <a:off x="6166262" y="1001347"/>
            <a:ext cx="5618370" cy="3143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представителей от местных исполнительных органов, их мотивация и осведомленность в вопросах общественного здравоохранения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Участие в международных и национальных совещаниях, конференциях, встречах </a:t>
            </a:r>
            <a:endParaRPr/>
          </a:p>
        </p:txBody>
      </p:sp>
      <p:sp>
        <p:nvSpPr>
          <p:cNvPr id="333" name="Google Shape;333;p8"/>
          <p:cNvSpPr txBox="1"/>
          <p:nvPr/>
        </p:nvSpPr>
        <p:spPr>
          <a:xfrm>
            <a:off x="3461508" y="4426541"/>
            <a:ext cx="5256584" cy="792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индикаторы 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8"/>
          <p:cNvSpPr txBox="1"/>
          <p:nvPr/>
        </p:nvSpPr>
        <p:spPr>
          <a:xfrm>
            <a:off x="479376" y="5225892"/>
            <a:ext cx="11233248" cy="1392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Получение аккредитации ВОЗ в качестве Национальной сети (включает оплату членского взноса)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ru-RU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Количество городов/регионов, вступающих в Национальную сеть </a:t>
            </a:r>
            <a:endParaRPr b="0" i="0" sz="2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"/>
          <p:cNvSpPr txBox="1"/>
          <p:nvPr>
            <p:ph idx="1" type="body"/>
          </p:nvPr>
        </p:nvSpPr>
        <p:spPr>
          <a:xfrm>
            <a:off x="3791744" y="1600206"/>
            <a:ext cx="7790656" cy="4756155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Сформирует положительный имидж города и страны в мировом сообществе за счёт партнерства с участниками – международными организациями - офисами ООН</a:t>
            </a:r>
            <a:endParaRPr/>
          </a:p>
          <a:p>
            <a:pPr indent="-342900" lvl="0" marL="34290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Повысить эффективность системы здравоохранения (получения информационно-методической и консультативной помощи от ВОЗ.)</a:t>
            </a:r>
            <a:endParaRPr/>
          </a:p>
          <a:p>
            <a:pPr indent="-342900" lvl="0" marL="34290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Повысить индекс здоровья граждан, рост физического, психологического  и специального благополучия жителей за счет работы службы общественного здравоохранения</a:t>
            </a:r>
            <a:endParaRPr/>
          </a:p>
          <a:p>
            <a:pPr indent="-342900" lvl="0" marL="34290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Обеспечить международное сотрудничество в вопросах формирования городской политики ориентированной на здоровье населения, управления процессами охраны и укрепления здоровья населения – цель развития тысячелетия ООН</a:t>
            </a:r>
            <a:endParaRPr/>
          </a:p>
          <a:p>
            <a:pPr indent="-342900" lvl="0" marL="34290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Организовать оптимальную службу общественного здоровья через обучение и обмен опытом по вопросам улучшения состояния здоровья и качества жизни населения на международного уровня</a:t>
            </a:r>
            <a:endParaRPr/>
          </a:p>
          <a:p>
            <a:pPr indent="-342900" lvl="0" marL="342900" rtl="0" algn="just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ru-RU" sz="1600">
                <a:latin typeface="Times New Roman"/>
                <a:ea typeface="Times New Roman"/>
                <a:cs typeface="Times New Roman"/>
                <a:sym typeface="Times New Roman"/>
              </a:rPr>
              <a:t>Станет городом равных возможностей с благоприятной и поддерживающей средой, отвечающей ожиданием и потребностям всех категорий населений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Google Shape;340;p9"/>
          <p:cNvSpPr txBox="1"/>
          <p:nvPr>
            <p:ph idx="12" type="sldNum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88888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Google Shape;341;p9"/>
          <p:cNvSpPr txBox="1"/>
          <p:nvPr/>
        </p:nvSpPr>
        <p:spPr>
          <a:xfrm>
            <a:off x="3791744" y="548680"/>
            <a:ext cx="7704856" cy="720080"/>
          </a:xfrm>
          <a:prstGeom prst="rect">
            <a:avLst/>
          </a:prstGeom>
          <a:solidFill>
            <a:srgbClr val="D6E3BC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5000" lnSpcReduction="200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Преимущества вступления в проект «Здоровые города, регионы»</a:t>
            </a:r>
            <a:endParaRPr b="1" i="0" sz="1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2" name="Google Shape;342;p9"/>
          <p:cNvGrpSpPr/>
          <p:nvPr/>
        </p:nvGrpSpPr>
        <p:grpSpPr>
          <a:xfrm>
            <a:off x="593948" y="1600206"/>
            <a:ext cx="2909764" cy="4756155"/>
            <a:chOff x="0" y="66856"/>
            <a:chExt cx="4752528" cy="1647360"/>
          </a:xfrm>
        </p:grpSpPr>
        <p:sp>
          <p:nvSpPr>
            <p:cNvPr id="343" name="Google Shape;343;p9"/>
            <p:cNvSpPr/>
            <p:nvPr/>
          </p:nvSpPr>
          <p:spPr>
            <a:xfrm>
              <a:off x="0" y="66856"/>
              <a:ext cx="4752528" cy="1647360"/>
            </a:xfrm>
            <a:prstGeom prst="roundRect">
              <a:avLst>
                <a:gd fmla="val 16667" name="adj"/>
              </a:avLst>
            </a:prstGeom>
            <a:solidFill>
              <a:srgbClr val="D6E3B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 txBox="1"/>
            <p:nvPr/>
          </p:nvSpPr>
          <p:spPr>
            <a:xfrm>
              <a:off x="80417" y="147273"/>
              <a:ext cx="4591694" cy="1486526"/>
            </a:xfrm>
            <a:prstGeom prst="rect">
              <a:avLst/>
            </a:prstGeom>
            <a:solidFill>
              <a:srgbClr val="D6E3BC"/>
            </a:solidFill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imes New Roman"/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Вовлечение городов и регионов Республики Казахстан в лице местных исполнительных органов и гражданского общества в продвижение Основ европейской политики ВОЗ «Здоровье 2020» и достижение Целей устойчивого развития ООН в рамках Повестки дня 2030».</a:t>
              </a:r>
              <a:endParaRPr/>
            </a:p>
          </p:txBody>
        </p:sp>
      </p:grpSp>
      <p:sp>
        <p:nvSpPr>
          <p:cNvPr id="345" name="Google Shape;345;p9"/>
          <p:cNvSpPr txBox="1"/>
          <p:nvPr/>
        </p:nvSpPr>
        <p:spPr>
          <a:xfrm>
            <a:off x="593948" y="554412"/>
            <a:ext cx="3053780" cy="720080"/>
          </a:xfrm>
          <a:prstGeom prst="rect">
            <a:avLst/>
          </a:prstGeom>
          <a:solidFill>
            <a:srgbClr val="D6E3BC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проекта</a:t>
            </a:r>
            <a:endParaRPr b="1" i="0" sz="2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HDOfficeLightV0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2018-02-09T00:45:58Z</dcterms:created>
  <dc:creator>Бауыржан</dc:creator>
</cp:coreProperties>
</file>