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7"/>
  </p:notesMasterIdLst>
  <p:sldIdLst>
    <p:sldId id="395" r:id="rId2"/>
    <p:sldId id="276" r:id="rId3"/>
    <p:sldId id="314" r:id="rId4"/>
    <p:sldId id="262" r:id="rId5"/>
    <p:sldId id="325" r:id="rId6"/>
    <p:sldId id="342" r:id="rId7"/>
    <p:sldId id="339" r:id="rId8"/>
    <p:sldId id="344" r:id="rId9"/>
    <p:sldId id="345" r:id="rId10"/>
    <p:sldId id="346" r:id="rId11"/>
    <p:sldId id="354" r:id="rId12"/>
    <p:sldId id="355" r:id="rId13"/>
    <p:sldId id="359" r:id="rId14"/>
    <p:sldId id="357" r:id="rId15"/>
    <p:sldId id="358" r:id="rId16"/>
    <p:sldId id="360" r:id="rId17"/>
    <p:sldId id="365" r:id="rId18"/>
    <p:sldId id="366" r:id="rId19"/>
    <p:sldId id="364" r:id="rId20"/>
    <p:sldId id="367" r:id="rId21"/>
    <p:sldId id="266" r:id="rId22"/>
    <p:sldId id="318" r:id="rId23"/>
    <p:sldId id="368" r:id="rId24"/>
    <p:sldId id="369" r:id="rId25"/>
    <p:sldId id="351" r:id="rId26"/>
    <p:sldId id="370" r:id="rId27"/>
    <p:sldId id="371" r:id="rId28"/>
    <p:sldId id="306" r:id="rId29"/>
    <p:sldId id="352" r:id="rId30"/>
    <p:sldId id="372" r:id="rId31"/>
    <p:sldId id="373" r:id="rId32"/>
    <p:sldId id="375" r:id="rId33"/>
    <p:sldId id="376" r:id="rId34"/>
    <p:sldId id="279" r:id="rId35"/>
    <p:sldId id="377" r:id="rId36"/>
    <p:sldId id="347" r:id="rId37"/>
    <p:sldId id="348" r:id="rId38"/>
    <p:sldId id="349" r:id="rId39"/>
    <p:sldId id="350" r:id="rId40"/>
    <p:sldId id="286" r:id="rId41"/>
    <p:sldId id="315" r:id="rId42"/>
    <p:sldId id="302" r:id="rId43"/>
    <p:sldId id="310" r:id="rId44"/>
    <p:sldId id="312" r:id="rId45"/>
    <p:sldId id="301" r:id="rId46"/>
    <p:sldId id="316" r:id="rId47"/>
    <p:sldId id="319" r:id="rId48"/>
    <p:sldId id="317" r:id="rId49"/>
    <p:sldId id="320" r:id="rId50"/>
    <p:sldId id="321" r:id="rId51"/>
    <p:sldId id="322" r:id="rId52"/>
    <p:sldId id="323" r:id="rId53"/>
    <p:sldId id="324" r:id="rId54"/>
    <p:sldId id="273" r:id="rId55"/>
    <p:sldId id="303" r:id="rId56"/>
    <p:sldId id="386" r:id="rId57"/>
    <p:sldId id="307" r:id="rId58"/>
    <p:sldId id="308" r:id="rId59"/>
    <p:sldId id="304" r:id="rId60"/>
    <p:sldId id="388" r:id="rId61"/>
    <p:sldId id="272" r:id="rId62"/>
    <p:sldId id="389" r:id="rId63"/>
    <p:sldId id="391" r:id="rId64"/>
    <p:sldId id="390" r:id="rId65"/>
    <p:sldId id="392" r:id="rId66"/>
    <p:sldId id="311" r:id="rId67"/>
    <p:sldId id="257" r:id="rId68"/>
    <p:sldId id="382" r:id="rId69"/>
    <p:sldId id="383" r:id="rId70"/>
    <p:sldId id="384" r:id="rId71"/>
    <p:sldId id="379" r:id="rId72"/>
    <p:sldId id="385" r:id="rId73"/>
    <p:sldId id="394" r:id="rId74"/>
    <p:sldId id="378" r:id="rId75"/>
    <p:sldId id="381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851"/>
    <a:srgbClr val="6C615A"/>
    <a:srgbClr val="8CC08D"/>
    <a:srgbClr val="6FA851"/>
    <a:srgbClr val="FEFEFE"/>
    <a:srgbClr val="F4F6F6"/>
    <a:srgbClr val="4792A6"/>
    <a:srgbClr val="E7EFF9"/>
    <a:srgbClr val="00E36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4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svg"/><Relationship Id="rId1" Type="http://schemas.openxmlformats.org/officeDocument/2006/relationships/image" Target="../media/image1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svg"/><Relationship Id="rId1" Type="http://schemas.openxmlformats.org/officeDocument/2006/relationships/image" Target="../media/image1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2352D0-7F44-4D5D-A406-CDAA8EEAE37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279A892-2C17-49DC-81B7-A7E31A3D8253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Разработка и внедрение программ укрепления здоровья на уровне школы, ПМСП, сообщества с учетом возрастных,  </a:t>
          </a:r>
          <a:r>
            <a:rPr lang="ru-RU" sz="16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гендерных</a:t>
          </a:r>
          <a:r>
            <a: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социально-экономических различий, создание равных возможностей для всех</a:t>
          </a:r>
        </a:p>
        <a:p>
          <a:pPr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solidFill>
              <a:schemeClr val="tx1"/>
            </a:solidFill>
          </a:endParaRPr>
        </a:p>
      </dgm:t>
    </dgm:pt>
    <dgm:pt modelId="{9FABA577-3D91-4BA7-A460-45D00344DAFD}" type="parTrans" cxnId="{6022630E-32ED-40EB-8907-87190C2CA96D}">
      <dgm:prSet/>
      <dgm:spPr/>
      <dgm:t>
        <a:bodyPr/>
        <a:lstStyle/>
        <a:p>
          <a:endParaRPr lang="ru-RU" sz="1600"/>
        </a:p>
      </dgm:t>
    </dgm:pt>
    <dgm:pt modelId="{7D9541EF-F2C6-4539-BB89-39AEC28A5361}" type="sibTrans" cxnId="{6022630E-32ED-40EB-8907-87190C2CA96D}">
      <dgm:prSet/>
      <dgm:spPr/>
      <dgm:t>
        <a:bodyPr/>
        <a:lstStyle/>
        <a:p>
          <a:endParaRPr lang="ru-RU" sz="1600"/>
        </a:p>
      </dgm:t>
    </dgm:pt>
    <dgm:pt modelId="{7C3BFECA-E742-4E64-A6EB-E882C3929BD4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Укрепление школьной среды, способствующей здоровью- внедрение проекта «Школы, способствующие здоровью»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solidFill>
              <a:schemeClr val="tx1"/>
            </a:solidFill>
          </a:endParaRPr>
        </a:p>
      </dgm:t>
    </dgm:pt>
    <dgm:pt modelId="{3F9894C9-A251-43EC-BD19-7B16631A5605}" type="parTrans" cxnId="{E3F47522-E032-43A7-B097-89F32C2CF636}">
      <dgm:prSet/>
      <dgm:spPr/>
      <dgm:t>
        <a:bodyPr/>
        <a:lstStyle/>
        <a:p>
          <a:endParaRPr lang="ru-RU" sz="1600"/>
        </a:p>
      </dgm:t>
    </dgm:pt>
    <dgm:pt modelId="{D1E409CC-D0A7-4234-9C3A-CF30BBC88FEF}" type="sibTrans" cxnId="{E3F47522-E032-43A7-B097-89F32C2CF636}">
      <dgm:prSet/>
      <dgm:spPr/>
      <dgm:t>
        <a:bodyPr/>
        <a:lstStyle/>
        <a:p>
          <a:endParaRPr lang="ru-RU" sz="1600"/>
        </a:p>
      </dgm:t>
    </dgm:pt>
    <dgm:pt modelId="{EC95865D-FD01-4F05-B238-F94A67E38EA5}" type="pres">
      <dgm:prSet presAssocID="{7C2352D0-7F44-4D5D-A406-CDAA8EEAE372}" presName="linear" presStyleCnt="0">
        <dgm:presLayoutVars>
          <dgm:animLvl val="lvl"/>
          <dgm:resizeHandles val="exact"/>
        </dgm:presLayoutVars>
      </dgm:prSet>
      <dgm:spPr/>
    </dgm:pt>
    <dgm:pt modelId="{D60D7D29-49EB-4724-8A92-623ACCB5DBCE}" type="pres">
      <dgm:prSet presAssocID="{6279A892-2C17-49DC-81B7-A7E31A3D8253}" presName="parentText" presStyleLbl="node1" presStyleIdx="0" presStyleCnt="2" custLinFactNeighborX="-833" custLinFactNeighborY="2">
        <dgm:presLayoutVars>
          <dgm:chMax val="0"/>
          <dgm:bulletEnabled val="1"/>
        </dgm:presLayoutVars>
      </dgm:prSet>
      <dgm:spPr/>
    </dgm:pt>
    <dgm:pt modelId="{7799E272-81A4-41D9-A1D0-23DF3CD70B05}" type="pres">
      <dgm:prSet presAssocID="{7D9541EF-F2C6-4539-BB89-39AEC28A5361}" presName="spacer" presStyleCnt="0"/>
      <dgm:spPr/>
    </dgm:pt>
    <dgm:pt modelId="{EB704323-2FC5-4948-8569-C93EDFD3B7C3}" type="pres">
      <dgm:prSet presAssocID="{7C3BFECA-E742-4E64-A6EB-E882C3929BD4}" presName="parentText" presStyleLbl="node1" presStyleIdx="1" presStyleCnt="2" custScaleY="73986">
        <dgm:presLayoutVars>
          <dgm:chMax val="0"/>
          <dgm:bulletEnabled val="1"/>
        </dgm:presLayoutVars>
      </dgm:prSet>
      <dgm:spPr/>
    </dgm:pt>
  </dgm:ptLst>
  <dgm:cxnLst>
    <dgm:cxn modelId="{6022630E-32ED-40EB-8907-87190C2CA96D}" srcId="{7C2352D0-7F44-4D5D-A406-CDAA8EEAE372}" destId="{6279A892-2C17-49DC-81B7-A7E31A3D8253}" srcOrd="0" destOrd="0" parTransId="{9FABA577-3D91-4BA7-A460-45D00344DAFD}" sibTransId="{7D9541EF-F2C6-4539-BB89-39AEC28A5361}"/>
    <dgm:cxn modelId="{CB341614-31D7-47FF-BA68-959CB6036714}" type="presOf" srcId="{7C2352D0-7F44-4D5D-A406-CDAA8EEAE372}" destId="{EC95865D-FD01-4F05-B238-F94A67E38EA5}" srcOrd="0" destOrd="0" presId="urn:microsoft.com/office/officeart/2005/8/layout/vList2"/>
    <dgm:cxn modelId="{E3F47522-E032-43A7-B097-89F32C2CF636}" srcId="{7C2352D0-7F44-4D5D-A406-CDAA8EEAE372}" destId="{7C3BFECA-E742-4E64-A6EB-E882C3929BD4}" srcOrd="1" destOrd="0" parTransId="{3F9894C9-A251-43EC-BD19-7B16631A5605}" sibTransId="{D1E409CC-D0A7-4234-9C3A-CF30BBC88FEF}"/>
    <dgm:cxn modelId="{3A1E6BCD-DCC5-4182-8EFE-4C5978549578}" type="presOf" srcId="{7C3BFECA-E742-4E64-A6EB-E882C3929BD4}" destId="{EB704323-2FC5-4948-8569-C93EDFD3B7C3}" srcOrd="0" destOrd="0" presId="urn:microsoft.com/office/officeart/2005/8/layout/vList2"/>
    <dgm:cxn modelId="{43996AD5-EA2D-4B04-8588-420946AB2E4A}" type="presOf" srcId="{6279A892-2C17-49DC-81B7-A7E31A3D8253}" destId="{D60D7D29-49EB-4724-8A92-623ACCB5DBCE}" srcOrd="0" destOrd="0" presId="urn:microsoft.com/office/officeart/2005/8/layout/vList2"/>
    <dgm:cxn modelId="{A8AD8E47-17F0-4C54-99FB-70FA1F8E9DB8}" type="presParOf" srcId="{EC95865D-FD01-4F05-B238-F94A67E38EA5}" destId="{D60D7D29-49EB-4724-8A92-623ACCB5DBCE}" srcOrd="0" destOrd="0" presId="urn:microsoft.com/office/officeart/2005/8/layout/vList2"/>
    <dgm:cxn modelId="{371A5BE4-DA32-48B9-8E81-54DE203558D1}" type="presParOf" srcId="{EC95865D-FD01-4F05-B238-F94A67E38EA5}" destId="{7799E272-81A4-41D9-A1D0-23DF3CD70B05}" srcOrd="1" destOrd="0" presId="urn:microsoft.com/office/officeart/2005/8/layout/vList2"/>
    <dgm:cxn modelId="{79EFDA81-3FCA-427B-9DB8-49E76777C424}" type="presParOf" srcId="{EC95865D-FD01-4F05-B238-F94A67E38EA5}" destId="{EB704323-2FC5-4948-8569-C93EDFD3B7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D02582-223C-4828-BB89-D6DDBBC23F35}" type="doc">
      <dgm:prSet loTypeId="urn:microsoft.com/office/officeart/2005/8/layout/default#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1C8C493-DE96-459B-BCE0-769BF6835594}">
      <dgm:prSet phldrT="[Текст]" custT="1"/>
      <dgm:spPr/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здоровое питание - обучение, выбор здоровых продуктов, ежедневный завтрак, потребление фруктов и овощей </a:t>
          </a:r>
          <a:endParaRPr lang="ru-RU" sz="1600" dirty="0">
            <a:solidFill>
              <a:schemeClr val="tx1"/>
            </a:solidFill>
          </a:endParaRPr>
        </a:p>
      </dgm:t>
    </dgm:pt>
    <dgm:pt modelId="{C4E0A375-A8CC-4DF7-92AF-E9ABB15F3ABC}" type="parTrans" cxnId="{D7D513E9-B17A-424D-BACF-352BEAFE4874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C2BB99F8-53AD-42D0-981E-E16C6EB476C1}" type="sibTrans" cxnId="{D7D513E9-B17A-424D-BACF-352BEAFE4874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25D19D79-0825-411B-B2A0-30DB82F2910F}">
      <dgm:prSet phldrT="[Текст]" custT="1"/>
      <dgm:spPr/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физическую активность- пропаганда, создание возможностей, школьные инициативы</a:t>
          </a:r>
          <a:endParaRPr lang="ru-RU" sz="1600" dirty="0">
            <a:solidFill>
              <a:schemeClr val="tx1"/>
            </a:solidFill>
          </a:endParaRPr>
        </a:p>
      </dgm:t>
    </dgm:pt>
    <dgm:pt modelId="{C5B0132E-8E29-45B3-AFA4-AC844DC67414}" type="parTrans" cxnId="{CA03EB6B-BC92-45DF-9D4D-7358F56069DE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C92087E4-73D9-4BFF-9083-D4C0FF63F0F2}" type="sibTrans" cxnId="{CA03EB6B-BC92-45DF-9D4D-7358F56069DE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B1F46F85-915A-4309-9632-7A746B5F1E2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профилактику табакокурения и потребления алкоголя</a:t>
          </a:r>
          <a:endParaRPr lang="ru-RU" sz="1600" dirty="0">
            <a:solidFill>
              <a:schemeClr val="tx1"/>
            </a:solidFill>
          </a:endParaRPr>
        </a:p>
      </dgm:t>
    </dgm:pt>
    <dgm:pt modelId="{3068D553-38E7-4824-BBFF-CF1D94BC8EFB}" type="parTrans" cxnId="{37925226-E3D2-43FD-8A09-45D8EBE2A522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90F06F80-F808-4E60-B98B-43392B15AB85}" type="sibTrans" cxnId="{37925226-E3D2-43FD-8A09-45D8EBE2A522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83187189-CEE2-4231-BF43-06568943D855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психическое здоровье школьников- дружелюбная благоприятная школьная среда</a:t>
          </a:r>
        </a:p>
        <a:p>
          <a:pPr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solidFill>
              <a:schemeClr val="tx1"/>
            </a:solidFill>
          </a:endParaRPr>
        </a:p>
      </dgm:t>
    </dgm:pt>
    <dgm:pt modelId="{A7FBAEFC-2DD2-4FD5-A194-F65F609727E9}" type="parTrans" cxnId="{845AA916-4E1B-497A-BC0A-35D482F1475A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7C14EC1D-E0AC-4A42-9F86-30C5C3119800}" type="sibTrans" cxnId="{845AA916-4E1B-497A-BC0A-35D482F1475A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1F9D8250-DDC2-419A-A6E4-D5A21E5E8F5B}">
      <dgm:prSet phldrT="[Текст]" custT="1"/>
      <dgm:spPr/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</a:rPr>
            <a:t>личную гигиену, </a:t>
          </a:r>
        </a:p>
        <a:p>
          <a:pPr algn="ctr"/>
          <a:r>
            <a:rPr lang="ru-RU" sz="1600" dirty="0">
              <a:solidFill>
                <a:schemeClr val="tx1"/>
              </a:solidFill>
            </a:rPr>
            <a:t>репродуктивное здоровье</a:t>
          </a:r>
        </a:p>
      </dgm:t>
    </dgm:pt>
    <dgm:pt modelId="{9421A9C3-18D3-4834-8179-90FDA5113958}" type="parTrans" cxnId="{4EC77E23-85A6-40C0-AE9A-FD1FD0136FCF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26D62E66-3F52-408D-BDA1-FB49EA1DE4F9}" type="sibTrans" cxnId="{4EC77E23-85A6-40C0-AE9A-FD1FD0136FCF}">
      <dgm:prSet/>
      <dgm:spPr/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B73DB1F8-C0CF-443B-9035-868CC8BA9CE7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мониторинг эффективности</a:t>
          </a:r>
        </a:p>
      </dgm:t>
    </dgm:pt>
    <dgm:pt modelId="{B70E476F-55A0-41A0-89DC-51ECBBDA0938}" type="parTrans" cxnId="{3AECAD6F-EB26-4D1A-A014-6C6D0551311C}">
      <dgm:prSet/>
      <dgm:spPr/>
      <dgm:t>
        <a:bodyPr/>
        <a:lstStyle/>
        <a:p>
          <a:endParaRPr lang="ru-RU"/>
        </a:p>
      </dgm:t>
    </dgm:pt>
    <dgm:pt modelId="{A53FDB40-5381-44A5-A1E6-8C2AEF55CF1D}" type="sibTrans" cxnId="{3AECAD6F-EB26-4D1A-A014-6C6D0551311C}">
      <dgm:prSet/>
      <dgm:spPr/>
      <dgm:t>
        <a:bodyPr/>
        <a:lstStyle/>
        <a:p>
          <a:endParaRPr lang="ru-RU"/>
        </a:p>
      </dgm:t>
    </dgm:pt>
    <dgm:pt modelId="{DD0A916A-79AA-438B-B132-35151412DC49}" type="pres">
      <dgm:prSet presAssocID="{26D02582-223C-4828-BB89-D6DDBBC23F35}" presName="diagram" presStyleCnt="0">
        <dgm:presLayoutVars>
          <dgm:dir/>
          <dgm:resizeHandles val="exact"/>
        </dgm:presLayoutVars>
      </dgm:prSet>
      <dgm:spPr/>
    </dgm:pt>
    <dgm:pt modelId="{E13C1C04-9471-48F6-9C83-52D5195E9FE8}" type="pres">
      <dgm:prSet presAssocID="{01C8C493-DE96-459B-BCE0-769BF6835594}" presName="node" presStyleLbl="node1" presStyleIdx="0" presStyleCnt="6">
        <dgm:presLayoutVars>
          <dgm:bulletEnabled val="1"/>
        </dgm:presLayoutVars>
      </dgm:prSet>
      <dgm:spPr/>
    </dgm:pt>
    <dgm:pt modelId="{6CEB685F-A49D-4E95-9EEA-28290D99D50C}" type="pres">
      <dgm:prSet presAssocID="{C2BB99F8-53AD-42D0-981E-E16C6EB476C1}" presName="sibTrans" presStyleCnt="0"/>
      <dgm:spPr/>
    </dgm:pt>
    <dgm:pt modelId="{C2405596-875A-4582-96C9-D4CCD1F06E28}" type="pres">
      <dgm:prSet presAssocID="{25D19D79-0825-411B-B2A0-30DB82F2910F}" presName="node" presStyleLbl="node1" presStyleIdx="1" presStyleCnt="6">
        <dgm:presLayoutVars>
          <dgm:bulletEnabled val="1"/>
        </dgm:presLayoutVars>
      </dgm:prSet>
      <dgm:spPr/>
    </dgm:pt>
    <dgm:pt modelId="{9B7993B3-4D3D-40D3-8D6C-CEA2AF0D16EA}" type="pres">
      <dgm:prSet presAssocID="{C92087E4-73D9-4BFF-9083-D4C0FF63F0F2}" presName="sibTrans" presStyleCnt="0"/>
      <dgm:spPr/>
    </dgm:pt>
    <dgm:pt modelId="{FBD20356-A0C3-42C5-9F0A-09BD9740D546}" type="pres">
      <dgm:prSet presAssocID="{B1F46F85-915A-4309-9632-7A746B5F1E2A}" presName="node" presStyleLbl="node1" presStyleIdx="2" presStyleCnt="6">
        <dgm:presLayoutVars>
          <dgm:bulletEnabled val="1"/>
        </dgm:presLayoutVars>
      </dgm:prSet>
      <dgm:spPr/>
    </dgm:pt>
    <dgm:pt modelId="{9D4AECAD-878B-447F-A77E-02B22E72F7C9}" type="pres">
      <dgm:prSet presAssocID="{90F06F80-F808-4E60-B98B-43392B15AB85}" presName="sibTrans" presStyleCnt="0"/>
      <dgm:spPr/>
    </dgm:pt>
    <dgm:pt modelId="{6CB66D89-B953-4D8F-B314-B2CC6EA376CF}" type="pres">
      <dgm:prSet presAssocID="{83187189-CEE2-4231-BF43-06568943D855}" presName="node" presStyleLbl="node1" presStyleIdx="3" presStyleCnt="6">
        <dgm:presLayoutVars>
          <dgm:bulletEnabled val="1"/>
        </dgm:presLayoutVars>
      </dgm:prSet>
      <dgm:spPr/>
    </dgm:pt>
    <dgm:pt modelId="{0730D374-1A8C-48A4-A2F6-9627B688348D}" type="pres">
      <dgm:prSet presAssocID="{7C14EC1D-E0AC-4A42-9F86-30C5C3119800}" presName="sibTrans" presStyleCnt="0"/>
      <dgm:spPr/>
    </dgm:pt>
    <dgm:pt modelId="{56C4AA1F-0CDD-4FC4-AD0C-83347E7756EC}" type="pres">
      <dgm:prSet presAssocID="{1F9D8250-DDC2-419A-A6E4-D5A21E5E8F5B}" presName="node" presStyleLbl="node1" presStyleIdx="4" presStyleCnt="6">
        <dgm:presLayoutVars>
          <dgm:bulletEnabled val="1"/>
        </dgm:presLayoutVars>
      </dgm:prSet>
      <dgm:spPr/>
    </dgm:pt>
    <dgm:pt modelId="{1814F220-6A61-46CA-887E-D5DE6793DA4F}" type="pres">
      <dgm:prSet presAssocID="{26D62E66-3F52-408D-BDA1-FB49EA1DE4F9}" presName="sibTrans" presStyleCnt="0"/>
      <dgm:spPr/>
    </dgm:pt>
    <dgm:pt modelId="{B4DC30A5-E475-4F75-BFF1-DD28C768F11B}" type="pres">
      <dgm:prSet presAssocID="{B73DB1F8-C0CF-443B-9035-868CC8BA9CE7}" presName="node" presStyleLbl="node1" presStyleIdx="5" presStyleCnt="6">
        <dgm:presLayoutVars>
          <dgm:bulletEnabled val="1"/>
        </dgm:presLayoutVars>
      </dgm:prSet>
      <dgm:spPr/>
    </dgm:pt>
  </dgm:ptLst>
  <dgm:cxnLst>
    <dgm:cxn modelId="{845AA916-4E1B-497A-BC0A-35D482F1475A}" srcId="{26D02582-223C-4828-BB89-D6DDBBC23F35}" destId="{83187189-CEE2-4231-BF43-06568943D855}" srcOrd="3" destOrd="0" parTransId="{A7FBAEFC-2DD2-4FD5-A194-F65F609727E9}" sibTransId="{7C14EC1D-E0AC-4A42-9F86-30C5C3119800}"/>
    <dgm:cxn modelId="{089FB517-BB2A-4BC7-ABDF-EAB29DCF5802}" type="presOf" srcId="{25D19D79-0825-411B-B2A0-30DB82F2910F}" destId="{C2405596-875A-4582-96C9-D4CCD1F06E28}" srcOrd="0" destOrd="0" presId="urn:microsoft.com/office/officeart/2005/8/layout/default#1"/>
    <dgm:cxn modelId="{4EC77E23-85A6-40C0-AE9A-FD1FD0136FCF}" srcId="{26D02582-223C-4828-BB89-D6DDBBC23F35}" destId="{1F9D8250-DDC2-419A-A6E4-D5A21E5E8F5B}" srcOrd="4" destOrd="0" parTransId="{9421A9C3-18D3-4834-8179-90FDA5113958}" sibTransId="{26D62E66-3F52-408D-BDA1-FB49EA1DE4F9}"/>
    <dgm:cxn modelId="{37925226-E3D2-43FD-8A09-45D8EBE2A522}" srcId="{26D02582-223C-4828-BB89-D6DDBBC23F35}" destId="{B1F46F85-915A-4309-9632-7A746B5F1E2A}" srcOrd="2" destOrd="0" parTransId="{3068D553-38E7-4824-BBFF-CF1D94BC8EFB}" sibTransId="{90F06F80-F808-4E60-B98B-43392B15AB85}"/>
    <dgm:cxn modelId="{89038142-BA02-422A-A1EB-67292EA6DF6E}" type="presOf" srcId="{B73DB1F8-C0CF-443B-9035-868CC8BA9CE7}" destId="{B4DC30A5-E475-4F75-BFF1-DD28C768F11B}" srcOrd="0" destOrd="0" presId="urn:microsoft.com/office/officeart/2005/8/layout/default#1"/>
    <dgm:cxn modelId="{CA03EB6B-BC92-45DF-9D4D-7358F56069DE}" srcId="{26D02582-223C-4828-BB89-D6DDBBC23F35}" destId="{25D19D79-0825-411B-B2A0-30DB82F2910F}" srcOrd="1" destOrd="0" parTransId="{C5B0132E-8E29-45B3-AFA4-AC844DC67414}" sibTransId="{C92087E4-73D9-4BFF-9083-D4C0FF63F0F2}"/>
    <dgm:cxn modelId="{3AECAD6F-EB26-4D1A-A014-6C6D0551311C}" srcId="{26D02582-223C-4828-BB89-D6DDBBC23F35}" destId="{B73DB1F8-C0CF-443B-9035-868CC8BA9CE7}" srcOrd="5" destOrd="0" parTransId="{B70E476F-55A0-41A0-89DC-51ECBBDA0938}" sibTransId="{A53FDB40-5381-44A5-A1E6-8C2AEF55CF1D}"/>
    <dgm:cxn modelId="{D206E171-7E5A-4C46-816C-4AE489C799AF}" type="presOf" srcId="{B1F46F85-915A-4309-9632-7A746B5F1E2A}" destId="{FBD20356-A0C3-42C5-9F0A-09BD9740D546}" srcOrd="0" destOrd="0" presId="urn:microsoft.com/office/officeart/2005/8/layout/default#1"/>
    <dgm:cxn modelId="{6A44ED98-FA7B-4554-9DCC-7EDA94BDDEA6}" type="presOf" srcId="{26D02582-223C-4828-BB89-D6DDBBC23F35}" destId="{DD0A916A-79AA-438B-B132-35151412DC49}" srcOrd="0" destOrd="0" presId="urn:microsoft.com/office/officeart/2005/8/layout/default#1"/>
    <dgm:cxn modelId="{73CCC5AB-55AF-4308-BFF7-5FD2B2EC14BD}" type="presOf" srcId="{1F9D8250-DDC2-419A-A6E4-D5A21E5E8F5B}" destId="{56C4AA1F-0CDD-4FC4-AD0C-83347E7756EC}" srcOrd="0" destOrd="0" presId="urn:microsoft.com/office/officeart/2005/8/layout/default#1"/>
    <dgm:cxn modelId="{E5FBA2CD-8E26-4CBB-9261-77DF81F9245A}" type="presOf" srcId="{83187189-CEE2-4231-BF43-06568943D855}" destId="{6CB66D89-B953-4D8F-B314-B2CC6EA376CF}" srcOrd="0" destOrd="0" presId="urn:microsoft.com/office/officeart/2005/8/layout/default#1"/>
    <dgm:cxn modelId="{D7D513E9-B17A-424D-BACF-352BEAFE4874}" srcId="{26D02582-223C-4828-BB89-D6DDBBC23F35}" destId="{01C8C493-DE96-459B-BCE0-769BF6835594}" srcOrd="0" destOrd="0" parTransId="{C4E0A375-A8CC-4DF7-92AF-E9ABB15F3ABC}" sibTransId="{C2BB99F8-53AD-42D0-981E-E16C6EB476C1}"/>
    <dgm:cxn modelId="{3FBBCEFE-7AC7-484E-AF08-5F8C775A9748}" type="presOf" srcId="{01C8C493-DE96-459B-BCE0-769BF6835594}" destId="{E13C1C04-9471-48F6-9C83-52D5195E9FE8}" srcOrd="0" destOrd="0" presId="urn:microsoft.com/office/officeart/2005/8/layout/default#1"/>
    <dgm:cxn modelId="{715E46EF-AE4A-4286-B68B-D0BC66AF2458}" type="presParOf" srcId="{DD0A916A-79AA-438B-B132-35151412DC49}" destId="{E13C1C04-9471-48F6-9C83-52D5195E9FE8}" srcOrd="0" destOrd="0" presId="urn:microsoft.com/office/officeart/2005/8/layout/default#1"/>
    <dgm:cxn modelId="{BFD94692-238F-43C9-97EB-D23559A69A9D}" type="presParOf" srcId="{DD0A916A-79AA-438B-B132-35151412DC49}" destId="{6CEB685F-A49D-4E95-9EEA-28290D99D50C}" srcOrd="1" destOrd="0" presId="urn:microsoft.com/office/officeart/2005/8/layout/default#1"/>
    <dgm:cxn modelId="{78D16B6F-8A26-40C0-B306-A9FBBC9E7124}" type="presParOf" srcId="{DD0A916A-79AA-438B-B132-35151412DC49}" destId="{C2405596-875A-4582-96C9-D4CCD1F06E28}" srcOrd="2" destOrd="0" presId="urn:microsoft.com/office/officeart/2005/8/layout/default#1"/>
    <dgm:cxn modelId="{B81DC0E1-39D8-410E-9154-E686D1213851}" type="presParOf" srcId="{DD0A916A-79AA-438B-B132-35151412DC49}" destId="{9B7993B3-4D3D-40D3-8D6C-CEA2AF0D16EA}" srcOrd="3" destOrd="0" presId="urn:microsoft.com/office/officeart/2005/8/layout/default#1"/>
    <dgm:cxn modelId="{1391CA9F-C948-41F5-AAA0-90EFBEA7B1A0}" type="presParOf" srcId="{DD0A916A-79AA-438B-B132-35151412DC49}" destId="{FBD20356-A0C3-42C5-9F0A-09BD9740D546}" srcOrd="4" destOrd="0" presId="urn:microsoft.com/office/officeart/2005/8/layout/default#1"/>
    <dgm:cxn modelId="{53CE905A-D727-4F32-89C0-C7EA54539E49}" type="presParOf" srcId="{DD0A916A-79AA-438B-B132-35151412DC49}" destId="{9D4AECAD-878B-447F-A77E-02B22E72F7C9}" srcOrd="5" destOrd="0" presId="urn:microsoft.com/office/officeart/2005/8/layout/default#1"/>
    <dgm:cxn modelId="{15EDC84D-C2DC-480B-ACCC-1F2B25DCFC46}" type="presParOf" srcId="{DD0A916A-79AA-438B-B132-35151412DC49}" destId="{6CB66D89-B953-4D8F-B314-B2CC6EA376CF}" srcOrd="6" destOrd="0" presId="urn:microsoft.com/office/officeart/2005/8/layout/default#1"/>
    <dgm:cxn modelId="{18A6840B-092C-4DDE-A928-A121CF0A634E}" type="presParOf" srcId="{DD0A916A-79AA-438B-B132-35151412DC49}" destId="{0730D374-1A8C-48A4-A2F6-9627B688348D}" srcOrd="7" destOrd="0" presId="urn:microsoft.com/office/officeart/2005/8/layout/default#1"/>
    <dgm:cxn modelId="{18C015A4-7AB9-4259-BCE6-BE509659AEE3}" type="presParOf" srcId="{DD0A916A-79AA-438B-B132-35151412DC49}" destId="{56C4AA1F-0CDD-4FC4-AD0C-83347E7756EC}" srcOrd="8" destOrd="0" presId="urn:microsoft.com/office/officeart/2005/8/layout/default#1"/>
    <dgm:cxn modelId="{3B7E193D-9186-48A5-9825-95358EA78A65}" type="presParOf" srcId="{DD0A916A-79AA-438B-B132-35151412DC49}" destId="{1814F220-6A61-46CA-887E-D5DE6793DA4F}" srcOrd="9" destOrd="0" presId="urn:microsoft.com/office/officeart/2005/8/layout/default#1"/>
    <dgm:cxn modelId="{84D7903F-3EA1-4AE7-90A7-4AD38670BE34}" type="presParOf" srcId="{DD0A916A-79AA-438B-B132-35151412DC49}" destId="{B4DC30A5-E475-4F75-BFF1-DD28C768F11B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4114B1-9102-4C14-A4A7-06CD00CAF059}" type="doc">
      <dgm:prSet loTypeId="urn:microsoft.com/office/officeart/2005/8/layout/radial2" loCatId="relationship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DC0FF200-CEF3-445C-9330-BDE0FC8B8071}">
      <dgm:prSet custT="1"/>
      <dgm:spPr/>
      <dgm:t>
        <a:bodyPr/>
        <a:lstStyle/>
        <a:p>
          <a:r>
            <a:rPr lang="ru-RU" sz="1200" b="0" i="0" dirty="0">
              <a:solidFill>
                <a:schemeClr val="tx1"/>
              </a:solidFill>
            </a:rPr>
            <a:t>Политика в области школьного здравоохранения</a:t>
          </a:r>
          <a:endParaRPr lang="ru-RU" sz="1200" dirty="0">
            <a:solidFill>
              <a:schemeClr val="tx1"/>
            </a:solidFill>
          </a:endParaRPr>
        </a:p>
      </dgm:t>
    </dgm:pt>
    <dgm:pt modelId="{E73BC169-AA0F-4700-86A4-219C3292FCE3}" type="parTrans" cxnId="{F090295E-9C0E-4F6A-B10D-F858F003D280}">
      <dgm:prSet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600"/>
        </a:p>
      </dgm:t>
    </dgm:pt>
    <dgm:pt modelId="{51C3A111-3420-4148-BF08-4A1489AED031}" type="sibTrans" cxnId="{F090295E-9C0E-4F6A-B10D-F858F003D280}">
      <dgm:prSet/>
      <dgm:spPr/>
      <dgm:t>
        <a:bodyPr/>
        <a:lstStyle/>
        <a:p>
          <a:endParaRPr lang="ru-RU" sz="1600"/>
        </a:p>
      </dgm:t>
    </dgm:pt>
    <dgm:pt modelId="{3EE157B0-53C7-49E0-8496-F6C6CDC5D1AB}">
      <dgm:prSet custT="1"/>
      <dgm:spPr/>
      <dgm:t>
        <a:bodyPr/>
        <a:lstStyle/>
        <a:p>
          <a:r>
            <a:rPr lang="ru-RU" sz="1200" b="0" i="0" dirty="0">
              <a:solidFill>
                <a:schemeClr val="tx1"/>
              </a:solidFill>
            </a:rPr>
            <a:t>Физическая среда</a:t>
          </a:r>
          <a:endParaRPr lang="ru-RU" sz="1200" dirty="0">
            <a:solidFill>
              <a:schemeClr val="tx1"/>
            </a:solidFill>
          </a:endParaRPr>
        </a:p>
      </dgm:t>
    </dgm:pt>
    <dgm:pt modelId="{853A6BA3-6603-4BEB-ACFD-2385A6EB81E3}" type="parTrans" cxnId="{32682ED1-21FB-4CB2-B7D3-E02728145B3B}">
      <dgm:prSet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600"/>
        </a:p>
      </dgm:t>
    </dgm:pt>
    <dgm:pt modelId="{9FEE5495-0247-4E43-A587-5F4C8845C6E6}" type="sibTrans" cxnId="{32682ED1-21FB-4CB2-B7D3-E02728145B3B}">
      <dgm:prSet/>
      <dgm:spPr/>
      <dgm:t>
        <a:bodyPr/>
        <a:lstStyle/>
        <a:p>
          <a:endParaRPr lang="ru-RU" sz="1600"/>
        </a:p>
      </dgm:t>
    </dgm:pt>
    <dgm:pt modelId="{45C84322-ACDB-4D69-86AE-01252EE8F2AD}">
      <dgm:prSet custT="1"/>
      <dgm:spPr/>
      <dgm:t>
        <a:bodyPr/>
        <a:lstStyle/>
        <a:p>
          <a:r>
            <a:rPr lang="ru-RU" sz="1200" b="0" i="0" dirty="0">
              <a:solidFill>
                <a:schemeClr val="tx1"/>
              </a:solidFill>
            </a:rPr>
            <a:t>Взаимоотношения школы и сообщества</a:t>
          </a:r>
          <a:endParaRPr lang="ru-RU" sz="1200" dirty="0">
            <a:solidFill>
              <a:schemeClr val="tx1"/>
            </a:solidFill>
          </a:endParaRPr>
        </a:p>
      </dgm:t>
    </dgm:pt>
    <dgm:pt modelId="{921B9BCB-BF01-4591-B5FC-9F07DAE75BFE}" type="parTrans" cxnId="{885F2550-CD63-492F-8F24-C0C5F801C9F7}">
      <dgm:prSet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600"/>
        </a:p>
      </dgm:t>
    </dgm:pt>
    <dgm:pt modelId="{8D749059-31AF-4233-8F88-8852D30E9B4A}" type="sibTrans" cxnId="{885F2550-CD63-492F-8F24-C0C5F801C9F7}">
      <dgm:prSet/>
      <dgm:spPr/>
      <dgm:t>
        <a:bodyPr/>
        <a:lstStyle/>
        <a:p>
          <a:endParaRPr lang="ru-RU" sz="1600"/>
        </a:p>
      </dgm:t>
    </dgm:pt>
    <dgm:pt modelId="{34A55B0B-D85A-474C-B671-8CCCB3021D0E}">
      <dgm:prSet custT="1"/>
      <dgm:spPr/>
      <dgm:t>
        <a:bodyPr/>
        <a:lstStyle/>
        <a:p>
          <a:r>
            <a:rPr lang="ru-RU" sz="1200" b="0" i="0">
              <a:solidFill>
                <a:schemeClr val="tx1"/>
              </a:solidFill>
            </a:rPr>
            <a:t>Школьные и социальные службы</a:t>
          </a:r>
          <a:endParaRPr lang="ru-RU" sz="1200">
            <a:solidFill>
              <a:schemeClr val="tx1"/>
            </a:solidFill>
          </a:endParaRPr>
        </a:p>
      </dgm:t>
    </dgm:pt>
    <dgm:pt modelId="{178CE5D2-CB49-43F7-A7A2-3A21A2098011}" type="parTrans" cxnId="{7BEB2000-053C-4DC1-8B95-B569F35BA595}">
      <dgm:prSet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600"/>
        </a:p>
      </dgm:t>
    </dgm:pt>
    <dgm:pt modelId="{BEEA9D40-5DF8-41F3-B255-4E8BDFC9F00D}" type="sibTrans" cxnId="{7BEB2000-053C-4DC1-8B95-B569F35BA595}">
      <dgm:prSet/>
      <dgm:spPr/>
      <dgm:t>
        <a:bodyPr/>
        <a:lstStyle/>
        <a:p>
          <a:endParaRPr lang="ru-RU" sz="1600"/>
        </a:p>
      </dgm:t>
    </dgm:pt>
    <dgm:pt modelId="{CB102ECC-0F24-4086-82D5-3B0267660696}">
      <dgm:prSet custT="1"/>
      <dgm:spPr/>
      <dgm:t>
        <a:bodyPr/>
        <a:lstStyle/>
        <a:p>
          <a:r>
            <a:rPr lang="ru-RU" sz="1200" b="0" i="0" dirty="0">
              <a:solidFill>
                <a:schemeClr val="tx1"/>
              </a:solidFill>
            </a:rPr>
            <a:t>Обучение здоровью на уроках</a:t>
          </a:r>
          <a:endParaRPr lang="ru-RU" sz="1200" dirty="0">
            <a:solidFill>
              <a:schemeClr val="tx1"/>
            </a:solidFill>
          </a:endParaRPr>
        </a:p>
      </dgm:t>
    </dgm:pt>
    <dgm:pt modelId="{A6345360-A217-4AA8-B195-615D7EA38D0F}" type="parTrans" cxnId="{AF618902-64C1-4655-BF7C-E8348702F35C}">
      <dgm:prSet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600"/>
        </a:p>
      </dgm:t>
    </dgm:pt>
    <dgm:pt modelId="{B30CA70D-F521-4C08-A51E-79ED019CBCC9}" type="sibTrans" cxnId="{AF618902-64C1-4655-BF7C-E8348702F35C}">
      <dgm:prSet/>
      <dgm:spPr/>
      <dgm:t>
        <a:bodyPr/>
        <a:lstStyle/>
        <a:p>
          <a:endParaRPr lang="ru-RU" sz="1600"/>
        </a:p>
      </dgm:t>
    </dgm:pt>
    <dgm:pt modelId="{BDB03E66-B5FF-4D5B-8E61-1289C93D8CE7}" type="pres">
      <dgm:prSet presAssocID="{F74114B1-9102-4C14-A4A7-06CD00CAF0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DAA136B-584F-43C4-8780-DDEA0048BC3B}" type="pres">
      <dgm:prSet presAssocID="{F74114B1-9102-4C14-A4A7-06CD00CAF059}" presName="cycle" presStyleCnt="0"/>
      <dgm:spPr/>
    </dgm:pt>
    <dgm:pt modelId="{218B2D45-4879-4C1E-A0E5-AF37C7EB368A}" type="pres">
      <dgm:prSet presAssocID="{F74114B1-9102-4C14-A4A7-06CD00CAF059}" presName="centerShape" presStyleCnt="0"/>
      <dgm:spPr/>
    </dgm:pt>
    <dgm:pt modelId="{4EFB2F5D-B0A4-4787-91A7-19EC6BE3A468}" type="pres">
      <dgm:prSet presAssocID="{F74114B1-9102-4C14-A4A7-06CD00CAF059}" presName="connSite" presStyleLbl="node1" presStyleIdx="0" presStyleCnt="6"/>
      <dgm:spPr/>
    </dgm:pt>
    <dgm:pt modelId="{C14DAF37-F9E3-48E8-A199-F5246C737211}" type="pres">
      <dgm:prSet presAssocID="{F74114B1-9102-4C14-A4A7-06CD00CAF059}" presName="visible" presStyleLbl="node1" presStyleIdx="0" presStyleCnt="6" custScaleX="211682" custScaleY="216849" custLinFactNeighborX="-39210" custLinFactNeighborY="-372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Школа со сплошной заливкой"/>
        </a:ext>
      </dgm:extLst>
    </dgm:pt>
    <dgm:pt modelId="{98E8B042-6BEE-4B9B-A3EE-89FFD9ACE248}" type="pres">
      <dgm:prSet presAssocID="{E73BC169-AA0F-4700-86A4-219C3292FCE3}" presName="Name25" presStyleLbl="parChTrans1D1" presStyleIdx="0" presStyleCnt="5"/>
      <dgm:spPr>
        <a:prstGeom prst="rightArrow">
          <a:avLst/>
        </a:prstGeom>
      </dgm:spPr>
    </dgm:pt>
    <dgm:pt modelId="{B1BB052E-58F0-472D-B8F0-4C54EFA88786}" type="pres">
      <dgm:prSet presAssocID="{DC0FF200-CEF3-445C-9330-BDE0FC8B8071}" presName="node" presStyleCnt="0"/>
      <dgm:spPr/>
    </dgm:pt>
    <dgm:pt modelId="{B6289936-AAE7-40F8-88DF-352A53DC040D}" type="pres">
      <dgm:prSet presAssocID="{DC0FF200-CEF3-445C-9330-BDE0FC8B8071}" presName="parentNode" presStyleLbl="node1" presStyleIdx="1" presStyleCnt="6" custScaleX="286085" custScaleY="272881" custLinFactNeighborX="-48412" custLinFactNeighborY="13144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8C53BE68-A229-4150-8973-2479747A9DA1}" type="pres">
      <dgm:prSet presAssocID="{DC0FF200-CEF3-445C-9330-BDE0FC8B8071}" presName="childNode" presStyleLbl="revTx" presStyleIdx="0" presStyleCnt="0">
        <dgm:presLayoutVars>
          <dgm:bulletEnabled val="1"/>
        </dgm:presLayoutVars>
      </dgm:prSet>
      <dgm:spPr/>
    </dgm:pt>
    <dgm:pt modelId="{6BD24765-0C8E-4476-8905-8A1834EBE38C}" type="pres">
      <dgm:prSet presAssocID="{853A6BA3-6603-4BEB-ACFD-2385A6EB81E3}" presName="Name25" presStyleLbl="parChTrans1D1" presStyleIdx="1" presStyleCnt="5"/>
      <dgm:spPr>
        <a:prstGeom prst="rightArrow">
          <a:avLst/>
        </a:prstGeom>
      </dgm:spPr>
    </dgm:pt>
    <dgm:pt modelId="{60CA39BC-E0B6-4385-BE08-E5CB2E780917}" type="pres">
      <dgm:prSet presAssocID="{3EE157B0-53C7-49E0-8496-F6C6CDC5D1AB}" presName="node" presStyleCnt="0"/>
      <dgm:spPr/>
    </dgm:pt>
    <dgm:pt modelId="{E0EC3FB9-978D-4091-8A90-DC03408F754C}" type="pres">
      <dgm:prSet presAssocID="{3EE157B0-53C7-49E0-8496-F6C6CDC5D1AB}" presName="parentNode" presStyleLbl="node1" presStyleIdx="2" presStyleCnt="6" custScaleX="286085" custScaleY="272881" custLinFactX="15150" custLinFactNeighborX="100000" custLinFactNeighborY="-30078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007B3756-C201-45A4-AE6D-139D4AA37D1D}" type="pres">
      <dgm:prSet presAssocID="{3EE157B0-53C7-49E0-8496-F6C6CDC5D1AB}" presName="childNode" presStyleLbl="revTx" presStyleIdx="0" presStyleCnt="0">
        <dgm:presLayoutVars>
          <dgm:bulletEnabled val="1"/>
        </dgm:presLayoutVars>
      </dgm:prSet>
      <dgm:spPr/>
    </dgm:pt>
    <dgm:pt modelId="{9992C4F0-418C-4E5B-A5F6-15614DB744A2}" type="pres">
      <dgm:prSet presAssocID="{921B9BCB-BF01-4591-B5FC-9F07DAE75BFE}" presName="Name25" presStyleLbl="parChTrans1D1" presStyleIdx="2" presStyleCnt="5"/>
      <dgm:spPr>
        <a:prstGeom prst="rightArrow">
          <a:avLst/>
        </a:prstGeom>
      </dgm:spPr>
    </dgm:pt>
    <dgm:pt modelId="{7A7AF368-145A-4088-9B2D-E95DFA9424F2}" type="pres">
      <dgm:prSet presAssocID="{45C84322-ACDB-4D69-86AE-01252EE8F2AD}" presName="node" presStyleCnt="0"/>
      <dgm:spPr/>
    </dgm:pt>
    <dgm:pt modelId="{EA95FB05-BA05-4FD6-B116-C10D39CA6645}" type="pres">
      <dgm:prSet presAssocID="{45C84322-ACDB-4D69-86AE-01252EE8F2AD}" presName="parentNode" presStyleLbl="node1" presStyleIdx="3" presStyleCnt="6" custScaleX="286085" custScaleY="272881" custLinFactX="117542" custLinFactNeighborX="200000" custLinFactNeighborY="-5815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25D9EF92-323F-4FC6-A1C1-6E6FD7A56624}" type="pres">
      <dgm:prSet presAssocID="{45C84322-ACDB-4D69-86AE-01252EE8F2AD}" presName="childNode" presStyleLbl="revTx" presStyleIdx="0" presStyleCnt="0">
        <dgm:presLayoutVars>
          <dgm:bulletEnabled val="1"/>
        </dgm:presLayoutVars>
      </dgm:prSet>
      <dgm:spPr/>
    </dgm:pt>
    <dgm:pt modelId="{72BE8264-AB46-43E6-9408-DB29C1B77206}" type="pres">
      <dgm:prSet presAssocID="{178CE5D2-CB49-43F7-A7A2-3A21A2098011}" presName="Name25" presStyleLbl="parChTrans1D1" presStyleIdx="3" presStyleCnt="5"/>
      <dgm:spPr>
        <a:prstGeom prst="rightArrow">
          <a:avLst/>
        </a:prstGeom>
      </dgm:spPr>
    </dgm:pt>
    <dgm:pt modelId="{B6AB58F8-622B-4297-9FE0-57CE52367A88}" type="pres">
      <dgm:prSet presAssocID="{34A55B0B-D85A-474C-B671-8CCCB3021D0E}" presName="node" presStyleCnt="0"/>
      <dgm:spPr/>
    </dgm:pt>
    <dgm:pt modelId="{7584F464-708B-4D1D-9B5D-DB6D45233E2D}" type="pres">
      <dgm:prSet presAssocID="{34A55B0B-D85A-474C-B671-8CCCB3021D0E}" presName="parentNode" presStyleLbl="node1" presStyleIdx="4" presStyleCnt="6" custScaleX="286085" custScaleY="272881" custLinFactX="14830" custLinFactNeighborX="100000" custLinFactNeighborY="5382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103DDE52-8273-4A55-AA43-F96325D4C681}" type="pres">
      <dgm:prSet presAssocID="{34A55B0B-D85A-474C-B671-8CCCB3021D0E}" presName="childNode" presStyleLbl="revTx" presStyleIdx="0" presStyleCnt="0">
        <dgm:presLayoutVars>
          <dgm:bulletEnabled val="1"/>
        </dgm:presLayoutVars>
      </dgm:prSet>
      <dgm:spPr/>
    </dgm:pt>
    <dgm:pt modelId="{4D096C05-3A7A-4BDA-B070-60595C97A9A2}" type="pres">
      <dgm:prSet presAssocID="{A6345360-A217-4AA8-B195-615D7EA38D0F}" presName="Name25" presStyleLbl="parChTrans1D1" presStyleIdx="4" presStyleCnt="5"/>
      <dgm:spPr>
        <a:prstGeom prst="rightArrow">
          <a:avLst/>
        </a:prstGeom>
      </dgm:spPr>
    </dgm:pt>
    <dgm:pt modelId="{ADEAC5C1-1404-41A1-92FE-A53FC0F3C1AB}" type="pres">
      <dgm:prSet presAssocID="{CB102ECC-0F24-4086-82D5-3B0267660696}" presName="node" presStyleCnt="0"/>
      <dgm:spPr/>
    </dgm:pt>
    <dgm:pt modelId="{FF229A1D-069D-488F-B6E9-7DC6773AE6A3}" type="pres">
      <dgm:prSet presAssocID="{CB102ECC-0F24-4086-82D5-3B0267660696}" presName="parentNode" presStyleLbl="node1" presStyleIdx="5" presStyleCnt="6" custScaleX="286085" custScaleY="272881" custLinFactNeighborX="-31682" custLinFactNeighborY="-36512">
        <dgm:presLayoutVars>
          <dgm:chMax val="1"/>
          <dgm:bulletEnabled val="1"/>
        </dgm:presLayoutVars>
      </dgm:prSet>
      <dgm:spPr>
        <a:prstGeom prst="flowChartConnector">
          <a:avLst/>
        </a:prstGeom>
      </dgm:spPr>
    </dgm:pt>
    <dgm:pt modelId="{440B294E-D917-475B-A1CD-9A51613D375E}" type="pres">
      <dgm:prSet presAssocID="{CB102ECC-0F24-4086-82D5-3B026766069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BEB2000-053C-4DC1-8B95-B569F35BA595}" srcId="{F74114B1-9102-4C14-A4A7-06CD00CAF059}" destId="{34A55B0B-D85A-474C-B671-8CCCB3021D0E}" srcOrd="3" destOrd="0" parTransId="{178CE5D2-CB49-43F7-A7A2-3A21A2098011}" sibTransId="{BEEA9D40-5DF8-41F3-B255-4E8BDFC9F00D}"/>
    <dgm:cxn modelId="{AF618902-64C1-4655-BF7C-E8348702F35C}" srcId="{F74114B1-9102-4C14-A4A7-06CD00CAF059}" destId="{CB102ECC-0F24-4086-82D5-3B0267660696}" srcOrd="4" destOrd="0" parTransId="{A6345360-A217-4AA8-B195-615D7EA38D0F}" sibTransId="{B30CA70D-F521-4C08-A51E-79ED019CBCC9}"/>
    <dgm:cxn modelId="{68A7F625-F62E-49C2-BB91-4ADBBFFB6116}" type="presOf" srcId="{921B9BCB-BF01-4591-B5FC-9F07DAE75BFE}" destId="{9992C4F0-418C-4E5B-A5F6-15614DB744A2}" srcOrd="0" destOrd="0" presId="urn:microsoft.com/office/officeart/2005/8/layout/radial2"/>
    <dgm:cxn modelId="{099E4626-1D3E-4182-9ACF-302B453615EE}" type="presOf" srcId="{45C84322-ACDB-4D69-86AE-01252EE8F2AD}" destId="{EA95FB05-BA05-4FD6-B116-C10D39CA6645}" srcOrd="0" destOrd="0" presId="urn:microsoft.com/office/officeart/2005/8/layout/radial2"/>
    <dgm:cxn modelId="{F090295E-9C0E-4F6A-B10D-F858F003D280}" srcId="{F74114B1-9102-4C14-A4A7-06CD00CAF059}" destId="{DC0FF200-CEF3-445C-9330-BDE0FC8B8071}" srcOrd="0" destOrd="0" parTransId="{E73BC169-AA0F-4700-86A4-219C3292FCE3}" sibTransId="{51C3A111-3420-4148-BF08-4A1489AED031}"/>
    <dgm:cxn modelId="{885F2550-CD63-492F-8F24-C0C5F801C9F7}" srcId="{F74114B1-9102-4C14-A4A7-06CD00CAF059}" destId="{45C84322-ACDB-4D69-86AE-01252EE8F2AD}" srcOrd="2" destOrd="0" parTransId="{921B9BCB-BF01-4591-B5FC-9F07DAE75BFE}" sibTransId="{8D749059-31AF-4233-8F88-8852D30E9B4A}"/>
    <dgm:cxn modelId="{6D767084-7F95-447E-A663-49EADB5B2745}" type="presOf" srcId="{E73BC169-AA0F-4700-86A4-219C3292FCE3}" destId="{98E8B042-6BEE-4B9B-A3EE-89FFD9ACE248}" srcOrd="0" destOrd="0" presId="urn:microsoft.com/office/officeart/2005/8/layout/radial2"/>
    <dgm:cxn modelId="{C2FE2D9D-0ABC-4F7E-BDA4-E690FC23D575}" type="presOf" srcId="{CB102ECC-0F24-4086-82D5-3B0267660696}" destId="{FF229A1D-069D-488F-B6E9-7DC6773AE6A3}" srcOrd="0" destOrd="0" presId="urn:microsoft.com/office/officeart/2005/8/layout/radial2"/>
    <dgm:cxn modelId="{B0303AC2-64B4-4C5C-8072-C337EB41FFCD}" type="presOf" srcId="{3EE157B0-53C7-49E0-8496-F6C6CDC5D1AB}" destId="{E0EC3FB9-978D-4091-8A90-DC03408F754C}" srcOrd="0" destOrd="0" presId="urn:microsoft.com/office/officeart/2005/8/layout/radial2"/>
    <dgm:cxn modelId="{F9DAFAC8-6151-42F5-BD4C-5A91D701835D}" type="presOf" srcId="{34A55B0B-D85A-474C-B671-8CCCB3021D0E}" destId="{7584F464-708B-4D1D-9B5D-DB6D45233E2D}" srcOrd="0" destOrd="0" presId="urn:microsoft.com/office/officeart/2005/8/layout/radial2"/>
    <dgm:cxn modelId="{40E631CC-E09E-411F-BE33-BF14F9DCE75B}" type="presOf" srcId="{853A6BA3-6603-4BEB-ACFD-2385A6EB81E3}" destId="{6BD24765-0C8E-4476-8905-8A1834EBE38C}" srcOrd="0" destOrd="0" presId="urn:microsoft.com/office/officeart/2005/8/layout/radial2"/>
    <dgm:cxn modelId="{32682ED1-21FB-4CB2-B7D3-E02728145B3B}" srcId="{F74114B1-9102-4C14-A4A7-06CD00CAF059}" destId="{3EE157B0-53C7-49E0-8496-F6C6CDC5D1AB}" srcOrd="1" destOrd="0" parTransId="{853A6BA3-6603-4BEB-ACFD-2385A6EB81E3}" sibTransId="{9FEE5495-0247-4E43-A587-5F4C8845C6E6}"/>
    <dgm:cxn modelId="{CA1E49D3-48CB-4DE8-9390-D843642C84A0}" type="presOf" srcId="{178CE5D2-CB49-43F7-A7A2-3A21A2098011}" destId="{72BE8264-AB46-43E6-9408-DB29C1B77206}" srcOrd="0" destOrd="0" presId="urn:microsoft.com/office/officeart/2005/8/layout/radial2"/>
    <dgm:cxn modelId="{BADFB9D8-BC62-4211-A4E4-DCED26F13A3D}" type="presOf" srcId="{A6345360-A217-4AA8-B195-615D7EA38D0F}" destId="{4D096C05-3A7A-4BDA-B070-60595C97A9A2}" srcOrd="0" destOrd="0" presId="urn:microsoft.com/office/officeart/2005/8/layout/radial2"/>
    <dgm:cxn modelId="{E44EE9F2-4C33-4A5C-8C53-7F4BE77C067E}" type="presOf" srcId="{F74114B1-9102-4C14-A4A7-06CD00CAF059}" destId="{BDB03E66-B5FF-4D5B-8E61-1289C93D8CE7}" srcOrd="0" destOrd="0" presId="urn:microsoft.com/office/officeart/2005/8/layout/radial2"/>
    <dgm:cxn modelId="{FD4708FE-B35B-4745-A80B-58113D38DDF1}" type="presOf" srcId="{DC0FF200-CEF3-445C-9330-BDE0FC8B8071}" destId="{B6289936-AAE7-40F8-88DF-352A53DC040D}" srcOrd="0" destOrd="0" presId="urn:microsoft.com/office/officeart/2005/8/layout/radial2"/>
    <dgm:cxn modelId="{5E3A943C-0BED-472C-8066-A63931CE43D6}" type="presParOf" srcId="{BDB03E66-B5FF-4D5B-8E61-1289C93D8CE7}" destId="{3DAA136B-584F-43C4-8780-DDEA0048BC3B}" srcOrd="0" destOrd="0" presId="urn:microsoft.com/office/officeart/2005/8/layout/radial2"/>
    <dgm:cxn modelId="{E442E0BD-0EBE-4DD0-A982-7946083F7BAD}" type="presParOf" srcId="{3DAA136B-584F-43C4-8780-DDEA0048BC3B}" destId="{218B2D45-4879-4C1E-A0E5-AF37C7EB368A}" srcOrd="0" destOrd="0" presId="urn:microsoft.com/office/officeart/2005/8/layout/radial2"/>
    <dgm:cxn modelId="{DB38DF64-0976-419C-AEC4-75071152CFAB}" type="presParOf" srcId="{218B2D45-4879-4C1E-A0E5-AF37C7EB368A}" destId="{4EFB2F5D-B0A4-4787-91A7-19EC6BE3A468}" srcOrd="0" destOrd="0" presId="urn:microsoft.com/office/officeart/2005/8/layout/radial2"/>
    <dgm:cxn modelId="{C2120F44-2A3D-4E9B-AA84-D28762A91437}" type="presParOf" srcId="{218B2D45-4879-4C1E-A0E5-AF37C7EB368A}" destId="{C14DAF37-F9E3-48E8-A199-F5246C737211}" srcOrd="1" destOrd="0" presId="urn:microsoft.com/office/officeart/2005/8/layout/radial2"/>
    <dgm:cxn modelId="{44587F2A-9428-4B4C-92F5-E9824442E370}" type="presParOf" srcId="{3DAA136B-584F-43C4-8780-DDEA0048BC3B}" destId="{98E8B042-6BEE-4B9B-A3EE-89FFD9ACE248}" srcOrd="1" destOrd="0" presId="urn:microsoft.com/office/officeart/2005/8/layout/radial2"/>
    <dgm:cxn modelId="{9DC6A6FF-97F8-44BD-8B30-868B4ECBC186}" type="presParOf" srcId="{3DAA136B-584F-43C4-8780-DDEA0048BC3B}" destId="{B1BB052E-58F0-472D-B8F0-4C54EFA88786}" srcOrd="2" destOrd="0" presId="urn:microsoft.com/office/officeart/2005/8/layout/radial2"/>
    <dgm:cxn modelId="{D7AB8843-DC83-415D-ACD6-786C39658C6D}" type="presParOf" srcId="{B1BB052E-58F0-472D-B8F0-4C54EFA88786}" destId="{B6289936-AAE7-40F8-88DF-352A53DC040D}" srcOrd="0" destOrd="0" presId="urn:microsoft.com/office/officeart/2005/8/layout/radial2"/>
    <dgm:cxn modelId="{4D517DBF-2BF3-46C3-A392-B556AC9D051E}" type="presParOf" srcId="{B1BB052E-58F0-472D-B8F0-4C54EFA88786}" destId="{8C53BE68-A229-4150-8973-2479747A9DA1}" srcOrd="1" destOrd="0" presId="urn:microsoft.com/office/officeart/2005/8/layout/radial2"/>
    <dgm:cxn modelId="{796C0F13-C7E4-4ECE-B82B-5D1FF58FB114}" type="presParOf" srcId="{3DAA136B-584F-43C4-8780-DDEA0048BC3B}" destId="{6BD24765-0C8E-4476-8905-8A1834EBE38C}" srcOrd="3" destOrd="0" presId="urn:microsoft.com/office/officeart/2005/8/layout/radial2"/>
    <dgm:cxn modelId="{31B2B838-FED9-432E-A12B-572B39963A02}" type="presParOf" srcId="{3DAA136B-584F-43C4-8780-DDEA0048BC3B}" destId="{60CA39BC-E0B6-4385-BE08-E5CB2E780917}" srcOrd="4" destOrd="0" presId="urn:microsoft.com/office/officeart/2005/8/layout/radial2"/>
    <dgm:cxn modelId="{18347201-18A0-469A-BED8-4621E9316A87}" type="presParOf" srcId="{60CA39BC-E0B6-4385-BE08-E5CB2E780917}" destId="{E0EC3FB9-978D-4091-8A90-DC03408F754C}" srcOrd="0" destOrd="0" presId="urn:microsoft.com/office/officeart/2005/8/layout/radial2"/>
    <dgm:cxn modelId="{01336BA9-690F-4078-839B-5B01A96AF2C1}" type="presParOf" srcId="{60CA39BC-E0B6-4385-BE08-E5CB2E780917}" destId="{007B3756-C201-45A4-AE6D-139D4AA37D1D}" srcOrd="1" destOrd="0" presId="urn:microsoft.com/office/officeart/2005/8/layout/radial2"/>
    <dgm:cxn modelId="{CB3CFA0A-8FA1-42C2-AE71-AC33767A5F37}" type="presParOf" srcId="{3DAA136B-584F-43C4-8780-DDEA0048BC3B}" destId="{9992C4F0-418C-4E5B-A5F6-15614DB744A2}" srcOrd="5" destOrd="0" presId="urn:microsoft.com/office/officeart/2005/8/layout/radial2"/>
    <dgm:cxn modelId="{33CE1061-9520-41CC-AE43-F651BC20BF1B}" type="presParOf" srcId="{3DAA136B-584F-43C4-8780-DDEA0048BC3B}" destId="{7A7AF368-145A-4088-9B2D-E95DFA9424F2}" srcOrd="6" destOrd="0" presId="urn:microsoft.com/office/officeart/2005/8/layout/radial2"/>
    <dgm:cxn modelId="{149C4F42-F664-4F8B-A822-49819C83D566}" type="presParOf" srcId="{7A7AF368-145A-4088-9B2D-E95DFA9424F2}" destId="{EA95FB05-BA05-4FD6-B116-C10D39CA6645}" srcOrd="0" destOrd="0" presId="urn:microsoft.com/office/officeart/2005/8/layout/radial2"/>
    <dgm:cxn modelId="{7BFFAA55-60C6-40C8-8C86-72A60E670582}" type="presParOf" srcId="{7A7AF368-145A-4088-9B2D-E95DFA9424F2}" destId="{25D9EF92-323F-4FC6-A1C1-6E6FD7A56624}" srcOrd="1" destOrd="0" presId="urn:microsoft.com/office/officeart/2005/8/layout/radial2"/>
    <dgm:cxn modelId="{9D341229-B65D-4A83-B43F-AF18A71409FF}" type="presParOf" srcId="{3DAA136B-584F-43C4-8780-DDEA0048BC3B}" destId="{72BE8264-AB46-43E6-9408-DB29C1B77206}" srcOrd="7" destOrd="0" presId="urn:microsoft.com/office/officeart/2005/8/layout/radial2"/>
    <dgm:cxn modelId="{4C4B714E-E194-4B0D-B6BA-C324B46145B3}" type="presParOf" srcId="{3DAA136B-584F-43C4-8780-DDEA0048BC3B}" destId="{B6AB58F8-622B-4297-9FE0-57CE52367A88}" srcOrd="8" destOrd="0" presId="urn:microsoft.com/office/officeart/2005/8/layout/radial2"/>
    <dgm:cxn modelId="{BA1D97AC-7A9D-4063-A036-186646D4932D}" type="presParOf" srcId="{B6AB58F8-622B-4297-9FE0-57CE52367A88}" destId="{7584F464-708B-4D1D-9B5D-DB6D45233E2D}" srcOrd="0" destOrd="0" presId="urn:microsoft.com/office/officeart/2005/8/layout/radial2"/>
    <dgm:cxn modelId="{4867197B-13B8-4EDA-A5BD-5D91644FBFD2}" type="presParOf" srcId="{B6AB58F8-622B-4297-9FE0-57CE52367A88}" destId="{103DDE52-8273-4A55-AA43-F96325D4C681}" srcOrd="1" destOrd="0" presId="urn:microsoft.com/office/officeart/2005/8/layout/radial2"/>
    <dgm:cxn modelId="{9522DECC-A74B-4E04-9250-D3069382BD4E}" type="presParOf" srcId="{3DAA136B-584F-43C4-8780-DDEA0048BC3B}" destId="{4D096C05-3A7A-4BDA-B070-60595C97A9A2}" srcOrd="9" destOrd="0" presId="urn:microsoft.com/office/officeart/2005/8/layout/radial2"/>
    <dgm:cxn modelId="{CBEF792C-E233-4618-B356-8FF2A9846E1E}" type="presParOf" srcId="{3DAA136B-584F-43C4-8780-DDEA0048BC3B}" destId="{ADEAC5C1-1404-41A1-92FE-A53FC0F3C1AB}" srcOrd="10" destOrd="0" presId="urn:microsoft.com/office/officeart/2005/8/layout/radial2"/>
    <dgm:cxn modelId="{AA936BBF-5A11-4659-B094-8EF7CC08C218}" type="presParOf" srcId="{ADEAC5C1-1404-41A1-92FE-A53FC0F3C1AB}" destId="{FF229A1D-069D-488F-B6E9-7DC6773AE6A3}" srcOrd="0" destOrd="0" presId="urn:microsoft.com/office/officeart/2005/8/layout/radial2"/>
    <dgm:cxn modelId="{7C8BF640-CD62-46A9-9E3B-613A046085E0}" type="presParOf" srcId="{ADEAC5C1-1404-41A1-92FE-A53FC0F3C1AB}" destId="{440B294E-D917-475B-A1CD-9A51613D375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D7D29-49EB-4724-8A92-623ACCB5DBCE}">
      <dsp:nvSpPr>
        <dsp:cNvPr id="0" name=""/>
        <dsp:cNvSpPr/>
      </dsp:nvSpPr>
      <dsp:spPr>
        <a:xfrm>
          <a:off x="0" y="110937"/>
          <a:ext cx="8640960" cy="12548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Разработка и внедрение программ укрепления здоровья на уровне школы, ПМСП, сообщества с учетом возрастных,  </a:t>
          </a:r>
          <a:r>
            <a:rPr lang="ru-RU" sz="16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гендерных</a:t>
          </a: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социально-экономических различий, создание равных возможностей для всех</a:t>
          </a:r>
        </a:p>
        <a:p>
          <a:pPr lvl="0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61256" y="172193"/>
        <a:ext cx="8518448" cy="1132313"/>
      </dsp:txXfrm>
    </dsp:sp>
    <dsp:sp modelId="{EB704323-2FC5-4948-8569-C93EDFD3B7C3}">
      <dsp:nvSpPr>
        <dsp:cNvPr id="0" name=""/>
        <dsp:cNvSpPr/>
      </dsp:nvSpPr>
      <dsp:spPr>
        <a:xfrm>
          <a:off x="0" y="1552959"/>
          <a:ext cx="8640960" cy="92839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Укрепление школьной среды, способствующей здоровью- внедрение проекта «Школы, способствующие здоровью»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45320" y="1598279"/>
        <a:ext cx="8550320" cy="837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C1C04-9471-48F6-9C83-52D5195E9FE8}">
      <dsp:nvSpPr>
        <dsp:cNvPr id="0" name=""/>
        <dsp:cNvSpPr/>
      </dsp:nvSpPr>
      <dsp:spPr>
        <a:xfrm>
          <a:off x="634570" y="1075"/>
          <a:ext cx="2303693" cy="13822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здоровое питание - обучение, выбор здоровых продуктов, ежедневный завтрак, потребление фруктов и овощей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634570" y="1075"/>
        <a:ext cx="2303693" cy="1382216"/>
      </dsp:txXfrm>
    </dsp:sp>
    <dsp:sp modelId="{C2405596-875A-4582-96C9-D4CCD1F06E28}">
      <dsp:nvSpPr>
        <dsp:cNvPr id="0" name=""/>
        <dsp:cNvSpPr/>
      </dsp:nvSpPr>
      <dsp:spPr>
        <a:xfrm>
          <a:off x="3168633" y="1075"/>
          <a:ext cx="2303693" cy="13822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физическую активность- пропаганда, создание возможностей, школьные инициативы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168633" y="1075"/>
        <a:ext cx="2303693" cy="1382216"/>
      </dsp:txXfrm>
    </dsp:sp>
    <dsp:sp modelId="{FBD20356-A0C3-42C5-9F0A-09BD9740D546}">
      <dsp:nvSpPr>
        <dsp:cNvPr id="0" name=""/>
        <dsp:cNvSpPr/>
      </dsp:nvSpPr>
      <dsp:spPr>
        <a:xfrm>
          <a:off x="5702696" y="1075"/>
          <a:ext cx="2303693" cy="13822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профилактику табакокурения и потребления алкоголя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702696" y="1075"/>
        <a:ext cx="2303693" cy="1382216"/>
      </dsp:txXfrm>
    </dsp:sp>
    <dsp:sp modelId="{6CB66D89-B953-4D8F-B314-B2CC6EA376CF}">
      <dsp:nvSpPr>
        <dsp:cNvPr id="0" name=""/>
        <dsp:cNvSpPr/>
      </dsp:nvSpPr>
      <dsp:spPr>
        <a:xfrm>
          <a:off x="634570" y="1613660"/>
          <a:ext cx="2303693" cy="1382216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психическое здоровье школьников- дружелюбная благоприятная школьная среда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634570" y="1613660"/>
        <a:ext cx="2303693" cy="1382216"/>
      </dsp:txXfrm>
    </dsp:sp>
    <dsp:sp modelId="{56C4AA1F-0CDD-4FC4-AD0C-83347E7756EC}">
      <dsp:nvSpPr>
        <dsp:cNvPr id="0" name=""/>
        <dsp:cNvSpPr/>
      </dsp:nvSpPr>
      <dsp:spPr>
        <a:xfrm>
          <a:off x="3168633" y="1613660"/>
          <a:ext cx="2303693" cy="13822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личную гигиену,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репродуктивное здоровье</a:t>
          </a:r>
        </a:p>
      </dsp:txBody>
      <dsp:txXfrm>
        <a:off x="3168633" y="1613660"/>
        <a:ext cx="2303693" cy="1382216"/>
      </dsp:txXfrm>
    </dsp:sp>
    <dsp:sp modelId="{B4DC30A5-E475-4F75-BFF1-DD28C768F11B}">
      <dsp:nvSpPr>
        <dsp:cNvPr id="0" name=""/>
        <dsp:cNvSpPr/>
      </dsp:nvSpPr>
      <dsp:spPr>
        <a:xfrm>
          <a:off x="5702696" y="1613660"/>
          <a:ext cx="2303693" cy="13822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мониторинг эффективности</a:t>
          </a:r>
        </a:p>
      </dsp:txBody>
      <dsp:txXfrm>
        <a:off x="5702696" y="1613660"/>
        <a:ext cx="2303693" cy="1382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96C05-3A7A-4BDA-B070-60595C97A9A2}">
      <dsp:nvSpPr>
        <dsp:cNvPr id="0" name=""/>
        <dsp:cNvSpPr/>
      </dsp:nvSpPr>
      <dsp:spPr>
        <a:xfrm rot="3746775">
          <a:off x="1930575" y="2648058"/>
          <a:ext cx="209594" cy="33574"/>
        </a:xfrm>
        <a:prstGeom prst="rightArrow">
          <a:avLst/>
        </a:pr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E8264-AB46-43E6-9408-DB29C1B77206}">
      <dsp:nvSpPr>
        <dsp:cNvPr id="0" name=""/>
        <dsp:cNvSpPr/>
      </dsp:nvSpPr>
      <dsp:spPr>
        <a:xfrm rot="1355270">
          <a:off x="2149233" y="2516956"/>
          <a:ext cx="1102116" cy="33574"/>
        </a:xfrm>
        <a:prstGeom prst="rightArrow">
          <a:avLst/>
        </a:pr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2C4F0-418C-4E5B-A5F6-15614DB744A2}">
      <dsp:nvSpPr>
        <dsp:cNvPr id="0" name=""/>
        <dsp:cNvSpPr/>
      </dsp:nvSpPr>
      <dsp:spPr>
        <a:xfrm rot="21560807">
          <a:off x="2191430" y="2109527"/>
          <a:ext cx="2264019" cy="33574"/>
        </a:xfrm>
        <a:prstGeom prst="rightArrow">
          <a:avLst/>
        </a:pr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24765-0C8E-4476-8905-8A1834EBE38C}">
      <dsp:nvSpPr>
        <dsp:cNvPr id="0" name=""/>
        <dsp:cNvSpPr/>
      </dsp:nvSpPr>
      <dsp:spPr>
        <a:xfrm rot="20076780">
          <a:off x="2135800" y="1676970"/>
          <a:ext cx="1153676" cy="33574"/>
        </a:xfrm>
        <a:prstGeom prst="rightArrow">
          <a:avLst/>
        </a:pr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8B042-6BEE-4B9B-A3EE-89FFD9ACE248}">
      <dsp:nvSpPr>
        <dsp:cNvPr id="0" name=""/>
        <dsp:cNvSpPr/>
      </dsp:nvSpPr>
      <dsp:spPr>
        <a:xfrm rot="17494917">
          <a:off x="1825212" y="1541063"/>
          <a:ext cx="340707" cy="33574"/>
        </a:xfrm>
        <a:prstGeom prst="rightArrow">
          <a:avLst/>
        </a:pr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DAF37-F9E3-48E8-A199-F5246C737211}">
      <dsp:nvSpPr>
        <dsp:cNvPr id="0" name=""/>
        <dsp:cNvSpPr/>
      </dsp:nvSpPr>
      <dsp:spPr>
        <a:xfrm>
          <a:off x="0" y="363925"/>
          <a:ext cx="2587579" cy="265074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289936-AAE7-40F8-88DF-352A53DC040D}">
      <dsp:nvSpPr>
        <dsp:cNvPr id="0" name=""/>
        <dsp:cNvSpPr/>
      </dsp:nvSpPr>
      <dsp:spPr>
        <a:xfrm>
          <a:off x="1379460" y="-537534"/>
          <a:ext cx="2098244" cy="2001401"/>
        </a:xfrm>
        <a:prstGeom prst="flowChartConnector">
          <a:avLst/>
        </a:prstGeom>
        <a:gradFill rotWithShape="0">
          <a:gsLst>
            <a:gs pos="0">
              <a:schemeClr val="accent6">
                <a:shade val="50000"/>
                <a:hueOff val="117898"/>
                <a:satOff val="-2498"/>
                <a:lumOff val="140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17898"/>
                <a:satOff val="-2498"/>
                <a:lumOff val="140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17898"/>
                <a:satOff val="-2498"/>
                <a:lumOff val="140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chemeClr val="tx1"/>
              </a:solidFill>
            </a:rPr>
            <a:t>Политика в области школьного здравоохранения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686741" y="-244436"/>
        <a:ext cx="1483682" cy="1415205"/>
      </dsp:txXfrm>
    </dsp:sp>
    <dsp:sp modelId="{E0EC3FB9-978D-4091-8A90-DC03408F754C}">
      <dsp:nvSpPr>
        <dsp:cNvPr id="0" name=""/>
        <dsp:cNvSpPr/>
      </dsp:nvSpPr>
      <dsp:spPr>
        <a:xfrm>
          <a:off x="3123944" y="0"/>
          <a:ext cx="2098244" cy="2001401"/>
        </a:xfrm>
        <a:prstGeom prst="flowChartConnector">
          <a:avLst/>
        </a:prstGeom>
        <a:gradFill rotWithShape="0">
          <a:gsLst>
            <a:gs pos="0">
              <a:schemeClr val="accent6">
                <a:shade val="50000"/>
                <a:hueOff val="235795"/>
                <a:satOff val="-4995"/>
                <a:lumOff val="280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35795"/>
                <a:satOff val="-4995"/>
                <a:lumOff val="280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35795"/>
                <a:satOff val="-4995"/>
                <a:lumOff val="280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chemeClr val="tx1"/>
              </a:solidFill>
            </a:rPr>
            <a:t>Физическая среда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431225" y="293098"/>
        <a:ext cx="1483682" cy="1415205"/>
      </dsp:txXfrm>
    </dsp:sp>
    <dsp:sp modelId="{EA95FB05-BA05-4FD6-B116-C10D39CA6645}">
      <dsp:nvSpPr>
        <dsp:cNvPr id="0" name=""/>
        <dsp:cNvSpPr/>
      </dsp:nvSpPr>
      <dsp:spPr>
        <a:xfrm>
          <a:off x="4455301" y="1100747"/>
          <a:ext cx="2098244" cy="2001401"/>
        </a:xfrm>
        <a:prstGeom prst="flowChartConnector">
          <a:avLst/>
        </a:prstGeom>
        <a:gradFill rotWithShape="0">
          <a:gsLst>
            <a:gs pos="0">
              <a:schemeClr val="accent6">
                <a:shade val="50000"/>
                <a:hueOff val="353693"/>
                <a:satOff val="-7493"/>
                <a:lumOff val="420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53693"/>
                <a:satOff val="-7493"/>
                <a:lumOff val="420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53693"/>
                <a:satOff val="-7493"/>
                <a:lumOff val="420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chemeClr val="tx1"/>
              </a:solidFill>
            </a:rPr>
            <a:t>Взаимоотношения школы и сообщества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762582" y="1393845"/>
        <a:ext cx="1483682" cy="1415205"/>
      </dsp:txXfrm>
    </dsp:sp>
    <dsp:sp modelId="{7584F464-708B-4D1D-9B5D-DB6D45233E2D}">
      <dsp:nvSpPr>
        <dsp:cNvPr id="0" name=""/>
        <dsp:cNvSpPr/>
      </dsp:nvSpPr>
      <dsp:spPr>
        <a:xfrm>
          <a:off x="3121597" y="2144756"/>
          <a:ext cx="2098244" cy="2001401"/>
        </a:xfrm>
        <a:prstGeom prst="flowChartConnector">
          <a:avLst/>
        </a:prstGeom>
        <a:gradFill rotWithShape="0">
          <a:gsLst>
            <a:gs pos="0">
              <a:schemeClr val="accent6">
                <a:shade val="50000"/>
                <a:hueOff val="235795"/>
                <a:satOff val="-4995"/>
                <a:lumOff val="280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35795"/>
                <a:satOff val="-4995"/>
                <a:lumOff val="280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35795"/>
                <a:satOff val="-4995"/>
                <a:lumOff val="280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>
              <a:solidFill>
                <a:schemeClr val="tx1"/>
              </a:solidFill>
            </a:rPr>
            <a:t>Школьные и социальные службы</a:t>
          </a:r>
          <a:endParaRPr lang="ru-RU" sz="1200" kern="1200">
            <a:solidFill>
              <a:schemeClr val="tx1"/>
            </a:solidFill>
          </a:endParaRPr>
        </a:p>
      </dsp:txBody>
      <dsp:txXfrm>
        <a:off x="3428878" y="2437854"/>
        <a:ext cx="1483682" cy="1415205"/>
      </dsp:txXfrm>
    </dsp:sp>
    <dsp:sp modelId="{FF229A1D-069D-488F-B6E9-7DC6773AE6A3}">
      <dsp:nvSpPr>
        <dsp:cNvPr id="0" name=""/>
        <dsp:cNvSpPr/>
      </dsp:nvSpPr>
      <dsp:spPr>
        <a:xfrm>
          <a:off x="1502164" y="2652939"/>
          <a:ext cx="2098244" cy="2001401"/>
        </a:xfrm>
        <a:prstGeom prst="flowChartConnector">
          <a:avLst/>
        </a:prstGeom>
        <a:gradFill rotWithShape="0">
          <a:gsLst>
            <a:gs pos="0">
              <a:schemeClr val="accent6">
                <a:shade val="50000"/>
                <a:hueOff val="117898"/>
                <a:satOff val="-2498"/>
                <a:lumOff val="140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17898"/>
                <a:satOff val="-2498"/>
                <a:lumOff val="140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17898"/>
                <a:satOff val="-2498"/>
                <a:lumOff val="140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chemeClr val="tx1"/>
              </a:solidFill>
            </a:rPr>
            <a:t>Обучение здоровью на уроках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809445" y="2946037"/>
        <a:ext cx="1483682" cy="1415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5686-C135-714D-ADAE-A031C4BC020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5B747-18E9-E746-A276-B387773C2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1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1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8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Обучение: Улучшает концентрацию, память и общую когнитивную функцию.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Академические результаты: Повышает успеваемость и способствует лучшему усвоению материала.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Психологическое благополучие: Способствует эмоциональному благополучию, снижает стресс и тревожность.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Социальные навыки: Способствует развитию навыков общения и улучшает отношения между учениками.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Физическое здоровье: Способствует активному образу жизни и профилактике многих заболеваний.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Посещаемость: Сокращает количество пропусков занятий по болезни, укрепляя здоровье учащихся.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Жизненные навыки: Формирование привычек здорового образа жизни, которые могут сохраняться на протяжении всей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5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Обучение: Улучшает концентрацию, память и общую когнитивную функцию.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Академические результаты: Повышает успеваемость и способствует лучшему усвоению материала.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Психологическое благополучие: Способствует эмоциональному благополучию, снижает стресс и тревожность.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Социальные навыки: Способствует развитию навыков общения и улучшает отношения между учениками.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Физическое здоровье: Способствует активному образу жизни и профилактике многих заболеваний.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Посещаемость: Сокращает количество пропусков занятий по болезни, укрепляя здоровье учащихся.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Жизненные навыки: Формирование привычек здорового образа жизни, которые могут сохраняться на протяжении всей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0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D755F6-2CAC-7D41-BB7B-94B4D9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baby's hand&#10;&#10;Description automatically generated with medium confidence">
            <a:extLst>
              <a:ext uri="{FF2B5EF4-FFF2-40B4-BE49-F238E27FC236}">
                <a16:creationId xmlns:a16="http://schemas.microsoft.com/office/drawing/2014/main" id="{B8D41AEF-EA26-8C49-899F-93C4E7FB5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F578A8-265C-6549-BC58-B3FF6D048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B5396E8-4CDD-E340-B285-71D77DAB5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" y="0"/>
            <a:ext cx="122020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4CCAA5-A13A-F547-B2B4-92DD9B9C5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hospital room, room, spectacles&#10;&#10;Description automatically generated">
            <a:extLst>
              <a:ext uri="{FF2B5EF4-FFF2-40B4-BE49-F238E27FC236}">
                <a16:creationId xmlns:a16="http://schemas.microsoft.com/office/drawing/2014/main" id="{4B515F42-E9BB-BE4D-8EC9-94C5E3592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2827E1-3564-3D49-9CF6-A88B3252C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035CF4F1-9FAE-4747-8962-E6680CBE7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8E4D33-3854-B446-9373-F2875B459D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women sitting on a couch with face paint&#10;&#10;Description automatically generated with low confidence">
            <a:extLst>
              <a:ext uri="{FF2B5EF4-FFF2-40B4-BE49-F238E27FC236}">
                <a16:creationId xmlns:a16="http://schemas.microsoft.com/office/drawing/2014/main" id="{3E1405B1-547C-4380-9BEB-FEF3AAFD5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68799E-0576-A94C-91E9-EB9835042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998DFF-FB6D-AC4E-B564-65A2BBB7E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6F15AE-52FC-0347-BD09-D35BC55337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5E00C2ED-0D1E-7A49-A779-06E3D1A8B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968921-A3D4-D747-A91E-D1D983916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shing the hands&#10;&#10;Description automatically generated with medium confidence">
            <a:extLst>
              <a:ext uri="{FF2B5EF4-FFF2-40B4-BE49-F238E27FC236}">
                <a16:creationId xmlns:a16="http://schemas.microsoft.com/office/drawing/2014/main" id="{FC15D9EE-673F-8E4D-A59F-47BDE01A5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34AD7F-EE14-4B40-8B98-FE5164052E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looking at a red wall&#10;&#10;Description automatically generated with low confidence">
            <a:extLst>
              <a:ext uri="{FF2B5EF4-FFF2-40B4-BE49-F238E27FC236}">
                <a16:creationId xmlns:a16="http://schemas.microsoft.com/office/drawing/2014/main" id="{094DE987-E110-E346-B5AD-7643BCA8F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EE3B21-FD08-D44E-942D-C611BBF50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7A54A406-1880-D543-B446-594252FA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59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59FAB0-A9F7-9A44-B85E-AA84DF96FB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22CAA1-C5BF-BB48-AD38-2428720EE5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4284E6-7217-5546-A9E9-8545B3A1D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E96424-4926-8B4E-B991-97959E75D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  <a:endParaRPr lang="en-US" dirty="0">
              <a:solidFill>
                <a:srgbClr val="00205C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9ABDE37-3315-8149-AD9C-177235C86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9C5D54E-052C-404F-82C6-B41F08B0FD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6AC7366-B0F2-684D-B0D0-3107CAF0F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9F27C3F-4AC0-BB45-AE60-D1DB85E7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653A947-12E8-DB4C-BB4E-6A225805B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A7C184-983D-D247-8728-349DDCA18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4FD3C1D-9E5A-C041-BDFE-5181449E9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CE69999-AAE9-6F48-B701-46A9C8CBC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F8EF61-4592-194D-A29A-74DCA89C8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03590F6-6AF3-0148-A265-42030A138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EC361EB-6232-2D4E-94C5-96D0FA6D9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314B67E-96FB-7E40-A0B6-14D1B4DDE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52E410-FDB0-3847-971D-FDEDC4339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2EFE51F-CEF1-A740-8A76-5CB5FCAA6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0F59DBB-7BFF-0741-A962-071CAAAD9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65EEA0E-E799-1449-85A2-1EB571650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C3C7DF1-3F45-5643-AAF5-3773625D0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DE597F-1E3D-D44B-8E9D-46F1A0D55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3043CCB-B00B-754D-ADBE-46AC2CFF8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59A206-A53D-4B4A-B0C2-441DB6292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E81810-D954-8844-9249-A4361D7C6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641C41-40C9-FE47-B588-B03357E49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8D75988-865F-5A4C-933C-725BECDB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93DFEC50-6C7D-CB4E-8D1A-888489B30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9"/>
          <a:stretch/>
        </p:blipFill>
        <p:spPr>
          <a:xfrm>
            <a:off x="5265420" y="-177260"/>
            <a:ext cx="7246620" cy="703525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57157255-5738-3D4D-9D93-4632C898B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0" r:id="rId16"/>
    <p:sldLayoutId id="2147483679" r:id="rId17"/>
    <p:sldLayoutId id="2147483689" r:id="rId18"/>
    <p:sldLayoutId id="2147483694" r:id="rId19"/>
    <p:sldLayoutId id="2147483677" r:id="rId20"/>
    <p:sldLayoutId id="2147483692" r:id="rId21"/>
    <p:sldLayoutId id="2147483693" r:id="rId22"/>
    <p:sldLayoutId id="2147483650" r:id="rId23"/>
    <p:sldLayoutId id="2147483690" r:id="rId24"/>
    <p:sldLayoutId id="2147483676" r:id="rId25"/>
    <p:sldLayoutId id="2147483654" r:id="rId26"/>
    <p:sldLayoutId id="2147483691" r:id="rId27"/>
    <p:sldLayoutId id="2147483666" r:id="rId28"/>
    <p:sldLayoutId id="2147483674" r:id="rId29"/>
    <p:sldLayoutId id="2147483683" r:id="rId30"/>
    <p:sldLayoutId id="2147483675" r:id="rId31"/>
    <p:sldLayoutId id="2147483684" r:id="rId32"/>
    <p:sldLayoutId id="2147483652" r:id="rId33"/>
    <p:sldLayoutId id="2147483653" r:id="rId34"/>
    <p:sldLayoutId id="2147483656" r:id="rId35"/>
    <p:sldLayoutId id="2147483657" r:id="rId36"/>
    <p:sldLayoutId id="2147483685" r:id="rId37"/>
    <p:sldLayoutId id="2147483686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chocmp.ru/wp-content/uploads/2021/05/Pitanie-detej-VOZ-1.pdf?ysclid=ls97mufzfl483427937" TargetMode="Externa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iris.who.int/bitstream/handle/10665/311664/9789240000070-rus.pdf?isAllowed=y&amp;sequence=21" TargetMode="Externa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2.png"/><Relationship Id="rId18" Type="http://schemas.openxmlformats.org/officeDocument/2006/relationships/image" Target="../media/image10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17" Type="http://schemas.openxmlformats.org/officeDocument/2006/relationships/image" Target="../media/image106.png"/><Relationship Id="rId2" Type="http://schemas.openxmlformats.org/officeDocument/2006/relationships/image" Target="../media/image91.png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svg"/><Relationship Id="rId19" Type="http://schemas.openxmlformats.org/officeDocument/2006/relationships/hyperlink" Target="https://www.who.int/publications/i/item/WHO-HSE-WSH-12.01" TargetMode="External"/><Relationship Id="rId4" Type="http://schemas.openxmlformats.org/officeDocument/2006/relationships/image" Target="../media/image93.svg"/><Relationship Id="rId9" Type="http://schemas.openxmlformats.org/officeDocument/2006/relationships/image" Target="../media/image98.png"/><Relationship Id="rId14" Type="http://schemas.openxmlformats.org/officeDocument/2006/relationships/image" Target="../media/image10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who.int/europe/ru/publications/i/item/9789289054508" TargetMode="Externa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.who.int/bitstream/handle/10665/330397/9789289054676-rus.pdf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www.euro.who.int/ru/publications/abstracts/prioritizing-pupils-education,-health-and-well-being.-water,-sanitation-and-hygiene-in-schools-in-the-pan-european-region-2016" TargetMode="Externa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ls.kz/ru/publications-ru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2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hls.kz/ru/publications-ru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8.sv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sv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0.svg"/><Relationship Id="rId21" Type="http://schemas.openxmlformats.org/officeDocument/2006/relationships/image" Target="../media/image158.svg"/><Relationship Id="rId34" Type="http://schemas.openxmlformats.org/officeDocument/2006/relationships/image" Target="../media/image171.pn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5" Type="http://schemas.openxmlformats.org/officeDocument/2006/relationships/image" Target="../media/image162.svg"/><Relationship Id="rId33" Type="http://schemas.openxmlformats.org/officeDocument/2006/relationships/image" Target="../media/image170.sv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24" Type="http://schemas.openxmlformats.org/officeDocument/2006/relationships/image" Target="../media/image161.png"/><Relationship Id="rId32" Type="http://schemas.openxmlformats.org/officeDocument/2006/relationships/image" Target="../media/image169.pn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23" Type="http://schemas.openxmlformats.org/officeDocument/2006/relationships/image" Target="../media/image160.svg"/><Relationship Id="rId28" Type="http://schemas.openxmlformats.org/officeDocument/2006/relationships/image" Target="../media/image165.png"/><Relationship Id="rId10" Type="http://schemas.openxmlformats.org/officeDocument/2006/relationships/image" Target="../media/image147.png"/><Relationship Id="rId19" Type="http://schemas.openxmlformats.org/officeDocument/2006/relationships/image" Target="../media/image156.svg"/><Relationship Id="rId31" Type="http://schemas.openxmlformats.org/officeDocument/2006/relationships/image" Target="../media/image168.sv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svg"/><Relationship Id="rId30" Type="http://schemas.openxmlformats.org/officeDocument/2006/relationships/image" Target="../media/image167.png"/><Relationship Id="rId35" Type="http://schemas.openxmlformats.org/officeDocument/2006/relationships/image" Target="../media/image172.svg"/><Relationship Id="rId8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8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8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8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90.svg"/><Relationship Id="rId3" Type="http://schemas.openxmlformats.org/officeDocument/2006/relationships/image" Target="../media/image177.png"/><Relationship Id="rId21" Type="http://schemas.openxmlformats.org/officeDocument/2006/relationships/image" Target="../media/image193.png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89.png"/><Relationship Id="rId2" Type="http://schemas.openxmlformats.org/officeDocument/2006/relationships/image" Target="../media/image176.png"/><Relationship Id="rId16" Type="http://schemas.openxmlformats.org/officeDocument/2006/relationships/image" Target="../media/image122.svg"/><Relationship Id="rId20" Type="http://schemas.openxmlformats.org/officeDocument/2006/relationships/image" Target="../media/image192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0.svg"/><Relationship Id="rId11" Type="http://schemas.openxmlformats.org/officeDocument/2006/relationships/image" Target="../media/image185.png"/><Relationship Id="rId24" Type="http://schemas.openxmlformats.org/officeDocument/2006/relationships/image" Target="../media/image196.svg"/><Relationship Id="rId5" Type="http://schemas.openxmlformats.org/officeDocument/2006/relationships/image" Target="../media/image179.png"/><Relationship Id="rId15" Type="http://schemas.openxmlformats.org/officeDocument/2006/relationships/image" Target="../media/image121.png"/><Relationship Id="rId23" Type="http://schemas.openxmlformats.org/officeDocument/2006/relationships/image" Target="../media/image195.png"/><Relationship Id="rId10" Type="http://schemas.openxmlformats.org/officeDocument/2006/relationships/image" Target="../media/image184.svg"/><Relationship Id="rId19" Type="http://schemas.openxmlformats.org/officeDocument/2006/relationships/image" Target="../media/image191.png"/><Relationship Id="rId4" Type="http://schemas.openxmlformats.org/officeDocument/2006/relationships/image" Target="../media/image178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Relationship Id="rId22" Type="http://schemas.openxmlformats.org/officeDocument/2006/relationships/image" Target="../media/image194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svg"/><Relationship Id="rId18" Type="http://schemas.openxmlformats.org/officeDocument/2006/relationships/image" Target="../media/image191.png"/><Relationship Id="rId3" Type="http://schemas.openxmlformats.org/officeDocument/2006/relationships/image" Target="../media/image198.svg"/><Relationship Id="rId21" Type="http://schemas.openxmlformats.org/officeDocument/2006/relationships/image" Target="../media/image194.svg"/><Relationship Id="rId7" Type="http://schemas.openxmlformats.org/officeDocument/2006/relationships/image" Target="../media/image182.svg"/><Relationship Id="rId12" Type="http://schemas.openxmlformats.org/officeDocument/2006/relationships/image" Target="../media/image187.png"/><Relationship Id="rId17" Type="http://schemas.openxmlformats.org/officeDocument/2006/relationships/image" Target="../media/image190.svg"/><Relationship Id="rId2" Type="http://schemas.openxmlformats.org/officeDocument/2006/relationships/image" Target="../media/image197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1.png"/><Relationship Id="rId11" Type="http://schemas.openxmlformats.org/officeDocument/2006/relationships/image" Target="../media/image186.svg"/><Relationship Id="rId5" Type="http://schemas.openxmlformats.org/officeDocument/2006/relationships/image" Target="../media/image180.svg"/><Relationship Id="rId15" Type="http://schemas.openxmlformats.org/officeDocument/2006/relationships/image" Target="../media/image122.svg"/><Relationship Id="rId23" Type="http://schemas.openxmlformats.org/officeDocument/2006/relationships/image" Target="../media/image196.svg"/><Relationship Id="rId10" Type="http://schemas.openxmlformats.org/officeDocument/2006/relationships/image" Target="../media/image185.png"/><Relationship Id="rId19" Type="http://schemas.openxmlformats.org/officeDocument/2006/relationships/image" Target="../media/image192.svg"/><Relationship Id="rId4" Type="http://schemas.openxmlformats.org/officeDocument/2006/relationships/image" Target="../media/image179.png"/><Relationship Id="rId9" Type="http://schemas.openxmlformats.org/officeDocument/2006/relationships/image" Target="../media/image184.svg"/><Relationship Id="rId14" Type="http://schemas.openxmlformats.org/officeDocument/2006/relationships/image" Target="../media/image121.png"/><Relationship Id="rId22" Type="http://schemas.openxmlformats.org/officeDocument/2006/relationships/image" Target="../media/image19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3" Type="http://schemas.openxmlformats.org/officeDocument/2006/relationships/image" Target="../media/image132.png"/><Relationship Id="rId7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1.png"/><Relationship Id="rId5" Type="http://schemas.openxmlformats.org/officeDocument/2006/relationships/image" Target="../media/image133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hps.hls.kz/materials-and-instructions" TargetMode="External"/><Relationship Id="rId4" Type="http://schemas.openxmlformats.org/officeDocument/2006/relationships/hyperlink" Target="https://hps.hls.kz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hps.hls.kz/api/StorageService/5a2337e5-704c-4cc5-9f0e-a48277f88b1binstructions2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hyperlink" Target="https://hls.kz/ru/publications-ru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hyperlink" Target="https://hps.hls.kz/materials-and-instructions" TargetMode="External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mobile/folders/1mnfLifg5ccCQLmENaDVP_o44MOxsvRT5?usp=sharing" TargetMode="Externa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1873F-CCC8-3EDF-5C14-F795E9C61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9ED5B-DBCD-1425-BBDD-82FC9F60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205" y="543698"/>
            <a:ext cx="8615966" cy="1004888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b="1" dirty="0">
                <a:ea typeface="+mn-ea"/>
                <a:cs typeface="+mn-cs"/>
              </a:rPr>
              <a:t>Форма для участников технических консультации по ШСУЗ/САЛАМАТТЫ МЕКТЕП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B1C4E-2150-6B48-0660-4925BA54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6B51-ACF3-694E-20C3-2B3E453F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" name="Объект 11" descr="Изображение выглядит как шаблон, Графика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208EFEC-E631-904D-1574-1BE6FDED6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1752" y="1538828"/>
            <a:ext cx="3986011" cy="3986011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3E0B0A-DBD4-894B-7DBB-797402CB8ADC}"/>
              </a:ext>
            </a:extLst>
          </p:cNvPr>
          <p:cNvSpPr txBox="1"/>
          <p:nvPr/>
        </p:nvSpPr>
        <p:spPr>
          <a:xfrm>
            <a:off x="5615188" y="1720840"/>
            <a:ext cx="54155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6EA851"/>
                </a:solidFill>
              </a:rPr>
              <a:t>Пожалуйста, </a:t>
            </a:r>
          </a:p>
          <a:p>
            <a:r>
              <a:rPr lang="ru-RU" sz="3600" dirty="0">
                <a:solidFill>
                  <a:srgbClr val="6EA851"/>
                </a:solidFill>
              </a:rPr>
              <a:t>отсканируйте </a:t>
            </a:r>
            <a:r>
              <a:rPr lang="en-US" sz="3600" dirty="0">
                <a:solidFill>
                  <a:srgbClr val="6EA851"/>
                </a:solidFill>
              </a:rPr>
              <a:t>QR code </a:t>
            </a:r>
            <a:r>
              <a:rPr lang="ru-RU" sz="3600" dirty="0">
                <a:solidFill>
                  <a:srgbClr val="6EA851"/>
                </a:solidFill>
              </a:rPr>
              <a:t>через камеру вашего мобильного телефона и заполните форму участника</a:t>
            </a:r>
          </a:p>
        </p:txBody>
      </p:sp>
    </p:spTree>
    <p:extLst>
      <p:ext uri="{BB962C8B-B14F-4D97-AF65-F5344CB8AC3E}">
        <p14:creationId xmlns:p14="http://schemas.microsoft.com/office/powerpoint/2010/main" val="166827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7200" y="1501934"/>
            <a:ext cx="2976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5C"/>
                </a:solidFill>
              </a:rPr>
              <a:t>ШКОЛА И ДРУЗЬЯ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7644"/>
            <a:ext cx="11277600" cy="1004888"/>
          </a:xfrm>
        </p:spPr>
        <p:txBody>
          <a:bodyPr>
            <a:normAutofit/>
          </a:bodyPr>
          <a:lstStyle/>
          <a:p>
            <a:r>
              <a:rPr lang="ru-RU" sz="2800" dirty="0"/>
              <a:t>ПОВЕДЕНИЕ ДЕТЕЙ ШКОЛЬНОГО ВОЗРАСТА В ОТНОШЕНИИ ЗДОРОВЬЯ В РЕСПУБЛИКЕ КАЗАХСТАН. </a:t>
            </a:r>
            <a:r>
              <a:rPr lang="en-US" sz="2800" dirty="0"/>
              <a:t>HBSC, 2022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874" y="473041"/>
            <a:ext cx="1063106" cy="13117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2628" r="9371"/>
          <a:stretch/>
        </p:blipFill>
        <p:spPr>
          <a:xfrm>
            <a:off x="6332838" y="2117148"/>
            <a:ext cx="5401961" cy="2061691"/>
          </a:xfrm>
          <a:prstGeom prst="rect">
            <a:avLst/>
          </a:prstGeom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0686"/>
          <a:stretch/>
        </p:blipFill>
        <p:spPr>
          <a:xfrm>
            <a:off x="457200" y="2117148"/>
            <a:ext cx="5530350" cy="2124149"/>
          </a:xfrm>
          <a:prstGeom prst="rect">
            <a:avLst/>
          </a:prstGeom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2317" r="5647"/>
          <a:stretch/>
        </p:blipFill>
        <p:spPr>
          <a:xfrm>
            <a:off x="3710316" y="4398794"/>
            <a:ext cx="5361421" cy="19985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970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4ADA-C893-BF2A-A27A-C3C0639F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9686"/>
          </a:xfrm>
        </p:spPr>
        <p:txBody>
          <a:bodyPr/>
          <a:lstStyle/>
          <a:p>
            <a:r>
              <a:rPr lang="ru-RU" dirty="0"/>
              <a:t>ПОВЕДЕНИЕ, СВЯЗАННОЕ С РИСКОМ ДЛЯ ЗДОРОВЬЯ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34A31A-763F-06EC-4906-A24050F0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1EB19-3490-E541-27BA-5623A99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7FF2D7-1FCE-1ACB-CFA2-AB4BD4A4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486"/>
            <a:ext cx="7999492" cy="24935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7E0895-5830-AC7A-2C22-1544E8654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1"/>
          <a:stretch/>
        </p:blipFill>
        <p:spPr>
          <a:xfrm>
            <a:off x="7157258" y="3438487"/>
            <a:ext cx="4884462" cy="28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2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4ADA-C893-BF2A-A27A-C3C0639F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47914"/>
          </a:xfrm>
        </p:spPr>
        <p:txBody>
          <a:bodyPr/>
          <a:lstStyle/>
          <a:p>
            <a:r>
              <a:rPr lang="ru-RU" dirty="0"/>
              <a:t>УПОТРЕБЛЕНИЕ ЭЛЕКТРОННЫХ СИГАРЕТ (ВЕЙПОВ)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34A31A-763F-06EC-4906-A24050F0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1EB19-3490-E541-27BA-5623A99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745C71-CEA6-0C63-DB6E-B9BE83B8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799"/>
            <a:ext cx="6096000" cy="17135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08D685-93BC-F29E-9CF8-D947E04B1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872196"/>
            <a:ext cx="6096000" cy="16135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9A80CF-BCFD-7283-0D96-6118B54E7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322" y="1384394"/>
            <a:ext cx="3673442" cy="20446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463B7E-7C3A-746C-545B-46082DD4C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322" y="3612102"/>
            <a:ext cx="3827338" cy="20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7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4ADA-C893-BF2A-A27A-C3C0639F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04371"/>
          </a:xfrm>
        </p:spPr>
        <p:txBody>
          <a:bodyPr/>
          <a:lstStyle/>
          <a:p>
            <a:r>
              <a:rPr lang="ru-RU" dirty="0"/>
              <a:t>УПОТРЕБЛЕНИЕ АЛКОГОЛЯ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34A31A-763F-06EC-4906-A24050F0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1EB19-3490-E541-27BA-5623A99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558B59-DE57-FD9E-87D5-4AF5E0CF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3" y="1371928"/>
            <a:ext cx="6212114" cy="1811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0E3ECA-47C7-A23E-7DD1-E188FA4AD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58" y="3444288"/>
            <a:ext cx="6121184" cy="20417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181C5A-942C-0A99-1B50-CE938B699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682" y="1027716"/>
            <a:ext cx="3863099" cy="2499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0BD4BA-7480-67EB-49BE-DD1BEF0A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751" y="3869587"/>
            <a:ext cx="3576013" cy="22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9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4ADA-C893-BF2A-A27A-C3C0639F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33400"/>
          </a:xfrm>
        </p:spPr>
        <p:txBody>
          <a:bodyPr/>
          <a:lstStyle/>
          <a:p>
            <a:r>
              <a:rPr lang="ru-RU" dirty="0"/>
              <a:t>УПОТРЕБЛЕНИЕ КОНОПЛИ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34A31A-763F-06EC-4906-A24050F0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1EB19-3490-E541-27BA-5623A99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3FFE6A-0B74-EB0F-A575-89EBA492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3" y="1368399"/>
            <a:ext cx="6985695" cy="21368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540DC4-2F82-695A-AC93-C1BFEBF3B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38" y="3713749"/>
            <a:ext cx="7061200" cy="2217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F2A621-A0A5-FD6D-69D5-33AAA2FDC8F6}"/>
              </a:ext>
            </a:extLst>
          </p:cNvPr>
          <p:cNvSpPr txBox="1"/>
          <p:nvPr/>
        </p:nvSpPr>
        <p:spPr>
          <a:xfrm>
            <a:off x="7489371" y="852714"/>
            <a:ext cx="446314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Конопля (каннабис) является наиболее часто употребляемым психоактивным веществом в мире: по данным UNODC, 13,8 миллиона молодых людей в возрасте 15-16 лет употребляли каннабис в 2016 году.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 Употребление конопли является фактором риска развития психических нарушений и симптомов ухудшения познавательных функций, развития зависимости.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Пристрастие к конопле может способствовать употреблению других более тяжелых наркотиков. Употребление конопли может быть спровоцировано примером друзей, братьев, сестер, а также отсутствием участия родителей в жизни детей или чрезмерно жесткой дисциплиной.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В целом 2,3% 15-летних подростков употребляли коноплю 1-2 раза на протяжении жизни, и 1,9% – за последние 30 дней.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Мальчики чаще, чем девочки, сообщают об употреблении конопли 1-2 раза и чаще за последние 30 дней, однако гендерных различий по употреблению конопли на протяжении жизни не.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В 2022 году несколько увеличилась доля подростков, которые употребляли коноплю за последние 30 дней</a:t>
            </a:r>
          </a:p>
        </p:txBody>
      </p:sp>
    </p:spTree>
    <p:extLst>
      <p:ext uri="{BB962C8B-B14F-4D97-AF65-F5344CB8AC3E}">
        <p14:creationId xmlns:p14="http://schemas.microsoft.com/office/powerpoint/2010/main" val="1835837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4ADA-C893-BF2A-A27A-C3C0639F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84200"/>
          </a:xfrm>
        </p:spPr>
        <p:txBody>
          <a:bodyPr/>
          <a:lstStyle/>
          <a:p>
            <a:r>
              <a:rPr lang="ru-RU" dirty="0"/>
              <a:t>РЕПРОДУКТИВНОЕ ЗДОРОВЬЕ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34A31A-763F-06EC-4906-A24050F0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1EB19-3490-E541-27BA-5623A99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3AC6D-D001-883E-B3F7-88DFEAC9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8" y="1443352"/>
            <a:ext cx="6760966" cy="2102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CE8ECF-34D9-AA33-D843-DF1063733E90}"/>
              </a:ext>
            </a:extLst>
          </p:cNvPr>
          <p:cNvSpPr txBox="1"/>
          <p:nvPr/>
        </p:nvSpPr>
        <p:spPr>
          <a:xfrm>
            <a:off x="8011886" y="1424513"/>
            <a:ext cx="30044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Когда-либо вступали в сексуальные отношения 5,7% подростков-девятиклассников, 9,8% мальчиков и 1,4% девочек.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25FC34-CC89-DF31-9B76-45C6879DAB2B}"/>
              </a:ext>
            </a:extLst>
          </p:cNvPr>
          <p:cNvSpPr txBox="1"/>
          <p:nvPr/>
        </p:nvSpPr>
        <p:spPr>
          <a:xfrm>
            <a:off x="397303" y="3660322"/>
            <a:ext cx="82169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Большинство ответивших (41,0%) впервые вступили в половой контакт в 15 лет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/>
              <a:t>20,5% – в 14 лет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/>
              <a:t>12,0% – в 16 лет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/>
              <a:t>11,1% – в 13 лет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/>
              <a:t>6,0% – в 12 лет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/>
              <a:t>9,4% – в 11 лет</a:t>
            </a:r>
          </a:p>
        </p:txBody>
      </p:sp>
    </p:spTree>
    <p:extLst>
      <p:ext uri="{BB962C8B-B14F-4D97-AF65-F5344CB8AC3E}">
        <p14:creationId xmlns:p14="http://schemas.microsoft.com/office/powerpoint/2010/main" val="131029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4ADA-C893-BF2A-A27A-C3C0639F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9686"/>
          </a:xfrm>
        </p:spPr>
        <p:txBody>
          <a:bodyPr/>
          <a:lstStyle/>
          <a:p>
            <a:r>
              <a:rPr lang="ru-RU" dirty="0"/>
              <a:t>УЧАСТИЕ В ДРАКАХ И БУЛЛИНГ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34A31A-763F-06EC-4906-A24050F0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1EB19-3490-E541-27BA-5623A99B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D2E5AE-0D0F-4019-8198-AC40BC6B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942" y="3739801"/>
            <a:ext cx="6574680" cy="2104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D9881-EF9E-2F07-7691-D2D7438B0914}"/>
              </a:ext>
            </a:extLst>
          </p:cNvPr>
          <p:cNvSpPr txBox="1"/>
          <p:nvPr/>
        </p:nvSpPr>
        <p:spPr>
          <a:xfrm>
            <a:off x="457200" y="3739801"/>
            <a:ext cx="5007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 целом 7,9% детей дрались часто, то есть три и более раз за последние 12 месяцев. Распространенность подобного проблемного поведения среди мальчиков составила 12,1%, а среди девочек – 3,6%. С 11 лет к 15 годам частота драк уменьшается как среди мальчиков, так и среди девочек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3DD98E-F8AE-B3C5-5E43-7BDA81E04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41" y="1229888"/>
            <a:ext cx="6379029" cy="20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AAB1-A4EC-7944-8818-C1DEC672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6619"/>
            <a:ext cx="11277600" cy="587587"/>
          </a:xfrm>
          <a:noFill/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i="0" dirty="0">
                <a:solidFill>
                  <a:schemeClr val="tx2"/>
                </a:solidFill>
                <a:effectLst/>
                <a:latin typeface="Söhne"/>
              </a:rPr>
              <a:t>ЗНАЧИМОСТЬ </a:t>
            </a:r>
            <a:r>
              <a:rPr lang="ru-RU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СТРАТЕГИЙ УКРЕПЛЕНИЯ ЗДОРОВЬЯ В ШКОЛАХ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8CBD0-76DC-364F-BCCC-A596E7EA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799C-DF33-3245-A96A-F9D4964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9B0CD-EDA1-AF3C-F1EA-BD53F8CD4D41}"/>
              </a:ext>
            </a:extLst>
          </p:cNvPr>
          <p:cNvSpPr txBox="1"/>
          <p:nvPr/>
        </p:nvSpPr>
        <p:spPr>
          <a:xfrm>
            <a:off x="0" y="1752721"/>
            <a:ext cx="12191999" cy="4939814"/>
          </a:xfrm>
          <a:prstGeom prst="rect">
            <a:avLst/>
          </a:prstGeom>
          <a:solidFill>
            <a:srgbClr val="DDEFF9"/>
          </a:solidFill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ru-RU" sz="1500" b="1" i="0" dirty="0">
                <a:effectLst/>
                <a:latin typeface="Söhne"/>
              </a:rPr>
              <a:t>Улучшение учебных результатов</a:t>
            </a:r>
            <a:endParaRPr lang="ru-RU" sz="1500" b="1" dirty="0">
              <a:latin typeface="Söhne"/>
            </a:endParaRPr>
          </a:p>
          <a:p>
            <a:pPr lvl="3"/>
            <a:r>
              <a:rPr lang="ru-RU" sz="1500" b="0" i="0" dirty="0">
                <a:effectLst/>
                <a:latin typeface="Söhne"/>
              </a:rPr>
              <a:t>Исследования показывают, что здоровые дети учатся лучше. Программы, направленные на укрепление здоровья, могут привести к повышению академической успеваемости, поскольку учащиеся меньше отвлекаются из-за болезней и лучше концентрируются на учебе.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ru-RU" sz="1500" b="1" i="0" dirty="0">
                <a:effectLst/>
                <a:latin typeface="Söhne"/>
              </a:rPr>
              <a:t>Снижение отсутствия на занятиях</a:t>
            </a:r>
            <a:endParaRPr lang="ru-RU" sz="1500" b="1" dirty="0">
              <a:latin typeface="Söhne"/>
            </a:endParaRPr>
          </a:p>
          <a:p>
            <a:pPr lvl="3"/>
            <a:r>
              <a:rPr lang="ru-RU" sz="1500" b="0" i="0" dirty="0">
                <a:effectLst/>
                <a:latin typeface="Söhne"/>
              </a:rPr>
              <a:t>Школьные программы здоровья помогают уменьшить количество пропущенных школьных дней из-за болезней благодаря ранней профилактике и лечению.</a:t>
            </a:r>
          </a:p>
          <a:p>
            <a:pPr lvl="1"/>
            <a:endParaRPr lang="ru-RU" sz="1500" b="0" i="0" dirty="0">
              <a:effectLst/>
              <a:latin typeface="Söhne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ru-RU" sz="1500" b="1" i="0" dirty="0">
                <a:effectLst/>
                <a:latin typeface="Söhne"/>
              </a:rPr>
              <a:t>Поддержка психического здоровья</a:t>
            </a:r>
            <a:endParaRPr lang="ru-RU" sz="1500" b="1" dirty="0">
              <a:latin typeface="Söhne"/>
            </a:endParaRPr>
          </a:p>
          <a:p>
            <a:pPr lvl="3"/>
            <a:r>
              <a:rPr lang="ru-RU" sz="1500" b="0" i="0" dirty="0">
                <a:effectLst/>
                <a:latin typeface="Söhne"/>
              </a:rPr>
              <a:t>Включение в программу элементов психологической поддержки и стрессоустойчивости способствует улучшению общего самочувствия учащихся, что крайне важно для их развития и адаптации в обществе.</a:t>
            </a:r>
          </a:p>
          <a:p>
            <a:pPr lvl="3"/>
            <a:endParaRPr lang="ru-RU" sz="1500" b="0" i="0" dirty="0">
              <a:effectLst/>
              <a:latin typeface="Söhne"/>
            </a:endParaRPr>
          </a:p>
          <a:p>
            <a:pPr lvl="3"/>
            <a:endParaRPr lang="ru-RU" sz="1500" b="0" i="0" dirty="0">
              <a:effectLst/>
              <a:latin typeface="Söhne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ru-RU" sz="1500" b="1" i="0" dirty="0">
                <a:effectLst/>
                <a:latin typeface="Söhne"/>
              </a:rPr>
              <a:t>Формирование здоровых привычек</a:t>
            </a:r>
          </a:p>
          <a:p>
            <a:pPr lvl="3"/>
            <a:r>
              <a:rPr lang="ru-RU" sz="1500" b="0" i="0" dirty="0">
                <a:effectLst/>
                <a:latin typeface="Söhne"/>
              </a:rPr>
              <a:t>Школьные здоровьесберегающие программы могут научить детей основам здорового образа жизни, которые они смогут перенести во взрослую жизнь, таким образом снижая риск развития хронических заболеваний.</a:t>
            </a:r>
          </a:p>
          <a:p>
            <a:pPr lvl="3"/>
            <a:endParaRPr lang="ru-RU" sz="1500" b="0" i="0" dirty="0">
              <a:effectLst/>
              <a:latin typeface="Söhne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ru-RU" sz="1500" b="1" i="0" dirty="0">
                <a:effectLst/>
                <a:latin typeface="Söhne"/>
              </a:rPr>
              <a:t>Создание безопасной и поддерживающей среды</a:t>
            </a:r>
          </a:p>
          <a:p>
            <a:pPr lvl="3"/>
            <a:r>
              <a:rPr lang="ru-RU" sz="1500" b="0" i="0" dirty="0">
                <a:effectLst/>
                <a:latin typeface="Söhne"/>
              </a:rPr>
              <a:t>Школы, активно занимающиеся здоровьем, создают безопасное и поддерживающее пространство, где каждый ученик может чувствовать себя ценным и признанным.</a:t>
            </a:r>
          </a:p>
          <a:p>
            <a:pPr lvl="3"/>
            <a:endParaRPr lang="ru-RU" sz="1500" b="0" i="0" dirty="0">
              <a:effectLst/>
              <a:latin typeface="Söhn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DD4A7-7AF4-1B8B-622E-19A5B07AC427}"/>
              </a:ext>
            </a:extLst>
          </p:cNvPr>
          <p:cNvSpPr txBox="1"/>
          <p:nvPr/>
        </p:nvSpPr>
        <p:spPr>
          <a:xfrm>
            <a:off x="381537" y="856854"/>
            <a:ext cx="11563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1" dirty="0">
                <a:effectLst/>
                <a:latin typeface="Söhne"/>
              </a:rPr>
              <a:t>Поддерживают физическое здоровье, психологическое и социальное благополучие. Инициативы, направленные на улучшение здоровья в школах, могут оказывать глубокое влияние на следующие аспекты:</a:t>
            </a:r>
          </a:p>
        </p:txBody>
      </p:sp>
      <p:pic>
        <p:nvPicPr>
          <p:cNvPr id="14" name="Рисунок 13" descr="Устойчивость со сплошной заливкой">
            <a:extLst>
              <a:ext uri="{FF2B5EF4-FFF2-40B4-BE49-F238E27FC236}">
                <a16:creationId xmlns:a16="http://schemas.microsoft.com/office/drawing/2014/main" id="{E18E25C6-E913-C723-3527-0A02374A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5" y="5651888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Школьный класс со сплошной заливкой">
            <a:extLst>
              <a:ext uri="{FF2B5EF4-FFF2-40B4-BE49-F238E27FC236}">
                <a16:creationId xmlns:a16="http://schemas.microsoft.com/office/drawing/2014/main" id="{7F4C339D-9AA5-F873-B9CA-72EDA409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14" y="259950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 descr="Левое полушарие мозга со сплошной заливкой">
            <a:extLst>
              <a:ext uri="{FF2B5EF4-FFF2-40B4-BE49-F238E27FC236}">
                <a16:creationId xmlns:a16="http://schemas.microsoft.com/office/drawing/2014/main" id="{5E8EE447-1A47-B5B4-8BF9-282DBE477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15" y="365001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 descr="Йога со сплошной заливкой">
            <a:extLst>
              <a:ext uri="{FF2B5EF4-FFF2-40B4-BE49-F238E27FC236}">
                <a16:creationId xmlns:a16="http://schemas.microsoft.com/office/drawing/2014/main" id="{60A15C16-2386-8A26-D304-338629987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9376" y="4816426"/>
            <a:ext cx="730876" cy="73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Диплом со сплошной заливкой">
            <a:extLst>
              <a:ext uri="{FF2B5EF4-FFF2-40B4-BE49-F238E27FC236}">
                <a16:creationId xmlns:a16="http://schemas.microsoft.com/office/drawing/2014/main" id="{F02CBFCA-5C2E-966A-9506-64F09DC30C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14" y="169397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51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9266CA7-E9F0-7EF6-D520-531AA7A18653}"/>
              </a:ext>
            </a:extLst>
          </p:cNvPr>
          <p:cNvSpPr/>
          <p:nvPr/>
        </p:nvSpPr>
        <p:spPr>
          <a:xfrm>
            <a:off x="212498" y="4518066"/>
            <a:ext cx="11900079" cy="125181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10FC7FC-0611-FE97-37AB-26A83271B4F2}"/>
              </a:ext>
            </a:extLst>
          </p:cNvPr>
          <p:cNvSpPr/>
          <p:nvPr/>
        </p:nvSpPr>
        <p:spPr>
          <a:xfrm>
            <a:off x="212499" y="3068923"/>
            <a:ext cx="11900079" cy="1297414"/>
          </a:xfrm>
          <a:prstGeom prst="rect">
            <a:avLst/>
          </a:prstGeom>
          <a:solidFill>
            <a:srgbClr val="C9DD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225485D-3979-B7DC-C01D-2033D7CF89F3}"/>
              </a:ext>
            </a:extLst>
          </p:cNvPr>
          <p:cNvSpPr/>
          <p:nvPr/>
        </p:nvSpPr>
        <p:spPr>
          <a:xfrm>
            <a:off x="212501" y="1596980"/>
            <a:ext cx="11900079" cy="125181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9C0C0-81C7-EF42-991A-F1E95312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96" y="466087"/>
            <a:ext cx="11333408" cy="492306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Söhne"/>
              </a:rPr>
              <a:t>СОЗДАНИЕ БЛАГОПРИЯТНОЙ СРЕДЫ В ШКОЛАХ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6FCB5D-F822-D437-B3AB-7028D33D13C9}"/>
              </a:ext>
            </a:extLst>
          </p:cNvPr>
          <p:cNvSpPr txBox="1"/>
          <p:nvPr/>
        </p:nvSpPr>
        <p:spPr>
          <a:xfrm>
            <a:off x="401392" y="817734"/>
            <a:ext cx="11256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1" dirty="0">
                <a:latin typeface="Söhne"/>
              </a:rPr>
              <a:t>Ключевой элемент успешной реализации стратегий укрепления здоровья. Она включает в себя как физические, так и социальные аспекты, которые вместе формируют основу для здоровья и благополучия учащихся</a:t>
            </a:r>
            <a:endParaRPr lang="ru-RU" sz="16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D8A734-60CD-A890-E5D8-5DC8385F8418}"/>
              </a:ext>
            </a:extLst>
          </p:cNvPr>
          <p:cNvSpPr txBox="1"/>
          <p:nvPr/>
        </p:nvSpPr>
        <p:spPr>
          <a:xfrm>
            <a:off x="708338" y="1514585"/>
            <a:ext cx="1140424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dirty="0">
                <a:effectLst/>
                <a:latin typeface="Söhne"/>
              </a:rPr>
              <a:t>Физическая среда</a:t>
            </a:r>
            <a:endParaRPr lang="ru-RU" sz="1600" b="0" i="0" dirty="0"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ru-RU" sz="1600" b="1" i="0" dirty="0">
                <a:effectLst/>
                <a:latin typeface="Söhne"/>
              </a:rPr>
              <a:t>Безопасность и доступность</a:t>
            </a:r>
            <a:r>
              <a:rPr lang="ru-RU" sz="1600" b="1" dirty="0">
                <a:latin typeface="Söhne"/>
              </a:rPr>
              <a:t>. </a:t>
            </a:r>
            <a:r>
              <a:rPr lang="ru-RU" sz="1600" b="0" i="0" dirty="0">
                <a:effectLst/>
                <a:latin typeface="Söhne"/>
              </a:rPr>
              <a:t>Школьные здания и территории должны быть безопасными и доступными для всех учащихся, включая лиц с ограниченными возможностями.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ru-RU" sz="1600" b="1" i="0" dirty="0">
                <a:effectLst/>
                <a:latin typeface="Söhne"/>
              </a:rPr>
              <a:t>Инфраструктура</a:t>
            </a:r>
            <a:r>
              <a:rPr lang="ru-RU" sz="1600" b="1" dirty="0">
                <a:latin typeface="Söhne"/>
              </a:rPr>
              <a:t>. </a:t>
            </a:r>
            <a:r>
              <a:rPr lang="ru-RU" sz="1600" b="0" i="0" dirty="0">
                <a:effectLst/>
                <a:latin typeface="Söhne"/>
              </a:rPr>
              <a:t>Наличие чистой питьевой воды, достаточное количество туалетов, адекватные спортивные площадки и оборудованные столовые.</a:t>
            </a:r>
          </a:p>
          <a:p>
            <a:pPr algn="l"/>
            <a:endParaRPr lang="ru-RU" sz="1600" b="1" i="0" dirty="0">
              <a:effectLst/>
              <a:latin typeface="Söhne"/>
            </a:endParaRPr>
          </a:p>
          <a:p>
            <a:pPr algn="l"/>
            <a:r>
              <a:rPr lang="ru-RU" sz="1600" b="1" i="0" dirty="0">
                <a:effectLst/>
                <a:latin typeface="Söhne"/>
              </a:rPr>
              <a:t>Социальная среда</a:t>
            </a:r>
            <a:endParaRPr lang="ru-RU" sz="1600" b="0" i="0" dirty="0"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ru-RU" sz="1600" b="1" i="0" dirty="0">
                <a:effectLst/>
                <a:latin typeface="Söhne"/>
              </a:rPr>
              <a:t>Поддерживающая среда</a:t>
            </a:r>
            <a:r>
              <a:rPr lang="ru-RU" sz="1600" b="1" dirty="0">
                <a:latin typeface="Söhne"/>
              </a:rPr>
              <a:t>. </a:t>
            </a:r>
            <a:r>
              <a:rPr lang="ru-RU" sz="1600" b="0" i="0" dirty="0">
                <a:effectLst/>
                <a:latin typeface="Söhne"/>
              </a:rPr>
              <a:t>Взаимоуважение и поддержка между учениками и персоналом создают атмосферу доверия и способствуют социальному и эмоциональному благополучию.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ru-RU" sz="1600" b="1" i="0" dirty="0">
                <a:effectLst/>
                <a:latin typeface="Söhne"/>
              </a:rPr>
              <a:t>Профилактика насилия</a:t>
            </a:r>
            <a:r>
              <a:rPr lang="ru-RU" sz="1600" b="1" dirty="0">
                <a:latin typeface="Söhne"/>
              </a:rPr>
              <a:t>. </a:t>
            </a:r>
            <a:r>
              <a:rPr lang="ru-RU" sz="1600" dirty="0">
                <a:latin typeface="Söhne"/>
              </a:rPr>
              <a:t>П</a:t>
            </a:r>
            <a:r>
              <a:rPr lang="ru-RU" sz="1600" b="0" i="0" dirty="0">
                <a:effectLst/>
                <a:latin typeface="Söhne"/>
              </a:rPr>
              <a:t>рограммы  по предотвращению насилия и </a:t>
            </a:r>
            <a:r>
              <a:rPr lang="ru-RU" sz="1600" b="0" i="0" dirty="0" err="1">
                <a:effectLst/>
                <a:latin typeface="Söhne"/>
              </a:rPr>
              <a:t>буллинга</a:t>
            </a:r>
            <a:r>
              <a:rPr lang="ru-RU" sz="1600" b="0" i="0" dirty="0">
                <a:effectLst/>
                <a:latin typeface="Söhne"/>
              </a:rPr>
              <a:t> являются неотъемлемой частью создания </a:t>
            </a:r>
            <a:r>
              <a:rPr lang="ru-RU" sz="1600" i="0" dirty="0">
                <a:effectLst/>
                <a:latin typeface="Söhne"/>
              </a:rPr>
              <a:t>безопасной учебной </a:t>
            </a:r>
            <a:r>
              <a:rPr lang="ru-RU" sz="1600" b="0" i="0" dirty="0">
                <a:effectLst/>
                <a:latin typeface="Söhne"/>
              </a:rPr>
              <a:t>среды.</a:t>
            </a:r>
          </a:p>
          <a:p>
            <a:pPr algn="l"/>
            <a:endParaRPr lang="ru-RU" sz="1600" b="1" dirty="0">
              <a:latin typeface="Söhne"/>
            </a:endParaRPr>
          </a:p>
          <a:p>
            <a:pPr algn="l"/>
            <a:r>
              <a:rPr lang="ru-RU" sz="1600" b="1" i="0" dirty="0">
                <a:effectLst/>
                <a:latin typeface="Söhne"/>
              </a:rPr>
              <a:t>Роль школы</a:t>
            </a:r>
            <a:endParaRPr lang="ru-RU" sz="1600" b="0" i="0" dirty="0"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ru-RU" sz="1600" b="1" i="0" dirty="0">
                <a:effectLst/>
                <a:latin typeface="Söhne"/>
              </a:rPr>
              <a:t>Обучение учителей</a:t>
            </a:r>
            <a:r>
              <a:rPr lang="ru-RU" sz="1600" b="1" dirty="0">
                <a:latin typeface="Söhne"/>
              </a:rPr>
              <a:t>. </a:t>
            </a:r>
            <a:r>
              <a:rPr lang="ru-RU" sz="1600" b="0" i="0" dirty="0">
                <a:effectLst/>
                <a:latin typeface="Söhne"/>
              </a:rPr>
              <a:t>Педагоги должны обладать навыками и знаниями, чтобы эффективно справляться </a:t>
            </a:r>
            <a:r>
              <a:rPr lang="ru-RU" sz="1600" dirty="0">
                <a:latin typeface="Söhne"/>
              </a:rPr>
              <a:t>действительными потребностями детей</a:t>
            </a:r>
            <a:r>
              <a:rPr lang="ru-RU" sz="1600" b="0" i="0" dirty="0">
                <a:effectLst/>
                <a:latin typeface="Söhne"/>
              </a:rPr>
              <a:t> и уметь поддерживать учеников в трудных ситуациях.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ru-RU" sz="1600" b="1" i="0" dirty="0">
                <a:effectLst/>
                <a:latin typeface="Söhne"/>
              </a:rPr>
              <a:t>Вовлечение родителей. </a:t>
            </a:r>
            <a:r>
              <a:rPr lang="ru-RU" sz="1600" b="0" i="0" dirty="0">
                <a:effectLst/>
                <a:latin typeface="Söhne"/>
              </a:rPr>
              <a:t> Вовлечение родителей в школьную жизнь и процессы принятия решений повышает эффективность программ укрепления здоровья и благополучия.</a:t>
            </a:r>
          </a:p>
        </p:txBody>
      </p:sp>
      <p:pic>
        <p:nvPicPr>
          <p:cNvPr id="31" name="Рисунок 30" descr="Подключения со сплошной заливкой">
            <a:extLst>
              <a:ext uri="{FF2B5EF4-FFF2-40B4-BE49-F238E27FC236}">
                <a16:creationId xmlns:a16="http://schemas.microsoft.com/office/drawing/2014/main" id="{2EB64A0D-B728-5BB6-AF53-C3CD63A9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2219">
            <a:off x="235950" y="3254853"/>
            <a:ext cx="1092645" cy="1092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Цикл с людьми со сплошной заливкой">
            <a:extLst>
              <a:ext uri="{FF2B5EF4-FFF2-40B4-BE49-F238E27FC236}">
                <a16:creationId xmlns:a16="http://schemas.microsoft.com/office/drawing/2014/main" id="{34FEE39D-5175-7163-F7A7-F4191527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31" y="4495265"/>
            <a:ext cx="1297414" cy="1297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Школа со сплошной заливкой">
            <a:extLst>
              <a:ext uri="{FF2B5EF4-FFF2-40B4-BE49-F238E27FC236}">
                <a16:creationId xmlns:a16="http://schemas.microsoft.com/office/drawing/2014/main" id="{0015DD95-3C75-3457-C864-9D638EDB3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133" y="1517146"/>
            <a:ext cx="1251812" cy="1251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74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РОЛЬ УЧИТЕЛЯ В УКРЕПЛЕНИИ ЗДОРОВЬЯ </a:t>
            </a:r>
            <a:br>
              <a:rPr lang="ru-RU" b="1" dirty="0"/>
            </a:br>
            <a:r>
              <a:rPr lang="ru-RU" b="1" dirty="0"/>
              <a:t>В ШКОЛЬНОЙ СИСТЕМЕ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Теоретические знания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Практические знания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Критическое мышление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Самосознание и самопознание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Межличностные отношения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Эффективные навыки общения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124" name="Picture 28" descr="Seminar Education Presentation Information, presentation, dryeras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78" y1="16379" x2="34778" y2="16379"/>
                        <a14:foregroundMark x1="34556" y1="16379" x2="34556" y2="16379"/>
                        <a14:foregroundMark x1="37222" y1="46897" x2="35222" y2="16379"/>
                        <a14:foregroundMark x1="37222" y1="47241" x2="52444" y2="46379"/>
                        <a14:backgroundMark x1="35778" y1="32759" x2="35444" y2="41207"/>
                        <a14:backgroundMark x1="35778" y1="19310" x2="35778" y2="31552"/>
                        <a14:backgroundMark x1="36000" y1="18276" x2="34667" y2="18103"/>
                        <a14:backgroundMark x1="35000" y1="20345" x2="35222" y2="26034"/>
                        <a14:backgroundMark x1="39222" y1="48448" x2="45333" y2="48793"/>
                        <a14:backgroundMark x1="47778" y1="49138" x2="50556" y2="49655"/>
                        <a14:backgroundMark x1="62444" y1="19138" x2="62444" y2="19138"/>
                        <a14:backgroundMark x1="63444" y1="20345" x2="63444" y2="20345"/>
                        <a14:backgroundMark x1="62222" y1="21207" x2="62222" y2="21207"/>
                        <a14:backgroundMark x1="61778" y1="19828" x2="61778" y2="19828"/>
                        <a14:backgroundMark x1="35222" y1="18621" x2="35778" y2="37414"/>
                        <a14:backgroundMark x1="36333" y1="29483" x2="36333" y2="29483"/>
                        <a14:backgroundMark x1="61556" y1="19483" x2="61778" y2="2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12025" r="20187" b="12359"/>
          <a:stretch/>
        </p:blipFill>
        <p:spPr bwMode="auto">
          <a:xfrm>
            <a:off x="6715388" y="1690688"/>
            <a:ext cx="4276663" cy="3405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7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50748-1E6A-064D-A8EC-6B8F3155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0013"/>
            <a:ext cx="7717536" cy="3323987"/>
          </a:xfrm>
          <a:solidFill>
            <a:schemeClr val="bg1">
              <a:lumMod val="85000"/>
              <a:alpha val="5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ШКОЛЫ, СПОСОБСТВУЮЩИЕ УКРЕПЛЕНИЮ ЗДОРОВЬЯ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0C4668-FA4A-E843-B552-9C01E372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AF2B3-064D-DE43-BD00-FE6C1241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3887BF3-BFE9-6F9F-C756-06DEDC62B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0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2970D-FE9A-5EA7-2F94-B958D47C4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685419"/>
            <a:ext cx="7390853" cy="4124840"/>
          </a:xfrm>
        </p:spPr>
        <p:txBody>
          <a:bodyPr>
            <a:noAutofit/>
          </a:bodyPr>
          <a:lstStyle/>
          <a:p>
            <a:r>
              <a:rPr lang="ru-RU" sz="8000" b="1" kern="0" dirty="0">
                <a:effectLst/>
                <a:latin typeface="Aptos Black" panose="020B0004020202020204" pitchFamily="34" charset="0"/>
                <a:ea typeface="Times New Roman" panose="02020603050405020304" pitchFamily="18" charset="0"/>
              </a:rPr>
              <a:t>ИНДИКАТОРЫ</a:t>
            </a:r>
            <a:r>
              <a:rPr lang="ru-RU" sz="8000" b="1" kern="0" dirty="0">
                <a:latin typeface="Aptos Black" panose="020B0004020202020204" pitchFamily="34" charset="0"/>
                <a:ea typeface="Times New Roman" panose="02020603050405020304" pitchFamily="18" charset="0"/>
              </a:rPr>
              <a:t> </a:t>
            </a:r>
            <a:br>
              <a:rPr lang="ru-RU" sz="8000" b="1" kern="0" dirty="0">
                <a:latin typeface="Aptos Black" panose="020B0004020202020204" pitchFamily="34" charset="0"/>
                <a:ea typeface="Times New Roman" panose="02020603050405020304" pitchFamily="18" charset="0"/>
              </a:rPr>
            </a:br>
            <a:r>
              <a:rPr lang="ru-RU" sz="8000" b="1" kern="0" dirty="0">
                <a:latin typeface="Aptos Black" panose="020B0004020202020204" pitchFamily="34" charset="0"/>
                <a:ea typeface="Times New Roman" panose="02020603050405020304" pitchFamily="18" charset="0"/>
              </a:rPr>
              <a:t>ШКОЛЬНОГО </a:t>
            </a:r>
            <a:br>
              <a:rPr lang="ru-RU" sz="8000" b="1" kern="0" dirty="0">
                <a:latin typeface="Aptos Black" panose="020B0004020202020204" pitchFamily="34" charset="0"/>
                <a:ea typeface="Times New Roman" panose="02020603050405020304" pitchFamily="18" charset="0"/>
              </a:rPr>
            </a:br>
            <a:r>
              <a:rPr lang="ru-RU" sz="8000" b="1" kern="0" dirty="0">
                <a:latin typeface="Aptos Black" panose="020B0004020202020204" pitchFamily="34" charset="0"/>
                <a:ea typeface="Times New Roman" panose="02020603050405020304" pitchFamily="18" charset="0"/>
              </a:rPr>
              <a:t>УРОВНЯ</a:t>
            </a:r>
            <a:endParaRPr lang="ru-RU" sz="8000" b="1" dirty="0">
              <a:latin typeface="Aptos Black" panose="020B0004020202020204" pitchFamily="34" charset="0"/>
            </a:endParaRPr>
          </a:p>
        </p:txBody>
      </p:sp>
      <p:pic>
        <p:nvPicPr>
          <p:cNvPr id="5" name="Рисунок 4" descr="Школьный класс со сплошной заливкой">
            <a:extLst>
              <a:ext uri="{FF2B5EF4-FFF2-40B4-BE49-F238E27FC236}">
                <a16:creationId xmlns:a16="http://schemas.microsoft.com/office/drawing/2014/main" id="{39CB1241-F9CC-24B3-7EAC-FE8C2C77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9580" y="2810426"/>
            <a:ext cx="2154906" cy="21549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Школьник контур">
            <a:extLst>
              <a:ext uri="{FF2B5EF4-FFF2-40B4-BE49-F238E27FC236}">
                <a16:creationId xmlns:a16="http://schemas.microsoft.com/office/drawing/2014/main" id="{3AF1DE01-9015-4BDA-4C70-328760424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394" y="2810426"/>
            <a:ext cx="2154906" cy="21549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Школьница контур">
            <a:extLst>
              <a:ext uri="{FF2B5EF4-FFF2-40B4-BE49-F238E27FC236}">
                <a16:creationId xmlns:a16="http://schemas.microsoft.com/office/drawing/2014/main" id="{F06D7428-DDB0-2193-9127-82C75E5DA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7972" y="2810426"/>
            <a:ext cx="2154906" cy="21549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Школа со сплошной заливкой">
            <a:extLst>
              <a:ext uri="{FF2B5EF4-FFF2-40B4-BE49-F238E27FC236}">
                <a16:creationId xmlns:a16="http://schemas.microsoft.com/office/drawing/2014/main" id="{169D7884-6673-8136-06EE-D153263D7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16443" y="71855"/>
            <a:ext cx="2898267" cy="28982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111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0"/>
            <a:ext cx="11396133" cy="6672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ЗДОРОВОЕ ПИТАНИЕ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DB49AA-C2F5-CB48-A272-5515E6D4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70139E-7535-1C40-9FC2-0D62861FFADF}"/>
              </a:ext>
            </a:extLst>
          </p:cNvPr>
          <p:cNvSpPr txBox="1">
            <a:spLocks/>
          </p:cNvSpPr>
          <p:nvPr/>
        </p:nvSpPr>
        <p:spPr>
          <a:xfrm>
            <a:off x="6155265" y="1690688"/>
            <a:ext cx="5577840" cy="394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65" y="1537806"/>
            <a:ext cx="5706905" cy="4029963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57199" y="1537806"/>
            <a:ext cx="5379057" cy="3884295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Microsoft Sans Serif" panose="020B0604020202020204" pitchFamily="34" charset="0"/>
              </a:rPr>
              <a:t>В</a:t>
            </a:r>
            <a:r>
              <a:rPr lang="ru-RU" b="1" dirty="0">
                <a:latin typeface="Microsoft Sans Serif" panose="020B0604020202020204" pitchFamily="34" charset="0"/>
              </a:rPr>
              <a:t> </a:t>
            </a:r>
            <a:r>
              <a:rPr lang="ru-RU" sz="1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качестве</a:t>
            </a:r>
            <a:r>
              <a:rPr lang="ru-RU" sz="1800" b="1" dirty="0">
                <a:latin typeface="Microsoft Sans Serif" panose="020B0604020202020204" pitchFamily="34" charset="0"/>
              </a:rPr>
              <a:t> общей рекомендации многие</a:t>
            </a:r>
          </a:p>
          <a:p>
            <a:r>
              <a:rPr lang="ru-RU" sz="1800" b="1" dirty="0">
                <a:latin typeface="Microsoft Sans Serif" panose="020B0604020202020204" pitchFamily="34" charset="0"/>
              </a:rPr>
              <a:t>диетологи предлагают ежедневно употреблять: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3-5 порций овощей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3-5 порций фруктов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1-3 порции масел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1,5-4,5 порции мяса, рыбы и яиц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1-2 порции бобовых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от 4 до 11 порций злаков и картофеля</a:t>
            </a:r>
          </a:p>
          <a:p>
            <a:r>
              <a:rPr lang="ru-RU" sz="1800" dirty="0">
                <a:latin typeface="Microsoft Sans Serif" panose="020B0604020202020204" pitchFamily="34" charset="0"/>
              </a:rPr>
              <a:t>• 2-3 порции молока и кисломолочных продуктов</a:t>
            </a:r>
          </a:p>
          <a:p>
            <a:endParaRPr lang="ru-RU" sz="1800" dirty="0"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2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AAB1-A4EC-7944-8818-C1DEC672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875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РОЛЬ ЗАВТРАКА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A19CA-5071-E24C-872C-2CD229E5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3387"/>
            <a:ext cx="5585254" cy="40091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Дети быстро растут, часто испытывают физические и умственные нагрузки, поэтому детскому организму требуется много энергии.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Дети часто не успевают полноценно позавтракать дома.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Отсутствие завтрака значительно снижает концентрацию внимания, а дети, которые пропускают завтрак, склонны к набору веса.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Дети, привыкшие пропускать завтрак, едят больше сладких продуктов в течение дня и употребляют меньше овощей и фруктов.</a:t>
            </a:r>
            <a:endParaRPr lang="ru-RU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8CBD0-76DC-364F-BCCC-A596E7EA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799C-DF33-3245-A96A-F9D4964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pPr/>
              <a:t>22</a:t>
            </a:fld>
            <a:endParaRPr lang="en-US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0172" y="1126687"/>
            <a:ext cx="55346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</a:rPr>
              <a:t>Выбор вариантов блюд для полноценного завтрака: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Каши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 err="1">
                <a:latin typeface="Microsoft Sans Serif" panose="020B0604020202020204" pitchFamily="34" charset="0"/>
              </a:rPr>
              <a:t>Цельнозерновой</a:t>
            </a:r>
            <a:r>
              <a:rPr lang="ru-RU" dirty="0">
                <a:latin typeface="Microsoft Sans Serif" panose="020B0604020202020204" pitchFamily="34" charset="0"/>
              </a:rPr>
              <a:t> хлеб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Несладкие хлопья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Яйца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Нежирное  мясо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Несладкие кисломолочные продукты (сладкие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кисломолочные продукты и творожные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изделия следует относить к десертам),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Фрукты  и овощи.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04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11277599" cy="6182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ОСНОВНЫЕ РЕКОМЕНДАЦИИ </a:t>
            </a:r>
            <a:b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319728"/>
            <a:ext cx="4917883" cy="3848619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Как можно увеличить употребление фруктов и овощей?</a:t>
            </a:r>
            <a:endParaRPr lang="ru-RU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Как можно чаще включайте овощи в ваше меню.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Используйте овощи и фрукты как удачный вариант небольших перекусов.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Старайтесь употреблять в пищу больше сезонных плодов.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Заботьтесь о разнообразии фруктов и овощей на вашем столе.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Большую часть тарелки должны составлять овощи или фрукты.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5963479" y="1319729"/>
            <a:ext cx="6122504" cy="4929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Как можно сократить потребление сахара?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Избегайте продуктов с высоким содержанием сахара, таких как конфеты и сладкие перекусы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Старайтесь пить меньше напитков, в которых присутствуют свободные сахара:</a:t>
            </a:r>
          </a:p>
          <a:p>
            <a:pPr marL="7429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газированные и негазированные прохладительные напитки;</a:t>
            </a:r>
          </a:p>
          <a:p>
            <a:pPr marL="7429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фруктовые и овощные соки и нектары;</a:t>
            </a:r>
          </a:p>
          <a:p>
            <a:pPr marL="7429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жидкие и порошковые концентраты;</a:t>
            </a:r>
          </a:p>
          <a:p>
            <a:pPr marL="7429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напитки на основе воды и молока со вкусовыми добавками;</a:t>
            </a:r>
          </a:p>
          <a:p>
            <a:pPr marL="7429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энергетические и спортивные напитки;</a:t>
            </a:r>
          </a:p>
          <a:p>
            <a:pPr marL="7429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бутилированные чай и кофе.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Замените сладкие перекусы свежими фруктами и овощами.</a:t>
            </a:r>
          </a:p>
        </p:txBody>
      </p:sp>
    </p:spTree>
    <p:extLst>
      <p:ext uri="{BB962C8B-B14F-4D97-AF65-F5344CB8AC3E}">
        <p14:creationId xmlns:p14="http://schemas.microsoft.com/office/powerpoint/2010/main" val="693402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11277599" cy="6182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ОСНОВНЫЕ РЕКОМЕНДАЦИИ </a:t>
            </a:r>
            <a:b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319728"/>
            <a:ext cx="5875639" cy="4460870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Как можно сократить потребление жиров?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Готовьте пищу на пару или варите, а не жарьте и не запекайте; ешьте меньше запеченных и жареных готовых продуктов.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Вместо сливочного масла и сала используйте растительное масло, которое богато полиненасыщенными жирами (соевое, рапсовое, кукурузное и подсолнечное).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Выбирайте молочные продукты с пониженной жирностью и постное мясо; срезайте видимый жир с мяса.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Ограничьте потребление пончиков, кексов, пирогов, вафель и другой выпечки, содержащей </a:t>
            </a:r>
            <a:r>
              <a:rPr lang="ru-RU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трансжиры</a:t>
            </a: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промышленного производства.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592330" y="1319729"/>
            <a:ext cx="5142468" cy="4929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ru-RU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Как можно сократить потребление соли?</a:t>
            </a:r>
          </a:p>
          <a:p>
            <a:endParaRPr lang="ru-RU" sz="16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Ограничьте количество соли и приправ с высоким содержанием натрия (например, соевого соуса, рыбного соуса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 бульона), которые вы используете в процессе приготовления еды.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Не ставьте на стол соль и соусы с высоким содержанием натрия.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Избегайте соленых закусок и вообще выбирайте блюда и продукты с низким содержанием натрия.</a:t>
            </a:r>
          </a:p>
        </p:txBody>
      </p:sp>
    </p:spTree>
    <p:extLst>
      <p:ext uri="{BB962C8B-B14F-4D97-AF65-F5344CB8AC3E}">
        <p14:creationId xmlns:p14="http://schemas.microsoft.com/office/powerpoint/2010/main" val="2275287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6E67CF-C319-BFBC-02D5-AD7089F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1AE244-B777-E528-7C25-8BB06CFE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B0B27B2-7EE4-E74B-082A-2C29A00A5AE4}"/>
              </a:ext>
            </a:extLst>
          </p:cNvPr>
          <p:cNvSpPr/>
          <p:nvPr/>
        </p:nvSpPr>
        <p:spPr>
          <a:xfrm>
            <a:off x="6053589" y="652480"/>
            <a:ext cx="5681210" cy="5116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76333A9-7F48-CF24-6927-5B45F3427866}"/>
              </a:ext>
            </a:extLst>
          </p:cNvPr>
          <p:cNvSpPr txBox="1"/>
          <p:nvPr/>
        </p:nvSpPr>
        <p:spPr>
          <a:xfrm>
            <a:off x="177617" y="2358860"/>
            <a:ext cx="830196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-"/>
              <a:tabLst>
                <a:tab pos="299085" algn="l"/>
                <a:tab pos="299720" algn="l"/>
              </a:tabLst>
            </a:pPr>
            <a:r>
              <a:rPr sz="2400" spc="-110" dirty="0">
                <a:latin typeface="Trebuchet MS"/>
                <a:cs typeface="Trebuchet MS"/>
              </a:rPr>
              <a:t>Соль</a:t>
            </a:r>
            <a:r>
              <a:rPr sz="2400" spc="-204" dirty="0">
                <a:latin typeface="Trebuchet MS"/>
                <a:cs typeface="Trebuchet MS"/>
              </a:rPr>
              <a:t> </a:t>
            </a:r>
            <a:r>
              <a:rPr sz="2400" spc="-65" dirty="0">
                <a:latin typeface="Trebuchet MS"/>
                <a:cs typeface="Trebuchet MS"/>
              </a:rPr>
              <a:t>&lt;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5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80" dirty="0">
                <a:latin typeface="Trebuchet MS"/>
                <a:cs typeface="Trebuchet MS"/>
              </a:rPr>
              <a:t>грамм</a:t>
            </a:r>
            <a:r>
              <a:rPr sz="2400" spc="-204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(или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1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95" dirty="0" err="1">
                <a:latin typeface="Trebuchet MS"/>
                <a:cs typeface="Trebuchet MS"/>
              </a:rPr>
              <a:t>чайная</a:t>
            </a:r>
            <a:r>
              <a:rPr lang="ru-RU" sz="2400" spc="-95" dirty="0">
                <a:latin typeface="Trebuchet MS"/>
                <a:cs typeface="Trebuchet MS"/>
              </a:rPr>
              <a:t> </a:t>
            </a:r>
            <a:r>
              <a:rPr sz="2400" spc="-120" dirty="0" err="1">
                <a:latin typeface="Trebuchet MS"/>
                <a:cs typeface="Trebuchet MS"/>
              </a:rPr>
              <a:t>ложка</a:t>
            </a:r>
            <a:r>
              <a:rPr sz="2400" spc="-120" dirty="0">
                <a:latin typeface="Trebuchet MS"/>
                <a:cs typeface="Trebuchet MS"/>
              </a:rPr>
              <a:t>)</a:t>
            </a:r>
            <a:endParaRPr sz="2400" dirty="0">
              <a:latin typeface="Trebuchet MS"/>
              <a:cs typeface="Trebuchet MS"/>
            </a:endParaRPr>
          </a:p>
          <a:p>
            <a:pPr marL="299085" marR="795655" indent="-286385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400" spc="-120" dirty="0">
                <a:latin typeface="Trebuchet MS"/>
                <a:cs typeface="Trebuchet MS"/>
              </a:rPr>
              <a:t>Сахар </a:t>
            </a:r>
            <a:r>
              <a:rPr sz="2400" spc="-65" dirty="0">
                <a:latin typeface="Trebuchet MS"/>
                <a:cs typeface="Trebuchet MS"/>
              </a:rPr>
              <a:t>&lt; </a:t>
            </a:r>
            <a:r>
              <a:rPr sz="2400" spc="60" dirty="0">
                <a:latin typeface="Trebuchet MS"/>
                <a:cs typeface="Trebuchet MS"/>
              </a:rPr>
              <a:t>10% </a:t>
            </a:r>
            <a:r>
              <a:rPr sz="2400" spc="-105" dirty="0">
                <a:latin typeface="Trebuchet MS"/>
                <a:cs typeface="Trebuchet MS"/>
              </a:rPr>
              <a:t>от </a:t>
            </a:r>
            <a:r>
              <a:rPr sz="2400" spc="-90" dirty="0">
                <a:latin typeface="Trebuchet MS"/>
                <a:cs typeface="Trebuchet MS"/>
              </a:rPr>
              <a:t>общего  </a:t>
            </a:r>
            <a:r>
              <a:rPr sz="2400" spc="-100" dirty="0">
                <a:latin typeface="Trebuchet MS"/>
                <a:cs typeface="Trebuchet MS"/>
              </a:rPr>
              <a:t>потребления</a:t>
            </a:r>
            <a:r>
              <a:rPr sz="2400" spc="-204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энергии</a:t>
            </a:r>
            <a:endParaRPr sz="2400" dirty="0">
              <a:latin typeface="Trebuchet MS"/>
              <a:cs typeface="Trebuchet MS"/>
            </a:endParaRPr>
          </a:p>
          <a:p>
            <a:pPr marL="299085" marR="836930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  <a:tab pos="299720" algn="l"/>
              </a:tabLst>
            </a:pPr>
            <a:r>
              <a:rPr sz="2400" spc="-105" dirty="0">
                <a:latin typeface="Trebuchet MS"/>
                <a:cs typeface="Trebuchet MS"/>
              </a:rPr>
              <a:t>Жиры </a:t>
            </a:r>
            <a:r>
              <a:rPr sz="2400" spc="-65" dirty="0">
                <a:latin typeface="Trebuchet MS"/>
                <a:cs typeface="Trebuchet MS"/>
              </a:rPr>
              <a:t>&lt; </a:t>
            </a:r>
            <a:r>
              <a:rPr sz="2400" spc="60" dirty="0">
                <a:latin typeface="Trebuchet MS"/>
                <a:cs typeface="Trebuchet MS"/>
              </a:rPr>
              <a:t>30%</a:t>
            </a:r>
            <a:r>
              <a:rPr sz="2400" spc="-55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от </a:t>
            </a:r>
            <a:r>
              <a:rPr sz="2400" spc="-90" dirty="0">
                <a:latin typeface="Trebuchet MS"/>
                <a:cs typeface="Trebuchet MS"/>
              </a:rPr>
              <a:t>общего  </a:t>
            </a:r>
            <a:r>
              <a:rPr sz="2400" spc="-100" dirty="0">
                <a:latin typeface="Trebuchet MS"/>
                <a:cs typeface="Trebuchet MS"/>
              </a:rPr>
              <a:t>потребления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энергии</a:t>
            </a:r>
            <a:endParaRPr sz="2400" dirty="0">
              <a:latin typeface="Trebuchet MS"/>
              <a:cs typeface="Trebuchet MS"/>
            </a:endParaRPr>
          </a:p>
          <a:p>
            <a:pPr marL="299085" marR="214629" indent="-286385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400" spc="-65" dirty="0">
                <a:latin typeface="Trebuchet MS"/>
                <a:cs typeface="Trebuchet MS"/>
              </a:rPr>
              <a:t>&gt;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90" dirty="0">
                <a:latin typeface="Trebuchet MS"/>
                <a:cs typeface="Trebuchet MS"/>
              </a:rPr>
              <a:t>400г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(5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порций)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фруктов</a:t>
            </a:r>
            <a:r>
              <a:rPr sz="2400" spc="-225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и  овощей </a:t>
            </a:r>
            <a:r>
              <a:rPr sz="2400" spc="-90" dirty="0">
                <a:latin typeface="Trebuchet MS"/>
                <a:cs typeface="Trebuchet MS"/>
              </a:rPr>
              <a:t>в</a:t>
            </a:r>
            <a:r>
              <a:rPr sz="2400" spc="-30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день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985CDB1E-93DD-11A6-5431-09144EB858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280" y="519053"/>
            <a:ext cx="4191818" cy="1154803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192405" algn="ctr">
              <a:lnSpc>
                <a:spcPct val="100000"/>
              </a:lnSpc>
              <a:spcBef>
                <a:spcPts val="1385"/>
              </a:spcBef>
            </a:pPr>
            <a:r>
              <a:rPr spc="-110" dirty="0">
                <a:solidFill>
                  <a:srgbClr val="000000"/>
                </a:solidFill>
                <a:latin typeface="Trebuchet MS"/>
                <a:cs typeface="Trebuchet MS"/>
              </a:rPr>
              <a:t>Здоровое</a:t>
            </a:r>
            <a:r>
              <a:rPr spc="-34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pc="-135" dirty="0">
                <a:solidFill>
                  <a:srgbClr val="000000"/>
                </a:solidFill>
                <a:latin typeface="Trebuchet MS"/>
                <a:cs typeface="Trebuchet MS"/>
              </a:rPr>
              <a:t>питание</a:t>
            </a:r>
          </a:p>
          <a:p>
            <a:pPr marL="12700" algn="ctr">
              <a:lnSpc>
                <a:spcPct val="100000"/>
              </a:lnSpc>
              <a:spcBef>
                <a:spcPts val="855"/>
              </a:spcBef>
            </a:pPr>
            <a:r>
              <a:rPr sz="2400" spc="-80" dirty="0">
                <a:solidFill>
                  <a:srgbClr val="000000"/>
                </a:solidFill>
                <a:latin typeface="Trebuchet MS"/>
                <a:cs typeface="Trebuchet MS"/>
              </a:rPr>
              <a:t>ВОЗ</a:t>
            </a:r>
            <a:r>
              <a:rPr sz="2400" spc="-20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000000"/>
                </a:solidFill>
                <a:latin typeface="Trebuchet MS"/>
                <a:cs typeface="Trebuchet MS"/>
              </a:rPr>
              <a:t>рекомендует:</a:t>
            </a:r>
            <a:endParaRPr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20605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AAB1-A4EC-7944-8818-C1DEC672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875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ФИЗИЧЕСКАЯ АКТИВНОСТЬ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8CBD0-76DC-364F-BCCC-A596E7EA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799C-DF33-3245-A96A-F9D4964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51935" y="2917611"/>
            <a:ext cx="6535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это движения тела, производимые при помощи скелетных мышц, при которых расходуется энергия. </a:t>
            </a:r>
          </a:p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 физической активности относятся не только занятия спортом - учитываются также работа по дому, игры, отдых и даже поход по магазинам.</a:t>
            </a:r>
            <a:endParaRPr lang="ru-RU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1308899"/>
            <a:ext cx="6630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2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Физическая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1951672"/>
            <a:ext cx="6016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20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активность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2101" y="1585898"/>
            <a:ext cx="482248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icrosoft Sans Serif" panose="020B0604020202020204" pitchFamily="34" charset="0"/>
              </a:rPr>
              <a:t>23% взрослых и 81% школьников в мире испытывают недостаток физической активности.</a:t>
            </a:r>
          </a:p>
          <a:p>
            <a:endParaRPr lang="ru-RU" dirty="0">
              <a:latin typeface="Microsoft Sans Serif" panose="020B0604020202020204" pitchFamily="34" charset="0"/>
            </a:endParaRPr>
          </a:p>
          <a:p>
            <a:r>
              <a:rPr lang="ru-RU" sz="2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Дети и подростки в возрасте 5-17 лет:</a:t>
            </a:r>
          </a:p>
          <a:p>
            <a:r>
              <a:rPr lang="ru-RU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должны уделять физической активности (от умеренной до высокой интенсивности) не менее 60 минут в день и выполнять физические упражнения, направленные на развитие скелетно-мышечной системы, минимум три раза в неделю</a:t>
            </a:r>
            <a:r>
              <a:rPr lang="ru-RU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0606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A4A1E-C7B6-8BF1-EE1B-3F150B37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761452"/>
          </a:xfrm>
        </p:spPr>
        <p:txBody>
          <a:bodyPr/>
          <a:lstStyle/>
          <a:p>
            <a:r>
              <a:rPr lang="ru-RU" b="1" dirty="0"/>
              <a:t>ГЛОБАЛЬНАЯ СТРАТЕГИЯ ПО ФИЗИЧЕСКОЙ АКТИВНОСТИ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2AE33D2-BC64-4A06-9EDC-F3A3EBA77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1013076"/>
            <a:ext cx="9216073" cy="4631099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4FF302-F807-C2D4-9943-EDB86584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C506D2-6856-8796-9E32-8F0A2595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4364" y="1694558"/>
            <a:ext cx="8234401" cy="246028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5080" indent="-3429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Умеренно-интенсивная </a:t>
            </a:r>
            <a:r>
              <a:rPr sz="2000" dirty="0">
                <a:latin typeface="Arial"/>
                <a:cs typeface="Arial"/>
              </a:rPr>
              <a:t>физическая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активность  в течение как </a:t>
            </a:r>
            <a:r>
              <a:rPr sz="2000" spc="-10" dirty="0">
                <a:latin typeface="Arial"/>
                <a:cs typeface="Arial"/>
              </a:rPr>
              <a:t>минимум </a:t>
            </a:r>
            <a:r>
              <a:rPr sz="2000" spc="-5" dirty="0">
                <a:latin typeface="Arial"/>
                <a:cs typeface="Arial"/>
              </a:rPr>
              <a:t>60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мин/день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Время, </a:t>
            </a:r>
            <a:r>
              <a:rPr sz="2000" dirty="0">
                <a:latin typeface="Arial"/>
                <a:cs typeface="Arial"/>
              </a:rPr>
              <a:t>проведенное </a:t>
            </a:r>
            <a:r>
              <a:rPr sz="2000" spc="-5" dirty="0">
                <a:latin typeface="Arial"/>
                <a:cs typeface="Arial"/>
              </a:rPr>
              <a:t>больше </a:t>
            </a:r>
            <a:r>
              <a:rPr sz="2000" dirty="0">
                <a:latin typeface="Arial"/>
                <a:cs typeface="Arial"/>
              </a:rPr>
              <a:t>60 </a:t>
            </a:r>
            <a:r>
              <a:rPr sz="2000" spc="-5" dirty="0">
                <a:latin typeface="Arial"/>
                <a:cs typeface="Arial"/>
              </a:rPr>
              <a:t>минут,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 err="1">
                <a:latin typeface="Arial"/>
                <a:cs typeface="Arial"/>
              </a:rPr>
              <a:t>даст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spc="-5" dirty="0" err="1">
                <a:latin typeface="Arial"/>
                <a:cs typeface="Arial"/>
              </a:rPr>
              <a:t>дополнительную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выгоду </a:t>
            </a:r>
            <a:r>
              <a:rPr sz="2000" spc="-10" dirty="0">
                <a:latin typeface="Arial"/>
                <a:cs typeface="Arial"/>
              </a:rPr>
              <a:t>для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здоровья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В основном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аэробная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Интенсивная </a:t>
            </a:r>
            <a:r>
              <a:rPr sz="2000" dirty="0">
                <a:latin typeface="Arial"/>
                <a:cs typeface="Arial"/>
              </a:rPr>
              <a:t>активность </a:t>
            </a:r>
            <a:r>
              <a:rPr sz="2000" dirty="0" err="1">
                <a:latin typeface="Arial"/>
                <a:cs typeface="Arial"/>
              </a:rPr>
              <a:t>также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 err="1">
                <a:latin typeface="Arial"/>
                <a:cs typeface="Arial"/>
              </a:rPr>
              <a:t>должна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sz="2000" spc="-5" dirty="0" err="1">
                <a:latin typeface="Arial"/>
                <a:cs typeface="Arial"/>
              </a:rPr>
              <a:t>включать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упражнения </a:t>
            </a:r>
            <a:r>
              <a:rPr sz="2000" spc="-10" dirty="0">
                <a:latin typeface="Arial"/>
                <a:cs typeface="Arial"/>
              </a:rPr>
              <a:t>для </a:t>
            </a:r>
            <a:r>
              <a:rPr sz="2000" spc="-5" dirty="0">
                <a:latin typeface="Arial"/>
                <a:cs typeface="Arial"/>
              </a:rPr>
              <a:t>усиления </a:t>
            </a:r>
            <a:r>
              <a:rPr sz="2000" spc="-10" dirty="0">
                <a:latin typeface="Arial"/>
                <a:cs typeface="Arial"/>
              </a:rPr>
              <a:t>мышц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и  кости как </a:t>
            </a:r>
            <a:r>
              <a:rPr sz="2000" spc="-10" dirty="0">
                <a:latin typeface="Arial"/>
                <a:cs typeface="Arial"/>
              </a:rPr>
              <a:t>минимум </a:t>
            </a:r>
            <a:r>
              <a:rPr sz="2000" dirty="0">
                <a:latin typeface="Arial"/>
                <a:cs typeface="Arial"/>
              </a:rPr>
              <a:t>3 </a:t>
            </a:r>
            <a:r>
              <a:rPr sz="2000" spc="-5" dirty="0">
                <a:latin typeface="Arial"/>
                <a:cs typeface="Arial"/>
              </a:rPr>
              <a:t>раза </a:t>
            </a:r>
            <a:r>
              <a:rPr sz="2000" dirty="0">
                <a:latin typeface="Arial"/>
                <a:cs typeface="Arial"/>
              </a:rPr>
              <a:t>в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неделю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55312" y="1240495"/>
            <a:ext cx="2465197" cy="4709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54EE82A-9E10-ABFE-9FD6-A62CDF9B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pc="-5" dirty="0">
                <a:solidFill>
                  <a:srgbClr val="000000"/>
                </a:solidFill>
              </a:rPr>
              <a:t>РЕКОМЕНДАЦИИ </a:t>
            </a:r>
            <a:r>
              <a:rPr lang="ru-RU" sz="3200" b="1" dirty="0">
                <a:solidFill>
                  <a:srgbClr val="000000"/>
                </a:solidFill>
              </a:rPr>
              <a:t>ВОЗ </a:t>
            </a:r>
            <a:r>
              <a:rPr lang="ru-RU" sz="3200" b="1" spc="-10" dirty="0">
                <a:solidFill>
                  <a:srgbClr val="000000"/>
                </a:solidFill>
              </a:rPr>
              <a:t>ДЛЯ </a:t>
            </a:r>
            <a:r>
              <a:rPr lang="ru-RU" sz="3200" b="1" spc="-5" dirty="0">
                <a:solidFill>
                  <a:srgbClr val="000000"/>
                </a:solidFill>
              </a:rPr>
              <a:t>ДЕТЕЙ </a:t>
            </a:r>
            <a:r>
              <a:rPr lang="ru-RU" sz="3200" b="1" dirty="0">
                <a:solidFill>
                  <a:srgbClr val="000000"/>
                </a:solidFill>
              </a:rPr>
              <a:t>И</a:t>
            </a:r>
            <a:r>
              <a:rPr lang="ru-RU" sz="3200" b="1" spc="-110" dirty="0">
                <a:solidFill>
                  <a:srgbClr val="000000"/>
                </a:solidFill>
              </a:rPr>
              <a:t> </a:t>
            </a:r>
            <a:r>
              <a:rPr lang="ru-RU" sz="3200" b="1" dirty="0">
                <a:solidFill>
                  <a:srgbClr val="000000"/>
                </a:solidFill>
              </a:rPr>
              <a:t>ПОДРОСТКОВ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269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114" y="605721"/>
            <a:ext cx="10109931" cy="505267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/>
          <a:p>
            <a:pPr marR="5080" indent="-2021205">
              <a:lnSpc>
                <a:spcPct val="100000"/>
              </a:lnSpc>
              <a:spcBef>
                <a:spcPts val="100"/>
              </a:spcBef>
            </a:pPr>
            <a:r>
              <a:rPr lang="ru-RU" b="1" spc="5" dirty="0"/>
              <a:t>ФИЗИЧЕСКАЯ </a:t>
            </a:r>
            <a:r>
              <a:rPr lang="ru-RU" b="1" spc="-5" dirty="0"/>
              <a:t>АКТИВНОСТЬ В </a:t>
            </a:r>
            <a:r>
              <a:rPr lang="ru-RU" b="1" spc="5" dirty="0"/>
              <a:t>ТЕЧЕНИЕ  </a:t>
            </a:r>
            <a:r>
              <a:rPr lang="ru-RU" b="1" dirty="0"/>
              <a:t>ШКОЛЬНОГО</a:t>
            </a:r>
            <a:r>
              <a:rPr lang="ru-RU" b="1" spc="-5" dirty="0"/>
              <a:t> ДНЯ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2114" y="1435443"/>
            <a:ext cx="11175636" cy="176150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69900" indent="-457200">
              <a:spcBef>
                <a:spcPts val="110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Активные перерывы </a:t>
            </a:r>
            <a:r>
              <a:rPr sz="2400" i="1" spc="-70" dirty="0">
                <a:latin typeface="Arial"/>
                <a:cs typeface="Arial"/>
              </a:rPr>
              <a:t>во </a:t>
            </a:r>
            <a:r>
              <a:rPr sz="2400" i="1" spc="-80" dirty="0">
                <a:latin typeface="Arial"/>
                <a:cs typeface="Arial"/>
              </a:rPr>
              <a:t>время</a:t>
            </a:r>
            <a:r>
              <a:rPr sz="2400" i="1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уроков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ts val="3585"/>
              </a:lnSpc>
              <a:spcBef>
                <a:spcPts val="180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Активные каникулы/</a:t>
            </a:r>
            <a:r>
              <a:rPr sz="2400" spc="-5" dirty="0" err="1">
                <a:latin typeface="Arial"/>
                <a:cs typeface="Arial"/>
              </a:rPr>
              <a:t>перерывы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i="1" spc="-90" dirty="0" err="1">
                <a:latin typeface="Arial"/>
                <a:cs typeface="Arial"/>
              </a:rPr>
              <a:t>между</a:t>
            </a:r>
            <a:r>
              <a:rPr lang="ru-RU" sz="2400" i="1" spc="-90" dirty="0">
                <a:latin typeface="Arial"/>
                <a:cs typeface="Arial"/>
              </a:rPr>
              <a:t> </a:t>
            </a:r>
            <a:r>
              <a:rPr sz="2400" spc="-5" dirty="0" err="1">
                <a:latin typeface="Arial"/>
                <a:cs typeface="Arial"/>
              </a:rPr>
              <a:t>уроками</a:t>
            </a:r>
            <a:endParaRPr sz="2400" dirty="0">
              <a:latin typeface="Arial"/>
              <a:cs typeface="Arial"/>
            </a:endParaRPr>
          </a:p>
          <a:p>
            <a:pPr marL="469900" marR="5080" indent="-457200">
              <a:lnSpc>
                <a:spcPts val="3240"/>
              </a:lnSpc>
              <a:spcBef>
                <a:spcPts val="770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Благоприятная среда, </a:t>
            </a:r>
            <a:r>
              <a:rPr sz="2400" spc="-10" dirty="0">
                <a:latin typeface="Arial"/>
                <a:cs typeface="Arial"/>
              </a:rPr>
              <a:t>которая </a:t>
            </a:r>
            <a:r>
              <a:rPr sz="2400" spc="-5" dirty="0">
                <a:latin typeface="Arial"/>
                <a:cs typeface="Arial"/>
              </a:rPr>
              <a:t>позволяет  </a:t>
            </a:r>
            <a:r>
              <a:rPr sz="2400" dirty="0">
                <a:latin typeface="Arial"/>
                <a:cs typeface="Arial"/>
              </a:rPr>
              <a:t>проводить </a:t>
            </a:r>
            <a:r>
              <a:rPr sz="2400" spc="-5" dirty="0">
                <a:latin typeface="Arial"/>
                <a:cs typeface="Arial"/>
              </a:rPr>
              <a:t>разнообразные </a:t>
            </a:r>
            <a:r>
              <a:rPr sz="2400" dirty="0">
                <a:latin typeface="Arial"/>
                <a:cs typeface="Arial"/>
              </a:rPr>
              <a:t>типы  физической </a:t>
            </a:r>
            <a:r>
              <a:rPr sz="2400" spc="-5" dirty="0">
                <a:latin typeface="Arial"/>
                <a:cs typeface="Arial"/>
              </a:rPr>
              <a:t>активности, </a:t>
            </a:r>
            <a:r>
              <a:rPr sz="2400" dirty="0">
                <a:latin typeface="Arial"/>
                <a:cs typeface="Arial"/>
              </a:rPr>
              <a:t>спорта и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10" dirty="0">
                <a:latin typeface="Arial"/>
                <a:cs typeface="Arial"/>
              </a:rPr>
              <a:t>игр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27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1935B-BFAF-A149-9CC6-0144782A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7813" y="581297"/>
            <a:ext cx="7046259" cy="999919"/>
          </a:xfrm>
        </p:spPr>
        <p:txBody>
          <a:bodyPr>
            <a:normAutofit/>
          </a:bodyPr>
          <a:lstStyle/>
          <a:p>
            <a:pPr algn="r"/>
            <a:r>
              <a:rPr lang="ru-RU" b="1" dirty="0"/>
              <a:t>ОПРЕДЕЛЕНИЕ ЗДОРОВЬЯ</a:t>
            </a:r>
            <a:br>
              <a:rPr lang="ru-RU" dirty="0"/>
            </a:br>
            <a:r>
              <a:rPr lang="ru-RU" sz="2400" dirty="0"/>
              <a:t>Всемирная организация здравоохранения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30FE521-8A25-A07D-F535-7AD39914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  <p:pic>
        <p:nvPicPr>
          <p:cNvPr id="13" name="Рисунок 12" descr="Молодой школьный закрашенный сбоку">
            <a:extLst>
              <a:ext uri="{FF2B5EF4-FFF2-40B4-BE49-F238E27FC236}">
                <a16:creationId xmlns:a16="http://schemas.microsoft.com/office/drawing/2014/main" id="{C01C3B59-FFC6-714B-4456-5DB9D9666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909"/>
          <a:stretch/>
        </p:blipFill>
        <p:spPr>
          <a:xfrm>
            <a:off x="5652558" y="2599282"/>
            <a:ext cx="3268532" cy="4258718"/>
          </a:xfrm>
          <a:prstGeom prst="rect">
            <a:avLst/>
          </a:prstGeom>
        </p:spPr>
      </p:pic>
      <p:pic>
        <p:nvPicPr>
          <p:cNvPr id="24" name="Рисунок 23" descr="Студент с табличкой">
            <a:extLst>
              <a:ext uri="{FF2B5EF4-FFF2-40B4-BE49-F238E27FC236}">
                <a16:creationId xmlns:a16="http://schemas.microsoft.com/office/drawing/2014/main" id="{3D6E4E70-796B-71B2-5010-3CA194B25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899"/>
          <a:stretch/>
        </p:blipFill>
        <p:spPr>
          <a:xfrm>
            <a:off x="202347" y="1"/>
            <a:ext cx="5520721" cy="6858000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92F5CD6A-5E47-3221-2848-730954355C47}"/>
              </a:ext>
            </a:extLst>
          </p:cNvPr>
          <p:cNvSpPr txBox="1">
            <a:spLocks/>
          </p:cNvSpPr>
          <p:nvPr/>
        </p:nvSpPr>
        <p:spPr>
          <a:xfrm rot="21395462">
            <a:off x="588814" y="2793540"/>
            <a:ext cx="4858331" cy="28914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Здоровье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- это полное состояние </a:t>
            </a:r>
            <a:r>
              <a:rPr lang="ru-RU" sz="2800" b="1" dirty="0">
                <a:solidFill>
                  <a:srgbClr val="00B050"/>
                </a:solidFill>
              </a:rPr>
              <a:t>физического, психического, социального, духовного и эмоционального благополучия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а не просто отсутствие болезни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95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310" y="723028"/>
            <a:ext cx="10780929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R="5080" indent="-457200">
              <a:lnSpc>
                <a:spcPct val="100000"/>
              </a:lnSpc>
              <a:spcBef>
                <a:spcPts val="100"/>
              </a:spcBef>
            </a:pPr>
            <a:r>
              <a:rPr lang="ru-RU" b="1" spc="5" dirty="0"/>
              <a:t>ФИЗИЧЕСКАЯ </a:t>
            </a:r>
            <a:r>
              <a:rPr lang="ru-RU" b="1" spc="-5" dirty="0"/>
              <a:t>АКТИВНОСТЬ </a:t>
            </a:r>
            <a:r>
              <a:rPr lang="ru-RU" b="1" dirty="0"/>
              <a:t>ВНЕ </a:t>
            </a:r>
            <a:r>
              <a:rPr lang="ru-RU" b="1" spc="10" dirty="0"/>
              <a:t>УЧЕБНОГО  </a:t>
            </a:r>
            <a:r>
              <a:rPr lang="ru-RU" b="1" spc="-10" dirty="0"/>
              <a:t>ПЛАНА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310" y="1495138"/>
            <a:ext cx="10530950" cy="2131353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469900" indent="-457200">
              <a:spcBef>
                <a:spcPts val="820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3000" dirty="0">
                <a:latin typeface="Arial"/>
                <a:cs typeface="Arial"/>
              </a:rPr>
              <a:t>Связи со </a:t>
            </a:r>
            <a:r>
              <a:rPr sz="3000" spc="-5" dirty="0">
                <a:latin typeface="Arial"/>
                <a:cs typeface="Arial"/>
              </a:rPr>
              <a:t>спортивным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сообществом</a:t>
            </a:r>
            <a:endParaRPr sz="3000" dirty="0">
              <a:latin typeface="Arial"/>
              <a:cs typeface="Arial"/>
            </a:endParaRPr>
          </a:p>
          <a:p>
            <a:pPr marL="469900" marR="5080" indent="-457200">
              <a:spcBef>
                <a:spcPts val="720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3000" dirty="0">
                <a:latin typeface="Arial"/>
                <a:cs typeface="Arial"/>
              </a:rPr>
              <a:t>Открытие </a:t>
            </a:r>
            <a:r>
              <a:rPr sz="3000" spc="-5" dirty="0">
                <a:latin typeface="Arial"/>
                <a:cs typeface="Arial"/>
              </a:rPr>
              <a:t>спортивных площадок </a:t>
            </a:r>
            <a:r>
              <a:rPr sz="3000" spc="-15" dirty="0">
                <a:latin typeface="Arial"/>
                <a:cs typeface="Arial"/>
              </a:rPr>
              <a:t>для  </a:t>
            </a:r>
            <a:r>
              <a:rPr sz="3000" spc="-10" dirty="0">
                <a:latin typeface="Arial"/>
                <a:cs typeface="Arial"/>
              </a:rPr>
              <a:t>использования после </a:t>
            </a:r>
            <a:r>
              <a:rPr sz="3000" spc="-5" dirty="0">
                <a:latin typeface="Arial"/>
                <a:cs typeface="Arial"/>
              </a:rPr>
              <a:t>уроков </a:t>
            </a:r>
            <a:r>
              <a:rPr sz="3000" dirty="0">
                <a:latin typeface="Arial"/>
                <a:cs typeface="Arial"/>
              </a:rPr>
              <a:t>и </a:t>
            </a:r>
            <a:r>
              <a:rPr sz="3000" spc="-5" dirty="0">
                <a:latin typeface="Arial"/>
                <a:cs typeface="Arial"/>
              </a:rPr>
              <a:t>в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выходные</a:t>
            </a:r>
            <a:endParaRPr sz="3000" dirty="0">
              <a:latin typeface="Arial"/>
              <a:cs typeface="Arial"/>
            </a:endParaRPr>
          </a:p>
          <a:p>
            <a:pPr marL="469900" marR="302260" indent="-457200">
              <a:spcBef>
                <a:spcPts val="720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3000" dirty="0">
                <a:latin typeface="Arial"/>
                <a:cs typeface="Arial"/>
              </a:rPr>
              <a:t>Обеспечить </a:t>
            </a:r>
            <a:r>
              <a:rPr sz="3000" spc="-5" dirty="0">
                <a:latin typeface="Arial"/>
                <a:cs typeface="Arial"/>
              </a:rPr>
              <a:t>разнообразие возможностей  </a:t>
            </a:r>
            <a:r>
              <a:rPr sz="3000" spc="-15" dirty="0">
                <a:latin typeface="Arial"/>
                <a:cs typeface="Arial"/>
              </a:rPr>
              <a:t>для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5" dirty="0">
                <a:latin typeface="Arial"/>
                <a:cs typeface="Arial"/>
              </a:rPr>
              <a:t>каждого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916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6558" y="622186"/>
            <a:ext cx="8473245" cy="627736"/>
          </a:xfrm>
          <a:prstGeom prst="rect">
            <a:avLst/>
          </a:prstGeom>
        </p:spPr>
        <p:txBody>
          <a:bodyPr vert="horz" wrap="square" lIns="0" tIns="12065" rIns="0" bIns="0" rtlCol="0" anchor="t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/>
              <a:t>АКТИВНАЯ </a:t>
            </a:r>
            <a:r>
              <a:rPr lang="ru-RU" sz="4000" b="1" spc="5" dirty="0"/>
              <a:t>ДОРОГА </a:t>
            </a:r>
            <a:r>
              <a:rPr lang="ru-RU" sz="4000" b="1" spc="-5" dirty="0"/>
              <a:t>В</a:t>
            </a:r>
            <a:r>
              <a:rPr lang="ru-RU" sz="4000" b="1" spc="-15" dirty="0"/>
              <a:t> ШКОЛУ</a:t>
            </a:r>
            <a:endParaRPr lang="ru-RU" sz="40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486558" y="1561593"/>
            <a:ext cx="10519134" cy="279114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469900" marR="5080" indent="-457200">
              <a:lnSpc>
                <a:spcPts val="3240"/>
              </a:lnSpc>
              <a:spcBef>
                <a:spcPts val="505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3000" dirty="0">
                <a:latin typeface="Arial"/>
                <a:cs typeface="Arial"/>
              </a:rPr>
              <a:t>Программы, </a:t>
            </a:r>
            <a:r>
              <a:rPr sz="3000" spc="-5" dirty="0">
                <a:latin typeface="Arial"/>
                <a:cs typeface="Arial"/>
              </a:rPr>
              <a:t>обеспечивающие </a:t>
            </a:r>
            <a:r>
              <a:rPr sz="3000" spc="-10" dirty="0">
                <a:latin typeface="Arial"/>
                <a:cs typeface="Arial"/>
              </a:rPr>
              <a:t>маршруты </a:t>
            </a:r>
            <a:r>
              <a:rPr sz="3000" spc="-5" dirty="0">
                <a:latin typeface="Arial"/>
                <a:cs typeface="Arial"/>
              </a:rPr>
              <a:t>в  </a:t>
            </a:r>
            <a:r>
              <a:rPr sz="3000" spc="-10" dirty="0">
                <a:latin typeface="Arial"/>
                <a:cs typeface="Arial"/>
              </a:rPr>
              <a:t>школы</a:t>
            </a:r>
            <a:endParaRPr sz="3000" dirty="0">
              <a:latin typeface="Arial"/>
              <a:cs typeface="Arial"/>
            </a:endParaRPr>
          </a:p>
          <a:p>
            <a:pPr marL="469900" indent="-457200">
              <a:spcBef>
                <a:spcPts val="315"/>
              </a:spcBef>
              <a:buFont typeface="Wingdings" panose="05000000000000000000" pitchFamily="2" charset="2"/>
              <a:buChar char="§"/>
              <a:tabLst>
                <a:tab pos="355600" algn="l"/>
                <a:tab pos="356235" algn="l"/>
              </a:tabLst>
            </a:pPr>
            <a:r>
              <a:rPr sz="3000" dirty="0">
                <a:latin typeface="Arial"/>
                <a:cs typeface="Arial"/>
              </a:rPr>
              <a:t>Развитие </a:t>
            </a:r>
            <a:r>
              <a:rPr sz="3000" dirty="0" err="1">
                <a:latin typeface="Arial"/>
                <a:cs typeface="Arial"/>
              </a:rPr>
              <a:t>городской</a:t>
            </a:r>
            <a:r>
              <a:rPr sz="3000" spc="-55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среды</a:t>
            </a:r>
            <a:endParaRPr lang="ru-RU" sz="3000" dirty="0">
              <a:latin typeface="Arial"/>
              <a:cs typeface="Arial"/>
            </a:endParaRPr>
          </a:p>
          <a:p>
            <a:pPr marL="12700">
              <a:spcBef>
                <a:spcPts val="315"/>
              </a:spcBef>
              <a:tabLst>
                <a:tab pos="355600" algn="l"/>
                <a:tab pos="356235" algn="l"/>
              </a:tabLst>
            </a:pPr>
            <a:endParaRPr sz="3000" dirty="0">
              <a:latin typeface="Arial"/>
              <a:cs typeface="Arial"/>
            </a:endParaRPr>
          </a:p>
          <a:p>
            <a:pPr marL="756285" lvl="1" indent="-286385">
              <a:spcBef>
                <a:spcPts val="330"/>
              </a:spcBef>
              <a:buChar char="–"/>
              <a:tabLst>
                <a:tab pos="756920" algn="l"/>
              </a:tabLst>
            </a:pPr>
            <a:r>
              <a:rPr sz="2600" dirty="0">
                <a:latin typeface="Arial"/>
                <a:cs typeface="Arial"/>
              </a:rPr>
              <a:t>Меры </a:t>
            </a:r>
            <a:r>
              <a:rPr sz="2600" spc="5" dirty="0">
                <a:latin typeface="Arial"/>
                <a:cs typeface="Arial"/>
              </a:rPr>
              <a:t>дорожного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движения</a:t>
            </a:r>
          </a:p>
          <a:p>
            <a:pPr marL="756285" lvl="1" indent="-286385">
              <a:spcBef>
                <a:spcPts val="310"/>
              </a:spcBef>
              <a:buChar char="–"/>
              <a:tabLst>
                <a:tab pos="756920" algn="l"/>
              </a:tabLst>
            </a:pPr>
            <a:r>
              <a:rPr sz="2600" dirty="0">
                <a:latin typeface="Arial"/>
                <a:cs typeface="Arial"/>
              </a:rPr>
              <a:t>Инфраструктура</a:t>
            </a:r>
          </a:p>
          <a:p>
            <a:pPr marL="756285" lvl="1" indent="-286385">
              <a:spcBef>
                <a:spcPts val="315"/>
              </a:spcBef>
              <a:buChar char="–"/>
              <a:tabLst>
                <a:tab pos="756920" algn="l"/>
              </a:tabLst>
            </a:pPr>
            <a:r>
              <a:rPr sz="2600" dirty="0">
                <a:latin typeface="Arial"/>
                <a:cs typeface="Arial"/>
              </a:rPr>
              <a:t>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233869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902146" cy="1004888"/>
          </a:xfrm>
        </p:spPr>
        <p:txBody>
          <a:bodyPr/>
          <a:lstStyle/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ПИРАМИДА ФИЗИЧЕСКОЙ АКТИВНОСТИ</a:t>
            </a:r>
            <a:endParaRPr lang="ru-RU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40634"/>
          <a:stretch/>
        </p:blipFill>
        <p:spPr>
          <a:xfrm>
            <a:off x="5413327" y="1611216"/>
            <a:ext cx="4628594" cy="4655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72434" r="43533" b="20712"/>
          <a:stretch/>
        </p:blipFill>
        <p:spPr>
          <a:xfrm>
            <a:off x="469554" y="5288613"/>
            <a:ext cx="5134233" cy="555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02" r="7751" b="88960"/>
          <a:stretch/>
        </p:blipFill>
        <p:spPr>
          <a:xfrm>
            <a:off x="469554" y="1968824"/>
            <a:ext cx="6379112" cy="705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894" t="17433" r="4734" b="63804"/>
          <a:stretch/>
        </p:blipFill>
        <p:spPr>
          <a:xfrm>
            <a:off x="469554" y="2799072"/>
            <a:ext cx="5944885" cy="1076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132" t="43124" r="1339" b="34015"/>
          <a:stretch/>
        </p:blipFill>
        <p:spPr>
          <a:xfrm>
            <a:off x="469554" y="3926935"/>
            <a:ext cx="5464878" cy="11416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b="60120"/>
          <a:stretch/>
        </p:blipFill>
        <p:spPr>
          <a:xfrm>
            <a:off x="6848666" y="432185"/>
            <a:ext cx="1745035" cy="11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2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39541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ПОЛЕЗНЫЕ РЕСУРСЫ </a:t>
            </a:r>
          </a:p>
        </p:txBody>
      </p:sp>
      <p:pic>
        <p:nvPicPr>
          <p:cNvPr id="7" name="Объект 6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81927"/>
            <a:ext cx="3533998" cy="258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03555" y="1281927"/>
            <a:ext cx="23230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" action="ppaction://noaction"/>
              </a:rPr>
              <a:t>РУКОВОДСТВО ПО ДЕТСКОМУ ПИТАНИЮ И ФИЗИЧЕСКОЙ АКТИВНОСТИ</a:t>
            </a:r>
          </a:p>
          <a:p>
            <a:r>
              <a:rPr lang="ru-RU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" action="ppaction://noaction"/>
              </a:rPr>
              <a:t>ДЛЯ РОДИТЕЛЕЙ И ЛЮДЕЙ, РАБОТАЮЩИХ С ДЕТЬМИ 6-10</a:t>
            </a:r>
            <a:endParaRPr lang="ru-RU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675" y="1281927"/>
            <a:ext cx="2815307" cy="4112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384956" y="1281926"/>
            <a:ext cx="2446639" cy="232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5"/>
              </a:rPr>
              <a:t>РУКОВОДСТВО ФИЗИЧЕСКАЯ АКТИВНОСТЬ, МАЛОПОДВИЖНЫЙ ОБРАЗ ЖИЗНИ И СОН У ДЕТЕЙ В </a:t>
            </a:r>
            <a:r>
              <a:rPr lang="ru-RU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" action="ppaction://noaction"/>
              </a:rPr>
              <a:t>ВОЗРАСТЕ</a:t>
            </a:r>
          </a:p>
          <a:p>
            <a:r>
              <a:rPr lang="ru-RU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" action="ppaction://noaction"/>
              </a:rPr>
              <a:t>ДО </a:t>
            </a:r>
            <a:r>
              <a:rPr lang="ru-RU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5"/>
              </a:rPr>
              <a:t>5 ЛЕТ </a:t>
            </a:r>
            <a:endParaRPr lang="ru-RU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27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tx2"/>
                </a:solidFill>
              </a:rPr>
              <a:t>Укрепление здоровья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ru-RU" sz="4000" b="1" dirty="0">
                <a:solidFill>
                  <a:schemeClr val="tx2"/>
                </a:solidFill>
              </a:rPr>
              <a:t>за счет улучшения водоснабжения, санитарии и гигиены в школах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26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3118B2-9258-C71F-6FC9-16E6E4F3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44169" y="7139112"/>
            <a:ext cx="5154592" cy="32409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55AE55-E305-4020-B0CE-84AB42A1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98761" y="7139112"/>
            <a:ext cx="380035" cy="320675"/>
          </a:xfrm>
        </p:spPr>
        <p:txBody>
          <a:bodyPr/>
          <a:lstStyle/>
          <a:p>
            <a:fld id="{714BF2E0-EE3B-6A4E-9FB9-82DE86E1F02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43EE5-FA61-A643-B8B2-CA291D09AF20}"/>
              </a:ext>
            </a:extLst>
          </p:cNvPr>
          <p:cNvSpPr txBox="1"/>
          <p:nvPr/>
        </p:nvSpPr>
        <p:spPr>
          <a:xfrm rot="19254755">
            <a:off x="9915212" y="56586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Холера</a:t>
            </a:r>
            <a:endParaRPr lang="en-GB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B28AD0B-18AC-DC30-08D5-5475E08D842D}"/>
              </a:ext>
            </a:extLst>
          </p:cNvPr>
          <p:cNvSpPr/>
          <p:nvPr/>
        </p:nvSpPr>
        <p:spPr>
          <a:xfrm rot="20542321">
            <a:off x="9978546" y="1828526"/>
            <a:ext cx="1764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Паразитарные инфекции</a:t>
            </a:r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FAFB0A4-E34D-C3F0-1627-36CBEBFF8AD8}"/>
              </a:ext>
            </a:extLst>
          </p:cNvPr>
          <p:cNvSpPr/>
          <p:nvPr/>
        </p:nvSpPr>
        <p:spPr>
          <a:xfrm>
            <a:off x="10496318" y="1194397"/>
            <a:ext cx="755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Грипп</a:t>
            </a:r>
            <a:endParaRPr lang="en-GB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3A40088D-6030-5667-03BF-36E8F9945493}"/>
              </a:ext>
            </a:extLst>
          </p:cNvPr>
          <p:cNvSpPr/>
          <p:nvPr/>
        </p:nvSpPr>
        <p:spPr>
          <a:xfrm rot="611761">
            <a:off x="9761451" y="2648463"/>
            <a:ext cx="2199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метгемоглобинемия</a:t>
            </a:r>
            <a:endParaRPr lang="en-GB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E5C5D0A-944C-90B5-EB5A-BD55FE5E3806}"/>
              </a:ext>
            </a:extLst>
          </p:cNvPr>
          <p:cNvSpPr/>
          <p:nvPr/>
        </p:nvSpPr>
        <p:spPr>
          <a:xfrm rot="20283905">
            <a:off x="10757415" y="5286910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Рак</a:t>
            </a:r>
            <a:endParaRPr lang="en-GB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E1042A6-13D2-654D-7E3E-3D8BDE8B8011}"/>
              </a:ext>
            </a:extLst>
          </p:cNvPr>
          <p:cNvSpPr/>
          <p:nvPr/>
        </p:nvSpPr>
        <p:spPr>
          <a:xfrm>
            <a:off x="10077173" y="4118413"/>
            <a:ext cx="1859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Умственная отсталость</a:t>
            </a:r>
            <a:endParaRPr lang="en-GB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CE7B411-F71D-2F6C-3569-87C83BD89706}"/>
              </a:ext>
            </a:extLst>
          </p:cNvPr>
          <p:cNvSpPr/>
          <p:nvPr/>
        </p:nvSpPr>
        <p:spPr>
          <a:xfrm rot="20369779">
            <a:off x="9883590" y="4973468"/>
            <a:ext cx="180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Болезни почек</a:t>
            </a:r>
            <a:endParaRPr lang="en-GB" dirty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5AE7567-B017-0119-638D-622096644769}"/>
              </a:ext>
            </a:extLst>
          </p:cNvPr>
          <p:cNvSpPr/>
          <p:nvPr/>
        </p:nvSpPr>
        <p:spPr>
          <a:xfrm rot="479252">
            <a:off x="9680081" y="3162901"/>
            <a:ext cx="22131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Нарушения функции мочевого пузыря</a:t>
            </a:r>
            <a:endParaRPr lang="en-GB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FF93644-BCE3-974D-D8CB-C4C8F354F82D}"/>
              </a:ext>
            </a:extLst>
          </p:cNvPr>
          <p:cNvSpPr/>
          <p:nvPr/>
        </p:nvSpPr>
        <p:spPr>
          <a:xfrm>
            <a:off x="10197137" y="5829795"/>
            <a:ext cx="1667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Недостаточное питание</a:t>
            </a:r>
            <a:r>
              <a:rPr lang="en-GB" dirty="0"/>
              <a:t> 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523D4A0-C90B-0C08-A84D-B0920D24732F}"/>
              </a:ext>
            </a:extLst>
          </p:cNvPr>
          <p:cNvGrpSpPr/>
          <p:nvPr/>
        </p:nvGrpSpPr>
        <p:grpSpPr>
          <a:xfrm>
            <a:off x="5756115" y="697312"/>
            <a:ext cx="4080800" cy="5873683"/>
            <a:chOff x="5321582" y="499960"/>
            <a:chExt cx="4515333" cy="6071035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B0F5A79-1E06-7207-8483-CB6ED7496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582" y="499960"/>
              <a:ext cx="4515333" cy="60710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F023E7-B173-37B4-7464-D95A173E1A96}"/>
                </a:ext>
              </a:extLst>
            </p:cNvPr>
            <p:cNvSpPr txBox="1"/>
            <p:nvPr/>
          </p:nvSpPr>
          <p:spPr>
            <a:xfrm>
              <a:off x="5375913" y="570111"/>
              <a:ext cx="2342329" cy="1815882"/>
            </a:xfrm>
            <a:prstGeom prst="rect">
              <a:avLst/>
            </a:prstGeom>
            <a:solidFill>
              <a:srgbClr val="1CB9E0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Согласно оценкам, в Европейском регионе ВОЗ диарея является причиной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14 случаев смерти в день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из-за ненадлежащей системы водоснабжения, санитарии и гигиены (ВСГ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A0515C-C8C0-6F98-50E3-233C722526BA}"/>
                </a:ext>
              </a:extLst>
            </p:cNvPr>
            <p:cNvSpPr txBox="1"/>
            <p:nvPr/>
          </p:nvSpPr>
          <p:spPr>
            <a:xfrm>
              <a:off x="5845961" y="3381588"/>
              <a:ext cx="36927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1BB8E1"/>
                  </a:solidFill>
                </a:rPr>
                <a:t>Диарею можно предотвратить за счет:</a:t>
              </a: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1252A544-3404-1861-7CB4-36C216FBD2DF}"/>
                </a:ext>
              </a:extLst>
            </p:cNvPr>
            <p:cNvSpPr/>
            <p:nvPr/>
          </p:nvSpPr>
          <p:spPr>
            <a:xfrm>
              <a:off x="8436427" y="3948388"/>
              <a:ext cx="1191512" cy="400110"/>
            </a:xfrm>
            <a:prstGeom prst="rect">
              <a:avLst/>
            </a:prstGeom>
            <a:solidFill>
              <a:srgbClr val="F0F0E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хорошей практики мытья рук</a:t>
              </a:r>
              <a:endParaRPr lang="en-GB" sz="1000" dirty="0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C490CA34-0E2A-23BF-0734-B47E153B96C5}"/>
                </a:ext>
              </a:extLst>
            </p:cNvPr>
            <p:cNvSpPr/>
            <p:nvPr/>
          </p:nvSpPr>
          <p:spPr>
            <a:xfrm>
              <a:off x="7046924" y="3948388"/>
              <a:ext cx="1191512" cy="553998"/>
            </a:xfrm>
            <a:prstGeom prst="rect">
              <a:avLst/>
            </a:prstGeom>
            <a:solidFill>
              <a:srgbClr val="F0F0E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надлежащей санитарии и канализации</a:t>
              </a:r>
              <a:endParaRPr lang="en-GB" sz="1000" dirty="0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E19C5AD9-009A-D6AB-2E51-87116128EF38}"/>
                </a:ext>
              </a:extLst>
            </p:cNvPr>
            <p:cNvSpPr/>
            <p:nvPr/>
          </p:nvSpPr>
          <p:spPr>
            <a:xfrm>
              <a:off x="5519573" y="3948388"/>
              <a:ext cx="1191512" cy="400110"/>
            </a:xfrm>
            <a:prstGeom prst="rect">
              <a:avLst/>
            </a:prstGeom>
            <a:solidFill>
              <a:srgbClr val="F0F0E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безопасной питьевой воды</a:t>
              </a:r>
              <a:endParaRPr lang="en-GB" sz="1000" dirty="0"/>
            </a:p>
          </p:txBody>
        </p:sp>
      </p:grpSp>
      <p:sp>
        <p:nvSpPr>
          <p:cNvPr id="22" name="Segnaposto numero diapositiva 2">
            <a:extLst>
              <a:ext uri="{FF2B5EF4-FFF2-40B4-BE49-F238E27FC236}">
                <a16:creationId xmlns:a16="http://schemas.microsoft.com/office/drawing/2014/main" id="{BDA19AD8-B5D8-5702-3498-85426103C55F}"/>
              </a:ext>
            </a:extLst>
          </p:cNvPr>
          <p:cNvSpPr txBox="1">
            <a:spLocks/>
          </p:cNvSpPr>
          <p:nvPr/>
        </p:nvSpPr>
        <p:spPr>
          <a:xfrm>
            <a:off x="9597197" y="7098079"/>
            <a:ext cx="2133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9E510-9B08-4293-B9D0-6AEB1647199F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C79CBF2-15C9-23A8-1BD3-F67EC4CE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2493"/>
            <a:ext cx="7935066" cy="652454"/>
          </a:xfrm>
        </p:spPr>
        <p:txBody>
          <a:bodyPr>
            <a:normAutofit fontScale="90000"/>
          </a:bodyPr>
          <a:lstStyle/>
          <a:p>
            <a:r>
              <a:rPr lang="ru-RU" dirty="0"/>
              <a:t>Вы ходили в школу</a:t>
            </a:r>
            <a:r>
              <a:rPr lang="en-US" dirty="0"/>
              <a:t>...</a:t>
            </a:r>
            <a:br>
              <a:rPr lang="en-US" dirty="0"/>
            </a:br>
            <a:endParaRPr lang="en-US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C2884EC-06B6-DA56-7DE5-47DBFE84C2C1}"/>
              </a:ext>
            </a:extLst>
          </p:cNvPr>
          <p:cNvSpPr/>
          <p:nvPr/>
        </p:nvSpPr>
        <p:spPr>
          <a:xfrm>
            <a:off x="337210" y="1680348"/>
            <a:ext cx="54524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где не было туалетов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где дети старались не ходить в туалет из-за невозможности уединиться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где часто не было мыла и туалетной бумаги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без доступа к безопасной питьевой воде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где сложно было получить доступ к питьевой воде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где не было условий для гигиены во время менструации</a:t>
            </a:r>
            <a:r>
              <a:rPr lang="fr-FR" dirty="0"/>
              <a:t>? </a:t>
            </a:r>
            <a:endParaRPr lang="en-GB" dirty="0"/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A209B670-6525-55FC-8324-CCFD2DCBC032}"/>
              </a:ext>
            </a:extLst>
          </p:cNvPr>
          <p:cNvGrpSpPr/>
          <p:nvPr/>
        </p:nvGrpSpPr>
        <p:grpSpPr>
          <a:xfrm>
            <a:off x="6084168" y="4077072"/>
            <a:ext cx="3647925" cy="2864913"/>
            <a:chOff x="3203848" y="2240303"/>
            <a:chExt cx="3647925" cy="2148685"/>
          </a:xfrm>
          <a:solidFill>
            <a:schemeClr val="bg1"/>
          </a:solidFill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4CF10689-2EF9-4782-17EF-190223F7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848" y="2240303"/>
              <a:ext cx="3071861" cy="1987102"/>
            </a:xfrm>
            <a:prstGeom prst="rect">
              <a:avLst/>
            </a:prstGeom>
            <a:grpFill/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6B012A-A2C2-AC70-DB16-19B9C31FBF5F}"/>
                </a:ext>
              </a:extLst>
            </p:cNvPr>
            <p:cNvSpPr txBox="1"/>
            <p:nvPr/>
          </p:nvSpPr>
          <p:spPr>
            <a:xfrm>
              <a:off x="5699645" y="4227405"/>
              <a:ext cx="1152128" cy="1615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© UNICEF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7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8F8C1-814E-C686-4687-476FA505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Выгоды от улучшения ВСГ в школах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F978A9-57B9-450D-52E2-FF9B0E1B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47FD61-1923-07E6-B87B-6AAC7436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8963B7-5597-E16F-808B-4063DBEB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8245"/>
            <a:ext cx="7467600" cy="3376448"/>
          </a:xfrm>
        </p:spPr>
        <p:txBody>
          <a:bodyPr>
            <a:noAutofit/>
          </a:bodyPr>
          <a:lstStyle/>
          <a:p>
            <a:pPr marL="0" indent="-360000">
              <a:spcBef>
                <a:spcPts val="0"/>
              </a:spcBef>
              <a:spcAft>
                <a:spcPts val="600"/>
              </a:spcAft>
              <a:buSzPct val="132000"/>
              <a:buBlip>
                <a:blip r:embed="rId2"/>
              </a:buBlip>
            </a:pPr>
            <a:r>
              <a:rPr lang="ru-RU" sz="1800" dirty="0">
                <a:latin typeface="+mj-lt"/>
              </a:rPr>
              <a:t>У детей, регулярно пьющих воду в школах, поддерживается уровень гидратации</a:t>
            </a:r>
            <a:r>
              <a:rPr lang="en-GB" sz="1800" dirty="0">
                <a:latin typeface="+mj-lt"/>
              </a:rPr>
              <a:t>, </a:t>
            </a:r>
            <a:r>
              <a:rPr lang="ru-RU" sz="1800" dirty="0">
                <a:latin typeface="+mj-lt"/>
              </a:rPr>
              <a:t>они потребляют меньше сладких напитков</a:t>
            </a:r>
            <a:r>
              <a:rPr lang="en-GB" sz="1800" dirty="0">
                <a:latin typeface="+mj-lt"/>
              </a:rPr>
              <a:t>, </a:t>
            </a:r>
            <a:r>
              <a:rPr lang="ru-RU" sz="1800" dirty="0">
                <a:latin typeface="+mj-lt"/>
              </a:rPr>
              <a:t>у них более здоровый организм, и улучшена познавательная активность</a:t>
            </a:r>
            <a:r>
              <a:rPr lang="en-GB" sz="1800" dirty="0">
                <a:latin typeface="+mj-lt"/>
              </a:rPr>
              <a:t>. </a:t>
            </a:r>
          </a:p>
          <a:p>
            <a:pPr marL="0" indent="-360000">
              <a:spcBef>
                <a:spcPts val="0"/>
              </a:spcBef>
              <a:spcAft>
                <a:spcPts val="600"/>
              </a:spcAft>
              <a:buSzPct val="132000"/>
              <a:buBlip>
                <a:blip r:embed="rId2"/>
              </a:buBlip>
            </a:pPr>
            <a:r>
              <a:rPr lang="ru-RU" sz="1800" dirty="0">
                <a:latin typeface="+mj-lt"/>
              </a:rPr>
              <a:t>Работающие и чистые школьные туалеты</a:t>
            </a:r>
            <a:r>
              <a:rPr lang="en-GB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способствуют здоровому развитию детей, а также их самочувствию и сосредоточенности, т.к. учащимся не приходится сдерживать свои позывы в туалет</a:t>
            </a:r>
            <a:r>
              <a:rPr lang="en-GB" sz="1800" dirty="0">
                <a:latin typeface="+mj-lt"/>
              </a:rPr>
              <a:t>.</a:t>
            </a:r>
          </a:p>
          <a:p>
            <a:pPr marL="0" indent="-360000">
              <a:spcBef>
                <a:spcPts val="0"/>
              </a:spcBef>
              <a:spcAft>
                <a:spcPts val="600"/>
              </a:spcAft>
              <a:buSzPct val="132000"/>
              <a:buBlip>
                <a:blip r:embed="rId2"/>
              </a:buBlip>
            </a:pPr>
            <a:r>
              <a:rPr lang="ru-RU" sz="1800" dirty="0">
                <a:latin typeface="+mj-lt"/>
              </a:rPr>
              <a:t>Хорошая практика гигиены рук </a:t>
            </a:r>
            <a:r>
              <a:rPr lang="en-GB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в школах помогает детям оставаться здоровыми и не пропускать занятия</a:t>
            </a:r>
            <a:r>
              <a:rPr lang="en-GB" sz="1800" dirty="0">
                <a:latin typeface="+mj-lt"/>
              </a:rPr>
              <a:t>.</a:t>
            </a:r>
          </a:p>
          <a:p>
            <a:pPr marL="0" indent="-360000">
              <a:spcBef>
                <a:spcPts val="0"/>
              </a:spcBef>
              <a:spcAft>
                <a:spcPts val="600"/>
              </a:spcAft>
              <a:buSzPct val="132000"/>
              <a:buBlip>
                <a:blip r:embed="rId2"/>
              </a:buBlip>
            </a:pPr>
            <a:r>
              <a:rPr lang="ru-RU" sz="1800" dirty="0">
                <a:latin typeface="+mj-lt"/>
              </a:rPr>
              <a:t>Равные возможности получения знаний будут обеспечены, когда в школах будут средства осуществления гигиены при менструации и доступная среда для детей с инвалидностью</a:t>
            </a:r>
            <a:r>
              <a:rPr lang="en-GB" sz="1800" dirty="0">
                <a:latin typeface="+mj-lt"/>
              </a:rPr>
              <a:t>.</a:t>
            </a:r>
            <a:endParaRPr lang="en-GB" sz="900" dirty="0">
              <a:latin typeface="+mj-lt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50250FB-B43A-BF6E-317A-782D37D2CC39}"/>
              </a:ext>
            </a:extLst>
          </p:cNvPr>
          <p:cNvGrpSpPr/>
          <p:nvPr/>
        </p:nvGrpSpPr>
        <p:grpSpPr>
          <a:xfrm>
            <a:off x="7347447" y="907653"/>
            <a:ext cx="4387352" cy="5247853"/>
            <a:chOff x="8003481" y="875589"/>
            <a:chExt cx="4387352" cy="5247853"/>
          </a:xfrm>
        </p:grpSpPr>
        <p:pic>
          <p:nvPicPr>
            <p:cNvPr id="9" name="Рисунок 8" descr="Унитаз со сплошной заливкой">
              <a:extLst>
                <a:ext uri="{FF2B5EF4-FFF2-40B4-BE49-F238E27FC236}">
                  <a16:creationId xmlns:a16="http://schemas.microsoft.com/office/drawing/2014/main" id="{7DC4DC15-1846-E14E-8BFD-F21996A0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06909" y="2605114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 descr="Туалетная бумага со сплошной заливкой">
              <a:extLst>
                <a:ext uri="{FF2B5EF4-FFF2-40B4-BE49-F238E27FC236}">
                  <a16:creationId xmlns:a16="http://schemas.microsoft.com/office/drawing/2014/main" id="{536FDAC8-F70D-0E8A-0134-7CCAFCFA4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98729" y="2739234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 descr="Бутылка для воды со сплошной заливкой">
              <a:extLst>
                <a:ext uri="{FF2B5EF4-FFF2-40B4-BE49-F238E27FC236}">
                  <a16:creationId xmlns:a16="http://schemas.microsoft.com/office/drawing/2014/main" id="{AF79B928-AACE-5671-F248-7541EBB1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98729" y="886257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 descr="Бутылка для воды со сплошной заливкой">
              <a:extLst>
                <a:ext uri="{FF2B5EF4-FFF2-40B4-BE49-F238E27FC236}">
                  <a16:creationId xmlns:a16="http://schemas.microsoft.com/office/drawing/2014/main" id="{2C62A4CA-96D5-A20A-B2E3-6F5DBE35B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49225" y="4431338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 descr="Протекающий кран контур">
              <a:extLst>
                <a:ext uri="{FF2B5EF4-FFF2-40B4-BE49-F238E27FC236}">
                  <a16:creationId xmlns:a16="http://schemas.microsoft.com/office/drawing/2014/main" id="{A93984DE-E04F-BC09-D82C-770440C3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08403" y="4431338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 descr="Пожарный гидрант со сплошной заливкой">
              <a:extLst>
                <a:ext uri="{FF2B5EF4-FFF2-40B4-BE49-F238E27FC236}">
                  <a16:creationId xmlns:a16="http://schemas.microsoft.com/office/drawing/2014/main" id="{3CCDA7B2-2A72-9E85-9AA5-5E1E08685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04313" y="875589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 descr="хандвашинг со сплошной заливкой">
              <a:extLst>
                <a:ext uri="{FF2B5EF4-FFF2-40B4-BE49-F238E27FC236}">
                  <a16:creationId xmlns:a16="http://schemas.microsoft.com/office/drawing/2014/main" id="{F89534DB-ADE2-1617-E946-52838E0C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209734" y="967753"/>
              <a:ext cx="1692104" cy="169210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 descr="Раковина со сплошной заливкой">
              <a:extLst>
                <a:ext uri="{FF2B5EF4-FFF2-40B4-BE49-F238E27FC236}">
                  <a16:creationId xmlns:a16="http://schemas.microsoft.com/office/drawing/2014/main" id="{E6880F9A-5D3E-D788-1C20-EEE35BA00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003481" y="2494029"/>
              <a:ext cx="1998520" cy="1998520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8FE7BF9-CFB2-A225-CCC6-13FD60A176F4}"/>
              </a:ext>
            </a:extLst>
          </p:cNvPr>
          <p:cNvSpPr txBox="1"/>
          <p:nvPr/>
        </p:nvSpPr>
        <p:spPr>
          <a:xfrm>
            <a:off x="358977" y="4698813"/>
            <a:ext cx="801534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  <a:latin typeface="Noto Sans" panose="020B0502040504090204" pitchFamily="34" charset="0"/>
              </a:rPr>
              <a:t>Согласно результатам </a:t>
            </a:r>
            <a:r>
              <a:rPr lang="ru-RU" sz="1400" b="0" i="0" u="none" strike="noStrike" dirty="0">
                <a:effectLst/>
                <a:highlight>
                  <a:srgbClr val="FFFFFF"/>
                </a:highlight>
                <a:latin typeface="Noto Sans" panose="020B0502040504090204" pitchFamily="34" charset="0"/>
                <a:hlinkClick r:id="rId19"/>
              </a:rPr>
              <a:t>проведенного в 2012 г. исследования ВОЗ</a:t>
            </a:r>
            <a:r>
              <a:rPr lang="ru-RU" sz="14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  <a:latin typeface="Noto Sans" panose="020B0502040504090204" pitchFamily="34" charset="0"/>
              </a:rPr>
              <a:t> (на английском языке), каждый доллар США, вложенный в улучшение санитарных условий, приносит отдачу в размере </a:t>
            </a:r>
            <a:r>
              <a:rPr lang="ru-RU" sz="1600" b="1" i="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Noto Sans" panose="020B0502040504090204" pitchFamily="34" charset="0"/>
              </a:rPr>
              <a:t>5,5 долл. США </a:t>
            </a:r>
            <a:r>
              <a:rPr lang="ru-RU" sz="1400" b="0" i="0" dirty="0">
                <a:solidFill>
                  <a:srgbClr val="3C4245"/>
                </a:solidFill>
                <a:effectLst/>
                <a:highlight>
                  <a:srgbClr val="FFFFFF"/>
                </a:highlight>
                <a:latin typeface="Noto Sans" panose="020B0502040504090204" pitchFamily="34" charset="0"/>
              </a:rPr>
              <a:t>благодаря снижению расходов на медицинскую помощь, повышению производительности труда и сокращению преждевременной смертности.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552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B76AA-89AB-91D3-E349-594CAD74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0" dirty="0">
                <a:solidFill>
                  <a:srgbClr val="3C4245"/>
                </a:solidFill>
                <a:effectLst/>
                <a:highlight>
                  <a:srgbClr val="FFFFFF"/>
                </a:highlight>
                <a:latin typeface="Noto Sans" panose="020B0502040504090204" pitchFamily="34" charset="0"/>
              </a:rPr>
              <a:t>Улучшение здоровья и успеваемости за счет повышения качества водоснабжения, санитарии и уровня гигиены в школах</a:t>
            </a:r>
            <a:br>
              <a:rPr lang="ru-RU" sz="2800" b="1" i="0" dirty="0">
                <a:solidFill>
                  <a:srgbClr val="3C4245"/>
                </a:solidFill>
                <a:effectLst/>
                <a:highlight>
                  <a:srgbClr val="FFFFFF"/>
                </a:highlight>
                <a:latin typeface="Noto Sans" panose="020B0502040504090204" pitchFamily="34" charset="0"/>
              </a:rPr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7F9394-202F-46CB-C45B-08FD6732D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436" y="5420728"/>
            <a:ext cx="7740364" cy="63320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Улучшение здоровья и успеваемости за счет повышения качества водоснабжения, санитарии и уровня гигиены в школах (who.int)</a:t>
            </a:r>
            <a:endParaRPr lang="ru-RU" b="1" i="0" dirty="0">
              <a:solidFill>
                <a:srgbClr val="3C4245"/>
              </a:solidFill>
              <a:effectLst/>
              <a:highlight>
                <a:srgbClr val="FFFFFF"/>
              </a:highlight>
              <a:latin typeface="Noto Sans" panose="020B050204050409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7068B1-1327-93A8-BBB0-09C9FEA5D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52B641-E59A-7285-BFD3-89AD012B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FFF08E-70B6-CB74-1BAE-1F90E7FFDC3F}"/>
              </a:ext>
            </a:extLst>
          </p:cNvPr>
          <p:cNvSpPr txBox="1"/>
          <p:nvPr/>
        </p:nvSpPr>
        <p:spPr>
          <a:xfrm>
            <a:off x="3815482" y="1785993"/>
            <a:ext cx="81833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Доступ к безопасным и надежным системам водоснабжения и санитарии и средствам гигиены (‎WASH)‎ является одной из важнейших предпосылок для обеспечения безопасной школьной среды, помогающей предоставлять равные возможности получения высококачественного образования и здорового развития детей.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Для создания школ с высокой культурой WASH, способствующих укреплению здоровья детей, необходимо решать общие проблемы, не ограничиваясь наличием надлежащей инфраструктуры WASH, например, туалетов и водопроводных кранов.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Требуется постоянно заниматься вопросами эксплуатации и технического обслуживания, просвещения и преодоления устойчиво сохраняющихся табу, таких, например, как разговоры на тему пользования туалетом и соблюдения требований гигиены во время менструации.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Данный комплект информационных материалов служит практическим средством поддержки работников школ в решении общих проблем WASH и достижении улучшений на уровне школы вместе с учащимися и всем школьным сообществом.</a:t>
            </a:r>
            <a:endParaRPr lang="ru-RU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CF109F-87D4-5DFA-01FA-378110C7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368311"/>
            <a:ext cx="3016204" cy="42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8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74D45-3EE1-EF78-D783-06966762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Надзор за состоянием водоснабжения, санитарии и гигиены в школах. Практическое пособие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48D647-09A0-83D9-6455-6156F540A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445" y="1690688"/>
            <a:ext cx="2679275" cy="3884613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3A986F-A321-EE0C-7F71-3C7E4EE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9B1C55-692C-778F-A04B-6674FEA3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F75DBF1-2FFF-C42D-288D-3739183B1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200" dirty="0"/>
              <a:t>Вооружить органы образования и общественного здравоохранения основанными на фактических данных и готовыми к использованию инструментами надзора, которые помогут им вести мониторинг и оценивать состояние WASH в школах, а также использовать результаты надзора при формировании политики и планировании улучшений.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200" dirty="0"/>
              <a:t>Пособие предназначено главным образом для того, чтобы служить источником справочной информации для создания или укрепления систем надзора во всей стране и в отдельных ее регионах, что позволит повысить качество мониторинга WASH в школах.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200" dirty="0"/>
              <a:t>Инструменты надзора предназначены для того, чтобы побудить страны к усовершенствованию и обновлению механизмов надзора, уже используемых ими, а не к их замене или к дублированию предпринимаемых в настоящее время усилий.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F6E946-2362-61DD-046E-2EA167C7D602}"/>
              </a:ext>
            </a:extLst>
          </p:cNvPr>
          <p:cNvSpPr txBox="1"/>
          <p:nvPr/>
        </p:nvSpPr>
        <p:spPr>
          <a:xfrm>
            <a:off x="6200172" y="1162212"/>
            <a:ext cx="5456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9789289054676-rus.pdf (who.int)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97574-652A-D780-2053-C6F463FA3290}"/>
              </a:ext>
            </a:extLst>
          </p:cNvPr>
          <p:cNvSpPr txBox="1"/>
          <p:nvPr/>
        </p:nvSpPr>
        <p:spPr>
          <a:xfrm>
            <a:off x="3240965" y="1637344"/>
            <a:ext cx="28550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Инструменты надзора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6946A7-59BB-C35F-9D27-DDA92B54A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65" y="2007956"/>
            <a:ext cx="4694743" cy="16917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B424B8-9A24-7C54-F66C-DB1DF2216BF6}"/>
              </a:ext>
            </a:extLst>
          </p:cNvPr>
          <p:cNvSpPr txBox="1"/>
          <p:nvPr/>
        </p:nvSpPr>
        <p:spPr>
          <a:xfrm>
            <a:off x="3188720" y="3632994"/>
            <a:ext cx="47469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Предназначены для поддерживания: </a:t>
            </a:r>
          </a:p>
          <a:p>
            <a:r>
              <a:rPr lang="ru-RU" sz="1600" dirty="0"/>
              <a:t>• разработку новых или усовершенствование имеющихся инструментов надзора за состоянием WASH в школах; </a:t>
            </a:r>
          </a:p>
          <a:p>
            <a:r>
              <a:rPr lang="ru-RU" sz="1600" dirty="0"/>
              <a:t>• достаточно полное отражение элементов WASH в вопросниках для сбора статистических данных о системах образования, таких как вопросники информационных систем управления образованием (ИСУО); </a:t>
            </a:r>
          </a:p>
          <a:p>
            <a:r>
              <a:rPr lang="ru-RU" sz="1600" dirty="0"/>
              <a:t>• проведение обследований или оценок для получения всеобъемлющего и объективного обзора состояния WASH в школах.</a:t>
            </a:r>
          </a:p>
        </p:txBody>
      </p:sp>
    </p:spTree>
    <p:extLst>
      <p:ext uri="{BB962C8B-B14F-4D97-AF65-F5344CB8AC3E}">
        <p14:creationId xmlns:p14="http://schemas.microsoft.com/office/powerpoint/2010/main" val="2335402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2C99A-FD6D-D6AB-1FC2-7C3F6812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ВСГ в школах региона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ADD240-1655-A099-E807-2B1CBBA58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979"/>
            <a:ext cx="6144882" cy="388429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300" dirty="0"/>
              <a:t>Для ВСГ в школах необходимы</a:t>
            </a:r>
            <a:r>
              <a:rPr lang="en-GB" sz="2300" dirty="0"/>
              <a:t>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ru-RU" sz="2300" dirty="0"/>
              <a:t>Роль лидера за сектором образования</a:t>
            </a:r>
            <a:endParaRPr lang="en-GB" sz="23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ru-RU" sz="2300" dirty="0"/>
              <a:t>Партнерство всех секторов </a:t>
            </a:r>
            <a:r>
              <a:rPr lang="en-GB" sz="2300" dirty="0"/>
              <a:t>(</a:t>
            </a:r>
            <a:r>
              <a:rPr lang="ru-RU" sz="2300" dirty="0"/>
              <a:t>образование</a:t>
            </a:r>
            <a:r>
              <a:rPr lang="en-GB" sz="2300" dirty="0"/>
              <a:t>, </a:t>
            </a:r>
            <a:r>
              <a:rPr lang="ru-RU" sz="2300" dirty="0"/>
              <a:t>здравоохранение</a:t>
            </a:r>
            <a:r>
              <a:rPr lang="en-GB" sz="2300" dirty="0"/>
              <a:t>, </a:t>
            </a:r>
            <a:r>
              <a:rPr lang="ru-RU" sz="2300" dirty="0"/>
              <a:t>окружающая среда</a:t>
            </a:r>
            <a:r>
              <a:rPr lang="en-GB" sz="2300" dirty="0"/>
              <a:t>, </a:t>
            </a:r>
            <a:r>
              <a:rPr lang="ru-RU" sz="2300" dirty="0"/>
              <a:t>финансы и т.д.</a:t>
            </a:r>
            <a:r>
              <a:rPr lang="en-GB" sz="2300" dirty="0"/>
              <a:t>)</a:t>
            </a:r>
            <a:r>
              <a:rPr lang="ru-RU" sz="2300" dirty="0"/>
              <a:t>, включая гражданское общество</a:t>
            </a:r>
            <a:endParaRPr lang="en-GB" sz="23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ru-RU" sz="2300" dirty="0"/>
              <a:t>Четкие целевые показатели на каждом уровне и поступательное внедрение</a:t>
            </a:r>
            <a:endParaRPr lang="en-GB" sz="2300" dirty="0"/>
          </a:p>
          <a:p>
            <a:pPr marL="0" indent="0">
              <a:buNone/>
            </a:pPr>
            <a:r>
              <a:rPr lang="en-GB" sz="1600" dirty="0">
                <a:hlinkClick r:id="rId2"/>
              </a:rPr>
              <a:t>http://www.euro.who.int/ru/publications/abstracts/prioritizing-pupils-education,-health-and-well-being.-water,-sanitation-and-hygiene-in-schools-in-the-pan-european-region-2016</a:t>
            </a:r>
            <a:r>
              <a:rPr lang="en-GB" sz="1600" dirty="0"/>
              <a:t> 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8C8815-AE0A-68D1-72DD-6C9160B5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EA9182-0BB0-A3E3-8B7D-1CD7AE84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F59BB05D-6C16-4D78-887A-B651549F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676"/>
          <a:stretch/>
        </p:blipFill>
        <p:spPr>
          <a:xfrm>
            <a:off x="6602082" y="779107"/>
            <a:ext cx="5589918" cy="529978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40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9EB748E-9F56-DE4E-3AE6-055B0670E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494295-5C9C-AA0F-39E8-42A9B4DD5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8257032" cy="731901"/>
          </a:xfrm>
        </p:spPr>
        <p:txBody>
          <a:bodyPr>
            <a:normAutofit/>
          </a:bodyPr>
          <a:lstStyle/>
          <a:p>
            <a:r>
              <a:rPr lang="ru-RU" b="1" dirty="0"/>
              <a:t>КОМПОНЕНТЫ ЗДОРОВЬЯ </a:t>
            </a:r>
            <a:endParaRPr lang="en-US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2EA4076-52E9-A0EA-CF75-25B4194E5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46336"/>
              </p:ext>
            </p:extLst>
          </p:nvPr>
        </p:nvGraphicFramePr>
        <p:xfrm>
          <a:off x="445008" y="1524338"/>
          <a:ext cx="11301984" cy="40233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25496">
                  <a:extLst>
                    <a:ext uri="{9D8B030D-6E8A-4147-A177-3AD203B41FA5}">
                      <a16:colId xmlns:a16="http://schemas.microsoft.com/office/drawing/2014/main" val="874990151"/>
                    </a:ext>
                  </a:extLst>
                </a:gridCol>
                <a:gridCol w="2825496">
                  <a:extLst>
                    <a:ext uri="{9D8B030D-6E8A-4147-A177-3AD203B41FA5}">
                      <a16:colId xmlns:a16="http://schemas.microsoft.com/office/drawing/2014/main" val="3866176558"/>
                    </a:ext>
                  </a:extLst>
                </a:gridCol>
                <a:gridCol w="2825496">
                  <a:extLst>
                    <a:ext uri="{9D8B030D-6E8A-4147-A177-3AD203B41FA5}">
                      <a16:colId xmlns:a16="http://schemas.microsoft.com/office/drawing/2014/main" val="3751559780"/>
                    </a:ext>
                  </a:extLst>
                </a:gridCol>
                <a:gridCol w="2825496">
                  <a:extLst>
                    <a:ext uri="{9D8B030D-6E8A-4147-A177-3AD203B41FA5}">
                      <a16:colId xmlns:a16="http://schemas.microsoft.com/office/drawing/2014/main" val="911508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ФИЗИЧЕСКОЕ ЗДОРОВЬЕ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ПСИХИЧЕСКОЕ И ЭМОЦИОНАЛЬНОЕ ЗДОРОВЬЕ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СОЦИАЛЬНОЕ БЛАГОПОЛУЧИЕ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ДУХОВНОЕ ЗДОРОВЬЕ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56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Относится к физическому телу и физической среде в школе, чистоте тела, чистой питьевой воде и хорошим санитарным условиям, правильному питанию, гигиена окружающей среды.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Относится к принятию решений, критическому и творческому мышлению, сочувствию к другим, навыкам борьбы с эмоциями и стрессом, успешным стратегиям преодоления трудностей, факторам риска, тому, как и где искать помощи, самосознанию.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Относится к хорошей социальной среде, установлению хороших рабочих отношений с учителями, друзьями, родителями и другими людьми.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Относится к системе убеждений и ценностей, этике и морали, вере, любви к другим.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085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29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9269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Рекомендации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981200" y="2996952"/>
            <a:ext cx="8363272" cy="432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Акцент на:</a:t>
            </a:r>
          </a:p>
          <a:p>
            <a:pPr algn="ctr">
              <a:buNone/>
            </a:pP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70128626"/>
              </p:ext>
            </p:extLst>
          </p:nvPr>
        </p:nvGraphicFramePr>
        <p:xfrm>
          <a:off x="1847528" y="476672"/>
          <a:ext cx="864096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83236359"/>
              </p:ext>
            </p:extLst>
          </p:nvPr>
        </p:nvGraphicFramePr>
        <p:xfrm>
          <a:off x="1775520" y="3501008"/>
          <a:ext cx="8640960" cy="2996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05314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A74366C-8E2B-ACEF-A28A-C864C824820F}"/>
              </a:ext>
            </a:extLst>
          </p:cNvPr>
          <p:cNvSpPr txBox="1">
            <a:spLocks/>
          </p:cNvSpPr>
          <p:nvPr/>
        </p:nvSpPr>
        <p:spPr>
          <a:xfrm>
            <a:off x="274320" y="0"/>
            <a:ext cx="5432457" cy="554458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F87423-E3EA-9DB9-846C-AAA10E3C7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4" b="94450" l="3402" r="96540">
                        <a14:foregroundMark x1="51554" y1="7433" x2="51554" y2="7433"/>
                        <a14:foregroundMark x1="96540" y1="49455" x2="96540" y2="49455"/>
                        <a14:foregroundMark x1="50205" y1="94549" x2="50205" y2="94549"/>
                        <a14:foregroundMark x1="4751" y1="50248" x2="4751" y2="50248"/>
                        <a14:foregroundMark x1="3402" y1="33201" x2="3402" y2="33201"/>
                        <a14:foregroundMark x1="35777" y1="64916" x2="35777" y2="64916"/>
                        <a14:foregroundMark x1="46393" y1="58077" x2="46393" y2="58077"/>
                        <a14:foregroundMark x1="56012" y1="58771" x2="56012" y2="58771"/>
                        <a14:foregroundMark x1="65924" y1="57978" x2="65924" y2="57978"/>
                        <a14:foregroundMark x1="72023" y1="57978" x2="72023" y2="57978"/>
                        <a14:foregroundMark x1="80587" y1="48365" x2="80587" y2="48365"/>
                        <a14:foregroundMark x1="77185" y1="48662" x2="77185" y2="48662"/>
                        <a14:foregroundMark x1="71437" y1="48959" x2="71437" y2="48959"/>
                        <a14:foregroundMark x1="65396" y1="49356" x2="65396" y2="49356"/>
                        <a14:foregroundMark x1="65396" y1="49356" x2="65396" y2="49356"/>
                        <a14:foregroundMark x1="55015" y1="50248" x2="55015" y2="50248"/>
                        <a14:foregroundMark x1="46569" y1="50050" x2="46569" y2="50050"/>
                        <a14:foregroundMark x1="85748" y1="48761" x2="85748" y2="48761"/>
                        <a14:foregroundMark x1="60117" y1="52924" x2="60117" y2="52924"/>
                        <a14:foregroundMark x1="38240" y1="47374" x2="38240" y2="47374"/>
                        <a14:backgroundMark x1="42815" y1="51140" x2="42815" y2="51140"/>
                        <a14:backgroundMark x1="53959" y1="51140" x2="53959" y2="51140"/>
                        <a14:backgroundMark x1="66510" y1="51239" x2="66510" y2="51239"/>
                        <a14:backgroundMark x1="82405" y1="52329" x2="82405" y2="52329"/>
                        <a14:backgroundMark x1="37067" y1="61843" x2="37067" y2="61843"/>
                        <a14:backgroundMark x1="35073" y1="47374" x2="35073" y2="47374"/>
                        <a14:backgroundMark x1="34663" y1="48959" x2="34663" y2="48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7620" y="1764405"/>
            <a:ext cx="5756452" cy="34606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745968-B517-926B-1335-B25B59573C06}"/>
              </a:ext>
            </a:extLst>
          </p:cNvPr>
          <p:cNvSpPr txBox="1">
            <a:spLocks/>
          </p:cNvSpPr>
          <p:nvPr/>
        </p:nvSpPr>
        <p:spPr>
          <a:xfrm>
            <a:off x="5975184" y="581297"/>
            <a:ext cx="5748888" cy="9999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НАЦИОНАЛЬНАЯ РЕАЛИЗАЦИЯ </a:t>
            </a:r>
          </a:p>
          <a:p>
            <a:pPr algn="ctr"/>
            <a:r>
              <a:rPr lang="ru-RU" b="1" dirty="0"/>
              <a:t>2024 – 2026 гг.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6B0004-2F9B-9684-4467-CCE3D8786FEA}"/>
              </a:ext>
            </a:extLst>
          </p:cNvPr>
          <p:cNvSpPr txBox="1">
            <a:spLocks/>
          </p:cNvSpPr>
          <p:nvPr/>
        </p:nvSpPr>
        <p:spPr>
          <a:xfrm>
            <a:off x="467929" y="0"/>
            <a:ext cx="5349678" cy="564434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BBD9B1-EEC7-362A-4348-AA0832EAA275}"/>
              </a:ext>
            </a:extLst>
          </p:cNvPr>
          <p:cNvSpPr txBox="1">
            <a:spLocks/>
          </p:cNvSpPr>
          <p:nvPr/>
        </p:nvSpPr>
        <p:spPr>
          <a:xfrm>
            <a:off x="637506" y="0"/>
            <a:ext cx="5168101" cy="5710844"/>
          </a:xfrm>
          <a:prstGeom prst="rect">
            <a:avLst/>
          </a:prstGeom>
          <a:solidFill>
            <a:schemeClr val="tx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КОНЦЕПЦИЯ ВСЕМИРНОЙ ОРГАНИЗАЦИИ ЗДРАВООХРАНЕНИЯ «ШКОЛЫ, СПОСОБСТВУЮЩИЕ УКРЕПЛЕНИЮ ЗДОРОВЬЯ»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6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9EB748E-9F56-DE4E-3AE6-055B0670E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95CF1C-4E6C-C2AD-C39D-7FFA14244710}"/>
              </a:ext>
            </a:extLst>
          </p:cNvPr>
          <p:cNvSpPr/>
          <p:nvPr/>
        </p:nvSpPr>
        <p:spPr>
          <a:xfrm>
            <a:off x="457200" y="2223991"/>
            <a:ext cx="4251960" cy="115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Дети учатся, если они способны учиться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08C20E-DABE-290B-3862-A67CD6BA4903}"/>
              </a:ext>
            </a:extLst>
          </p:cNvPr>
          <p:cNvSpPr/>
          <p:nvPr/>
        </p:nvSpPr>
        <p:spPr>
          <a:xfrm>
            <a:off x="5440680" y="2223991"/>
            <a:ext cx="6099048" cy="1151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Дети будут способны учиться, если только они здоровы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AF9AB0-CE25-E012-D1F6-6871BE31C3AD}"/>
              </a:ext>
            </a:extLst>
          </p:cNvPr>
          <p:cNvSpPr/>
          <p:nvPr/>
        </p:nvSpPr>
        <p:spPr>
          <a:xfrm>
            <a:off x="1027264" y="4011715"/>
            <a:ext cx="5715000" cy="16220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Дети становятся здоровыми, если </a:t>
            </a:r>
            <a:r>
              <a:rPr lang="ru-RU" b="1" dirty="0">
                <a:solidFill>
                  <a:srgbClr val="00B050"/>
                </a:solidFill>
              </a:rPr>
              <a:t>физическая, социальная, образовательная и эмоциональная </a:t>
            </a:r>
            <a:r>
              <a:rPr lang="ru-RU" dirty="0">
                <a:solidFill>
                  <a:schemeClr val="bg1"/>
                </a:solidFill>
              </a:rPr>
              <a:t>среда школы и общества также является здоровой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6C3386-6718-8FF5-F33F-7F7376DE8273}"/>
              </a:ext>
            </a:extLst>
          </p:cNvPr>
          <p:cNvSpPr/>
          <p:nvPr/>
        </p:nvSpPr>
        <p:spPr>
          <a:xfrm>
            <a:off x="7650335" y="4011715"/>
            <a:ext cx="4187446" cy="16220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Школьные программы по укреплению здоровья могут помочь в развитии здоровой среды в </a:t>
            </a:r>
            <a:r>
              <a:rPr lang="ru-RU" b="1" dirty="0">
                <a:solidFill>
                  <a:srgbClr val="00B050"/>
                </a:solidFill>
              </a:rPr>
              <a:t>школе</a:t>
            </a:r>
            <a:r>
              <a:rPr lang="ru-RU" dirty="0">
                <a:solidFill>
                  <a:schemeClr val="bg1"/>
                </a:solidFill>
              </a:rPr>
              <a:t>, а также в </a:t>
            </a:r>
            <a:r>
              <a:rPr lang="ru-RU" b="1" dirty="0">
                <a:solidFill>
                  <a:srgbClr val="00B050"/>
                </a:solidFill>
              </a:rPr>
              <a:t>семьях и сообществах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9A2AC4F8-4E23-37E1-A853-AA6E9C654DD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H="1">
            <a:off x="1027264" y="2799991"/>
            <a:ext cx="10512464" cy="2022751"/>
          </a:xfrm>
          <a:prstGeom prst="bentConnector5">
            <a:avLst>
              <a:gd name="adj1" fmla="val -2175"/>
              <a:gd name="adj2" fmla="val 44190"/>
              <a:gd name="adj3" fmla="val 104958"/>
            </a:avLst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778A397-DDFA-CF29-C803-096EB8EC56A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6742264" y="4822742"/>
            <a:ext cx="908071" cy="0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D7FEA4B8-9CA9-31C8-BA77-218E5CE51BE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709160" y="2799991"/>
            <a:ext cx="731520" cy="0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Соединитель: уступ 57">
            <a:extLst>
              <a:ext uri="{FF2B5EF4-FFF2-40B4-BE49-F238E27FC236}">
                <a16:creationId xmlns:a16="http://schemas.microsoft.com/office/drawing/2014/main" id="{B076C876-A7E2-7884-F92E-2CAAA18135BA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H="1" flipV="1">
            <a:off x="457200" y="2799991"/>
            <a:ext cx="11380581" cy="2022751"/>
          </a:xfrm>
          <a:prstGeom prst="bentConnector5">
            <a:avLst>
              <a:gd name="adj1" fmla="val -2009"/>
              <a:gd name="adj2" fmla="val 138537"/>
              <a:gd name="adj3" fmla="val 103134"/>
            </a:avLst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7" name="Рисунок 66" descr="Сетка с маленькими кругами">
            <a:extLst>
              <a:ext uri="{FF2B5EF4-FFF2-40B4-BE49-F238E27FC236}">
                <a16:creationId xmlns:a16="http://schemas.microsoft.com/office/drawing/2014/main" id="{6B4543D5-399F-4FB8-C46E-CECC0198E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36581">
            <a:off x="8415562" y="-2381473"/>
            <a:ext cx="5777978" cy="57779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AC77C0-6501-4AF4-F3A0-27F7D10E8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07517"/>
            <a:ext cx="8763000" cy="1151999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ПОЧЕМУ ПРОДВИЖЕНИЕ УКРЕПЛЕНИЯ ЗДОРОВЬЯ ВАЖНА В ШКОЛАХ?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36238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41A085D7-C586-C2DC-F5F7-F4E1D653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0"/>
            <a:ext cx="11396133" cy="10048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800" b="1" dirty="0"/>
              <a:t>ОПРЕДЕЛЕНИЕ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5903DBD-6830-44CE-D76F-D17F56B68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72806"/>
            <a:ext cx="6413501" cy="4546993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Школа, которая внедряет структурированный и систематический план для здоровья и благополучия всех учеников, учителей и другого персонала // ВОЗ</a:t>
            </a:r>
          </a:p>
          <a:p>
            <a:pPr marL="0" indent="0">
              <a:buNone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Школа, которая постоянно укрепляет свой потенциал в качестве здоровой среды для жизни, обучения и работы //</a:t>
            </a:r>
            <a:r>
              <a:rPr lang="en-US" sz="2400" dirty="0"/>
              <a:t>SCHOOLS FOR HEALTH IN EUROPE</a:t>
            </a:r>
            <a:r>
              <a:rPr lang="ru-RU" sz="2400" dirty="0"/>
              <a:t> 	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046DFA-6A31-03AD-688B-357FA0E2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/>
          <a:lstStyle/>
          <a:p>
            <a:fld id="{714BF2E0-EE3B-6A4E-9FB9-82DE86E1F02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2000DCE-C545-834C-9112-D4B7712E1D85}"/>
              </a:ext>
            </a:extLst>
          </p:cNvPr>
          <p:cNvSpPr txBox="1">
            <a:spLocks/>
          </p:cNvSpPr>
          <p:nvPr/>
        </p:nvSpPr>
        <p:spPr>
          <a:xfrm>
            <a:off x="6155265" y="1690688"/>
            <a:ext cx="5577840" cy="394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F4B61B7-70F3-6D94-0635-D9A852814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3" r="-2505"/>
          <a:stretch/>
        </p:blipFill>
        <p:spPr>
          <a:xfrm>
            <a:off x="6362700" y="621305"/>
            <a:ext cx="5829300" cy="5910225"/>
          </a:xfrm>
          <a:prstGeom prst="flowChartConnector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6BA593C0-BD9B-E168-E241-E91C458C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85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2000DCE-C545-834C-9112-D4B7712E1D85}"/>
              </a:ext>
            </a:extLst>
          </p:cNvPr>
          <p:cNvSpPr txBox="1">
            <a:spLocks/>
          </p:cNvSpPr>
          <p:nvPr/>
        </p:nvSpPr>
        <p:spPr>
          <a:xfrm>
            <a:off x="6155265" y="1690688"/>
            <a:ext cx="5577840" cy="394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62FDA90-3F7B-BCD4-B3FE-37FF087F2F6A}"/>
              </a:ext>
            </a:extLst>
          </p:cNvPr>
          <p:cNvGrpSpPr/>
          <p:nvPr/>
        </p:nvGrpSpPr>
        <p:grpSpPr>
          <a:xfrm>
            <a:off x="142529" y="1485900"/>
            <a:ext cx="6553546" cy="5232159"/>
            <a:chOff x="1370596" y="693580"/>
            <a:chExt cx="7695699" cy="583939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671BD41-37A6-711C-68D9-E95B7BE57CEA}"/>
                </a:ext>
              </a:extLst>
            </p:cNvPr>
            <p:cNvGrpSpPr/>
            <p:nvPr/>
          </p:nvGrpSpPr>
          <p:grpSpPr>
            <a:xfrm>
              <a:off x="1626276" y="693580"/>
              <a:ext cx="7412191" cy="5839390"/>
              <a:chOff x="3490289" y="-1114079"/>
              <a:chExt cx="7024739" cy="7794316"/>
            </a:xfrm>
          </p:grpSpPr>
          <p:sp>
            <p:nvSpPr>
              <p:cNvPr id="9" name="Блок-схема: узел 8">
                <a:extLst>
                  <a:ext uri="{FF2B5EF4-FFF2-40B4-BE49-F238E27FC236}">
                    <a16:creationId xmlns:a16="http://schemas.microsoft.com/office/drawing/2014/main" id="{0AC5D36E-2DE2-EA70-D40C-A8E5A0DBEF95}"/>
                  </a:ext>
                </a:extLst>
              </p:cNvPr>
              <p:cNvSpPr/>
              <p:nvPr/>
            </p:nvSpPr>
            <p:spPr>
              <a:xfrm>
                <a:off x="4714941" y="-1094867"/>
                <a:ext cx="5800087" cy="7734300"/>
              </a:xfrm>
              <a:prstGeom prst="flowChartConnector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10" name="Блок-схема: узел 9">
                <a:extLst>
                  <a:ext uri="{FF2B5EF4-FFF2-40B4-BE49-F238E27FC236}">
                    <a16:creationId xmlns:a16="http://schemas.microsoft.com/office/drawing/2014/main" id="{39031871-50A1-6F7E-BD19-948FC242EB5B}"/>
                  </a:ext>
                </a:extLst>
              </p:cNvPr>
              <p:cNvSpPr/>
              <p:nvPr/>
            </p:nvSpPr>
            <p:spPr>
              <a:xfrm>
                <a:off x="4354815" y="-1114079"/>
                <a:ext cx="5800087" cy="77343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11" name="Блок-схема: узел 10">
                <a:extLst>
                  <a:ext uri="{FF2B5EF4-FFF2-40B4-BE49-F238E27FC236}">
                    <a16:creationId xmlns:a16="http://schemas.microsoft.com/office/drawing/2014/main" id="{47A2D6DB-C124-CAED-9B24-11619A2C31DB}"/>
                  </a:ext>
                </a:extLst>
              </p:cNvPr>
              <p:cNvSpPr/>
              <p:nvPr/>
            </p:nvSpPr>
            <p:spPr>
              <a:xfrm>
                <a:off x="3994645" y="-1073196"/>
                <a:ext cx="5800087" cy="7734299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12" name="Блок-схема: узел 11">
                <a:extLst>
                  <a:ext uri="{FF2B5EF4-FFF2-40B4-BE49-F238E27FC236}">
                    <a16:creationId xmlns:a16="http://schemas.microsoft.com/office/drawing/2014/main" id="{F5D53F60-8BC4-CD0A-00E1-314EB24D8DF5}"/>
                  </a:ext>
                </a:extLst>
              </p:cNvPr>
              <p:cNvSpPr/>
              <p:nvPr/>
            </p:nvSpPr>
            <p:spPr>
              <a:xfrm>
                <a:off x="3648949" y="-1064042"/>
                <a:ext cx="5800087" cy="7734299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/>
                  <a:t>18</a:t>
                </a:r>
              </a:p>
            </p:txBody>
          </p:sp>
          <p:sp>
            <p:nvSpPr>
              <p:cNvPr id="13" name="Блок-схема: узел 12">
                <a:extLst>
                  <a:ext uri="{FF2B5EF4-FFF2-40B4-BE49-F238E27FC236}">
                    <a16:creationId xmlns:a16="http://schemas.microsoft.com/office/drawing/2014/main" id="{3202EA27-BCCD-3C64-BD4E-9C79C05E9F5B}"/>
                  </a:ext>
                </a:extLst>
              </p:cNvPr>
              <p:cNvSpPr/>
              <p:nvPr/>
            </p:nvSpPr>
            <p:spPr>
              <a:xfrm>
                <a:off x="3490289" y="-1054064"/>
                <a:ext cx="5595378" cy="7734301"/>
              </a:xfrm>
              <a:prstGeom prst="flowChart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</p:grpSp>
        <p:graphicFrame>
          <p:nvGraphicFramePr>
            <p:cNvPr id="8" name="Схема 7">
              <a:extLst>
                <a:ext uri="{FF2B5EF4-FFF2-40B4-BE49-F238E27FC236}">
                  <a16:creationId xmlns:a16="http://schemas.microsoft.com/office/drawing/2014/main" id="{74CBAADF-7613-7479-79F3-8BB81A8F5D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8166066"/>
                </p:ext>
              </p:extLst>
            </p:nvPr>
          </p:nvGraphicFramePr>
          <p:xfrm>
            <a:off x="1370596" y="1338462"/>
            <a:ext cx="7695699" cy="47858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609AD34-E17D-116C-AD3D-7CA0D5314943}"/>
              </a:ext>
            </a:extLst>
          </p:cNvPr>
          <p:cNvSpPr txBox="1">
            <a:spLocks/>
          </p:cNvSpPr>
          <p:nvPr/>
        </p:nvSpPr>
        <p:spPr>
          <a:xfrm>
            <a:off x="252387" y="493941"/>
            <a:ext cx="5460756" cy="151757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chemeClr val="tx2"/>
                </a:solidFill>
              </a:rPr>
              <a:t>Пять</a:t>
            </a:r>
            <a:r>
              <a:rPr lang="ru-RU" sz="4400" b="1" dirty="0">
                <a:solidFill>
                  <a:schemeClr val="tx2"/>
                </a:solidFill>
              </a:rPr>
              <a:t> </a:t>
            </a:r>
          </a:p>
          <a:p>
            <a:r>
              <a:rPr lang="ru-RU" sz="9400" b="1" dirty="0">
                <a:solidFill>
                  <a:schemeClr val="tx2"/>
                </a:solidFill>
              </a:rPr>
              <a:t>компонентов</a:t>
            </a:r>
            <a:r>
              <a:rPr lang="ru-RU" sz="4400" b="1" dirty="0">
                <a:solidFill>
                  <a:schemeClr val="tx2"/>
                </a:solidFill>
              </a:rPr>
              <a:t> ШСУЗ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23" name="Рисунок 22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1422D86-3FC1-D20A-3DB3-C379CD47CA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33" t="3108" r="1" b="1394"/>
          <a:stretch/>
        </p:blipFill>
        <p:spPr>
          <a:xfrm>
            <a:off x="6874307" y="2024627"/>
            <a:ext cx="4832571" cy="45552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D52678-D1A7-FD51-C756-E408DFB0152A}"/>
              </a:ext>
            </a:extLst>
          </p:cNvPr>
          <p:cNvSpPr txBox="1"/>
          <p:nvPr/>
        </p:nvSpPr>
        <p:spPr>
          <a:xfrm>
            <a:off x="6036736" y="596374"/>
            <a:ext cx="569637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400" dirty="0"/>
              <a:t>В идеале это должен быть циклический процесс, но в действительности вы можете захотеть начать, например, </a:t>
            </a:r>
            <a:r>
              <a:rPr lang="ru-RU" sz="1400" b="1" dirty="0"/>
              <a:t>с четвёртого этапа</a:t>
            </a:r>
            <a:r>
              <a:rPr lang="ru-RU" sz="1400" dirty="0"/>
              <a:t>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400" b="1" dirty="0"/>
              <a:t>Руководство</a:t>
            </a:r>
            <a:r>
              <a:rPr lang="ru-RU" sz="1400" dirty="0"/>
              <a:t> не предлагает конкретные направления работы по сохранению и укреплению здоровья для школ. Выбор направлений работы является частью процесса и должен быть решением школы, принятым </a:t>
            </a:r>
            <a:r>
              <a:rPr lang="ru-RU" sz="1400" b="1" dirty="0"/>
              <a:t>на втором этапе.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6BA593C0-BD9B-E168-E241-E91C458C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046DFA-6A31-03AD-688B-357FA0E2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/>
          <a:lstStyle/>
          <a:p>
            <a:fld id="{714BF2E0-EE3B-6A4E-9FB9-82DE86E1F02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32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BE6-770B-E546-B856-9AE8A8AD6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11256264" cy="850773"/>
          </a:xfrm>
        </p:spPr>
        <p:txBody>
          <a:bodyPr>
            <a:normAutofit fontScale="90000"/>
          </a:bodyPr>
          <a:lstStyle/>
          <a:p>
            <a:r>
              <a:rPr lang="ru-RU" dirty="0"/>
              <a:t>Действия, относящиеся к компонентам ШСУЗ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366874C-44AC-F0FC-696E-4E5942CE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86" y="4595665"/>
            <a:ext cx="3174807" cy="312218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51F6AB6-3622-3B75-3E68-9E501ED3B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6193"/>
              </p:ext>
            </p:extLst>
          </p:nvPr>
        </p:nvGraphicFramePr>
        <p:xfrm>
          <a:off x="102107" y="1767840"/>
          <a:ext cx="11987785" cy="3322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6272">
                  <a:extLst>
                    <a:ext uri="{9D8B030D-6E8A-4147-A177-3AD203B41FA5}">
                      <a16:colId xmlns:a16="http://schemas.microsoft.com/office/drawing/2014/main" val="3496713894"/>
                    </a:ext>
                  </a:extLst>
                </a:gridCol>
                <a:gridCol w="2386584">
                  <a:extLst>
                    <a:ext uri="{9D8B030D-6E8A-4147-A177-3AD203B41FA5}">
                      <a16:colId xmlns:a16="http://schemas.microsoft.com/office/drawing/2014/main" val="2398642721"/>
                    </a:ext>
                  </a:extLst>
                </a:gridCol>
                <a:gridCol w="2779776">
                  <a:extLst>
                    <a:ext uri="{9D8B030D-6E8A-4147-A177-3AD203B41FA5}">
                      <a16:colId xmlns:a16="http://schemas.microsoft.com/office/drawing/2014/main" val="3042076708"/>
                    </a:ext>
                  </a:extLst>
                </a:gridCol>
                <a:gridCol w="2247596">
                  <a:extLst>
                    <a:ext uri="{9D8B030D-6E8A-4147-A177-3AD203B41FA5}">
                      <a16:colId xmlns:a16="http://schemas.microsoft.com/office/drawing/2014/main" val="4257679574"/>
                    </a:ext>
                  </a:extLst>
                </a:gridCol>
                <a:gridCol w="2397557">
                  <a:extLst>
                    <a:ext uri="{9D8B030D-6E8A-4147-A177-3AD203B41FA5}">
                      <a16:colId xmlns:a16="http://schemas.microsoft.com/office/drawing/2014/main" val="1847645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ПОЛИТИКА В ОБЛАСТИ ШКОЛЬНОГО ЗДРАВООХРАНЕНИЯ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ФИЗИЧЕСКАЯ СРЕДА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ВЗАИМООТНОШЕНИЯ ШКОЛЫ И СООБЩЕСТВА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ШКОЛЬНЫЕ И СОЦИАЛЬНЫЕ СЛУЖБЫ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ОБУЧЕНИЕ ЗДОРОВЬЮ НА УРОКАХ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0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Школы разрабатывают или следуют политике по: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Гендерное равенство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ВИЧ/СПИД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Табак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Питание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Наркотики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Алкоголь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Школьная форма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Кодекс поведение учеников и педагогов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Относится к физическому телу и окружающей среде: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Школьные здания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Средства для мытья рук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Туалеты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Теплицы и др. благоустройство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Вода безопасная для питья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Продукты и питание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Утилизация отходов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b="1" dirty="0"/>
                        <a:t>Относится к совместной работе школы и общества в обучении детей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Родители помогают в школе и участвуют в принятии решений.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Вовлечение родителей в программу школьных обедов.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Родители вовлекаются в обслуживание школы.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Сельскохозяйственные  программы.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Консультирование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Ученики повышают осведомленность в обществе.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Относится к медицинским услугам, предоставляемым Департаментом здравоохранения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Здоровье зубов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Иммунизация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Медицинский осмотр и скрининг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Курс первой помощи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Программы питания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Консультирование по ВИЧ/СПИД/ИППП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b="1" dirty="0"/>
                        <a:t>Результаты обучения здоровью в учебной программе, например: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Здоровье, Личностное развитие.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Без отрыва от процесса обучения.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Привлечение медицинского персонала к преподаванию в партнерстве с учителем.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Совместное обучение, ориентированное на учащихся.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8147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024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0A66B3F-60EE-D8B5-A631-FF3D75A07983}"/>
              </a:ext>
            </a:extLst>
          </p:cNvPr>
          <p:cNvGrpSpPr/>
          <p:nvPr/>
        </p:nvGrpSpPr>
        <p:grpSpPr>
          <a:xfrm>
            <a:off x="4078621" y="630739"/>
            <a:ext cx="7676087" cy="5660967"/>
            <a:chOff x="3007121" y="990817"/>
            <a:chExt cx="7676087" cy="566096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80B0CC63-4829-90FF-7226-35B2C3AD901C}"/>
                </a:ext>
              </a:extLst>
            </p:cNvPr>
            <p:cNvGrpSpPr/>
            <p:nvPr/>
          </p:nvGrpSpPr>
          <p:grpSpPr>
            <a:xfrm>
              <a:off x="3007121" y="990817"/>
              <a:ext cx="7676087" cy="5660967"/>
              <a:chOff x="3007121" y="1049006"/>
              <a:chExt cx="7676087" cy="5660967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160230B-0558-FB75-6A20-CD04BDD3EC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50" t="1841"/>
              <a:stretch/>
            </p:blipFill>
            <p:spPr>
              <a:xfrm>
                <a:off x="3007121" y="1049006"/>
                <a:ext cx="7676087" cy="5660967"/>
              </a:xfrm>
              <a:prstGeom prst="rect">
                <a:avLst/>
              </a:prstGeom>
            </p:spPr>
          </p:pic>
          <p:sp>
            <p:nvSpPr>
              <p:cNvPr id="3" name="Прямоугольник: усеченные верхние углы 2">
                <a:extLst>
                  <a:ext uri="{FF2B5EF4-FFF2-40B4-BE49-F238E27FC236}">
                    <a16:creationId xmlns:a16="http://schemas.microsoft.com/office/drawing/2014/main" id="{5F61A5D2-911E-8586-2D2A-5FE29C1F307C}"/>
                  </a:ext>
                </a:extLst>
              </p:cNvPr>
              <p:cNvSpPr/>
              <p:nvPr/>
            </p:nvSpPr>
            <p:spPr>
              <a:xfrm rot="10800000">
                <a:off x="5460641" y="4449651"/>
                <a:ext cx="2878428" cy="895082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8CC08D"/>
              </a:solidFill>
              <a:ln>
                <a:solidFill>
                  <a:srgbClr val="8CC08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BB1C631-A4D2-9F58-44D8-638C6360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34" b="94450" l="3402" r="96540">
                          <a14:foregroundMark x1="51554" y1="7433" x2="51554" y2="7433"/>
                          <a14:foregroundMark x1="96540" y1="49455" x2="96540" y2="49455"/>
                          <a14:foregroundMark x1="50205" y1="94549" x2="50205" y2="94549"/>
                          <a14:foregroundMark x1="4751" y1="50248" x2="4751" y2="50248"/>
                          <a14:foregroundMark x1="3402" y1="33201" x2="3402" y2="33201"/>
                          <a14:foregroundMark x1="35777" y1="64916" x2="35777" y2="64916"/>
                          <a14:foregroundMark x1="46393" y1="58077" x2="46393" y2="58077"/>
                          <a14:foregroundMark x1="56012" y1="58771" x2="56012" y2="58771"/>
                          <a14:foregroundMark x1="65924" y1="57978" x2="65924" y2="57978"/>
                          <a14:foregroundMark x1="72023" y1="57978" x2="72023" y2="57978"/>
                          <a14:foregroundMark x1="80587" y1="48365" x2="80587" y2="48365"/>
                          <a14:foregroundMark x1="77185" y1="48662" x2="77185" y2="48662"/>
                          <a14:foregroundMark x1="71437" y1="48959" x2="71437" y2="48959"/>
                          <a14:foregroundMark x1="65396" y1="49356" x2="65396" y2="49356"/>
                          <a14:foregroundMark x1="65396" y1="49356" x2="65396" y2="49356"/>
                          <a14:foregroundMark x1="55015" y1="50248" x2="55015" y2="50248"/>
                          <a14:foregroundMark x1="46569" y1="50050" x2="46569" y2="50050"/>
                          <a14:foregroundMark x1="85748" y1="48761" x2="85748" y2="48761"/>
                          <a14:foregroundMark x1="60117" y1="52924" x2="60117" y2="52924"/>
                          <a14:foregroundMark x1="38240" y1="47374" x2="38240" y2="47374"/>
                          <a14:backgroundMark x1="42815" y1="51140" x2="42815" y2="51140"/>
                          <a14:backgroundMark x1="53959" y1="51140" x2="53959" y2="51140"/>
                          <a14:backgroundMark x1="66510" y1="51239" x2="66510" y2="51239"/>
                          <a14:backgroundMark x1="82405" y1="52329" x2="82405" y2="52329"/>
                          <a14:backgroundMark x1="37067" y1="61843" x2="37067" y2="61843"/>
                          <a14:backgroundMark x1="35073" y1="47374" x2="35073" y2="47374"/>
                          <a14:backgroundMark x1="34663" y1="48959" x2="34663" y2="4895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21267" y="4236914"/>
              <a:ext cx="2357173" cy="141706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itle 2">
            <a:extLst>
              <a:ext uri="{FF2B5EF4-FFF2-40B4-BE49-F238E27FC236}">
                <a16:creationId xmlns:a16="http://schemas.microsoft.com/office/drawing/2014/main" id="{D76780D7-8AB5-B9F0-21A7-D170A97688B3}"/>
              </a:ext>
            </a:extLst>
          </p:cNvPr>
          <p:cNvSpPr txBox="1">
            <a:spLocks/>
          </p:cNvSpPr>
          <p:nvPr/>
        </p:nvSpPr>
        <p:spPr>
          <a:xfrm>
            <a:off x="106748" y="2164808"/>
            <a:ext cx="6425393" cy="210239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6FA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МОДЕЛЬ </a:t>
            </a:r>
          </a:p>
          <a:p>
            <a:r>
              <a:rPr lang="ru-RU" sz="5400" b="1" dirty="0">
                <a:solidFill>
                  <a:srgbClr val="6FA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НАЦИОНАЛЬНОЙ </a:t>
            </a:r>
          </a:p>
          <a:p>
            <a:r>
              <a:rPr lang="ru-RU" sz="5400" b="1" dirty="0">
                <a:solidFill>
                  <a:srgbClr val="6FA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РЕАЛИЗАЦИИ </a:t>
            </a:r>
            <a:endParaRPr lang="en-US" sz="5400" b="1" dirty="0">
              <a:solidFill>
                <a:srgbClr val="6FA8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0808A9-8E8D-4835-9F21-899DBD36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4" b="94450" l="3402" r="96540">
                        <a14:foregroundMark x1="51554" y1="7433" x2="51554" y2="7433"/>
                        <a14:foregroundMark x1="96540" y1="49455" x2="96540" y2="49455"/>
                        <a14:foregroundMark x1="50205" y1="94549" x2="50205" y2="94549"/>
                        <a14:foregroundMark x1="4751" y1="50248" x2="4751" y2="50248"/>
                        <a14:foregroundMark x1="3402" y1="33201" x2="3402" y2="33201"/>
                        <a14:foregroundMark x1="35777" y1="64916" x2="35777" y2="64916"/>
                        <a14:foregroundMark x1="46393" y1="58077" x2="46393" y2="58077"/>
                        <a14:foregroundMark x1="56012" y1="58771" x2="56012" y2="58771"/>
                        <a14:foregroundMark x1="65924" y1="57978" x2="65924" y2="57978"/>
                        <a14:foregroundMark x1="72023" y1="57978" x2="72023" y2="57978"/>
                        <a14:foregroundMark x1="80587" y1="48365" x2="80587" y2="48365"/>
                        <a14:foregroundMark x1="77185" y1="48662" x2="77185" y2="48662"/>
                        <a14:foregroundMark x1="71437" y1="48959" x2="71437" y2="48959"/>
                        <a14:foregroundMark x1="65396" y1="49356" x2="65396" y2="49356"/>
                        <a14:foregroundMark x1="65396" y1="49356" x2="65396" y2="49356"/>
                        <a14:foregroundMark x1="55015" y1="50248" x2="55015" y2="50248"/>
                        <a14:foregroundMark x1="46569" y1="50050" x2="46569" y2="50050"/>
                        <a14:foregroundMark x1="85748" y1="48761" x2="85748" y2="48761"/>
                        <a14:foregroundMark x1="60117" y1="52924" x2="60117" y2="52924"/>
                        <a14:foregroundMark x1="38240" y1="47374" x2="38240" y2="47374"/>
                        <a14:backgroundMark x1="42815" y1="51140" x2="42815" y2="51140"/>
                        <a14:backgroundMark x1="53959" y1="51140" x2="53959" y2="51140"/>
                        <a14:backgroundMark x1="66510" y1="51239" x2="66510" y2="51239"/>
                        <a14:backgroundMark x1="82405" y1="52329" x2="82405" y2="52329"/>
                        <a14:backgroundMark x1="37067" y1="61843" x2="37067" y2="61843"/>
                        <a14:backgroundMark x1="35073" y1="47374" x2="35073" y2="47374"/>
                        <a14:backgroundMark x1="34663" y1="48959" x2="34663" y2="48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89" y="567579"/>
            <a:ext cx="2357173" cy="14170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711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E735B530-609F-FCD3-09A4-2EE9BDF63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821683"/>
              </p:ext>
            </p:extLst>
          </p:nvPr>
        </p:nvGraphicFramePr>
        <p:xfrm>
          <a:off x="361229" y="500243"/>
          <a:ext cx="11359716" cy="6264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426">
                  <a:extLst>
                    <a:ext uri="{9D8B030D-6E8A-4147-A177-3AD203B41FA5}">
                      <a16:colId xmlns:a16="http://schemas.microsoft.com/office/drawing/2014/main" val="529287772"/>
                    </a:ext>
                  </a:extLst>
                </a:gridCol>
                <a:gridCol w="1753985">
                  <a:extLst>
                    <a:ext uri="{9D8B030D-6E8A-4147-A177-3AD203B41FA5}">
                      <a16:colId xmlns:a16="http://schemas.microsoft.com/office/drawing/2014/main" val="1319766824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705436572"/>
                    </a:ext>
                  </a:extLst>
                </a:gridCol>
                <a:gridCol w="2636014">
                  <a:extLst>
                    <a:ext uri="{9D8B030D-6E8A-4147-A177-3AD203B41FA5}">
                      <a16:colId xmlns:a16="http://schemas.microsoft.com/office/drawing/2014/main" val="3983022210"/>
                    </a:ext>
                  </a:extLst>
                </a:gridCol>
                <a:gridCol w="2310498">
                  <a:extLst>
                    <a:ext uri="{9D8B030D-6E8A-4147-A177-3AD203B41FA5}">
                      <a16:colId xmlns:a16="http://schemas.microsoft.com/office/drawing/2014/main" val="3183475967"/>
                    </a:ext>
                  </a:extLst>
                </a:gridCol>
                <a:gridCol w="2310498">
                  <a:extLst>
                    <a:ext uri="{9D8B030D-6E8A-4147-A177-3AD203B41FA5}">
                      <a16:colId xmlns:a16="http://schemas.microsoft.com/office/drawing/2014/main" val="4131741074"/>
                    </a:ext>
                  </a:extLst>
                </a:gridCol>
              </a:tblGrid>
              <a:tr h="68771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</a:rPr>
                        <a:t>НАЦИОНАЛЬНЫЙ УРОВЕНЬ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УЧАСТНИКИ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ОТВЕТСТВЕННЫЕ ЛИЦА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62230" indent="-901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ГРАНИЦЫ ОТВЕТСТВЕННОСТИ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ИНДИКАТОРЫ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ПОЯСНЕНИЯ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905531"/>
                  </a:ext>
                </a:extLst>
              </a:tr>
              <a:tr h="209446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Министерство здравоохранения Республики Казахстан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Назначение национальных координаторов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Нормативная и методологическая поддержка.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Обучение персонала и поддержка сети ШСУЗ.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Взаимодействие с заинтересованными сторонами.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Аналитика и управление.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Процент сокращения кадрового дефицита школьных медицинских сестер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Уровень интегрирования МИС с операционными процессами ШСЗ по всей стране, в том числе в отдаленных сельских местностях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Является показателем, который отражает изменение в количестве недостающего медицинского персонала в школах.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Данный индикатор позволит полномасштабной автоматизации и цифровизации школьных медицинских услуг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941788"/>
                  </a:ext>
                </a:extLst>
              </a:tr>
              <a:tr h="20944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Министерство просвещения Республики Казахстан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Процент школ, способствующих укреплению здоровья.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Повышение квалификации педагогов.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826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Индикатор позволит оценить масштаб внедрения программы в школах и ее распространение по всей стране.</a:t>
                      </a:r>
                    </a:p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8812551"/>
                  </a:ext>
                </a:extLst>
              </a:tr>
            </a:tbl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4B1CAFA8-B7F9-54C9-6DDF-2A93F90005C2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787668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МОДЕЛЬ НАЦИОНАЛЬНОЙ РЕАЛИЗАЦИИ И ИНДИКАТОРЫ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8444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C44B6-0053-79BA-5DFF-405109EC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6B8E-BDDB-1868-C921-77C650C6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10EA-A8F3-4DE8-F5E3-9E156D8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5526B11-1A51-C079-34F7-3343B02E2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356764"/>
              </p:ext>
            </p:extLst>
          </p:nvPr>
        </p:nvGraphicFramePr>
        <p:xfrm>
          <a:off x="0" y="548640"/>
          <a:ext cx="12192001" cy="5674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6857">
                  <a:extLst>
                    <a:ext uri="{9D8B030D-6E8A-4147-A177-3AD203B41FA5}">
                      <a16:colId xmlns:a16="http://schemas.microsoft.com/office/drawing/2014/main" val="1624575262"/>
                    </a:ext>
                  </a:extLst>
                </a:gridCol>
                <a:gridCol w="2799144">
                  <a:extLst>
                    <a:ext uri="{9D8B030D-6E8A-4147-A177-3AD203B41FA5}">
                      <a16:colId xmlns:a16="http://schemas.microsoft.com/office/drawing/2014/main" val="2649181935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3897894170"/>
                    </a:ext>
                  </a:extLst>
                </a:gridCol>
                <a:gridCol w="2731637">
                  <a:extLst>
                    <a:ext uri="{9D8B030D-6E8A-4147-A177-3AD203B41FA5}">
                      <a16:colId xmlns:a16="http://schemas.microsoft.com/office/drawing/2014/main" val="2990399444"/>
                    </a:ext>
                  </a:extLst>
                </a:gridCol>
                <a:gridCol w="2452363">
                  <a:extLst>
                    <a:ext uri="{9D8B030D-6E8A-4147-A177-3AD203B41FA5}">
                      <a16:colId xmlns:a16="http://schemas.microsoft.com/office/drawing/2014/main" val="1992368785"/>
                    </a:ext>
                  </a:extLst>
                </a:gridCol>
              </a:tblGrid>
              <a:tr h="306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УЧАСТНИКИ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62230" indent="-901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ГРАНИЦЫ ОТВЕТСТВЕННОСТИ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ИНДИКАТОРЫ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ПОЯСНЕНИЯ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35368"/>
                  </a:ext>
                </a:extLst>
              </a:tr>
              <a:tr h="109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РЕГИОНАЛЬНЫЙ УРОВЕНЬ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УЗ, УО, УМЦ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Нормативная и методологическая поддержка.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Обучение персонала и поддержка сети ШСУЗ.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Взаимодействие с заинтересованными сторонами.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Нормативная и методологическая поддержка.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Обучение персонала и поддержка сети ШСУЗ.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Взаимодействие с заинтересованными сторонами.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 школ, прошедших обучение</a:t>
                      </a: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26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Индикатор позволит оценить масштаб внедрения программы в школах и ее распространение по всей стране.</a:t>
                      </a: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3222"/>
                  </a:ext>
                </a:extLst>
              </a:tr>
              <a:tr h="234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РЕГУЛЯТОРНЫЙ ОРГАН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РГП на ПХВ «Национальный центр общественного здравоохранения» Министерства здравоохранения Республики Казахстан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НАО "Национальный научно-практический институт благополучия детей "</a:t>
                      </a:r>
                      <a:r>
                        <a:rPr lang="ru-RU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Өркен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количества учебных часов, посвященных укреплению здоровья в предметах Естествознание, Познание мира, Самопознание, Правила дорожного движения, Биология, Физическая культура, Основы безопасности жизнедеятельности, Цифровая грамотность, Основы права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учебных часов, посвященных укреплению здоровья, зачастую не требует создания новых учебных дисциплин. Достаточно включить в существующие учебные программы и дисциплины с компонентами Гигиеническое обучение, Питание и физическая активность, Медицинская грамотность, Репродуктивное и психическое здоровье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extLst>
                  <a:ext uri="{0D108BD9-81ED-4DB2-BD59-A6C34878D82A}">
                    <a16:rowId xmlns:a16="http://schemas.microsoft.com/office/drawing/2014/main" val="1398186640"/>
                  </a:ext>
                </a:extLst>
              </a:tr>
            </a:tbl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BA760D03-5DC4-E878-6649-A10CFE71291D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787668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МОДЕЛЬ НАЦИОНАЛЬНОЙ РЕАЛИЗАЦИИ И ИНДИКАТОРЫ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6294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C44B6-0053-79BA-5DFF-405109EC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6B8E-BDDB-1868-C921-77C650C6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10EA-A8F3-4DE8-F5E3-9E156D8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49</a:t>
            </a:fld>
            <a:endParaRPr lang="en-US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5526B11-1A51-C079-34F7-3343B02E2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938516"/>
              </p:ext>
            </p:extLst>
          </p:nvPr>
        </p:nvGraphicFramePr>
        <p:xfrm>
          <a:off x="1" y="533524"/>
          <a:ext cx="12191999" cy="5374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8371">
                  <a:extLst>
                    <a:ext uri="{9D8B030D-6E8A-4147-A177-3AD203B41FA5}">
                      <a16:colId xmlns:a16="http://schemas.microsoft.com/office/drawing/2014/main" val="1624575262"/>
                    </a:ext>
                  </a:extLst>
                </a:gridCol>
                <a:gridCol w="1391373">
                  <a:extLst>
                    <a:ext uri="{9D8B030D-6E8A-4147-A177-3AD203B41FA5}">
                      <a16:colId xmlns:a16="http://schemas.microsoft.com/office/drawing/2014/main" val="3523628431"/>
                    </a:ext>
                  </a:extLst>
                </a:gridCol>
                <a:gridCol w="2402379">
                  <a:extLst>
                    <a:ext uri="{9D8B030D-6E8A-4147-A177-3AD203B41FA5}">
                      <a16:colId xmlns:a16="http://schemas.microsoft.com/office/drawing/2014/main" val="3897894170"/>
                    </a:ext>
                  </a:extLst>
                </a:gridCol>
                <a:gridCol w="3389581">
                  <a:extLst>
                    <a:ext uri="{9D8B030D-6E8A-4147-A177-3AD203B41FA5}">
                      <a16:colId xmlns:a16="http://schemas.microsoft.com/office/drawing/2014/main" val="2990399444"/>
                    </a:ext>
                  </a:extLst>
                </a:gridCol>
                <a:gridCol w="4280295">
                  <a:extLst>
                    <a:ext uri="{9D8B030D-6E8A-4147-A177-3AD203B41FA5}">
                      <a16:colId xmlns:a16="http://schemas.microsoft.com/office/drawing/2014/main" val="1992368785"/>
                    </a:ext>
                  </a:extLst>
                </a:gridCol>
              </a:tblGrid>
              <a:tr h="439896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ШКОЛЬНЫЙ УРОВЕНЬ 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 vert="vert27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ОТВЕТСТВЕННЫЕ ЛИЦА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62230" indent="-901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ГРАНИЦЫ ОТВЕТСТВЕННОСТИ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ИНДИКАТОРЫ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ПОЯСНЕНИЯ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35368"/>
                  </a:ext>
                </a:extLst>
              </a:tr>
              <a:tr h="105109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22695" marR="22695" marT="0" marB="0">
                    <a:solidFill>
                      <a:schemeClr val="tx2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Назначение школьного координатора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342900" marR="385445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Общешкольный подход к здоровью.</a:t>
                      </a:r>
                    </a:p>
                    <a:p>
                      <a:pPr marL="342900" marR="385445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Санитарное просвещение в классе в сочетании с разработкой политики школьного здравоохранения, здоровой школьной среды, жизненных компетенций с участием всего школьного сообщества и доступа к медицинским услугам.</a:t>
                      </a:r>
                    </a:p>
                    <a:p>
                      <a:pPr marL="342900" marR="385445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Обеспечение справедливости и </a:t>
                      </a:r>
                      <a:r>
                        <a:rPr lang="ru-RU" sz="1400" dirty="0" err="1">
                          <a:effectLst/>
                        </a:rPr>
                        <a:t>инклюзивоности</a:t>
                      </a:r>
                      <a:r>
                        <a:rPr lang="ru-RU" sz="1400" dirty="0">
                          <a:effectLst/>
                        </a:rPr>
                        <a:t> для всех к образованию и здравоохранению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осведомленности участников (учителей, родителей, учеников) о целях и преимуществах программы.</a:t>
                      </a:r>
                    </a:p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Чем выше уровень осведомленности, тем больше вероятность того, что участники будут активно включаться в реализацию программы и принимать ее положительные изменения.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970394"/>
                  </a:ext>
                </a:extLst>
              </a:tr>
              <a:tr h="1014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проведенных занятий, мероприятий и тренингов по укреплению здоровья в школах.</a:t>
                      </a:r>
                    </a:p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Индикатор позволит оценить активность школ в проведении мероприятий, направленных на укрепление здоровья учеников.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extLst>
                  <a:ext uri="{0D108BD9-81ED-4DB2-BD59-A6C34878D82A}">
                    <a16:rowId xmlns:a16="http://schemas.microsoft.com/office/drawing/2014/main" val="2380581670"/>
                  </a:ext>
                </a:extLst>
              </a:tr>
              <a:tr h="840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участия школьников в физической активности и спорте.</a:t>
                      </a:r>
                    </a:p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Чем выше уровень участия, тем более здоровый образ жизни ведут школьники и тем больше положительных изменений могут быть достигнуты благодаря программе.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039007"/>
                  </a:ext>
                </a:extLst>
              </a:tr>
              <a:tr h="840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 потребления здорового питания среди школьников.</a:t>
                      </a:r>
                    </a:p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Индикатор позволит оценить влияние программы на питание школьников и их привычки в выборе пищи.</a:t>
                      </a:r>
                    </a:p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/>
                </a:tc>
                <a:extLst>
                  <a:ext uri="{0D108BD9-81ED-4DB2-BD59-A6C34878D82A}">
                    <a16:rowId xmlns:a16="http://schemas.microsoft.com/office/drawing/2014/main" val="2518143463"/>
                  </a:ext>
                </a:extLst>
              </a:tr>
              <a:tr h="1139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сотрудничества школ с медицинскими учреждениями и другими заинтересованными сторонами.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3854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Индикатор позволит оценить степень взаимодействия школ с другими организациями, которые могут помочь в реализации программы и улучшении здоровья школьников.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95" marR="2269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88882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D1C1884-1D4C-B11B-7F86-86C1E5639CD9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787668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МОДЕЛЬ НАЦИОНАЛЬНОЙ РЕАЛИЗАЦИИ И ИНДИКАТОРЫ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296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Распространенность избыточной массы тела, включая ожирение, у детей 6-9 лет в регионах Казахстана, 2020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07"/>
          <a:stretch/>
        </p:blipFill>
        <p:spPr>
          <a:xfrm>
            <a:off x="630194" y="1728335"/>
            <a:ext cx="7296665" cy="2387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840892" cy="434340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75465"/>
          <a:stretch/>
        </p:blipFill>
        <p:spPr>
          <a:xfrm>
            <a:off x="8099005" y="1845682"/>
            <a:ext cx="1308194" cy="1250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2200" t="-632" r="24830" b="632"/>
          <a:stretch/>
        </p:blipFill>
        <p:spPr>
          <a:xfrm>
            <a:off x="10642439" y="1845682"/>
            <a:ext cx="1227259" cy="1253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007" r="50690"/>
          <a:stretch/>
        </p:blipFill>
        <p:spPr>
          <a:xfrm>
            <a:off x="9429005" y="1845682"/>
            <a:ext cx="1191628" cy="1253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005" y="3159083"/>
            <a:ext cx="3770693" cy="1682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858" y="4864411"/>
            <a:ext cx="1835840" cy="1258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805" y="4864411"/>
            <a:ext cx="1911448" cy="1258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94" y="4188727"/>
            <a:ext cx="7296665" cy="146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634952" y="6101045"/>
            <a:ext cx="3271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8"/>
              </a:rPr>
              <a:t>https://hls.kz/ru/publications-ru</a:t>
            </a:r>
            <a:r>
              <a:rPr lang="ru-RU" dirty="0"/>
              <a:t>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98"/>
          <a:stretch/>
        </p:blipFill>
        <p:spPr>
          <a:xfrm>
            <a:off x="3020237" y="5787488"/>
            <a:ext cx="1703056" cy="8759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98"/>
          <a:stretch/>
        </p:blipFill>
        <p:spPr>
          <a:xfrm>
            <a:off x="10100250" y="596081"/>
            <a:ext cx="1703056" cy="8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6B8E-BDDB-1868-C921-77C650C6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10EA-A8F3-4DE8-F5E3-9E156D8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C1884-1D4C-B11B-7F86-86C1E5639CD9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1150103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Регламент работы национальных координаторов ШСУЗ</a:t>
            </a:r>
            <a:endParaRPr lang="en-US" sz="24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6FFD57A-048F-B7CF-C0B7-DC3DB2FB0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667272"/>
              </p:ext>
            </p:extLst>
          </p:nvPr>
        </p:nvGraphicFramePr>
        <p:xfrm>
          <a:off x="459091" y="814648"/>
          <a:ext cx="11273818" cy="4876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8102">
                  <a:extLst>
                    <a:ext uri="{9D8B030D-6E8A-4147-A177-3AD203B41FA5}">
                      <a16:colId xmlns:a16="http://schemas.microsoft.com/office/drawing/2014/main" val="33344452"/>
                    </a:ext>
                  </a:extLst>
                </a:gridCol>
                <a:gridCol w="9255716">
                  <a:extLst>
                    <a:ext uri="{9D8B030D-6E8A-4147-A177-3AD203B41FA5}">
                      <a16:colId xmlns:a16="http://schemas.microsoft.com/office/drawing/2014/main" val="2238801993"/>
                    </a:ext>
                  </a:extLst>
                </a:gridCol>
              </a:tblGrid>
              <a:tr h="257552">
                <a:tc rowSpan="7"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ОСНОВНЫЕ ЗАДАЧИ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>
                          <a:effectLst/>
                        </a:rPr>
                        <a:t>Национальные координаторы ШСУЗ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810713183"/>
                  </a:ext>
                </a:extLst>
              </a:tr>
              <a:tr h="30581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04" marR="4004" marT="4004" marB="0"/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effectLst/>
                        </a:rPr>
                        <a:t>Разработка и актуализация национальной стратегии ШСУЗ.</a:t>
                      </a:r>
                      <a:endParaRPr lang="ru-RU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921970798"/>
                  </a:ext>
                </a:extLst>
              </a:tr>
              <a:tr h="305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effectLst/>
                        </a:rPr>
                        <a:t>Координация с региональными и местными структурами реализации ШСУЗ.</a:t>
                      </a:r>
                      <a:endParaRPr lang="ru-RU" dirty="0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1474503303"/>
                  </a:ext>
                </a:extLst>
              </a:tr>
              <a:tr h="423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effectLst/>
                        </a:rPr>
                        <a:t>Организация национальных тренингов и семинаров для наращивания потенциала координаторов ШСУЗ.</a:t>
                      </a:r>
                      <a:endParaRPr lang="ru-RU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3140308626"/>
                  </a:ext>
                </a:extLst>
              </a:tr>
              <a:tr h="458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effectLst/>
                        </a:rPr>
                        <a:t>Мониторинг и оценка реализации программ ШСУЗ на национальном уровне.</a:t>
                      </a:r>
                      <a:endParaRPr lang="ru-RU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225865491"/>
                  </a:ext>
                </a:extLst>
              </a:tr>
              <a:tr h="510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effectLst/>
                        </a:rPr>
                        <a:t>Представление отчетов и анализов национальным ведомствам секторов образования и здравоохранения.</a:t>
                      </a:r>
                      <a:endParaRPr lang="ru-RU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345558428"/>
                  </a:ext>
                </a:extLst>
              </a:tr>
              <a:tr h="305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dirty="0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1479331099"/>
                  </a:ext>
                </a:extLst>
              </a:tr>
              <a:tr h="320900">
                <a:tc gridSpan="2">
                  <a:txBody>
                    <a:bodyPr/>
                    <a:lstStyle/>
                    <a:p>
                      <a:pPr algn="l" fontAlgn="t"/>
                      <a:endParaRPr lang="ru-RU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22827"/>
                  </a:ext>
                </a:extLst>
              </a:tr>
              <a:tr h="305810"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РЕГЛАМЕНТ РАБОТЫ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effectLst/>
                        </a:rPr>
                        <a:t>Ежемесячные встречи с региональными координаторами.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1805487809"/>
                  </a:ext>
                </a:extLst>
              </a:tr>
              <a:tr h="458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effectLst/>
                        </a:rPr>
                        <a:t>Квартальное планирование и отчетность.</a:t>
                      </a:r>
                      <a:endParaRPr lang="ru-RU" dirty="0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1702528613"/>
                  </a:ext>
                </a:extLst>
              </a:tr>
              <a:tr h="458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effectLst/>
                        </a:rPr>
                        <a:t>Полугодовые стратегические сессии с ключевыми заинтересованными сторонами.</a:t>
                      </a:r>
                      <a:endParaRPr lang="ru-RU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499334028"/>
                  </a:ext>
                </a:extLst>
              </a:tr>
              <a:tr h="458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effectLst/>
                        </a:rPr>
                        <a:t>Ежегодный обзор стратегии и прогресса.</a:t>
                      </a:r>
                      <a:endParaRPr lang="ru-RU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453640508"/>
                  </a:ext>
                </a:extLst>
              </a:tr>
              <a:tr h="305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dirty="0"/>
                    </a:p>
                  </a:txBody>
                  <a:tcPr marL="4004" marR="4004" marT="4004" marB="0"/>
                </a:tc>
                <a:extLst>
                  <a:ext uri="{0D108BD9-81ED-4DB2-BD59-A6C34878D82A}">
                    <a16:rowId xmlns:a16="http://schemas.microsoft.com/office/drawing/2014/main" val="2482792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315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6B8E-BDDB-1868-C921-77C650C6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10EA-A8F3-4DE8-F5E3-9E156D8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C1884-1D4C-B11B-7F86-86C1E5639CD9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1150103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Регламент работы</a:t>
            </a:r>
            <a:r>
              <a:rPr lang="en-US" sz="2400" b="1" dirty="0"/>
              <a:t> </a:t>
            </a:r>
            <a:r>
              <a:rPr lang="ru-RU" sz="2400" b="1" dirty="0"/>
              <a:t>региональных координаторов ШСУЗ</a:t>
            </a:r>
            <a:endParaRPr lang="en-US" sz="24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6FFD57A-048F-B7CF-C0B7-DC3DB2FB0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441467"/>
              </p:ext>
            </p:extLst>
          </p:nvPr>
        </p:nvGraphicFramePr>
        <p:xfrm>
          <a:off x="459091" y="848764"/>
          <a:ext cx="11273818" cy="4793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8350">
                  <a:extLst>
                    <a:ext uri="{9D8B030D-6E8A-4147-A177-3AD203B41FA5}">
                      <a16:colId xmlns:a16="http://schemas.microsoft.com/office/drawing/2014/main" val="33344452"/>
                    </a:ext>
                  </a:extLst>
                </a:gridCol>
                <a:gridCol w="8775468">
                  <a:extLst>
                    <a:ext uri="{9D8B030D-6E8A-4147-A177-3AD203B41FA5}">
                      <a16:colId xmlns:a16="http://schemas.microsoft.com/office/drawing/2014/main" val="2637597454"/>
                    </a:ext>
                  </a:extLst>
                </a:gridCol>
              </a:tblGrid>
              <a:tr h="147141">
                <a:tc rowSpan="7">
                  <a:txBody>
                    <a:bodyPr/>
                    <a:lstStyle/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ОСНОВНЫЕ ЗАДАЧИ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Региональные координаторы ШСУЗ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810713183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04" marR="4004" marT="40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Адаптация национальной стратегии к региональным условиям.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921970798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Координация работы районных и локальных координаторов.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474503303"/>
                  </a:ext>
                </a:extLst>
              </a:tr>
              <a:tr h="40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Поддержка школ в разработке и внедрении индивидуальных программ ШСУЗ.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3140308626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региональных обучающих мероприятий.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225865491"/>
                  </a:ext>
                </a:extLst>
              </a:tr>
              <a:tr h="40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Сбор и анализ данных с районного и локального уровней для национальных координаторов.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345558428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479331099"/>
                  </a:ext>
                </a:extLst>
              </a:tr>
              <a:tr h="147141">
                <a:tc gridSpan="2">
                  <a:txBody>
                    <a:bodyPr/>
                    <a:lstStyle/>
                    <a:p>
                      <a:pPr algn="l" fontAlgn="t"/>
                      <a:endParaRPr lang="ru-RU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22827"/>
                  </a:ext>
                </a:extLst>
              </a:tr>
              <a:tr h="294283"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РЕГЛАМЕНТ РАБОТЫ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Еженедельные совещания с районными координаторами.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805487809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Ежемесячный мониторинг выполнения планов и программ.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702528613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Квартальные отчеты о достижениях и барьерах.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99334028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Ежегодные региональные совещания/конференции для обмена опытом.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53640508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82792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144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6B8E-BDDB-1868-C921-77C650C6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10EA-A8F3-4DE8-F5E3-9E156D8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C1884-1D4C-B11B-7F86-86C1E5639CD9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1150103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Регламент работы</a:t>
            </a:r>
            <a:r>
              <a:rPr lang="en-US" sz="2400" b="1" dirty="0"/>
              <a:t> </a:t>
            </a:r>
            <a:r>
              <a:rPr lang="ru-RU" sz="2400" b="1" dirty="0"/>
              <a:t>районных координаторов ШСУЗ</a:t>
            </a:r>
            <a:endParaRPr lang="en-US" sz="24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6FFD57A-048F-B7CF-C0B7-DC3DB2FB0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505986"/>
              </p:ext>
            </p:extLst>
          </p:nvPr>
        </p:nvGraphicFramePr>
        <p:xfrm>
          <a:off x="459091" y="848764"/>
          <a:ext cx="11273818" cy="4542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8350">
                  <a:extLst>
                    <a:ext uri="{9D8B030D-6E8A-4147-A177-3AD203B41FA5}">
                      <a16:colId xmlns:a16="http://schemas.microsoft.com/office/drawing/2014/main" val="33344452"/>
                    </a:ext>
                  </a:extLst>
                </a:gridCol>
                <a:gridCol w="8775468">
                  <a:extLst>
                    <a:ext uri="{9D8B030D-6E8A-4147-A177-3AD203B41FA5}">
                      <a16:colId xmlns:a16="http://schemas.microsoft.com/office/drawing/2014/main" val="2637597454"/>
                    </a:ext>
                  </a:extLst>
                </a:gridCol>
              </a:tblGrid>
              <a:tr h="426541"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ОСНОВНЫЕ ЗАДАЧИ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Районные координаторы ШСУЗ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810713183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04" marR="4004" marT="40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Поддержка школ в планировании и внедрении программ ШСУЗ.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921970798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районных мероприятий и тренингов для учителей и школьного персонала.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474503303"/>
                  </a:ext>
                </a:extLst>
              </a:tr>
              <a:tr h="40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Взаимодействие с локальными координаторами, поддержка и продвижение их инициатив.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3140308626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Сбор отчетов от школ и передача информации региональным координаторам.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22586549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t"/>
                      <a:endParaRPr lang="ru-RU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22827"/>
                  </a:ext>
                </a:extLst>
              </a:tr>
              <a:tr h="603441"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РЕГЛАМЕНТ РАБОТЫ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Ежемесячные встречи с локальными координаторами.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805487809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Ежеквартальное обсуждение прогресса и планирование с региональными координаторами.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702528613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Регулярное посещение школ для мониторинга и поддержки.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99334028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Ежегодное представление обобщенных отчетов региональным координаторам.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53640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401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6B8E-BDDB-1868-C921-77C650C6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A10EA-A8F3-4DE8-F5E3-9E156D8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C1884-1D4C-B11B-7F86-86C1E5639CD9}"/>
              </a:ext>
            </a:extLst>
          </p:cNvPr>
          <p:cNvSpPr txBox="1">
            <a:spLocks/>
          </p:cNvSpPr>
          <p:nvPr/>
        </p:nvSpPr>
        <p:spPr>
          <a:xfrm>
            <a:off x="460982" y="109379"/>
            <a:ext cx="11501033" cy="4824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Регламент работы</a:t>
            </a:r>
            <a:r>
              <a:rPr lang="en-US" sz="2400" b="1" dirty="0"/>
              <a:t> </a:t>
            </a:r>
            <a:r>
              <a:rPr lang="ru-RU" sz="2400" b="1" dirty="0"/>
              <a:t>локальных координаторов ШСУЗ</a:t>
            </a:r>
            <a:endParaRPr lang="en-US" sz="24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6FFD57A-048F-B7CF-C0B7-DC3DB2FB0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994329"/>
              </p:ext>
            </p:extLst>
          </p:nvPr>
        </p:nvGraphicFramePr>
        <p:xfrm>
          <a:off x="459091" y="848764"/>
          <a:ext cx="11273818" cy="5685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8225">
                  <a:extLst>
                    <a:ext uri="{9D8B030D-6E8A-4147-A177-3AD203B41FA5}">
                      <a16:colId xmlns:a16="http://schemas.microsoft.com/office/drawing/2014/main" val="33344452"/>
                    </a:ext>
                  </a:extLst>
                </a:gridCol>
                <a:gridCol w="9305593">
                  <a:extLst>
                    <a:ext uri="{9D8B030D-6E8A-4147-A177-3AD203B41FA5}">
                      <a16:colId xmlns:a16="http://schemas.microsoft.com/office/drawing/2014/main" val="2673272005"/>
                    </a:ext>
                  </a:extLst>
                </a:gridCol>
              </a:tblGrid>
              <a:tr h="426541">
                <a:tc rowSpan="7">
                  <a:txBody>
                    <a:bodyPr/>
                    <a:lstStyle/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ОСНОВНЫЕ ЗАДАЧИ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Локальные координаторы ШСУЗ</a:t>
                      </a:r>
                    </a:p>
                  </a:txBody>
                  <a:tcPr marL="5443" marR="5443" marT="5443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3183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004" marR="4004" marT="4004" marB="0"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Внедрение и координация программ ШСУЗ в соответствии с национальной и региональной стратегиями.</a:t>
                      </a:r>
                      <a:endParaRPr lang="ru-RU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921970798"/>
                  </a:ext>
                </a:extLst>
              </a:tr>
              <a:tr h="294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обучающих сессий для школьного персонала, родителей и учащихся.</a:t>
                      </a:r>
                      <a:endParaRPr lang="ru-RU" dirty="0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474503303"/>
                  </a:ext>
                </a:extLst>
              </a:tr>
              <a:tr h="40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Поддержка школ в разработке индивидуальных планов действий по укреплению здоровья.</a:t>
                      </a:r>
                      <a:endParaRPr lang="ru-RU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3140308626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Систематический мониторинг и оценка эффективности местных инициатив и программ ШСУЗ, оценка динамики и прогресса.</a:t>
                      </a:r>
                      <a:endParaRPr lang="ru-RU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225865491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pPr algn="l" fontAlgn="t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Поддержание связей с районными и региональными координаторами, передача отчетов и обратной связи.</a:t>
                      </a:r>
                      <a:endParaRPr lang="ru-RU" dirty="0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908320111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pPr algn="l" fontAlgn="t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Расширение и поддержание коммуникаций с местными сообществами в интересах здоровья и благополучия школы.</a:t>
                      </a:r>
                      <a:endParaRPr lang="ru-RU" dirty="0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40254143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t"/>
                      <a:endParaRPr lang="ru-RU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22827"/>
                  </a:ext>
                </a:extLst>
              </a:tr>
              <a:tr h="371048"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РЕГЛАМЕНТ РАБОТЫ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Ежедневный мониторинг и поддержка текущих программ ШСУЗ в школах.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87809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Еженедельные встречи с руководством школ и учителями для обсуждения прогресса и решения возникающих вопросов.</a:t>
                      </a:r>
                      <a:endParaRPr lang="ru-RU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702528613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Ежемесячные отчеты для районных координаторов о достижениях, проблемах и возможностях улучшения программ.</a:t>
                      </a:r>
                      <a:endParaRPr lang="ru-RU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99334028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Квартальное планирование совместных мероприятий, направленных на продвижение здоровья и благополучия в школьной среде.</a:t>
                      </a:r>
                      <a:endParaRPr lang="ru-RU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453640508"/>
                  </a:ext>
                </a:extLst>
              </a:tr>
              <a:tr h="441424">
                <a:tc vMerge="1">
                  <a:txBody>
                    <a:bodyPr/>
                    <a:lstStyle/>
                    <a:p>
                      <a:pPr algn="l" fontAlgn="t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4" marR="4004" marT="400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Полугодовая оценка достигнутых результатов и внесение корректив в планы действий школы.</a:t>
                      </a:r>
                      <a:endParaRPr lang="ru-RU" dirty="0"/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403143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890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6988FC66-4D77-63AC-A6BB-496A9B49173F}"/>
              </a:ext>
            </a:extLst>
          </p:cNvPr>
          <p:cNvSpPr/>
          <p:nvPr/>
        </p:nvSpPr>
        <p:spPr>
          <a:xfrm>
            <a:off x="-1" y="5118354"/>
            <a:ext cx="4583689" cy="3751716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8E8AC0-33DF-59C2-5DD2-E5EDD5DE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  <a:solidFill>
            <a:srgbClr val="6FA85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ПУТЬ К ШСУЗ</a:t>
            </a:r>
          </a:p>
        </p:txBody>
      </p:sp>
      <p:pic>
        <p:nvPicPr>
          <p:cNvPr id="10" name="Рисунок 9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FCF62ED-0F42-E391-304B-C53F3A786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3" t="3108" r="1" b="1394"/>
          <a:stretch/>
        </p:blipFill>
        <p:spPr>
          <a:xfrm>
            <a:off x="4574544" y="0"/>
            <a:ext cx="7221563" cy="68071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A61AB-866F-2E45-8F61-44B76746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1184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D4B05-B30F-1A46-A30A-0932F594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688" y="6356350"/>
            <a:ext cx="21214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14BF2E0-EE3B-6A4E-9FB9-82DE86E1F02F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54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1BD2F1-23E1-E66A-3FF1-51450BE87D27}"/>
              </a:ext>
            </a:extLst>
          </p:cNvPr>
          <p:cNvSpPr txBox="1">
            <a:spLocks/>
          </p:cNvSpPr>
          <p:nvPr/>
        </p:nvSpPr>
        <p:spPr>
          <a:xfrm>
            <a:off x="128015" y="2718054"/>
            <a:ext cx="445567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/>
              <a:t>Принять обязательство</a:t>
            </a:r>
            <a:endParaRPr lang="ru-RU" sz="1600" dirty="0"/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/>
              <a:t>О</a:t>
            </a:r>
            <a:r>
              <a:rPr lang="en-US" sz="1600" dirty="0" err="1"/>
              <a:t>беспечить</a:t>
            </a:r>
            <a:r>
              <a:rPr lang="en-US" sz="1600" dirty="0"/>
              <a:t> поддержку </a:t>
            </a:r>
            <a:r>
              <a:rPr lang="en-US" sz="1600" dirty="0" err="1"/>
              <a:t>руководства</a:t>
            </a:r>
            <a:r>
              <a:rPr lang="en-US" sz="1600" dirty="0"/>
              <a:t> школы</a:t>
            </a:r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err="1"/>
              <a:t>Выработать</a:t>
            </a:r>
            <a:r>
              <a:rPr lang="en-US" sz="1600" dirty="0"/>
              <a:t> </a:t>
            </a:r>
            <a:r>
              <a:rPr lang="en-US" sz="1600" dirty="0" err="1"/>
              <a:t>общее</a:t>
            </a:r>
            <a:r>
              <a:rPr lang="en-US" sz="1600" dirty="0"/>
              <a:t> </a:t>
            </a:r>
            <a:r>
              <a:rPr lang="en-US" sz="1600" dirty="0" err="1"/>
              <a:t>мнение</a:t>
            </a:r>
            <a:endParaRPr lang="en-US" sz="1600" dirty="0"/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err="1"/>
              <a:t>Создать</a:t>
            </a:r>
            <a:r>
              <a:rPr lang="en-US" sz="1600" dirty="0"/>
              <a:t> </a:t>
            </a:r>
            <a:r>
              <a:rPr lang="en-US" sz="1600" dirty="0" err="1"/>
              <a:t>рабочую</a:t>
            </a:r>
            <a:r>
              <a:rPr lang="en-US" sz="1600" dirty="0"/>
              <a:t> </a:t>
            </a:r>
            <a:r>
              <a:rPr lang="en-US" sz="1600" dirty="0" err="1"/>
              <a:t>группу</a:t>
            </a:r>
            <a:endParaRPr lang="en-US" sz="1600" dirty="0"/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err="1"/>
              <a:t>Назначить</a:t>
            </a:r>
            <a:r>
              <a:rPr lang="en-US" sz="1600" dirty="0"/>
              <a:t> </a:t>
            </a:r>
            <a:r>
              <a:rPr lang="en-US" sz="1600" dirty="0" err="1"/>
              <a:t>координатора</a:t>
            </a:r>
            <a:endParaRPr lang="en-US" sz="1600" dirty="0"/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err="1"/>
              <a:t>Определить</a:t>
            </a:r>
            <a:r>
              <a:rPr lang="en-US" sz="1600" dirty="0"/>
              <a:t> </a:t>
            </a:r>
            <a:r>
              <a:rPr lang="en-US" sz="1600" dirty="0" err="1"/>
              <a:t>заинтересованных</a:t>
            </a:r>
            <a:r>
              <a:rPr lang="en-US" sz="1600" dirty="0"/>
              <a:t> </a:t>
            </a:r>
            <a:r>
              <a:rPr lang="en-US" sz="1600" dirty="0" err="1"/>
              <a:t>лиц</a:t>
            </a:r>
            <a:endParaRPr lang="en-US" sz="1600" dirty="0"/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err="1"/>
              <a:t>Определить</a:t>
            </a:r>
            <a:r>
              <a:rPr lang="en-US" sz="1600" dirty="0"/>
              <a:t> </a:t>
            </a:r>
            <a:r>
              <a:rPr lang="en-US" sz="1600" dirty="0" err="1"/>
              <a:t>существующие</a:t>
            </a:r>
            <a:r>
              <a:rPr lang="en-US" sz="1600" dirty="0"/>
              <a:t> </a:t>
            </a:r>
            <a:r>
              <a:rPr lang="en-US" sz="1600" dirty="0" err="1"/>
              <a:t>ресурсы</a:t>
            </a:r>
            <a:endParaRPr lang="en-US" sz="1600" dirty="0"/>
          </a:p>
          <a:p>
            <a:pPr marL="400050" indent="-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err="1"/>
              <a:t>Начать</a:t>
            </a:r>
            <a:r>
              <a:rPr lang="en-US" sz="1600" dirty="0"/>
              <a:t> </a:t>
            </a:r>
            <a:r>
              <a:rPr lang="en-US" sz="1600" dirty="0" err="1"/>
              <a:t>планирование</a:t>
            </a:r>
            <a:r>
              <a:rPr lang="en-US" sz="1600" dirty="0"/>
              <a:t> – </a:t>
            </a:r>
            <a:r>
              <a:rPr lang="en-US" sz="1600" dirty="0" err="1"/>
              <a:t>информирование</a:t>
            </a:r>
            <a:endParaRPr lang="en-US" sz="1600" dirty="0"/>
          </a:p>
        </p:txBody>
      </p:sp>
      <p:pic>
        <p:nvPicPr>
          <p:cNvPr id="5" name="Рисунок 4" descr="Школа со сплошной заливкой">
            <a:extLst>
              <a:ext uri="{FF2B5EF4-FFF2-40B4-BE49-F238E27FC236}">
                <a16:creationId xmlns:a16="http://schemas.microsoft.com/office/drawing/2014/main" id="{76B4650A-8BFC-8DDE-C98D-E1DE7FEF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9445" y="5069417"/>
            <a:ext cx="1743670" cy="192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397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8E8AC0-33DF-59C2-5DD2-E5EDD5DE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  <a:solidFill>
            <a:srgbClr val="6FA85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0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ЭТАП 1: НАЧАЛЬНЫЙ ПЕРИОД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E6A761-4A74-21A8-1AA0-3C967CE3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3" y="628372"/>
            <a:ext cx="5459678" cy="39036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30EDA4-D468-F08B-AB3A-D906397B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86" y="771477"/>
            <a:ext cx="5824421" cy="2897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235E2-E8A3-4B73-7B6C-D831FEDED500}"/>
              </a:ext>
            </a:extLst>
          </p:cNvPr>
          <p:cNvSpPr txBox="1"/>
          <p:nvPr/>
        </p:nvSpPr>
        <p:spPr>
          <a:xfrm>
            <a:off x="4416770" y="4440602"/>
            <a:ext cx="722081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Принятие решения стать </a:t>
            </a:r>
            <a:r>
              <a:rPr lang="ru-RU" sz="2000" dirty="0"/>
              <a:t>ШСУЗ</a:t>
            </a:r>
            <a:endParaRPr lang="en-US" sz="2000" dirty="0"/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Обеспечение поддержки администрации школы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A61AB-866F-2E45-8F61-44B76746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D4B05-B30F-1A46-A30A-0932F594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4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7D43925F-4F68-CA65-BC57-6D29D8C999BB}"/>
              </a:ext>
            </a:extLst>
          </p:cNvPr>
          <p:cNvSpPr/>
          <p:nvPr/>
        </p:nvSpPr>
        <p:spPr>
          <a:xfrm>
            <a:off x="5033635" y="286719"/>
            <a:ext cx="2592000" cy="2412000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ru-RU" sz="2400" b="1" dirty="0"/>
              <a:t>1. Начальный период</a:t>
            </a:r>
          </a:p>
        </p:txBody>
      </p:sp>
      <p:pic>
        <p:nvPicPr>
          <p:cNvPr id="4" name="Рисунок 3" descr="Школа со сплошной заливкой">
            <a:extLst>
              <a:ext uri="{FF2B5EF4-FFF2-40B4-BE49-F238E27FC236}">
                <a16:creationId xmlns:a16="http://schemas.microsoft.com/office/drawing/2014/main" id="{B8298FD2-35B9-47EE-D728-553A39B13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8330" y="3478204"/>
            <a:ext cx="1743670" cy="192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669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50EAA2B-80D9-9402-4BE4-8FD81E7E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  <a:solidFill>
            <a:srgbClr val="6FA85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0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ЭТАП 1: НАЧАЛЬНЫЙ ПЕРИОД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E4BF5-DFFB-EA54-F788-7D6697B5B2BE}"/>
              </a:ext>
            </a:extLst>
          </p:cNvPr>
          <p:cNvSpPr txBox="1"/>
          <p:nvPr/>
        </p:nvSpPr>
        <p:spPr>
          <a:xfrm>
            <a:off x="4581144" y="510047"/>
            <a:ext cx="705644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err="1"/>
              <a:t>Поддержка</a:t>
            </a:r>
            <a:r>
              <a:rPr lang="en-US" dirty="0"/>
              <a:t> </a:t>
            </a:r>
            <a:r>
              <a:rPr lang="en-US" dirty="0" err="1"/>
              <a:t>школьного</a:t>
            </a:r>
            <a:r>
              <a:rPr lang="en-US" dirty="0"/>
              <a:t> </a:t>
            </a:r>
            <a:r>
              <a:rPr lang="en-US" dirty="0" err="1"/>
              <a:t>сообщества</a:t>
            </a:r>
            <a:endParaRPr lang="en-US" dirty="0"/>
          </a:p>
          <a:p>
            <a:pPr marL="4572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err="1"/>
              <a:t>Выявление</a:t>
            </a:r>
            <a:r>
              <a:rPr lang="en-US" dirty="0"/>
              <a:t> и </a:t>
            </a:r>
            <a:r>
              <a:rPr lang="en-US" dirty="0" err="1"/>
              <a:t>привлечения</a:t>
            </a:r>
            <a:r>
              <a:rPr lang="en-US" dirty="0"/>
              <a:t> </a:t>
            </a:r>
            <a:r>
              <a:rPr lang="en-US" dirty="0" err="1"/>
              <a:t>внешкольных</a:t>
            </a:r>
            <a:r>
              <a:rPr lang="en-US" dirty="0"/>
              <a:t> </a:t>
            </a:r>
            <a:r>
              <a:rPr lang="en-US" dirty="0" err="1"/>
              <a:t>заинтересованных</a:t>
            </a:r>
            <a:r>
              <a:rPr lang="en-US" dirty="0"/>
              <a:t> </a:t>
            </a:r>
            <a:r>
              <a:rPr lang="en-US" dirty="0" err="1"/>
              <a:t>лиц</a:t>
            </a:r>
            <a:endParaRPr lang="en-US" dirty="0"/>
          </a:p>
          <a:p>
            <a:pPr marL="4572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err="1"/>
              <a:t>Создание</a:t>
            </a:r>
            <a:r>
              <a:rPr lang="en-US" dirty="0"/>
              <a:t> </a:t>
            </a:r>
            <a:r>
              <a:rPr lang="en-US" dirty="0" err="1"/>
              <a:t>рабочей</a:t>
            </a:r>
            <a:r>
              <a:rPr lang="en-US" dirty="0"/>
              <a:t> </a:t>
            </a:r>
            <a:r>
              <a:rPr lang="en-US" dirty="0" err="1"/>
              <a:t>группы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1D9ECB-7F6B-90A9-78B6-AC00AF3E3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5" y="2606462"/>
            <a:ext cx="3951440" cy="4032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BC600-8C5F-A587-2E76-1970AF651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48"/>
          <a:stretch/>
        </p:blipFill>
        <p:spPr>
          <a:xfrm>
            <a:off x="4909489" y="2510025"/>
            <a:ext cx="4929454" cy="3846325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FC50BC-41E6-DA02-3AE1-2BCA0F8C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11D248-8D33-D01A-C392-3B741D74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BE1464AD-EDD4-8864-BAE2-E06886E79443}"/>
              </a:ext>
            </a:extLst>
          </p:cNvPr>
          <p:cNvSpPr/>
          <p:nvPr/>
        </p:nvSpPr>
        <p:spPr>
          <a:xfrm>
            <a:off x="9606713" y="2715455"/>
            <a:ext cx="2300771" cy="2262531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ru-RU" sz="2000" b="1" dirty="0"/>
              <a:t>1. Начальный период</a:t>
            </a:r>
          </a:p>
        </p:txBody>
      </p:sp>
      <p:pic>
        <p:nvPicPr>
          <p:cNvPr id="2" name="Рисунок 1" descr="Школа со сплошной заливкой">
            <a:extLst>
              <a:ext uri="{FF2B5EF4-FFF2-40B4-BE49-F238E27FC236}">
                <a16:creationId xmlns:a16="http://schemas.microsoft.com/office/drawing/2014/main" id="{7F3F10F0-15C6-6149-F9C2-6F42EB57B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4872" y="4713749"/>
            <a:ext cx="1743670" cy="192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971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50EAA2B-80D9-9402-4BE4-8FD81E7E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510047"/>
            <a:ext cx="4892040" cy="23318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71450" indent="0">
              <a:spcAft>
                <a:spcPts val="600"/>
              </a:spcAft>
            </a:pPr>
            <a:r>
              <a:rPr lang="en-US" sz="5300" b="1" dirty="0">
                <a:solidFill>
                  <a:schemeClr val="bg1"/>
                </a:solidFill>
                <a:latin typeface="+mj-lt"/>
              </a:rPr>
              <a:t>ЭТАП 1: НАЧАЛЬНЫЙ ПЕРИОД </a:t>
            </a:r>
            <a:br>
              <a:rPr lang="ru-RU" sz="2800" b="1" dirty="0">
                <a:solidFill>
                  <a:schemeClr val="bg1"/>
                </a:solidFill>
                <a:latin typeface="+mj-lt"/>
              </a:rPr>
            </a:br>
            <a:r>
              <a:rPr lang="ru-RU" sz="2200" dirty="0">
                <a:solidFill>
                  <a:schemeClr val="bg1"/>
                </a:solidFill>
              </a:rPr>
              <a:t>Функции рабочей группы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E4BF5-DFFB-EA54-F788-7D6697B5B2BE}"/>
              </a:ext>
            </a:extLst>
          </p:cNvPr>
          <p:cNvSpPr txBox="1"/>
          <p:nvPr/>
        </p:nvSpPr>
        <p:spPr>
          <a:xfrm>
            <a:off x="4836856" y="2927084"/>
            <a:ext cx="6785168" cy="2726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bg1"/>
                </a:solidFill>
              </a:rPr>
              <a:t>ЧЛЕНАМИ РАБОЧЕЙ ГРУППЫ МОГУТ БЫТЬ: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Директор школы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Завуч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Учащиеся школы и ее выпускники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Родители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Учитель, который преподает основы ЗОЖ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Школьная медсестра / школьные врачи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Школьный социальный работник или психолог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Учителя физкультуры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Администрация школы или представители управляющего совета школы 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1"/>
                </a:solidFill>
              </a:rPr>
              <a:t>Внешкольные специалисты в области здравоохранения / образования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BC600-8C5F-A587-2E76-1970AF65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2" y="2859512"/>
            <a:ext cx="3935188" cy="3679400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FC50BC-41E6-DA02-3AE1-2BCA0F8C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11D248-8D33-D01A-C392-3B741D74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E121C-1BAA-C7A6-4E62-8DE965AC4BD6}"/>
              </a:ext>
            </a:extLst>
          </p:cNvPr>
          <p:cNvSpPr txBox="1"/>
          <p:nvPr/>
        </p:nvSpPr>
        <p:spPr>
          <a:xfrm>
            <a:off x="4751832" y="578287"/>
            <a:ext cx="721766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Роль - направлять школьное сообщество к созданию и работе ШСУЗ. 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bg1"/>
                </a:solidFill>
              </a:rPr>
              <a:t>Проводит анализ текущей политики и практики в отношении сохранения и укрепления здоровья в школе для определения потребностей и приоритетов школьного сообщества.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bg1"/>
                </a:solidFill>
              </a:rPr>
              <a:t>Ведет школьное сообщество через все этапы развития ШСУЗ.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bg1"/>
                </a:solidFill>
              </a:rPr>
              <a:t>Поддерживает постоянную приверженность школьного сообщества в становлении и развитии ШСУЗ.</a:t>
            </a:r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FE2D9291-ED9C-C62F-90DA-05E8F0463466}"/>
              </a:ext>
            </a:extLst>
          </p:cNvPr>
          <p:cNvSpPr/>
          <p:nvPr/>
        </p:nvSpPr>
        <p:spPr>
          <a:xfrm>
            <a:off x="8964494" y="2387182"/>
            <a:ext cx="2592000" cy="2412000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ru-RU" sz="2400" b="1" dirty="0"/>
              <a:t>1. Начальный период</a:t>
            </a:r>
          </a:p>
        </p:txBody>
      </p:sp>
      <p:pic>
        <p:nvPicPr>
          <p:cNvPr id="2" name="Рисунок 1" descr="Школа со сплошной заливкой">
            <a:extLst>
              <a:ext uri="{FF2B5EF4-FFF2-40B4-BE49-F238E27FC236}">
                <a16:creationId xmlns:a16="http://schemas.microsoft.com/office/drawing/2014/main" id="{F79519A1-D6DB-FEA3-398B-35BB83805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0187" y="4585143"/>
            <a:ext cx="1743670" cy="192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559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8E8AC0-33DF-59C2-5DD2-E5EDD5DE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92" y="519423"/>
            <a:ext cx="11258250" cy="462367"/>
          </a:xfrm>
          <a:solidFill>
            <a:srgbClr val="6FA851">
              <a:alpha val="67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lang="en-US" sz="2800" b="1" dirty="0">
                <a:solidFill>
                  <a:schemeClr val="bg1"/>
                </a:solidFill>
                <a:latin typeface="+mj-lt"/>
              </a:rPr>
              <a:t>ЭТАП 2: АНАЛИЗ СУЩЕСТВУЮЩЕЙ СИТУАЦИИ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A61AB-866F-2E45-8F61-44B76746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D4B05-B30F-1A46-A30A-0932F594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4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58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53D9C-9091-5720-8F93-DF22288CD442}"/>
              </a:ext>
            </a:extLst>
          </p:cNvPr>
          <p:cNvSpPr txBox="1"/>
          <p:nvPr/>
        </p:nvSpPr>
        <p:spPr>
          <a:xfrm>
            <a:off x="423892" y="1008072"/>
            <a:ext cx="11258250" cy="292608"/>
          </a:xfrm>
          <a:prstGeom prst="rect">
            <a:avLst/>
          </a:prstGeom>
          <a:solidFill>
            <a:srgbClr val="6FA851">
              <a:alpha val="81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0">
              <a:lnSpc>
                <a:spcPct val="90000"/>
              </a:lnSpc>
              <a:spcBef>
                <a:spcPct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/>
              <a:t>вопросы для определения отправной точки</a:t>
            </a:r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5EB80F2F-26A6-A280-686A-EE49D8673890}"/>
              </a:ext>
            </a:extLst>
          </p:cNvPr>
          <p:cNvGrpSpPr/>
          <p:nvPr/>
        </p:nvGrpSpPr>
        <p:grpSpPr>
          <a:xfrm>
            <a:off x="509857" y="625007"/>
            <a:ext cx="11172282" cy="6786995"/>
            <a:chOff x="-82883" y="649096"/>
            <a:chExt cx="11765023" cy="6657322"/>
          </a:xfrm>
        </p:grpSpPr>
        <p:sp>
          <p:nvSpPr>
            <p:cNvPr id="117" name="Рисунок 115" descr="Стрелка: небольшой изгиб со сплошной заливкой">
              <a:extLst>
                <a:ext uri="{FF2B5EF4-FFF2-40B4-BE49-F238E27FC236}">
                  <a16:creationId xmlns:a16="http://schemas.microsoft.com/office/drawing/2014/main" id="{1FC1AA17-32B0-E3E9-8190-04CABD50E0FC}"/>
                </a:ext>
              </a:extLst>
            </p:cNvPr>
            <p:cNvSpPr/>
            <p:nvPr/>
          </p:nvSpPr>
          <p:spPr>
            <a:xfrm rot="18500697">
              <a:off x="-1130066" y="1696279"/>
              <a:ext cx="6657322" cy="4562955"/>
            </a:xfrm>
            <a:custGeom>
              <a:avLst/>
              <a:gdLst>
                <a:gd name="connsiteX0" fmla="*/ 6161265 w 6161457"/>
                <a:gd name="connsiteY0" fmla="*/ 1680345 h 3360690"/>
                <a:gd name="connsiteX1" fmla="*/ 4480920 w 6161457"/>
                <a:gd name="connsiteY1" fmla="*/ 0 h 3360690"/>
                <a:gd name="connsiteX2" fmla="*/ 4480920 w 6161457"/>
                <a:gd name="connsiteY2" fmla="*/ 1050216 h 3360690"/>
                <a:gd name="connsiteX3" fmla="*/ 0 w 6161457"/>
                <a:gd name="connsiteY3" fmla="*/ 1050216 h 3360690"/>
                <a:gd name="connsiteX4" fmla="*/ 4480920 w 6161457"/>
                <a:gd name="connsiteY4" fmla="*/ 2660546 h 3360690"/>
                <a:gd name="connsiteX5" fmla="*/ 4480920 w 6161457"/>
                <a:gd name="connsiteY5" fmla="*/ 3360690 h 3360690"/>
                <a:gd name="connsiteX6" fmla="*/ 6161265 w 6161457"/>
                <a:gd name="connsiteY6" fmla="*/ 1680345 h 336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61457" h="3360690">
                  <a:moveTo>
                    <a:pt x="6161265" y="1680345"/>
                  </a:moveTo>
                  <a:cubicBezTo>
                    <a:pt x="6182270" y="1680345"/>
                    <a:pt x="4480920" y="0"/>
                    <a:pt x="4480920" y="0"/>
                  </a:cubicBezTo>
                  <a:lnTo>
                    <a:pt x="4480920" y="1050216"/>
                  </a:lnTo>
                  <a:cubicBezTo>
                    <a:pt x="3367691" y="1554319"/>
                    <a:pt x="0" y="1050216"/>
                    <a:pt x="0" y="1050216"/>
                  </a:cubicBezTo>
                  <a:cubicBezTo>
                    <a:pt x="0" y="1050216"/>
                    <a:pt x="2387490" y="2877591"/>
                    <a:pt x="4480920" y="2660546"/>
                  </a:cubicBezTo>
                  <a:lnTo>
                    <a:pt x="4480920" y="3360690"/>
                  </a:lnTo>
                  <a:lnTo>
                    <a:pt x="6161265" y="168034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4481471A-E63F-59D4-30A7-3FAD1FB8239A}"/>
                </a:ext>
              </a:extLst>
            </p:cNvPr>
            <p:cNvGrpSpPr/>
            <p:nvPr/>
          </p:nvGrpSpPr>
          <p:grpSpPr>
            <a:xfrm>
              <a:off x="423890" y="1401264"/>
              <a:ext cx="11258250" cy="4396393"/>
              <a:chOff x="3716024" y="1850883"/>
              <a:chExt cx="7617388" cy="3531768"/>
            </a:xfrm>
          </p:grpSpPr>
          <p:sp>
            <p:nvSpPr>
              <p:cNvPr id="88" name="Овал 87">
                <a:extLst>
                  <a:ext uri="{FF2B5EF4-FFF2-40B4-BE49-F238E27FC236}">
                    <a16:creationId xmlns:a16="http://schemas.microsoft.com/office/drawing/2014/main" id="{8DE5286B-25C5-BE13-40AA-C8649E45405A}"/>
                  </a:ext>
                </a:extLst>
              </p:cNvPr>
              <p:cNvSpPr/>
              <p:nvPr/>
            </p:nvSpPr>
            <p:spPr>
              <a:xfrm>
                <a:off x="5703469" y="4268095"/>
                <a:ext cx="53605" cy="53605"/>
              </a:xfrm>
              <a:prstGeom prst="ellipse">
                <a:avLst/>
              </a:prstGeom>
            </p:spPr>
            <p:style>
              <a:lnRef idx="1">
                <a:schemeClr val="accent6">
                  <a:alpha val="90000"/>
                  <a:hueOff val="0"/>
                  <a:satOff val="0"/>
                  <a:lumOff val="0"/>
                  <a:alphaOff val="-16471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16471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16471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id="{B9CB8AE8-FB9A-FDF3-CB18-CF2C8E8CBE6D}"/>
                  </a:ext>
                </a:extLst>
              </p:cNvPr>
              <p:cNvSpPr/>
              <p:nvPr/>
            </p:nvSpPr>
            <p:spPr>
              <a:xfrm>
                <a:off x="5998058" y="3653853"/>
                <a:ext cx="53605" cy="53605"/>
              </a:xfrm>
              <a:prstGeom prst="ellipse">
                <a:avLst/>
              </a:prstGeom>
            </p:spPr>
            <p:style>
              <a:lnRef idx="1">
                <a:schemeClr val="accent6">
                  <a:alpha val="90000"/>
                  <a:hueOff val="0"/>
                  <a:satOff val="0"/>
                  <a:lumOff val="0"/>
                  <a:alphaOff val="-18824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18824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18824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99" name="Полилиния: фигура 98">
                <a:extLst>
                  <a:ext uri="{FF2B5EF4-FFF2-40B4-BE49-F238E27FC236}">
                    <a16:creationId xmlns:a16="http://schemas.microsoft.com/office/drawing/2014/main" id="{E5B8303B-397F-A775-E6EF-0F4F29A78093}"/>
                  </a:ext>
                </a:extLst>
              </p:cNvPr>
              <p:cNvSpPr/>
              <p:nvPr/>
            </p:nvSpPr>
            <p:spPr>
              <a:xfrm>
                <a:off x="4036426" y="4957139"/>
                <a:ext cx="6642275" cy="425512"/>
              </a:xfrm>
              <a:custGeom>
                <a:avLst/>
                <a:gdLst>
                  <a:gd name="connsiteX0" fmla="*/ 0 w 5564312"/>
                  <a:gd name="connsiteY0" fmla="*/ 51702 h 310205"/>
                  <a:gd name="connsiteX1" fmla="*/ 51702 w 5564312"/>
                  <a:gd name="connsiteY1" fmla="*/ 0 h 310205"/>
                  <a:gd name="connsiteX2" fmla="*/ 5512610 w 5564312"/>
                  <a:gd name="connsiteY2" fmla="*/ 0 h 310205"/>
                  <a:gd name="connsiteX3" fmla="*/ 5564312 w 5564312"/>
                  <a:gd name="connsiteY3" fmla="*/ 51702 h 310205"/>
                  <a:gd name="connsiteX4" fmla="*/ 5564312 w 5564312"/>
                  <a:gd name="connsiteY4" fmla="*/ 258503 h 310205"/>
                  <a:gd name="connsiteX5" fmla="*/ 5512610 w 5564312"/>
                  <a:gd name="connsiteY5" fmla="*/ 310205 h 310205"/>
                  <a:gd name="connsiteX6" fmla="*/ 51702 w 5564312"/>
                  <a:gd name="connsiteY6" fmla="*/ 310205 h 310205"/>
                  <a:gd name="connsiteX7" fmla="*/ 0 w 5564312"/>
                  <a:gd name="connsiteY7" fmla="*/ 258503 h 310205"/>
                  <a:gd name="connsiteX8" fmla="*/ 0 w 5564312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4312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5512610" y="0"/>
                    </a:lnTo>
                    <a:cubicBezTo>
                      <a:pt x="5541164" y="0"/>
                      <a:pt x="5564312" y="23148"/>
                      <a:pt x="5564312" y="51702"/>
                    </a:cubicBezTo>
                    <a:lnTo>
                      <a:pt x="5564312" y="258503"/>
                    </a:lnTo>
                    <a:cubicBezTo>
                      <a:pt x="5564312" y="287057"/>
                      <a:pt x="5541164" y="310205"/>
                      <a:pt x="5512610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ru-RU" sz="1400" b="0" i="0" kern="1200" dirty="0"/>
                  <a:t>Существует ли стратегия для укреплению здоровья школьников? </a:t>
                </a:r>
              </a:p>
            </p:txBody>
          </p:sp>
          <p:sp>
            <p:nvSpPr>
              <p:cNvPr id="100" name="Овал 99">
                <a:extLst>
                  <a:ext uri="{FF2B5EF4-FFF2-40B4-BE49-F238E27FC236}">
                    <a16:creationId xmlns:a16="http://schemas.microsoft.com/office/drawing/2014/main" id="{5F166ED6-5828-544D-BCC9-0378C7EF0F89}"/>
                  </a:ext>
                </a:extLst>
              </p:cNvPr>
              <p:cNvSpPr/>
              <p:nvPr/>
            </p:nvSpPr>
            <p:spPr>
              <a:xfrm>
                <a:off x="3716024" y="4712378"/>
                <a:ext cx="498776" cy="538981"/>
              </a:xfrm>
              <a:prstGeom prst="ellipse">
                <a:avLst/>
              </a:prstGeom>
              <a:blipFill>
                <a:blip r:embed="rId2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101" name="Полилиния: фигура 100">
                <a:extLst>
                  <a:ext uri="{FF2B5EF4-FFF2-40B4-BE49-F238E27FC236}">
                    <a16:creationId xmlns:a16="http://schemas.microsoft.com/office/drawing/2014/main" id="{B873CB76-4A8A-4ED2-C0FA-3A0E96A5EDA7}"/>
                  </a:ext>
                </a:extLst>
              </p:cNvPr>
              <p:cNvSpPr/>
              <p:nvPr/>
            </p:nvSpPr>
            <p:spPr>
              <a:xfrm>
                <a:off x="4479660" y="4462689"/>
                <a:ext cx="6375493" cy="425512"/>
              </a:xfrm>
              <a:custGeom>
                <a:avLst/>
                <a:gdLst>
                  <a:gd name="connsiteX0" fmla="*/ 0 w 5705641"/>
                  <a:gd name="connsiteY0" fmla="*/ 51702 h 310205"/>
                  <a:gd name="connsiteX1" fmla="*/ 51702 w 5705641"/>
                  <a:gd name="connsiteY1" fmla="*/ 0 h 310205"/>
                  <a:gd name="connsiteX2" fmla="*/ 5653939 w 5705641"/>
                  <a:gd name="connsiteY2" fmla="*/ 0 h 310205"/>
                  <a:gd name="connsiteX3" fmla="*/ 5705641 w 5705641"/>
                  <a:gd name="connsiteY3" fmla="*/ 51702 h 310205"/>
                  <a:gd name="connsiteX4" fmla="*/ 5705641 w 5705641"/>
                  <a:gd name="connsiteY4" fmla="*/ 258503 h 310205"/>
                  <a:gd name="connsiteX5" fmla="*/ 5653939 w 5705641"/>
                  <a:gd name="connsiteY5" fmla="*/ 310205 h 310205"/>
                  <a:gd name="connsiteX6" fmla="*/ 51702 w 5705641"/>
                  <a:gd name="connsiteY6" fmla="*/ 310205 h 310205"/>
                  <a:gd name="connsiteX7" fmla="*/ 0 w 5705641"/>
                  <a:gd name="connsiteY7" fmla="*/ 258503 h 310205"/>
                  <a:gd name="connsiteX8" fmla="*/ 0 w 5705641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05641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5653939" y="0"/>
                    </a:lnTo>
                    <a:cubicBezTo>
                      <a:pt x="5682493" y="0"/>
                      <a:pt x="5705641" y="23148"/>
                      <a:pt x="5705641" y="51702"/>
                    </a:cubicBezTo>
                    <a:lnTo>
                      <a:pt x="5705641" y="258503"/>
                    </a:lnTo>
                    <a:cubicBezTo>
                      <a:pt x="5705641" y="287057"/>
                      <a:pt x="5682493" y="310205"/>
                      <a:pt x="5653939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6667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6667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0" i="0" kern="1200" dirty="0"/>
                  <a:t>Есть ли приоритеты в отношении укрепления здоровья и повышения уровня благополучия в школе? </a:t>
                </a:r>
                <a:endParaRPr lang="en-US" sz="1400" kern="1200" dirty="0"/>
              </a:p>
            </p:txBody>
          </p:sp>
          <p:sp>
            <p:nvSpPr>
              <p:cNvPr id="102" name="Овал 101">
                <a:extLst>
                  <a:ext uri="{FF2B5EF4-FFF2-40B4-BE49-F238E27FC236}">
                    <a16:creationId xmlns:a16="http://schemas.microsoft.com/office/drawing/2014/main" id="{5894C7A0-6ADA-8646-8273-F7D38F6AA310}"/>
                  </a:ext>
                </a:extLst>
              </p:cNvPr>
              <p:cNvSpPr/>
              <p:nvPr/>
            </p:nvSpPr>
            <p:spPr>
              <a:xfrm>
                <a:off x="4093122" y="4294898"/>
                <a:ext cx="498776" cy="538981"/>
              </a:xfrm>
              <a:prstGeom prst="ellipse">
                <a:avLst/>
              </a:prstGeom>
              <a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9159"/>
                  <a:satOff val="-435"/>
                  <a:lumOff val="1888"/>
                  <a:alphaOff val="-6667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103" name="Полилиния: фигура 102">
                <a:extLst>
                  <a:ext uri="{FF2B5EF4-FFF2-40B4-BE49-F238E27FC236}">
                    <a16:creationId xmlns:a16="http://schemas.microsoft.com/office/drawing/2014/main" id="{2B53ECC1-159F-2B17-F00B-4A6D23D4DD0C}"/>
                  </a:ext>
                </a:extLst>
              </p:cNvPr>
              <p:cNvSpPr/>
              <p:nvPr/>
            </p:nvSpPr>
            <p:spPr>
              <a:xfrm>
                <a:off x="4856757" y="3977221"/>
                <a:ext cx="6134127" cy="425512"/>
              </a:xfrm>
              <a:custGeom>
                <a:avLst/>
                <a:gdLst>
                  <a:gd name="connsiteX0" fmla="*/ 0 w 5636481"/>
                  <a:gd name="connsiteY0" fmla="*/ 51702 h 310205"/>
                  <a:gd name="connsiteX1" fmla="*/ 51702 w 5636481"/>
                  <a:gd name="connsiteY1" fmla="*/ 0 h 310205"/>
                  <a:gd name="connsiteX2" fmla="*/ 5584779 w 5636481"/>
                  <a:gd name="connsiteY2" fmla="*/ 0 h 310205"/>
                  <a:gd name="connsiteX3" fmla="*/ 5636481 w 5636481"/>
                  <a:gd name="connsiteY3" fmla="*/ 51702 h 310205"/>
                  <a:gd name="connsiteX4" fmla="*/ 5636481 w 5636481"/>
                  <a:gd name="connsiteY4" fmla="*/ 258503 h 310205"/>
                  <a:gd name="connsiteX5" fmla="*/ 5584779 w 5636481"/>
                  <a:gd name="connsiteY5" fmla="*/ 310205 h 310205"/>
                  <a:gd name="connsiteX6" fmla="*/ 51702 w 5636481"/>
                  <a:gd name="connsiteY6" fmla="*/ 310205 h 310205"/>
                  <a:gd name="connsiteX7" fmla="*/ 0 w 5636481"/>
                  <a:gd name="connsiteY7" fmla="*/ 258503 h 310205"/>
                  <a:gd name="connsiteX8" fmla="*/ 0 w 5636481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36481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5584779" y="0"/>
                    </a:lnTo>
                    <a:cubicBezTo>
                      <a:pt x="5613333" y="0"/>
                      <a:pt x="5636481" y="23148"/>
                      <a:pt x="5636481" y="51702"/>
                    </a:cubicBezTo>
                    <a:lnTo>
                      <a:pt x="5636481" y="258503"/>
                    </a:lnTo>
                    <a:cubicBezTo>
                      <a:pt x="5636481" y="287057"/>
                      <a:pt x="5613333" y="310205"/>
                      <a:pt x="5584779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13333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13333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ru-RU" sz="1400" b="0" i="0" kern="1200" dirty="0"/>
                  <a:t>Каковы практические действия в сфере укрепления здоровья в школе? </a:t>
                </a:r>
              </a:p>
            </p:txBody>
          </p:sp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id="{2BA7574B-BF3E-2C06-CFA3-F240A27EAD5B}"/>
                  </a:ext>
                </a:extLst>
              </p:cNvPr>
              <p:cNvSpPr/>
              <p:nvPr/>
            </p:nvSpPr>
            <p:spPr>
              <a:xfrm>
                <a:off x="4467182" y="3883420"/>
                <a:ext cx="498776" cy="538981"/>
              </a:xfrm>
              <a:prstGeom prst="ellipse">
                <a:avLst/>
              </a:prstGeom>
              <a:blipFill>
                <a:blip r:embed="rId4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18318"/>
                  <a:satOff val="-870"/>
                  <a:lumOff val="3775"/>
                  <a:alphaOff val="-13333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105" name="Полилиния: фигура 104">
                <a:extLst>
                  <a:ext uri="{FF2B5EF4-FFF2-40B4-BE49-F238E27FC236}">
                    <a16:creationId xmlns:a16="http://schemas.microsoft.com/office/drawing/2014/main" id="{1230EAC3-7288-B4A0-2789-E4100DE198FC}"/>
                  </a:ext>
                </a:extLst>
              </p:cNvPr>
              <p:cNvSpPr/>
              <p:nvPr/>
            </p:nvSpPr>
            <p:spPr>
              <a:xfrm>
                <a:off x="5194077" y="3495203"/>
                <a:ext cx="5890866" cy="425512"/>
              </a:xfrm>
              <a:custGeom>
                <a:avLst/>
                <a:gdLst>
                  <a:gd name="connsiteX0" fmla="*/ 0 w 6067249"/>
                  <a:gd name="connsiteY0" fmla="*/ 51702 h 310205"/>
                  <a:gd name="connsiteX1" fmla="*/ 51702 w 6067249"/>
                  <a:gd name="connsiteY1" fmla="*/ 0 h 310205"/>
                  <a:gd name="connsiteX2" fmla="*/ 6015547 w 6067249"/>
                  <a:gd name="connsiteY2" fmla="*/ 0 h 310205"/>
                  <a:gd name="connsiteX3" fmla="*/ 6067249 w 6067249"/>
                  <a:gd name="connsiteY3" fmla="*/ 51702 h 310205"/>
                  <a:gd name="connsiteX4" fmla="*/ 6067249 w 6067249"/>
                  <a:gd name="connsiteY4" fmla="*/ 258503 h 310205"/>
                  <a:gd name="connsiteX5" fmla="*/ 6015547 w 6067249"/>
                  <a:gd name="connsiteY5" fmla="*/ 310205 h 310205"/>
                  <a:gd name="connsiteX6" fmla="*/ 51702 w 6067249"/>
                  <a:gd name="connsiteY6" fmla="*/ 310205 h 310205"/>
                  <a:gd name="connsiteX7" fmla="*/ 0 w 6067249"/>
                  <a:gd name="connsiteY7" fmla="*/ 258503 h 310205"/>
                  <a:gd name="connsiteX8" fmla="*/ 0 w 6067249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67249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6015547" y="0"/>
                    </a:lnTo>
                    <a:cubicBezTo>
                      <a:pt x="6044101" y="0"/>
                      <a:pt x="6067249" y="23148"/>
                      <a:pt x="6067249" y="51702"/>
                    </a:cubicBezTo>
                    <a:lnTo>
                      <a:pt x="6067249" y="258503"/>
                    </a:lnTo>
                    <a:cubicBezTo>
                      <a:pt x="6067249" y="287057"/>
                      <a:pt x="6044101" y="310205"/>
                      <a:pt x="6015547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20000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2000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ru-RU" sz="1400" b="0" i="0" kern="1200" dirty="0"/>
                  <a:t>Какие организационные факторы способствуют / препятствуют здоровьесберегающей деятельности ? </a:t>
                </a:r>
              </a:p>
            </p:txBody>
          </p:sp>
          <p:sp>
            <p:nvSpPr>
              <p:cNvPr id="106" name="Овал 105">
                <a:extLst>
                  <a:ext uri="{FF2B5EF4-FFF2-40B4-BE49-F238E27FC236}">
                    <a16:creationId xmlns:a16="http://schemas.microsoft.com/office/drawing/2014/main" id="{9FB36D21-0561-2914-3AFE-A614F1A661DD}"/>
                  </a:ext>
                </a:extLst>
              </p:cNvPr>
              <p:cNvSpPr/>
              <p:nvPr/>
            </p:nvSpPr>
            <p:spPr>
              <a:xfrm>
                <a:off x="4783880" y="3410561"/>
                <a:ext cx="498776" cy="538981"/>
              </a:xfrm>
              <a:prstGeom prst="ellipse">
                <a:avLst/>
              </a:prstGeom>
              <a:blipFill>
                <a:blip r:embed="rId5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27477"/>
                  <a:satOff val="-1306"/>
                  <a:lumOff val="5663"/>
                  <a:alphaOff val="-2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107" name="Полилиния: фигура 106">
                <a:extLst>
                  <a:ext uri="{FF2B5EF4-FFF2-40B4-BE49-F238E27FC236}">
                    <a16:creationId xmlns:a16="http://schemas.microsoft.com/office/drawing/2014/main" id="{AA1C7A69-F2BB-4EE4-D5DC-DCA511782B6F}"/>
                  </a:ext>
                </a:extLst>
              </p:cNvPr>
              <p:cNvSpPr/>
              <p:nvPr/>
            </p:nvSpPr>
            <p:spPr>
              <a:xfrm>
                <a:off x="5389140" y="3013186"/>
                <a:ext cx="5771041" cy="425512"/>
              </a:xfrm>
              <a:custGeom>
                <a:avLst/>
                <a:gdLst>
                  <a:gd name="connsiteX0" fmla="*/ 0 w 5944272"/>
                  <a:gd name="connsiteY0" fmla="*/ 51702 h 310205"/>
                  <a:gd name="connsiteX1" fmla="*/ 51702 w 5944272"/>
                  <a:gd name="connsiteY1" fmla="*/ 0 h 310205"/>
                  <a:gd name="connsiteX2" fmla="*/ 5892570 w 5944272"/>
                  <a:gd name="connsiteY2" fmla="*/ 0 h 310205"/>
                  <a:gd name="connsiteX3" fmla="*/ 5944272 w 5944272"/>
                  <a:gd name="connsiteY3" fmla="*/ 51702 h 310205"/>
                  <a:gd name="connsiteX4" fmla="*/ 5944272 w 5944272"/>
                  <a:gd name="connsiteY4" fmla="*/ 258503 h 310205"/>
                  <a:gd name="connsiteX5" fmla="*/ 5892570 w 5944272"/>
                  <a:gd name="connsiteY5" fmla="*/ 310205 h 310205"/>
                  <a:gd name="connsiteX6" fmla="*/ 51702 w 5944272"/>
                  <a:gd name="connsiteY6" fmla="*/ 310205 h 310205"/>
                  <a:gd name="connsiteX7" fmla="*/ 0 w 5944272"/>
                  <a:gd name="connsiteY7" fmla="*/ 258503 h 310205"/>
                  <a:gd name="connsiteX8" fmla="*/ 0 w 5944272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44272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5892570" y="0"/>
                    </a:lnTo>
                    <a:cubicBezTo>
                      <a:pt x="5921124" y="0"/>
                      <a:pt x="5944272" y="23148"/>
                      <a:pt x="5944272" y="51702"/>
                    </a:cubicBezTo>
                    <a:lnTo>
                      <a:pt x="5944272" y="258503"/>
                    </a:lnTo>
                    <a:cubicBezTo>
                      <a:pt x="5944272" y="287057"/>
                      <a:pt x="5921124" y="310205"/>
                      <a:pt x="5892570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26667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26667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0" i="0" kern="1200" dirty="0"/>
                  <a:t>Какие физические факторы способствуют / препятствуют проведению здоровьесберегающей деятельности? </a:t>
                </a:r>
                <a:endParaRPr lang="en-US" sz="1400" kern="1200" dirty="0"/>
              </a:p>
            </p:txBody>
          </p:sp>
          <p:sp>
            <p:nvSpPr>
              <p:cNvPr id="108" name="Овал 107">
                <a:extLst>
                  <a:ext uri="{FF2B5EF4-FFF2-40B4-BE49-F238E27FC236}">
                    <a16:creationId xmlns:a16="http://schemas.microsoft.com/office/drawing/2014/main" id="{5EB9E452-AD36-440C-5B92-A112D2310C21}"/>
                  </a:ext>
                </a:extLst>
              </p:cNvPr>
              <p:cNvSpPr/>
              <p:nvPr/>
            </p:nvSpPr>
            <p:spPr>
              <a:xfrm>
                <a:off x="5033268" y="2901901"/>
                <a:ext cx="498776" cy="538981"/>
              </a:xfrm>
              <a:prstGeom prst="ellipse">
                <a:avLst/>
              </a:prstGeom>
              <a:blipFill>
                <a:blip r:embed="rId6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36636"/>
                  <a:satOff val="-1741"/>
                  <a:lumOff val="7551"/>
                  <a:alphaOff val="-26667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109" name="Полилиния: фигура 108">
                <a:extLst>
                  <a:ext uri="{FF2B5EF4-FFF2-40B4-BE49-F238E27FC236}">
                    <a16:creationId xmlns:a16="http://schemas.microsoft.com/office/drawing/2014/main" id="{0ADB2BA6-FA27-54B3-9B1E-E99D7769DFE1}"/>
                  </a:ext>
                </a:extLst>
              </p:cNvPr>
              <p:cNvSpPr/>
              <p:nvPr/>
            </p:nvSpPr>
            <p:spPr>
              <a:xfrm>
                <a:off x="5673115" y="2496845"/>
                <a:ext cx="5588211" cy="425512"/>
              </a:xfrm>
              <a:custGeom>
                <a:avLst/>
                <a:gdLst>
                  <a:gd name="connsiteX0" fmla="*/ 0 w 5399112"/>
                  <a:gd name="connsiteY0" fmla="*/ 51702 h 310205"/>
                  <a:gd name="connsiteX1" fmla="*/ 51702 w 5399112"/>
                  <a:gd name="connsiteY1" fmla="*/ 0 h 310205"/>
                  <a:gd name="connsiteX2" fmla="*/ 5347410 w 5399112"/>
                  <a:gd name="connsiteY2" fmla="*/ 0 h 310205"/>
                  <a:gd name="connsiteX3" fmla="*/ 5399112 w 5399112"/>
                  <a:gd name="connsiteY3" fmla="*/ 51702 h 310205"/>
                  <a:gd name="connsiteX4" fmla="*/ 5399112 w 5399112"/>
                  <a:gd name="connsiteY4" fmla="*/ 258503 h 310205"/>
                  <a:gd name="connsiteX5" fmla="*/ 5347410 w 5399112"/>
                  <a:gd name="connsiteY5" fmla="*/ 310205 h 310205"/>
                  <a:gd name="connsiteX6" fmla="*/ 51702 w 5399112"/>
                  <a:gd name="connsiteY6" fmla="*/ 310205 h 310205"/>
                  <a:gd name="connsiteX7" fmla="*/ 0 w 5399112"/>
                  <a:gd name="connsiteY7" fmla="*/ 258503 h 310205"/>
                  <a:gd name="connsiteX8" fmla="*/ 0 w 5399112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99112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5347410" y="0"/>
                    </a:lnTo>
                    <a:cubicBezTo>
                      <a:pt x="5375964" y="0"/>
                      <a:pt x="5399112" y="23148"/>
                      <a:pt x="5399112" y="51702"/>
                    </a:cubicBezTo>
                    <a:lnTo>
                      <a:pt x="5399112" y="258503"/>
                    </a:lnTo>
                    <a:cubicBezTo>
                      <a:pt x="5399112" y="287057"/>
                      <a:pt x="5375964" y="310205"/>
                      <a:pt x="5347410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33333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33333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b="0" i="0" kern="1200" dirty="0"/>
                  <a:t>Какие индивидуальные факторы (отношения, убеждения или время) способствуют или препятствуют здоровьесберегающей деятельности учащимися и персоналом? </a:t>
                </a:r>
                <a:endParaRPr lang="en-US" sz="1400" kern="1200" dirty="0"/>
              </a:p>
            </p:txBody>
          </p:sp>
          <p:sp>
            <p:nvSpPr>
              <p:cNvPr id="110" name="Овал 109">
                <a:extLst>
                  <a:ext uri="{FF2B5EF4-FFF2-40B4-BE49-F238E27FC236}">
                    <a16:creationId xmlns:a16="http://schemas.microsoft.com/office/drawing/2014/main" id="{402330AA-F0C6-B749-3E20-25EBC585FE0A}"/>
                  </a:ext>
                </a:extLst>
              </p:cNvPr>
              <p:cNvSpPr/>
              <p:nvPr/>
            </p:nvSpPr>
            <p:spPr>
              <a:xfrm>
                <a:off x="5283016" y="2383376"/>
                <a:ext cx="498776" cy="538981"/>
              </a:xfrm>
              <a:prstGeom prst="ellipse">
                <a:avLst/>
              </a:prstGeom>
              <a:blipFill>
                <a:blip r:embed="rId7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45795"/>
                  <a:satOff val="-2176"/>
                  <a:lumOff val="9438"/>
                  <a:alphaOff val="-33333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  <p:sp>
            <p:nvSpPr>
              <p:cNvPr id="111" name="Полилиния: фигура 110">
                <a:extLst>
                  <a:ext uri="{FF2B5EF4-FFF2-40B4-BE49-F238E27FC236}">
                    <a16:creationId xmlns:a16="http://schemas.microsoft.com/office/drawing/2014/main" id="{C08F0821-3C21-94D5-BDFF-18DDC7747185}"/>
                  </a:ext>
                </a:extLst>
              </p:cNvPr>
              <p:cNvSpPr/>
              <p:nvPr/>
            </p:nvSpPr>
            <p:spPr>
              <a:xfrm>
                <a:off x="5812183" y="1991364"/>
                <a:ext cx="5521229" cy="425512"/>
              </a:xfrm>
              <a:custGeom>
                <a:avLst/>
                <a:gdLst>
                  <a:gd name="connsiteX0" fmla="*/ 0 w 5118467"/>
                  <a:gd name="connsiteY0" fmla="*/ 51702 h 310205"/>
                  <a:gd name="connsiteX1" fmla="*/ 51702 w 5118467"/>
                  <a:gd name="connsiteY1" fmla="*/ 0 h 310205"/>
                  <a:gd name="connsiteX2" fmla="*/ 5066765 w 5118467"/>
                  <a:gd name="connsiteY2" fmla="*/ 0 h 310205"/>
                  <a:gd name="connsiteX3" fmla="*/ 5118467 w 5118467"/>
                  <a:gd name="connsiteY3" fmla="*/ 51702 h 310205"/>
                  <a:gd name="connsiteX4" fmla="*/ 5118467 w 5118467"/>
                  <a:gd name="connsiteY4" fmla="*/ 258503 h 310205"/>
                  <a:gd name="connsiteX5" fmla="*/ 5066765 w 5118467"/>
                  <a:gd name="connsiteY5" fmla="*/ 310205 h 310205"/>
                  <a:gd name="connsiteX6" fmla="*/ 51702 w 5118467"/>
                  <a:gd name="connsiteY6" fmla="*/ 310205 h 310205"/>
                  <a:gd name="connsiteX7" fmla="*/ 0 w 5118467"/>
                  <a:gd name="connsiteY7" fmla="*/ 258503 h 310205"/>
                  <a:gd name="connsiteX8" fmla="*/ 0 w 5118467"/>
                  <a:gd name="connsiteY8" fmla="*/ 51702 h 31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18467" h="310205">
                    <a:moveTo>
                      <a:pt x="0" y="51702"/>
                    </a:moveTo>
                    <a:cubicBezTo>
                      <a:pt x="0" y="23148"/>
                      <a:pt x="23148" y="0"/>
                      <a:pt x="51702" y="0"/>
                    </a:cubicBezTo>
                    <a:lnTo>
                      <a:pt x="5066765" y="0"/>
                    </a:lnTo>
                    <a:cubicBezTo>
                      <a:pt x="5095319" y="0"/>
                      <a:pt x="5118467" y="23148"/>
                      <a:pt x="5118467" y="51702"/>
                    </a:cubicBezTo>
                    <a:lnTo>
                      <a:pt x="5118467" y="258503"/>
                    </a:lnTo>
                    <a:cubicBezTo>
                      <a:pt x="5118467" y="287057"/>
                      <a:pt x="5095319" y="310205"/>
                      <a:pt x="5066765" y="310205"/>
                    </a:cubicBezTo>
                    <a:lnTo>
                      <a:pt x="51702" y="310205"/>
                    </a:lnTo>
                    <a:cubicBezTo>
                      <a:pt x="23148" y="310205"/>
                      <a:pt x="0" y="287057"/>
                      <a:pt x="0" y="258503"/>
                    </a:cubicBezTo>
                    <a:lnTo>
                      <a:pt x="0" y="5170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alpha val="90000"/>
                  <a:hueOff val="0"/>
                  <a:satOff val="0"/>
                  <a:lumOff val="0"/>
                  <a:alphaOff val="-40000"/>
                </a:schemeClr>
              </a:fillRef>
              <a:effectRef idx="3">
                <a:schemeClr val="accent6">
                  <a:alpha val="90000"/>
                  <a:hueOff val="0"/>
                  <a:satOff val="0"/>
                  <a:lumOff val="0"/>
                  <a:alphaOff val="-4000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0064" tIns="57053" rIns="57053" bIns="57053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ru-RU" sz="1400" b="0" i="0" kern="1200" dirty="0"/>
                  <a:t>Существуют ли этнические, религиозные или социально-экономические различия в поведении вашего школьного сообщества в отношении здоровья? </a:t>
                </a:r>
              </a:p>
            </p:txBody>
          </p:sp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6030300B-CD6C-0691-8491-A14B8EB588AA}"/>
                  </a:ext>
                </a:extLst>
              </p:cNvPr>
              <p:cNvSpPr/>
              <p:nvPr/>
            </p:nvSpPr>
            <p:spPr>
              <a:xfrm>
                <a:off x="5480883" y="1850883"/>
                <a:ext cx="498776" cy="538981"/>
              </a:xfrm>
              <a:prstGeom prst="ellipse">
                <a:avLst/>
              </a:prstGeom>
              <a:blipFill>
                <a:blip r:embed="rId8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50000"/>
                  <a:alpha val="90000"/>
                  <a:hueOff val="54954"/>
                  <a:satOff val="-2611"/>
                  <a:lumOff val="11326"/>
                  <a:alphaOff val="-4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1200"/>
              </a:p>
            </p:txBody>
          </p:sp>
        </p:grpSp>
      </p:grp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B2109515-6B87-D885-45D9-11B9BC3BB80A}"/>
              </a:ext>
            </a:extLst>
          </p:cNvPr>
          <p:cNvSpPr/>
          <p:nvPr/>
        </p:nvSpPr>
        <p:spPr>
          <a:xfrm>
            <a:off x="506828" y="1894567"/>
            <a:ext cx="1908000" cy="1800000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600" b="1" dirty="0"/>
              <a:t>2</a:t>
            </a:r>
            <a:r>
              <a:rPr lang="ru-RU" sz="1600" b="1" dirty="0"/>
              <a:t>. Анализ существующей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12259331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8E8AC0-33DF-59C2-5DD2-E5EDD5DE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  <a:solidFill>
            <a:srgbClr val="6FA85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0"/>
            <a:r>
              <a:rPr lang="en-US" sz="2800" b="1" dirty="0">
                <a:solidFill>
                  <a:schemeClr val="bg1"/>
                </a:solidFill>
                <a:latin typeface="+mj-lt"/>
              </a:rPr>
              <a:t>ЭТАП 2: АНАЛИЗ СУЩЕСТВУЮЩЕЙ СИТУАЦИИ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Рисунок 6" descr="Изображение выглядит как текст, снимок экрана, числ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51DE960-DF08-CEE9-E4AD-D4F0DEF16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68"/>
          <a:stretch/>
        </p:blipFill>
        <p:spPr>
          <a:xfrm>
            <a:off x="554414" y="505517"/>
            <a:ext cx="5065075" cy="349168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37EF0AF0-EF5A-DEB4-7011-9CB3E4E2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488" y="-2526"/>
            <a:ext cx="5546141" cy="39377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1BD2F1-23E1-E66A-3FF1-51450BE87D27}"/>
              </a:ext>
            </a:extLst>
          </p:cNvPr>
          <p:cNvSpPr txBox="1">
            <a:spLocks/>
          </p:cNvSpPr>
          <p:nvPr/>
        </p:nvSpPr>
        <p:spPr>
          <a:xfrm>
            <a:off x="4578824" y="4440602"/>
            <a:ext cx="686018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/>
              <a:t>Принять обязательство и обеспечить поддержку </a:t>
            </a:r>
            <a:r>
              <a:rPr lang="en-US" sz="1200" dirty="0" err="1"/>
              <a:t>руководства</a:t>
            </a:r>
            <a:r>
              <a:rPr lang="en-US" sz="1200" dirty="0"/>
              <a:t> школы</a:t>
            </a:r>
          </a:p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 err="1"/>
              <a:t>Выработать</a:t>
            </a:r>
            <a:r>
              <a:rPr lang="en-US" sz="1200" dirty="0"/>
              <a:t> </a:t>
            </a:r>
            <a:r>
              <a:rPr lang="en-US" sz="1200" dirty="0" err="1"/>
              <a:t>общее</a:t>
            </a:r>
            <a:r>
              <a:rPr lang="en-US" sz="1200" dirty="0"/>
              <a:t> </a:t>
            </a:r>
            <a:r>
              <a:rPr lang="en-US" sz="1200" dirty="0" err="1"/>
              <a:t>мнение</a:t>
            </a:r>
            <a:r>
              <a:rPr lang="en-US" sz="1200" dirty="0"/>
              <a:t> в </a:t>
            </a:r>
            <a:r>
              <a:rPr lang="en-US" sz="1200" dirty="0" err="1"/>
              <a:t>школе</a:t>
            </a:r>
            <a:endParaRPr lang="en-US" sz="1200" dirty="0"/>
          </a:p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 err="1"/>
              <a:t>Создать</a:t>
            </a:r>
            <a:r>
              <a:rPr lang="en-US" sz="1200" dirty="0"/>
              <a:t> </a:t>
            </a:r>
            <a:r>
              <a:rPr lang="en-US" sz="1200" dirty="0" err="1"/>
              <a:t>рабочую</a:t>
            </a:r>
            <a:r>
              <a:rPr lang="en-US" sz="1200" dirty="0"/>
              <a:t> </a:t>
            </a:r>
            <a:r>
              <a:rPr lang="en-US" sz="1200" dirty="0" err="1"/>
              <a:t>группу</a:t>
            </a:r>
            <a:endParaRPr lang="en-US" sz="1200" dirty="0"/>
          </a:p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 err="1"/>
              <a:t>Назначить</a:t>
            </a:r>
            <a:r>
              <a:rPr lang="en-US" sz="1200" dirty="0"/>
              <a:t> </a:t>
            </a:r>
            <a:r>
              <a:rPr lang="en-US" sz="1200" dirty="0" err="1"/>
              <a:t>координатора</a:t>
            </a:r>
            <a:endParaRPr lang="en-US" sz="1200" dirty="0"/>
          </a:p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 err="1"/>
              <a:t>Определить</a:t>
            </a:r>
            <a:r>
              <a:rPr lang="en-US" sz="1200" dirty="0"/>
              <a:t> </a:t>
            </a:r>
            <a:r>
              <a:rPr lang="en-US" sz="1200" dirty="0" err="1"/>
              <a:t>заинтересованных</a:t>
            </a:r>
            <a:r>
              <a:rPr lang="en-US" sz="1200" dirty="0"/>
              <a:t> </a:t>
            </a:r>
            <a:r>
              <a:rPr lang="en-US" sz="1200" dirty="0" err="1"/>
              <a:t>лиц</a:t>
            </a:r>
            <a:endParaRPr lang="en-US" sz="1200" dirty="0"/>
          </a:p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 err="1"/>
              <a:t>Определить</a:t>
            </a:r>
            <a:r>
              <a:rPr lang="en-US" sz="1200" dirty="0"/>
              <a:t> </a:t>
            </a:r>
            <a:r>
              <a:rPr lang="en-US" sz="1200" dirty="0" err="1"/>
              <a:t>существующие</a:t>
            </a:r>
            <a:r>
              <a:rPr lang="en-US" sz="1200" dirty="0"/>
              <a:t> </a:t>
            </a:r>
            <a:r>
              <a:rPr lang="en-US" sz="1200" dirty="0" err="1"/>
              <a:t>ресурсы</a:t>
            </a:r>
            <a:endParaRPr lang="en-US" sz="1200" dirty="0"/>
          </a:p>
          <a:p>
            <a:pPr marL="28575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200" dirty="0" err="1"/>
              <a:t>Начать</a:t>
            </a:r>
            <a:r>
              <a:rPr lang="en-US" sz="1200" dirty="0"/>
              <a:t> </a:t>
            </a:r>
            <a:r>
              <a:rPr lang="en-US" sz="1200" dirty="0" err="1"/>
              <a:t>планирование</a:t>
            </a:r>
            <a:r>
              <a:rPr lang="en-US" sz="1200" dirty="0"/>
              <a:t> – </a:t>
            </a:r>
            <a:r>
              <a:rPr lang="en-US" sz="1200" dirty="0" err="1"/>
              <a:t>информирование</a:t>
            </a:r>
            <a:endParaRPr lang="en-US" sz="1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A61AB-866F-2E45-8F61-44B76746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D4B05-B30F-1A46-A30A-0932F594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4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59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0B045475-2563-EC6E-0F2D-5C7520334272}"/>
              </a:ext>
            </a:extLst>
          </p:cNvPr>
          <p:cNvSpPr/>
          <p:nvPr/>
        </p:nvSpPr>
        <p:spPr>
          <a:xfrm>
            <a:off x="9781253" y="3395944"/>
            <a:ext cx="2252667" cy="2089316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dirty="0"/>
              <a:t>2</a:t>
            </a:r>
            <a:r>
              <a:rPr lang="ru-RU" dirty="0"/>
              <a:t>. Анализ существующей ситуации</a:t>
            </a:r>
          </a:p>
        </p:txBody>
      </p:sp>
      <p:pic>
        <p:nvPicPr>
          <p:cNvPr id="4" name="Рисунок 3" descr="Школа со сплошной заливкой">
            <a:extLst>
              <a:ext uri="{FF2B5EF4-FFF2-40B4-BE49-F238E27FC236}">
                <a16:creationId xmlns:a16="http://schemas.microsoft.com/office/drawing/2014/main" id="{6A78502C-C761-E704-2A72-CFE34931D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9780" y="4738915"/>
            <a:ext cx="1743670" cy="192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14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4634952" y="6101045"/>
            <a:ext cx="3271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https://hls.kz/ru/publications-ru</a:t>
            </a:r>
            <a:r>
              <a:rPr lang="ru-RU" dirty="0"/>
              <a:t>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98"/>
          <a:stretch/>
        </p:blipFill>
        <p:spPr>
          <a:xfrm>
            <a:off x="3020237" y="5787488"/>
            <a:ext cx="1703056" cy="8759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98"/>
          <a:stretch/>
        </p:blipFill>
        <p:spPr>
          <a:xfrm>
            <a:off x="10100250" y="596081"/>
            <a:ext cx="1703056" cy="875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536CD-CDA3-5962-527F-D48FBCEC28A1}"/>
              </a:ext>
            </a:extLst>
          </p:cNvPr>
          <p:cNvSpPr txBox="1"/>
          <p:nvPr/>
        </p:nvSpPr>
        <p:spPr>
          <a:xfrm>
            <a:off x="457199" y="664719"/>
            <a:ext cx="9643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u="none" strike="noStrike" baseline="0" dirty="0">
                <a:solidFill>
                  <a:srgbClr val="226395"/>
                </a:solidFill>
                <a:latin typeface="Roboto Cn"/>
              </a:rPr>
              <a:t>Распространенность недостаточной массы тела у детей 6-9 лет в регионах Казахстана </a:t>
            </a:r>
            <a:endParaRPr lang="ru-RU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11A54E0-0BAE-A0FB-32C4-2F7620BD1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72023"/>
            <a:ext cx="6020874" cy="36195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BF70FB-593F-7CF2-FA09-6247C80DD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182" y="1548758"/>
            <a:ext cx="4683617" cy="35839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C872C7-E6A9-9112-947D-1F1F6700646A}"/>
              </a:ext>
            </a:extLst>
          </p:cNvPr>
          <p:cNvSpPr txBox="1"/>
          <p:nvPr/>
        </p:nvSpPr>
        <p:spPr>
          <a:xfrm>
            <a:off x="322684" y="5218333"/>
            <a:ext cx="11412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u="none" strike="noStrike" baseline="0" dirty="0">
                <a:solidFill>
                  <a:srgbClr val="000000"/>
                </a:solidFill>
                <a:latin typeface="Roboto Cn"/>
              </a:rPr>
              <a:t>Наиболее высокие показатели распространенности недостаточной массы тела у детей изучаемой целевой группы выявлены в Кызылординской (8,3%), Мангистауской (7,7%), Алматинской (7,7%), Туркестанской (6,4%) областях.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73197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CD840-33FE-A41A-EEA8-4FCC1901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Этап 3: Разработка плана действий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03AC5-3495-9A09-5EAC-33E03457C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Когда вы определили приоритеты вашей ШСУЗ, важно установить соответствующие цели и задачи.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Цели это общее желаемое улучшение здоровья и повышение уровня благополучия, которые должны быть основаны на выбранных приоритетных направлениях.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Школы также могут ставить цели, связанные со знаниями, навыками и окружающей средой, которые будут влиять на здоровье и благополучие.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Задачи это цели, разбитые на конкретные измеримые действия и результаты, которые ожидаются от достижения этих целей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3031B5-94FE-66E5-46A2-15D0A69F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E22A6D-E7CD-57DF-3870-4A67BD9C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5E18CE-E285-A76E-8CC1-B3C58932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6" r="1446" b="1000"/>
          <a:stretch/>
        </p:blipFill>
        <p:spPr>
          <a:xfrm>
            <a:off x="5165648" y="0"/>
            <a:ext cx="7026352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E7E72D24-1091-EF4A-78AA-996620E5BAA6}"/>
              </a:ext>
            </a:extLst>
          </p:cNvPr>
          <p:cNvSpPr/>
          <p:nvPr/>
        </p:nvSpPr>
        <p:spPr>
          <a:xfrm>
            <a:off x="3718738" y="5479314"/>
            <a:ext cx="1378686" cy="1378686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43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AAB1-A4EC-7944-8818-C1DEC672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685800"/>
            <a:ext cx="9118600" cy="703197"/>
          </a:xfrm>
        </p:spPr>
        <p:txBody>
          <a:bodyPr>
            <a:normAutofit/>
          </a:bodyPr>
          <a:lstStyle/>
          <a:p>
            <a:r>
              <a:rPr lang="ru-RU" sz="4000" b="1" dirty="0"/>
              <a:t>ЦЕЛИ И ЗАДАЧИ</a:t>
            </a:r>
            <a:endParaRPr lang="en-US" sz="40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8CBD0-76DC-364F-BCCC-A596E7EA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799C-DF33-3245-A96A-F9D4964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B293DE4F-D7F1-CE27-DD4A-847484C34AA1}"/>
              </a:ext>
            </a:extLst>
          </p:cNvPr>
          <p:cNvSpPr/>
          <p:nvPr/>
        </p:nvSpPr>
        <p:spPr>
          <a:xfrm>
            <a:off x="434694" y="137398"/>
            <a:ext cx="1800000" cy="1800000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r>
              <a:rPr lang="ru-RU" sz="1600" b="1" dirty="0"/>
              <a:t>3. Разработка плана действий </a:t>
            </a:r>
          </a:p>
        </p:txBody>
      </p:sp>
      <p:pic>
        <p:nvPicPr>
          <p:cNvPr id="9" name="Рисунок 8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99B4C044-3AB7-C5B3-8621-0C3A69C57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694" y="4513331"/>
            <a:ext cx="612000" cy="6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В яблочко со сплошной заливкой">
            <a:extLst>
              <a:ext uri="{FF2B5EF4-FFF2-40B4-BE49-F238E27FC236}">
                <a16:creationId xmlns:a16="http://schemas.microsoft.com/office/drawing/2014/main" id="{7B8AF97C-35DD-35F4-8AA6-01C62F4A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694" y="3322462"/>
            <a:ext cx="612000" cy="6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A19CA-5071-E24C-872C-2CD229E5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1174"/>
            <a:ext cx="8775700" cy="43465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Разработка четких целей и задач помогает прояснить направления работы ШСУЗ в течение учебного года и 3-5 последующих лет.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Цели и задачи закладывают базу для оценки; они являются основой для определения, успешно ли реализуется становление ШСУЗ и достигнуты ли ожидаемые результаты. </a:t>
            </a:r>
          </a:p>
          <a:p>
            <a:pPr marL="914400" lvl="2" indent="0">
              <a:buNone/>
            </a:pPr>
            <a:r>
              <a:rPr lang="ru-RU" sz="1800" b="1" dirty="0"/>
              <a:t>Цели</a:t>
            </a:r>
            <a:r>
              <a:rPr lang="ru-RU" sz="1800" dirty="0"/>
              <a:t> – это общее желаемое улучшение здоровья и повышение уровня благополучия, которые должны быть основаны на выбранных приоритетных направлениях. Школы также могут ставить цели, связанные со знаниями, навыками и окружающей средой, которые будут влиять на здоровье и благополучие.</a:t>
            </a:r>
          </a:p>
          <a:p>
            <a:pPr marL="914400" lvl="2" indent="0">
              <a:buNone/>
            </a:pPr>
            <a:r>
              <a:rPr lang="ru-RU" sz="1800" b="1" dirty="0"/>
              <a:t>Задачи</a:t>
            </a:r>
            <a:r>
              <a:rPr lang="ru-RU" sz="1800" dirty="0"/>
              <a:t> – это цель, разбитая на конкретные измеримые действия и результаты, которые ожидаются от достижения этих целей. </a:t>
            </a:r>
          </a:p>
          <a:p>
            <a:pPr marL="0" indent="0">
              <a:buNone/>
            </a:pPr>
            <a:r>
              <a:rPr lang="ru-RU" sz="1800" dirty="0"/>
              <a:t>«SMART» - от англ. </a:t>
            </a:r>
            <a:r>
              <a:rPr lang="ru-RU" sz="1800" dirty="0" err="1"/>
              <a:t>Specific</a:t>
            </a:r>
            <a:r>
              <a:rPr lang="ru-RU" sz="1800" dirty="0"/>
              <a:t>, </a:t>
            </a:r>
            <a:r>
              <a:rPr lang="ru-RU" sz="1800" dirty="0" err="1"/>
              <a:t>Measurable</a:t>
            </a:r>
            <a:r>
              <a:rPr lang="ru-RU" sz="1800" dirty="0"/>
              <a:t>, </a:t>
            </a:r>
            <a:r>
              <a:rPr lang="ru-RU" sz="1800" dirty="0" err="1"/>
              <a:t>Achievable</a:t>
            </a:r>
            <a:r>
              <a:rPr lang="ru-RU" sz="1800" dirty="0"/>
              <a:t>, </a:t>
            </a:r>
            <a:r>
              <a:rPr lang="ru-RU" sz="1800" dirty="0" err="1"/>
              <a:t>Relevant</a:t>
            </a:r>
            <a:r>
              <a:rPr lang="ru-RU" sz="1800" dirty="0"/>
              <a:t>, </a:t>
            </a:r>
            <a:r>
              <a:rPr lang="ru-RU" sz="1800" dirty="0" err="1"/>
              <a:t>Timeframe</a:t>
            </a:r>
            <a:r>
              <a:rPr lang="ru-RU" sz="1800" dirty="0"/>
              <a:t>: конкретные, измеримые, достижимые, актуальные и с чёткими временными рамками. </a:t>
            </a:r>
            <a:endParaRPr lang="en-US" sz="1800" dirty="0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DCE1F9A-73EF-E3E4-557D-BD1BB20A4420}"/>
              </a:ext>
            </a:extLst>
          </p:cNvPr>
          <p:cNvGrpSpPr/>
          <p:nvPr/>
        </p:nvGrpSpPr>
        <p:grpSpPr>
          <a:xfrm>
            <a:off x="9002743" y="975314"/>
            <a:ext cx="3211108" cy="4908459"/>
            <a:chOff x="9028848" y="868232"/>
            <a:chExt cx="3211108" cy="490845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1EF04D6D-96E7-650C-2411-71E036755FDE}"/>
                </a:ext>
              </a:extLst>
            </p:cNvPr>
            <p:cNvGrpSpPr/>
            <p:nvPr/>
          </p:nvGrpSpPr>
          <p:grpSpPr>
            <a:xfrm>
              <a:off x="9028848" y="868232"/>
              <a:ext cx="2900663" cy="4908459"/>
              <a:chOff x="9127274" y="1037398"/>
              <a:chExt cx="2562153" cy="4440022"/>
            </a:xfrm>
          </p:grpSpPr>
          <p:pic>
            <p:nvPicPr>
              <p:cNvPr id="45" name="Рисунок 44" descr="Шестеренки контур">
                <a:extLst>
                  <a:ext uri="{FF2B5EF4-FFF2-40B4-BE49-F238E27FC236}">
                    <a16:creationId xmlns:a16="http://schemas.microsoft.com/office/drawing/2014/main" id="{FFF00DFB-8F5C-0CAB-963E-C593EB8E2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5980792">
                <a:off x="9127274" y="3612164"/>
                <a:ext cx="1865256" cy="1865256"/>
              </a:xfrm>
              <a:prstGeom prst="rect">
                <a:avLst/>
              </a:prstGeom>
            </p:spPr>
          </p:pic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581D7E7C-1136-8584-4ABC-32E79009D074}"/>
                  </a:ext>
                </a:extLst>
              </p:cNvPr>
              <p:cNvGrpSpPr/>
              <p:nvPr/>
            </p:nvGrpSpPr>
            <p:grpSpPr>
              <a:xfrm>
                <a:off x="9470401" y="1037398"/>
                <a:ext cx="2219026" cy="3971024"/>
                <a:chOff x="9720260" y="2082757"/>
                <a:chExt cx="2219026" cy="3971024"/>
              </a:xfrm>
            </p:grpSpPr>
            <p:pic>
              <p:nvPicPr>
                <p:cNvPr id="21" name="Рисунок 20" descr="Шестеренки со сплошной заливкой">
                  <a:extLst>
                    <a:ext uri="{FF2B5EF4-FFF2-40B4-BE49-F238E27FC236}">
                      <a16:creationId xmlns:a16="http://schemas.microsoft.com/office/drawing/2014/main" id="{38EB10D0-CF5F-558F-899F-0DBC4EC63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0575789" y="4248007"/>
                  <a:ext cx="960890" cy="960890"/>
                </a:xfrm>
                <a:prstGeom prst="rect">
                  <a:avLst/>
                </a:prstGeom>
              </p:spPr>
            </p:pic>
            <p:pic>
              <p:nvPicPr>
                <p:cNvPr id="23" name="Рисунок 22" descr="Шестеренки контур">
                  <a:extLst>
                    <a:ext uri="{FF2B5EF4-FFF2-40B4-BE49-F238E27FC236}">
                      <a16:creationId xmlns:a16="http://schemas.microsoft.com/office/drawing/2014/main" id="{86167732-EAFC-108A-04F4-E19F97B70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6816" y="278843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5" name="Рисунок 24" descr="Хорошая идея со сплошной заливкой">
                  <a:extLst>
                    <a:ext uri="{FF2B5EF4-FFF2-40B4-BE49-F238E27FC236}">
                      <a16:creationId xmlns:a16="http://schemas.microsoft.com/office/drawing/2014/main" id="{9D37C461-E46D-5782-EA47-5C5C0325BA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1283" y="3043555"/>
                  <a:ext cx="1098435" cy="1098435"/>
                </a:xfrm>
                <a:prstGeom prst="rect">
                  <a:avLst/>
                </a:prstGeom>
              </p:spPr>
            </p:pic>
            <p:pic>
              <p:nvPicPr>
                <p:cNvPr id="27" name="Рисунок 26" descr="Круги Харви 25% контур">
                  <a:extLst>
                    <a:ext uri="{FF2B5EF4-FFF2-40B4-BE49-F238E27FC236}">
                      <a16:creationId xmlns:a16="http://schemas.microsoft.com/office/drawing/2014/main" id="{DDA57D03-EF87-74B8-F371-EEE0FB5D9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1091567" y="5611050"/>
                  <a:ext cx="442731" cy="442731"/>
                </a:xfrm>
                <a:prstGeom prst="rect">
                  <a:avLst/>
                </a:prstGeom>
              </p:spPr>
            </p:pic>
            <p:pic>
              <p:nvPicPr>
                <p:cNvPr id="29" name="Рисунок 28" descr="Круги Харви 55% со сплошной заливкой">
                  <a:extLst>
                    <a:ext uri="{FF2B5EF4-FFF2-40B4-BE49-F238E27FC236}">
                      <a16:creationId xmlns:a16="http://schemas.microsoft.com/office/drawing/2014/main" id="{5E7671F4-DAEB-99B1-904E-F27E2784F5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5649" y="2578337"/>
                  <a:ext cx="647044" cy="647044"/>
                </a:xfrm>
                <a:prstGeom prst="rect">
                  <a:avLst/>
                </a:prstGeom>
              </p:spPr>
            </p:pic>
            <p:pic>
              <p:nvPicPr>
                <p:cNvPr id="31" name="Рисунок 30" descr="Диаграмма кривой в виде хоккейной клюшки со сплошной заливкой">
                  <a:extLst>
                    <a:ext uri="{FF2B5EF4-FFF2-40B4-BE49-F238E27FC236}">
                      <a16:creationId xmlns:a16="http://schemas.microsoft.com/office/drawing/2014/main" id="{5C6A5BE8-1891-3045-9A9C-57160B5CB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20260" y="227021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Левое полушарие мозга контур">
                  <a:extLst>
                    <a:ext uri="{FF2B5EF4-FFF2-40B4-BE49-F238E27FC236}">
                      <a16:creationId xmlns:a16="http://schemas.microsoft.com/office/drawing/2014/main" id="{B7778EBC-8A09-14AF-D2D3-D3C95AE3A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4886" y="481066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5" name="Рисунок 34" descr="Логарифмический график со сплошной заливкой">
                  <a:extLst>
                    <a:ext uri="{FF2B5EF4-FFF2-40B4-BE49-F238E27FC236}">
                      <a16:creationId xmlns:a16="http://schemas.microsoft.com/office/drawing/2014/main" id="{5CFFDDC3-7EFC-199A-1A70-03EC7016DE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20399" y="347028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Рисунок 35" descr="Шестеренки со сплошной заливкой">
                  <a:extLst>
                    <a:ext uri="{FF2B5EF4-FFF2-40B4-BE49-F238E27FC236}">
                      <a16:creationId xmlns:a16="http://schemas.microsoft.com/office/drawing/2014/main" id="{4A728551-33D8-6221-D7C9-049888E55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 rot="5240532">
                  <a:off x="10156493" y="4456342"/>
                  <a:ext cx="565149" cy="565149"/>
                </a:xfrm>
                <a:prstGeom prst="rect">
                  <a:avLst/>
                </a:prstGeom>
              </p:spPr>
            </p:pic>
            <p:pic>
              <p:nvPicPr>
                <p:cNvPr id="37" name="Рисунок 36" descr="Круги Харви 55% со сплошной заливкой">
                  <a:extLst>
                    <a:ext uri="{FF2B5EF4-FFF2-40B4-BE49-F238E27FC236}">
                      <a16:creationId xmlns:a16="http://schemas.microsoft.com/office/drawing/2014/main" id="{8DE797D6-B687-7952-4598-9154501180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781837" y="3633920"/>
                  <a:ext cx="483404" cy="483404"/>
                </a:xfrm>
                <a:prstGeom prst="rect">
                  <a:avLst/>
                </a:prstGeom>
              </p:spPr>
            </p:pic>
            <p:pic>
              <p:nvPicPr>
                <p:cNvPr id="38" name="Рисунок 37" descr="Круги Харви 55% со сплошной заливкой">
                  <a:extLst>
                    <a:ext uri="{FF2B5EF4-FFF2-40B4-BE49-F238E27FC236}">
                      <a16:creationId xmlns:a16="http://schemas.microsoft.com/office/drawing/2014/main" id="{12F6B1B0-623D-3614-9630-31E0391C5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111643" y="4030069"/>
                  <a:ext cx="324092" cy="324092"/>
                </a:xfrm>
                <a:prstGeom prst="rect">
                  <a:avLst/>
                </a:prstGeom>
              </p:spPr>
            </p:pic>
            <p:pic>
              <p:nvPicPr>
                <p:cNvPr id="39" name="Рисунок 38" descr="Круги Харви 55% со сплошной заливкой">
                  <a:extLst>
                    <a:ext uri="{FF2B5EF4-FFF2-40B4-BE49-F238E27FC236}">
                      <a16:creationId xmlns:a16="http://schemas.microsoft.com/office/drawing/2014/main" id="{708951AD-6001-DAB5-D495-144CBA914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 rot="8962289">
                  <a:off x="10254186" y="4887394"/>
                  <a:ext cx="414778" cy="414778"/>
                </a:xfrm>
                <a:prstGeom prst="rect">
                  <a:avLst/>
                </a:prstGeom>
              </p:spPr>
            </p:pic>
            <p:pic>
              <p:nvPicPr>
                <p:cNvPr id="40" name="Рисунок 39" descr="Круги Харви 25% контур">
                  <a:extLst>
                    <a:ext uri="{FF2B5EF4-FFF2-40B4-BE49-F238E27FC236}">
                      <a16:creationId xmlns:a16="http://schemas.microsoft.com/office/drawing/2014/main" id="{E590211F-3BFA-2733-B723-115CDB49D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91213" y="4015277"/>
                  <a:ext cx="733673" cy="733673"/>
                </a:xfrm>
                <a:prstGeom prst="rect">
                  <a:avLst/>
                </a:prstGeom>
              </p:spPr>
            </p:pic>
            <p:pic>
              <p:nvPicPr>
                <p:cNvPr id="41" name="Рисунок 40" descr="Круги Харви 25% контур">
                  <a:extLst>
                    <a:ext uri="{FF2B5EF4-FFF2-40B4-BE49-F238E27FC236}">
                      <a16:creationId xmlns:a16="http://schemas.microsoft.com/office/drawing/2014/main" id="{C9BDB523-461C-8E22-F8D0-D2AE857829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944807" y="2160421"/>
                  <a:ext cx="733673" cy="733673"/>
                </a:xfrm>
                <a:prstGeom prst="rect">
                  <a:avLst/>
                </a:prstGeom>
              </p:spPr>
            </p:pic>
            <p:pic>
              <p:nvPicPr>
                <p:cNvPr id="42" name="Рисунок 41" descr="Круги Харви 25% контур">
                  <a:extLst>
                    <a:ext uri="{FF2B5EF4-FFF2-40B4-BE49-F238E27FC236}">
                      <a16:creationId xmlns:a16="http://schemas.microsoft.com/office/drawing/2014/main" id="{EB770F7B-AECA-08E9-F89D-4638ECE08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 rot="16017341">
                  <a:off x="11346774" y="3300030"/>
                  <a:ext cx="323347" cy="323347"/>
                </a:xfrm>
                <a:prstGeom prst="rect">
                  <a:avLst/>
                </a:prstGeom>
              </p:spPr>
            </p:pic>
            <p:pic>
              <p:nvPicPr>
                <p:cNvPr id="43" name="Рисунок 42" descr="Круги Харви 25% контур">
                  <a:extLst>
                    <a:ext uri="{FF2B5EF4-FFF2-40B4-BE49-F238E27FC236}">
                      <a16:creationId xmlns:a16="http://schemas.microsoft.com/office/drawing/2014/main" id="{502C70CA-3487-086A-B99D-484A5055D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 rot="16017341">
                  <a:off x="9896964" y="4354577"/>
                  <a:ext cx="323347" cy="323347"/>
                </a:xfrm>
                <a:prstGeom prst="rect">
                  <a:avLst/>
                </a:prstGeom>
              </p:spPr>
            </p:pic>
            <p:pic>
              <p:nvPicPr>
                <p:cNvPr id="44" name="Рисунок 43" descr="Круги Харви 25% контур">
                  <a:extLst>
                    <a:ext uri="{FF2B5EF4-FFF2-40B4-BE49-F238E27FC236}">
                      <a16:creationId xmlns:a16="http://schemas.microsoft.com/office/drawing/2014/main" id="{0C97C4A5-39A8-D4B6-B3D0-872A0BCC41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9609" y="3313539"/>
                  <a:ext cx="323347" cy="323347"/>
                </a:xfrm>
                <a:prstGeom prst="rect">
                  <a:avLst/>
                </a:prstGeom>
              </p:spPr>
            </p:pic>
            <p:pic>
              <p:nvPicPr>
                <p:cNvPr id="46" name="Рисунок 45" descr="Шестеренки контур">
                  <a:extLst>
                    <a:ext uri="{FF2B5EF4-FFF2-40B4-BE49-F238E27FC236}">
                      <a16:creationId xmlns:a16="http://schemas.microsoft.com/office/drawing/2014/main" id="{F3350FAE-F754-E8F2-1CD4-FA695FAE7E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6888056">
                  <a:off x="10377856" y="2082757"/>
                  <a:ext cx="591737" cy="591737"/>
                </a:xfrm>
                <a:prstGeom prst="rect">
                  <a:avLst/>
                </a:prstGeom>
              </p:spPr>
            </p:pic>
            <p:pic>
              <p:nvPicPr>
                <p:cNvPr id="47" name="Рисунок 46" descr="Круги Харви 55% со сплошной заливкой">
                  <a:extLst>
                    <a:ext uri="{FF2B5EF4-FFF2-40B4-BE49-F238E27FC236}">
                      <a16:creationId xmlns:a16="http://schemas.microsoft.com/office/drawing/2014/main" id="{D7E04D00-2F35-4CFF-A2FA-35C1758E3B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1305849" y="4605195"/>
                  <a:ext cx="324092" cy="324092"/>
                </a:xfrm>
                <a:prstGeom prst="rect">
                  <a:avLst/>
                </a:prstGeom>
              </p:spPr>
            </p:pic>
            <p:pic>
              <p:nvPicPr>
                <p:cNvPr id="48" name="Рисунок 47" descr="Круги Харви 55% со сплошной заливкой">
                  <a:extLst>
                    <a:ext uri="{FF2B5EF4-FFF2-40B4-BE49-F238E27FC236}">
                      <a16:creationId xmlns:a16="http://schemas.microsoft.com/office/drawing/2014/main" id="{0B9637E1-B1BA-557E-92CC-6D19683DFE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extLs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9912710" y="4654784"/>
                  <a:ext cx="324092" cy="324092"/>
                </a:xfrm>
                <a:prstGeom prst="rect">
                  <a:avLst/>
                </a:prstGeom>
              </p:spPr>
            </p:pic>
          </p:grpSp>
        </p:grpSp>
        <p:pic>
          <p:nvPicPr>
            <p:cNvPr id="51" name="Рисунок 50" descr="Круги Харви 25% контур">
              <a:extLst>
                <a:ext uri="{FF2B5EF4-FFF2-40B4-BE49-F238E27FC236}">
                  <a16:creationId xmlns:a16="http://schemas.microsoft.com/office/drawing/2014/main" id="{136D93DD-EE41-8BB0-FB5A-5ACA15236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2631154">
              <a:off x="10992316" y="2574112"/>
              <a:ext cx="1247640" cy="1277677"/>
            </a:xfrm>
            <a:prstGeom prst="rect">
              <a:avLst/>
            </a:prstGeom>
          </p:spPr>
        </p:pic>
      </p:grp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03FC478E-E22F-41B7-CFB3-272AB95DBAEE}"/>
              </a:ext>
            </a:extLst>
          </p:cNvPr>
          <p:cNvSpPr/>
          <p:nvPr/>
        </p:nvSpPr>
        <p:spPr>
          <a:xfrm>
            <a:off x="8134339" y="0"/>
            <a:ext cx="4051019" cy="6858000"/>
          </a:xfrm>
          <a:custGeom>
            <a:avLst/>
            <a:gdLst>
              <a:gd name="connsiteX0" fmla="*/ 2993339 w 4051019"/>
              <a:gd name="connsiteY0" fmla="*/ 0 h 6858000"/>
              <a:gd name="connsiteX1" fmla="*/ 4051019 w 4051019"/>
              <a:gd name="connsiteY1" fmla="*/ 0 h 6858000"/>
              <a:gd name="connsiteX2" fmla="*/ 4051019 w 4051019"/>
              <a:gd name="connsiteY2" fmla="*/ 6858000 h 6858000"/>
              <a:gd name="connsiteX3" fmla="*/ 2467957 w 4051019"/>
              <a:gd name="connsiteY3" fmla="*/ 6858000 h 6858000"/>
              <a:gd name="connsiteX4" fmla="*/ 2296340 w 4051019"/>
              <a:gd name="connsiteY4" fmla="*/ 6783640 h 6858000"/>
              <a:gd name="connsiteX5" fmla="*/ 0 w 4051019"/>
              <a:gd name="connsiteY5" fmla="*/ 3519553 h 6858000"/>
              <a:gd name="connsiteX6" fmla="*/ 2879160 w 4051019"/>
              <a:gd name="connsiteY6" fmla="*/ 326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1019" h="6858000">
                <a:moveTo>
                  <a:pt x="2993339" y="0"/>
                </a:moveTo>
                <a:lnTo>
                  <a:pt x="4051019" y="0"/>
                </a:lnTo>
                <a:lnTo>
                  <a:pt x="4051019" y="6858000"/>
                </a:lnTo>
                <a:lnTo>
                  <a:pt x="2467957" y="6858000"/>
                </a:lnTo>
                <a:lnTo>
                  <a:pt x="2296340" y="6783640"/>
                </a:lnTo>
                <a:cubicBezTo>
                  <a:pt x="928537" y="6155032"/>
                  <a:pt x="0" y="4929029"/>
                  <a:pt x="0" y="3519553"/>
                </a:cubicBezTo>
                <a:cubicBezTo>
                  <a:pt x="0" y="1917876"/>
                  <a:pt x="1199040" y="553122"/>
                  <a:pt x="2879160" y="32684"/>
                </a:cubicBezTo>
                <a:close/>
              </a:path>
            </a:pathLst>
          </a:custGeom>
          <a:solidFill>
            <a:srgbClr val="92D050">
              <a:alpha val="14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49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6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03056B4B-8275-E019-7A54-7A01B762C510}"/>
              </a:ext>
            </a:extLst>
          </p:cNvPr>
          <p:cNvSpPr/>
          <p:nvPr/>
        </p:nvSpPr>
        <p:spPr>
          <a:xfrm>
            <a:off x="-2785781" y="-1436914"/>
            <a:ext cx="7625443" cy="6858000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12FB3-3316-1B63-60E9-E638BD37B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662" y="611412"/>
            <a:ext cx="6895137" cy="1004888"/>
          </a:xfrm>
        </p:spPr>
        <p:txBody>
          <a:bodyPr>
            <a:normAutofit/>
          </a:bodyPr>
          <a:lstStyle/>
          <a:p>
            <a:r>
              <a:rPr lang="ru-RU" b="1" dirty="0"/>
              <a:t>Выбор вопросов и методов оценки </a:t>
            </a:r>
            <a:r>
              <a:rPr lang="ru-RU" sz="2400" i="1" dirty="0"/>
              <a:t>Пример- Вопросы и методы оценки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88918-82CD-C5A6-FED6-F4574F32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4038"/>
            <a:ext cx="4230061" cy="386575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/>
              <a:t>Оценка– это важный компонент процесса создания и развития ШСУЗ.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/>
              <a:t>Чтобы провести адекватную оценку вашей ШСУЗ, ваши цели, задачи, мероприятия и индикаторы должны соответствовать принципам SMART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0392FD-4903-0055-68CF-5953D54E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904D45-1C87-ECB1-9EA3-07AEDF01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5300917-FC8A-D5DC-0D28-F03FF33DD566}"/>
              </a:ext>
            </a:extLst>
          </p:cNvPr>
          <p:cNvSpPr txBox="1">
            <a:spLocks/>
          </p:cNvSpPr>
          <p:nvPr/>
        </p:nvSpPr>
        <p:spPr>
          <a:xfrm>
            <a:off x="457200" y="635104"/>
            <a:ext cx="4076368" cy="7139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ПЛАНИРОВАНИЕ ОЦЕНКИ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2CF5AA-86AB-84B7-3EAF-23F90399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" t="1549" r="2022"/>
          <a:stretch/>
        </p:blipFill>
        <p:spPr>
          <a:xfrm>
            <a:off x="4839660" y="1616300"/>
            <a:ext cx="7144131" cy="459438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CFF10543-87EF-5160-6222-D3F98ABD7EF0}"/>
              </a:ext>
            </a:extLst>
          </p:cNvPr>
          <p:cNvSpPr/>
          <p:nvPr/>
        </p:nvSpPr>
        <p:spPr>
          <a:xfrm>
            <a:off x="2125575" y="3863313"/>
            <a:ext cx="2866486" cy="254081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361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B4271B06-588B-0B9B-80C2-AD13C5F7BC5E}"/>
              </a:ext>
            </a:extLst>
          </p:cNvPr>
          <p:cNvSpPr/>
          <p:nvPr/>
        </p:nvSpPr>
        <p:spPr>
          <a:xfrm>
            <a:off x="-2975486" y="2779672"/>
            <a:ext cx="7625443" cy="6858000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C1DBE-B178-C4BC-00D2-FAFA1F145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7329"/>
            <a:ext cx="3369449" cy="3194637"/>
          </a:xfrm>
        </p:spPr>
        <p:txBody>
          <a:bodyPr>
            <a:normAutofit fontScale="90000"/>
          </a:bodyPr>
          <a:lstStyle/>
          <a:p>
            <a:r>
              <a:rPr lang="ru-RU" sz="5400" b="1" dirty="0"/>
              <a:t>План оценки </a:t>
            </a:r>
            <a:r>
              <a:rPr lang="ru-RU" sz="11500" b="1" dirty="0"/>
              <a:t>ШСУЗ</a:t>
            </a:r>
            <a:endParaRPr lang="ru-RU" sz="5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CE4526-68AB-6BCE-97F5-397A5017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0812"/>
            <a:ext cx="4237745" cy="2170072"/>
          </a:xfrm>
          <a:solidFill>
            <a:srgbClr val="6C615A"/>
          </a:solidFill>
        </p:spPr>
        <p:txBody>
          <a:bodyPr>
            <a:normAutofit/>
          </a:bodyPr>
          <a:lstStyle/>
          <a:p>
            <a:pPr marL="360000" lvl="4"/>
            <a:r>
              <a:rPr lang="ru-RU" sz="2000" dirty="0">
                <a:solidFill>
                  <a:srgbClr val="FEFEFE"/>
                </a:solidFill>
              </a:rPr>
              <a:t>Ваша оценка (что, когда и как вы оцениваете) зависит от других компонентов вашего плана по созданию ШСУЗ, в том числе от вашей информационной политики, приоритетов, целей и задач вашей ШСУЗ. </a:t>
            </a:r>
          </a:p>
          <a:p>
            <a:pPr lvl="1"/>
            <a:endParaRPr lang="ru-RU" sz="2000" dirty="0">
              <a:solidFill>
                <a:srgbClr val="FEFEFE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AA1A61-CD49-208E-8BCC-2609828F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1F89FA-9FD5-CAF3-5873-163EA464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D69D94-B4A2-2B81-5E56-6659497F8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824" y="568618"/>
            <a:ext cx="7305176" cy="527161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C5527E8C-9456-411A-E16D-7323A3A3CD2D}"/>
              </a:ext>
            </a:extLst>
          </p:cNvPr>
          <p:cNvSpPr/>
          <p:nvPr/>
        </p:nvSpPr>
        <p:spPr>
          <a:xfrm>
            <a:off x="3269445" y="4599946"/>
            <a:ext cx="2826555" cy="248057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83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510A45C5-9A68-FCD4-BA7E-08993626DFAC}"/>
              </a:ext>
            </a:extLst>
          </p:cNvPr>
          <p:cNvSpPr/>
          <p:nvPr/>
        </p:nvSpPr>
        <p:spPr>
          <a:xfrm>
            <a:off x="-2495495" y="-914400"/>
            <a:ext cx="7625443" cy="6858000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3BCCD1CA-922E-97D1-7C3A-DB5C963FDC1C}"/>
              </a:ext>
            </a:extLst>
          </p:cNvPr>
          <p:cNvSpPr/>
          <p:nvPr/>
        </p:nvSpPr>
        <p:spPr>
          <a:xfrm>
            <a:off x="7939362" y="2648857"/>
            <a:ext cx="7625443" cy="6858000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328A1-9FA4-C44C-D242-E093ACFD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811281"/>
            <a:ext cx="3290887" cy="2094578"/>
          </a:xfrm>
        </p:spPr>
        <p:txBody>
          <a:bodyPr anchor="ctr">
            <a:normAutofit/>
          </a:bodyPr>
          <a:lstStyle/>
          <a:p>
            <a:r>
              <a:rPr lang="ru-RU" sz="4000" b="1" dirty="0"/>
              <a:t>План действий по созданию </a:t>
            </a:r>
            <a:r>
              <a:rPr lang="ru-RU" sz="5400" b="1" dirty="0"/>
              <a:t>ШСУЗ</a:t>
            </a:r>
            <a:endParaRPr lang="ru-RU" sz="40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193DE1-EE95-890B-F877-CC80DF00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01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5E039C2-0EB8-2672-9D8A-E8697B34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Теперь, когда вы записали все основные компоненты вашего плана действий по созданию и развитию ШСУЗ, вы можете собрать все ваши заметки воедино, чтобы завершить планирование, включая временные рамки для каждого мероприятия, ответственных лиц и бюджет.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Следующие три таблицы могут помочь вам сделать финальный вариант вашего плана действий, включая информационную политику и оценку.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6589F6-5515-DDA7-0680-305C33005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ctr"/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76F4D5-47AD-2A51-B4D9-51D44F22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64</a:t>
            </a:fld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F0AAED1-1726-657E-5904-1CFC3A2504ED}"/>
              </a:ext>
            </a:extLst>
          </p:cNvPr>
          <p:cNvSpPr/>
          <p:nvPr/>
        </p:nvSpPr>
        <p:spPr>
          <a:xfrm>
            <a:off x="2659914" y="4909542"/>
            <a:ext cx="1378686" cy="1378686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878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72E39E-ADC3-53EA-E801-A1B81757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30" y="970660"/>
            <a:ext cx="8503665" cy="4752004"/>
          </a:xfrm>
          <a:prstGeom prst="rect">
            <a:avLst/>
          </a:prstGeom>
        </p:spPr>
      </p:pic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34634EDA-E253-8442-54DC-ADB7DCB8C857}"/>
              </a:ext>
            </a:extLst>
          </p:cNvPr>
          <p:cNvSpPr/>
          <p:nvPr/>
        </p:nvSpPr>
        <p:spPr>
          <a:xfrm>
            <a:off x="8057025" y="-293535"/>
            <a:ext cx="7625443" cy="6858000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FA3C0-3132-44AD-3AAE-66439A6E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30" y="56061"/>
            <a:ext cx="11277599" cy="1004888"/>
          </a:xfrm>
        </p:spPr>
        <p:txBody>
          <a:bodyPr>
            <a:normAutofit/>
          </a:bodyPr>
          <a:lstStyle/>
          <a:p>
            <a:r>
              <a:rPr lang="ru-RU" b="1" dirty="0"/>
              <a:t>Пища для размышлений при выборе приоритетов и составлении плана действий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FBFCC9-60CC-3DDE-32A8-A216F732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CA35A6-5BE0-E1DB-8152-72BFB907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21" name="Рисунок 20" descr="Приоритеты со сплошной заливкой">
            <a:extLst>
              <a:ext uri="{FF2B5EF4-FFF2-40B4-BE49-F238E27FC236}">
                <a16:creationId xmlns:a16="http://schemas.microsoft.com/office/drawing/2014/main" id="{0A2EFD17-7BD8-3BCC-FBDD-E84DBD10B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5795" y="139941"/>
            <a:ext cx="3060700" cy="306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697BC07-1584-90BB-311A-DCFC1C91DBFF}"/>
              </a:ext>
            </a:extLst>
          </p:cNvPr>
          <p:cNvGrpSpPr/>
          <p:nvPr/>
        </p:nvGrpSpPr>
        <p:grpSpPr>
          <a:xfrm>
            <a:off x="8332289" y="2648858"/>
            <a:ext cx="3771900" cy="2323218"/>
            <a:chOff x="7788619" y="3467100"/>
            <a:chExt cx="2908982" cy="1623120"/>
          </a:xfrm>
          <a:solidFill>
            <a:schemeClr val="accent6">
              <a:lumMod val="40000"/>
              <a:lumOff val="60000"/>
            </a:schemeClr>
          </a:solidFill>
        </p:grpSpPr>
        <p:pic>
          <p:nvPicPr>
            <p:cNvPr id="23" name="Рисунок 22" descr="Рабочий стол контур">
              <a:extLst>
                <a:ext uri="{FF2B5EF4-FFF2-40B4-BE49-F238E27FC236}">
                  <a16:creationId xmlns:a16="http://schemas.microsoft.com/office/drawing/2014/main" id="{13D417B9-6A59-C061-FAD8-C719FFB4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97651" y="3930774"/>
              <a:ext cx="740628" cy="7406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 descr="ГМО со сплошной заливкой">
              <a:extLst>
                <a:ext uri="{FF2B5EF4-FFF2-40B4-BE49-F238E27FC236}">
                  <a16:creationId xmlns:a16="http://schemas.microsoft.com/office/drawing/2014/main" id="{23349849-5943-B96D-236C-18CF0B317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01406" y="4353236"/>
              <a:ext cx="520805" cy="5208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 descr="Ланч-бокс со сплошной заливкой">
              <a:extLst>
                <a:ext uri="{FF2B5EF4-FFF2-40B4-BE49-F238E27FC236}">
                  <a16:creationId xmlns:a16="http://schemas.microsoft.com/office/drawing/2014/main" id="{A8EE3871-04DF-4410-67FB-14B9CCDAA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88619" y="4245203"/>
              <a:ext cx="344243" cy="3442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 descr="Игровая площадка контур">
              <a:extLst>
                <a:ext uri="{FF2B5EF4-FFF2-40B4-BE49-F238E27FC236}">
                  <a16:creationId xmlns:a16="http://schemas.microsoft.com/office/drawing/2014/main" id="{66CE3767-363E-6C37-11FA-E0E8C1DD6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27741" y="3907395"/>
              <a:ext cx="721336" cy="7213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 descr="Язык удаленного обучения со сплошной заливкой">
              <a:extLst>
                <a:ext uri="{FF2B5EF4-FFF2-40B4-BE49-F238E27FC236}">
                  <a16:creationId xmlns:a16="http://schemas.microsoft.com/office/drawing/2014/main" id="{8A095E08-CC26-80B3-1AB0-28464222F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97884" y="3661629"/>
              <a:ext cx="449142" cy="4491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Рисунок 27" descr="Школа со сплошной заливкой">
              <a:extLst>
                <a:ext uri="{FF2B5EF4-FFF2-40B4-BE49-F238E27FC236}">
                  <a16:creationId xmlns:a16="http://schemas.microsoft.com/office/drawing/2014/main" id="{74C1E9DE-9167-8DCE-B328-003F2ABD2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664779" y="3467100"/>
              <a:ext cx="1344761" cy="1344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 descr="Качели контур">
              <a:extLst>
                <a:ext uri="{FF2B5EF4-FFF2-40B4-BE49-F238E27FC236}">
                  <a16:creationId xmlns:a16="http://schemas.microsoft.com/office/drawing/2014/main" id="{54CA4F18-A11C-E439-9C6F-985B350B0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610568" y="4388487"/>
              <a:ext cx="701733" cy="701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Рисунок 29" descr="Реклама со сплошной заливкой">
              <a:extLst>
                <a:ext uri="{FF2B5EF4-FFF2-40B4-BE49-F238E27FC236}">
                  <a16:creationId xmlns:a16="http://schemas.microsoft.com/office/drawing/2014/main" id="{97BE00A4-6FCD-A57B-8C0E-E22E7469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379413" y="4139480"/>
              <a:ext cx="318188" cy="3181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Рисунок 30" descr="Банковский чек со сплошной заливкой">
              <a:extLst>
                <a:ext uri="{FF2B5EF4-FFF2-40B4-BE49-F238E27FC236}">
                  <a16:creationId xmlns:a16="http://schemas.microsoft.com/office/drawing/2014/main" id="{BD2161A4-320B-DA9D-BE4F-91FA1BA58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074207" y="4465846"/>
              <a:ext cx="547017" cy="5470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 descr="Диаграмма с подъемом со сплошной заливкой">
              <a:extLst>
                <a:ext uri="{FF2B5EF4-FFF2-40B4-BE49-F238E27FC236}">
                  <a16:creationId xmlns:a16="http://schemas.microsoft.com/office/drawing/2014/main" id="{43970389-EF53-80BC-66C5-CFFCD282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722705" y="4633680"/>
              <a:ext cx="322091" cy="3220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70196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15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0"/>
            <a:ext cx="7172326" cy="714375"/>
          </a:xfrm>
        </p:spPr>
        <p:txBody>
          <a:bodyPr>
            <a:normAutofit/>
          </a:bodyPr>
          <a:lstStyle/>
          <a:p>
            <a:r>
              <a:rPr lang="ru-RU" sz="3600" b="1" dirty="0"/>
              <a:t>СОСРЕДОТОЧИТЬ СВОЕ ВНИМАНИЕ</a:t>
            </a:r>
            <a:endParaRPr lang="en-US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0139E-7535-1C40-9FC2-0D62861F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2575"/>
            <a:ext cx="6562726" cy="428625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Сосредоточиться на реализации одного приоритета в течение одного учебного года.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В первый учебный год реализуются мероприятия, связанные с приоритетом 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 В процессе второго школьного года мероприятия по реализации приоритета А продолжаются, а новые вмешательства, связанные с приоритетом Б, вводятся в действие.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На третьем учебном году мероприятия, связанные с приоритетами А и Б продолжают проводиться, а мероприятия по приоритету В вводятся в действие.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dirty="0"/>
              <a:t>Продолжение проведения мероприятий, направленных на каждую приоритетную область, может включать регулярный контроль над тем, проводятся ли до сих пор принятые ранее меры.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DB49AA-C2F5-CB48-A272-5515E6D4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0" name="Рисунок 9" descr="Глобус контур">
            <a:extLst>
              <a:ext uri="{FF2B5EF4-FFF2-40B4-BE49-F238E27FC236}">
                <a16:creationId xmlns:a16="http://schemas.microsoft.com/office/drawing/2014/main" id="{BB2062B8-DAC3-9817-CCED-C688129A8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265" y="3592125"/>
            <a:ext cx="469365" cy="469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4ED1B494-9492-E716-C904-0751A5B0BB49}"/>
              </a:ext>
            </a:extLst>
          </p:cNvPr>
          <p:cNvSpPr/>
          <p:nvPr/>
        </p:nvSpPr>
        <p:spPr>
          <a:xfrm>
            <a:off x="6867144" y="1042986"/>
            <a:ext cx="4867655" cy="4534854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t"/>
          <a:lstStyle/>
          <a:p>
            <a:r>
              <a:rPr lang="ru-RU" sz="3600" dirty="0"/>
              <a:t>3</a:t>
            </a:r>
            <a:r>
              <a:rPr lang="ru-RU" sz="4000" dirty="0"/>
              <a:t>. Разработка плана действий </a:t>
            </a:r>
            <a:endParaRPr lang="ru-RU" sz="360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CC9D5D6-0608-F819-7C6A-A08CD62D10E6}"/>
              </a:ext>
            </a:extLst>
          </p:cNvPr>
          <p:cNvGrpSpPr/>
          <p:nvPr/>
        </p:nvGrpSpPr>
        <p:grpSpPr>
          <a:xfrm>
            <a:off x="7490460" y="3201282"/>
            <a:ext cx="3771900" cy="2323218"/>
            <a:chOff x="7788619" y="3467100"/>
            <a:chExt cx="2908982" cy="1623120"/>
          </a:xfrm>
          <a:solidFill>
            <a:schemeClr val="accent6">
              <a:lumMod val="40000"/>
              <a:lumOff val="60000"/>
            </a:schemeClr>
          </a:solidFill>
        </p:grpSpPr>
        <p:pic>
          <p:nvPicPr>
            <p:cNvPr id="8" name="Рисунок 7" descr="Рабочий стол контур">
              <a:extLst>
                <a:ext uri="{FF2B5EF4-FFF2-40B4-BE49-F238E27FC236}">
                  <a16:creationId xmlns:a16="http://schemas.microsoft.com/office/drawing/2014/main" id="{55AE77CB-9BE7-88B5-4EA8-8346A525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97651" y="3930774"/>
              <a:ext cx="740628" cy="7406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 descr="ГМО со сплошной заливкой">
              <a:extLst>
                <a:ext uri="{FF2B5EF4-FFF2-40B4-BE49-F238E27FC236}">
                  <a16:creationId xmlns:a16="http://schemas.microsoft.com/office/drawing/2014/main" id="{03F3355F-F283-8003-13F9-2EF55E85C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01406" y="4353236"/>
              <a:ext cx="520805" cy="5208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 descr="Ланч-бокс со сплошной заливкой">
              <a:extLst>
                <a:ext uri="{FF2B5EF4-FFF2-40B4-BE49-F238E27FC236}">
                  <a16:creationId xmlns:a16="http://schemas.microsoft.com/office/drawing/2014/main" id="{04DE002D-D9CF-6BA3-B824-9F222DC3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88619" y="4245203"/>
              <a:ext cx="344243" cy="3442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 descr="Игровая площадка контур">
              <a:extLst>
                <a:ext uri="{FF2B5EF4-FFF2-40B4-BE49-F238E27FC236}">
                  <a16:creationId xmlns:a16="http://schemas.microsoft.com/office/drawing/2014/main" id="{1F323139-57E1-A6EE-0583-A9D9EADE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27741" y="3907395"/>
              <a:ext cx="721336" cy="7213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 descr="Язык удаленного обучения со сплошной заливкой">
              <a:extLst>
                <a:ext uri="{FF2B5EF4-FFF2-40B4-BE49-F238E27FC236}">
                  <a16:creationId xmlns:a16="http://schemas.microsoft.com/office/drawing/2014/main" id="{C33C6719-9FB3-99E9-2B79-EC3771B0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97884" y="3661629"/>
              <a:ext cx="449142" cy="4491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 descr="Школа со сплошной заливкой">
              <a:extLst>
                <a:ext uri="{FF2B5EF4-FFF2-40B4-BE49-F238E27FC236}">
                  <a16:creationId xmlns:a16="http://schemas.microsoft.com/office/drawing/2014/main" id="{33C1E511-9B50-3C7E-29A2-6F32D412F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664779" y="3467100"/>
              <a:ext cx="1344761" cy="1344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 descr="Качели контур">
              <a:extLst>
                <a:ext uri="{FF2B5EF4-FFF2-40B4-BE49-F238E27FC236}">
                  <a16:creationId xmlns:a16="http://schemas.microsoft.com/office/drawing/2014/main" id="{F394C93C-6A35-4626-6196-5FCE3199B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610568" y="4388487"/>
              <a:ext cx="701733" cy="701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 descr="Реклама со сплошной заливкой">
              <a:extLst>
                <a:ext uri="{FF2B5EF4-FFF2-40B4-BE49-F238E27FC236}">
                  <a16:creationId xmlns:a16="http://schemas.microsoft.com/office/drawing/2014/main" id="{D67F0D9C-D122-57EF-0E30-DC6F0690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379413" y="4139480"/>
              <a:ext cx="318188" cy="3181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 descr="Банковский чек со сплошной заливкой">
              <a:extLst>
                <a:ext uri="{FF2B5EF4-FFF2-40B4-BE49-F238E27FC236}">
                  <a16:creationId xmlns:a16="http://schemas.microsoft.com/office/drawing/2014/main" id="{656F18A7-416D-4029-591B-B95FDA0C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074207" y="4465846"/>
              <a:ext cx="547017" cy="5470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Рисунок 27" descr="Диаграмма с подъемом со сплошной заливкой">
              <a:extLst>
                <a:ext uri="{FF2B5EF4-FFF2-40B4-BE49-F238E27FC236}">
                  <a16:creationId xmlns:a16="http://schemas.microsoft.com/office/drawing/2014/main" id="{7EAEB71E-8ED7-9578-945B-6AE25247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722705" y="4633680"/>
              <a:ext cx="322091" cy="3220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06445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67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2F59F-73F4-6861-3DB6-947E7DECE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65"/>
          <a:stretch/>
        </p:blipFill>
        <p:spPr>
          <a:xfrm>
            <a:off x="6192804" y="2494033"/>
            <a:ext cx="2468762" cy="2457615"/>
          </a:xfrm>
          <a:prstGeom prst="quadArrowCallout">
            <a:avLst/>
          </a:prstGeom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70FEF6C-7635-1E65-F70B-47AFF6869E89}"/>
              </a:ext>
            </a:extLst>
          </p:cNvPr>
          <p:cNvGrpSpPr/>
          <p:nvPr/>
        </p:nvGrpSpPr>
        <p:grpSpPr>
          <a:xfrm>
            <a:off x="3713506" y="2538524"/>
            <a:ext cx="2010595" cy="2045205"/>
            <a:chOff x="3713506" y="2538524"/>
            <a:chExt cx="2010595" cy="2045205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E485A88-3B85-280A-274D-31D0CA156DFE}"/>
                </a:ext>
              </a:extLst>
            </p:cNvPr>
            <p:cNvSpPr/>
            <p:nvPr/>
          </p:nvSpPr>
          <p:spPr>
            <a:xfrm>
              <a:off x="4356101" y="2964024"/>
              <a:ext cx="1368000" cy="136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9BD76AB6-34F0-2350-67BB-FB5D6C6F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13506" y="2538524"/>
              <a:ext cx="1978679" cy="2045205"/>
            </a:xfrm>
            <a:prstGeom prst="rect">
              <a:avLst/>
            </a:prstGeom>
            <a:noFill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ED0537-7E26-798F-69B3-285D49A3E4A9}"/>
              </a:ext>
            </a:extLst>
          </p:cNvPr>
          <p:cNvSpPr txBox="1"/>
          <p:nvPr/>
        </p:nvSpPr>
        <p:spPr>
          <a:xfrm>
            <a:off x="4562401" y="3023299"/>
            <a:ext cx="1619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Характеристика, потребности и приоритеты школьного сообщества 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D97F3-6C78-EBB7-4D96-AEAE1CFA74F0}"/>
              </a:ext>
            </a:extLst>
          </p:cNvPr>
          <p:cNvGrpSpPr/>
          <p:nvPr/>
        </p:nvGrpSpPr>
        <p:grpSpPr>
          <a:xfrm>
            <a:off x="3849613" y="4554089"/>
            <a:ext cx="1852976" cy="1620000"/>
            <a:chOff x="3849613" y="4554089"/>
            <a:chExt cx="1852976" cy="1620000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1F7F84D-D828-C2F8-FA39-F8923AD4CA4B}"/>
                </a:ext>
              </a:extLst>
            </p:cNvPr>
            <p:cNvSpPr/>
            <p:nvPr/>
          </p:nvSpPr>
          <p:spPr>
            <a:xfrm>
              <a:off x="4334589" y="4747856"/>
              <a:ext cx="1368000" cy="136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6EEC890B-2944-F062-9BFF-72BA5462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49613" y="4554089"/>
              <a:ext cx="1620000" cy="1620000"/>
            </a:xfrm>
            <a:prstGeom prst="rect">
              <a:avLst/>
            </a:prstGeom>
            <a:noFill/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AF37E9-2F13-F049-BB6E-DC902EA14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59" y="5004835"/>
            <a:ext cx="7363878" cy="989571"/>
          </a:xfrm>
          <a:noFill/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600" dirty="0"/>
              <a:t>Единовременно следует проводить небольшое количество мероприятий и приоритетных областей. Проведение слишком большого числа перемен одновременно может перегрузить школьный персонал, снизить качество их работы и мотивацию</a:t>
            </a:r>
            <a:endParaRPr lang="en-US" sz="1600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A7BE81D-B1C1-DCA7-7E32-06AB72ECBE98}"/>
              </a:ext>
            </a:extLst>
          </p:cNvPr>
          <p:cNvGrpSpPr/>
          <p:nvPr/>
        </p:nvGrpSpPr>
        <p:grpSpPr>
          <a:xfrm>
            <a:off x="3746959" y="1111446"/>
            <a:ext cx="1982513" cy="1620000"/>
            <a:chOff x="3746959" y="1111446"/>
            <a:chExt cx="1982513" cy="162000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00B777B4-951D-8B04-157F-A0CFBC7D6844}"/>
                </a:ext>
              </a:extLst>
            </p:cNvPr>
            <p:cNvSpPr/>
            <p:nvPr/>
          </p:nvSpPr>
          <p:spPr>
            <a:xfrm>
              <a:off x="4361472" y="1254815"/>
              <a:ext cx="1368000" cy="136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E5D2EC65-118E-121B-33E2-5E9EE00D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46959" y="1111446"/>
              <a:ext cx="1620000" cy="1620000"/>
            </a:xfrm>
            <a:prstGeom prst="rect">
              <a:avLst/>
            </a:prstGeom>
            <a:noFill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1D8B2E5-823E-D23E-DE04-F7CCCD0E6CBB}"/>
              </a:ext>
            </a:extLst>
          </p:cNvPr>
          <p:cNvSpPr txBox="1"/>
          <p:nvPr/>
        </p:nvSpPr>
        <p:spPr>
          <a:xfrm>
            <a:off x="4430659" y="1570856"/>
            <a:ext cx="736387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Задачи, функции и сроки деятельности должны быть четко изложены и задокументированы. Школьный планировщик действий может помочь в картировании деталей, до завершения работы над планом 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BFDF05C-948A-4AA7-EA59-68701BA09FFF}"/>
              </a:ext>
            </a:extLst>
          </p:cNvPr>
          <p:cNvGrpSpPr/>
          <p:nvPr/>
        </p:nvGrpSpPr>
        <p:grpSpPr>
          <a:xfrm>
            <a:off x="8260009" y="2778736"/>
            <a:ext cx="1899763" cy="1755557"/>
            <a:chOff x="8260009" y="2778736"/>
            <a:chExt cx="1899763" cy="1755557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1066EA7-4FB4-7E52-BFAC-CE04B304035E}"/>
                </a:ext>
              </a:extLst>
            </p:cNvPr>
            <p:cNvSpPr/>
            <p:nvPr/>
          </p:nvSpPr>
          <p:spPr>
            <a:xfrm>
              <a:off x="8791772" y="2991062"/>
              <a:ext cx="1368000" cy="136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ABEC42FF-56D6-EA05-1E63-9CC4E178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60009" y="2778736"/>
              <a:ext cx="1755557" cy="1755557"/>
            </a:xfrm>
            <a:prstGeom prst="rect">
              <a:avLst/>
            </a:prstGeom>
            <a:noFill/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8071E9A-CD35-841F-ECAE-7B035E807835}"/>
              </a:ext>
            </a:extLst>
          </p:cNvPr>
          <p:cNvSpPr/>
          <p:nvPr/>
        </p:nvSpPr>
        <p:spPr>
          <a:xfrm>
            <a:off x="-13539" y="0"/>
            <a:ext cx="4199460" cy="64003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C3041-F776-8D85-2BEB-DD9BDF7FF2F8}"/>
              </a:ext>
            </a:extLst>
          </p:cNvPr>
          <p:cNvSpPr txBox="1"/>
          <p:nvPr/>
        </p:nvSpPr>
        <p:spPr>
          <a:xfrm>
            <a:off x="8979137" y="3185697"/>
            <a:ext cx="317323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План действий / мероприятий должен быть обоснованным по срокам и учитывать доступные кадровые и другие ресурсы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507" y="544002"/>
            <a:ext cx="8137296" cy="757130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ВАЖНО</a:t>
            </a:r>
            <a:r>
              <a:rPr lang="ru-RU" sz="4000" b="1" dirty="0"/>
              <a:t> УЧИТЫВАТЬ СЛЕДУЮЩЕЕ</a:t>
            </a:r>
            <a:endParaRPr lang="en-US" sz="4000" b="1" dirty="0"/>
          </a:p>
        </p:txBody>
      </p:sp>
      <p:pic>
        <p:nvPicPr>
          <p:cNvPr id="5" name="Рисунок 4" descr="Схема со сплошной заливкой">
            <a:extLst>
              <a:ext uri="{FF2B5EF4-FFF2-40B4-BE49-F238E27FC236}">
                <a16:creationId xmlns:a16="http://schemas.microsoft.com/office/drawing/2014/main" id="{DEEB164F-F9F1-7B57-FD6F-E4FC5B50E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462" y="1697520"/>
            <a:ext cx="3565887" cy="3565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F4FD002C-D436-F505-2B8A-8C656AA722C1}"/>
              </a:ext>
            </a:extLst>
          </p:cNvPr>
          <p:cNvSpPr/>
          <p:nvPr/>
        </p:nvSpPr>
        <p:spPr>
          <a:xfrm>
            <a:off x="564309" y="214516"/>
            <a:ext cx="1800000" cy="1800000"/>
          </a:xfrm>
          <a:prstGeom prst="flowChartConnector">
            <a:avLst/>
          </a:prstGeom>
          <a:solidFill>
            <a:srgbClr val="6FA851">
              <a:alpha val="76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r>
              <a:rPr lang="ru-RU" sz="1400" b="1" dirty="0"/>
              <a:t>3. Разработка плана действий </a:t>
            </a:r>
          </a:p>
        </p:txBody>
      </p:sp>
    </p:spTree>
    <p:extLst>
      <p:ext uri="{BB962C8B-B14F-4D97-AF65-F5344CB8AC3E}">
        <p14:creationId xmlns:p14="http://schemas.microsoft.com/office/powerpoint/2010/main" val="36280857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D29AF17C-D607-4D75-C5EC-E107E2B5E375}"/>
              </a:ext>
            </a:extLst>
          </p:cNvPr>
          <p:cNvSpPr/>
          <p:nvPr/>
        </p:nvSpPr>
        <p:spPr>
          <a:xfrm>
            <a:off x="6300003" y="2234238"/>
            <a:ext cx="4049486" cy="3751716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9C325-A7C3-1D30-7090-8954F16B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7038000" cy="100488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ВЕБСАЙТ ПО ПОДДЕРЖКЕ РЕАЛИЗАЦИИ ШСУЗ – САЛАМАТТЫ МЕКТЕП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3334435-3028-E290-D685-79A76F2153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8804" y="2517775"/>
            <a:ext cx="5383192" cy="319246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BA30094-B988-17A6-60FA-D2C858FEA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400" y="2653489"/>
            <a:ext cx="5486400" cy="2921034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A2A26-CD36-AC0A-B10E-FD802867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F4DD6-FC52-31EF-338F-368D0AFF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EF2D8FE-D0AB-6E23-300A-0C61FF6467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hlinkClick r:id="rId4"/>
              </a:rPr>
              <a:t>HPS (hls.kz)</a:t>
            </a:r>
            <a:endParaRPr lang="ru-RU" sz="32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C8E8841-38CE-F3CB-8915-42D924F6206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/>
              <a:t>ИНСТРУМЕНТЫ ДЛЯ ШКОЛ </a:t>
            </a:r>
            <a:r>
              <a:rPr lang="en-US" dirty="0">
                <a:hlinkClick r:id="rId5"/>
              </a:rPr>
              <a:t>HPS (hls.kz)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4965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AEBBF488-BBB4-E725-1643-23808DE940EE}"/>
              </a:ext>
            </a:extLst>
          </p:cNvPr>
          <p:cNvSpPr/>
          <p:nvPr/>
        </p:nvSpPr>
        <p:spPr>
          <a:xfrm>
            <a:off x="1009546" y="2093647"/>
            <a:ext cx="4049486" cy="3751716"/>
          </a:xfrm>
          <a:prstGeom prst="flowChartConnector">
            <a:avLst/>
          </a:prstGeom>
          <a:solidFill>
            <a:srgbClr val="6FA851">
              <a:alpha val="5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t" anchorCtr="0">
            <a:noAutofit/>
          </a:bodyPr>
          <a:lstStyle/>
          <a:p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3FEE1-BB32-1A8B-3957-A57C3066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СОДЕРЖАНИЕ ВЕБСАЙТА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0C8DB64-8205-0345-44EF-3B475DDB21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713388"/>
            <a:ext cx="5486400" cy="280123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41E12FF-A83D-BC8E-9806-732DBF378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8571" y="2517775"/>
            <a:ext cx="5426058" cy="3192463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D9AF6-B7E7-E461-B617-8012833A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DE2868-D1E1-A58E-5841-45F2BCB4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1F312C8-AE20-B56B-16FB-CF291880F97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ПОЛНЫЙ ПАКЕТ ДОКУМЕНТОВ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CBB23B8-3AB1-76C7-9341-BB9B6CA310C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ru-RU" dirty="0"/>
              <a:t>ИНСТРУМЕНТ БЫСТРОЙ ОЦЕНКИ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DB2A9-2709-460A-CE19-4544578FBC1A}"/>
              </a:ext>
            </a:extLst>
          </p:cNvPr>
          <p:cNvSpPr txBox="1"/>
          <p:nvPr/>
        </p:nvSpPr>
        <p:spPr>
          <a:xfrm>
            <a:off x="6452315" y="5808372"/>
            <a:ext cx="54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hlinkClick r:id="rId4"/>
              </a:rPr>
              <a:t>ВИДЕО ИНСТРУКЦИЯ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73432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6581104" cy="1004888"/>
          </a:xfrm>
        </p:spPr>
        <p:txBody>
          <a:bodyPr>
            <a:normAutofit/>
          </a:bodyPr>
          <a:lstStyle/>
          <a:p>
            <a:r>
              <a:rPr lang="ru-RU" sz="3600" dirty="0"/>
              <a:t>Оценка питания детей 6-9 лет </a:t>
            </a:r>
            <a:br>
              <a:rPr lang="ru-RU" sz="3600" dirty="0"/>
            </a:br>
            <a:r>
              <a:rPr lang="ru-RU" sz="3600" dirty="0"/>
              <a:t>в Республике Казахстан, 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4634952" y="6101045"/>
            <a:ext cx="3271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https://hls.kz/ru/publications-ru</a:t>
            </a:r>
            <a:r>
              <a:rPr lang="ru-RU" dirty="0"/>
              <a:t>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98"/>
          <a:stretch/>
        </p:blipFill>
        <p:spPr>
          <a:xfrm>
            <a:off x="3020237" y="5787488"/>
            <a:ext cx="1703056" cy="8759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98"/>
          <a:stretch/>
        </p:blipFill>
        <p:spPr>
          <a:xfrm>
            <a:off x="6668029" y="499723"/>
            <a:ext cx="2438464" cy="1254188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E4DFADA0-6479-5C92-EB46-689EECA30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6563" y="1828802"/>
            <a:ext cx="5390234" cy="1521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2831A9-CF29-335B-67A7-5F4CF05E4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63" y="3450637"/>
            <a:ext cx="5390234" cy="1499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A528E7E-32AD-A2D1-000C-697A9A8E35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6096000" y="1850438"/>
            <a:ext cx="5521115" cy="14995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4F88A7-BC93-4D52-775D-814EF2427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440511"/>
            <a:ext cx="5543727" cy="15096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41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045BF-48AF-E018-001B-07E83284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994006" cy="1004888"/>
          </a:xfrm>
        </p:spPr>
        <p:txBody>
          <a:bodyPr>
            <a:normAutofit/>
          </a:bodyPr>
          <a:lstStyle/>
          <a:p>
            <a:r>
              <a:rPr lang="ru-RU" b="1" dirty="0"/>
              <a:t>ВЕБСАЙТ ПО ПОДДЕРЖКЕ РЕАЛИЗАЦИИ ШСУЗ – САЛАМАТТЫ МЕКТЕП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54F200-A533-0FBD-9C54-D645BCC9F3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ИНСТРУМЕНТЫ ДЛЯ ШКОЛ </a:t>
            </a:r>
            <a:r>
              <a:rPr lang="en-US" sz="1800" dirty="0">
                <a:hlinkClick r:id="rId2"/>
              </a:rPr>
              <a:t>HPS (hls.kz)</a:t>
            </a:r>
            <a:endParaRPr lang="ru-RU" sz="1800" dirty="0"/>
          </a:p>
          <a:p>
            <a:r>
              <a:rPr lang="ru-RU" sz="1800" dirty="0"/>
              <a:t>ПОЛНЫЙ ПАКЕТ ДОКУМЕНТОВ </a:t>
            </a:r>
          </a:p>
          <a:p>
            <a:r>
              <a:rPr lang="ru-RU" sz="1800" dirty="0"/>
              <a:t>ИНСТРУМЕНТ БЫСТРОЙ ОЦЕНКИ </a:t>
            </a:r>
          </a:p>
          <a:p>
            <a:r>
              <a:rPr lang="ru-RU" sz="1800" dirty="0"/>
              <a:t>ПЛАТФОРМА ДЛЯ ОБМЕНА ОПЫТОМ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939A6D-7FEB-14D1-49B5-18B2EC09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F2AE5-9D19-8088-5837-ADFC581F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E12F1E9-B24A-218D-7B80-E607114DF4F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QR CODE </a:t>
            </a:r>
            <a:endParaRPr lang="ru-RU" sz="36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B4C3D66-475B-EEFA-4120-7EEDF35EEF4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СОДЕРЖАНИЕ </a:t>
            </a:r>
          </a:p>
        </p:txBody>
      </p:sp>
      <p:pic>
        <p:nvPicPr>
          <p:cNvPr id="12" name="Объект 11" descr="Изображение выглядит как шаблон, Графика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35C0FC-64D0-01E4-95B9-14E08411B6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04168" y="2517775"/>
            <a:ext cx="3192463" cy="3192463"/>
          </a:xfrm>
        </p:spPr>
      </p:pic>
    </p:spTree>
    <p:extLst>
      <p:ext uri="{BB962C8B-B14F-4D97-AF65-F5344CB8AC3E}">
        <p14:creationId xmlns:p14="http://schemas.microsoft.com/office/powerpoint/2010/main" val="2886645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A0B16-0771-3045-BCA2-7A9CE28BC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957589"/>
            <a:ext cx="10393251" cy="1196710"/>
          </a:xfrm>
        </p:spPr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ИНТЕРАКТИВНАЯ СЕССИЯ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7C61F3-78F7-1459-D529-75A57829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00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21244-2434-0C12-B6A3-757A02A0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ИНТЕРАКТИВ В ГРУППАХ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EC445B-8475-6C57-4744-EC2CFEBA2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517751"/>
            <a:ext cx="6619795" cy="3192170"/>
          </a:xfrm>
        </p:spPr>
        <p:txBody>
          <a:bodyPr>
            <a:normAutofit/>
          </a:bodyPr>
          <a:lstStyle/>
          <a:p>
            <a:r>
              <a:rPr lang="ru-RU" sz="1800" dirty="0"/>
              <a:t>РАЗДЕЛИТЕСЬ НА 5/7 ГРУПП</a:t>
            </a:r>
          </a:p>
          <a:p>
            <a:r>
              <a:rPr lang="ru-RU" sz="1800" dirty="0"/>
              <a:t>ОТКРОЙТЕ </a:t>
            </a:r>
            <a:r>
              <a:rPr lang="ru-RU" sz="1800" b="1" dirty="0"/>
              <a:t>ИНСТРУМЕНТ БЫСТРОЙ ОЦЕНКИ </a:t>
            </a:r>
            <a:r>
              <a:rPr lang="ru-RU" sz="1800" dirty="0"/>
              <a:t>ПО </a:t>
            </a:r>
            <a:r>
              <a:rPr lang="en-US" sz="1800" dirty="0"/>
              <a:t>QR </a:t>
            </a:r>
            <a:r>
              <a:rPr lang="ru-RU" sz="1800" dirty="0"/>
              <a:t>КОДУ</a:t>
            </a:r>
          </a:p>
          <a:p>
            <a:r>
              <a:rPr lang="ru-RU" sz="1800" dirty="0"/>
              <a:t>ПРОВЕДИТЕ ОЦЕНКУ И ОПРЕДЕЛИТЕ ПОТРЕБНОСТИ ШКОЛЬНОГО СООБЩЕСТВА В ОТНОШЕНИИ ЗДОРОВЬЯ </a:t>
            </a:r>
          </a:p>
          <a:p>
            <a:r>
              <a:rPr lang="ru-RU" sz="1800" dirty="0"/>
              <a:t>РАЗРАБОТАЙТЕ ПЛАН</a:t>
            </a:r>
            <a:endParaRPr lang="en-US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111DA-112B-61FA-A34A-ABB5CAE6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B369D-8674-517D-C22B-7A00FA7A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FED92B4-EDB5-1F0A-506F-94D6A95CE95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725E783-5E7E-4A36-4D3F-A445B32AB49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algn="ctr"/>
            <a:r>
              <a:rPr lang="ru-RU" dirty="0"/>
              <a:t>Инструмент быстрой оценки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0C851D6-90EA-F1DD-399B-A7B9530569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5368" y="2517775"/>
            <a:ext cx="3192463" cy="3192463"/>
          </a:xfrm>
        </p:spPr>
      </p:pic>
    </p:spTree>
    <p:extLst>
      <p:ext uri="{BB962C8B-B14F-4D97-AF65-F5344CB8AC3E}">
        <p14:creationId xmlns:p14="http://schemas.microsoft.com/office/powerpoint/2010/main" val="31900005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ED2B0-CBCC-D131-4DF7-2AEA2ED4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МАТЕРИАЛЫ СЕМИНАРА </a:t>
            </a:r>
          </a:p>
        </p:txBody>
      </p:sp>
      <p:pic>
        <p:nvPicPr>
          <p:cNvPr id="10" name="Объект 9" descr="Изображение выглядит как шаблон, Графика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B40712-9D84-7980-1711-E57882FB0F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4235" y="2304959"/>
            <a:ext cx="3192463" cy="3192463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03C4D4-A2C9-2DC6-F514-F213DAF57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39560" y="2517458"/>
            <a:ext cx="8202186" cy="31924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b="1" dirty="0"/>
              <a:t>Презентации</a:t>
            </a:r>
            <a:r>
              <a:rPr lang="ru-RU" sz="2000" dirty="0"/>
              <a:t>:</a:t>
            </a:r>
          </a:p>
          <a:p>
            <a:pPr lvl="2"/>
            <a:r>
              <a:rPr lang="ru-RU" sz="2000" dirty="0"/>
              <a:t>ШСУЗ – </a:t>
            </a:r>
            <a:r>
              <a:rPr lang="ru-RU" sz="2000" dirty="0" err="1"/>
              <a:t>Саламатты</a:t>
            </a:r>
            <a:r>
              <a:rPr lang="ru-RU" sz="2000" dirty="0"/>
              <a:t> </a:t>
            </a:r>
            <a:r>
              <a:rPr lang="ru-RU" sz="2000" dirty="0" err="1"/>
              <a:t>мектеп</a:t>
            </a:r>
            <a:r>
              <a:rPr lang="ru-RU" sz="2000" dirty="0"/>
              <a:t> </a:t>
            </a:r>
          </a:p>
          <a:p>
            <a:pPr lvl="2"/>
            <a:r>
              <a:rPr lang="ru-RU" sz="2000" dirty="0"/>
              <a:t>Супергерои </a:t>
            </a:r>
            <a:r>
              <a:rPr lang="en-US" sz="2000" dirty="0"/>
              <a:t>FAST</a:t>
            </a:r>
          </a:p>
          <a:p>
            <a:pPr lvl="2"/>
            <a:r>
              <a:rPr lang="ru-RU" sz="2000" dirty="0"/>
              <a:t>Школы без никотина и табака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/>
              <a:t>Индикаторы школьного уровня WASH </a:t>
            </a:r>
            <a:r>
              <a:rPr lang="ru-RU" sz="2000" dirty="0"/>
              <a:t>(вода, санитария и гигиена)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/>
              <a:t>Индикаторы школьного уровня HEPS </a:t>
            </a:r>
            <a:r>
              <a:rPr lang="ru-RU" sz="2000" dirty="0"/>
              <a:t>(питание и физическая активность)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/>
              <a:t>Индикаторы Школы без никотина и табака на уровне школы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300" b="1" dirty="0">
                <a:hlinkClick r:id="rId3"/>
              </a:rPr>
              <a:t>https://drive.google.com/drive/mobile/folders/1mnfLifg5ccCQLmENaDVP_o44MOxsvRT5?usp=sharing</a:t>
            </a:r>
            <a:endParaRPr lang="en-US" sz="13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/>
              <a:t>87784610986</a:t>
            </a:r>
            <a:r>
              <a:rPr lang="en-US" sz="2000" b="1" dirty="0"/>
              <a:t> - </a:t>
            </a:r>
            <a:r>
              <a:rPr lang="ru-RU" sz="2000" b="1" dirty="0"/>
              <a:t>Акбота Абильдина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67C7F-74A9-BE36-F692-D1C0F2C9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BED8FA-40C0-3D85-459B-750F941A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9AF691D-92D1-3FED-EA23-81D542C4CEF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75144" y="1828178"/>
            <a:ext cx="3076394" cy="550839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Материалы для школ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E232525-C448-7348-F339-81035239971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36175" y="1828800"/>
            <a:ext cx="7906341" cy="550839"/>
          </a:xfrm>
        </p:spPr>
        <p:txBody>
          <a:bodyPr>
            <a:normAutofit/>
          </a:bodyPr>
          <a:lstStyle/>
          <a:p>
            <a:r>
              <a:rPr lang="ru-RU" sz="2400" dirty="0"/>
              <a:t>Содержание </a:t>
            </a:r>
          </a:p>
        </p:txBody>
      </p:sp>
    </p:spTree>
    <p:extLst>
      <p:ext uri="{BB962C8B-B14F-4D97-AF65-F5344CB8AC3E}">
        <p14:creationId xmlns:p14="http://schemas.microsoft.com/office/powerpoint/2010/main" val="2629415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A0B16-0771-3045-BCA2-7A9CE28BC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957589"/>
            <a:ext cx="10393251" cy="1196710"/>
          </a:xfrm>
        </p:spPr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НАЗАРЛАРЫҢЫЗҒА РАҚМЕТ!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7C61F3-78F7-1459-D529-75A57829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  <p:pic>
        <p:nvPicPr>
          <p:cNvPr id="5" name="Рисунок 4" descr="Молодой визитная женщина с двумя ладонями">
            <a:extLst>
              <a:ext uri="{FF2B5EF4-FFF2-40B4-BE49-F238E27FC236}">
                <a16:creationId xmlns:a16="http://schemas.microsoft.com/office/drawing/2014/main" id="{3B91E5AE-1DCB-5AF4-9DAB-5D9367F59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61" y="656179"/>
            <a:ext cx="2606239" cy="6095046"/>
          </a:xfrm>
          <a:prstGeom prst="rect">
            <a:avLst/>
          </a:prstGeom>
        </p:spPr>
      </p:pic>
      <p:pic>
        <p:nvPicPr>
          <p:cNvPr id="7" name="Рисунок 6" descr="Молодой, две женщины палец вверх">
            <a:extLst>
              <a:ext uri="{FF2B5EF4-FFF2-40B4-BE49-F238E27FC236}">
                <a16:creationId xmlns:a16="http://schemas.microsoft.com/office/drawing/2014/main" id="{2255218E-E11B-48D2-6D7E-D60028F20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78" y="1570693"/>
            <a:ext cx="1871022" cy="528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95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A0B16-0771-3045-BCA2-7A9CE28BC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957589"/>
            <a:ext cx="10393251" cy="1196710"/>
          </a:xfrm>
        </p:spPr>
        <p:txBody>
          <a:bodyPr/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КЕЛЕСІ КӨРІСКЕНШЕ!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7C61F3-78F7-1459-D529-75A57829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22" y="4637071"/>
            <a:ext cx="3042846" cy="2992412"/>
          </a:xfrm>
          <a:prstGeom prst="rect">
            <a:avLst/>
          </a:prstGeom>
        </p:spPr>
      </p:pic>
      <p:pic>
        <p:nvPicPr>
          <p:cNvPr id="5" name="Рисунок 4" descr="Молодой визитная женщина с двумя ладонями">
            <a:extLst>
              <a:ext uri="{FF2B5EF4-FFF2-40B4-BE49-F238E27FC236}">
                <a16:creationId xmlns:a16="http://schemas.microsoft.com/office/drawing/2014/main" id="{3B91E5AE-1DCB-5AF4-9DAB-5D9367F59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61" y="656179"/>
            <a:ext cx="2606239" cy="6095046"/>
          </a:xfrm>
          <a:prstGeom prst="rect">
            <a:avLst/>
          </a:prstGeom>
        </p:spPr>
      </p:pic>
      <p:pic>
        <p:nvPicPr>
          <p:cNvPr id="7" name="Рисунок 6" descr="Молодой, две женщины палец вверх">
            <a:extLst>
              <a:ext uri="{FF2B5EF4-FFF2-40B4-BE49-F238E27FC236}">
                <a16:creationId xmlns:a16="http://schemas.microsoft.com/office/drawing/2014/main" id="{2255218E-E11B-48D2-6D7E-D60028F20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78" y="1570693"/>
            <a:ext cx="1871022" cy="528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3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447762" y="770259"/>
            <a:ext cx="4250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5C"/>
                </a:solidFill>
              </a:rPr>
              <a:t>САМООЦЕНКА ЗДОРОВЬЯ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7644"/>
            <a:ext cx="11277600" cy="641547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ПОВЕДЕНИЕ ДЕТЕЙ ШКОЛЬНОГО ВОЗРАСТА В ОТНОШЕНИИ ЗДОРОВЬЯ В РЕСПУБЛИКЕ КАЗАХСТАН. </a:t>
            </a:r>
            <a:r>
              <a:rPr lang="en-US" sz="2800" dirty="0"/>
              <a:t>HBSC, 2022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548" y="473041"/>
            <a:ext cx="1063106" cy="13117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83" y="1402147"/>
            <a:ext cx="4702927" cy="16158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172" y="1363673"/>
            <a:ext cx="4522615" cy="16161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85" y="3141885"/>
            <a:ext cx="4702925" cy="152090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AB72E-F8B9-BBE9-297D-CDA9350340EB}"/>
              </a:ext>
            </a:extLst>
          </p:cNvPr>
          <p:cNvSpPr txBox="1"/>
          <p:nvPr/>
        </p:nvSpPr>
        <p:spPr>
          <a:xfrm>
            <a:off x="719483" y="5030354"/>
            <a:ext cx="10710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К 2022 году резко увеличилась пропорция девочек всех возрастов с различными частыми жалобами на</a:t>
            </a:r>
            <a:r>
              <a:rPr lang="en-US" sz="1200" dirty="0"/>
              <a:t> </a:t>
            </a:r>
            <a:r>
              <a:rPr lang="ru-RU" sz="1200" dirty="0"/>
              <a:t>здоровье. 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У мальчиков показатели также увеличились по сравнению с 2018 годом во всех возрастных группах,</a:t>
            </a:r>
            <a:r>
              <a:rPr lang="en-US" sz="1200" dirty="0"/>
              <a:t> </a:t>
            </a:r>
            <a:r>
              <a:rPr lang="ru-RU" sz="1200" dirty="0"/>
              <a:t>особенно среди 11-летних учеников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/>
              <a:t>В 2022 году на более чем 15 процентных пунктов увеличилась доля как мальчиков, так и девочек, которые</a:t>
            </a:r>
            <a:r>
              <a:rPr lang="en-US" sz="1200" dirty="0"/>
              <a:t> </a:t>
            </a:r>
            <a:r>
              <a:rPr lang="ru-RU" sz="1200" dirty="0"/>
              <a:t>получали серьезные травмы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31C1DA-04CD-BC14-2330-E5FC5D342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173" y="3141885"/>
            <a:ext cx="4522614" cy="16309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5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527644"/>
            <a:ext cx="11277600" cy="1004888"/>
          </a:xfrm>
        </p:spPr>
        <p:txBody>
          <a:bodyPr>
            <a:normAutofit/>
          </a:bodyPr>
          <a:lstStyle/>
          <a:p>
            <a:r>
              <a:rPr lang="ru-RU" sz="2800" dirty="0"/>
              <a:t>ПОВЕДЕНИЕ ДЕТЕЙ ШКОЛЬНОГО ВОЗРАСТА В ОТНОШЕНИИ ЗДОРОВЬЯ В РЕСПУБЛИКЕ КАЗАХСТАН. </a:t>
            </a:r>
            <a:r>
              <a:rPr lang="en-US" sz="2800" dirty="0"/>
              <a:t>HBSC, 2022 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71" y="473041"/>
            <a:ext cx="812926" cy="10030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7" y="1764137"/>
            <a:ext cx="6692563" cy="3155593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AAADD-896B-6B6C-3011-FF56F2960DFA}"/>
              </a:ext>
            </a:extLst>
          </p:cNvPr>
          <p:cNvSpPr txBox="1"/>
          <p:nvPr/>
        </p:nvSpPr>
        <p:spPr>
          <a:xfrm>
            <a:off x="6027203" y="815657"/>
            <a:ext cx="5327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5C"/>
                </a:solidFill>
              </a:rPr>
              <a:t>ПСИХИЧЕСКОЕ БЛАГОПОЛУЧИЕ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29AA-CE10-8020-EEDA-ACD0E7F4096E}"/>
              </a:ext>
            </a:extLst>
          </p:cNvPr>
          <p:cNvSpPr txBox="1"/>
          <p:nvPr/>
        </p:nvSpPr>
        <p:spPr>
          <a:xfrm>
            <a:off x="6735651" y="1733787"/>
            <a:ext cx="494802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/>
              <a:t>83,4% детей и подростков 11-15 лет имеют хорошее психическое здоровье/благополучие. 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/>
              <a:t>У 16,6%</a:t>
            </a:r>
            <a:r>
              <a:rPr lang="en-US" dirty="0"/>
              <a:t> </a:t>
            </a:r>
            <a:r>
              <a:rPr lang="ru-RU" dirty="0"/>
              <a:t>подростков 11-15 лет выявлено плохое психическое благополучие, признаки возможной депрессии.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/>
              <a:t>К 15 годам доля подростков с признаками плохого благополучия увеличивается в 1,8 раза (до 21,8%). Среди</a:t>
            </a:r>
            <a:r>
              <a:rPr lang="en-US" dirty="0"/>
              <a:t> </a:t>
            </a:r>
            <a:r>
              <a:rPr lang="ru-RU" dirty="0"/>
              <a:t>мальчиков больше лиц с хорошим эмоциональным функционированием по сравнению с девочками.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13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36031</TotalTime>
  <Words>5271</Words>
  <Application>Microsoft Office PowerPoint</Application>
  <PresentationFormat>Широкоэкранный</PresentationFormat>
  <Paragraphs>659</Paragraphs>
  <Slides>75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8" baseType="lpstr">
      <vt:lpstr>Aptos Black</vt:lpstr>
      <vt:lpstr>Arial</vt:lpstr>
      <vt:lpstr>Arial Black</vt:lpstr>
      <vt:lpstr>Calibri</vt:lpstr>
      <vt:lpstr>Microsoft Sans Serif</vt:lpstr>
      <vt:lpstr>Noto Sans</vt:lpstr>
      <vt:lpstr>Roboto Cn</vt:lpstr>
      <vt:lpstr>Söhne</vt:lpstr>
      <vt:lpstr>Symbol</vt:lpstr>
      <vt:lpstr>Times New Roman</vt:lpstr>
      <vt:lpstr>Trebuchet MS</vt:lpstr>
      <vt:lpstr>Wingdings</vt:lpstr>
      <vt:lpstr>Office Theme</vt:lpstr>
      <vt:lpstr>Форма для участников технических консультации по ШСУЗ/САЛАМАТТЫ МЕКТЕП</vt:lpstr>
      <vt:lpstr>ШКОЛЫ, СПОСОБСТВУЮЩИЕ УКРЕПЛЕНИЮ ЗДОРОВЬЯ </vt:lpstr>
      <vt:lpstr>ОПРЕДЕЛЕНИЕ ЗДОРОВЬЯ Всемирная организация здравоохранения</vt:lpstr>
      <vt:lpstr>КОМПОНЕНТЫ ЗДОРОВЬЯ </vt:lpstr>
      <vt:lpstr>Распространенность избыточной массы тела, включая ожирение, у детей 6-9 лет в регионах Казахстана, 2020</vt:lpstr>
      <vt:lpstr>Презентация PowerPoint</vt:lpstr>
      <vt:lpstr>Оценка питания детей 6-9 лет  в Республике Казахстан, 2020</vt:lpstr>
      <vt:lpstr>ПОВЕДЕНИЕ ДЕТЕЙ ШКОЛЬНОГО ВОЗРАСТА В ОТНОШЕНИИ ЗДОРОВЬЯ В РЕСПУБЛИКЕ КАЗАХСТАН. HBSC, 2022 </vt:lpstr>
      <vt:lpstr>ПОВЕДЕНИЕ ДЕТЕЙ ШКОЛЬНОГО ВОЗРАСТА В ОТНОШЕНИИ ЗДОРОВЬЯ В РЕСПУБЛИКЕ КАЗАХСТАН. HBSC, 2022 </vt:lpstr>
      <vt:lpstr>ПОВЕДЕНИЕ ДЕТЕЙ ШКОЛЬНОГО ВОЗРАСТА В ОТНОШЕНИИ ЗДОРОВЬЯ В РЕСПУБЛИКЕ КАЗАХСТАН. HBSC, 2022 </vt:lpstr>
      <vt:lpstr>ПОВЕДЕНИЕ, СВЯЗАННОЕ С РИСКОМ ДЛЯ ЗДОРОВЬЯ</vt:lpstr>
      <vt:lpstr>УПОТРЕБЛЕНИЕ ЭЛЕКТРОННЫХ СИГАРЕТ (ВЕЙПОВ)</vt:lpstr>
      <vt:lpstr>УПОТРЕБЛЕНИЕ АЛКОГОЛЯ </vt:lpstr>
      <vt:lpstr>УПОТРЕБЛЕНИЕ КОНОПЛИ</vt:lpstr>
      <vt:lpstr>РЕПРОДУКТИВНОЕ ЗДОРОВЬЕ </vt:lpstr>
      <vt:lpstr>УЧАСТИЕ В ДРАКАХ И БУЛЛИНГ</vt:lpstr>
      <vt:lpstr>ЗНАЧИМОСТЬ СТРАТЕГИЙ УКРЕПЛЕНИЯ ЗДОРОВЬЯ В ШКОЛАХ</vt:lpstr>
      <vt:lpstr>СОЗДАНИЕ БЛАГОПРИЯТНОЙ СРЕДЫ В ШКОЛАХ</vt:lpstr>
      <vt:lpstr>РОЛЬ УЧИТЕЛЯ В УКРЕПЛЕНИИ ЗДОРОВЬЯ  В ШКОЛЬНОЙ СИСТЕМЕ </vt:lpstr>
      <vt:lpstr>ИНДИКАТОРЫ  ШКОЛЬНОГО  УРОВНЯ</vt:lpstr>
      <vt:lpstr>ЗДОРОВОЕ ПИТАНИЕ</vt:lpstr>
      <vt:lpstr>РОЛЬ ЗАВТРАКА</vt:lpstr>
      <vt:lpstr>ОСНОВНЫЕ РЕКОМЕНДАЦИИ  </vt:lpstr>
      <vt:lpstr>ОСНОВНЫЕ РЕКОМЕНДАЦИИ  </vt:lpstr>
      <vt:lpstr>Здоровое питание ВОЗ рекомендует:</vt:lpstr>
      <vt:lpstr>ФИЗИЧЕСКАЯ АКТИВНОСТЬ</vt:lpstr>
      <vt:lpstr>ГЛОБАЛЬНАЯ СТРАТЕГИЯ ПО ФИЗИЧЕСКОЙ АКТИВНОСТИ</vt:lpstr>
      <vt:lpstr>РЕКОМЕНДАЦИИ ВОЗ ДЛЯ ДЕТЕЙ И ПОДРОСТКОВ </vt:lpstr>
      <vt:lpstr>ФИЗИЧЕСКАЯ АКТИВНОСТЬ В ТЕЧЕНИЕ  ШКОЛЬНОГО ДНЯ</vt:lpstr>
      <vt:lpstr>ФИЗИЧЕСКАЯ АКТИВНОСТЬ ВНЕ УЧЕБНОГО  ПЛАНА</vt:lpstr>
      <vt:lpstr>АКТИВНАЯ ДОРОГА В ШКОЛУ</vt:lpstr>
      <vt:lpstr>ПИРАМИДА ФИЗИЧЕСКОЙ АКТИВНОСТИ</vt:lpstr>
      <vt:lpstr>ПОЛЕЗНЫЕ РЕСУРСЫ </vt:lpstr>
      <vt:lpstr>Презентация PowerPoint</vt:lpstr>
      <vt:lpstr>Вы ходили в школу... </vt:lpstr>
      <vt:lpstr>Выгоды от улучшения ВСГ в школах</vt:lpstr>
      <vt:lpstr>Улучшение здоровья и успеваемости за счет повышения качества водоснабжения, санитарии и уровня гигиены в школах </vt:lpstr>
      <vt:lpstr>Надзор за состоянием водоснабжения, санитарии и гигиены в школах. Практическое пособие</vt:lpstr>
      <vt:lpstr>ВСГ в школах региона</vt:lpstr>
      <vt:lpstr>Рекомендации</vt:lpstr>
      <vt:lpstr>Презентация PowerPoint</vt:lpstr>
      <vt:lpstr>ПОЧЕМУ ПРОДВИЖЕНИЕ УКРЕПЛЕНИЯ ЗДОРОВЬЯ ВАЖНА В ШКОЛАХ?</vt:lpstr>
      <vt:lpstr>ОПРЕДЕЛЕНИЕ</vt:lpstr>
      <vt:lpstr>Презентация PowerPoint</vt:lpstr>
      <vt:lpstr>Действия, относящиеся к компонентам ШСУЗ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ПУТЬ К ШСУЗ</vt:lpstr>
      <vt:lpstr>ЭТАП 1: НАЧАЛЬНЫЙ ПЕРИОД </vt:lpstr>
      <vt:lpstr>ЭТАП 1: НАЧАЛЬНЫЙ ПЕРИОД </vt:lpstr>
      <vt:lpstr>ЭТАП 1: НАЧАЛЬНЫЙ ПЕРИОД  Функции рабочей группы</vt:lpstr>
      <vt:lpstr>ЭТАП 2: АНАЛИЗ СУЩЕСТВУЮЩЕЙ СИТУАЦИИ </vt:lpstr>
      <vt:lpstr>ЭТАП 2: АНАЛИЗ СУЩЕСТВУЮЩЕЙ СИТУАЦИИ </vt:lpstr>
      <vt:lpstr>Этап 3: Разработка плана действий</vt:lpstr>
      <vt:lpstr>ЦЕЛИ И ЗАДАЧИ</vt:lpstr>
      <vt:lpstr>Выбор вопросов и методов оценки Пример- Вопросы и методы оценки</vt:lpstr>
      <vt:lpstr>План оценки ШСУЗ</vt:lpstr>
      <vt:lpstr>План действий по созданию ШСУЗ</vt:lpstr>
      <vt:lpstr>Пища для размышлений при выборе приоритетов и составлении плана действий</vt:lpstr>
      <vt:lpstr>СОСРЕДОТОЧИТЬ СВОЕ ВНИМАНИЕ</vt:lpstr>
      <vt:lpstr>ВАЖНО УЧИТЫВАТЬ СЛЕДУЮЩЕЕ</vt:lpstr>
      <vt:lpstr>ВЕБСАЙТ ПО ПОДДЕРЖКЕ РЕАЛИЗАЦИИ ШСУЗ – САЛАМАТТЫ МЕКТЕП</vt:lpstr>
      <vt:lpstr>СОДЕРЖАНИЕ ВЕБСАЙТА </vt:lpstr>
      <vt:lpstr>ВЕБСАЙТ ПО ПОДДЕРЖКЕ РЕАЛИЗАЦИИ ШСУЗ – САЛАМАТТЫ МЕКТЕП</vt:lpstr>
      <vt:lpstr>ИНТЕРАКТИВНАЯ СЕССИЯ</vt:lpstr>
      <vt:lpstr>ИНТЕРАКТИВ В ГРУППАХ</vt:lpstr>
      <vt:lpstr>МАТЕРИАЛЫ СЕМИНАРА </vt:lpstr>
      <vt:lpstr>НАЗАРЛАРЫҢЫЗҒА РАҚМЕТ!</vt:lpstr>
      <vt:lpstr>КЕЛЕСІ КӨРІСКЕНШЕ!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Anoushian</dc:creator>
  <cp:lastModifiedBy>ABILDINA, Akbota</cp:lastModifiedBy>
  <cp:revision>62</cp:revision>
  <dcterms:created xsi:type="dcterms:W3CDTF">2022-01-05T17:32:59Z</dcterms:created>
  <dcterms:modified xsi:type="dcterms:W3CDTF">2024-10-29T13:25:17Z</dcterms:modified>
</cp:coreProperties>
</file>