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8"/>
  </p:notesMasterIdLst>
  <p:sldIdLst>
    <p:sldId id="256" r:id="rId2"/>
    <p:sldId id="258" r:id="rId3"/>
    <p:sldId id="269" r:id="rId4"/>
    <p:sldId id="285" r:id="rId5"/>
    <p:sldId id="286" r:id="rId6"/>
    <p:sldId id="284" r:id="rId7"/>
    <p:sldId id="272" r:id="rId8"/>
    <p:sldId id="273" r:id="rId9"/>
    <p:sldId id="276" r:id="rId10"/>
    <p:sldId id="277" r:id="rId11"/>
    <p:sldId id="266" r:id="rId12"/>
    <p:sldId id="278" r:id="rId13"/>
    <p:sldId id="279" r:id="rId14"/>
    <p:sldId id="280" r:id="rId15"/>
    <p:sldId id="281" r:id="rId16"/>
    <p:sldId id="282" r:id="rId17"/>
    <p:sldId id="290" r:id="rId18"/>
    <p:sldId id="283" r:id="rId19"/>
    <p:sldId id="317" r:id="rId20"/>
    <p:sldId id="325" r:id="rId21"/>
    <p:sldId id="326" r:id="rId22"/>
    <p:sldId id="327" r:id="rId23"/>
    <p:sldId id="328" r:id="rId24"/>
    <p:sldId id="316" r:id="rId25"/>
    <p:sldId id="296" r:id="rId26"/>
    <p:sldId id="298" r:id="rId27"/>
    <p:sldId id="301" r:id="rId28"/>
    <p:sldId id="318" r:id="rId29"/>
    <p:sldId id="319" r:id="rId30"/>
    <p:sldId id="297" r:id="rId31"/>
    <p:sldId id="292" r:id="rId32"/>
    <p:sldId id="293" r:id="rId33"/>
    <p:sldId id="304" r:id="rId34"/>
    <p:sldId id="306" r:id="rId35"/>
    <p:sldId id="323" r:id="rId36"/>
    <p:sldId id="307" r:id="rId37"/>
    <p:sldId id="308" r:id="rId38"/>
    <p:sldId id="309" r:id="rId39"/>
    <p:sldId id="310" r:id="rId40"/>
    <p:sldId id="311" r:id="rId41"/>
    <p:sldId id="312" r:id="rId42"/>
    <p:sldId id="313" r:id="rId43"/>
    <p:sldId id="320" r:id="rId44"/>
    <p:sldId id="321" r:id="rId45"/>
    <p:sldId id="322" r:id="rId46"/>
    <p:sldId id="31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Толысбаева Жанар Токтановна" initials="ТЖТ" lastIdx="1" clrIdx="0">
    <p:extLst>
      <p:ext uri="{19B8F6BF-5375-455C-9EA6-DF929625EA0E}">
        <p15:presenceInfo xmlns:p15="http://schemas.microsoft.com/office/powerpoint/2012/main" userId="S-1-5-21-3200969904-377882855-4261640381-36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93B68-C8EE-4C58-AE9E-206AD9272B67}" type="doc">
      <dgm:prSet loTypeId="urn:microsoft.com/office/officeart/2005/8/layout/hList1" loCatId="list" qsTypeId="urn:microsoft.com/office/officeart/2005/8/quickstyle/simple5" qsCatId="simple" csTypeId="urn:microsoft.com/office/officeart/2005/8/colors/accent1_4" csCatId="accent1" phldr="1"/>
      <dgm:spPr/>
      <dgm:t>
        <a:bodyPr/>
        <a:lstStyle/>
        <a:p>
          <a:endParaRPr lang="ru-RU"/>
        </a:p>
      </dgm:t>
    </dgm:pt>
    <dgm:pt modelId="{D06F8A79-4299-4C55-AB9F-D2560A866D53}">
      <dgm:prSet phldrT="[Текст]" custT="1"/>
      <dgm:spPr/>
      <dgm:t>
        <a:bodyPr/>
        <a:lstStyle/>
        <a:p>
          <a:r>
            <a:rPr lang="ru-RU" sz="1200" b="0" dirty="0" smtClean="0">
              <a:latin typeface="Arial" panose="020B0604020202020204" pitchFamily="34" charset="0"/>
              <a:cs typeface="Arial" panose="020B0604020202020204" pitchFamily="34" charset="0"/>
            </a:rPr>
            <a:t>Политическая приверженность</a:t>
          </a:r>
          <a:endParaRPr lang="ru-RU" sz="1200" b="0" dirty="0">
            <a:latin typeface="Arial" panose="020B0604020202020204" pitchFamily="34" charset="0"/>
            <a:cs typeface="Arial" panose="020B0604020202020204" pitchFamily="34" charset="0"/>
          </a:endParaRPr>
        </a:p>
      </dgm:t>
    </dgm:pt>
    <dgm:pt modelId="{B0F0C896-C0DC-4985-B5D9-1F54733C5AD7}" type="parTrans" cxnId="{F73B239C-B778-40D6-ADB2-B10DD185C2D6}">
      <dgm:prSet/>
      <dgm:spPr/>
      <dgm:t>
        <a:bodyPr/>
        <a:lstStyle/>
        <a:p>
          <a:endParaRPr lang="ru-RU" sz="1200">
            <a:latin typeface="Arial" panose="020B0604020202020204" pitchFamily="34" charset="0"/>
            <a:cs typeface="Arial" panose="020B0604020202020204" pitchFamily="34" charset="0"/>
          </a:endParaRPr>
        </a:p>
      </dgm:t>
    </dgm:pt>
    <dgm:pt modelId="{0914A654-146A-4F69-9FDF-04797144CE44}" type="sibTrans" cxnId="{F73B239C-B778-40D6-ADB2-B10DD185C2D6}">
      <dgm:prSet/>
      <dgm:spPr/>
      <dgm:t>
        <a:bodyPr/>
        <a:lstStyle/>
        <a:p>
          <a:endParaRPr lang="ru-RU" sz="1200">
            <a:latin typeface="Arial" panose="020B0604020202020204" pitchFamily="34" charset="0"/>
            <a:cs typeface="Arial" panose="020B0604020202020204" pitchFamily="34" charset="0"/>
          </a:endParaRPr>
        </a:p>
      </dgm:t>
    </dgm:pt>
    <dgm:pt modelId="{C5AA4CEE-AA71-4E82-A540-6A39C13DE428}">
      <dgm:prSet phldrT="[Текст]" custT="1"/>
      <dgm:spPr/>
      <dgm:t>
        <a:bodyPr/>
        <a:lstStyle/>
        <a:p>
          <a:pPr algn="just"/>
          <a:r>
            <a:rPr lang="ru-RU" sz="1200" dirty="0" smtClean="0">
              <a:latin typeface="Arial" panose="020B0604020202020204" pitchFamily="34" charset="0"/>
              <a:cs typeface="Arial" panose="020B0604020202020204" pitchFamily="34" charset="0"/>
            </a:rPr>
            <a:t>Для успешной реализации национальной стратегии по снижению потребления соли необходима политическая воля, обеспечивающая четкий мандат и ресурсы. Экспертные группы, НПО, ученые и потребители могут мотивировать политиков на признание важности и осуществимости мер по сокращению потребления соли как приоритета общественного здравоохранения.</a:t>
          </a:r>
          <a:endParaRPr lang="ru-RU" sz="1200" dirty="0">
            <a:latin typeface="Arial" panose="020B0604020202020204" pitchFamily="34" charset="0"/>
            <a:cs typeface="Arial" panose="020B0604020202020204" pitchFamily="34" charset="0"/>
          </a:endParaRPr>
        </a:p>
      </dgm:t>
    </dgm:pt>
    <dgm:pt modelId="{C2CC4746-56D6-4DE8-903F-BB309C794B12}" type="parTrans" cxnId="{C7AECCBC-A7FD-4E64-898F-6DA19187CAB6}">
      <dgm:prSet/>
      <dgm:spPr/>
      <dgm:t>
        <a:bodyPr/>
        <a:lstStyle/>
        <a:p>
          <a:endParaRPr lang="ru-RU" sz="1200">
            <a:latin typeface="Arial" panose="020B0604020202020204" pitchFamily="34" charset="0"/>
            <a:cs typeface="Arial" panose="020B0604020202020204" pitchFamily="34" charset="0"/>
          </a:endParaRPr>
        </a:p>
      </dgm:t>
    </dgm:pt>
    <dgm:pt modelId="{40052672-81D1-4C34-B6C0-E9093271FF55}" type="sibTrans" cxnId="{C7AECCBC-A7FD-4E64-898F-6DA19187CAB6}">
      <dgm:prSet/>
      <dgm:spPr/>
      <dgm:t>
        <a:bodyPr/>
        <a:lstStyle/>
        <a:p>
          <a:endParaRPr lang="ru-RU" sz="1200">
            <a:latin typeface="Arial" panose="020B0604020202020204" pitchFamily="34" charset="0"/>
            <a:cs typeface="Arial" panose="020B0604020202020204" pitchFamily="34" charset="0"/>
          </a:endParaRPr>
        </a:p>
      </dgm:t>
    </dgm:pt>
    <dgm:pt modelId="{65C47DC3-5BCB-47E5-B0FB-4C65D3C8D576}">
      <dgm:prSet phldrT="[Текст]" custT="1"/>
      <dgm:spPr/>
      <dgm:t>
        <a:bodyPr/>
        <a:lstStyle/>
        <a:p>
          <a:r>
            <a:rPr lang="ru-RU" sz="1200" b="0" dirty="0" smtClean="0">
              <a:latin typeface="Arial" panose="020B0604020202020204" pitchFamily="34" charset="0"/>
              <a:cs typeface="Arial" panose="020B0604020202020204" pitchFamily="34" charset="0"/>
            </a:rPr>
            <a:t>Лидерство и управление программами</a:t>
          </a:r>
          <a:endParaRPr lang="ru-RU" sz="1200" b="0" dirty="0">
            <a:latin typeface="Arial" panose="020B0604020202020204" pitchFamily="34" charset="0"/>
            <a:cs typeface="Arial" panose="020B0604020202020204" pitchFamily="34" charset="0"/>
          </a:endParaRPr>
        </a:p>
      </dgm:t>
    </dgm:pt>
    <dgm:pt modelId="{40995C7F-F76E-4FC6-A994-4163642EE03E}" type="parTrans" cxnId="{4F4626CE-6828-43C2-8A64-39B31A4B1F28}">
      <dgm:prSet/>
      <dgm:spPr/>
      <dgm:t>
        <a:bodyPr/>
        <a:lstStyle/>
        <a:p>
          <a:endParaRPr lang="ru-RU" sz="1200">
            <a:latin typeface="Arial" panose="020B0604020202020204" pitchFamily="34" charset="0"/>
            <a:cs typeface="Arial" panose="020B0604020202020204" pitchFamily="34" charset="0"/>
          </a:endParaRPr>
        </a:p>
      </dgm:t>
    </dgm:pt>
    <dgm:pt modelId="{BE89EAF3-5FA9-4FD3-B409-3DEDCF7ABA7F}" type="sibTrans" cxnId="{4F4626CE-6828-43C2-8A64-39B31A4B1F28}">
      <dgm:prSet/>
      <dgm:spPr/>
      <dgm:t>
        <a:bodyPr/>
        <a:lstStyle/>
        <a:p>
          <a:endParaRPr lang="ru-RU" sz="1200">
            <a:latin typeface="Arial" panose="020B0604020202020204" pitchFamily="34" charset="0"/>
            <a:cs typeface="Arial" panose="020B0604020202020204" pitchFamily="34" charset="0"/>
          </a:endParaRPr>
        </a:p>
      </dgm:t>
    </dgm:pt>
    <dgm:pt modelId="{C2D909DE-1F7D-470E-AB96-54EBB37B155D}">
      <dgm:prSet phldrT="[Текст]" custT="1"/>
      <dgm:spPr/>
      <dgm:t>
        <a:bodyPr/>
        <a:lstStyle/>
        <a:p>
          <a:pPr algn="just"/>
          <a:r>
            <a:rPr lang="ru-RU" sz="1200" dirty="0" smtClean="0">
              <a:latin typeface="Arial" panose="020B0604020202020204" pitchFamily="34" charset="0"/>
              <a:cs typeface="Arial" panose="020B0604020202020204" pitchFamily="34" charset="0"/>
            </a:rPr>
            <a:t>Ключевым фактором успеха программы по сокращению потребления соли является назначение ответственного лица высокого уровня, обладающего властью и ресурсами для ее реализации. Идеальный вариант - министерский уровень с явным интересом к проблеме и достаточными ресурсами. Такое руководство обеспечит соблюдение отраслевых требований пищевой промышленностью. В случае отсутствия возможности государственного руководства, инициативу может взять на себя неправительственная организация или группа гражданского общества при поддержке правительства.</a:t>
          </a:r>
          <a:endParaRPr lang="ru-RU" sz="1200" dirty="0">
            <a:latin typeface="Arial" panose="020B0604020202020204" pitchFamily="34" charset="0"/>
            <a:cs typeface="Arial" panose="020B0604020202020204" pitchFamily="34" charset="0"/>
          </a:endParaRPr>
        </a:p>
      </dgm:t>
    </dgm:pt>
    <dgm:pt modelId="{CB8E7AFC-ABD7-4E72-AD20-A65FDE5196DC}" type="parTrans" cxnId="{5F55F7AA-54B4-4DE1-996D-C41575C653EB}">
      <dgm:prSet/>
      <dgm:spPr/>
      <dgm:t>
        <a:bodyPr/>
        <a:lstStyle/>
        <a:p>
          <a:endParaRPr lang="ru-RU" sz="1200">
            <a:latin typeface="Arial" panose="020B0604020202020204" pitchFamily="34" charset="0"/>
            <a:cs typeface="Arial" panose="020B0604020202020204" pitchFamily="34" charset="0"/>
          </a:endParaRPr>
        </a:p>
      </dgm:t>
    </dgm:pt>
    <dgm:pt modelId="{88C4ED1F-2541-4BF1-B079-1D783EAAF4F1}" type="sibTrans" cxnId="{5F55F7AA-54B4-4DE1-996D-C41575C653EB}">
      <dgm:prSet/>
      <dgm:spPr/>
      <dgm:t>
        <a:bodyPr/>
        <a:lstStyle/>
        <a:p>
          <a:endParaRPr lang="ru-RU" sz="1200">
            <a:latin typeface="Arial" panose="020B0604020202020204" pitchFamily="34" charset="0"/>
            <a:cs typeface="Arial" panose="020B0604020202020204" pitchFamily="34" charset="0"/>
          </a:endParaRPr>
        </a:p>
      </dgm:t>
    </dgm:pt>
    <dgm:pt modelId="{447585A8-E1A7-4AAC-A489-7F1A27A98C7A}">
      <dgm:prSet phldrT="[Текст]" custT="1"/>
      <dgm:spPr/>
      <dgm:t>
        <a:bodyPr/>
        <a:lstStyle/>
        <a:p>
          <a:r>
            <a:rPr lang="ru-RU" sz="1200" b="0" dirty="0" smtClean="0">
              <a:latin typeface="Arial" panose="020B0604020202020204" pitchFamily="34" charset="0"/>
              <a:cs typeface="Arial" panose="020B0604020202020204" pitchFamily="34" charset="0"/>
            </a:rPr>
            <a:t>Информационно-пропагандистская работа</a:t>
          </a:r>
          <a:endParaRPr lang="ru-RU" sz="1200" b="0" dirty="0">
            <a:latin typeface="Arial" panose="020B0604020202020204" pitchFamily="34" charset="0"/>
            <a:cs typeface="Arial" panose="020B0604020202020204" pitchFamily="34" charset="0"/>
          </a:endParaRPr>
        </a:p>
      </dgm:t>
    </dgm:pt>
    <dgm:pt modelId="{4DA82550-8C4C-4A39-99D1-25A1C458E56D}" type="parTrans" cxnId="{F31A4643-4050-43CC-906A-331399D89ED7}">
      <dgm:prSet/>
      <dgm:spPr/>
      <dgm:t>
        <a:bodyPr/>
        <a:lstStyle/>
        <a:p>
          <a:endParaRPr lang="ru-RU" sz="1200">
            <a:latin typeface="Arial" panose="020B0604020202020204" pitchFamily="34" charset="0"/>
            <a:cs typeface="Arial" panose="020B0604020202020204" pitchFamily="34" charset="0"/>
          </a:endParaRPr>
        </a:p>
      </dgm:t>
    </dgm:pt>
    <dgm:pt modelId="{7B6EE4B2-B55F-4DDF-AB61-1C5350697F54}" type="sibTrans" cxnId="{F31A4643-4050-43CC-906A-331399D89ED7}">
      <dgm:prSet/>
      <dgm:spPr/>
      <dgm:t>
        <a:bodyPr/>
        <a:lstStyle/>
        <a:p>
          <a:endParaRPr lang="ru-RU" sz="1200">
            <a:latin typeface="Arial" panose="020B0604020202020204" pitchFamily="34" charset="0"/>
            <a:cs typeface="Arial" panose="020B0604020202020204" pitchFamily="34" charset="0"/>
          </a:endParaRPr>
        </a:p>
      </dgm:t>
    </dgm:pt>
    <dgm:pt modelId="{C855801C-BF07-4962-A89C-59E529A601AC}">
      <dgm:prSet phldrT="[Текст]" custT="1"/>
      <dgm:spPr/>
      <dgm:t>
        <a:bodyPr/>
        <a:lstStyle/>
        <a:p>
          <a:pPr algn="just"/>
          <a:r>
            <a:rPr lang="ru-RU" sz="1200" dirty="0" smtClean="0">
              <a:latin typeface="Arial" panose="020B0604020202020204" pitchFamily="34" charset="0"/>
              <a:cs typeface="Arial" panose="020B0604020202020204" pitchFamily="34" charset="0"/>
            </a:rPr>
            <a:t>Для успешной реализации программы по снижению потребления соли необходима политическая воля, финансовые ресурсы и активное участие общественности. Важно включить снижение потребления соли в государственную повестку дня и мотивировать к финансированию программ. Инициативные группы могут стимулировать ответственность властей и бизнеса. Объединение усилий граждан, экспертов, властей и бизнеса повышает эффективность и даёт результаты. Важно привлекать всех заинтересованных в успехе программы.</a:t>
          </a:r>
          <a:endParaRPr lang="ru-RU" sz="1200" dirty="0">
            <a:latin typeface="Arial" panose="020B0604020202020204" pitchFamily="34" charset="0"/>
            <a:cs typeface="Arial" panose="020B0604020202020204" pitchFamily="34" charset="0"/>
          </a:endParaRPr>
        </a:p>
      </dgm:t>
    </dgm:pt>
    <dgm:pt modelId="{869153CF-44B0-4043-81F9-A76F4AF63291}" type="parTrans" cxnId="{294F6E86-09CA-4F2A-A610-6F0E3BF284C6}">
      <dgm:prSet/>
      <dgm:spPr/>
      <dgm:t>
        <a:bodyPr/>
        <a:lstStyle/>
        <a:p>
          <a:endParaRPr lang="ru-RU" sz="1200">
            <a:latin typeface="Arial" panose="020B0604020202020204" pitchFamily="34" charset="0"/>
            <a:cs typeface="Arial" panose="020B0604020202020204" pitchFamily="34" charset="0"/>
          </a:endParaRPr>
        </a:p>
      </dgm:t>
    </dgm:pt>
    <dgm:pt modelId="{46B54977-F770-45BE-9470-9607A49D49C3}" type="sibTrans" cxnId="{294F6E86-09CA-4F2A-A610-6F0E3BF284C6}">
      <dgm:prSet/>
      <dgm:spPr/>
      <dgm:t>
        <a:bodyPr/>
        <a:lstStyle/>
        <a:p>
          <a:endParaRPr lang="ru-RU" sz="1200">
            <a:latin typeface="Arial" panose="020B0604020202020204" pitchFamily="34" charset="0"/>
            <a:cs typeface="Arial" panose="020B0604020202020204" pitchFamily="34" charset="0"/>
          </a:endParaRPr>
        </a:p>
      </dgm:t>
    </dgm:pt>
    <dgm:pt modelId="{1DD315E2-5575-403D-9041-0D5EB6AA7E42}">
      <dgm:prSet phldrT="[Текст]" custT="1"/>
      <dgm:spPr/>
      <dgm:t>
        <a:bodyPr/>
        <a:lstStyle/>
        <a:p>
          <a:r>
            <a:rPr lang="ru-RU" sz="1200" b="0" dirty="0" smtClean="0">
              <a:latin typeface="Arial" panose="020B0604020202020204" pitchFamily="34" charset="0"/>
              <a:cs typeface="Arial" panose="020B0604020202020204" pitchFamily="34" charset="0"/>
            </a:rPr>
            <a:t>Партнерства</a:t>
          </a:r>
          <a:endParaRPr lang="ru-RU" sz="1200" b="0" dirty="0">
            <a:latin typeface="Arial" panose="020B0604020202020204" pitchFamily="34" charset="0"/>
            <a:cs typeface="Arial" panose="020B0604020202020204" pitchFamily="34" charset="0"/>
          </a:endParaRPr>
        </a:p>
      </dgm:t>
    </dgm:pt>
    <dgm:pt modelId="{FA524C2B-367D-46B6-84D5-76C5AFCEE3DF}" type="parTrans" cxnId="{9A42D448-7151-459B-B88A-311C06A6325E}">
      <dgm:prSet/>
      <dgm:spPr/>
      <dgm:t>
        <a:bodyPr/>
        <a:lstStyle/>
        <a:p>
          <a:endParaRPr lang="ru-RU" sz="1200">
            <a:latin typeface="Arial" panose="020B0604020202020204" pitchFamily="34" charset="0"/>
            <a:cs typeface="Arial" panose="020B0604020202020204" pitchFamily="34" charset="0"/>
          </a:endParaRPr>
        </a:p>
      </dgm:t>
    </dgm:pt>
    <dgm:pt modelId="{B0640C24-1309-4E72-AF25-A4D00F30810B}" type="sibTrans" cxnId="{9A42D448-7151-459B-B88A-311C06A6325E}">
      <dgm:prSet/>
      <dgm:spPr/>
      <dgm:t>
        <a:bodyPr/>
        <a:lstStyle/>
        <a:p>
          <a:endParaRPr lang="ru-RU" sz="1200">
            <a:latin typeface="Arial" panose="020B0604020202020204" pitchFamily="34" charset="0"/>
            <a:cs typeface="Arial" panose="020B0604020202020204" pitchFamily="34" charset="0"/>
          </a:endParaRPr>
        </a:p>
      </dgm:t>
    </dgm:pt>
    <dgm:pt modelId="{45C9DC61-2357-4AD5-9876-C4B58C38D765}">
      <dgm:prSet phldrT="[Текст]" custT="1"/>
      <dgm:spPr/>
      <dgm:t>
        <a:bodyPr/>
        <a:lstStyle/>
        <a:p>
          <a:r>
            <a:rPr lang="ru-RU" sz="1200" b="0" dirty="0" smtClean="0">
              <a:latin typeface="Arial" panose="020B0604020202020204" pitchFamily="34" charset="0"/>
              <a:cs typeface="Arial" panose="020B0604020202020204" pitchFamily="34" charset="0"/>
            </a:rPr>
            <a:t>Интеграция с программами по устранению дефицита йода</a:t>
          </a:r>
          <a:endParaRPr lang="ru-RU" sz="1200" b="0" dirty="0">
            <a:latin typeface="Arial" panose="020B0604020202020204" pitchFamily="34" charset="0"/>
            <a:cs typeface="Arial" panose="020B0604020202020204" pitchFamily="34" charset="0"/>
          </a:endParaRPr>
        </a:p>
      </dgm:t>
    </dgm:pt>
    <dgm:pt modelId="{269F3669-9DC8-4986-AB78-5978CCCE4302}" type="parTrans" cxnId="{B370EF86-C2A0-42AE-8025-B0D954740E09}">
      <dgm:prSet/>
      <dgm:spPr/>
      <dgm:t>
        <a:bodyPr/>
        <a:lstStyle/>
        <a:p>
          <a:endParaRPr lang="ru-RU" sz="1200">
            <a:latin typeface="Arial" panose="020B0604020202020204" pitchFamily="34" charset="0"/>
            <a:cs typeface="Arial" panose="020B0604020202020204" pitchFamily="34" charset="0"/>
          </a:endParaRPr>
        </a:p>
      </dgm:t>
    </dgm:pt>
    <dgm:pt modelId="{E276158C-5451-401C-AB37-3F6631161600}" type="sibTrans" cxnId="{B370EF86-C2A0-42AE-8025-B0D954740E09}">
      <dgm:prSet/>
      <dgm:spPr/>
      <dgm:t>
        <a:bodyPr/>
        <a:lstStyle/>
        <a:p>
          <a:endParaRPr lang="ru-RU" sz="1200">
            <a:latin typeface="Arial" panose="020B0604020202020204" pitchFamily="34" charset="0"/>
            <a:cs typeface="Arial" panose="020B0604020202020204" pitchFamily="34" charset="0"/>
          </a:endParaRPr>
        </a:p>
      </dgm:t>
    </dgm:pt>
    <dgm:pt modelId="{67436DC3-CF37-42FB-94B4-883706704407}">
      <dgm:prSet phldrT="[Текст]" custT="1"/>
      <dgm:spPr/>
      <dgm:t>
        <a:bodyPr/>
        <a:lstStyle/>
        <a:p>
          <a:pPr algn="just"/>
          <a:r>
            <a:rPr lang="ru-RU" sz="1200" dirty="0" smtClean="0">
              <a:latin typeface="Arial" panose="020B0604020202020204" pitchFamily="34" charset="0"/>
              <a:cs typeface="Arial" panose="020B0604020202020204" pitchFamily="34" charset="0"/>
            </a:rPr>
            <a:t>Успешная реализация программы по сокращению потребления соли требует широкого участия различных заинтересованных сторон: властей, НПО, потребителей, ученых и пищевой промышленности. Консультативная группа, состоящая из экспертов в области пищевой промышленности, может оказать необходимую поддержку на всех этапах программы. Важно обеспечить представительство всех групп и создать плодотворные рабочие отношения с ведущими представителями отрасли.</a:t>
          </a:r>
          <a:endParaRPr lang="ru-RU" sz="1200" dirty="0">
            <a:latin typeface="Arial" panose="020B0604020202020204" pitchFamily="34" charset="0"/>
            <a:cs typeface="Arial" panose="020B0604020202020204" pitchFamily="34" charset="0"/>
          </a:endParaRPr>
        </a:p>
      </dgm:t>
    </dgm:pt>
    <dgm:pt modelId="{B6423DFC-0678-4D28-87D5-33B1B0BAB649}" type="parTrans" cxnId="{0D459572-0F69-429A-A370-8A5A31E3B46E}">
      <dgm:prSet/>
      <dgm:spPr/>
      <dgm:t>
        <a:bodyPr/>
        <a:lstStyle/>
        <a:p>
          <a:endParaRPr lang="ru-RU" sz="1200">
            <a:latin typeface="Arial" panose="020B0604020202020204" pitchFamily="34" charset="0"/>
            <a:cs typeface="Arial" panose="020B0604020202020204" pitchFamily="34" charset="0"/>
          </a:endParaRPr>
        </a:p>
      </dgm:t>
    </dgm:pt>
    <dgm:pt modelId="{99EA658B-A1F4-4BDF-925C-4920729B9C36}" type="sibTrans" cxnId="{0D459572-0F69-429A-A370-8A5A31E3B46E}">
      <dgm:prSet/>
      <dgm:spPr/>
      <dgm:t>
        <a:bodyPr/>
        <a:lstStyle/>
        <a:p>
          <a:endParaRPr lang="ru-RU" sz="1200">
            <a:latin typeface="Arial" panose="020B0604020202020204" pitchFamily="34" charset="0"/>
            <a:cs typeface="Arial" panose="020B0604020202020204" pitchFamily="34" charset="0"/>
          </a:endParaRPr>
        </a:p>
      </dgm:t>
    </dgm:pt>
    <dgm:pt modelId="{36770BC6-6875-4D44-8B69-8FC0F0F85D4F}">
      <dgm:prSet phldrT="[Текст]" custT="1"/>
      <dgm:spPr/>
      <dgm:t>
        <a:bodyPr/>
        <a:lstStyle/>
        <a:p>
          <a:pPr algn="just"/>
          <a:r>
            <a:rPr lang="ru-RU" sz="1200" dirty="0" smtClean="0">
              <a:latin typeface="Arial" panose="020B0604020202020204" pitchFamily="34" charset="0"/>
              <a:cs typeface="Arial" panose="020B0604020202020204" pitchFamily="34" charset="0"/>
            </a:rPr>
            <a:t>Необходимо согласовать политику по сокращению потребления соли и устранению дефицита йода, чтобы избежать негативного влияния на программы по йодированию. Консультативная группа, объединяющая специалистов в обеих областях, может обеспечить методическую поддержку и координацию. Ключевые области для интеграции - разработка политики, просвещение, мониторинг, </a:t>
          </a:r>
          <a:r>
            <a:rPr lang="ru-RU" sz="1200" dirty="0" err="1" smtClean="0">
              <a:latin typeface="Arial" panose="020B0604020202020204" pitchFamily="34" charset="0"/>
              <a:cs typeface="Arial" panose="020B0604020202020204" pitchFamily="34" charset="0"/>
            </a:rPr>
            <a:t>эпиднадзор</a:t>
          </a:r>
          <a:r>
            <a:rPr lang="ru-RU" sz="1200" dirty="0" smtClean="0">
              <a:latin typeface="Arial" panose="020B0604020202020204" pitchFamily="34" charset="0"/>
              <a:cs typeface="Arial" panose="020B0604020202020204" pitchFamily="34" charset="0"/>
            </a:rPr>
            <a:t> и исследования</a:t>
          </a:r>
          <a:endParaRPr lang="ru-RU" sz="1200" dirty="0">
            <a:latin typeface="Arial" panose="020B0604020202020204" pitchFamily="34" charset="0"/>
            <a:cs typeface="Arial" panose="020B0604020202020204" pitchFamily="34" charset="0"/>
          </a:endParaRPr>
        </a:p>
      </dgm:t>
    </dgm:pt>
    <dgm:pt modelId="{950EF824-3D4A-4502-B877-FBFBEF375DF3}" type="parTrans" cxnId="{10DCDC2D-1AC0-4DD6-AF12-4AE3D0F68921}">
      <dgm:prSet/>
      <dgm:spPr/>
      <dgm:t>
        <a:bodyPr/>
        <a:lstStyle/>
        <a:p>
          <a:endParaRPr lang="ru-RU" sz="1200">
            <a:latin typeface="Arial" panose="020B0604020202020204" pitchFamily="34" charset="0"/>
            <a:cs typeface="Arial" panose="020B0604020202020204" pitchFamily="34" charset="0"/>
          </a:endParaRPr>
        </a:p>
      </dgm:t>
    </dgm:pt>
    <dgm:pt modelId="{F4DA2657-FB46-480C-8E1A-101F68DF6850}" type="sibTrans" cxnId="{10DCDC2D-1AC0-4DD6-AF12-4AE3D0F68921}">
      <dgm:prSet/>
      <dgm:spPr/>
      <dgm:t>
        <a:bodyPr/>
        <a:lstStyle/>
        <a:p>
          <a:endParaRPr lang="ru-RU" sz="1200">
            <a:latin typeface="Arial" panose="020B0604020202020204" pitchFamily="34" charset="0"/>
            <a:cs typeface="Arial" panose="020B0604020202020204" pitchFamily="34" charset="0"/>
          </a:endParaRPr>
        </a:p>
      </dgm:t>
    </dgm:pt>
    <dgm:pt modelId="{82768BC6-243F-4A68-B63C-670102A2726B}" type="pres">
      <dgm:prSet presAssocID="{5A893B68-C8EE-4C58-AE9E-206AD9272B67}" presName="Name0" presStyleCnt="0">
        <dgm:presLayoutVars>
          <dgm:dir/>
          <dgm:animLvl val="lvl"/>
          <dgm:resizeHandles val="exact"/>
        </dgm:presLayoutVars>
      </dgm:prSet>
      <dgm:spPr/>
      <dgm:t>
        <a:bodyPr/>
        <a:lstStyle/>
        <a:p>
          <a:endParaRPr lang="ru-RU"/>
        </a:p>
      </dgm:t>
    </dgm:pt>
    <dgm:pt modelId="{F9EF45D8-6CB0-4F1E-885C-DA72DABEE438}" type="pres">
      <dgm:prSet presAssocID="{D06F8A79-4299-4C55-AB9F-D2560A866D53}" presName="composite" presStyleCnt="0"/>
      <dgm:spPr/>
    </dgm:pt>
    <dgm:pt modelId="{1A2D73A9-27B9-4A06-814C-8D01915205B7}" type="pres">
      <dgm:prSet presAssocID="{D06F8A79-4299-4C55-AB9F-D2560A866D53}" presName="parTx" presStyleLbl="alignNode1" presStyleIdx="0" presStyleCnt="5">
        <dgm:presLayoutVars>
          <dgm:chMax val="0"/>
          <dgm:chPref val="0"/>
          <dgm:bulletEnabled val="1"/>
        </dgm:presLayoutVars>
      </dgm:prSet>
      <dgm:spPr/>
      <dgm:t>
        <a:bodyPr/>
        <a:lstStyle/>
        <a:p>
          <a:endParaRPr lang="ru-RU"/>
        </a:p>
      </dgm:t>
    </dgm:pt>
    <dgm:pt modelId="{911EFC9D-9E49-430A-86A3-3A90153A3AAE}" type="pres">
      <dgm:prSet presAssocID="{D06F8A79-4299-4C55-AB9F-D2560A866D53}" presName="desTx" presStyleLbl="alignAccFollowNode1" presStyleIdx="0" presStyleCnt="5">
        <dgm:presLayoutVars>
          <dgm:bulletEnabled val="1"/>
        </dgm:presLayoutVars>
      </dgm:prSet>
      <dgm:spPr/>
      <dgm:t>
        <a:bodyPr/>
        <a:lstStyle/>
        <a:p>
          <a:endParaRPr lang="ru-RU"/>
        </a:p>
      </dgm:t>
    </dgm:pt>
    <dgm:pt modelId="{D09B61E2-E66C-42ED-9A80-732590075679}" type="pres">
      <dgm:prSet presAssocID="{0914A654-146A-4F69-9FDF-04797144CE44}" presName="space" presStyleCnt="0"/>
      <dgm:spPr/>
    </dgm:pt>
    <dgm:pt modelId="{8EE121DC-D9CB-4C98-B793-B8104C2E6546}" type="pres">
      <dgm:prSet presAssocID="{65C47DC3-5BCB-47E5-B0FB-4C65D3C8D576}" presName="composite" presStyleCnt="0"/>
      <dgm:spPr/>
    </dgm:pt>
    <dgm:pt modelId="{4958DD89-AB29-4E85-B89E-3A37B644FAC2}" type="pres">
      <dgm:prSet presAssocID="{65C47DC3-5BCB-47E5-B0FB-4C65D3C8D576}" presName="parTx" presStyleLbl="alignNode1" presStyleIdx="1" presStyleCnt="5">
        <dgm:presLayoutVars>
          <dgm:chMax val="0"/>
          <dgm:chPref val="0"/>
          <dgm:bulletEnabled val="1"/>
        </dgm:presLayoutVars>
      </dgm:prSet>
      <dgm:spPr/>
      <dgm:t>
        <a:bodyPr/>
        <a:lstStyle/>
        <a:p>
          <a:endParaRPr lang="ru-RU"/>
        </a:p>
      </dgm:t>
    </dgm:pt>
    <dgm:pt modelId="{1E665BFC-F437-4177-AF6E-087A478219FA}" type="pres">
      <dgm:prSet presAssocID="{65C47DC3-5BCB-47E5-B0FB-4C65D3C8D576}" presName="desTx" presStyleLbl="alignAccFollowNode1" presStyleIdx="1" presStyleCnt="5">
        <dgm:presLayoutVars>
          <dgm:bulletEnabled val="1"/>
        </dgm:presLayoutVars>
      </dgm:prSet>
      <dgm:spPr/>
      <dgm:t>
        <a:bodyPr/>
        <a:lstStyle/>
        <a:p>
          <a:endParaRPr lang="ru-RU"/>
        </a:p>
      </dgm:t>
    </dgm:pt>
    <dgm:pt modelId="{2C427F24-35A7-4A7D-A581-A954FBDF4AB1}" type="pres">
      <dgm:prSet presAssocID="{BE89EAF3-5FA9-4FD3-B409-3DEDCF7ABA7F}" presName="space" presStyleCnt="0"/>
      <dgm:spPr/>
    </dgm:pt>
    <dgm:pt modelId="{3DEADCDA-14D9-44EC-A613-F5EC2D8288A0}" type="pres">
      <dgm:prSet presAssocID="{447585A8-E1A7-4AAC-A489-7F1A27A98C7A}" presName="composite" presStyleCnt="0"/>
      <dgm:spPr/>
    </dgm:pt>
    <dgm:pt modelId="{93989761-0DDE-44FD-9128-462468F04AEE}" type="pres">
      <dgm:prSet presAssocID="{447585A8-E1A7-4AAC-A489-7F1A27A98C7A}" presName="parTx" presStyleLbl="alignNode1" presStyleIdx="2" presStyleCnt="5">
        <dgm:presLayoutVars>
          <dgm:chMax val="0"/>
          <dgm:chPref val="0"/>
          <dgm:bulletEnabled val="1"/>
        </dgm:presLayoutVars>
      </dgm:prSet>
      <dgm:spPr/>
      <dgm:t>
        <a:bodyPr/>
        <a:lstStyle/>
        <a:p>
          <a:endParaRPr lang="ru-RU"/>
        </a:p>
      </dgm:t>
    </dgm:pt>
    <dgm:pt modelId="{CD2E6DE1-867E-49A0-9D9A-9A20E86E6688}" type="pres">
      <dgm:prSet presAssocID="{447585A8-E1A7-4AAC-A489-7F1A27A98C7A}" presName="desTx" presStyleLbl="alignAccFollowNode1" presStyleIdx="2" presStyleCnt="5">
        <dgm:presLayoutVars>
          <dgm:bulletEnabled val="1"/>
        </dgm:presLayoutVars>
      </dgm:prSet>
      <dgm:spPr/>
      <dgm:t>
        <a:bodyPr/>
        <a:lstStyle/>
        <a:p>
          <a:endParaRPr lang="ru-RU"/>
        </a:p>
      </dgm:t>
    </dgm:pt>
    <dgm:pt modelId="{E5A10039-6318-40CA-A780-456BBF38BC7F}" type="pres">
      <dgm:prSet presAssocID="{7B6EE4B2-B55F-4DDF-AB61-1C5350697F54}" presName="space" presStyleCnt="0"/>
      <dgm:spPr/>
    </dgm:pt>
    <dgm:pt modelId="{789ECF54-ABB9-401A-A2F4-FF88163CBE14}" type="pres">
      <dgm:prSet presAssocID="{1DD315E2-5575-403D-9041-0D5EB6AA7E42}" presName="composite" presStyleCnt="0"/>
      <dgm:spPr/>
    </dgm:pt>
    <dgm:pt modelId="{A79D8151-9311-4481-883C-E27B4A701ACF}" type="pres">
      <dgm:prSet presAssocID="{1DD315E2-5575-403D-9041-0D5EB6AA7E42}" presName="parTx" presStyleLbl="alignNode1" presStyleIdx="3" presStyleCnt="5">
        <dgm:presLayoutVars>
          <dgm:chMax val="0"/>
          <dgm:chPref val="0"/>
          <dgm:bulletEnabled val="1"/>
        </dgm:presLayoutVars>
      </dgm:prSet>
      <dgm:spPr/>
      <dgm:t>
        <a:bodyPr/>
        <a:lstStyle/>
        <a:p>
          <a:endParaRPr lang="ru-RU"/>
        </a:p>
      </dgm:t>
    </dgm:pt>
    <dgm:pt modelId="{77777A24-4116-419B-97E3-31ED6B3BF0A3}" type="pres">
      <dgm:prSet presAssocID="{1DD315E2-5575-403D-9041-0D5EB6AA7E42}" presName="desTx" presStyleLbl="alignAccFollowNode1" presStyleIdx="3" presStyleCnt="5">
        <dgm:presLayoutVars>
          <dgm:bulletEnabled val="1"/>
        </dgm:presLayoutVars>
      </dgm:prSet>
      <dgm:spPr/>
      <dgm:t>
        <a:bodyPr/>
        <a:lstStyle/>
        <a:p>
          <a:endParaRPr lang="ru-RU"/>
        </a:p>
      </dgm:t>
    </dgm:pt>
    <dgm:pt modelId="{08B1F91C-9945-43F9-B2E9-37A01FAD7E20}" type="pres">
      <dgm:prSet presAssocID="{B0640C24-1309-4E72-AF25-A4D00F30810B}" presName="space" presStyleCnt="0"/>
      <dgm:spPr/>
    </dgm:pt>
    <dgm:pt modelId="{638F991B-5BF7-43DD-9F0E-C73E0E14BEE3}" type="pres">
      <dgm:prSet presAssocID="{45C9DC61-2357-4AD5-9876-C4B58C38D765}" presName="composite" presStyleCnt="0"/>
      <dgm:spPr/>
    </dgm:pt>
    <dgm:pt modelId="{BADFFA09-C6C6-4D77-8DA6-4C5B4F05D2CF}" type="pres">
      <dgm:prSet presAssocID="{45C9DC61-2357-4AD5-9876-C4B58C38D765}" presName="parTx" presStyleLbl="alignNode1" presStyleIdx="4" presStyleCnt="5">
        <dgm:presLayoutVars>
          <dgm:chMax val="0"/>
          <dgm:chPref val="0"/>
          <dgm:bulletEnabled val="1"/>
        </dgm:presLayoutVars>
      </dgm:prSet>
      <dgm:spPr/>
      <dgm:t>
        <a:bodyPr/>
        <a:lstStyle/>
        <a:p>
          <a:endParaRPr lang="ru-RU"/>
        </a:p>
      </dgm:t>
    </dgm:pt>
    <dgm:pt modelId="{E5DD8304-2261-4DDD-AA44-7FAFD97D86A7}" type="pres">
      <dgm:prSet presAssocID="{45C9DC61-2357-4AD5-9876-C4B58C38D765}" presName="desTx" presStyleLbl="alignAccFollowNode1" presStyleIdx="4" presStyleCnt="5">
        <dgm:presLayoutVars>
          <dgm:bulletEnabled val="1"/>
        </dgm:presLayoutVars>
      </dgm:prSet>
      <dgm:spPr/>
      <dgm:t>
        <a:bodyPr/>
        <a:lstStyle/>
        <a:p>
          <a:endParaRPr lang="ru-RU"/>
        </a:p>
      </dgm:t>
    </dgm:pt>
  </dgm:ptLst>
  <dgm:cxnLst>
    <dgm:cxn modelId="{9EA47748-CA1A-4B2C-A758-06DFE2DD5622}" type="presOf" srcId="{C855801C-BF07-4962-A89C-59E529A601AC}" destId="{CD2E6DE1-867E-49A0-9D9A-9A20E86E6688}" srcOrd="0" destOrd="0" presId="urn:microsoft.com/office/officeart/2005/8/layout/hList1"/>
    <dgm:cxn modelId="{C7AECCBC-A7FD-4E64-898F-6DA19187CAB6}" srcId="{D06F8A79-4299-4C55-AB9F-D2560A866D53}" destId="{C5AA4CEE-AA71-4E82-A540-6A39C13DE428}" srcOrd="0" destOrd="0" parTransId="{C2CC4746-56D6-4DE8-903F-BB309C794B12}" sibTransId="{40052672-81D1-4C34-B6C0-E9093271FF55}"/>
    <dgm:cxn modelId="{A8EF3211-119A-47DB-80AA-03CEF44CE9DA}" type="presOf" srcId="{1DD315E2-5575-403D-9041-0D5EB6AA7E42}" destId="{A79D8151-9311-4481-883C-E27B4A701ACF}" srcOrd="0" destOrd="0" presId="urn:microsoft.com/office/officeart/2005/8/layout/hList1"/>
    <dgm:cxn modelId="{B370EF86-C2A0-42AE-8025-B0D954740E09}" srcId="{5A893B68-C8EE-4C58-AE9E-206AD9272B67}" destId="{45C9DC61-2357-4AD5-9876-C4B58C38D765}" srcOrd="4" destOrd="0" parTransId="{269F3669-9DC8-4986-AB78-5978CCCE4302}" sibTransId="{E276158C-5451-401C-AB37-3F6631161600}"/>
    <dgm:cxn modelId="{2EA16DA6-1549-41C4-881F-F3BBEA9E7C02}" type="presOf" srcId="{65C47DC3-5BCB-47E5-B0FB-4C65D3C8D576}" destId="{4958DD89-AB29-4E85-B89E-3A37B644FAC2}" srcOrd="0" destOrd="0" presId="urn:microsoft.com/office/officeart/2005/8/layout/hList1"/>
    <dgm:cxn modelId="{9A42D448-7151-459B-B88A-311C06A6325E}" srcId="{5A893B68-C8EE-4C58-AE9E-206AD9272B67}" destId="{1DD315E2-5575-403D-9041-0D5EB6AA7E42}" srcOrd="3" destOrd="0" parTransId="{FA524C2B-367D-46B6-84D5-76C5AFCEE3DF}" sibTransId="{B0640C24-1309-4E72-AF25-A4D00F30810B}"/>
    <dgm:cxn modelId="{10DCDC2D-1AC0-4DD6-AF12-4AE3D0F68921}" srcId="{45C9DC61-2357-4AD5-9876-C4B58C38D765}" destId="{36770BC6-6875-4D44-8B69-8FC0F0F85D4F}" srcOrd="0" destOrd="0" parTransId="{950EF824-3D4A-4502-B877-FBFBEF375DF3}" sibTransId="{F4DA2657-FB46-480C-8E1A-101F68DF6850}"/>
    <dgm:cxn modelId="{A850F23F-BE5F-4046-9D23-BF85BC837066}" type="presOf" srcId="{67436DC3-CF37-42FB-94B4-883706704407}" destId="{77777A24-4116-419B-97E3-31ED6B3BF0A3}" srcOrd="0" destOrd="0" presId="urn:microsoft.com/office/officeart/2005/8/layout/hList1"/>
    <dgm:cxn modelId="{118C6913-0274-468F-8DFC-F5DD6939A73F}" type="presOf" srcId="{45C9DC61-2357-4AD5-9876-C4B58C38D765}" destId="{BADFFA09-C6C6-4D77-8DA6-4C5B4F05D2CF}" srcOrd="0" destOrd="0" presId="urn:microsoft.com/office/officeart/2005/8/layout/hList1"/>
    <dgm:cxn modelId="{F31A4643-4050-43CC-906A-331399D89ED7}" srcId="{5A893B68-C8EE-4C58-AE9E-206AD9272B67}" destId="{447585A8-E1A7-4AAC-A489-7F1A27A98C7A}" srcOrd="2" destOrd="0" parTransId="{4DA82550-8C4C-4A39-99D1-25A1C458E56D}" sibTransId="{7B6EE4B2-B55F-4DDF-AB61-1C5350697F54}"/>
    <dgm:cxn modelId="{F73B239C-B778-40D6-ADB2-B10DD185C2D6}" srcId="{5A893B68-C8EE-4C58-AE9E-206AD9272B67}" destId="{D06F8A79-4299-4C55-AB9F-D2560A866D53}" srcOrd="0" destOrd="0" parTransId="{B0F0C896-C0DC-4985-B5D9-1F54733C5AD7}" sibTransId="{0914A654-146A-4F69-9FDF-04797144CE44}"/>
    <dgm:cxn modelId="{8617436D-B33B-4469-BF4E-137342D2BF61}" type="presOf" srcId="{C2D909DE-1F7D-470E-AB96-54EBB37B155D}" destId="{1E665BFC-F437-4177-AF6E-087A478219FA}" srcOrd="0" destOrd="0" presId="urn:microsoft.com/office/officeart/2005/8/layout/hList1"/>
    <dgm:cxn modelId="{A8DC9796-B498-4799-8B14-63C3827557B4}" type="presOf" srcId="{C5AA4CEE-AA71-4E82-A540-6A39C13DE428}" destId="{911EFC9D-9E49-430A-86A3-3A90153A3AAE}" srcOrd="0" destOrd="0" presId="urn:microsoft.com/office/officeart/2005/8/layout/hList1"/>
    <dgm:cxn modelId="{5F55F7AA-54B4-4DE1-996D-C41575C653EB}" srcId="{65C47DC3-5BCB-47E5-B0FB-4C65D3C8D576}" destId="{C2D909DE-1F7D-470E-AB96-54EBB37B155D}" srcOrd="0" destOrd="0" parTransId="{CB8E7AFC-ABD7-4E72-AD20-A65FDE5196DC}" sibTransId="{88C4ED1F-2541-4BF1-B079-1D783EAAF4F1}"/>
    <dgm:cxn modelId="{294F6E86-09CA-4F2A-A610-6F0E3BF284C6}" srcId="{447585A8-E1A7-4AAC-A489-7F1A27A98C7A}" destId="{C855801C-BF07-4962-A89C-59E529A601AC}" srcOrd="0" destOrd="0" parTransId="{869153CF-44B0-4043-81F9-A76F4AF63291}" sibTransId="{46B54977-F770-45BE-9470-9607A49D49C3}"/>
    <dgm:cxn modelId="{0D459572-0F69-429A-A370-8A5A31E3B46E}" srcId="{1DD315E2-5575-403D-9041-0D5EB6AA7E42}" destId="{67436DC3-CF37-42FB-94B4-883706704407}" srcOrd="0" destOrd="0" parTransId="{B6423DFC-0678-4D28-87D5-33B1B0BAB649}" sibTransId="{99EA658B-A1F4-4BDF-925C-4920729B9C36}"/>
    <dgm:cxn modelId="{9487F3D9-31D0-4237-974D-90F23FD45D3B}" type="presOf" srcId="{5A893B68-C8EE-4C58-AE9E-206AD9272B67}" destId="{82768BC6-243F-4A68-B63C-670102A2726B}" srcOrd="0" destOrd="0" presId="urn:microsoft.com/office/officeart/2005/8/layout/hList1"/>
    <dgm:cxn modelId="{66617486-7FF9-4EEB-9F6C-6F73E8F54238}" type="presOf" srcId="{36770BC6-6875-4D44-8B69-8FC0F0F85D4F}" destId="{E5DD8304-2261-4DDD-AA44-7FAFD97D86A7}" srcOrd="0" destOrd="0" presId="urn:microsoft.com/office/officeart/2005/8/layout/hList1"/>
    <dgm:cxn modelId="{5DA027AF-D3F5-4C60-8822-47463F89B690}" type="presOf" srcId="{D06F8A79-4299-4C55-AB9F-D2560A866D53}" destId="{1A2D73A9-27B9-4A06-814C-8D01915205B7}" srcOrd="0" destOrd="0" presId="urn:microsoft.com/office/officeart/2005/8/layout/hList1"/>
    <dgm:cxn modelId="{4F4626CE-6828-43C2-8A64-39B31A4B1F28}" srcId="{5A893B68-C8EE-4C58-AE9E-206AD9272B67}" destId="{65C47DC3-5BCB-47E5-B0FB-4C65D3C8D576}" srcOrd="1" destOrd="0" parTransId="{40995C7F-F76E-4FC6-A994-4163642EE03E}" sibTransId="{BE89EAF3-5FA9-4FD3-B409-3DEDCF7ABA7F}"/>
    <dgm:cxn modelId="{51239419-744F-4EE6-840F-3F970A153CBC}" type="presOf" srcId="{447585A8-E1A7-4AAC-A489-7F1A27A98C7A}" destId="{93989761-0DDE-44FD-9128-462468F04AEE}" srcOrd="0" destOrd="0" presId="urn:microsoft.com/office/officeart/2005/8/layout/hList1"/>
    <dgm:cxn modelId="{665A6456-D0AB-4514-BA04-8752AC8EE609}" type="presParOf" srcId="{82768BC6-243F-4A68-B63C-670102A2726B}" destId="{F9EF45D8-6CB0-4F1E-885C-DA72DABEE438}" srcOrd="0" destOrd="0" presId="urn:microsoft.com/office/officeart/2005/8/layout/hList1"/>
    <dgm:cxn modelId="{C1A80F9D-C029-42A7-AE59-D5493157EF27}" type="presParOf" srcId="{F9EF45D8-6CB0-4F1E-885C-DA72DABEE438}" destId="{1A2D73A9-27B9-4A06-814C-8D01915205B7}" srcOrd="0" destOrd="0" presId="urn:microsoft.com/office/officeart/2005/8/layout/hList1"/>
    <dgm:cxn modelId="{FF93576F-7C37-422C-9648-56E6A75DFEDF}" type="presParOf" srcId="{F9EF45D8-6CB0-4F1E-885C-DA72DABEE438}" destId="{911EFC9D-9E49-430A-86A3-3A90153A3AAE}" srcOrd="1" destOrd="0" presId="urn:microsoft.com/office/officeart/2005/8/layout/hList1"/>
    <dgm:cxn modelId="{D8AEEF9B-B9C3-4B3B-A5A6-9B70783EB9BF}" type="presParOf" srcId="{82768BC6-243F-4A68-B63C-670102A2726B}" destId="{D09B61E2-E66C-42ED-9A80-732590075679}" srcOrd="1" destOrd="0" presId="urn:microsoft.com/office/officeart/2005/8/layout/hList1"/>
    <dgm:cxn modelId="{5D3E8C3B-AF81-48E3-AED0-BF8C558FD753}" type="presParOf" srcId="{82768BC6-243F-4A68-B63C-670102A2726B}" destId="{8EE121DC-D9CB-4C98-B793-B8104C2E6546}" srcOrd="2" destOrd="0" presId="urn:microsoft.com/office/officeart/2005/8/layout/hList1"/>
    <dgm:cxn modelId="{A8318827-FF8B-4D4F-A7CF-55349C47B8D3}" type="presParOf" srcId="{8EE121DC-D9CB-4C98-B793-B8104C2E6546}" destId="{4958DD89-AB29-4E85-B89E-3A37B644FAC2}" srcOrd="0" destOrd="0" presId="urn:microsoft.com/office/officeart/2005/8/layout/hList1"/>
    <dgm:cxn modelId="{7A257043-03E0-4DF3-B446-C8873D2A7038}" type="presParOf" srcId="{8EE121DC-D9CB-4C98-B793-B8104C2E6546}" destId="{1E665BFC-F437-4177-AF6E-087A478219FA}" srcOrd="1" destOrd="0" presId="urn:microsoft.com/office/officeart/2005/8/layout/hList1"/>
    <dgm:cxn modelId="{6AEA44A6-FCCC-48C7-AD1D-E8195B721DC1}" type="presParOf" srcId="{82768BC6-243F-4A68-B63C-670102A2726B}" destId="{2C427F24-35A7-4A7D-A581-A954FBDF4AB1}" srcOrd="3" destOrd="0" presId="urn:microsoft.com/office/officeart/2005/8/layout/hList1"/>
    <dgm:cxn modelId="{E683FE92-741E-4AFD-A551-B836CA90D269}" type="presParOf" srcId="{82768BC6-243F-4A68-B63C-670102A2726B}" destId="{3DEADCDA-14D9-44EC-A613-F5EC2D8288A0}" srcOrd="4" destOrd="0" presId="urn:microsoft.com/office/officeart/2005/8/layout/hList1"/>
    <dgm:cxn modelId="{89E17E03-674B-4F3B-B2C8-5F5FCF1985EE}" type="presParOf" srcId="{3DEADCDA-14D9-44EC-A613-F5EC2D8288A0}" destId="{93989761-0DDE-44FD-9128-462468F04AEE}" srcOrd="0" destOrd="0" presId="urn:microsoft.com/office/officeart/2005/8/layout/hList1"/>
    <dgm:cxn modelId="{E23B17F3-234E-4DBD-986C-355702FC7E1D}" type="presParOf" srcId="{3DEADCDA-14D9-44EC-A613-F5EC2D8288A0}" destId="{CD2E6DE1-867E-49A0-9D9A-9A20E86E6688}" srcOrd="1" destOrd="0" presId="urn:microsoft.com/office/officeart/2005/8/layout/hList1"/>
    <dgm:cxn modelId="{36E685C2-B370-4D88-9D4F-3E914134740B}" type="presParOf" srcId="{82768BC6-243F-4A68-B63C-670102A2726B}" destId="{E5A10039-6318-40CA-A780-456BBF38BC7F}" srcOrd="5" destOrd="0" presId="urn:microsoft.com/office/officeart/2005/8/layout/hList1"/>
    <dgm:cxn modelId="{482ADCCF-B415-4620-9A86-2F9423B7B900}" type="presParOf" srcId="{82768BC6-243F-4A68-B63C-670102A2726B}" destId="{789ECF54-ABB9-401A-A2F4-FF88163CBE14}" srcOrd="6" destOrd="0" presId="urn:microsoft.com/office/officeart/2005/8/layout/hList1"/>
    <dgm:cxn modelId="{7105F250-4500-48E1-832E-1187D84018FA}" type="presParOf" srcId="{789ECF54-ABB9-401A-A2F4-FF88163CBE14}" destId="{A79D8151-9311-4481-883C-E27B4A701ACF}" srcOrd="0" destOrd="0" presId="urn:microsoft.com/office/officeart/2005/8/layout/hList1"/>
    <dgm:cxn modelId="{7AAADC60-AC1B-4165-A534-5A59BF9E276D}" type="presParOf" srcId="{789ECF54-ABB9-401A-A2F4-FF88163CBE14}" destId="{77777A24-4116-419B-97E3-31ED6B3BF0A3}" srcOrd="1" destOrd="0" presId="urn:microsoft.com/office/officeart/2005/8/layout/hList1"/>
    <dgm:cxn modelId="{7F7A3A69-E8FA-4546-A819-0000788D0241}" type="presParOf" srcId="{82768BC6-243F-4A68-B63C-670102A2726B}" destId="{08B1F91C-9945-43F9-B2E9-37A01FAD7E20}" srcOrd="7" destOrd="0" presId="urn:microsoft.com/office/officeart/2005/8/layout/hList1"/>
    <dgm:cxn modelId="{5C9E1630-FCBB-4762-B177-8C88266E2583}" type="presParOf" srcId="{82768BC6-243F-4A68-B63C-670102A2726B}" destId="{638F991B-5BF7-43DD-9F0E-C73E0E14BEE3}" srcOrd="8" destOrd="0" presId="urn:microsoft.com/office/officeart/2005/8/layout/hList1"/>
    <dgm:cxn modelId="{A38295E8-302D-43E2-8662-35F58F028934}" type="presParOf" srcId="{638F991B-5BF7-43DD-9F0E-C73E0E14BEE3}" destId="{BADFFA09-C6C6-4D77-8DA6-4C5B4F05D2CF}" srcOrd="0" destOrd="0" presId="urn:microsoft.com/office/officeart/2005/8/layout/hList1"/>
    <dgm:cxn modelId="{5C1B63C7-6B0F-452F-9B56-3B62F19DF7A9}" type="presParOf" srcId="{638F991B-5BF7-43DD-9F0E-C73E0E14BEE3}" destId="{E5DD8304-2261-4DDD-AA44-7FAFD97D86A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D73A9-27B9-4A06-814C-8D01915205B7}">
      <dsp:nvSpPr>
        <dsp:cNvPr id="0" name=""/>
        <dsp:cNvSpPr/>
      </dsp:nvSpPr>
      <dsp:spPr>
        <a:xfrm>
          <a:off x="5604" y="3304"/>
          <a:ext cx="2148580" cy="691200"/>
        </a:xfrm>
        <a:prstGeom prst="rect">
          <a:avLst/>
        </a:prstGeom>
        <a:gradFill rotWithShape="0">
          <a:gsLst>
            <a:gs pos="0">
              <a:schemeClr val="accent1">
                <a:shade val="50000"/>
                <a:hueOff val="0"/>
                <a:satOff val="0"/>
                <a:lumOff val="0"/>
                <a:alphaOff val="0"/>
                <a:tint val="96000"/>
                <a:lumMod val="100000"/>
              </a:schemeClr>
            </a:gs>
            <a:gs pos="78000">
              <a:schemeClr val="accent1">
                <a:shade val="50000"/>
                <a:hueOff val="0"/>
                <a:satOff val="0"/>
                <a:lumOff val="0"/>
                <a:alphaOff val="0"/>
                <a:shade val="94000"/>
                <a:lumMod val="94000"/>
              </a:schemeClr>
            </a:gs>
          </a:gsLst>
          <a:lin ang="5400000" scaled="0"/>
        </a:gradFill>
        <a:ln w="12700" cap="rnd" cmpd="sng" algn="ctr">
          <a:solidFill>
            <a:schemeClr val="accent1">
              <a:shade val="5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ru-RU" sz="1200" b="0" kern="1200" dirty="0" smtClean="0">
              <a:latin typeface="Arial" panose="020B0604020202020204" pitchFamily="34" charset="0"/>
              <a:cs typeface="Arial" panose="020B0604020202020204" pitchFamily="34" charset="0"/>
            </a:rPr>
            <a:t>Политическая приверженность</a:t>
          </a:r>
          <a:endParaRPr lang="ru-RU" sz="1200" b="0" kern="1200" dirty="0">
            <a:latin typeface="Arial" panose="020B0604020202020204" pitchFamily="34" charset="0"/>
            <a:cs typeface="Arial" panose="020B0604020202020204" pitchFamily="34" charset="0"/>
          </a:endParaRPr>
        </a:p>
      </dsp:txBody>
      <dsp:txXfrm>
        <a:off x="5604" y="3304"/>
        <a:ext cx="2148580" cy="691200"/>
      </dsp:txXfrm>
    </dsp:sp>
    <dsp:sp modelId="{911EFC9D-9E49-430A-86A3-3A90153A3AAE}">
      <dsp:nvSpPr>
        <dsp:cNvPr id="0" name=""/>
        <dsp:cNvSpPr/>
      </dsp:nvSpPr>
      <dsp:spPr>
        <a:xfrm>
          <a:off x="5604" y="694504"/>
          <a:ext cx="2148580" cy="4640422"/>
        </a:xfrm>
        <a:prstGeom prst="rect">
          <a:avLst/>
        </a:prstGeom>
        <a:solidFill>
          <a:schemeClr val="accent1">
            <a:alpha val="90000"/>
            <a:tint val="55000"/>
            <a:hueOff val="0"/>
            <a:satOff val="0"/>
            <a:lumOff val="0"/>
            <a:alphaOff val="0"/>
          </a:schemeClr>
        </a:solidFill>
        <a:ln w="12700" cap="rnd" cmpd="sng" algn="ctr">
          <a:solidFill>
            <a:schemeClr val="accent1">
              <a:alpha val="90000"/>
              <a:tint val="55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ru-RU" sz="1200" kern="1200" dirty="0" smtClean="0">
              <a:latin typeface="Arial" panose="020B0604020202020204" pitchFamily="34" charset="0"/>
              <a:cs typeface="Arial" panose="020B0604020202020204" pitchFamily="34" charset="0"/>
            </a:rPr>
            <a:t>Для успешной реализации национальной стратегии по снижению потребления соли необходима политическая воля, обеспечивающая четкий мандат и ресурсы. Экспертные группы, НПО, ученые и потребители могут мотивировать политиков на признание важности и осуществимости мер по сокращению потребления соли как приоритета общественного здравоохранения.</a:t>
          </a:r>
          <a:endParaRPr lang="ru-RU" sz="1200" kern="1200" dirty="0">
            <a:latin typeface="Arial" panose="020B0604020202020204" pitchFamily="34" charset="0"/>
            <a:cs typeface="Arial" panose="020B0604020202020204" pitchFamily="34" charset="0"/>
          </a:endParaRPr>
        </a:p>
      </dsp:txBody>
      <dsp:txXfrm>
        <a:off x="5604" y="694504"/>
        <a:ext cx="2148580" cy="4640422"/>
      </dsp:txXfrm>
    </dsp:sp>
    <dsp:sp modelId="{4958DD89-AB29-4E85-B89E-3A37B644FAC2}">
      <dsp:nvSpPr>
        <dsp:cNvPr id="0" name=""/>
        <dsp:cNvSpPr/>
      </dsp:nvSpPr>
      <dsp:spPr>
        <a:xfrm>
          <a:off x="2454986" y="3304"/>
          <a:ext cx="2148580" cy="691200"/>
        </a:xfrm>
        <a:prstGeom prst="rect">
          <a:avLst/>
        </a:prstGeom>
        <a:gradFill rotWithShape="0">
          <a:gsLst>
            <a:gs pos="0">
              <a:schemeClr val="accent1">
                <a:shade val="50000"/>
                <a:hueOff val="97872"/>
                <a:satOff val="12922"/>
                <a:lumOff val="15126"/>
                <a:alphaOff val="0"/>
                <a:tint val="96000"/>
                <a:lumMod val="100000"/>
              </a:schemeClr>
            </a:gs>
            <a:gs pos="78000">
              <a:schemeClr val="accent1">
                <a:shade val="50000"/>
                <a:hueOff val="97872"/>
                <a:satOff val="12922"/>
                <a:lumOff val="15126"/>
                <a:alphaOff val="0"/>
                <a:shade val="94000"/>
                <a:lumMod val="94000"/>
              </a:schemeClr>
            </a:gs>
          </a:gsLst>
          <a:lin ang="5400000" scaled="0"/>
        </a:gradFill>
        <a:ln w="12700" cap="rnd" cmpd="sng" algn="ctr">
          <a:solidFill>
            <a:schemeClr val="accent1">
              <a:shade val="50000"/>
              <a:hueOff val="97872"/>
              <a:satOff val="12922"/>
              <a:lumOff val="15126"/>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ru-RU" sz="1200" b="0" kern="1200" dirty="0" smtClean="0">
              <a:latin typeface="Arial" panose="020B0604020202020204" pitchFamily="34" charset="0"/>
              <a:cs typeface="Arial" panose="020B0604020202020204" pitchFamily="34" charset="0"/>
            </a:rPr>
            <a:t>Лидерство и управление программами</a:t>
          </a:r>
          <a:endParaRPr lang="ru-RU" sz="1200" b="0" kern="1200" dirty="0">
            <a:latin typeface="Arial" panose="020B0604020202020204" pitchFamily="34" charset="0"/>
            <a:cs typeface="Arial" panose="020B0604020202020204" pitchFamily="34" charset="0"/>
          </a:endParaRPr>
        </a:p>
      </dsp:txBody>
      <dsp:txXfrm>
        <a:off x="2454986" y="3304"/>
        <a:ext cx="2148580" cy="691200"/>
      </dsp:txXfrm>
    </dsp:sp>
    <dsp:sp modelId="{1E665BFC-F437-4177-AF6E-087A478219FA}">
      <dsp:nvSpPr>
        <dsp:cNvPr id="0" name=""/>
        <dsp:cNvSpPr/>
      </dsp:nvSpPr>
      <dsp:spPr>
        <a:xfrm>
          <a:off x="2454986" y="694504"/>
          <a:ext cx="2148580" cy="4640422"/>
        </a:xfrm>
        <a:prstGeom prst="rect">
          <a:avLst/>
        </a:prstGeom>
        <a:solidFill>
          <a:schemeClr val="accent1">
            <a:alpha val="90000"/>
            <a:tint val="55000"/>
            <a:hueOff val="0"/>
            <a:satOff val="0"/>
            <a:lumOff val="0"/>
            <a:alphaOff val="0"/>
          </a:schemeClr>
        </a:solidFill>
        <a:ln w="12700" cap="rnd" cmpd="sng" algn="ctr">
          <a:solidFill>
            <a:schemeClr val="accent1">
              <a:alpha val="90000"/>
              <a:tint val="55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ru-RU" sz="1200" kern="1200" dirty="0" smtClean="0">
              <a:latin typeface="Arial" panose="020B0604020202020204" pitchFamily="34" charset="0"/>
              <a:cs typeface="Arial" panose="020B0604020202020204" pitchFamily="34" charset="0"/>
            </a:rPr>
            <a:t>Ключевым фактором успеха программы по сокращению потребления соли является назначение ответственного лица высокого уровня, обладающего властью и ресурсами для ее реализации. Идеальный вариант - министерский уровень с явным интересом к проблеме и достаточными ресурсами. Такое руководство обеспечит соблюдение отраслевых требований пищевой промышленностью. В случае отсутствия возможности государственного руководства, инициативу может взять на себя неправительственная организация или группа гражданского общества при поддержке правительства.</a:t>
          </a:r>
          <a:endParaRPr lang="ru-RU" sz="1200" kern="1200" dirty="0">
            <a:latin typeface="Arial" panose="020B0604020202020204" pitchFamily="34" charset="0"/>
            <a:cs typeface="Arial" panose="020B0604020202020204" pitchFamily="34" charset="0"/>
          </a:endParaRPr>
        </a:p>
      </dsp:txBody>
      <dsp:txXfrm>
        <a:off x="2454986" y="694504"/>
        <a:ext cx="2148580" cy="4640422"/>
      </dsp:txXfrm>
    </dsp:sp>
    <dsp:sp modelId="{93989761-0DDE-44FD-9128-462468F04AEE}">
      <dsp:nvSpPr>
        <dsp:cNvPr id="0" name=""/>
        <dsp:cNvSpPr/>
      </dsp:nvSpPr>
      <dsp:spPr>
        <a:xfrm>
          <a:off x="4904368" y="3304"/>
          <a:ext cx="2148580" cy="691200"/>
        </a:xfrm>
        <a:prstGeom prst="rect">
          <a:avLst/>
        </a:prstGeom>
        <a:gradFill rotWithShape="0">
          <a:gsLst>
            <a:gs pos="0">
              <a:schemeClr val="accent1">
                <a:shade val="50000"/>
                <a:hueOff val="195743"/>
                <a:satOff val="25843"/>
                <a:lumOff val="30253"/>
                <a:alphaOff val="0"/>
                <a:tint val="96000"/>
                <a:lumMod val="100000"/>
              </a:schemeClr>
            </a:gs>
            <a:gs pos="78000">
              <a:schemeClr val="accent1">
                <a:shade val="50000"/>
                <a:hueOff val="195743"/>
                <a:satOff val="25843"/>
                <a:lumOff val="30253"/>
                <a:alphaOff val="0"/>
                <a:shade val="94000"/>
                <a:lumMod val="94000"/>
              </a:schemeClr>
            </a:gs>
          </a:gsLst>
          <a:lin ang="5400000" scaled="0"/>
        </a:gradFill>
        <a:ln w="12700" cap="rnd" cmpd="sng" algn="ctr">
          <a:solidFill>
            <a:schemeClr val="accent1">
              <a:shade val="50000"/>
              <a:hueOff val="195743"/>
              <a:satOff val="25843"/>
              <a:lumOff val="30253"/>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ru-RU" sz="1200" b="0" kern="1200" dirty="0" smtClean="0">
              <a:latin typeface="Arial" panose="020B0604020202020204" pitchFamily="34" charset="0"/>
              <a:cs typeface="Arial" panose="020B0604020202020204" pitchFamily="34" charset="0"/>
            </a:rPr>
            <a:t>Информационно-пропагандистская работа</a:t>
          </a:r>
          <a:endParaRPr lang="ru-RU" sz="1200" b="0" kern="1200" dirty="0">
            <a:latin typeface="Arial" panose="020B0604020202020204" pitchFamily="34" charset="0"/>
            <a:cs typeface="Arial" panose="020B0604020202020204" pitchFamily="34" charset="0"/>
          </a:endParaRPr>
        </a:p>
      </dsp:txBody>
      <dsp:txXfrm>
        <a:off x="4904368" y="3304"/>
        <a:ext cx="2148580" cy="691200"/>
      </dsp:txXfrm>
    </dsp:sp>
    <dsp:sp modelId="{CD2E6DE1-867E-49A0-9D9A-9A20E86E6688}">
      <dsp:nvSpPr>
        <dsp:cNvPr id="0" name=""/>
        <dsp:cNvSpPr/>
      </dsp:nvSpPr>
      <dsp:spPr>
        <a:xfrm>
          <a:off x="4904368" y="694504"/>
          <a:ext cx="2148580" cy="4640422"/>
        </a:xfrm>
        <a:prstGeom prst="rect">
          <a:avLst/>
        </a:prstGeom>
        <a:solidFill>
          <a:schemeClr val="accent1">
            <a:alpha val="90000"/>
            <a:tint val="55000"/>
            <a:hueOff val="0"/>
            <a:satOff val="0"/>
            <a:lumOff val="0"/>
            <a:alphaOff val="0"/>
          </a:schemeClr>
        </a:solidFill>
        <a:ln w="12700" cap="rnd" cmpd="sng" algn="ctr">
          <a:solidFill>
            <a:schemeClr val="accent1">
              <a:alpha val="90000"/>
              <a:tint val="55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ru-RU" sz="1200" kern="1200" dirty="0" smtClean="0">
              <a:latin typeface="Arial" panose="020B0604020202020204" pitchFamily="34" charset="0"/>
              <a:cs typeface="Arial" panose="020B0604020202020204" pitchFamily="34" charset="0"/>
            </a:rPr>
            <a:t>Для успешной реализации программы по снижению потребления соли необходима политическая воля, финансовые ресурсы и активное участие общественности. Важно включить снижение потребления соли в государственную повестку дня и мотивировать к финансированию программ. Инициативные группы могут стимулировать ответственность властей и бизнеса. Объединение усилий граждан, экспертов, властей и бизнеса повышает эффективность и даёт результаты. Важно привлекать всех заинтересованных в успехе программы.</a:t>
          </a:r>
          <a:endParaRPr lang="ru-RU" sz="1200" kern="1200" dirty="0">
            <a:latin typeface="Arial" panose="020B0604020202020204" pitchFamily="34" charset="0"/>
            <a:cs typeface="Arial" panose="020B0604020202020204" pitchFamily="34" charset="0"/>
          </a:endParaRPr>
        </a:p>
      </dsp:txBody>
      <dsp:txXfrm>
        <a:off x="4904368" y="694504"/>
        <a:ext cx="2148580" cy="4640422"/>
      </dsp:txXfrm>
    </dsp:sp>
    <dsp:sp modelId="{A79D8151-9311-4481-883C-E27B4A701ACF}">
      <dsp:nvSpPr>
        <dsp:cNvPr id="0" name=""/>
        <dsp:cNvSpPr/>
      </dsp:nvSpPr>
      <dsp:spPr>
        <a:xfrm>
          <a:off x="7353749" y="3304"/>
          <a:ext cx="2148580" cy="691200"/>
        </a:xfrm>
        <a:prstGeom prst="rect">
          <a:avLst/>
        </a:prstGeom>
        <a:gradFill rotWithShape="0">
          <a:gsLst>
            <a:gs pos="0">
              <a:schemeClr val="accent1">
                <a:shade val="50000"/>
                <a:hueOff val="195743"/>
                <a:satOff val="25843"/>
                <a:lumOff val="30253"/>
                <a:alphaOff val="0"/>
                <a:tint val="96000"/>
                <a:lumMod val="100000"/>
              </a:schemeClr>
            </a:gs>
            <a:gs pos="78000">
              <a:schemeClr val="accent1">
                <a:shade val="50000"/>
                <a:hueOff val="195743"/>
                <a:satOff val="25843"/>
                <a:lumOff val="30253"/>
                <a:alphaOff val="0"/>
                <a:shade val="94000"/>
                <a:lumMod val="94000"/>
              </a:schemeClr>
            </a:gs>
          </a:gsLst>
          <a:lin ang="5400000" scaled="0"/>
        </a:gradFill>
        <a:ln w="12700" cap="rnd" cmpd="sng" algn="ctr">
          <a:solidFill>
            <a:schemeClr val="accent1">
              <a:shade val="50000"/>
              <a:hueOff val="195743"/>
              <a:satOff val="25843"/>
              <a:lumOff val="30253"/>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ru-RU" sz="1200" b="0" kern="1200" dirty="0" smtClean="0">
              <a:latin typeface="Arial" panose="020B0604020202020204" pitchFamily="34" charset="0"/>
              <a:cs typeface="Arial" panose="020B0604020202020204" pitchFamily="34" charset="0"/>
            </a:rPr>
            <a:t>Партнерства</a:t>
          </a:r>
          <a:endParaRPr lang="ru-RU" sz="1200" b="0" kern="1200" dirty="0">
            <a:latin typeface="Arial" panose="020B0604020202020204" pitchFamily="34" charset="0"/>
            <a:cs typeface="Arial" panose="020B0604020202020204" pitchFamily="34" charset="0"/>
          </a:endParaRPr>
        </a:p>
      </dsp:txBody>
      <dsp:txXfrm>
        <a:off x="7353749" y="3304"/>
        <a:ext cx="2148580" cy="691200"/>
      </dsp:txXfrm>
    </dsp:sp>
    <dsp:sp modelId="{77777A24-4116-419B-97E3-31ED6B3BF0A3}">
      <dsp:nvSpPr>
        <dsp:cNvPr id="0" name=""/>
        <dsp:cNvSpPr/>
      </dsp:nvSpPr>
      <dsp:spPr>
        <a:xfrm>
          <a:off x="7353749" y="694504"/>
          <a:ext cx="2148580" cy="4640422"/>
        </a:xfrm>
        <a:prstGeom prst="rect">
          <a:avLst/>
        </a:prstGeom>
        <a:solidFill>
          <a:schemeClr val="accent1">
            <a:alpha val="90000"/>
            <a:tint val="55000"/>
            <a:hueOff val="0"/>
            <a:satOff val="0"/>
            <a:lumOff val="0"/>
            <a:alphaOff val="0"/>
          </a:schemeClr>
        </a:solidFill>
        <a:ln w="12700" cap="rnd" cmpd="sng" algn="ctr">
          <a:solidFill>
            <a:schemeClr val="accent1">
              <a:alpha val="90000"/>
              <a:tint val="55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ru-RU" sz="1200" kern="1200" dirty="0" smtClean="0">
              <a:latin typeface="Arial" panose="020B0604020202020204" pitchFamily="34" charset="0"/>
              <a:cs typeface="Arial" panose="020B0604020202020204" pitchFamily="34" charset="0"/>
            </a:rPr>
            <a:t>Успешная реализация программы по сокращению потребления соли требует широкого участия различных заинтересованных сторон: властей, НПО, потребителей, ученых и пищевой промышленности. Консультативная группа, состоящая из экспертов в области пищевой промышленности, может оказать необходимую поддержку на всех этапах программы. Важно обеспечить представительство всех групп и создать плодотворные рабочие отношения с ведущими представителями отрасли.</a:t>
          </a:r>
          <a:endParaRPr lang="ru-RU" sz="1200" kern="1200" dirty="0">
            <a:latin typeface="Arial" panose="020B0604020202020204" pitchFamily="34" charset="0"/>
            <a:cs typeface="Arial" panose="020B0604020202020204" pitchFamily="34" charset="0"/>
          </a:endParaRPr>
        </a:p>
      </dsp:txBody>
      <dsp:txXfrm>
        <a:off x="7353749" y="694504"/>
        <a:ext cx="2148580" cy="4640422"/>
      </dsp:txXfrm>
    </dsp:sp>
    <dsp:sp modelId="{BADFFA09-C6C6-4D77-8DA6-4C5B4F05D2CF}">
      <dsp:nvSpPr>
        <dsp:cNvPr id="0" name=""/>
        <dsp:cNvSpPr/>
      </dsp:nvSpPr>
      <dsp:spPr>
        <a:xfrm>
          <a:off x="9803131" y="3304"/>
          <a:ext cx="2148580" cy="691200"/>
        </a:xfrm>
        <a:prstGeom prst="rect">
          <a:avLst/>
        </a:prstGeom>
        <a:gradFill rotWithShape="0">
          <a:gsLst>
            <a:gs pos="0">
              <a:schemeClr val="accent1">
                <a:shade val="50000"/>
                <a:hueOff val="97872"/>
                <a:satOff val="12922"/>
                <a:lumOff val="15126"/>
                <a:alphaOff val="0"/>
                <a:tint val="96000"/>
                <a:lumMod val="100000"/>
              </a:schemeClr>
            </a:gs>
            <a:gs pos="78000">
              <a:schemeClr val="accent1">
                <a:shade val="50000"/>
                <a:hueOff val="97872"/>
                <a:satOff val="12922"/>
                <a:lumOff val="15126"/>
                <a:alphaOff val="0"/>
                <a:shade val="94000"/>
                <a:lumMod val="94000"/>
              </a:schemeClr>
            </a:gs>
          </a:gsLst>
          <a:lin ang="5400000" scaled="0"/>
        </a:gradFill>
        <a:ln w="12700" cap="rnd" cmpd="sng" algn="ctr">
          <a:solidFill>
            <a:schemeClr val="accent1">
              <a:shade val="50000"/>
              <a:hueOff val="97872"/>
              <a:satOff val="12922"/>
              <a:lumOff val="15126"/>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ru-RU" sz="1200" b="0" kern="1200" dirty="0" smtClean="0">
              <a:latin typeface="Arial" panose="020B0604020202020204" pitchFamily="34" charset="0"/>
              <a:cs typeface="Arial" panose="020B0604020202020204" pitchFamily="34" charset="0"/>
            </a:rPr>
            <a:t>Интеграция с программами по устранению дефицита йода</a:t>
          </a:r>
          <a:endParaRPr lang="ru-RU" sz="1200" b="0" kern="1200" dirty="0">
            <a:latin typeface="Arial" panose="020B0604020202020204" pitchFamily="34" charset="0"/>
            <a:cs typeface="Arial" panose="020B0604020202020204" pitchFamily="34" charset="0"/>
          </a:endParaRPr>
        </a:p>
      </dsp:txBody>
      <dsp:txXfrm>
        <a:off x="9803131" y="3304"/>
        <a:ext cx="2148580" cy="691200"/>
      </dsp:txXfrm>
    </dsp:sp>
    <dsp:sp modelId="{E5DD8304-2261-4DDD-AA44-7FAFD97D86A7}">
      <dsp:nvSpPr>
        <dsp:cNvPr id="0" name=""/>
        <dsp:cNvSpPr/>
      </dsp:nvSpPr>
      <dsp:spPr>
        <a:xfrm>
          <a:off x="9803131" y="694504"/>
          <a:ext cx="2148580" cy="4640422"/>
        </a:xfrm>
        <a:prstGeom prst="rect">
          <a:avLst/>
        </a:prstGeom>
        <a:solidFill>
          <a:schemeClr val="accent1">
            <a:alpha val="90000"/>
            <a:tint val="55000"/>
            <a:hueOff val="0"/>
            <a:satOff val="0"/>
            <a:lumOff val="0"/>
            <a:alphaOff val="0"/>
          </a:schemeClr>
        </a:solidFill>
        <a:ln w="12700" cap="rnd" cmpd="sng" algn="ctr">
          <a:solidFill>
            <a:schemeClr val="accent1">
              <a:alpha val="90000"/>
              <a:tint val="55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ru-RU" sz="1200" kern="1200" dirty="0" smtClean="0">
              <a:latin typeface="Arial" panose="020B0604020202020204" pitchFamily="34" charset="0"/>
              <a:cs typeface="Arial" panose="020B0604020202020204" pitchFamily="34" charset="0"/>
            </a:rPr>
            <a:t>Необходимо согласовать политику по сокращению потребления соли и устранению дефицита йода, чтобы избежать негативного влияния на программы по йодированию. Консультативная группа, объединяющая специалистов в обеих областях, может обеспечить методическую поддержку и координацию. Ключевые области для интеграции - разработка политики, просвещение, мониторинг, </a:t>
          </a:r>
          <a:r>
            <a:rPr lang="ru-RU" sz="1200" kern="1200" dirty="0" err="1" smtClean="0">
              <a:latin typeface="Arial" panose="020B0604020202020204" pitchFamily="34" charset="0"/>
              <a:cs typeface="Arial" panose="020B0604020202020204" pitchFamily="34" charset="0"/>
            </a:rPr>
            <a:t>эпиднадзор</a:t>
          </a:r>
          <a:r>
            <a:rPr lang="ru-RU" sz="1200" kern="1200" dirty="0" smtClean="0">
              <a:latin typeface="Arial" panose="020B0604020202020204" pitchFamily="34" charset="0"/>
              <a:cs typeface="Arial" panose="020B0604020202020204" pitchFamily="34" charset="0"/>
            </a:rPr>
            <a:t> и исследования</a:t>
          </a:r>
          <a:endParaRPr lang="ru-RU" sz="1200" kern="1200" dirty="0">
            <a:latin typeface="Arial" panose="020B0604020202020204" pitchFamily="34" charset="0"/>
            <a:cs typeface="Arial" panose="020B0604020202020204" pitchFamily="34" charset="0"/>
          </a:endParaRPr>
        </a:p>
      </dsp:txBody>
      <dsp:txXfrm>
        <a:off x="9803131" y="694504"/>
        <a:ext cx="2148580" cy="464042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506FA-858C-4F70-93E1-0CEFDAE721CD}" type="datetimeFigureOut">
              <a:rPr lang="ru-RU" smtClean="0"/>
              <a:t>05.09.2025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E0F9E-2F2D-4FEC-98C6-93A5CE440536}" type="slidenum">
              <a:rPr lang="ru-RU" smtClean="0"/>
              <a:t>‹#›</a:t>
            </a:fld>
            <a:endParaRPr lang="ru-RU"/>
          </a:p>
        </p:txBody>
      </p:sp>
    </p:spTree>
    <p:extLst>
      <p:ext uri="{BB962C8B-B14F-4D97-AF65-F5344CB8AC3E}">
        <p14:creationId xmlns:p14="http://schemas.microsoft.com/office/powerpoint/2010/main" val="94965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1A148-F09E-4588-8DD5-79BE4934056B}" type="slidenum">
              <a:rPr lang="en-US" smtClean="0"/>
              <a:t>3</a:t>
            </a:fld>
            <a:endParaRPr lang="en-US"/>
          </a:p>
        </p:txBody>
      </p:sp>
    </p:spTree>
    <p:extLst>
      <p:ext uri="{BB962C8B-B14F-4D97-AF65-F5344CB8AC3E}">
        <p14:creationId xmlns:p14="http://schemas.microsoft.com/office/powerpoint/2010/main" val="2130588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1313" y="857250"/>
            <a:ext cx="4113212" cy="2314575"/>
          </a:xfrm>
        </p:spPr>
      </p:sp>
      <p:sp>
        <p:nvSpPr>
          <p:cNvPr id="3" name="Notes Placeholder 2"/>
          <p:cNvSpPr>
            <a:spLocks noGrp="1"/>
          </p:cNvSpPr>
          <p:nvPr>
            <p:ph type="body" idx="1"/>
          </p:nvPr>
        </p:nvSpPr>
        <p:spPr/>
        <p:txBody>
          <a:bodyPr/>
          <a:lstStyle/>
          <a:p>
            <a:pPr marL="457200" indent="-342900">
              <a:lnSpc>
                <a:spcPct val="100000"/>
              </a:lnSpc>
              <a:buFont typeface="Courier New" panose="02070309020205020404" pitchFamily="49" charset="0"/>
              <a:buChar char="o"/>
            </a:pPr>
            <a:r>
              <a:rPr lang="en-US" sz="1100" kern="1200" dirty="0">
                <a:solidFill>
                  <a:schemeClr val="tx1"/>
                </a:solidFill>
                <a:latin typeface="+mn-lt"/>
                <a:ea typeface="+mn-ea"/>
                <a:cs typeface="+mn-cs"/>
              </a:rPr>
              <a:t>As part of a comprehensive policy response to promote healthier diets WHO recommends countries adopt a range of policy options to improve the food environment. One of these is reformulation of food products to reduce levels of negative nutrients associated with NCD risk. This will help reduce population intake of these nutrients, and improve health</a:t>
            </a:r>
            <a:r>
              <a:rPr lang="en-US" dirty="0"/>
              <a:t>.</a:t>
            </a:r>
            <a:endParaRPr lang="en-US" sz="1100" kern="1200" dirty="0">
              <a:solidFill>
                <a:schemeClr val="tx1"/>
              </a:solidFill>
              <a:latin typeface="+mn-lt"/>
              <a:ea typeface="+mn-ea"/>
              <a:cs typeface="+mn-cs"/>
            </a:endParaRPr>
          </a:p>
          <a:p>
            <a:pPr marL="457200" indent="-342900">
              <a:lnSpc>
                <a:spcPct val="100000"/>
              </a:lnSpc>
              <a:buFont typeface="Courier New" panose="02070309020205020404" pitchFamily="49" charset="0"/>
              <a:buChar char="o"/>
            </a:pPr>
            <a:r>
              <a:rPr lang="en-US" sz="1100" kern="1200" dirty="0">
                <a:solidFill>
                  <a:schemeClr val="tx1"/>
                </a:solidFill>
                <a:latin typeface="+mn-lt"/>
                <a:ea typeface="+mn-ea"/>
                <a:cs typeface="+mn-cs"/>
              </a:rPr>
              <a:t>Many countries around the world have implemented mandatory and voluntary policies to encourage food companies to reformulate, with varying success.</a:t>
            </a:r>
          </a:p>
          <a:p>
            <a:pPr marL="457200" indent="-342900">
              <a:buFont typeface="Courier New" panose="02070309020205020404" pitchFamily="49" charset="0"/>
              <a:buChar char="o"/>
            </a:pPr>
            <a:r>
              <a:rPr lang="en-US" dirty="0">
                <a:solidFill>
                  <a:srgbClr val="000000"/>
                </a:solidFill>
                <a:latin typeface="Calibri" panose="020F0502020204030204"/>
                <a:ea typeface="Arial"/>
                <a:cs typeface="Calibri" panose="020F0502020204030204"/>
              </a:rPr>
              <a:t>This manual will provide a practical guide to countries that lack the resources to invest in research into reformulation techniques.</a:t>
            </a:r>
            <a:endParaRPr lang="en-US" sz="1100" b="0" i="0" u="none" strike="noStrike" cap="none" dirty="0">
              <a:solidFill>
                <a:srgbClr val="000000"/>
              </a:solidFill>
              <a:effectLst/>
              <a:latin typeface="Calibri" panose="020F0502020204030204"/>
              <a:ea typeface="Arial"/>
              <a:cs typeface="Calibri" panose="020F0502020204030204"/>
            </a:endParaRPr>
          </a:p>
          <a:p>
            <a:pPr marL="457200" indent="-342900">
              <a:buFont typeface="Courier New" panose="02070309020205020404" pitchFamily="49" charset="0"/>
              <a:buChar char="o"/>
            </a:pPr>
            <a:r>
              <a:rPr lang="en-US" dirty="0">
                <a:solidFill>
                  <a:srgbClr val="000000"/>
                </a:solidFill>
                <a:latin typeface="Calibri"/>
                <a:ea typeface="Arial"/>
                <a:cs typeface="Calibri"/>
              </a:rPr>
              <a:t>The manual is aimed at both policymakers and SMEs.</a:t>
            </a:r>
          </a:p>
          <a:p>
            <a:pPr marL="158750" indent="0">
              <a:buNone/>
            </a:pPr>
            <a:endParaRPr lang="en-GB" dirty="0"/>
          </a:p>
        </p:txBody>
      </p:sp>
      <p:sp>
        <p:nvSpPr>
          <p:cNvPr id="4" name="Slide Number Placeholder 3"/>
          <p:cNvSpPr>
            <a:spLocks noGrp="1"/>
          </p:cNvSpPr>
          <p:nvPr>
            <p:ph type="sldNum" sz="quarter" idx="10"/>
          </p:nvPr>
        </p:nvSpPr>
        <p:spPr/>
        <p:txBody>
          <a:bodyPr/>
          <a:lstStyle/>
          <a:p>
            <a:fld id="{4D96BF32-0BF8-1642-8477-834A1855637F}" type="slidenum">
              <a:rPr lang="en-GB" smtClean="0"/>
              <a:t>15</a:t>
            </a:fld>
            <a:endParaRPr lang="en-GB"/>
          </a:p>
        </p:txBody>
      </p:sp>
    </p:spTree>
    <p:extLst>
      <p:ext uri="{BB962C8B-B14F-4D97-AF65-F5344CB8AC3E}">
        <p14:creationId xmlns:p14="http://schemas.microsoft.com/office/powerpoint/2010/main" val="258163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1313" y="857250"/>
            <a:ext cx="4113212" cy="2314575"/>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Diets in the European region typically include a large share of manufactured foods, and consumers have a low understanding of their nutritional quality and struggle to discriminate between products based on their relative healthfulness. </a:t>
            </a:r>
          </a:p>
          <a:p>
            <a:pPr marL="342900" marR="0" lvl="0" indent="-342900">
              <a:lnSpc>
                <a:spcPct val="107000"/>
              </a:lnSpc>
              <a:spcBef>
                <a:spcPts val="0"/>
              </a:spcBef>
              <a:spcAft>
                <a:spcPts val="0"/>
              </a:spcAft>
              <a:buFont typeface="Wingdings" panose="05000000000000000000" pitchFamily="2" charset="2"/>
              <a:buChar char=""/>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By guiding consumers to healthier options and acting as an incentive for food operators to reformulate their products, labelling can contribute to improving the nutritional quality of diets.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This is important in the context of the high burden of diet-related noncommunicable diseases and obesity across the European Region.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implementation of front-of-pack labelling on food and drink products can help consumers make better choices by helping to classify or rank products according to their relative healthiness.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This can influence consumer choice away from less healthy products or towards a healthier alternative, which may improve diet and reduce NCD risk. </a:t>
            </a:r>
          </a:p>
          <a:p>
            <a:pPr marL="342900" marR="0" lvl="0" indent="-342900">
              <a:lnSpc>
                <a:spcPct val="107000"/>
              </a:lnSpc>
              <a:spcBef>
                <a:spcPts val="0"/>
              </a:spcBef>
              <a:spcAft>
                <a:spcPts val="800"/>
              </a:spcAft>
              <a:buFont typeface="Wingdings" panose="05000000000000000000" pitchFamily="2"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implementation of FOPL may also encourage food manufacturers and retailers to develop new healthier products or reformulate existing products in a healthier direction.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6BF32-0BF8-1642-8477-834A185563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a:solidFill>
                  <a:srgbClr val="000000"/>
                </a:solidFill>
                <a:latin typeface="HelveticaNeueLT Pro 55 Roman"/>
              </a:rPr>
              <a:t>Almost all countries in our region have salt intake that is above the WHO recommended maximum of 5g per day.</a:t>
            </a:r>
          </a:p>
          <a:p>
            <a:pPr algn="l" rtl="0" fontAlgn="base">
              <a:buFont typeface="Arial" panose="020B0604020202020204" pitchFamily="34" charset="0"/>
              <a:buChar char="•"/>
            </a:pPr>
            <a:r>
              <a:rPr lang="en-US" sz="1800" b="0" i="0" u="none" strike="noStrike">
                <a:solidFill>
                  <a:srgbClr val="000000"/>
                </a:solidFill>
                <a:effectLst/>
                <a:highlight>
                  <a:srgbClr val="F5F5F5"/>
                </a:highlight>
                <a:latin typeface="Calibri Light" panose="020F0302020204030204" pitchFamily="34" charset="0"/>
              </a:rPr>
              <a:t>In almost all countries men consume more salt than women, ranging between 4.3-18.5g for men and 3.1-16.1g for women.</a:t>
            </a:r>
            <a:r>
              <a:rPr lang="en-US" sz="1800" b="0" i="0">
                <a:solidFill>
                  <a:srgbClr val="000000"/>
                </a:solidFill>
                <a:effectLst/>
                <a:highlight>
                  <a:srgbClr val="F5F5F5"/>
                </a:highlight>
                <a:latin typeface="Calibri Light" panose="020F0302020204030204" pitchFamily="34" charset="0"/>
              </a:rPr>
              <a:t>​</a:t>
            </a:r>
            <a:endParaRPr lang="en-US" b="0" i="0">
              <a:solidFill>
                <a:srgbClr val="000000"/>
              </a:solidFill>
              <a:effectLst/>
              <a:highlight>
                <a:srgbClr val="F5F5F5"/>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a:solidFill>
                  <a:srgbClr val="000000"/>
                </a:solidFill>
                <a:latin typeface="HelveticaNeueLT Pro 55 Roman"/>
              </a:rPr>
              <a:t>This report advocates for an approach of both population-level salt reduction strategies and individual-level interventions for hypertension.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strike="noStrike">
                <a:solidFill>
                  <a:srgbClr val="000000"/>
                </a:solidFill>
                <a:effectLst/>
                <a:highlight>
                  <a:srgbClr val="F5F5F5"/>
                </a:highlight>
                <a:latin typeface="Calibri Light" panose="020F0302020204030204" pitchFamily="34" charset="0"/>
              </a:rPr>
              <a:t>Salt reduction is a priority policy action and is considered one of the most cost-effective approaches to prevent NCDs.</a:t>
            </a:r>
            <a:r>
              <a:rPr lang="en-US" sz="1200" b="0" i="0" u="none" strike="noStrike" baseline="0">
                <a:solidFill>
                  <a:srgbClr val="000000"/>
                </a:solidFill>
                <a:effectLst/>
                <a:highlight>
                  <a:srgbClr val="F5F5F5"/>
                </a:highlight>
                <a:latin typeface="HelveticaNeueLT Pro 55 Roman"/>
              </a:rPr>
              <a:t>, however, implantation of these is not consistent</a:t>
            </a:r>
            <a:endParaRPr lang="en-US" b="0" i="0">
              <a:solidFill>
                <a:srgbClr val="000000"/>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385B747-18E9-E746-A276-B387773C2AC8}" type="slidenum">
              <a:rPr lang="en-US" smtClean="0"/>
              <a:t>4</a:t>
            </a:fld>
            <a:endParaRPr lang="en-US"/>
          </a:p>
        </p:txBody>
      </p:sp>
    </p:spTree>
    <p:extLst>
      <p:ext uri="{BB962C8B-B14F-4D97-AF65-F5344CB8AC3E}">
        <p14:creationId xmlns:p14="http://schemas.microsoft.com/office/powerpoint/2010/main" val="362136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 is the salt in our diets?</a:t>
            </a:r>
          </a:p>
        </p:txBody>
      </p:sp>
    </p:spTree>
    <p:extLst>
      <p:ext uri="{BB962C8B-B14F-4D97-AF65-F5344CB8AC3E}">
        <p14:creationId xmlns:p14="http://schemas.microsoft.com/office/powerpoint/2010/main" val="395828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solidFill>
                  <a:srgbClr val="4A4A49"/>
                </a:solidFill>
                <a:latin typeface="HelveticaNeueLTPro-Lt"/>
              </a:rPr>
              <a:t>Many barriers to implementing an effective salt reduction strategy have been identified that may hinder implementation effectiveness of both the strategy itself and the various interventions within it. Overcoming these barriers requires a comprehensive, multi-faceted approach. </a:t>
            </a:r>
          </a:p>
          <a:p>
            <a:pPr algn="l"/>
            <a:r>
              <a:rPr lang="en-US" sz="1800" b="0" i="0" u="none" strike="noStrike" baseline="0" dirty="0">
                <a:solidFill>
                  <a:srgbClr val="4A4A49"/>
                </a:solidFill>
                <a:latin typeface="HelveticaNeueLTPro-Lt"/>
              </a:rPr>
              <a:t>Salt reduction strategies need to be tailored to the local context and be continually evaluated and adapted to achieve the desired outcome of a reduction in population salt intake.</a:t>
            </a:r>
          </a:p>
          <a:p>
            <a:pPr algn="l"/>
            <a:r>
              <a:rPr lang="en-US" sz="1800" b="0" i="0" u="none" strike="noStrike" baseline="0" dirty="0">
                <a:solidFill>
                  <a:srgbClr val="4A4A49"/>
                </a:solidFill>
                <a:latin typeface="HelveticaNeueLTPro-Lt"/>
              </a:rPr>
              <a:t>Several research studies have aimed to understand the barriers and opportunities in the implementation of these strategies. </a:t>
            </a:r>
          </a:p>
          <a:p>
            <a:pPr algn="l"/>
            <a:r>
              <a:rPr lang="en-US" sz="1800" b="0" i="0" u="none" strike="noStrike" baseline="0" dirty="0">
                <a:solidFill>
                  <a:srgbClr val="4A4A49"/>
                </a:solidFill>
                <a:latin typeface="HelveticaNeueLTPro-Lt"/>
              </a:rPr>
              <a:t>The findings can be broadly categorized into the following elements of a successful salt reduction </a:t>
            </a:r>
            <a:r>
              <a:rPr lang="en-US" sz="1800" b="0" i="0" u="none" strike="noStrike" baseline="0" dirty="0" err="1">
                <a:solidFill>
                  <a:srgbClr val="4A4A49"/>
                </a:solidFill>
                <a:latin typeface="HelveticaNeueLTPro-Lt"/>
              </a:rPr>
              <a:t>programme</a:t>
            </a:r>
            <a:r>
              <a:rPr lang="en-US" sz="1800" b="0" i="0" u="none" strike="noStrike" baseline="0" dirty="0">
                <a:solidFill>
                  <a:srgbClr val="4A4A49"/>
                </a:solidFill>
                <a:latin typeface="HelveticaNeueLTPro-Lt"/>
              </a:rPr>
              <a:t>: policy commitments; resources (time and financial); availability of data; and industry cooperation.</a:t>
            </a:r>
          </a:p>
          <a:p>
            <a:pPr algn="l"/>
            <a:r>
              <a:rPr lang="en-US" sz="1800" b="0" i="0" u="none" strike="noStrike" baseline="0" dirty="0">
                <a:solidFill>
                  <a:srgbClr val="4A4A49"/>
                </a:solidFill>
                <a:latin typeface="HelveticaNeueLTPro-Lt"/>
              </a:rPr>
              <a:t>In addition, establishing networks to enable collaboration between countries and opportunities to share best practice, lessons learned and success stories also helps to strengthen salt reduction strategies in countries.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solidFill>
                  <a:srgbClr val="4A4A49"/>
                </a:solidFill>
                <a:latin typeface="HelveticaNeueLTPro-Lt"/>
              </a:rPr>
              <a:t>Successful salt reduction strategies require strong leadership (for example, led by government agencies) that can play a critical role in implementation, monitoring and enforcement. </a:t>
            </a:r>
          </a:p>
          <a:p>
            <a:pPr marL="285750" indent="-285750" algn="l">
              <a:buFont typeface="Arial" panose="020B0604020202020204" pitchFamily="34" charset="0"/>
              <a:buChar char="•"/>
            </a:pPr>
            <a:r>
              <a:rPr lang="en-US" sz="1800" b="0" i="0" u="none" strike="noStrike" baseline="0" dirty="0">
                <a:solidFill>
                  <a:srgbClr val="4A4A49"/>
                </a:solidFill>
                <a:latin typeface="HelveticaNeueLTPro-Lt"/>
              </a:rPr>
              <a:t>Effective implementation requires coordination and collaboration across various sectors, including government agencies, health organizations, food industry stakeholders, professional and patient associations, and consumer groups. They can call upon their collective power and advocate for stronger policies</a:t>
            </a:r>
          </a:p>
          <a:p>
            <a:pPr marL="285750" indent="-285750" algn="l">
              <a:buFont typeface="Arial" panose="020B0604020202020204" pitchFamily="34" charset="0"/>
              <a:buChar char="•"/>
            </a:pPr>
            <a:r>
              <a:rPr lang="en-US" sz="1800" b="0" i="0" u="none" strike="noStrike" baseline="0" dirty="0">
                <a:solidFill>
                  <a:srgbClr val="4A4A49"/>
                </a:solidFill>
                <a:latin typeface="HelveticaNeueLTPro-Lt"/>
              </a:rPr>
              <a:t>Further to this, salt is often used as a vehicle to deliver micronutrients, particularly iodine. Iodine deficiency disorders are a global public health problem and many existing </a:t>
            </a:r>
            <a:r>
              <a:rPr lang="en-US" sz="1800" b="0" i="0" u="none" strike="noStrike" baseline="0" dirty="0" err="1">
                <a:solidFill>
                  <a:srgbClr val="4A4A49"/>
                </a:solidFill>
                <a:latin typeface="HelveticaNeueLTPro-Lt"/>
              </a:rPr>
              <a:t>programmes</a:t>
            </a:r>
            <a:r>
              <a:rPr lang="en-US" sz="1800" b="0" i="0" u="none" strike="noStrike" baseline="0" dirty="0">
                <a:solidFill>
                  <a:srgbClr val="4A4A49"/>
                </a:solidFill>
                <a:latin typeface="HelveticaNeueLTPro-Lt"/>
              </a:rPr>
              <a:t> to address iodine deficiency rely on salt as a carrier of iodine. WHO recommends that salt reduction </a:t>
            </a:r>
            <a:r>
              <a:rPr lang="en-US" sz="1800" b="0" i="0" u="none" strike="noStrike" baseline="0" dirty="0" err="1">
                <a:solidFill>
                  <a:srgbClr val="4A4A49"/>
                </a:solidFill>
                <a:latin typeface="HelveticaNeueLTPro-Lt"/>
              </a:rPr>
              <a:t>programmes</a:t>
            </a:r>
            <a:r>
              <a:rPr lang="en-US" sz="1800" b="0" i="0" u="none" strike="noStrike" baseline="0" dirty="0">
                <a:solidFill>
                  <a:srgbClr val="4A4A49"/>
                </a:solidFill>
                <a:latin typeface="HelveticaNeueLTPro-Lt"/>
              </a:rPr>
              <a:t> and </a:t>
            </a:r>
            <a:r>
              <a:rPr lang="en-US" sz="1800" b="0" i="0" u="none" strike="noStrike" baseline="0" dirty="0" err="1">
                <a:solidFill>
                  <a:srgbClr val="4A4A49"/>
                </a:solidFill>
                <a:latin typeface="HelveticaNeueLTPro-Lt"/>
              </a:rPr>
              <a:t>programmes</a:t>
            </a:r>
            <a:r>
              <a:rPr lang="en-US" sz="1800" b="0" i="0" u="none" strike="noStrike" baseline="0" dirty="0">
                <a:solidFill>
                  <a:srgbClr val="4A4A49"/>
                </a:solidFill>
                <a:latin typeface="HelveticaNeueLTPro-Lt"/>
              </a:rPr>
              <a:t> that promote fortification of salts with micronutrients such as iodine can coexist, but steps need to be taken to synergize </a:t>
            </a:r>
            <a:r>
              <a:rPr lang="en-US" sz="1800" b="0" i="0" u="none" strike="noStrike" baseline="0" dirty="0" err="1">
                <a:solidFill>
                  <a:srgbClr val="4A4A49"/>
                </a:solidFill>
                <a:latin typeface="HelveticaNeueLTPro-Lt"/>
              </a:rPr>
              <a:t>programmes</a:t>
            </a:r>
            <a:r>
              <a:rPr lang="en-US" sz="1800" b="0" i="0" u="none" strike="noStrike" baseline="0" dirty="0">
                <a:solidFill>
                  <a:srgbClr val="4A4A49"/>
                </a:solidFill>
                <a:latin typeface="HelveticaNeueLTPro-Lt"/>
              </a:rPr>
              <a:t> for the elimination of iodine deficiency and salt reduction.</a:t>
            </a:r>
          </a:p>
          <a:p>
            <a:pPr marL="285750" indent="-285750" algn="l">
              <a:buFont typeface="Arial" panose="020B0604020202020204" pitchFamily="34" charset="0"/>
              <a:buChar char="•"/>
            </a:pPr>
            <a:r>
              <a:rPr lang="en-US" sz="1800" b="0" i="0" u="none" strike="noStrike" baseline="0" dirty="0">
                <a:solidFill>
                  <a:srgbClr val="4A4A49"/>
                </a:solidFill>
                <a:latin typeface="HelveticaNeueLTPro-Lt"/>
              </a:rPr>
              <a:t>Interventions to reduce population salt intake include policy changes that require adequate time and strong governance to implement. Stakeholder analysis, as part of the initial phase of developing a salt reduction strategy, may help to identify the various stakeholders, their political priorities and implementation opportunities, and build their support. Stakeholder analysis also ensures that the strategy is well supported, which is particularly relevant when there are changes in leadership.</a:t>
            </a:r>
          </a:p>
          <a:p>
            <a:pPr marL="285750" indent="-285750" algn="l">
              <a:buFont typeface="Arial" panose="020B0604020202020204" pitchFamily="34" charset="0"/>
              <a:buChar char="•"/>
            </a:pPr>
            <a:r>
              <a:rPr lang="en-US" sz="1800" b="0" i="0" u="none" strike="noStrike" baseline="0" dirty="0">
                <a:solidFill>
                  <a:srgbClr val="4A4A49"/>
                </a:solidFill>
                <a:latin typeface="HelveticaNeueLTPro-Lt"/>
              </a:rPr>
              <a:t>Strong advocacy groups with scientific credibility are useful to raise awareness of the importance of salt reduction, raise the priority on the political agenda and </a:t>
            </a:r>
            <a:r>
              <a:rPr lang="en-GB" sz="1800" b="0" i="0" u="none" strike="noStrike" baseline="0" dirty="0">
                <a:solidFill>
                  <a:srgbClr val="4A4A49"/>
                </a:solidFill>
                <a:latin typeface="HelveticaNeueLTPro-Lt"/>
              </a:rPr>
              <a:t>hold the government to </a:t>
            </a:r>
            <a:r>
              <a:rPr lang="en-US" sz="1800" b="0" i="0" u="none" strike="noStrike" baseline="0" dirty="0">
                <a:solidFill>
                  <a:srgbClr val="4A4A49"/>
                </a:solidFill>
                <a:latin typeface="HelveticaNeueLTPro-Lt"/>
              </a:rPr>
              <a:t>account to deliver on their (prior) agreed commitments</a:t>
            </a:r>
          </a:p>
          <a:p>
            <a:pPr marL="285750" indent="-285750" algn="l">
              <a:buFont typeface="Arial" panose="020B0604020202020204" pitchFamily="34" charset="0"/>
              <a:buChar char="•"/>
            </a:pPr>
            <a:r>
              <a:rPr lang="en-US" sz="1800" b="0" i="0" u="none" strike="noStrike" baseline="0" dirty="0">
                <a:solidFill>
                  <a:srgbClr val="4A4A49"/>
                </a:solidFill>
                <a:latin typeface="HelveticaNeueLTPro-Lt"/>
              </a:rPr>
              <a:t>Accountability mechanisms are essential to ensure sustainable success of salt reduction strategies. These may include conducting regular assessments of compliance towards achieving salt targets (sodium benchmarks); holding industry to account for ensuring accurate and transparent nutritional information including the level of salt in foods; and regularly measuring population salt intake and reporting on progress </a:t>
            </a:r>
            <a:r>
              <a:rPr lang="en-GB" sz="1800" b="0" i="0" u="none" strike="noStrike" baseline="0" dirty="0">
                <a:solidFill>
                  <a:srgbClr val="4A4A49"/>
                </a:solidFill>
                <a:latin typeface="HelveticaNeueLTPro-Lt"/>
              </a:rPr>
              <a:t>towards meeting targets.</a:t>
            </a:r>
            <a:endParaRPr lang="en-GB" dirty="0"/>
          </a:p>
        </p:txBody>
      </p:sp>
      <p:sp>
        <p:nvSpPr>
          <p:cNvPr id="4" name="Slide Number Placeholder 3"/>
          <p:cNvSpPr>
            <a:spLocks noGrp="1"/>
          </p:cNvSpPr>
          <p:nvPr>
            <p:ph type="sldNum" sz="quarter" idx="5"/>
          </p:nvPr>
        </p:nvSpPr>
        <p:spPr/>
        <p:txBody>
          <a:bodyPr/>
          <a:lstStyle/>
          <a:p>
            <a:fld id="{2385B747-18E9-E746-A276-B387773C2AC8}" type="slidenum">
              <a:rPr lang="en-US" smtClean="0"/>
              <a:t>8</a:t>
            </a:fld>
            <a:endParaRPr lang="en-US"/>
          </a:p>
        </p:txBody>
      </p:sp>
    </p:spTree>
    <p:extLst>
      <p:ext uri="{BB962C8B-B14F-4D97-AF65-F5344CB8AC3E}">
        <p14:creationId xmlns:p14="http://schemas.microsoft.com/office/powerpoint/2010/main" val="202263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066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high-income countries, 75% of the salt we eat is already in everyday foods such as bread, cheese, processed meats, cereals and sauces, so many of us are eating too much salt without even knowing it. Salt is added to processed foods and meals for a variety of reasons but mainly because it is a low-cost way to add </a:t>
            </a:r>
            <a:r>
              <a:rPr lang="en-US" sz="1200" b="0" i="0" kern="1200" dirty="0" err="1">
                <a:solidFill>
                  <a:schemeClr val="tx1"/>
                </a:solidFill>
                <a:effectLst/>
                <a:latin typeface="+mn-lt"/>
                <a:ea typeface="+mn-ea"/>
                <a:cs typeface="+mn-cs"/>
              </a:rPr>
              <a:t>flavour</a:t>
            </a:r>
            <a:r>
              <a:rPr lang="en-US" sz="1200" b="0" i="0" kern="1200" dirty="0">
                <a:solidFill>
                  <a:schemeClr val="tx1"/>
                </a:solidFill>
                <a:effectLst/>
                <a:latin typeface="+mn-lt"/>
                <a:ea typeface="+mn-ea"/>
                <a:cs typeface="+mn-cs"/>
              </a:rPr>
              <a:t> and drive. Evidence suggests that it is possible to make significant reductions  of 40-50% in the salt content of a range of products without people noticing</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24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1313" y="857250"/>
            <a:ext cx="4113212"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Many countries within the WHO European region have some form of government-led initiative to reformulate processed foods. These mandatory and voluntary policies to encourage food companies to reformulate products to contain less salt, saturated and trans fats and free sugars. Some multinational food companies have committed to reformulation activities and have demonstrated success. However, food company commitments to reformulation are varied. Identified barriers to progress include a lack of resources and technical expertise to reformulate successfully. </a:t>
            </a:r>
            <a:endParaRPr lang="en-US"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4D96BF32-0BF8-1642-8477-834A1855637F}" type="slidenum">
              <a:rPr lang="en-GB" smtClean="0"/>
              <a:t>13</a:t>
            </a:fld>
            <a:endParaRPr lang="en-GB"/>
          </a:p>
        </p:txBody>
      </p:sp>
    </p:spTree>
    <p:extLst>
      <p:ext uri="{BB962C8B-B14F-4D97-AF65-F5344CB8AC3E}">
        <p14:creationId xmlns:p14="http://schemas.microsoft.com/office/powerpoint/2010/main" val="21727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AU" sz="1100" kern="1200">
                <a:solidFill>
                  <a:schemeClr val="tx1"/>
                </a:solidFill>
                <a:effectLst/>
                <a:latin typeface="+mn-lt"/>
                <a:ea typeface="+mn-ea"/>
                <a:cs typeface="+mn-cs"/>
              </a:rPr>
              <a:t>There are many challenges to reformulation – one of which is technical issues – this manual serves to address this issue. </a:t>
            </a:r>
          </a:p>
          <a:p>
            <a:endParaRPr lang="en-AU" sz="1100" kern="1200">
              <a:solidFill>
                <a:schemeClr val="tx1"/>
              </a:solidFill>
              <a:effectLst/>
              <a:latin typeface="+mn-lt"/>
              <a:ea typeface="+mn-ea"/>
              <a:cs typeface="+mn-cs"/>
            </a:endParaRPr>
          </a:p>
          <a:p>
            <a:pPr marL="158750" indent="0">
              <a:buNone/>
            </a:pPr>
            <a:r>
              <a:rPr lang="en-AU" sz="1100" kern="1200">
                <a:solidFill>
                  <a:schemeClr val="tx1"/>
                </a:solidFill>
                <a:effectLst/>
                <a:latin typeface="+mn-lt"/>
                <a:ea typeface="+mn-ea"/>
                <a:cs typeface="+mn-cs"/>
              </a:rPr>
              <a:t>Small and local food manufacturers who do not have the internal resources to reformulate should be supported through a range of resources that provide technical advice on reformulation strategies. This toolkit will help to support and encourage smaller companies to reformulate at a faster rate than they are likely to achieve alone.</a:t>
            </a:r>
            <a:endParaRPr lang="en-US"/>
          </a:p>
        </p:txBody>
      </p:sp>
    </p:spTree>
    <p:extLst>
      <p:ext uri="{BB962C8B-B14F-4D97-AF65-F5344CB8AC3E}">
        <p14:creationId xmlns:p14="http://schemas.microsoft.com/office/powerpoint/2010/main" val="2530016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358481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324407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568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2768709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79388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1086423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2630293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1029895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5486399" cy="31921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2" y="1828802"/>
            <a:ext cx="5486399" cy="550839"/>
          </a:xfrm>
        </p:spPr>
        <p:txBody>
          <a:bodyPr anchor="t" anchorCtr="0">
            <a:normAutofit/>
          </a:bodyPr>
          <a:lstStyle>
            <a:lvl1pPr marL="0" indent="0">
              <a:buNone/>
              <a:defRPr sz="1800" b="1">
                <a:solidFill>
                  <a:srgbClr val="00205C"/>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2"/>
            <a:ext cx="5494112" cy="550839"/>
          </a:xfrm>
        </p:spPr>
        <p:txBody>
          <a:bodyPr anchor="t" anchorCtr="0">
            <a:normAutofit/>
          </a:bodyPr>
          <a:lstStyle>
            <a:lvl1pPr marL="0" indent="0">
              <a:buNone/>
              <a:defRPr sz="1800" b="1">
                <a:solidFill>
                  <a:srgbClr val="00205C"/>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33ADBA6D-5240-F44B-B799-52F5DEBC86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8"/>
            <a:ext cx="1933200" cy="1045911"/>
          </a:xfrm>
          <a:prstGeom prst="rect">
            <a:avLst/>
          </a:prstGeom>
        </p:spPr>
      </p:pic>
    </p:spTree>
    <p:extLst>
      <p:ext uri="{BB962C8B-B14F-4D97-AF65-F5344CB8AC3E}">
        <p14:creationId xmlns:p14="http://schemas.microsoft.com/office/powerpoint/2010/main" val="2980620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xmlns=""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89" indent="0">
              <a:buNone/>
              <a:defRPr sz="2000">
                <a:solidFill>
                  <a:srgbClr val="00205C"/>
                </a:solidFill>
              </a:defRPr>
            </a:lvl2pPr>
            <a:lvl3pPr marL="914377" indent="0">
              <a:buNone/>
              <a:defRPr sz="2000">
                <a:solidFill>
                  <a:srgbClr val="00205C"/>
                </a:solidFill>
              </a:defRPr>
            </a:lvl3pPr>
            <a:lvl4pPr marL="1371566" indent="0">
              <a:buNone/>
              <a:defRPr sz="2000">
                <a:solidFill>
                  <a:srgbClr val="00205C"/>
                </a:solidFill>
              </a:defRPr>
            </a:lvl4pPr>
            <a:lvl5pPr marL="1828754"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7608" y="6187339"/>
            <a:ext cx="1828795" cy="556812"/>
          </a:xfrm>
          <a:prstGeom prst="rect">
            <a:avLst/>
          </a:prstGeom>
        </p:spPr>
      </p:pic>
    </p:spTree>
    <p:extLst>
      <p:ext uri="{BB962C8B-B14F-4D97-AF65-F5344CB8AC3E}">
        <p14:creationId xmlns:p14="http://schemas.microsoft.com/office/powerpoint/2010/main" val="3019465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05/09/2025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2"/>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10723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189804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F87CFF9-60F1-4C7F-9DD1-40FF9975FDFC}" type="datetimeFigureOut">
              <a:rPr lang="ru-RU" smtClean="0"/>
              <a:t>05.09.2025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1116276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F87CFF9-60F1-4C7F-9DD1-40FF9975FDFC}" type="datetimeFigureOut">
              <a:rPr lang="ru-RU" smtClean="0"/>
              <a:t>05.09.2025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4069548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F87CFF9-60F1-4C7F-9DD1-40FF9975FDFC}" type="datetimeFigureOut">
              <a:rPr lang="ru-RU" smtClean="0"/>
              <a:t>05.09.2025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359877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F87CFF9-60F1-4C7F-9DD1-40FF9975FDFC}" type="datetimeFigureOut">
              <a:rPr lang="ru-RU" smtClean="0"/>
              <a:t>05.09.2025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3872721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7CFF9-60F1-4C7F-9DD1-40FF9975FDFC}" type="datetimeFigureOut">
              <a:rPr lang="ru-RU" smtClean="0"/>
              <a:t>05.09.2025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3144111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F87CFF9-60F1-4C7F-9DD1-40FF9975FDFC}" type="datetimeFigureOut">
              <a:rPr lang="ru-RU" smtClean="0"/>
              <a:t>05.09.2025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73EDCD-4374-4F4C-B808-A3C9E50CA703}" type="slidenum">
              <a:rPr lang="ru-RU" smtClean="0"/>
              <a:t>‹#›</a:t>
            </a:fld>
            <a:endParaRPr lang="ru-RU"/>
          </a:p>
        </p:txBody>
      </p:sp>
    </p:spTree>
    <p:extLst>
      <p:ext uri="{BB962C8B-B14F-4D97-AF65-F5344CB8AC3E}">
        <p14:creationId xmlns:p14="http://schemas.microsoft.com/office/powerpoint/2010/main" val="565484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73EDCD-4374-4F4C-B808-A3C9E50CA703}" type="slidenum">
              <a:rPr lang="ru-RU" smtClean="0"/>
              <a:t>‹#›</a:t>
            </a:fld>
            <a:endParaRPr lang="ru-RU"/>
          </a:p>
        </p:txBody>
      </p:sp>
      <p:sp>
        <p:nvSpPr>
          <p:cNvPr id="5" name="Date Placeholder 4"/>
          <p:cNvSpPr>
            <a:spLocks noGrp="1"/>
          </p:cNvSpPr>
          <p:nvPr>
            <p:ph type="dt" sz="half" idx="10"/>
          </p:nvPr>
        </p:nvSpPr>
        <p:spPr/>
        <p:txBody>
          <a:bodyPr/>
          <a:lstStyle/>
          <a:p>
            <a:fld id="{BF87CFF9-60F1-4C7F-9DD1-40FF9975FDFC}" type="datetimeFigureOut">
              <a:rPr lang="ru-RU" smtClean="0"/>
              <a:t>05.09.2025</a:t>
            </a:fld>
            <a:endParaRPr lang="ru-RU"/>
          </a:p>
        </p:txBody>
      </p:sp>
    </p:spTree>
    <p:extLst>
      <p:ext uri="{BB962C8B-B14F-4D97-AF65-F5344CB8AC3E}">
        <p14:creationId xmlns:p14="http://schemas.microsoft.com/office/powerpoint/2010/main" val="133326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87CFF9-60F1-4C7F-9DD1-40FF9975FDFC}" type="datetimeFigureOut">
              <a:rPr lang="ru-RU" smtClean="0"/>
              <a:t>05.09.2025</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973EDCD-4374-4F4C-B808-A3C9E50CA703}" type="slidenum">
              <a:rPr lang="ru-RU" smtClean="0"/>
              <a:t>‹#›</a:t>
            </a:fld>
            <a:endParaRPr lang="ru-RU"/>
          </a:p>
        </p:txBody>
      </p:sp>
    </p:spTree>
    <p:extLst>
      <p:ext uri="{BB962C8B-B14F-4D97-AF65-F5344CB8AC3E}">
        <p14:creationId xmlns:p14="http://schemas.microsoft.com/office/powerpoint/2010/main" val="23124205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50" r:id="rId17"/>
    <p:sldLayoutId id="2147483751" r:id="rId18"/>
    <p:sldLayoutId id="2147483752"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hyperlink" Target="https://www.who.int/initiatives/food-systems-for-healt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ubmed.ncbi.nlm.nih.gov/36263661/"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iris.who.int/handle/10665/37658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iris.who.int/handle/10665/376580"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who.int/publications/i/item/9789240053717"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hyperlink" Target="https://www.who.int/publications/i/item/9789240069985" TargetMode="External"/><Relationship Id="rId4" Type="http://schemas.openxmlformats.org/officeDocument/2006/relationships/hyperlink" Target="https://gifna.who.int/summary/sodium"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9507" y="1475434"/>
            <a:ext cx="9592733" cy="2712674"/>
          </a:xfrm>
        </p:spPr>
        <p:txBody>
          <a:bodyPr>
            <a:normAutofit fontScale="90000"/>
          </a:bodyPr>
          <a:lstStyle/>
          <a:p>
            <a:r>
              <a:rPr lang="ru-RU" sz="4000" b="1" dirty="0">
                <a:solidFill>
                  <a:schemeClr val="accent2">
                    <a:lumMod val="75000"/>
                  </a:schemeClr>
                </a:solidFill>
              </a:rPr>
              <a:t>Международная практика.</a:t>
            </a:r>
            <a:br>
              <a:rPr lang="ru-RU" sz="4000" b="1" dirty="0">
                <a:solidFill>
                  <a:schemeClr val="accent2">
                    <a:lumMod val="75000"/>
                  </a:schemeClr>
                </a:solidFill>
              </a:rPr>
            </a:br>
            <a:r>
              <a:rPr lang="ru-RU" sz="4000" b="1" dirty="0">
                <a:solidFill>
                  <a:schemeClr val="accent2">
                    <a:lumMod val="75000"/>
                  </a:schemeClr>
                </a:solidFill>
              </a:rPr>
              <a:t>Рекомендации ВОЗ. Ключевые подходы по снижению потребления соли.</a:t>
            </a:r>
            <a:br>
              <a:rPr lang="ru-RU" sz="4000" b="1" dirty="0">
                <a:solidFill>
                  <a:schemeClr val="accent2">
                    <a:lumMod val="75000"/>
                  </a:schemeClr>
                </a:solidFill>
              </a:rPr>
            </a:br>
            <a:r>
              <a:rPr lang="ru-RU" sz="4000" b="1" dirty="0">
                <a:solidFill>
                  <a:schemeClr val="accent2">
                    <a:lumMod val="75000"/>
                  </a:schemeClr>
                </a:solidFill>
              </a:rPr>
              <a:t>Выгоды в будущем на вложения в инвестиции по сокращению соли.</a:t>
            </a:r>
          </a:p>
        </p:txBody>
      </p:sp>
    </p:spTree>
    <p:extLst>
      <p:ext uri="{BB962C8B-B14F-4D97-AF65-F5344CB8AC3E}">
        <p14:creationId xmlns:p14="http://schemas.microsoft.com/office/powerpoint/2010/main" val="285255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156B9D9-3B11-4FAD-B871-ABBCC285E98F}"/>
              </a:ext>
            </a:extLst>
          </p:cNvPr>
          <p:cNvSpPr>
            <a:spLocks noGrp="1"/>
          </p:cNvSpPr>
          <p:nvPr>
            <p:ph type="sldNum" sz="quarter" idx="16"/>
          </p:nvPr>
        </p:nvSpPr>
        <p:spPr/>
        <p:txBody>
          <a:bodyPr/>
          <a:lstStyle/>
          <a:p>
            <a:pPr defTabSz="457189">
              <a:defRPr/>
            </a:pPr>
            <a:fld id="{A74CE0EA-F3B5-4684-BA10-C594598FDB9C}" type="slidenum">
              <a:rPr lang="en-GB" kern="1200">
                <a:solidFill>
                  <a:prstClr val="black"/>
                </a:solidFill>
                <a:latin typeface="Arial"/>
                <a:ea typeface="+mn-ea"/>
              </a:rPr>
              <a:pPr defTabSz="457189">
                <a:defRPr/>
              </a:pPr>
              <a:t>10</a:t>
            </a:fld>
            <a:endParaRPr lang="en-GB" kern="1200" dirty="0">
              <a:solidFill>
                <a:prstClr val="black"/>
              </a:solidFill>
              <a:latin typeface="Arial"/>
              <a:ea typeface="+mn-ea"/>
            </a:endParaRPr>
          </a:p>
        </p:txBody>
      </p:sp>
      <p:sp>
        <p:nvSpPr>
          <p:cNvPr id="8" name="Title 7">
            <a:extLst>
              <a:ext uri="{FF2B5EF4-FFF2-40B4-BE49-F238E27FC236}">
                <a16:creationId xmlns:a16="http://schemas.microsoft.com/office/drawing/2014/main" id="{76E50838-E742-4EBB-8133-425C1D84AE24}"/>
              </a:ext>
            </a:extLst>
          </p:cNvPr>
          <p:cNvSpPr>
            <a:spLocks noGrp="1"/>
          </p:cNvSpPr>
          <p:nvPr>
            <p:ph type="title"/>
          </p:nvPr>
        </p:nvSpPr>
        <p:spPr/>
        <p:txBody>
          <a:bodyPr/>
          <a:lstStyle/>
          <a:p>
            <a:pPr algn="ctr"/>
            <a:r>
              <a:rPr lang="ru-RU" dirty="0">
                <a:solidFill>
                  <a:schemeClr val="accent2">
                    <a:lumMod val="75000"/>
                  </a:schemeClr>
                </a:solidFill>
              </a:rPr>
              <a:t>Источники соли в рационе </a:t>
            </a:r>
            <a:endParaRPr lang="en-US" dirty="0">
              <a:solidFill>
                <a:schemeClr val="accent2">
                  <a:lumMod val="75000"/>
                </a:schemeClr>
              </a:solidFill>
            </a:endParaRPr>
          </a:p>
        </p:txBody>
      </p:sp>
      <p:pic>
        <p:nvPicPr>
          <p:cNvPr id="12" name="Content Placeholder 11">
            <a:extLst>
              <a:ext uri="{FF2B5EF4-FFF2-40B4-BE49-F238E27FC236}">
                <a16:creationId xmlns:a16="http://schemas.microsoft.com/office/drawing/2014/main" id="{129413FF-339D-4032-B736-12E3784F197D}"/>
              </a:ext>
            </a:extLst>
          </p:cNvPr>
          <p:cNvPicPr>
            <a:picLocks noGrp="1" noChangeAspect="1"/>
          </p:cNvPicPr>
          <p:nvPr>
            <p:ph idx="1"/>
          </p:nvPr>
        </p:nvPicPr>
        <p:blipFill rotWithShape="1">
          <a:blip r:embed="rId3"/>
          <a:srcRect t="17160"/>
          <a:stretch/>
        </p:blipFill>
        <p:spPr>
          <a:xfrm>
            <a:off x="647701" y="1905002"/>
            <a:ext cx="6870700" cy="4132263"/>
          </a:xfrm>
          <a:prstGeom prst="rect">
            <a:avLst/>
          </a:prstGeom>
        </p:spPr>
      </p:pic>
      <p:sp>
        <p:nvSpPr>
          <p:cNvPr id="14" name="Content Placeholder 17">
            <a:extLst>
              <a:ext uri="{FF2B5EF4-FFF2-40B4-BE49-F238E27FC236}">
                <a16:creationId xmlns:a16="http://schemas.microsoft.com/office/drawing/2014/main" id="{F130745A-9CFA-432F-9845-93563185560A}"/>
              </a:ext>
            </a:extLst>
          </p:cNvPr>
          <p:cNvSpPr txBox="1">
            <a:spLocks/>
          </p:cNvSpPr>
          <p:nvPr/>
        </p:nvSpPr>
        <p:spPr bwMode="invGray">
          <a:xfrm>
            <a:off x="7532900" y="2501388"/>
            <a:ext cx="4028499" cy="4259200"/>
          </a:xfrm>
          <a:prstGeom prst="rect">
            <a:avLst/>
          </a:prstGeom>
        </p:spPr>
        <p:txBody>
          <a:bodyPr vert="horz" lIns="18000" tIns="0" rIns="18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buClr>
                <a:prstClr val="black"/>
              </a:buClr>
              <a:buFont typeface="Wingdings" panose="05000000000000000000" pitchFamily="2" charset="2"/>
              <a:buChar char="Ø"/>
              <a:defRPr/>
            </a:pPr>
            <a:r>
              <a:rPr lang="ru-RU" sz="1800" dirty="0">
                <a:solidFill>
                  <a:prstClr val="black"/>
                </a:solidFill>
                <a:latin typeface="Arial"/>
              </a:rPr>
              <a:t>Хлеб и хлебобулочные изделия</a:t>
            </a:r>
          </a:p>
          <a:p>
            <a:pPr marL="285744" indent="-285744" defTabSz="914377">
              <a:buClr>
                <a:prstClr val="black"/>
              </a:buClr>
              <a:buFont typeface="Wingdings" panose="05000000000000000000" pitchFamily="2" charset="2"/>
              <a:buChar char="Ø"/>
              <a:defRPr/>
            </a:pPr>
            <a:r>
              <a:rPr lang="ru-RU" sz="1800" dirty="0">
                <a:solidFill>
                  <a:prstClr val="black"/>
                </a:solidFill>
                <a:latin typeface="Arial"/>
              </a:rPr>
              <a:t>Обработанная мясная продукция</a:t>
            </a:r>
            <a:endParaRPr lang="en-US" sz="1800" dirty="0">
              <a:solidFill>
                <a:prstClr val="black"/>
              </a:solidFill>
              <a:latin typeface="Arial"/>
            </a:endParaRPr>
          </a:p>
          <a:p>
            <a:pPr marL="285744" indent="-285744" defTabSz="914377">
              <a:buClr>
                <a:prstClr val="black"/>
              </a:buClr>
              <a:buFont typeface="Wingdings" panose="05000000000000000000" pitchFamily="2" charset="2"/>
              <a:buChar char="Ø"/>
              <a:defRPr/>
            </a:pPr>
            <a:r>
              <a:rPr lang="ru-RU" sz="1800" dirty="0">
                <a:solidFill>
                  <a:prstClr val="black"/>
                </a:solidFill>
                <a:latin typeface="Arial"/>
              </a:rPr>
              <a:t>Пицца</a:t>
            </a:r>
            <a:endParaRPr lang="en-US" sz="1800" dirty="0">
              <a:solidFill>
                <a:prstClr val="black"/>
              </a:solidFill>
              <a:latin typeface="Arial"/>
            </a:endParaRPr>
          </a:p>
          <a:p>
            <a:pPr marL="285744" indent="-285744" defTabSz="914377">
              <a:buClr>
                <a:prstClr val="black"/>
              </a:buClr>
              <a:buFont typeface="Wingdings" panose="05000000000000000000" pitchFamily="2" charset="2"/>
              <a:buChar char="Ø"/>
              <a:defRPr/>
            </a:pPr>
            <a:r>
              <a:rPr lang="ru-RU" sz="1800" dirty="0">
                <a:solidFill>
                  <a:prstClr val="black"/>
                </a:solidFill>
                <a:latin typeface="Arial"/>
              </a:rPr>
              <a:t>Супы</a:t>
            </a:r>
            <a:endParaRPr lang="en-US" sz="1800" dirty="0">
              <a:solidFill>
                <a:prstClr val="black"/>
              </a:solidFill>
              <a:latin typeface="Arial"/>
            </a:endParaRPr>
          </a:p>
          <a:p>
            <a:pPr marL="285744" indent="-285744" defTabSz="914377">
              <a:buClr>
                <a:prstClr val="black"/>
              </a:buClr>
              <a:buFont typeface="Wingdings" panose="05000000000000000000" pitchFamily="2" charset="2"/>
              <a:buChar char="Ø"/>
              <a:defRPr/>
            </a:pPr>
            <a:r>
              <a:rPr lang="ru-RU" sz="1800" dirty="0">
                <a:solidFill>
                  <a:prstClr val="black"/>
                </a:solidFill>
                <a:latin typeface="Arial"/>
              </a:rPr>
              <a:t>Сэндвичи</a:t>
            </a:r>
            <a:endParaRPr lang="en-US" sz="1800" dirty="0">
              <a:solidFill>
                <a:prstClr val="black"/>
              </a:solidFill>
              <a:latin typeface="Arial"/>
            </a:endParaRPr>
          </a:p>
          <a:p>
            <a:pPr marL="285744" indent="-285744" defTabSz="914377">
              <a:buClr>
                <a:prstClr val="black"/>
              </a:buClr>
              <a:buFont typeface="Wingdings" panose="05000000000000000000" pitchFamily="2" charset="2"/>
              <a:buChar char="Ø"/>
              <a:defRPr/>
            </a:pPr>
            <a:r>
              <a:rPr lang="ru-RU" sz="1800" dirty="0">
                <a:solidFill>
                  <a:prstClr val="black"/>
                </a:solidFill>
                <a:latin typeface="Arial"/>
              </a:rPr>
              <a:t>Сыр</a:t>
            </a:r>
            <a:endParaRPr lang="en-US" sz="1800" dirty="0">
              <a:solidFill>
                <a:prstClr val="black"/>
              </a:solidFill>
              <a:latin typeface="Arial"/>
            </a:endParaRPr>
          </a:p>
          <a:p>
            <a:pPr marL="285744" indent="-285744" defTabSz="914377">
              <a:buClr>
                <a:prstClr val="black"/>
              </a:buClr>
              <a:buFont typeface="Wingdings" panose="05000000000000000000" pitchFamily="2" charset="2"/>
              <a:buChar char="Ø"/>
              <a:defRPr/>
            </a:pPr>
            <a:r>
              <a:rPr lang="ru-RU" sz="1800" dirty="0">
                <a:solidFill>
                  <a:prstClr val="black"/>
                </a:solidFill>
                <a:latin typeface="Arial"/>
              </a:rPr>
              <a:t>Снэки (перекусы)</a:t>
            </a:r>
            <a:r>
              <a:rPr lang="en-US" sz="1800" dirty="0">
                <a:solidFill>
                  <a:prstClr val="black"/>
                </a:solidFill>
                <a:latin typeface="Arial"/>
              </a:rPr>
              <a:t> </a:t>
            </a:r>
          </a:p>
          <a:p>
            <a:pPr marL="285744" indent="-285744" defTabSz="914377">
              <a:buClr>
                <a:prstClr val="black"/>
              </a:buClr>
              <a:buFont typeface="Wingdings" panose="05000000000000000000" pitchFamily="2" charset="2"/>
              <a:buChar char="Ø"/>
              <a:defRPr/>
            </a:pPr>
            <a:r>
              <a:rPr lang="ru-RU" sz="1800" dirty="0">
                <a:solidFill>
                  <a:prstClr val="black"/>
                </a:solidFill>
                <a:latin typeface="Arial"/>
              </a:rPr>
              <a:t>Соусы, маринады и приправы</a:t>
            </a:r>
            <a:endParaRPr lang="en-US" dirty="0">
              <a:solidFill>
                <a:prstClr val="black"/>
              </a:solidFill>
              <a:latin typeface="Arial"/>
            </a:endParaRPr>
          </a:p>
          <a:p>
            <a:pPr defTabSz="914377">
              <a:buClr>
                <a:prstClr val="black"/>
              </a:buClr>
              <a:defRPr/>
            </a:pPr>
            <a:r>
              <a:rPr lang="en-US" dirty="0">
                <a:solidFill>
                  <a:prstClr val="black"/>
                </a:solidFill>
                <a:latin typeface="Arial"/>
              </a:rPr>
              <a:t>                  </a:t>
            </a:r>
            <a:endParaRPr lang="en-US" b="1" dirty="0">
              <a:solidFill>
                <a:prstClr val="black"/>
              </a:solidFill>
              <a:latin typeface="Arial"/>
            </a:endParaRPr>
          </a:p>
          <a:p>
            <a:pPr marL="285744" indent="-285744" defTabSz="914377">
              <a:buClr>
                <a:prstClr val="black"/>
              </a:buClr>
              <a:buFont typeface="Wingdings" panose="05000000000000000000" pitchFamily="2" charset="2"/>
              <a:buChar char="Ø"/>
              <a:defRPr/>
            </a:pPr>
            <a:endParaRPr lang="en-US" dirty="0">
              <a:solidFill>
                <a:prstClr val="black"/>
              </a:solidFill>
              <a:latin typeface="Arial"/>
            </a:endParaRPr>
          </a:p>
          <a:p>
            <a:pPr marL="285744" indent="-285744" defTabSz="914377">
              <a:buClr>
                <a:prstClr val="black"/>
              </a:buClr>
              <a:buFont typeface="Wingdings" panose="05000000000000000000" pitchFamily="2" charset="2"/>
              <a:buChar char="Ø"/>
              <a:defRPr/>
            </a:pPr>
            <a:endParaRPr lang="en-US" dirty="0">
              <a:solidFill>
                <a:prstClr val="black"/>
              </a:solidFill>
              <a:latin typeface="Arial"/>
            </a:endParaRPr>
          </a:p>
        </p:txBody>
      </p:sp>
      <p:sp>
        <p:nvSpPr>
          <p:cNvPr id="15" name="Arrow: Curved Down 14">
            <a:extLst>
              <a:ext uri="{FF2B5EF4-FFF2-40B4-BE49-F238E27FC236}">
                <a16:creationId xmlns:a16="http://schemas.microsoft.com/office/drawing/2014/main" id="{91C59A9D-F19A-4F42-A381-CDFFE6A758FC}"/>
              </a:ext>
            </a:extLst>
          </p:cNvPr>
          <p:cNvSpPr/>
          <p:nvPr/>
        </p:nvSpPr>
        <p:spPr>
          <a:xfrm>
            <a:off x="2421345" y="993378"/>
            <a:ext cx="7152104" cy="15668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black"/>
              </a:solidFill>
              <a:latin typeface="Arial"/>
            </a:endParaRPr>
          </a:p>
        </p:txBody>
      </p:sp>
      <p:sp>
        <p:nvSpPr>
          <p:cNvPr id="2" name="TextBox 1">
            <a:extLst>
              <a:ext uri="{FF2B5EF4-FFF2-40B4-BE49-F238E27FC236}">
                <a16:creationId xmlns:a16="http://schemas.microsoft.com/office/drawing/2014/main" id="{F7510A98-98C0-7C19-60FC-5A7050D7F044}"/>
              </a:ext>
            </a:extLst>
          </p:cNvPr>
          <p:cNvSpPr txBox="1"/>
          <p:nvPr/>
        </p:nvSpPr>
        <p:spPr>
          <a:xfrm>
            <a:off x="1054102" y="3071534"/>
            <a:ext cx="1574799" cy="995401"/>
          </a:xfrm>
          <a:prstGeom prst="rect">
            <a:avLst/>
          </a:prstGeom>
          <a:solidFill>
            <a:srgbClr val="8E0000"/>
          </a:solidFill>
        </p:spPr>
        <p:txBody>
          <a:bodyPr wrap="square" rtlCol="0">
            <a:spAutoFit/>
          </a:bodyPr>
          <a:lstStyle/>
          <a:p>
            <a:r>
              <a:rPr lang="ru-RU" sz="1467" b="1" dirty="0">
                <a:solidFill>
                  <a:schemeClr val="bg1"/>
                </a:solidFill>
              </a:rPr>
              <a:t>Уже в обработанной/ ресторанной пище, 71%</a:t>
            </a:r>
            <a:endParaRPr lang="en-US" sz="1467" b="1" dirty="0">
              <a:solidFill>
                <a:schemeClr val="bg1"/>
              </a:solidFill>
            </a:endParaRPr>
          </a:p>
        </p:txBody>
      </p:sp>
      <p:sp>
        <p:nvSpPr>
          <p:cNvPr id="9" name="TextBox 8">
            <a:extLst>
              <a:ext uri="{FF2B5EF4-FFF2-40B4-BE49-F238E27FC236}">
                <a16:creationId xmlns:a16="http://schemas.microsoft.com/office/drawing/2014/main" id="{EC23CD6B-50D0-D3AF-D656-C2AA4EE33F6C}"/>
              </a:ext>
            </a:extLst>
          </p:cNvPr>
          <p:cNvSpPr txBox="1"/>
          <p:nvPr/>
        </p:nvSpPr>
        <p:spPr>
          <a:xfrm>
            <a:off x="4083050" y="2560241"/>
            <a:ext cx="3644900" cy="584775"/>
          </a:xfrm>
          <a:prstGeom prst="rect">
            <a:avLst/>
          </a:prstGeom>
          <a:solidFill>
            <a:schemeClr val="bg1"/>
          </a:solidFill>
        </p:spPr>
        <p:txBody>
          <a:bodyPr wrap="square" rtlCol="0">
            <a:spAutoFit/>
          </a:bodyPr>
          <a:lstStyle/>
          <a:p>
            <a:r>
              <a:rPr lang="ru-RU" sz="1600" b="1" dirty="0"/>
              <a:t>Естественное происхождение</a:t>
            </a:r>
            <a:r>
              <a:rPr lang="en-US" sz="1600" b="1" dirty="0"/>
              <a:t>, 14%</a:t>
            </a:r>
            <a:r>
              <a:rPr lang="ru-RU" sz="1600" b="1" dirty="0"/>
              <a:t> </a:t>
            </a:r>
            <a:endParaRPr lang="en-US" sz="1600" b="1" dirty="0"/>
          </a:p>
        </p:txBody>
      </p:sp>
      <p:sp>
        <p:nvSpPr>
          <p:cNvPr id="10" name="TextBox 9">
            <a:extLst>
              <a:ext uri="{FF2B5EF4-FFF2-40B4-BE49-F238E27FC236}">
                <a16:creationId xmlns:a16="http://schemas.microsoft.com/office/drawing/2014/main" id="{F8980C17-599A-1227-D76F-01E584FF3B1B}"/>
              </a:ext>
            </a:extLst>
          </p:cNvPr>
          <p:cNvSpPr txBox="1"/>
          <p:nvPr/>
        </p:nvSpPr>
        <p:spPr>
          <a:xfrm>
            <a:off x="4201965" y="3578774"/>
            <a:ext cx="3067051" cy="338554"/>
          </a:xfrm>
          <a:prstGeom prst="rect">
            <a:avLst/>
          </a:prstGeom>
          <a:solidFill>
            <a:schemeClr val="bg1"/>
          </a:solidFill>
        </p:spPr>
        <p:txBody>
          <a:bodyPr wrap="square" rtlCol="0">
            <a:spAutoFit/>
          </a:bodyPr>
          <a:lstStyle/>
          <a:p>
            <a:r>
              <a:rPr lang="ru-RU" sz="1600" b="1" dirty="0"/>
              <a:t>Добавлено за столом</a:t>
            </a:r>
            <a:r>
              <a:rPr lang="en-US" sz="1600" b="1" dirty="0"/>
              <a:t>, </a:t>
            </a:r>
            <a:r>
              <a:rPr lang="ru-RU" sz="1600" b="1" dirty="0"/>
              <a:t>5</a:t>
            </a:r>
            <a:r>
              <a:rPr lang="en-US" sz="1600" b="1" dirty="0"/>
              <a:t>%</a:t>
            </a:r>
            <a:r>
              <a:rPr lang="ru-RU" sz="1600" b="1" dirty="0"/>
              <a:t> </a:t>
            </a:r>
            <a:endParaRPr lang="en-US" sz="1600" b="1" dirty="0"/>
          </a:p>
        </p:txBody>
      </p:sp>
      <p:sp>
        <p:nvSpPr>
          <p:cNvPr id="11" name="TextBox 10">
            <a:extLst>
              <a:ext uri="{FF2B5EF4-FFF2-40B4-BE49-F238E27FC236}">
                <a16:creationId xmlns:a16="http://schemas.microsoft.com/office/drawing/2014/main" id="{46374160-A6F1-37E3-B2C4-9C964718E152}"/>
              </a:ext>
            </a:extLst>
          </p:cNvPr>
          <p:cNvSpPr txBox="1"/>
          <p:nvPr/>
        </p:nvSpPr>
        <p:spPr>
          <a:xfrm>
            <a:off x="4083050" y="4161493"/>
            <a:ext cx="3304884" cy="338554"/>
          </a:xfrm>
          <a:prstGeom prst="rect">
            <a:avLst/>
          </a:prstGeom>
          <a:solidFill>
            <a:schemeClr val="bg1"/>
          </a:solidFill>
        </p:spPr>
        <p:txBody>
          <a:bodyPr wrap="square" rtlCol="0">
            <a:spAutoFit/>
          </a:bodyPr>
          <a:lstStyle/>
          <a:p>
            <a:r>
              <a:rPr lang="ru-RU" sz="1600" b="1" dirty="0"/>
              <a:t>Приготовлено дома</a:t>
            </a:r>
            <a:r>
              <a:rPr lang="en-US" sz="1600" b="1" dirty="0"/>
              <a:t>, </a:t>
            </a:r>
            <a:r>
              <a:rPr lang="ru-RU" sz="1600" b="1" dirty="0"/>
              <a:t>6</a:t>
            </a:r>
            <a:r>
              <a:rPr lang="en-US" sz="1600" b="1" dirty="0"/>
              <a:t>%</a:t>
            </a:r>
            <a:r>
              <a:rPr lang="ru-RU" sz="1600" b="1" dirty="0"/>
              <a:t> </a:t>
            </a:r>
            <a:endParaRPr lang="en-US" sz="1600" b="1" dirty="0"/>
          </a:p>
        </p:txBody>
      </p:sp>
      <p:sp>
        <p:nvSpPr>
          <p:cNvPr id="13" name="TextBox 12">
            <a:extLst>
              <a:ext uri="{FF2B5EF4-FFF2-40B4-BE49-F238E27FC236}">
                <a16:creationId xmlns:a16="http://schemas.microsoft.com/office/drawing/2014/main" id="{DA02E334-A049-B575-9257-177E17754EB5}"/>
              </a:ext>
            </a:extLst>
          </p:cNvPr>
          <p:cNvSpPr txBox="1"/>
          <p:nvPr/>
        </p:nvSpPr>
        <p:spPr>
          <a:xfrm>
            <a:off x="3772801" y="4588266"/>
            <a:ext cx="3644900" cy="338554"/>
          </a:xfrm>
          <a:prstGeom prst="rect">
            <a:avLst/>
          </a:prstGeom>
          <a:solidFill>
            <a:schemeClr val="bg1"/>
          </a:solidFill>
        </p:spPr>
        <p:txBody>
          <a:bodyPr wrap="square" rtlCol="0">
            <a:spAutoFit/>
          </a:bodyPr>
          <a:lstStyle/>
          <a:p>
            <a:r>
              <a:rPr lang="ru-RU" sz="1600" b="1" dirty="0"/>
              <a:t>Другие</a:t>
            </a:r>
            <a:r>
              <a:rPr lang="en-US" sz="1600" b="1" dirty="0"/>
              <a:t>, &lt;1%</a:t>
            </a:r>
            <a:r>
              <a:rPr lang="ru-RU" sz="1600" b="1" dirty="0"/>
              <a:t> </a:t>
            </a:r>
            <a:endParaRPr lang="en-US" sz="1600" b="1" dirty="0"/>
          </a:p>
        </p:txBody>
      </p:sp>
      <p:sp>
        <p:nvSpPr>
          <p:cNvPr id="3" name="Прямоугольник 2"/>
          <p:cNvSpPr/>
          <p:nvPr/>
        </p:nvSpPr>
        <p:spPr>
          <a:xfrm>
            <a:off x="5905500" y="5255394"/>
            <a:ext cx="1512201" cy="781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283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2F26E938-009D-4FDD-B8B1-1F9BBAEBB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2084" y="3502468"/>
            <a:ext cx="2049916" cy="1364126"/>
          </a:xfrm>
          <a:prstGeom prst="rect">
            <a:avLst/>
          </a:prstGeom>
        </p:spPr>
      </p:pic>
      <p:pic>
        <p:nvPicPr>
          <p:cNvPr id="8" name="Рисунок 7">
            <a:extLst>
              <a:ext uri="{FF2B5EF4-FFF2-40B4-BE49-F238E27FC236}">
                <a16:creationId xmlns:a16="http://schemas.microsoft.com/office/drawing/2014/main" id="{09D3E1B1-F171-4ECB-8397-06082C179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3624">
            <a:off x="340371" y="5601795"/>
            <a:ext cx="1385946" cy="1080383"/>
          </a:xfrm>
          <a:prstGeom prst="rect">
            <a:avLst/>
          </a:prstGeom>
        </p:spPr>
      </p:pic>
      <p:sp>
        <p:nvSpPr>
          <p:cNvPr id="2" name="Заголовок 1">
            <a:extLst>
              <a:ext uri="{FF2B5EF4-FFF2-40B4-BE49-F238E27FC236}">
                <a16:creationId xmlns:a16="http://schemas.microsoft.com/office/drawing/2014/main" id="{9FB9720F-D74A-4E1F-8C34-33656AB55A35}"/>
              </a:ext>
            </a:extLst>
          </p:cNvPr>
          <p:cNvSpPr>
            <a:spLocks noGrp="1"/>
          </p:cNvSpPr>
          <p:nvPr>
            <p:ph type="title"/>
          </p:nvPr>
        </p:nvSpPr>
        <p:spPr>
          <a:xfrm>
            <a:off x="1163663" y="1060754"/>
            <a:ext cx="8761413" cy="706964"/>
          </a:xfrm>
        </p:spPr>
        <p:txBody>
          <a:bodyPr>
            <a:normAutofit fontScale="90000"/>
          </a:bodyPr>
          <a:lstStyle/>
          <a:p>
            <a:pPr algn="ctr"/>
            <a:r>
              <a:rPr lang="ru-RU" sz="3200" b="1" dirty="0">
                <a:solidFill>
                  <a:schemeClr val="accent2">
                    <a:lumMod val="50000"/>
                  </a:schemeClr>
                </a:solidFill>
              </a:rPr>
              <a:t>Разница содержания соли в свежих и обработанных продуктах</a:t>
            </a:r>
            <a:r>
              <a:rPr lang="ru-RU" dirty="0"/>
              <a:t/>
            </a:r>
            <a:br>
              <a:rPr lang="ru-RU" dirty="0"/>
            </a:br>
            <a:endParaRPr lang="aa-ET" dirty="0"/>
          </a:p>
        </p:txBody>
      </p:sp>
      <p:graphicFrame>
        <p:nvGraphicFramePr>
          <p:cNvPr id="6" name="Таблица 5">
            <a:extLst>
              <a:ext uri="{FF2B5EF4-FFF2-40B4-BE49-F238E27FC236}">
                <a16:creationId xmlns:a16="http://schemas.microsoft.com/office/drawing/2014/main" id="{A6B6D960-79CD-408B-ADF5-9D2956BB0F8D}"/>
              </a:ext>
            </a:extLst>
          </p:cNvPr>
          <p:cNvGraphicFramePr>
            <a:graphicFrameLocks noGrp="1"/>
          </p:cNvGraphicFramePr>
          <p:nvPr>
            <p:extLst>
              <p:ext uri="{D42A27DB-BD31-4B8C-83A1-F6EECF244321}">
                <p14:modId xmlns:p14="http://schemas.microsoft.com/office/powerpoint/2010/main" val="409265069"/>
              </p:ext>
            </p:extLst>
          </p:nvPr>
        </p:nvGraphicFramePr>
        <p:xfrm>
          <a:off x="778626" y="2367170"/>
          <a:ext cx="9257210" cy="3032443"/>
        </p:xfrm>
        <a:graphic>
          <a:graphicData uri="http://schemas.openxmlformats.org/drawingml/2006/table">
            <a:tbl>
              <a:tblPr firstRow="1" bandRow="1">
                <a:tableStyleId>{5C22544A-7EE6-4342-B048-85BDC9FD1C3A}</a:tableStyleId>
              </a:tblPr>
              <a:tblGrid>
                <a:gridCol w="1750423">
                  <a:extLst>
                    <a:ext uri="{9D8B030D-6E8A-4147-A177-3AD203B41FA5}">
                      <a16:colId xmlns:a16="http://schemas.microsoft.com/office/drawing/2014/main" val="3342373700"/>
                    </a:ext>
                  </a:extLst>
                </a:gridCol>
                <a:gridCol w="1952461">
                  <a:extLst>
                    <a:ext uri="{9D8B030D-6E8A-4147-A177-3AD203B41FA5}">
                      <a16:colId xmlns:a16="http://schemas.microsoft.com/office/drawing/2014/main" val="3216940659"/>
                    </a:ext>
                  </a:extLst>
                </a:gridCol>
                <a:gridCol w="1851442">
                  <a:extLst>
                    <a:ext uri="{9D8B030D-6E8A-4147-A177-3AD203B41FA5}">
                      <a16:colId xmlns:a16="http://schemas.microsoft.com/office/drawing/2014/main" val="4028668368"/>
                    </a:ext>
                  </a:extLst>
                </a:gridCol>
                <a:gridCol w="1851442">
                  <a:extLst>
                    <a:ext uri="{9D8B030D-6E8A-4147-A177-3AD203B41FA5}">
                      <a16:colId xmlns:a16="http://schemas.microsoft.com/office/drawing/2014/main" val="2580253562"/>
                    </a:ext>
                  </a:extLst>
                </a:gridCol>
                <a:gridCol w="1851442">
                  <a:extLst>
                    <a:ext uri="{9D8B030D-6E8A-4147-A177-3AD203B41FA5}">
                      <a16:colId xmlns:a16="http://schemas.microsoft.com/office/drawing/2014/main" val="575688114"/>
                    </a:ext>
                  </a:extLst>
                </a:gridCol>
              </a:tblGrid>
              <a:tr h="370840">
                <a:tc>
                  <a:txBody>
                    <a:bodyPr/>
                    <a:lstStyle/>
                    <a:p>
                      <a:pPr algn="ctr"/>
                      <a:r>
                        <a:rPr lang="ru-RU" sz="1600" b="1" kern="1200" dirty="0">
                          <a:solidFill>
                            <a:schemeClr val="lt1"/>
                          </a:solidFill>
                          <a:effectLst/>
                          <a:latin typeface="+mn-lt"/>
                          <a:ea typeface="+mn-ea"/>
                          <a:cs typeface="+mn-cs"/>
                        </a:rPr>
                        <a:t>Наименование продукта </a:t>
                      </a:r>
                      <a:endParaRPr lang="aa-ET" sz="1600" dirty="0"/>
                    </a:p>
                  </a:txBody>
                  <a:tcPr/>
                </a:tc>
                <a:tc gridSpan="2">
                  <a:txBody>
                    <a:bodyPr/>
                    <a:lstStyle/>
                    <a:p>
                      <a:pPr algn="ctr"/>
                      <a:r>
                        <a:rPr lang="ru-RU" sz="1800" b="1" kern="1200" dirty="0">
                          <a:solidFill>
                            <a:schemeClr val="lt1"/>
                          </a:solidFill>
                          <a:effectLst/>
                          <a:latin typeface="+mn-lt"/>
                          <a:ea typeface="+mn-ea"/>
                          <a:cs typeface="+mn-cs"/>
                        </a:rPr>
                        <a:t>Описание продуктов </a:t>
                      </a:r>
                      <a:endParaRPr lang="aa-ET" dirty="0"/>
                    </a:p>
                  </a:txBody>
                  <a:tcPr/>
                </a:tc>
                <a:tc hMerge="1">
                  <a:txBody>
                    <a:bodyPr/>
                    <a:lstStyle/>
                    <a:p>
                      <a:endParaRPr lang="aa-ET" dirty="0"/>
                    </a:p>
                  </a:txBody>
                  <a:tcPr/>
                </a:tc>
                <a:tc gridSpan="2">
                  <a:txBody>
                    <a:bodyPr/>
                    <a:lstStyle/>
                    <a:p>
                      <a:pPr algn="ctr"/>
                      <a:r>
                        <a:rPr lang="aa-ET" sz="1800" b="1" kern="1200" dirty="0">
                          <a:solidFill>
                            <a:schemeClr val="lt1"/>
                          </a:solidFill>
                          <a:effectLst/>
                          <a:latin typeface="+mn-lt"/>
                          <a:ea typeface="+mn-ea"/>
                          <a:cs typeface="+mn-cs"/>
                        </a:rPr>
                        <a:t>Содержание соли г. </a:t>
                      </a:r>
                    </a:p>
                    <a:p>
                      <a:pPr algn="ctr"/>
                      <a:r>
                        <a:rPr lang="ru-RU" sz="1800" b="1" kern="1200" dirty="0">
                          <a:solidFill>
                            <a:schemeClr val="lt1"/>
                          </a:solidFill>
                          <a:effectLst/>
                          <a:latin typeface="+mn-lt"/>
                          <a:ea typeface="+mn-ea"/>
                          <a:cs typeface="+mn-cs"/>
                        </a:rPr>
                        <a:t>в 100 </a:t>
                      </a:r>
                      <a:r>
                        <a:rPr lang="ru-RU" sz="1800" b="1" kern="1200" dirty="0" err="1">
                          <a:solidFill>
                            <a:schemeClr val="lt1"/>
                          </a:solidFill>
                          <a:effectLst/>
                          <a:latin typeface="+mn-lt"/>
                          <a:ea typeface="+mn-ea"/>
                          <a:cs typeface="+mn-cs"/>
                        </a:rPr>
                        <a:t>г.продукта</a:t>
                      </a:r>
                      <a:r>
                        <a:rPr lang="ru-RU" sz="1800" b="1" kern="1200" dirty="0">
                          <a:solidFill>
                            <a:schemeClr val="lt1"/>
                          </a:solidFill>
                          <a:effectLst/>
                          <a:latin typeface="+mn-lt"/>
                          <a:ea typeface="+mn-ea"/>
                          <a:cs typeface="+mn-cs"/>
                        </a:rPr>
                        <a:t> </a:t>
                      </a:r>
                      <a:endParaRPr lang="aa-ET" dirty="0"/>
                    </a:p>
                  </a:txBody>
                  <a:tcPr/>
                </a:tc>
                <a:tc hMerge="1">
                  <a:txBody>
                    <a:bodyPr/>
                    <a:lstStyle/>
                    <a:p>
                      <a:endParaRPr lang="aa-ET" dirty="0"/>
                    </a:p>
                  </a:txBody>
                  <a:tcPr/>
                </a:tc>
                <a:extLst>
                  <a:ext uri="{0D108BD9-81ED-4DB2-BD59-A6C34878D82A}">
                    <a16:rowId xmlns:a16="http://schemas.microsoft.com/office/drawing/2014/main" val="2822236824"/>
                  </a:ext>
                </a:extLst>
              </a:tr>
              <a:tr h="370840">
                <a:tc>
                  <a:txBody>
                    <a:bodyPr/>
                    <a:lstStyle/>
                    <a:p>
                      <a:endParaRPr lang="aa-ET" dirty="0"/>
                    </a:p>
                  </a:txBody>
                  <a:tcPr/>
                </a:tc>
                <a:tc>
                  <a:txBody>
                    <a:bodyPr/>
                    <a:lstStyle/>
                    <a:p>
                      <a:r>
                        <a:rPr lang="ru-RU" sz="1400" kern="1200" dirty="0">
                          <a:solidFill>
                            <a:schemeClr val="accent6">
                              <a:lumMod val="50000"/>
                            </a:schemeClr>
                          </a:solidFill>
                          <a:effectLst/>
                          <a:latin typeface="Arial" panose="020B0604020202020204" pitchFamily="34" charset="0"/>
                          <a:ea typeface="+mn-ea"/>
                          <a:cs typeface="Arial" panose="020B0604020202020204" pitchFamily="34" charset="0"/>
                        </a:rPr>
                        <a:t>Необработанные</a:t>
                      </a:r>
                      <a:endParaRPr lang="aa-ET" sz="1400" dirty="0">
                        <a:solidFill>
                          <a:schemeClr val="accent6">
                            <a:lumMod val="50000"/>
                          </a:schemeClr>
                        </a:solidFill>
                        <a:latin typeface="Arial" panose="020B0604020202020204" pitchFamily="34" charset="0"/>
                        <a:cs typeface="Arial" panose="020B0604020202020204" pitchFamily="34" charset="0"/>
                      </a:endParaRPr>
                    </a:p>
                  </a:txBody>
                  <a:tcPr/>
                </a:tc>
                <a:tc>
                  <a:txBody>
                    <a:bodyPr/>
                    <a:lstStyle/>
                    <a:p>
                      <a:r>
                        <a:rPr lang="ru-RU" sz="1400" kern="1200" dirty="0">
                          <a:solidFill>
                            <a:schemeClr val="accent6">
                              <a:lumMod val="50000"/>
                            </a:schemeClr>
                          </a:solidFill>
                          <a:effectLst/>
                          <a:latin typeface="Arial" panose="020B0604020202020204" pitchFamily="34" charset="0"/>
                          <a:ea typeface="+mn-ea"/>
                          <a:cs typeface="Arial" panose="020B0604020202020204" pitchFamily="34" charset="0"/>
                        </a:rPr>
                        <a:t>Обработанные </a:t>
                      </a:r>
                      <a:endParaRPr lang="aa-ET" sz="1400" dirty="0">
                        <a:solidFill>
                          <a:schemeClr val="accent6">
                            <a:lumMod val="50000"/>
                          </a:schemeClr>
                        </a:solidFill>
                        <a:latin typeface="Arial" panose="020B0604020202020204" pitchFamily="34" charset="0"/>
                        <a:cs typeface="Arial" panose="020B0604020202020204" pitchFamily="34" charset="0"/>
                      </a:endParaRPr>
                    </a:p>
                  </a:txBody>
                  <a:tcPr/>
                </a:tc>
                <a:tc>
                  <a:txBody>
                    <a:bodyPr/>
                    <a:lstStyle/>
                    <a:p>
                      <a:r>
                        <a:rPr lang="ru-RU" sz="1400" kern="1200" dirty="0">
                          <a:solidFill>
                            <a:schemeClr val="accent6">
                              <a:lumMod val="50000"/>
                            </a:schemeClr>
                          </a:solidFill>
                          <a:effectLst/>
                          <a:latin typeface="Arial" panose="020B0604020202020204" pitchFamily="34" charset="0"/>
                          <a:ea typeface="+mn-ea"/>
                          <a:cs typeface="Arial" panose="020B0604020202020204" pitchFamily="34" charset="0"/>
                        </a:rPr>
                        <a:t>Необработанные</a:t>
                      </a:r>
                      <a:endParaRPr lang="aa-ET" sz="1400" dirty="0">
                        <a:solidFill>
                          <a:schemeClr val="accent6">
                            <a:lumMod val="50000"/>
                          </a:schemeClr>
                        </a:solidFill>
                        <a:latin typeface="Arial" panose="020B0604020202020204" pitchFamily="34" charset="0"/>
                        <a:cs typeface="Arial" panose="020B0604020202020204" pitchFamily="34" charset="0"/>
                      </a:endParaRPr>
                    </a:p>
                  </a:txBody>
                  <a:tcPr/>
                </a:tc>
                <a:tc>
                  <a:txBody>
                    <a:bodyPr/>
                    <a:lstStyle/>
                    <a:p>
                      <a:r>
                        <a:rPr lang="ru-RU" sz="1400" kern="1200" dirty="0">
                          <a:solidFill>
                            <a:schemeClr val="accent6">
                              <a:lumMod val="50000"/>
                            </a:schemeClr>
                          </a:solidFill>
                          <a:effectLst/>
                          <a:latin typeface="Arial" panose="020B0604020202020204" pitchFamily="34" charset="0"/>
                          <a:ea typeface="+mn-ea"/>
                          <a:cs typeface="Arial" panose="020B0604020202020204" pitchFamily="34" charset="0"/>
                        </a:rPr>
                        <a:t>Обработанные </a:t>
                      </a:r>
                      <a:endParaRPr lang="aa-ET" sz="1400" dirty="0">
                        <a:solidFill>
                          <a:schemeClr val="accent6">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72610020"/>
                  </a:ext>
                </a:extLst>
              </a:tr>
              <a:tr h="370840">
                <a:tc>
                  <a:txBody>
                    <a:bodyPr/>
                    <a:lstStyle/>
                    <a:p>
                      <a:pPr>
                        <a:lnSpc>
                          <a:spcPct val="107000"/>
                        </a:lnSpc>
                        <a:spcAft>
                          <a:spcPts val="0"/>
                        </a:spcAft>
                      </a:pPr>
                      <a:r>
                        <a:rPr lang="aa-ET" sz="1400" kern="1200" dirty="0">
                          <a:solidFill>
                            <a:schemeClr val="accent6">
                              <a:lumMod val="50000"/>
                            </a:schemeClr>
                          </a:solidFill>
                          <a:effectLst/>
                          <a:latin typeface="Arial" panose="020B0604020202020204" pitchFamily="34" charset="0"/>
                          <a:ea typeface="+mn-ea"/>
                          <a:cs typeface="Arial" panose="020B0604020202020204" pitchFamily="34" charset="0"/>
                        </a:rPr>
                        <a:t>Говядина </a:t>
                      </a:r>
                    </a:p>
                  </a:txBody>
                  <a:tcPr marL="68580" marR="68580" marT="0" marB="0"/>
                </a:tc>
                <a:tc>
                  <a:txBody>
                    <a:bodyPr/>
                    <a:lstStyle/>
                    <a:p>
                      <a:pPr>
                        <a:lnSpc>
                          <a:spcPct val="107000"/>
                        </a:lnSpc>
                        <a:spcAft>
                          <a:spcPts val="0"/>
                        </a:spcAft>
                      </a:pPr>
                      <a:r>
                        <a:rPr lang="aa-ET" sz="1100" kern="1200" dirty="0">
                          <a:solidFill>
                            <a:schemeClr val="accent5">
                              <a:lumMod val="50000"/>
                            </a:schemeClr>
                          </a:solidFill>
                          <a:effectLst/>
                          <a:latin typeface="Arial" panose="020B0604020202020204" pitchFamily="34" charset="0"/>
                          <a:ea typeface="+mn-ea"/>
                          <a:cs typeface="Arial" panose="020B0604020202020204" pitchFamily="34" charset="0"/>
                        </a:rPr>
                        <a:t>Нежирное, жирное, жареное мясо </a:t>
                      </a:r>
                    </a:p>
                  </a:txBody>
                  <a:tcPr marL="68580" marR="68580" marT="0" marB="0"/>
                </a:tc>
                <a:tc>
                  <a:txBody>
                    <a:bodyPr/>
                    <a:lstStyle/>
                    <a:p>
                      <a:pPr>
                        <a:lnSpc>
                          <a:spcPct val="107000"/>
                        </a:lnSpc>
                        <a:spcAft>
                          <a:spcPts val="0"/>
                        </a:spcAft>
                      </a:pPr>
                      <a:r>
                        <a:rPr lang="aa-ET" sz="1100" kern="1200" dirty="0">
                          <a:solidFill>
                            <a:schemeClr val="accent5">
                              <a:lumMod val="50000"/>
                            </a:schemeClr>
                          </a:solidFill>
                          <a:effectLst/>
                          <a:latin typeface="Arial" panose="020B0604020202020204" pitchFamily="34" charset="0"/>
                          <a:ea typeface="+mn-ea"/>
                          <a:cs typeface="Arial" panose="020B0604020202020204" pitchFamily="34" charset="0"/>
                        </a:rPr>
                        <a:t>Говядина соленая, консервированная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48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950 </a:t>
                      </a:r>
                    </a:p>
                  </a:txBody>
                  <a:tcPr marL="68580" marR="68580" marT="0" marB="0"/>
                </a:tc>
                <a:extLst>
                  <a:ext uri="{0D108BD9-81ED-4DB2-BD59-A6C34878D82A}">
                    <a16:rowId xmlns:a16="http://schemas.microsoft.com/office/drawing/2014/main" val="1639507146"/>
                  </a:ext>
                </a:extLst>
              </a:tr>
              <a:tr h="370840">
                <a:tc>
                  <a:txBody>
                    <a:bodyPr/>
                    <a:lstStyle/>
                    <a:p>
                      <a:pPr>
                        <a:lnSpc>
                          <a:spcPct val="107000"/>
                        </a:lnSpc>
                        <a:spcAft>
                          <a:spcPts val="0"/>
                        </a:spcAft>
                      </a:pPr>
                      <a:r>
                        <a:rPr lang="aa-ET" sz="1400" kern="1200" dirty="0">
                          <a:solidFill>
                            <a:schemeClr val="accent6">
                              <a:lumMod val="50000"/>
                            </a:schemeClr>
                          </a:solidFill>
                          <a:effectLst/>
                          <a:latin typeface="Arial" panose="020B0604020202020204" pitchFamily="34" charset="0"/>
                          <a:ea typeface="+mn-ea"/>
                          <a:cs typeface="Arial" panose="020B0604020202020204" pitchFamily="34" charset="0"/>
                        </a:rPr>
                        <a:t>Тунец </a:t>
                      </a:r>
                    </a:p>
                  </a:txBody>
                  <a:tcPr marL="68580" marR="68580" marT="0" marB="0"/>
                </a:tc>
                <a:tc>
                  <a:txBody>
                    <a:bodyPr/>
                    <a:lstStyle/>
                    <a:p>
                      <a:pPr>
                        <a:lnSpc>
                          <a:spcPct val="107000"/>
                        </a:lnSpc>
                        <a:spcAft>
                          <a:spcPts val="0"/>
                        </a:spcAft>
                      </a:pPr>
                      <a:r>
                        <a:rPr lang="aa-ET" sz="1100" kern="1200" dirty="0">
                          <a:solidFill>
                            <a:schemeClr val="accent5">
                              <a:lumMod val="50000"/>
                            </a:schemeClr>
                          </a:solidFill>
                          <a:effectLst/>
                          <a:latin typeface="Arial" panose="020B0604020202020204" pitchFamily="34" charset="0"/>
                          <a:ea typeface="+mn-ea"/>
                          <a:cs typeface="Arial" panose="020B0604020202020204" pitchFamily="34" charset="0"/>
                        </a:rPr>
                        <a:t>Сырой </a:t>
                      </a:r>
                    </a:p>
                  </a:txBody>
                  <a:tcPr marL="68580" marR="68580" marT="0" marB="0"/>
                </a:tc>
                <a:tc>
                  <a:txBody>
                    <a:bodyPr/>
                    <a:lstStyle/>
                    <a:p>
                      <a:pPr>
                        <a:lnSpc>
                          <a:spcPct val="107000"/>
                        </a:lnSpc>
                        <a:spcAft>
                          <a:spcPts val="0"/>
                        </a:spcAft>
                      </a:pPr>
                      <a:r>
                        <a:rPr lang="aa-ET" sz="1100" kern="1200" dirty="0">
                          <a:solidFill>
                            <a:schemeClr val="accent5">
                              <a:lumMod val="50000"/>
                            </a:schemeClr>
                          </a:solidFill>
                          <a:effectLst/>
                          <a:latin typeface="Arial" panose="020B0604020202020204" pitchFamily="34" charset="0"/>
                          <a:ea typeface="+mn-ea"/>
                          <a:cs typeface="Arial" panose="020B0604020202020204" pitchFamily="34" charset="0"/>
                        </a:rPr>
                        <a:t>Консервированный в масле, рассоле, вяленый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47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320 </a:t>
                      </a:r>
                    </a:p>
                  </a:txBody>
                  <a:tcPr marL="68580" marR="68580" marT="0" marB="0"/>
                </a:tc>
                <a:extLst>
                  <a:ext uri="{0D108BD9-81ED-4DB2-BD59-A6C34878D82A}">
                    <a16:rowId xmlns:a16="http://schemas.microsoft.com/office/drawing/2014/main" val="1677833715"/>
                  </a:ext>
                </a:extLst>
              </a:tr>
              <a:tr h="370840">
                <a:tc>
                  <a:txBody>
                    <a:bodyPr/>
                    <a:lstStyle/>
                    <a:p>
                      <a:pPr>
                        <a:lnSpc>
                          <a:spcPct val="107000"/>
                        </a:lnSpc>
                        <a:spcAft>
                          <a:spcPts val="0"/>
                        </a:spcAft>
                      </a:pPr>
                      <a:r>
                        <a:rPr lang="aa-ET" sz="1400" kern="1200" dirty="0">
                          <a:solidFill>
                            <a:schemeClr val="accent6">
                              <a:lumMod val="50000"/>
                            </a:schemeClr>
                          </a:solidFill>
                          <a:effectLst/>
                          <a:latin typeface="Arial" panose="020B0604020202020204" pitchFamily="34" charset="0"/>
                          <a:ea typeface="+mn-ea"/>
                          <a:cs typeface="Arial" panose="020B0604020202020204" pitchFamily="34" charset="0"/>
                        </a:rPr>
                        <a:t>Арахис </a:t>
                      </a:r>
                    </a:p>
                  </a:txBody>
                  <a:tcPr marL="68580" marR="68580" marT="0" marB="0"/>
                </a:tc>
                <a:tc>
                  <a:txBody>
                    <a:bodyPr/>
                    <a:lstStyle/>
                    <a:p>
                      <a:pPr>
                        <a:lnSpc>
                          <a:spcPct val="107000"/>
                        </a:lnSpc>
                        <a:spcAft>
                          <a:spcPts val="0"/>
                        </a:spcAft>
                      </a:pPr>
                      <a:r>
                        <a:rPr lang="aa-ET" sz="1100" kern="1200">
                          <a:solidFill>
                            <a:schemeClr val="accent5">
                              <a:lumMod val="50000"/>
                            </a:schemeClr>
                          </a:solidFill>
                          <a:effectLst/>
                          <a:latin typeface="Arial" panose="020B0604020202020204" pitchFamily="34" charset="0"/>
                          <a:ea typeface="+mn-ea"/>
                          <a:cs typeface="Arial" panose="020B0604020202020204" pitchFamily="34" charset="0"/>
                        </a:rPr>
                        <a:t>Необработанный </a:t>
                      </a:r>
                    </a:p>
                  </a:txBody>
                  <a:tcPr marL="68580" marR="68580" marT="0" marB="0"/>
                </a:tc>
                <a:tc>
                  <a:txBody>
                    <a:bodyPr/>
                    <a:lstStyle/>
                    <a:p>
                      <a:pPr>
                        <a:lnSpc>
                          <a:spcPct val="107000"/>
                        </a:lnSpc>
                        <a:spcAft>
                          <a:spcPts val="0"/>
                        </a:spcAft>
                      </a:pPr>
                      <a:r>
                        <a:rPr lang="aa-ET" sz="1100" kern="1200" dirty="0">
                          <a:solidFill>
                            <a:schemeClr val="accent5">
                              <a:lumMod val="50000"/>
                            </a:schemeClr>
                          </a:solidFill>
                          <a:effectLst/>
                          <a:latin typeface="Arial" panose="020B0604020202020204" pitchFamily="34" charset="0"/>
                          <a:ea typeface="+mn-ea"/>
                          <a:cs typeface="Arial" panose="020B0604020202020204" pitchFamily="34" charset="0"/>
                        </a:rPr>
                        <a:t>Жареный и подсоленный, жареный с солью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2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400-790 </a:t>
                      </a:r>
                    </a:p>
                  </a:txBody>
                  <a:tcPr marL="68580" marR="68580" marT="0" marB="0"/>
                </a:tc>
                <a:extLst>
                  <a:ext uri="{0D108BD9-81ED-4DB2-BD59-A6C34878D82A}">
                    <a16:rowId xmlns:a16="http://schemas.microsoft.com/office/drawing/2014/main" val="2164218937"/>
                  </a:ext>
                </a:extLst>
              </a:tr>
              <a:tr h="370840">
                <a:tc>
                  <a:txBody>
                    <a:bodyPr/>
                    <a:lstStyle/>
                    <a:p>
                      <a:pPr>
                        <a:lnSpc>
                          <a:spcPct val="107000"/>
                        </a:lnSpc>
                        <a:spcAft>
                          <a:spcPts val="0"/>
                        </a:spcAft>
                      </a:pPr>
                      <a:r>
                        <a:rPr lang="aa-ET" sz="1400" kern="1200" dirty="0">
                          <a:solidFill>
                            <a:schemeClr val="accent6">
                              <a:lumMod val="50000"/>
                            </a:schemeClr>
                          </a:solidFill>
                          <a:effectLst/>
                          <a:latin typeface="Arial" panose="020B0604020202020204" pitchFamily="34" charset="0"/>
                          <a:ea typeface="+mn-ea"/>
                          <a:cs typeface="Arial" panose="020B0604020202020204" pitchFamily="34" charset="0"/>
                        </a:rPr>
                        <a:t>Картофельные чипсы </a:t>
                      </a:r>
                    </a:p>
                  </a:txBody>
                  <a:tcPr marL="68580" marR="68580" marT="0" marB="0"/>
                </a:tc>
                <a:tc>
                  <a:txBody>
                    <a:bodyPr/>
                    <a:lstStyle/>
                    <a:p>
                      <a:pPr>
                        <a:lnSpc>
                          <a:spcPct val="107000"/>
                        </a:lnSpc>
                        <a:spcAft>
                          <a:spcPts val="0"/>
                        </a:spcAft>
                      </a:pPr>
                      <a:r>
                        <a:rPr lang="aa-ET" sz="1100" kern="1200">
                          <a:solidFill>
                            <a:schemeClr val="accent5">
                              <a:lumMod val="50000"/>
                            </a:schemeClr>
                          </a:solidFill>
                          <a:effectLst/>
                          <a:latin typeface="Arial" panose="020B0604020202020204" pitchFamily="34" charset="0"/>
                          <a:ea typeface="+mn-ea"/>
                          <a:cs typeface="Arial" panose="020B0604020202020204" pitchFamily="34" charset="0"/>
                        </a:rPr>
                        <a:t>Домашние, поджаренные на масле </a:t>
                      </a:r>
                    </a:p>
                  </a:txBody>
                  <a:tcPr marL="68580" marR="68580" marT="0" marB="0"/>
                </a:tc>
                <a:tc>
                  <a:txBody>
                    <a:bodyPr/>
                    <a:lstStyle/>
                    <a:p>
                      <a:pPr>
                        <a:lnSpc>
                          <a:spcPct val="107000"/>
                        </a:lnSpc>
                        <a:spcAft>
                          <a:spcPts val="0"/>
                        </a:spcAft>
                      </a:pPr>
                      <a:r>
                        <a:rPr lang="aa-ET" sz="1100" kern="1200" dirty="0">
                          <a:solidFill>
                            <a:schemeClr val="accent5">
                              <a:lumMod val="50000"/>
                            </a:schemeClr>
                          </a:solidFill>
                          <a:effectLst/>
                          <a:latin typeface="Arial" panose="020B0604020202020204" pitchFamily="34" charset="0"/>
                          <a:ea typeface="+mn-ea"/>
                          <a:cs typeface="Arial" panose="020B0604020202020204" pitchFamily="34" charset="0"/>
                        </a:rPr>
                        <a:t>Картофель фри, замороженный и запеченный с солью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12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53 </a:t>
                      </a:r>
                    </a:p>
                  </a:txBody>
                  <a:tcPr marL="68580" marR="68580" marT="0" marB="0"/>
                </a:tc>
                <a:extLst>
                  <a:ext uri="{0D108BD9-81ED-4DB2-BD59-A6C34878D82A}">
                    <a16:rowId xmlns:a16="http://schemas.microsoft.com/office/drawing/2014/main" val="3459140648"/>
                  </a:ext>
                </a:extLst>
              </a:tr>
              <a:tr h="370840">
                <a:tc>
                  <a:txBody>
                    <a:bodyPr/>
                    <a:lstStyle/>
                    <a:p>
                      <a:pPr>
                        <a:lnSpc>
                          <a:spcPct val="107000"/>
                        </a:lnSpc>
                        <a:spcAft>
                          <a:spcPts val="0"/>
                        </a:spcAft>
                      </a:pPr>
                      <a:r>
                        <a:rPr lang="aa-ET" sz="1400" kern="1200" dirty="0">
                          <a:solidFill>
                            <a:schemeClr val="accent6">
                              <a:lumMod val="50000"/>
                            </a:schemeClr>
                          </a:solidFill>
                          <a:effectLst/>
                          <a:latin typeface="Arial" panose="020B0604020202020204" pitchFamily="34" charset="0"/>
                          <a:ea typeface="+mn-ea"/>
                          <a:cs typeface="Arial" panose="020B0604020202020204" pitchFamily="34" charset="0"/>
                        </a:rPr>
                        <a:t>Сладкая кукуруза </a:t>
                      </a:r>
                    </a:p>
                  </a:txBody>
                  <a:tcPr marL="68580" marR="68580" marT="0" marB="0"/>
                </a:tc>
                <a:tc>
                  <a:txBody>
                    <a:bodyPr/>
                    <a:lstStyle/>
                    <a:p>
                      <a:pPr>
                        <a:lnSpc>
                          <a:spcPct val="107000"/>
                        </a:lnSpc>
                        <a:spcAft>
                          <a:spcPts val="0"/>
                        </a:spcAft>
                      </a:pPr>
                      <a:r>
                        <a:rPr lang="aa-ET" sz="1100" kern="1200">
                          <a:solidFill>
                            <a:schemeClr val="accent5">
                              <a:lumMod val="50000"/>
                            </a:schemeClr>
                          </a:solidFill>
                          <a:effectLst/>
                          <a:latin typeface="Arial" panose="020B0604020202020204" pitchFamily="34" charset="0"/>
                          <a:ea typeface="+mn-ea"/>
                          <a:cs typeface="Arial" panose="020B0604020202020204" pitchFamily="34" charset="0"/>
                        </a:rPr>
                        <a:t>В початке, вареная в несоленой воде </a:t>
                      </a:r>
                    </a:p>
                  </a:txBody>
                  <a:tcPr marL="68580" marR="68580" marT="0" marB="0"/>
                </a:tc>
                <a:tc>
                  <a:txBody>
                    <a:bodyPr/>
                    <a:lstStyle/>
                    <a:p>
                      <a:pPr>
                        <a:lnSpc>
                          <a:spcPct val="107000"/>
                        </a:lnSpc>
                        <a:spcAft>
                          <a:spcPts val="0"/>
                        </a:spcAft>
                      </a:pPr>
                      <a:r>
                        <a:rPr lang="aa-ET" sz="1100" kern="1200" dirty="0">
                          <a:solidFill>
                            <a:schemeClr val="accent5">
                              <a:lumMod val="50000"/>
                            </a:schemeClr>
                          </a:solidFill>
                          <a:effectLst/>
                          <a:latin typeface="Arial" panose="020B0604020202020204" pitchFamily="34" charset="0"/>
                          <a:ea typeface="+mn-ea"/>
                          <a:cs typeface="Arial" panose="020B0604020202020204" pitchFamily="34" charset="0"/>
                        </a:rPr>
                        <a:t>Консервированная, вяленая, попкорн </a:t>
                      </a:r>
                    </a:p>
                  </a:txBody>
                  <a:tcPr marL="68580" marR="68580" marT="0" marB="0"/>
                </a:tc>
                <a:tc>
                  <a:txBody>
                    <a:bodyPr/>
                    <a:lstStyle/>
                    <a:p>
                      <a:pPr algn="ctr">
                        <a:lnSpc>
                          <a:spcPct val="107000"/>
                        </a:lnSpc>
                        <a:spcAft>
                          <a:spcPts val="0"/>
                        </a:spcAft>
                      </a:pPr>
                      <a:r>
                        <a:rPr lang="aa-ET" sz="1400" kern="1200">
                          <a:solidFill>
                            <a:schemeClr val="accent5">
                              <a:lumMod val="50000"/>
                            </a:schemeClr>
                          </a:solidFill>
                          <a:effectLst/>
                          <a:latin typeface="Arial" panose="020B0604020202020204" pitchFamily="34" charset="0"/>
                          <a:ea typeface="+mn-ea"/>
                          <a:cs typeface="Arial" panose="020B0604020202020204" pitchFamily="34" charset="0"/>
                        </a:rPr>
                        <a:t>1 </a:t>
                      </a:r>
                    </a:p>
                  </a:txBody>
                  <a:tcPr marL="68580" marR="68580" marT="0" marB="0"/>
                </a:tc>
                <a:tc>
                  <a:txBody>
                    <a:bodyPr/>
                    <a:lstStyle/>
                    <a:p>
                      <a:pPr algn="ctr">
                        <a:lnSpc>
                          <a:spcPct val="107000"/>
                        </a:lnSpc>
                        <a:spcAft>
                          <a:spcPts val="0"/>
                        </a:spcAft>
                      </a:pPr>
                      <a:r>
                        <a:rPr lang="aa-ET" sz="1400" kern="1200" dirty="0">
                          <a:solidFill>
                            <a:schemeClr val="accent5">
                              <a:lumMod val="50000"/>
                            </a:schemeClr>
                          </a:solidFill>
                          <a:effectLst/>
                          <a:latin typeface="Arial" panose="020B0604020202020204" pitchFamily="34" charset="0"/>
                          <a:ea typeface="+mn-ea"/>
                          <a:cs typeface="Arial" panose="020B0604020202020204" pitchFamily="34" charset="0"/>
                        </a:rPr>
                        <a:t>270 </a:t>
                      </a:r>
                    </a:p>
                  </a:txBody>
                  <a:tcPr marL="68580" marR="68580" marT="0" marB="0"/>
                </a:tc>
                <a:extLst>
                  <a:ext uri="{0D108BD9-81ED-4DB2-BD59-A6C34878D82A}">
                    <a16:rowId xmlns:a16="http://schemas.microsoft.com/office/drawing/2014/main" val="2719791271"/>
                  </a:ext>
                </a:extLst>
              </a:tr>
            </a:tbl>
          </a:graphicData>
        </a:graphic>
      </p:graphicFrame>
    </p:spTree>
    <p:extLst>
      <p:ext uri="{BB962C8B-B14F-4D97-AF65-F5344CB8AC3E}">
        <p14:creationId xmlns:p14="http://schemas.microsoft.com/office/powerpoint/2010/main" val="400942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and white clouds&#10;&#10;Description automatically generated">
            <a:extLst>
              <a:ext uri="{FF2B5EF4-FFF2-40B4-BE49-F238E27FC236}">
                <a16:creationId xmlns:a16="http://schemas.microsoft.com/office/drawing/2014/main" id="{4D4FF221-0F35-E002-79C7-E9B968F6614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83BE8B-6BC4-E331-7EC4-FE7606AFE24C}"/>
              </a:ext>
            </a:extLst>
          </p:cNvPr>
          <p:cNvSpPr>
            <a:spLocks noGrp="1"/>
          </p:cNvSpPr>
          <p:nvPr>
            <p:ph type="title"/>
          </p:nvPr>
        </p:nvSpPr>
        <p:spPr>
          <a:xfrm>
            <a:off x="341084" y="1231536"/>
            <a:ext cx="4226944" cy="4098109"/>
          </a:xfrm>
        </p:spPr>
        <p:txBody>
          <a:bodyPr>
            <a:noAutofit/>
          </a:bodyPr>
          <a:lstStyle/>
          <a:p>
            <a:r>
              <a:rPr lang="ru-RU" sz="3200" dirty="0"/>
              <a:t>Изменение рецептуры продуктов являются частью научно обоснованного </a:t>
            </a:r>
            <a:r>
              <a:rPr lang="ru-RU" sz="3200" b="1" dirty="0"/>
              <a:t>Меню Действий </a:t>
            </a:r>
            <a:r>
              <a:rPr lang="ru-RU" sz="3200" dirty="0"/>
              <a:t>ВОЗ, направленного на создание более здоровых рационов питания</a:t>
            </a:r>
            <a:endParaRPr lang="en-US" sz="3733" dirty="0"/>
          </a:p>
        </p:txBody>
      </p:sp>
      <p:pic>
        <p:nvPicPr>
          <p:cNvPr id="5" name="Picture 4" descr="A collage of images of food and drinks&#10;&#10;Description automatically generated">
            <a:extLst>
              <a:ext uri="{FF2B5EF4-FFF2-40B4-BE49-F238E27FC236}">
                <a16:creationId xmlns:a16="http://schemas.microsoft.com/office/drawing/2014/main" id="{6331AFEA-39CC-4736-478E-985E53BFE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028" y="685802"/>
            <a:ext cx="7127400" cy="5706407"/>
          </a:xfrm>
          <a:prstGeom prst="rect">
            <a:avLst/>
          </a:prstGeom>
        </p:spPr>
      </p:pic>
      <p:sp>
        <p:nvSpPr>
          <p:cNvPr id="6" name="TextBox 5">
            <a:extLst>
              <a:ext uri="{FF2B5EF4-FFF2-40B4-BE49-F238E27FC236}">
                <a16:creationId xmlns:a16="http://schemas.microsoft.com/office/drawing/2014/main" id="{671724A8-8044-9595-EF2E-B6E638CFD1EE}"/>
              </a:ext>
            </a:extLst>
          </p:cNvPr>
          <p:cNvSpPr txBox="1"/>
          <p:nvPr/>
        </p:nvSpPr>
        <p:spPr>
          <a:xfrm>
            <a:off x="4568029" y="6475879"/>
            <a:ext cx="7050724" cy="276999"/>
          </a:xfrm>
          <a:prstGeom prst="rect">
            <a:avLst/>
          </a:prstGeom>
          <a:noFill/>
        </p:spPr>
        <p:txBody>
          <a:bodyPr wrap="square">
            <a:spAutoFit/>
          </a:bodyPr>
          <a:lstStyle/>
          <a:p>
            <a:pPr algn="r"/>
            <a:r>
              <a:rPr lang="en-US" sz="1200" dirty="0">
                <a:hlinkClick r:id="rId4"/>
              </a:rPr>
              <a:t>https://www.who.int/initiatives/food-systems-for-health</a:t>
            </a:r>
            <a:r>
              <a:rPr lang="en-US" sz="1200" dirty="0"/>
              <a:t> </a:t>
            </a:r>
          </a:p>
        </p:txBody>
      </p:sp>
    </p:spTree>
    <p:extLst>
      <p:ext uri="{BB962C8B-B14F-4D97-AF65-F5344CB8AC3E}">
        <p14:creationId xmlns:p14="http://schemas.microsoft.com/office/powerpoint/2010/main" val="230383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37" y="118208"/>
            <a:ext cx="7083743" cy="1302219"/>
          </a:xfrm>
        </p:spPr>
        <p:txBody>
          <a:bodyPr spcFirstLastPara="1" vert="horz" wrap="square" lIns="91440" tIns="45720" rIns="91440" bIns="45720" rtlCol="0" anchor="b" anchorCtr="0">
            <a:noAutofit/>
          </a:bodyPr>
          <a:lstStyle/>
          <a:p>
            <a:r>
              <a:rPr lang="ru-RU" sz="3733" b="1" dirty="0">
                <a:solidFill>
                  <a:srgbClr val="366092"/>
                </a:solidFill>
                <a:latin typeface="Arial"/>
                <a:ea typeface="Arial"/>
                <a:cs typeface="Arial"/>
                <a:sym typeface="Arial"/>
              </a:rPr>
              <a:t>Изменение рецептуры продуктов</a:t>
            </a:r>
            <a:r>
              <a:rPr lang="en-US" sz="3733" b="1" dirty="0">
                <a:solidFill>
                  <a:srgbClr val="366092"/>
                </a:solidFill>
                <a:latin typeface="Arial"/>
                <a:ea typeface="Arial"/>
                <a:cs typeface="Arial"/>
                <a:sym typeface="Arial"/>
              </a:rPr>
              <a:t>  </a:t>
            </a:r>
            <a:endParaRPr lang="en-US" sz="3733" dirty="0"/>
          </a:p>
        </p:txBody>
      </p:sp>
      <p:sp>
        <p:nvSpPr>
          <p:cNvPr id="3" name="TextBox 2"/>
          <p:cNvSpPr txBox="1"/>
          <p:nvPr/>
        </p:nvSpPr>
        <p:spPr>
          <a:xfrm>
            <a:off x="212037" y="1532752"/>
            <a:ext cx="6676833" cy="4713675"/>
          </a:xfrm>
          <a:prstGeom prst="rect">
            <a:avLst/>
          </a:prstGeom>
        </p:spPr>
        <p:txBody>
          <a:bodyPr vert="horz" lIns="91440" tIns="45720" rIns="91440" bIns="45720" rtlCol="0">
            <a:noAutofit/>
          </a:bodyPr>
          <a:lstStyle/>
          <a:p>
            <a:pPr marL="380981" indent="-228594" defTabSz="914377">
              <a:lnSpc>
                <a:spcPct val="90000"/>
              </a:lnSpc>
              <a:spcAft>
                <a:spcPts val="600"/>
              </a:spcAft>
              <a:buFont typeface="Arial" panose="020B0604020202020204" pitchFamily="34" charset="0"/>
              <a:buChar char="•"/>
            </a:pPr>
            <a:r>
              <a:rPr lang="ru-RU" sz="2267" dirty="0">
                <a:cs typeface="Calibri" panose="020F0502020204030204" pitchFamily="34" charset="0"/>
              </a:rPr>
              <a:t>Более 25 % продуктов, покупаемых в Европе, подвергаются интенсивной переработке</a:t>
            </a:r>
            <a:r>
              <a:rPr lang="en-US" sz="2267" dirty="0">
                <a:cs typeface="Calibri" panose="020F0502020204030204" pitchFamily="34" charset="0"/>
              </a:rPr>
              <a:t>.</a:t>
            </a:r>
          </a:p>
          <a:p>
            <a:pPr marL="380981" indent="-228594" defTabSz="914377">
              <a:lnSpc>
                <a:spcPct val="90000"/>
              </a:lnSpc>
              <a:spcAft>
                <a:spcPts val="600"/>
              </a:spcAft>
              <a:buFont typeface="Arial" panose="020B0604020202020204" pitchFamily="34" charset="0"/>
              <a:buChar char="•"/>
            </a:pPr>
            <a:r>
              <a:rPr lang="ru-RU" sz="2267" dirty="0">
                <a:cs typeface="Calibri" panose="020F0502020204030204" pitchFamily="34" charset="0"/>
              </a:rPr>
              <a:t>75 % потребляемой соли приходится на продукты с высокой степенью переработки</a:t>
            </a:r>
            <a:r>
              <a:rPr lang="en-US" sz="2267" dirty="0">
                <a:cs typeface="Calibri" panose="020F0502020204030204" pitchFamily="34" charset="0"/>
              </a:rPr>
              <a:t>.</a:t>
            </a:r>
          </a:p>
          <a:p>
            <a:pPr marL="380981" indent="-228594" defTabSz="914377">
              <a:lnSpc>
                <a:spcPct val="90000"/>
              </a:lnSpc>
              <a:spcAft>
                <a:spcPts val="600"/>
              </a:spcAft>
              <a:buFont typeface="Arial" panose="020B0604020202020204" pitchFamily="34" charset="0"/>
              <a:buChar char="•"/>
            </a:pPr>
            <a:r>
              <a:rPr lang="ru-RU" sz="2267" dirty="0"/>
              <a:t>55 % стран региона сообщили о некоторых мерах по изменению рецептуры для снижения содержания натрия в продуктах питания и напитках</a:t>
            </a:r>
            <a:r>
              <a:rPr lang="en-AU" sz="2267" dirty="0"/>
              <a:t>.</a:t>
            </a:r>
            <a:endParaRPr lang="en-US" sz="2267" dirty="0">
              <a:cs typeface="Calibri" panose="020F0502020204030204" pitchFamily="34" charset="0"/>
            </a:endParaRPr>
          </a:p>
          <a:p>
            <a:pPr marL="380981" indent="-228594" defTabSz="914377">
              <a:lnSpc>
                <a:spcPct val="90000"/>
              </a:lnSpc>
              <a:spcAft>
                <a:spcPts val="600"/>
              </a:spcAft>
              <a:buFont typeface="Arial" panose="020B0604020202020204" pitchFamily="34" charset="0"/>
              <a:buChar char="•"/>
            </a:pPr>
            <a:r>
              <a:rPr lang="ru-RU" sz="2267" dirty="0">
                <a:cs typeface="Calibri" panose="020F0502020204030204" pitchFamily="34" charset="0"/>
              </a:rPr>
              <a:t>Необходима дальнейшая поддержка для ускорения усилий по изменению рецептуры продуктов</a:t>
            </a:r>
            <a:r>
              <a:rPr lang="en-US" sz="2267" dirty="0">
                <a:latin typeface="+mj-lt"/>
                <a:cs typeface="Calibri" panose="020F0502020204030204" pitchFamily="34" charset="0"/>
              </a:rPr>
              <a:t>.</a:t>
            </a:r>
            <a:endParaRPr lang="en-US" sz="2267" b="1" dirty="0">
              <a:latin typeface="+mj-lt"/>
              <a:cs typeface="Calibri" panose="020F0502020204030204" pitchFamily="34" charset="0"/>
            </a:endParaRPr>
          </a:p>
        </p:txBody>
      </p:sp>
      <p:pic>
        <p:nvPicPr>
          <p:cNvPr id="7" name="Picture 6">
            <a:extLst>
              <a:ext uri="{FF2B5EF4-FFF2-40B4-BE49-F238E27FC236}">
                <a16:creationId xmlns:a16="http://schemas.microsoft.com/office/drawing/2014/main" id="{6CAB2001-5084-4393-B621-CC800C27DBE4}"/>
              </a:ext>
            </a:extLst>
          </p:cNvPr>
          <p:cNvPicPr>
            <a:picLocks noChangeAspect="1"/>
          </p:cNvPicPr>
          <p:nvPr/>
        </p:nvPicPr>
        <p:blipFill rotWithShape="1">
          <a:blip r:embed="rId3"/>
          <a:srcRect l="12026" r="31554"/>
          <a:stretch/>
        </p:blipFill>
        <p:spPr>
          <a:xfrm>
            <a:off x="6888869" y="257907"/>
            <a:ext cx="5303131" cy="528710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08798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2AC-CD2C-C78A-68F3-851DC2AE7CC1}"/>
              </a:ext>
            </a:extLst>
          </p:cNvPr>
          <p:cNvSpPr>
            <a:spLocks noGrp="1"/>
          </p:cNvSpPr>
          <p:nvPr>
            <p:ph type="title"/>
          </p:nvPr>
        </p:nvSpPr>
        <p:spPr>
          <a:xfrm>
            <a:off x="609600" y="226767"/>
            <a:ext cx="10972800" cy="1143000"/>
          </a:xfrm>
        </p:spPr>
        <p:txBody>
          <a:bodyPr>
            <a:normAutofit fontScale="90000"/>
          </a:bodyPr>
          <a:lstStyle/>
          <a:p>
            <a:r>
              <a:rPr lang="ru-RU" sz="4267" b="1" dirty="0">
                <a:solidFill>
                  <a:srgbClr val="366092"/>
                </a:solidFill>
                <a:latin typeface="Arial"/>
                <a:ea typeface="Arial"/>
                <a:cs typeface="Arial"/>
                <a:sym typeface="Arial"/>
              </a:rPr>
              <a:t>Изменение рецептуры</a:t>
            </a:r>
            <a:r>
              <a:rPr lang="en-US" sz="4267" b="1" dirty="0">
                <a:solidFill>
                  <a:srgbClr val="366092"/>
                </a:solidFill>
                <a:latin typeface="Arial"/>
                <a:ea typeface="Arial"/>
                <a:cs typeface="Arial"/>
                <a:sym typeface="Arial"/>
              </a:rPr>
              <a:t> – </a:t>
            </a:r>
            <a:r>
              <a:rPr lang="ru-RU" sz="4267" b="1" dirty="0">
                <a:solidFill>
                  <a:srgbClr val="366092"/>
                </a:solidFill>
                <a:latin typeface="Arial"/>
                <a:ea typeface="Arial"/>
                <a:cs typeface="Arial"/>
                <a:sym typeface="Arial"/>
              </a:rPr>
              <a:t>общие сложности</a:t>
            </a:r>
            <a:endParaRPr lang="x-none" sz="4267" dirty="0"/>
          </a:p>
        </p:txBody>
      </p:sp>
      <p:sp>
        <p:nvSpPr>
          <p:cNvPr id="3" name="Content Placeholder 2">
            <a:extLst>
              <a:ext uri="{FF2B5EF4-FFF2-40B4-BE49-F238E27FC236}">
                <a16:creationId xmlns:a16="http://schemas.microsoft.com/office/drawing/2014/main" id="{F500DE43-4C6A-677A-59D2-FDCF9CF0229F}"/>
              </a:ext>
            </a:extLst>
          </p:cNvPr>
          <p:cNvSpPr>
            <a:spLocks noGrp="1"/>
          </p:cNvSpPr>
          <p:nvPr>
            <p:ph idx="1"/>
          </p:nvPr>
        </p:nvSpPr>
        <p:spPr>
          <a:xfrm>
            <a:off x="215899" y="1763893"/>
            <a:ext cx="11544300" cy="4198331"/>
          </a:xfrm>
        </p:spPr>
        <p:txBody>
          <a:bodyPr spcFirstLastPara="1" vert="horz" wrap="square" lIns="0" tIns="0" rIns="0" bIns="0" rtlCol="0" anchor="ctr" anchorCtr="0">
            <a:noAutofit/>
          </a:bodyPr>
          <a:lstStyle/>
          <a:p>
            <a:pPr algn="just">
              <a:spcBef>
                <a:spcPts val="2200"/>
              </a:spcBef>
            </a:pPr>
            <a:r>
              <a:rPr lang="ru-RU" sz="2133" dirty="0">
                <a:latin typeface="+mj-lt"/>
              </a:rPr>
              <a:t>Влияние на вкус</a:t>
            </a:r>
            <a:r>
              <a:rPr lang="en-US" sz="2133" dirty="0">
                <a:latin typeface="+mj-lt"/>
              </a:rPr>
              <a:t> </a:t>
            </a:r>
            <a:r>
              <a:rPr lang="en-US" sz="2133" dirty="0">
                <a:solidFill>
                  <a:srgbClr val="002060"/>
                </a:solidFill>
                <a:latin typeface="+mj-lt"/>
              </a:rPr>
              <a:t>– </a:t>
            </a:r>
            <a:r>
              <a:rPr lang="ru-RU" sz="2133" dirty="0">
                <a:solidFill>
                  <a:schemeClr val="tx1"/>
                </a:solidFill>
                <a:latin typeface="+mj-lt"/>
              </a:rPr>
              <a:t>постепенные сокращения, чтобы потребители не замечали разницу</a:t>
            </a:r>
            <a:r>
              <a:rPr lang="en-US" sz="2133" dirty="0">
                <a:solidFill>
                  <a:schemeClr val="tx1"/>
                </a:solidFill>
                <a:latin typeface="+mj-lt"/>
              </a:rPr>
              <a:t>.</a:t>
            </a:r>
          </a:p>
          <a:p>
            <a:pPr algn="just">
              <a:spcBef>
                <a:spcPts val="2200"/>
              </a:spcBef>
            </a:pPr>
            <a:r>
              <a:rPr lang="ru-RU" sz="2133" dirty="0">
                <a:latin typeface="+mj-lt"/>
              </a:rPr>
              <a:t>Вовлечение продовольственной отрасли </a:t>
            </a:r>
            <a:r>
              <a:rPr lang="en-US" sz="2133" dirty="0">
                <a:latin typeface="+mj-lt"/>
              </a:rPr>
              <a:t>– </a:t>
            </a:r>
            <a:r>
              <a:rPr lang="ru-RU" sz="2133" dirty="0">
                <a:solidFill>
                  <a:schemeClr val="tx1"/>
                </a:solidFill>
                <a:latin typeface="+mj-lt"/>
              </a:rPr>
              <a:t>вовлечение отрасли на раннем этапе для получения ее поддержки в изменении рецептуры, установлении целей</a:t>
            </a:r>
            <a:r>
              <a:rPr lang="en-US" sz="2133" dirty="0">
                <a:solidFill>
                  <a:srgbClr val="002060"/>
                </a:solidFill>
                <a:latin typeface="+mj-lt"/>
              </a:rPr>
              <a:t>.</a:t>
            </a:r>
          </a:p>
          <a:p>
            <a:pPr algn="just">
              <a:spcBef>
                <a:spcPts val="2200"/>
              </a:spcBef>
            </a:pPr>
            <a:r>
              <a:rPr lang="ru-RU" sz="2133" b="1" dirty="0">
                <a:solidFill>
                  <a:srgbClr val="FF0000"/>
                </a:solidFill>
                <a:latin typeface="+mj-lt"/>
              </a:rPr>
              <a:t>Технические проблемы </a:t>
            </a:r>
            <a:r>
              <a:rPr lang="en-AU" sz="2133" b="1" dirty="0">
                <a:solidFill>
                  <a:srgbClr val="FF0000"/>
                </a:solidFill>
                <a:latin typeface="+mj-lt"/>
              </a:rPr>
              <a:t>–</a:t>
            </a:r>
            <a:r>
              <a:rPr lang="ru-RU" sz="2133" b="1" dirty="0">
                <a:solidFill>
                  <a:srgbClr val="FF0000"/>
                </a:solidFill>
                <a:latin typeface="+mj-lt"/>
              </a:rPr>
              <a:t> не у всех производителей есть возможности и источники для немедленного изменения рецептуры, а компании, у которых есть ресурсы, могут не захотеть делиться ими</a:t>
            </a:r>
            <a:r>
              <a:rPr lang="en-AU" sz="2133" b="1" dirty="0">
                <a:solidFill>
                  <a:srgbClr val="FF0000"/>
                </a:solidFill>
                <a:latin typeface="+mj-lt"/>
              </a:rPr>
              <a:t> </a:t>
            </a:r>
            <a:r>
              <a:rPr lang="ru-RU" sz="2133" b="1" dirty="0">
                <a:solidFill>
                  <a:srgbClr val="FF0000"/>
                </a:solidFill>
                <a:latin typeface="+mj-lt"/>
              </a:rPr>
              <a:t>с конкурентами</a:t>
            </a:r>
            <a:r>
              <a:rPr lang="en-AU" sz="2133" b="1" dirty="0">
                <a:solidFill>
                  <a:srgbClr val="FF0000"/>
                </a:solidFill>
                <a:latin typeface="+mj-lt"/>
              </a:rPr>
              <a:t>.</a:t>
            </a:r>
          </a:p>
          <a:p>
            <a:pPr algn="just">
              <a:spcBef>
                <a:spcPts val="2200"/>
              </a:spcBef>
            </a:pPr>
            <a:r>
              <a:rPr lang="ru-RU" sz="2133" b="1" dirty="0">
                <a:solidFill>
                  <a:schemeClr val="tx1"/>
                </a:solidFill>
                <a:latin typeface="+mj-lt"/>
              </a:rPr>
              <a:t>Мы разработали руководство по изменению рецептуры совместно с экспертами для решения этого вопроса</a:t>
            </a:r>
            <a:r>
              <a:rPr lang="en-AU" sz="2133" b="1" dirty="0">
                <a:solidFill>
                  <a:schemeClr val="tx1"/>
                </a:solidFill>
                <a:latin typeface="+mj-lt"/>
              </a:rPr>
              <a:t>.</a:t>
            </a:r>
            <a:endParaRPr lang="en-US" sz="2133" dirty="0">
              <a:solidFill>
                <a:schemeClr val="tx1"/>
              </a:solidFill>
              <a:latin typeface="+mj-lt"/>
            </a:endParaRPr>
          </a:p>
          <a:p>
            <a:pPr>
              <a:lnSpc>
                <a:spcPct val="150000"/>
              </a:lnSpc>
              <a:spcBef>
                <a:spcPts val="2200"/>
              </a:spcBef>
            </a:pPr>
            <a:endParaRPr lang="x-none" sz="2133"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9F2600D-0A23-51C9-31D2-0A0AEFA4E92E}"/>
              </a:ext>
            </a:extLst>
          </p:cNvPr>
          <p:cNvSpPr>
            <a:spLocks noGrp="1"/>
          </p:cNvSpPr>
          <p:nvPr>
            <p:ph type="sldNum" sz="quarter" idx="12"/>
          </p:nvPr>
        </p:nvSpPr>
        <p:spPr/>
        <p:txBody>
          <a:bodyPr/>
          <a:lstStyle/>
          <a:p>
            <a:fld id="{714BF2E0-EE3B-6A4E-9FB9-82DE86E1F02F}" type="slidenum">
              <a:rPr lang="en-US" smtClean="0"/>
              <a:pPr/>
              <a:t>14</a:t>
            </a:fld>
            <a:endParaRPr lang="en-US"/>
          </a:p>
        </p:txBody>
      </p:sp>
    </p:spTree>
    <p:extLst>
      <p:ext uri="{BB962C8B-B14F-4D97-AF65-F5344CB8AC3E}">
        <p14:creationId xmlns:p14="http://schemas.microsoft.com/office/powerpoint/2010/main" val="1285848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13" y="127042"/>
            <a:ext cx="10832987" cy="715457"/>
          </a:xfrm>
        </p:spPr>
        <p:txBody>
          <a:bodyPr spcFirstLastPara="1" vert="horz" wrap="square" lIns="91440" tIns="45720" rIns="91440" bIns="45720" rtlCol="0" anchor="b" anchorCtr="0">
            <a:noAutofit/>
          </a:bodyPr>
          <a:lstStyle/>
          <a:p>
            <a:pPr algn="l"/>
            <a:r>
              <a:rPr lang="ru-RU" sz="4267" b="1" dirty="0">
                <a:solidFill>
                  <a:srgbClr val="366092"/>
                </a:solidFill>
                <a:latin typeface="Arial"/>
                <a:ea typeface="Arial"/>
                <a:cs typeface="Arial"/>
                <a:sym typeface="Arial"/>
              </a:rPr>
              <a:t>Руководство по изменению рецептуры</a:t>
            </a:r>
            <a:endParaRPr lang="en-US" sz="4267" dirty="0"/>
          </a:p>
        </p:txBody>
      </p:sp>
      <p:sp>
        <p:nvSpPr>
          <p:cNvPr id="3" name="TextBox 2"/>
          <p:cNvSpPr txBox="1"/>
          <p:nvPr/>
        </p:nvSpPr>
        <p:spPr>
          <a:xfrm>
            <a:off x="254128" y="842499"/>
            <a:ext cx="5841873" cy="4713675"/>
          </a:xfrm>
          <a:prstGeom prst="rect">
            <a:avLst/>
          </a:prstGeom>
        </p:spPr>
        <p:txBody>
          <a:bodyPr vert="horz" lIns="91440" tIns="45720" rIns="91440" bIns="45720" rtlCol="0">
            <a:noAutofit/>
          </a:bodyPr>
          <a:lstStyle/>
          <a:p>
            <a:pPr marL="380981" indent="-228594" defTabSz="914377">
              <a:lnSpc>
                <a:spcPct val="90000"/>
              </a:lnSpc>
              <a:spcAft>
                <a:spcPts val="600"/>
              </a:spcAft>
              <a:buFont typeface="Arial" panose="020B0604020202020204" pitchFamily="34" charset="0"/>
              <a:buChar char="•"/>
            </a:pPr>
            <a:r>
              <a:rPr lang="ru-RU" sz="2267" dirty="0">
                <a:latin typeface="+mj-lt"/>
              </a:rPr>
              <a:t>Поддержка стран в изменении рецептуры обработанных пищевых продуктов для обеспечения более здоровых профилей питания</a:t>
            </a:r>
            <a:r>
              <a:rPr lang="en-US" sz="2267" dirty="0">
                <a:latin typeface="+mj-lt"/>
              </a:rPr>
              <a:t>.</a:t>
            </a:r>
          </a:p>
          <a:p>
            <a:pPr marL="380981" indent="-228594" defTabSz="914377">
              <a:lnSpc>
                <a:spcPct val="90000"/>
              </a:lnSpc>
              <a:spcAft>
                <a:spcPts val="600"/>
              </a:spcAft>
              <a:buFont typeface="Arial" panose="020B0604020202020204" pitchFamily="34" charset="0"/>
              <a:buChar char="•"/>
            </a:pPr>
            <a:r>
              <a:rPr lang="ru-RU" sz="2267" dirty="0">
                <a:latin typeface="+mj-lt"/>
              </a:rPr>
              <a:t>Ориентировано на лиц, принимающих политические решения, и средний и малый бизнес</a:t>
            </a:r>
            <a:r>
              <a:rPr lang="en-US" sz="2267" dirty="0">
                <a:latin typeface="+mj-lt"/>
              </a:rPr>
              <a:t>.</a:t>
            </a:r>
            <a:endParaRPr lang="en-US" sz="2267" dirty="0">
              <a:cs typeface="Calibri" panose="020F0502020204030204" pitchFamily="34" charset="0"/>
            </a:endParaRPr>
          </a:p>
          <a:p>
            <a:pPr marL="380981" indent="-228594" defTabSz="914377">
              <a:lnSpc>
                <a:spcPct val="90000"/>
              </a:lnSpc>
              <a:spcAft>
                <a:spcPts val="600"/>
              </a:spcAft>
              <a:buFont typeface="Arial" panose="020B0604020202020204" pitchFamily="34" charset="0"/>
              <a:buChar char="•"/>
            </a:pPr>
            <a:r>
              <a:rPr lang="ru-RU" sz="2267" dirty="0">
                <a:latin typeface="+mj-lt"/>
              </a:rPr>
              <a:t>Включает политический контекст по имеющимся стратегиям изменения рецептуры и целям в Регионе</a:t>
            </a:r>
            <a:r>
              <a:rPr lang="en-US" sz="2267" dirty="0">
                <a:cs typeface="Calibri" panose="020F0502020204030204" pitchFamily="34" charset="0"/>
              </a:rPr>
              <a:t>.</a:t>
            </a:r>
          </a:p>
          <a:p>
            <a:pPr marL="380981" indent="-228594" defTabSz="914377">
              <a:lnSpc>
                <a:spcPct val="90000"/>
              </a:lnSpc>
              <a:spcAft>
                <a:spcPts val="600"/>
              </a:spcAft>
              <a:buFont typeface="Arial" panose="020B0604020202020204" pitchFamily="34" charset="0"/>
              <a:buChar char="•"/>
            </a:pPr>
            <a:r>
              <a:rPr lang="ru-RU" sz="2267" b="1" dirty="0">
                <a:solidFill>
                  <a:prstClr val="black"/>
                </a:solidFill>
                <a:cs typeface="Arial"/>
              </a:rPr>
              <a:t>Руководства по изменению рецептуры для высокоприоритетных категорий пищевых продуктов</a:t>
            </a:r>
            <a:r>
              <a:rPr lang="en-AU" sz="2267" dirty="0"/>
              <a:t>.</a:t>
            </a:r>
            <a:endParaRPr lang="en-US" sz="2267" dirty="0">
              <a:cs typeface="Calibri" panose="020F0502020204030204" pitchFamily="34" charset="0"/>
            </a:endParaRPr>
          </a:p>
        </p:txBody>
      </p:sp>
      <p:pic>
        <p:nvPicPr>
          <p:cNvPr id="5" name="Picture 4">
            <a:extLst>
              <a:ext uri="{FF2B5EF4-FFF2-40B4-BE49-F238E27FC236}">
                <a16:creationId xmlns:a16="http://schemas.microsoft.com/office/drawing/2014/main" id="{7D548BF5-11EE-4CE8-B041-51D3D9C7A192}"/>
              </a:ext>
            </a:extLst>
          </p:cNvPr>
          <p:cNvPicPr>
            <a:picLocks noChangeAspect="1"/>
          </p:cNvPicPr>
          <p:nvPr/>
        </p:nvPicPr>
        <p:blipFill>
          <a:blip r:embed="rId3"/>
          <a:stretch>
            <a:fillRect/>
          </a:stretch>
        </p:blipFill>
        <p:spPr>
          <a:xfrm>
            <a:off x="6214661" y="955256"/>
            <a:ext cx="5977339" cy="4632960"/>
          </a:xfrm>
          <a:prstGeom prst="rect">
            <a:avLst/>
          </a:prstGeom>
        </p:spPr>
      </p:pic>
    </p:spTree>
    <p:extLst>
      <p:ext uri="{BB962C8B-B14F-4D97-AF65-F5344CB8AC3E}">
        <p14:creationId xmlns:p14="http://schemas.microsoft.com/office/powerpoint/2010/main" val="2276062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2AC-CD2C-C78A-68F3-851DC2AE7CC1}"/>
              </a:ext>
            </a:extLst>
          </p:cNvPr>
          <p:cNvSpPr>
            <a:spLocks noGrp="1"/>
          </p:cNvSpPr>
          <p:nvPr>
            <p:ph type="title"/>
          </p:nvPr>
        </p:nvSpPr>
        <p:spPr>
          <a:xfrm>
            <a:off x="211018" y="274637"/>
            <a:ext cx="11769965" cy="614363"/>
          </a:xfrm>
        </p:spPr>
        <p:txBody>
          <a:bodyPr>
            <a:normAutofit fontScale="90000"/>
          </a:bodyPr>
          <a:lstStyle/>
          <a:p>
            <a:r>
              <a:rPr lang="ru-RU" sz="4267" b="1" dirty="0">
                <a:solidFill>
                  <a:srgbClr val="366092"/>
                </a:solidFill>
                <a:latin typeface="Arial"/>
                <a:ea typeface="Arial"/>
                <a:cs typeface="Arial"/>
                <a:sym typeface="Arial"/>
              </a:rPr>
              <a:t>Руководство по изменению рецептуры</a:t>
            </a:r>
            <a:endParaRPr lang="x-none" sz="4267" dirty="0"/>
          </a:p>
        </p:txBody>
      </p:sp>
      <p:sp>
        <p:nvSpPr>
          <p:cNvPr id="3" name="Content Placeholder 2">
            <a:extLst>
              <a:ext uri="{FF2B5EF4-FFF2-40B4-BE49-F238E27FC236}">
                <a16:creationId xmlns:a16="http://schemas.microsoft.com/office/drawing/2014/main" id="{F500DE43-4C6A-677A-59D2-FDCF9CF0229F}"/>
              </a:ext>
            </a:extLst>
          </p:cNvPr>
          <p:cNvSpPr>
            <a:spLocks noGrp="1"/>
          </p:cNvSpPr>
          <p:nvPr>
            <p:ph idx="1"/>
          </p:nvPr>
        </p:nvSpPr>
        <p:spPr>
          <a:xfrm>
            <a:off x="1" y="1329835"/>
            <a:ext cx="11980983" cy="4198331"/>
          </a:xfrm>
        </p:spPr>
        <p:txBody>
          <a:bodyPr spcFirstLastPara="1" vert="horz" wrap="square" lIns="0" tIns="0" rIns="0" bIns="0" rtlCol="0" anchor="ctr" anchorCtr="0">
            <a:noAutofit/>
          </a:bodyPr>
          <a:lstStyle/>
          <a:p>
            <a:pPr>
              <a:lnSpc>
                <a:spcPct val="150000"/>
              </a:lnSpc>
              <a:spcBef>
                <a:spcPts val="2200"/>
              </a:spcBef>
            </a:pPr>
            <a:r>
              <a:rPr lang="ru-RU" sz="2133" dirty="0">
                <a:latin typeface="Arial" panose="020B0604020202020204" pitchFamily="34" charset="0"/>
                <a:cs typeface="Arial" panose="020B0604020202020204" pitchFamily="34" charset="0"/>
              </a:rPr>
              <a:t>В руководстве ВОЗ по изменению рецептуры с содержанием натрия приводятся методы сокращения содержания натрия для производителей пищевых продуктов</a:t>
            </a:r>
            <a:r>
              <a:rPr lang="x-none" sz="2133" dirty="0">
                <a:latin typeface="Arial" panose="020B0604020202020204" pitchFamily="34" charset="0"/>
                <a:cs typeface="Arial" panose="020B0604020202020204" pitchFamily="34" charset="0"/>
              </a:rPr>
              <a:t>. </a:t>
            </a:r>
          </a:p>
          <a:p>
            <a:pPr lvl="1"/>
            <a:r>
              <a:rPr lang="ru-RU" sz="2133" b="1" dirty="0">
                <a:latin typeface="Arial" panose="020B0604020202020204" pitchFamily="34" charset="0"/>
                <a:cs typeface="Arial" panose="020B0604020202020204" pitchFamily="34" charset="0"/>
              </a:rPr>
              <a:t>Сокращение</a:t>
            </a:r>
            <a:r>
              <a:rPr lang="x-none" sz="2133" dirty="0">
                <a:latin typeface="Arial" panose="020B0604020202020204" pitchFamily="34" charset="0"/>
                <a:cs typeface="Arial" panose="020B0604020202020204" pitchFamily="34" charset="0"/>
              </a:rPr>
              <a:t>: </a:t>
            </a:r>
            <a:r>
              <a:rPr lang="ru-RU" sz="2133" dirty="0">
                <a:latin typeface="Arial" panose="020B0604020202020204" pitchFamily="34" charset="0"/>
                <a:cs typeface="Arial" panose="020B0604020202020204" pitchFamily="34" charset="0"/>
              </a:rPr>
              <a:t>Снижение уровней натрия способами, которые могут быть незаметны для потребителей</a:t>
            </a:r>
            <a:r>
              <a:rPr lang="x-none" sz="2133" dirty="0">
                <a:latin typeface="Arial" panose="020B0604020202020204" pitchFamily="34" charset="0"/>
                <a:cs typeface="Arial" panose="020B0604020202020204" pitchFamily="34" charset="0"/>
              </a:rPr>
              <a:t>. </a:t>
            </a:r>
          </a:p>
          <a:p>
            <a:pPr lvl="1"/>
            <a:r>
              <a:rPr lang="ru-RU" sz="2133" b="1" dirty="0">
                <a:latin typeface="Arial" panose="020B0604020202020204" pitchFamily="34" charset="0"/>
                <a:cs typeface="Arial" panose="020B0604020202020204" pitchFamily="34" charset="0"/>
              </a:rPr>
              <a:t>Замена</a:t>
            </a:r>
            <a:r>
              <a:rPr lang="x-none" sz="2133" dirty="0">
                <a:latin typeface="Arial" panose="020B0604020202020204" pitchFamily="34" charset="0"/>
                <a:cs typeface="Arial" panose="020B0604020202020204" pitchFamily="34" charset="0"/>
              </a:rPr>
              <a:t>: </a:t>
            </a:r>
            <a:r>
              <a:rPr lang="ru-RU" sz="2133" dirty="0">
                <a:latin typeface="Arial" panose="020B0604020202020204" pitchFamily="34" charset="0"/>
                <a:cs typeface="Arial" panose="020B0604020202020204" pitchFamily="34" charset="0"/>
              </a:rPr>
              <a:t>Замена натрия другими ингредиентами</a:t>
            </a:r>
            <a:r>
              <a:rPr lang="x-none" sz="2133" dirty="0">
                <a:latin typeface="Arial" panose="020B0604020202020204" pitchFamily="34" charset="0"/>
                <a:cs typeface="Arial" panose="020B0604020202020204" pitchFamily="34" charset="0"/>
              </a:rPr>
              <a:t>. </a:t>
            </a:r>
          </a:p>
          <a:p>
            <a:pPr lvl="1"/>
            <a:r>
              <a:rPr lang="ru-RU" sz="2133" b="1" dirty="0">
                <a:latin typeface="Arial" panose="020B0604020202020204" pitchFamily="34" charset="0"/>
                <a:cs typeface="Arial" panose="020B0604020202020204" pitchFamily="34" charset="0"/>
              </a:rPr>
              <a:t>Удаление</a:t>
            </a:r>
            <a:r>
              <a:rPr lang="x-none" sz="2133" dirty="0">
                <a:latin typeface="Arial" panose="020B0604020202020204" pitchFamily="34" charset="0"/>
                <a:cs typeface="Arial" panose="020B0604020202020204" pitchFamily="34" charset="0"/>
              </a:rPr>
              <a:t>: </a:t>
            </a:r>
            <a:r>
              <a:rPr lang="ru-RU" sz="2133" dirty="0">
                <a:latin typeface="Arial" panose="020B0604020202020204" pitchFamily="34" charset="0"/>
                <a:cs typeface="Arial" panose="020B0604020202020204" pitchFamily="34" charset="0"/>
              </a:rPr>
              <a:t>Исключение натрия из пищевых продуктов</a:t>
            </a:r>
            <a:r>
              <a:rPr lang="x-none" sz="2133" dirty="0">
                <a:latin typeface="Arial" panose="020B0604020202020204" pitchFamily="34" charset="0"/>
                <a:cs typeface="Arial" panose="020B0604020202020204" pitchFamily="34" charset="0"/>
              </a:rPr>
              <a:t>.  </a:t>
            </a:r>
          </a:p>
          <a:p>
            <a:pPr>
              <a:lnSpc>
                <a:spcPct val="150000"/>
              </a:lnSpc>
              <a:spcBef>
                <a:spcPts val="2200"/>
              </a:spcBef>
            </a:pPr>
            <a:r>
              <a:rPr lang="ru-RU" sz="2133" dirty="0">
                <a:latin typeface="Arial" panose="020B0604020202020204" pitchFamily="34" charset="0"/>
                <a:cs typeface="Arial" panose="020B0604020202020204" pitchFamily="34" charset="0"/>
              </a:rPr>
              <a:t>Вкусовой профиль продукта, его характеристики обработки, сохранения и безопасности влияют на то, какие методы изменения рецептуры могут применяться</a:t>
            </a:r>
            <a:r>
              <a:rPr lang="x-none" sz="2133" dirty="0">
                <a:latin typeface="Arial" panose="020B0604020202020204" pitchFamily="34" charset="0"/>
                <a:cs typeface="Arial" panose="020B0604020202020204" pitchFamily="34" charset="0"/>
              </a:rPr>
              <a:t>.</a:t>
            </a:r>
          </a:p>
        </p:txBody>
      </p:sp>
      <p:sp>
        <p:nvSpPr>
          <p:cNvPr id="5" name="Slide Number Placeholder 4">
            <a:extLst>
              <a:ext uri="{FF2B5EF4-FFF2-40B4-BE49-F238E27FC236}">
                <a16:creationId xmlns:a16="http://schemas.microsoft.com/office/drawing/2014/main" id="{89F2600D-0A23-51C9-31D2-0A0AEFA4E92E}"/>
              </a:ext>
            </a:extLst>
          </p:cNvPr>
          <p:cNvSpPr>
            <a:spLocks noGrp="1"/>
          </p:cNvSpPr>
          <p:nvPr>
            <p:ph type="sldNum" sz="quarter" idx="12"/>
          </p:nvPr>
        </p:nvSpPr>
        <p:spPr/>
        <p:txBody>
          <a:bodyPr/>
          <a:lstStyle/>
          <a:p>
            <a:fld id="{714BF2E0-EE3B-6A4E-9FB9-82DE86E1F02F}" type="slidenum">
              <a:rPr lang="en-US" smtClean="0"/>
              <a:pPr/>
              <a:t>16</a:t>
            </a:fld>
            <a:endParaRPr lang="en-US"/>
          </a:p>
        </p:txBody>
      </p:sp>
    </p:spTree>
    <p:extLst>
      <p:ext uri="{BB962C8B-B14F-4D97-AF65-F5344CB8AC3E}">
        <p14:creationId xmlns:p14="http://schemas.microsoft.com/office/powerpoint/2010/main" val="320920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0396" y="1039529"/>
            <a:ext cx="7414340" cy="4524315"/>
          </a:xfrm>
          <a:prstGeom prst="rect">
            <a:avLst/>
          </a:prstGeom>
        </p:spPr>
        <p:txBody>
          <a:bodyPr wrap="square">
            <a:spAutoFit/>
          </a:bodyPr>
          <a:lstStyle/>
          <a:p>
            <a:pPr marL="285750" indent="-285750">
              <a:buFont typeface="Arial" panose="020B0604020202020204" pitchFamily="34" charset="0"/>
              <a:buChar char="•"/>
            </a:pPr>
            <a:r>
              <a:rPr lang="aa-ET" dirty="0">
                <a:solidFill>
                  <a:srgbClr val="000000"/>
                </a:solidFill>
                <a:latin typeface="Arial" panose="020B0604020202020204" pitchFamily="34" charset="0"/>
                <a:ea typeface="Times New Roman" panose="02020603050405020304" pitchFamily="18" charset="0"/>
              </a:rPr>
              <a:t>Технология принудительного изменения состава продуктов позволило </a:t>
            </a:r>
            <a:r>
              <a:rPr lang="aa-ET" dirty="0" smtClean="0">
                <a:solidFill>
                  <a:srgbClr val="000000"/>
                </a:solidFill>
                <a:latin typeface="Arial" panose="020B0604020202020204" pitchFamily="34" charset="0"/>
                <a:ea typeface="Times New Roman" panose="02020603050405020304" pitchFamily="18" charset="0"/>
              </a:rPr>
              <a:t>снизить </a:t>
            </a:r>
            <a:r>
              <a:rPr lang="aa-ET" dirty="0">
                <a:solidFill>
                  <a:srgbClr val="000000"/>
                </a:solidFill>
                <a:latin typeface="Arial" panose="020B0604020202020204" pitchFamily="34" charset="0"/>
                <a:ea typeface="Times New Roman" panose="02020603050405020304" pitchFamily="18" charset="0"/>
              </a:rPr>
              <a:t>содержание соли на 1,45 г/сут, </a:t>
            </a:r>
            <a:endParaRPr lang="ru-RU" dirty="0" smtClean="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aa-ET" dirty="0" smtClean="0">
                <a:solidFill>
                  <a:srgbClr val="000000"/>
                </a:solidFill>
                <a:latin typeface="Arial" panose="020B0604020202020204" pitchFamily="34" charset="0"/>
                <a:ea typeface="Times New Roman" panose="02020603050405020304" pitchFamily="18" charset="0"/>
              </a:rPr>
              <a:t>добровольное </a:t>
            </a:r>
            <a:r>
              <a:rPr lang="aa-ET" dirty="0">
                <a:solidFill>
                  <a:srgbClr val="000000"/>
                </a:solidFill>
                <a:latin typeface="Arial" panose="020B0604020202020204" pitchFamily="34" charset="0"/>
                <a:ea typeface="Times New Roman" panose="02020603050405020304" pitchFamily="18" charset="0"/>
              </a:rPr>
              <a:t>изменение состава продуктов – на 0,8 г/сут, </a:t>
            </a:r>
            <a:endParaRPr lang="ru-RU" dirty="0" smtClean="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aa-ET" dirty="0" smtClean="0">
                <a:solidFill>
                  <a:srgbClr val="000000"/>
                </a:solidFill>
                <a:latin typeface="Arial" panose="020B0604020202020204" pitchFamily="34" charset="0"/>
                <a:ea typeface="Times New Roman" panose="02020603050405020304" pitchFamily="18" charset="0"/>
              </a:rPr>
              <a:t>модернизация </a:t>
            </a:r>
            <a:r>
              <a:rPr lang="aa-ET" dirty="0">
                <a:solidFill>
                  <a:srgbClr val="000000"/>
                </a:solidFill>
                <a:latin typeface="Arial" panose="020B0604020202020204" pitchFamily="34" charset="0"/>
                <a:ea typeface="Times New Roman" panose="02020603050405020304" pitchFamily="18" charset="0"/>
              </a:rPr>
              <a:t>школьного питания – на 0,7 г/сут, </a:t>
            </a:r>
            <a:endParaRPr lang="ru-RU" dirty="0" smtClean="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aa-ET" dirty="0" smtClean="0">
                <a:solidFill>
                  <a:srgbClr val="000000"/>
                </a:solidFill>
                <a:latin typeface="Arial" panose="020B0604020202020204" pitchFamily="34" charset="0"/>
                <a:ea typeface="Times New Roman" panose="02020603050405020304" pitchFamily="18" charset="0"/>
              </a:rPr>
              <a:t>краткосрочные </a:t>
            </a:r>
            <a:r>
              <a:rPr lang="aa-ET" dirty="0">
                <a:solidFill>
                  <a:srgbClr val="000000"/>
                </a:solidFill>
                <a:latin typeface="Arial" panose="020B0604020202020204" pitchFamily="34" charset="0"/>
                <a:ea typeface="Times New Roman" panose="02020603050405020304" pitchFamily="18" charset="0"/>
              </a:rPr>
              <a:t>рекомендации по питанию – на 0,6 г/сут, </a:t>
            </a:r>
            <a:endParaRPr lang="ru-RU" dirty="0" smtClean="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aa-ET" dirty="0" smtClean="0">
                <a:solidFill>
                  <a:srgbClr val="000000"/>
                </a:solidFill>
                <a:latin typeface="Arial" panose="020B0604020202020204" pitchFamily="34" charset="0"/>
                <a:ea typeface="Times New Roman" panose="02020603050405020304" pitchFamily="18" charset="0"/>
              </a:rPr>
              <a:t>маркировка </a:t>
            </a:r>
            <a:r>
              <a:rPr lang="aa-ET" dirty="0">
                <a:solidFill>
                  <a:srgbClr val="000000"/>
                </a:solidFill>
                <a:latin typeface="Arial" panose="020B0604020202020204" pitchFamily="34" charset="0"/>
                <a:ea typeface="Times New Roman" panose="02020603050405020304" pitchFamily="18" charset="0"/>
              </a:rPr>
              <a:t>продуктов – на 0,4 г/сут, </a:t>
            </a:r>
            <a:endParaRPr lang="ru-RU" dirty="0" smtClean="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aa-ET" dirty="0" smtClean="0">
                <a:solidFill>
                  <a:srgbClr val="000000"/>
                </a:solidFill>
                <a:latin typeface="Arial" panose="020B0604020202020204" pitchFamily="34" charset="0"/>
                <a:ea typeface="Times New Roman" panose="02020603050405020304" pitchFamily="18" charset="0"/>
              </a:rPr>
              <a:t>налоговые </a:t>
            </a:r>
            <a:r>
              <a:rPr lang="aa-ET" dirty="0">
                <a:solidFill>
                  <a:srgbClr val="000000"/>
                </a:solidFill>
                <a:latin typeface="Arial" panose="020B0604020202020204" pitchFamily="34" charset="0"/>
                <a:ea typeface="Times New Roman" panose="02020603050405020304" pitchFamily="18" charset="0"/>
              </a:rPr>
              <a:t>меры – на 0,3 г/сут, </a:t>
            </a:r>
            <a:endParaRPr lang="ru-RU" dirty="0" smtClean="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aa-ET" dirty="0" smtClean="0">
                <a:solidFill>
                  <a:srgbClr val="000000"/>
                </a:solidFill>
                <a:latin typeface="Arial" panose="020B0604020202020204" pitchFamily="34" charset="0"/>
                <a:ea typeface="Times New Roman" panose="02020603050405020304" pitchFamily="18" charset="0"/>
              </a:rPr>
              <a:t>кампании </a:t>
            </a:r>
            <a:r>
              <a:rPr lang="aa-ET" dirty="0">
                <a:solidFill>
                  <a:srgbClr val="000000"/>
                </a:solidFill>
                <a:latin typeface="Arial" panose="020B0604020202020204" pitchFamily="34" charset="0"/>
                <a:ea typeface="Times New Roman" panose="02020603050405020304" pitchFamily="18" charset="0"/>
              </a:rPr>
              <a:t>медико-санитарного просвещения – на 0,1 </a:t>
            </a:r>
            <a:r>
              <a:rPr lang="aa-ET" dirty="0" smtClean="0">
                <a:solidFill>
                  <a:srgbClr val="000000"/>
                </a:solidFill>
                <a:latin typeface="Arial" panose="020B0604020202020204" pitchFamily="34" charset="0"/>
                <a:ea typeface="Times New Roman" panose="02020603050405020304" pitchFamily="18" charset="0"/>
              </a:rPr>
              <a:t>г/сут. </a:t>
            </a:r>
            <a:endParaRPr lang="ru-RU" dirty="0" smtClean="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endParaRPr lang="ru-RU" dirty="0" smtClean="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endParaRPr lang="ru-RU" dirty="0">
              <a:solidFill>
                <a:srgbClr val="000000"/>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endParaRPr lang="ru-RU" dirty="0">
              <a:solidFill>
                <a:srgbClr val="000000"/>
              </a:solidFill>
              <a:latin typeface="Arial" panose="020B0604020202020204" pitchFamily="34" charset="0"/>
              <a:ea typeface="Times New Roman" panose="02020603050405020304" pitchFamily="18" charset="0"/>
            </a:endParaRPr>
          </a:p>
          <a:p>
            <a:r>
              <a:rPr lang="aa-ET" dirty="0" smtClean="0">
                <a:solidFill>
                  <a:srgbClr val="000000"/>
                </a:solidFill>
                <a:latin typeface="Arial" panose="020B0604020202020204" pitchFamily="34" charset="0"/>
                <a:ea typeface="Times New Roman" panose="02020603050405020304" pitchFamily="18" charset="0"/>
              </a:rPr>
              <a:t>Анализ</a:t>
            </a:r>
            <a:r>
              <a:rPr lang="aa-ET" dirty="0">
                <a:solidFill>
                  <a:srgbClr val="000000"/>
                </a:solidFill>
                <a:latin typeface="Arial" panose="020B0604020202020204" pitchFamily="34" charset="0"/>
                <a:ea typeface="Times New Roman" panose="02020603050405020304" pitchFamily="18" charset="0"/>
              </a:rPr>
              <a:t>, основанный на снижении соли в 4 группах продуктах промышленного производства &lt;40%; на 40–59; на 60–79 и ≥80%, показал, что содержание соли в хлебе и обработанном мясе может быть снижено на 40 и 70% соответственно, без существенной реакции </a:t>
            </a:r>
            <a:r>
              <a:rPr lang="aa-ET" dirty="0" smtClean="0">
                <a:solidFill>
                  <a:srgbClr val="000000"/>
                </a:solidFill>
                <a:latin typeface="Arial" panose="020B0604020202020204" pitchFamily="34" charset="0"/>
                <a:ea typeface="Times New Roman" panose="02020603050405020304" pitchFamily="18" charset="0"/>
              </a:rPr>
              <a:t>потребителей.</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1272" y="1604760"/>
            <a:ext cx="3906452" cy="2464320"/>
          </a:xfrm>
          <a:prstGeom prst="rect">
            <a:avLst/>
          </a:prstGeom>
        </p:spPr>
      </p:pic>
    </p:spTree>
    <p:extLst>
      <p:ext uri="{BB962C8B-B14F-4D97-AF65-F5344CB8AC3E}">
        <p14:creationId xmlns:p14="http://schemas.microsoft.com/office/powerpoint/2010/main" val="528865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4572000" cy="1066800"/>
          </a:xfrm>
        </p:spPr>
        <p:txBody>
          <a:bodyPr vert="horz" lIns="91440" tIns="45720" rIns="91440" bIns="45720" rtlCol="0" anchor="ctr" anchorCtr="0">
            <a:normAutofit fontScale="90000"/>
          </a:bodyPr>
          <a:lstStyle/>
          <a:p>
            <a:r>
              <a:rPr lang="ru-RU" sz="4400" b="1" dirty="0" smtClean="0">
                <a:solidFill>
                  <a:schemeClr val="tx2"/>
                </a:solidFill>
              </a:rPr>
              <a:t>Маркировка. Почему нужна</a:t>
            </a:r>
            <a:r>
              <a:rPr lang="en-US" sz="4400" b="1" dirty="0" smtClean="0">
                <a:solidFill>
                  <a:schemeClr val="tx2"/>
                </a:solidFill>
              </a:rPr>
              <a:t>? </a:t>
            </a:r>
            <a:endParaRPr lang="en-US" sz="4400" b="1" dirty="0">
              <a:solidFill>
                <a:schemeClr val="tx2"/>
              </a:solidFill>
            </a:endParaRPr>
          </a:p>
        </p:txBody>
      </p:sp>
      <p:sp>
        <p:nvSpPr>
          <p:cNvPr id="3" name="TextBox 2"/>
          <p:cNvSpPr txBox="1"/>
          <p:nvPr/>
        </p:nvSpPr>
        <p:spPr>
          <a:xfrm>
            <a:off x="222294" y="2127987"/>
            <a:ext cx="4948157" cy="3089751"/>
          </a:xfrm>
          <a:prstGeom prst="rect">
            <a:avLst/>
          </a:prstGeom>
        </p:spPr>
        <p:txBody>
          <a:bodyPr vert="horz" lIns="91440" tIns="45720" rIns="91440" bIns="45720" rtlCol="0">
            <a:noAutofit/>
          </a:bodyPr>
          <a:lstStyle/>
          <a:p>
            <a:pPr marL="380981" indent="-228594" defTabSz="914377">
              <a:spcAft>
                <a:spcPts val="600"/>
              </a:spcAft>
              <a:buFont typeface="Arial" panose="020B0604020202020204" pitchFamily="34" charset="0"/>
              <a:buChar char="•"/>
            </a:pPr>
            <a:r>
              <a:rPr lang="ru-RU" dirty="0">
                <a:latin typeface="Segoe UI Semilight"/>
                <a:cs typeface="Calibri" panose="020F0502020204030204" pitchFamily="34" charset="0"/>
              </a:rPr>
              <a:t>Более четверти всех продуктов питания, приобретаемых в Европе, подвергаются высокой степени переработки;</a:t>
            </a:r>
          </a:p>
          <a:p>
            <a:pPr marL="380981" indent="-228594" defTabSz="914377">
              <a:spcAft>
                <a:spcPts val="600"/>
              </a:spcAft>
              <a:buFont typeface="Arial" panose="020B0604020202020204" pitchFamily="34" charset="0"/>
              <a:buChar char="•"/>
            </a:pPr>
            <a:r>
              <a:rPr lang="ru-RU" dirty="0">
                <a:latin typeface="Segoe UI Semilight"/>
                <a:cs typeface="Calibri" panose="020F0502020204030204" pitchFamily="34" charset="0"/>
              </a:rPr>
              <a:t>Маркетинговые заявления и рекламные акции в местах продажи очень распространены;</a:t>
            </a:r>
          </a:p>
          <a:p>
            <a:pPr marL="380981" indent="-228594" defTabSz="914377">
              <a:spcAft>
                <a:spcPts val="600"/>
              </a:spcAft>
              <a:buFont typeface="Arial" panose="020B0604020202020204" pitchFamily="34" charset="0"/>
              <a:buChar char="•"/>
            </a:pPr>
            <a:r>
              <a:rPr lang="ru-RU" dirty="0">
                <a:latin typeface="Segoe UI Semilight"/>
                <a:cs typeface="Calibri" panose="020F0502020204030204" pitchFamily="34" charset="0"/>
              </a:rPr>
              <a:t>Маркировка пищевых продуктов является важным инструментом, помогающим потребителям сделать выбор в пользу более здоровой пищи;</a:t>
            </a:r>
          </a:p>
          <a:p>
            <a:pPr marL="380981" indent="-228594" defTabSz="914377">
              <a:spcAft>
                <a:spcPts val="600"/>
              </a:spcAft>
              <a:buFont typeface="Arial" panose="020B0604020202020204" pitchFamily="34" charset="0"/>
              <a:buChar char="•"/>
            </a:pPr>
            <a:r>
              <a:rPr lang="ru-RU" dirty="0">
                <a:latin typeface="Segoe UI Semilight"/>
                <a:cs typeface="Calibri" panose="020F0502020204030204" pitchFamily="34" charset="0"/>
              </a:rPr>
              <a:t>Маркировка также может стимулировать изменение состава пищевых продуктов</a:t>
            </a:r>
            <a:endParaRPr lang="en-US" b="1" dirty="0">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6CAB2001-5084-4393-B621-CC800C27DBE4}"/>
              </a:ext>
            </a:extLst>
          </p:cNvPr>
          <p:cNvPicPr>
            <a:picLocks noChangeAspect="1"/>
          </p:cNvPicPr>
          <p:nvPr/>
        </p:nvPicPr>
        <p:blipFill rotWithShape="1">
          <a:blip r:embed="rId3"/>
          <a:srcRect l="12026" r="31554"/>
          <a:stretch/>
        </p:blipFill>
        <p:spPr>
          <a:xfrm>
            <a:off x="5311703" y="10"/>
            <a:ext cx="6878775" cy="68579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2">
            <a:extLst>
              <a:ext uri="{FF2B5EF4-FFF2-40B4-BE49-F238E27FC236}">
                <a16:creationId xmlns:a16="http://schemas.microsoft.com/office/drawing/2014/main" id="{9D870CE1-7C66-122D-FD38-736ECDE2819B}"/>
              </a:ext>
            </a:extLst>
          </p:cNvPr>
          <p:cNvSpPr>
            <a:spLocks noGrp="1"/>
          </p:cNvSpPr>
          <p:nvPr>
            <p:ph type="sldNum" sz="quarter" idx="12"/>
          </p:nvPr>
        </p:nvSpPr>
        <p:spPr>
          <a:xfrm>
            <a:off x="11354765" y="6397385"/>
            <a:ext cx="380035" cy="320675"/>
          </a:xfrm>
        </p:spPr>
        <p:txBody>
          <a:bodyPr/>
          <a:lstStyle/>
          <a:p>
            <a:pPr defTabSz="914377"/>
            <a:fld id="{714BF2E0-EE3B-6A4E-9FB9-82DE86E1F02F}" type="slidenum">
              <a:rPr lang="en-US" kern="1200">
                <a:solidFill>
                  <a:srgbClr val="FFFFFF"/>
                </a:solidFill>
                <a:latin typeface="Segoe UI Semilight"/>
                <a:ea typeface="+mn-ea"/>
                <a:cs typeface="+mn-cs"/>
              </a:rPr>
              <a:pPr defTabSz="914377"/>
              <a:t>18</a:t>
            </a:fld>
            <a:endParaRPr lang="en-US" kern="1200">
              <a:solidFill>
                <a:srgbClr val="FFFFFF"/>
              </a:solidFill>
              <a:latin typeface="Segoe UI Semilight"/>
              <a:ea typeface="+mn-ea"/>
              <a:cs typeface="+mn-cs"/>
            </a:endParaRPr>
          </a:p>
        </p:txBody>
      </p:sp>
    </p:spTree>
    <p:extLst>
      <p:ext uri="{BB962C8B-B14F-4D97-AF65-F5344CB8AC3E}">
        <p14:creationId xmlns:p14="http://schemas.microsoft.com/office/powerpoint/2010/main" val="8266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МЕЖДУНАРОДНЫЕ КЕЙСЫ</a:t>
            </a:r>
            <a:endParaRPr lang="ru-RU" dirty="0"/>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val="0"/>
              </a:ext>
            </a:extLst>
          </a:blip>
          <a:srcRect l="5285" r="5285"/>
          <a:stretch>
            <a:fillRect/>
          </a:stretch>
        </p:blipFill>
        <p:spPr/>
      </p:pic>
    </p:spTree>
    <p:extLst>
      <p:ext uri="{BB962C8B-B14F-4D97-AF65-F5344CB8AC3E}">
        <p14:creationId xmlns:p14="http://schemas.microsoft.com/office/powerpoint/2010/main" val="2484287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DD647D-8FBD-4D4F-9812-3222C9FEDDF3}"/>
              </a:ext>
            </a:extLst>
          </p:cNvPr>
          <p:cNvSpPr txBox="1"/>
          <p:nvPr/>
        </p:nvSpPr>
        <p:spPr>
          <a:xfrm>
            <a:off x="600269" y="317069"/>
            <a:ext cx="9689137" cy="5170646"/>
          </a:xfrm>
          <a:prstGeom prst="rect">
            <a:avLst/>
          </a:prstGeom>
          <a:noFill/>
        </p:spPr>
        <p:txBody>
          <a:bodyPr wrap="square" rtlCol="0">
            <a:spAutoFit/>
          </a:bodyPr>
          <a:lstStyle/>
          <a:p>
            <a:r>
              <a:rPr lang="ru-RU" sz="2400" b="1" dirty="0">
                <a:solidFill>
                  <a:schemeClr val="accent2">
                    <a:lumMod val="75000"/>
                  </a:schemeClr>
                </a:solidFill>
              </a:rPr>
              <a:t>Продукт, который в незначительном количестве (несколько грамм) потребляли и потребляют ежедневно с древности до наших дней</a:t>
            </a:r>
            <a:r>
              <a:rPr lang="ru-RU" sz="2400" b="1" dirty="0">
                <a:solidFill>
                  <a:schemeClr val="accent6">
                    <a:lumMod val="75000"/>
                  </a:schemeClr>
                </a:solidFill>
              </a:rPr>
              <a:t> </a:t>
            </a:r>
            <a:r>
              <a:rPr lang="ru-RU" sz="2400" dirty="0"/>
              <a:t>вне зависимости от:</a:t>
            </a:r>
          </a:p>
          <a:p>
            <a:endParaRPr lang="ru-RU" dirty="0" smtClean="0"/>
          </a:p>
          <a:p>
            <a:endParaRPr lang="ru-RU" dirty="0"/>
          </a:p>
          <a:p>
            <a:pPr marL="285750" indent="-285750">
              <a:spcBef>
                <a:spcPts val="600"/>
              </a:spcBef>
              <a:spcAft>
                <a:spcPts val="600"/>
              </a:spcAft>
              <a:buFont typeface="Wingdings" panose="05000000000000000000" pitchFamily="2" charset="2"/>
              <a:buChar char="Ø"/>
            </a:pPr>
            <a:r>
              <a:rPr lang="ru-RU" sz="2400" b="1" dirty="0" smtClean="0"/>
              <a:t>Географии</a:t>
            </a:r>
            <a:endParaRPr lang="ru-RU" sz="2400" b="1" dirty="0"/>
          </a:p>
          <a:p>
            <a:pPr marL="285750" indent="-285750">
              <a:spcBef>
                <a:spcPts val="600"/>
              </a:spcBef>
              <a:spcAft>
                <a:spcPts val="600"/>
              </a:spcAft>
              <a:buFont typeface="Wingdings" panose="05000000000000000000" pitchFamily="2" charset="2"/>
              <a:buChar char="Ø"/>
            </a:pPr>
            <a:r>
              <a:rPr lang="ru-RU" sz="2400" b="1" dirty="0"/>
              <a:t>Климата</a:t>
            </a:r>
          </a:p>
          <a:p>
            <a:pPr marL="285750" indent="-285750">
              <a:spcBef>
                <a:spcPts val="600"/>
              </a:spcBef>
              <a:spcAft>
                <a:spcPts val="600"/>
              </a:spcAft>
              <a:buFont typeface="Wingdings" panose="05000000000000000000" pitchFamily="2" charset="2"/>
              <a:buChar char="Ø"/>
            </a:pPr>
            <a:r>
              <a:rPr lang="ru-RU" sz="2400" b="1" dirty="0"/>
              <a:t>Сезона года</a:t>
            </a:r>
          </a:p>
          <a:p>
            <a:pPr marL="285750" indent="-285750">
              <a:spcBef>
                <a:spcPts val="600"/>
              </a:spcBef>
              <a:spcAft>
                <a:spcPts val="600"/>
              </a:spcAft>
              <a:buFont typeface="Wingdings" panose="05000000000000000000" pitchFamily="2" charset="2"/>
              <a:buChar char="Ø"/>
            </a:pPr>
            <a:r>
              <a:rPr lang="ru-RU" sz="2400" b="1" dirty="0"/>
              <a:t>Образа жизни (кочевой и оседлый)</a:t>
            </a:r>
          </a:p>
          <a:p>
            <a:pPr marL="285750" indent="-285750">
              <a:spcBef>
                <a:spcPts val="600"/>
              </a:spcBef>
              <a:spcAft>
                <a:spcPts val="600"/>
              </a:spcAft>
              <a:buFont typeface="Wingdings" panose="05000000000000000000" pitchFamily="2" charset="2"/>
              <a:buChar char="Ø"/>
            </a:pPr>
            <a:r>
              <a:rPr lang="ru-RU" sz="2400" b="1" dirty="0"/>
              <a:t>Блюд</a:t>
            </a:r>
          </a:p>
          <a:p>
            <a:pPr marL="285750" indent="-285750">
              <a:spcBef>
                <a:spcPts val="600"/>
              </a:spcBef>
              <a:spcAft>
                <a:spcPts val="600"/>
              </a:spcAft>
              <a:buFont typeface="Wingdings" panose="05000000000000000000" pitchFamily="2" charset="2"/>
              <a:buChar char="Ø"/>
            </a:pPr>
            <a:r>
              <a:rPr lang="ru-RU" sz="2400" b="1" dirty="0"/>
              <a:t>Политической ситуации</a:t>
            </a:r>
          </a:p>
          <a:p>
            <a:pPr marL="285750" indent="-285750">
              <a:buFont typeface="Wingdings" panose="05000000000000000000" pitchFamily="2" charset="2"/>
              <a:buChar char="Ø"/>
            </a:pPr>
            <a:endParaRPr lang="aa-ET" dirty="0"/>
          </a:p>
        </p:txBody>
      </p:sp>
      <p:sp>
        <p:nvSpPr>
          <p:cNvPr id="4" name="TextBox 3"/>
          <p:cNvSpPr txBox="1"/>
          <p:nvPr/>
        </p:nvSpPr>
        <p:spPr>
          <a:xfrm>
            <a:off x="6651057" y="2136809"/>
            <a:ext cx="5881035" cy="2908489"/>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Ø"/>
            </a:pPr>
            <a:r>
              <a:rPr lang="ru-RU" sz="2400" b="1" dirty="0"/>
              <a:t>Экономических кризисов</a:t>
            </a:r>
          </a:p>
          <a:p>
            <a:pPr marL="285750" indent="-285750">
              <a:spcBef>
                <a:spcPts val="600"/>
              </a:spcBef>
              <a:spcAft>
                <a:spcPts val="600"/>
              </a:spcAft>
              <a:buFont typeface="Wingdings" panose="05000000000000000000" pitchFamily="2" charset="2"/>
              <a:buChar char="Ø"/>
            </a:pPr>
            <a:r>
              <a:rPr lang="ru-RU" sz="2400" b="1" dirty="0"/>
              <a:t>Уровня образования</a:t>
            </a:r>
          </a:p>
          <a:p>
            <a:pPr marL="285750" indent="-285750">
              <a:spcBef>
                <a:spcPts val="600"/>
              </a:spcBef>
              <a:spcAft>
                <a:spcPts val="600"/>
              </a:spcAft>
              <a:buFont typeface="Wingdings" panose="05000000000000000000" pitchFamily="2" charset="2"/>
              <a:buChar char="Ø"/>
            </a:pPr>
            <a:r>
              <a:rPr lang="ru-RU" sz="2400" b="1" dirty="0"/>
              <a:t>Уровня дохода</a:t>
            </a:r>
          </a:p>
          <a:p>
            <a:pPr marL="285750" indent="-285750">
              <a:spcBef>
                <a:spcPts val="600"/>
              </a:spcBef>
              <a:spcAft>
                <a:spcPts val="600"/>
              </a:spcAft>
              <a:buFont typeface="Wingdings" panose="05000000000000000000" pitchFamily="2" charset="2"/>
              <a:buChar char="Ø"/>
            </a:pPr>
            <a:r>
              <a:rPr lang="ru-RU" sz="2400" b="1" dirty="0"/>
              <a:t>Возраста</a:t>
            </a:r>
          </a:p>
          <a:p>
            <a:pPr marL="285750" indent="-285750">
              <a:spcBef>
                <a:spcPts val="600"/>
              </a:spcBef>
              <a:spcAft>
                <a:spcPts val="600"/>
              </a:spcAft>
              <a:buFont typeface="Wingdings" panose="05000000000000000000" pitchFamily="2" charset="2"/>
              <a:buChar char="Ø"/>
            </a:pPr>
            <a:r>
              <a:rPr lang="ru-RU" sz="2400" b="1" dirty="0"/>
              <a:t>Пола</a:t>
            </a:r>
          </a:p>
          <a:p>
            <a:endParaRPr lang="ru-RU" dirty="0"/>
          </a:p>
        </p:txBody>
      </p:sp>
    </p:spTree>
    <p:extLst>
      <p:ext uri="{BB962C8B-B14F-4D97-AF65-F5344CB8AC3E}">
        <p14:creationId xmlns:p14="http://schemas.microsoft.com/office/powerpoint/2010/main" val="3391796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Прямая соединительная линия 1"/>
          <p:cNvCxnSpPr/>
          <p:nvPr/>
        </p:nvCxnSpPr>
        <p:spPr>
          <a:xfrm flipV="1">
            <a:off x="0" y="721895"/>
            <a:ext cx="12192000" cy="320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Рисунок 13"/>
          <p:cNvPicPr>
            <a:picLocks noChangeAspect="1"/>
          </p:cNvPicPr>
          <p:nvPr/>
        </p:nvPicPr>
        <p:blipFill>
          <a:blip r:embed="rId2"/>
          <a:stretch>
            <a:fillRect/>
          </a:stretch>
        </p:blipFill>
        <p:spPr>
          <a:xfrm>
            <a:off x="360434" y="889892"/>
            <a:ext cx="846454" cy="634345"/>
          </a:xfrm>
          <a:prstGeom prst="rect">
            <a:avLst/>
          </a:prstGeom>
          <a:ln>
            <a:noFill/>
          </a:ln>
          <a:effectLst>
            <a:outerShdw blurRad="190500" algn="tl" rotWithShape="0">
              <a:srgbClr val="000000">
                <a:alpha val="70000"/>
              </a:srgbClr>
            </a:outerShdw>
          </a:effectLst>
        </p:spPr>
      </p:pic>
      <p:pic>
        <p:nvPicPr>
          <p:cNvPr id="15" name="Рисунок 14"/>
          <p:cNvPicPr>
            <a:picLocks noChangeAspect="1"/>
          </p:cNvPicPr>
          <p:nvPr/>
        </p:nvPicPr>
        <p:blipFill>
          <a:blip r:embed="rId3"/>
          <a:stretch>
            <a:fillRect/>
          </a:stretch>
        </p:blipFill>
        <p:spPr>
          <a:xfrm>
            <a:off x="6552768" y="915870"/>
            <a:ext cx="854475" cy="634345"/>
          </a:xfrm>
          <a:prstGeom prst="rect">
            <a:avLst/>
          </a:prstGeom>
          <a:ln>
            <a:noFill/>
          </a:ln>
          <a:effectLst>
            <a:outerShdw blurRad="190500" algn="tl" rotWithShape="0">
              <a:srgbClr val="000000">
                <a:alpha val="70000"/>
              </a:srgbClr>
            </a:outerShdw>
          </a:effectLst>
        </p:spPr>
      </p:pic>
      <p:pic>
        <p:nvPicPr>
          <p:cNvPr id="21" name="Рисунок 20"/>
          <p:cNvPicPr>
            <a:picLocks noChangeAspect="1"/>
          </p:cNvPicPr>
          <p:nvPr/>
        </p:nvPicPr>
        <p:blipFill>
          <a:blip r:embed="rId4"/>
          <a:stretch>
            <a:fillRect/>
          </a:stretch>
        </p:blipFill>
        <p:spPr>
          <a:xfrm>
            <a:off x="2732090" y="2307528"/>
            <a:ext cx="1201282" cy="849813"/>
          </a:xfrm>
          <a:prstGeom prst="rect">
            <a:avLst/>
          </a:prstGeom>
        </p:spPr>
      </p:pic>
      <p:sp>
        <p:nvSpPr>
          <p:cNvPr id="23" name="Прямоугольник 22"/>
          <p:cNvSpPr/>
          <p:nvPr/>
        </p:nvSpPr>
        <p:spPr>
          <a:xfrm>
            <a:off x="2155242" y="2634121"/>
            <a:ext cx="1204394" cy="523220"/>
          </a:xfrm>
          <a:prstGeom prst="rect">
            <a:avLst/>
          </a:prstGeom>
        </p:spPr>
        <p:txBody>
          <a:bodyPr wrap="square">
            <a:spAutoFit/>
          </a:bodyPr>
          <a:lstStyle/>
          <a:p>
            <a:r>
              <a:rPr lang="ru-RU" sz="1400" dirty="0">
                <a:solidFill>
                  <a:schemeClr val="tx2"/>
                </a:solidFill>
                <a:latin typeface="Arial" panose="020B0604020202020204" pitchFamily="34" charset="0"/>
                <a:cs typeface="Arial" panose="020B0604020202020204" pitchFamily="34" charset="0"/>
              </a:rPr>
              <a:t>за </a:t>
            </a:r>
            <a:r>
              <a:rPr lang="ru-RU" sz="1400" dirty="0">
                <a:solidFill>
                  <a:srgbClr val="C00000"/>
                </a:solidFill>
                <a:latin typeface="Arial" panose="020B0604020202020204" pitchFamily="34" charset="0"/>
                <a:cs typeface="Arial" panose="020B0604020202020204" pitchFamily="34" charset="0"/>
              </a:rPr>
              <a:t>5</a:t>
            </a:r>
            <a:r>
              <a:rPr lang="ru-RU" sz="1400" dirty="0" smtClean="0">
                <a:solidFill>
                  <a:srgbClr val="C00000"/>
                </a:solidFill>
                <a:latin typeface="Arial" panose="020B0604020202020204" pitchFamily="34" charset="0"/>
                <a:cs typeface="Arial" panose="020B0604020202020204" pitchFamily="34" charset="0"/>
              </a:rPr>
              <a:t> </a:t>
            </a:r>
            <a:r>
              <a:rPr lang="ru-RU" sz="1400" dirty="0">
                <a:solidFill>
                  <a:srgbClr val="C00000"/>
                </a:solidFill>
                <a:latin typeface="Arial" panose="020B0604020202020204" pitchFamily="34" charset="0"/>
                <a:cs typeface="Arial" panose="020B0604020202020204" pitchFamily="34" charset="0"/>
              </a:rPr>
              <a:t>лет </a:t>
            </a:r>
            <a:endParaRPr lang="ru-RU" sz="1400" dirty="0" smtClean="0">
              <a:solidFill>
                <a:srgbClr val="C00000"/>
              </a:solidFill>
              <a:latin typeface="Arial" panose="020B0604020202020204" pitchFamily="34" charset="0"/>
              <a:cs typeface="Arial" panose="020B0604020202020204" pitchFamily="34" charset="0"/>
            </a:endParaRPr>
          </a:p>
          <a:p>
            <a:r>
              <a:rPr lang="ru-RU" sz="1400" dirty="0" smtClean="0">
                <a:solidFill>
                  <a:schemeClr val="tx2"/>
                </a:solidFill>
                <a:latin typeface="Arial" panose="020B0604020202020204" pitchFamily="34" charset="0"/>
                <a:cs typeface="Arial" panose="020B0604020202020204" pitchFamily="34" charset="0"/>
              </a:rPr>
              <a:t>снизилось </a:t>
            </a:r>
            <a:endParaRPr lang="ru-RU" sz="1400" dirty="0">
              <a:solidFill>
                <a:schemeClr val="tx2"/>
              </a:solidFill>
              <a:latin typeface="Arial" panose="020B0604020202020204" pitchFamily="34" charset="0"/>
              <a:cs typeface="Arial" panose="020B0604020202020204" pitchFamily="34" charset="0"/>
            </a:endParaRPr>
          </a:p>
        </p:txBody>
      </p:sp>
      <p:sp>
        <p:nvSpPr>
          <p:cNvPr id="24" name="Прямоугольник 23"/>
          <p:cNvSpPr/>
          <p:nvPr/>
        </p:nvSpPr>
        <p:spPr>
          <a:xfrm>
            <a:off x="1772292" y="2071213"/>
            <a:ext cx="914033" cy="461665"/>
          </a:xfrm>
          <a:prstGeom prst="rect">
            <a:avLst/>
          </a:prstGeom>
        </p:spPr>
        <p:txBody>
          <a:bodyPr wrap="none">
            <a:spAutoFit/>
          </a:bodyPr>
          <a:lstStyle/>
          <a:p>
            <a:r>
              <a:rPr lang="ru-RU"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9,5</a:t>
            </a:r>
            <a:r>
              <a:rPr lang="ru-RU"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b="1" dirty="0" err="1"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гр</a:t>
            </a:r>
            <a:endParaRPr lang="ru-RU"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Прямоугольник 24"/>
          <p:cNvSpPr/>
          <p:nvPr/>
        </p:nvSpPr>
        <p:spPr>
          <a:xfrm>
            <a:off x="3443634" y="3133697"/>
            <a:ext cx="914033" cy="461665"/>
          </a:xfrm>
          <a:prstGeom prst="rect">
            <a:avLst/>
          </a:prstGeom>
        </p:spPr>
        <p:txBody>
          <a:bodyPr wrap="none">
            <a:spAutoFit/>
          </a:bodyPr>
          <a:lstStyle/>
          <a:p>
            <a:r>
              <a:rPr lang="ru-RU"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8,1</a:t>
            </a:r>
            <a:r>
              <a:rPr lang="ru-RU"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b="1" dirty="0" err="1"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гр</a:t>
            </a:r>
            <a:endParaRPr lang="ru-RU"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Прямоугольник 25"/>
          <p:cNvSpPr/>
          <p:nvPr/>
        </p:nvSpPr>
        <p:spPr>
          <a:xfrm>
            <a:off x="3741548" y="3489838"/>
            <a:ext cx="777777" cy="307777"/>
          </a:xfrm>
          <a:prstGeom prst="rect">
            <a:avLst/>
          </a:prstGeom>
        </p:spPr>
        <p:txBody>
          <a:bodyPr wrap="none">
            <a:spAutoFit/>
          </a:bodyPr>
          <a:lstStyle/>
          <a:p>
            <a:r>
              <a:rPr lang="ru-RU" sz="1400" b="1" dirty="0">
                <a:solidFill>
                  <a:schemeClr val="tx2"/>
                </a:solidFill>
                <a:latin typeface="Arial" panose="020B0604020202020204" pitchFamily="34" charset="0"/>
                <a:cs typeface="Arial" panose="020B0604020202020204" pitchFamily="34" charset="0"/>
              </a:rPr>
              <a:t>в день</a:t>
            </a:r>
          </a:p>
        </p:txBody>
      </p:sp>
      <p:sp>
        <p:nvSpPr>
          <p:cNvPr id="27" name="Прямоугольник 26"/>
          <p:cNvSpPr/>
          <p:nvPr/>
        </p:nvSpPr>
        <p:spPr>
          <a:xfrm>
            <a:off x="457200" y="4007797"/>
            <a:ext cx="5442438" cy="4001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1600" dirty="0" smtClean="0">
                <a:solidFill>
                  <a:schemeClr val="tx2"/>
                </a:solidFill>
                <a:latin typeface="Arial" panose="020B0604020202020204" pitchFamily="34" charset="0"/>
                <a:cs typeface="Arial" panose="020B0604020202020204" pitchFamily="34" charset="0"/>
              </a:rPr>
              <a:t>на</a:t>
            </a:r>
            <a:r>
              <a:rPr lang="ru-RU" sz="1600" dirty="0" smtClean="0">
                <a:solidFill>
                  <a:srgbClr val="FF0000"/>
                </a:solidFill>
                <a:latin typeface="Arial" panose="020B0604020202020204" pitchFamily="34" charset="0"/>
                <a:cs typeface="Arial" panose="020B0604020202020204" pitchFamily="34" charset="0"/>
              </a:rPr>
              <a:t> </a:t>
            </a: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6000</a:t>
            </a:r>
            <a:r>
              <a:rPr lang="ru-RU"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смертей </a:t>
            </a:r>
            <a:r>
              <a:rPr lang="ru-RU" sz="1600" dirty="0" smtClean="0">
                <a:solidFill>
                  <a:schemeClr val="tx2"/>
                </a:solidFill>
                <a:latin typeface="Arial" panose="020B0604020202020204" pitchFamily="34" charset="0"/>
                <a:cs typeface="Arial" panose="020B0604020202020204" pitchFamily="34" charset="0"/>
              </a:rPr>
              <a:t>снизилась </a:t>
            </a:r>
            <a:r>
              <a:rPr lang="ru-RU" sz="1600" dirty="0">
                <a:solidFill>
                  <a:schemeClr val="tx2"/>
                </a:solidFill>
                <a:latin typeface="Arial" panose="020B0604020202020204" pitchFamily="34" charset="0"/>
                <a:cs typeface="Arial" panose="020B0604020202020204" pitchFamily="34" charset="0"/>
              </a:rPr>
              <a:t>смертность от CCЗ в год</a:t>
            </a:r>
          </a:p>
        </p:txBody>
      </p:sp>
      <p:pic>
        <p:nvPicPr>
          <p:cNvPr id="29" name="Рисунок 28"/>
          <p:cNvPicPr>
            <a:picLocks noChangeAspect="1"/>
          </p:cNvPicPr>
          <p:nvPr/>
        </p:nvPicPr>
        <p:blipFill>
          <a:blip r:embed="rId4"/>
          <a:stretch>
            <a:fillRect/>
          </a:stretch>
        </p:blipFill>
        <p:spPr>
          <a:xfrm>
            <a:off x="7873333" y="2760746"/>
            <a:ext cx="1459508" cy="1032488"/>
          </a:xfrm>
          <a:prstGeom prst="rect">
            <a:avLst/>
          </a:prstGeom>
        </p:spPr>
      </p:pic>
      <p:sp>
        <p:nvSpPr>
          <p:cNvPr id="30" name="Прямоугольник 29"/>
          <p:cNvSpPr/>
          <p:nvPr/>
        </p:nvSpPr>
        <p:spPr>
          <a:xfrm>
            <a:off x="6874342" y="2464369"/>
            <a:ext cx="998991"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12,9</a:t>
            </a:r>
            <a:r>
              <a:rPr lang="ru-RU"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b="1" dirty="0" err="1"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гр</a:t>
            </a:r>
            <a:endParaRPr lang="ru-RU"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1" name="Прямоугольник 30"/>
          <p:cNvSpPr/>
          <p:nvPr/>
        </p:nvSpPr>
        <p:spPr>
          <a:xfrm>
            <a:off x="8699068" y="3779322"/>
            <a:ext cx="806631"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9,5</a:t>
            </a:r>
            <a:r>
              <a:rPr lang="ru-RU"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b="1" dirty="0" err="1"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гр</a:t>
            </a:r>
            <a:endParaRPr lang="ru-RU"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Прямоугольник 31"/>
          <p:cNvSpPr/>
          <p:nvPr/>
        </p:nvSpPr>
        <p:spPr>
          <a:xfrm>
            <a:off x="6789870" y="3163284"/>
            <a:ext cx="1657199" cy="523220"/>
          </a:xfrm>
          <a:prstGeom prst="rect">
            <a:avLst/>
          </a:prstGeom>
        </p:spPr>
        <p:txBody>
          <a:bodyPr wrap="square">
            <a:spAutoFit/>
          </a:bodyPr>
          <a:lstStyle/>
          <a:p>
            <a:pPr algn="ctr"/>
            <a:r>
              <a:rPr lang="ru-RU" sz="1400" dirty="0">
                <a:solidFill>
                  <a:schemeClr val="tx2"/>
                </a:solidFill>
                <a:latin typeface="Arial" panose="020B0604020202020204" pitchFamily="34" charset="0"/>
                <a:ea typeface="Calibri" panose="020F0502020204030204" pitchFamily="34" charset="0"/>
                <a:cs typeface="Arial" panose="020B0604020202020204" pitchFamily="34" charset="0"/>
              </a:rPr>
              <a:t>в </a:t>
            </a:r>
            <a:r>
              <a:rPr lang="ru-RU" sz="1400" dirty="0" smtClean="0">
                <a:solidFill>
                  <a:schemeClr val="tx2"/>
                </a:solidFill>
                <a:latin typeface="Arial" panose="020B0604020202020204" pitchFamily="34" charset="0"/>
                <a:ea typeface="Calibri" panose="020F0502020204030204" pitchFamily="34" charset="0"/>
                <a:cs typeface="Arial" panose="020B0604020202020204" pitchFamily="34" charset="0"/>
              </a:rPr>
              <a:t>период</a:t>
            </a:r>
          </a:p>
          <a:p>
            <a:pPr algn="ctr"/>
            <a:r>
              <a:rPr lang="ru-RU" sz="1400"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ru-RU" sz="1400" dirty="0">
                <a:solidFill>
                  <a:schemeClr val="tx2"/>
                </a:solidFill>
                <a:latin typeface="Arial" panose="020B0604020202020204" pitchFamily="34" charset="0"/>
                <a:ea typeface="Calibri" panose="020F0502020204030204" pitchFamily="34" charset="0"/>
                <a:cs typeface="Arial" panose="020B0604020202020204" pitchFamily="34" charset="0"/>
              </a:rPr>
              <a:t>с 1979 по 2007 </a:t>
            </a:r>
            <a:r>
              <a:rPr lang="ru-RU" sz="1400" dirty="0" err="1">
                <a:solidFill>
                  <a:schemeClr val="tx2"/>
                </a:solidFill>
                <a:latin typeface="Arial" panose="020B0604020202020204" pitchFamily="34" charset="0"/>
                <a:ea typeface="Calibri" panose="020F0502020204030204" pitchFamily="34" charset="0"/>
                <a:cs typeface="Arial" panose="020B0604020202020204" pitchFamily="34" charset="0"/>
              </a:rPr>
              <a:t>гг</a:t>
            </a:r>
            <a:endParaRPr lang="ru-RU" sz="1400" dirty="0">
              <a:solidFill>
                <a:schemeClr val="tx2"/>
              </a:solidFill>
              <a:latin typeface="Arial" panose="020B0604020202020204" pitchFamily="34" charset="0"/>
              <a:cs typeface="Arial" panose="020B0604020202020204" pitchFamily="34" charset="0"/>
            </a:endParaRPr>
          </a:p>
        </p:txBody>
      </p:sp>
      <p:sp>
        <p:nvSpPr>
          <p:cNvPr id="45" name="Прямоугольник 44"/>
          <p:cNvSpPr/>
          <p:nvPr/>
        </p:nvSpPr>
        <p:spPr>
          <a:xfrm>
            <a:off x="6427177" y="4312995"/>
            <a:ext cx="5350414"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400" dirty="0" smtClean="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Законодательные </a:t>
            </a:r>
            <a:r>
              <a:rPr lang="ru-RU" sz="14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меры, </a:t>
            </a:r>
            <a:r>
              <a:rPr lang="ru-RU" sz="1400" dirty="0">
                <a:solidFill>
                  <a:srgbClr val="FF0000"/>
                </a:solidFill>
                <a:latin typeface="Arial" panose="020B0604020202020204" pitchFamily="34" charset="0"/>
                <a:ea typeface="Calibri" panose="020F0502020204030204" pitchFamily="34" charset="0"/>
                <a:cs typeface="Arial" panose="020B0604020202020204" pitchFamily="34" charset="0"/>
              </a:rPr>
              <a:t>обязывающие</a:t>
            </a:r>
            <a:r>
              <a:rPr lang="ru-RU" sz="14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размещать этикетки с предупреждением </a:t>
            </a:r>
            <a:r>
              <a:rPr lang="ru-RU" sz="1400" dirty="0" smtClean="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о вреде для здоровья </a:t>
            </a:r>
            <a:r>
              <a:rPr lang="ru-RU" sz="1400" dirty="0" smtClean="0">
                <a:solidFill>
                  <a:srgbClr val="FF0000"/>
                </a:solidFill>
                <a:latin typeface="Arial" panose="020B0604020202020204" pitchFamily="34" charset="0"/>
                <a:ea typeface="Calibri" panose="020F0502020204030204" pitchFamily="34" charset="0"/>
                <a:cs typeface="Arial" panose="020B0604020202020204" pitchFamily="34" charset="0"/>
              </a:rPr>
              <a:t>высокого содержания соли</a:t>
            </a:r>
            <a:r>
              <a:rPr lang="ru-RU" sz="1400" dirty="0" smtClean="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на </a:t>
            </a:r>
            <a:r>
              <a:rPr lang="ru-RU" sz="14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продуктах </a:t>
            </a:r>
            <a:r>
              <a:rPr lang="ru-RU" sz="1400" dirty="0" smtClean="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питания</a:t>
            </a:r>
            <a:endParaRPr lang="ru-RU" sz="1400" dirty="0">
              <a:solidFill>
                <a:schemeClr val="accent1">
                  <a:lumMod val="50000"/>
                </a:schemeClr>
              </a:solidFill>
              <a:latin typeface="Arial" panose="020B0604020202020204" pitchFamily="34" charset="0"/>
              <a:cs typeface="Arial" panose="020B0604020202020204" pitchFamily="34" charset="0"/>
            </a:endParaRPr>
          </a:p>
        </p:txBody>
      </p:sp>
      <p:cxnSp>
        <p:nvCxnSpPr>
          <p:cNvPr id="46" name="Прямая соединительная линия 45"/>
          <p:cNvCxnSpPr/>
          <p:nvPr/>
        </p:nvCxnSpPr>
        <p:spPr>
          <a:xfrm>
            <a:off x="6006163" y="973459"/>
            <a:ext cx="31220" cy="5435490"/>
          </a:xfrm>
          <a:prstGeom prst="line">
            <a:avLst/>
          </a:prstGeom>
        </p:spPr>
        <p:style>
          <a:lnRef idx="1">
            <a:schemeClr val="accent1"/>
          </a:lnRef>
          <a:fillRef idx="0">
            <a:schemeClr val="accent1"/>
          </a:fillRef>
          <a:effectRef idx="0">
            <a:schemeClr val="accent1"/>
          </a:effectRef>
          <a:fontRef idx="minor">
            <a:schemeClr val="tx1"/>
          </a:fontRef>
        </p:style>
      </p:cxnSp>
      <p:sp>
        <p:nvSpPr>
          <p:cNvPr id="51" name="Прямоугольник 50"/>
          <p:cNvSpPr/>
          <p:nvPr/>
        </p:nvSpPr>
        <p:spPr>
          <a:xfrm>
            <a:off x="2080651" y="910963"/>
            <a:ext cx="2106859" cy="369332"/>
          </a:xfrm>
          <a:prstGeom prst="rect">
            <a:avLst/>
          </a:prstGeom>
        </p:spPr>
        <p:txBody>
          <a:bodyPr wrap="none">
            <a:spAutoFit/>
          </a:bodyPr>
          <a:lstStyle/>
          <a:p>
            <a:r>
              <a:rPr lang="ru-RU"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Великобритания</a:t>
            </a:r>
            <a:endParaRPr lang="ru-RU"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2" name="Прямоугольник 51"/>
          <p:cNvSpPr/>
          <p:nvPr/>
        </p:nvSpPr>
        <p:spPr>
          <a:xfrm>
            <a:off x="8402641" y="839601"/>
            <a:ext cx="1507144" cy="369332"/>
          </a:xfrm>
          <a:prstGeom prst="rect">
            <a:avLst/>
          </a:prstGeom>
        </p:spPr>
        <p:txBody>
          <a:bodyPr wrap="none">
            <a:spAutoFit/>
          </a:bodyPr>
          <a:lstStyle/>
          <a:p>
            <a:pPr algn="ctr"/>
            <a:r>
              <a:rPr lang="ru-RU"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Финляндия</a:t>
            </a:r>
            <a:endParaRPr lang="ru-RU"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5" name="Прямоугольник 54"/>
          <p:cNvSpPr/>
          <p:nvPr/>
        </p:nvSpPr>
        <p:spPr>
          <a:xfrm>
            <a:off x="7617811" y="1352762"/>
            <a:ext cx="402203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600" b="1" dirty="0">
                <a:solidFill>
                  <a:schemeClr val="tx2"/>
                </a:solidFill>
                <a:latin typeface="Arial" panose="020B0604020202020204" pitchFamily="34" charset="0"/>
                <a:ea typeface="Calibri" panose="020F0502020204030204" pitchFamily="34" charset="0"/>
                <a:cs typeface="Arial" panose="020B0604020202020204" pitchFamily="34" charset="0"/>
              </a:rPr>
              <a:t>проект </a:t>
            </a:r>
            <a:r>
              <a:rPr lang="ru-RU" sz="1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«Северная Карелия»</a:t>
            </a:r>
          </a:p>
          <a:p>
            <a:r>
              <a:rPr lang="ru-RU" sz="1600" b="1" dirty="0">
                <a:solidFill>
                  <a:schemeClr val="accent1">
                    <a:lumMod val="50000"/>
                  </a:schemeClr>
                </a:solidFill>
                <a:latin typeface="Arial" panose="020B0604020202020204" pitchFamily="34" charset="0"/>
                <a:cs typeface="Arial" panose="020B0604020202020204" pitchFamily="34" charset="0"/>
              </a:rPr>
              <a:t>Программа профилактики сердечно-сосудистых заболеваний </a:t>
            </a:r>
          </a:p>
        </p:txBody>
      </p:sp>
      <p:pic>
        <p:nvPicPr>
          <p:cNvPr id="56" name="Рисунок 55"/>
          <p:cNvPicPr>
            <a:picLocks noChangeAspect="1"/>
          </p:cNvPicPr>
          <p:nvPr/>
        </p:nvPicPr>
        <p:blipFill rotWithShape="1">
          <a:blip r:embed="rId5"/>
          <a:srcRect r="55839"/>
          <a:stretch/>
        </p:blipFill>
        <p:spPr>
          <a:xfrm>
            <a:off x="296893" y="2071213"/>
            <a:ext cx="1195573" cy="1179687"/>
          </a:xfrm>
          <a:prstGeom prst="rect">
            <a:avLst/>
          </a:prstGeom>
          <a:ln>
            <a:noFill/>
          </a:ln>
          <a:effectLst>
            <a:outerShdw blurRad="190500" algn="tl" rotWithShape="0">
              <a:srgbClr val="000000">
                <a:alpha val="70000"/>
              </a:srgbClr>
            </a:outerShdw>
          </a:effectLst>
        </p:spPr>
      </p:pic>
      <p:pic>
        <p:nvPicPr>
          <p:cNvPr id="57" name="Рисунок 56"/>
          <p:cNvPicPr>
            <a:picLocks noChangeAspect="1"/>
          </p:cNvPicPr>
          <p:nvPr/>
        </p:nvPicPr>
        <p:blipFill rotWithShape="1">
          <a:blip r:embed="rId5"/>
          <a:srcRect l="43912"/>
          <a:stretch/>
        </p:blipFill>
        <p:spPr>
          <a:xfrm>
            <a:off x="4567159" y="2115485"/>
            <a:ext cx="1237517" cy="970813"/>
          </a:xfrm>
          <a:prstGeom prst="rect">
            <a:avLst/>
          </a:prstGeom>
          <a:ln>
            <a:noFill/>
          </a:ln>
          <a:effectLst>
            <a:outerShdw blurRad="190500" algn="tl" rotWithShape="0">
              <a:srgbClr val="000000">
                <a:alpha val="70000"/>
              </a:srgbClr>
            </a:outerShdw>
          </a:effectLst>
        </p:spPr>
      </p:pic>
      <p:pic>
        <p:nvPicPr>
          <p:cNvPr id="58" name="Рисунок 57"/>
          <p:cNvPicPr>
            <a:picLocks noChangeAspect="1"/>
          </p:cNvPicPr>
          <p:nvPr/>
        </p:nvPicPr>
        <p:blipFill>
          <a:blip r:embed="rId6"/>
          <a:stretch>
            <a:fillRect/>
          </a:stretch>
        </p:blipFill>
        <p:spPr>
          <a:xfrm>
            <a:off x="9917406" y="2498113"/>
            <a:ext cx="1860185" cy="1188391"/>
          </a:xfrm>
          <a:prstGeom prst="rect">
            <a:avLst/>
          </a:prstGeom>
          <a:ln>
            <a:noFill/>
          </a:ln>
          <a:effectLst>
            <a:outerShdw blurRad="190500" algn="tl" rotWithShape="0">
              <a:srgbClr val="000000">
                <a:alpha val="70000"/>
              </a:srgbClr>
            </a:outerShdw>
          </a:effectLst>
        </p:spPr>
      </p:pic>
      <p:sp>
        <p:nvSpPr>
          <p:cNvPr id="48" name="Прямоугольник 47"/>
          <p:cNvSpPr/>
          <p:nvPr/>
        </p:nvSpPr>
        <p:spPr>
          <a:xfrm>
            <a:off x="1670113" y="1341894"/>
            <a:ext cx="3874907"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ru-RU" sz="1600" b="1" dirty="0" smtClean="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Программа </a:t>
            </a:r>
            <a:r>
              <a:rPr lang="ru-RU" sz="1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r>
              <a:rPr lang="en-US" sz="1600" b="1" dirty="0" smtClean="0">
                <a:solidFill>
                  <a:srgbClr val="FF0000"/>
                </a:solidFill>
              </a:rPr>
              <a:t>Salt </a:t>
            </a:r>
            <a:r>
              <a:rPr lang="en-US" sz="1600" b="1" dirty="0">
                <a:solidFill>
                  <a:srgbClr val="FF0000"/>
                </a:solidFill>
              </a:rPr>
              <a:t>Reduction </a:t>
            </a:r>
            <a:r>
              <a:rPr lang="en-US" sz="1600" b="1" dirty="0" err="1" smtClean="0">
                <a:solidFill>
                  <a:srgbClr val="FF0000"/>
                </a:solidFill>
              </a:rPr>
              <a:t>Programme</a:t>
            </a:r>
            <a:r>
              <a:rPr lang="ru-RU" sz="1600" b="1" dirty="0" smtClean="0">
                <a:solidFill>
                  <a:srgbClr val="FF0000"/>
                </a:solidFill>
              </a:rPr>
              <a:t>»</a:t>
            </a:r>
            <a:endParaRPr lang="ru-RU" sz="1600" b="1" dirty="0">
              <a:solidFill>
                <a:srgbClr val="FF0000"/>
              </a:solidFill>
              <a:latin typeface="Arial" panose="020B0604020202020204" pitchFamily="34" charset="0"/>
              <a:cs typeface="Arial" panose="020B0604020202020204" pitchFamily="34" charset="0"/>
            </a:endParaRPr>
          </a:p>
        </p:txBody>
      </p:sp>
      <p:sp>
        <p:nvSpPr>
          <p:cNvPr id="49" name="Прямоугольник 48"/>
          <p:cNvSpPr/>
          <p:nvPr/>
        </p:nvSpPr>
        <p:spPr>
          <a:xfrm>
            <a:off x="1456004" y="5004642"/>
            <a:ext cx="4443634" cy="144655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sz="1600" dirty="0" smtClean="0">
                <a:solidFill>
                  <a:schemeClr val="tx2"/>
                </a:solidFill>
                <a:latin typeface="Arial" panose="020B0604020202020204" pitchFamily="34" charset="0"/>
                <a:cs typeface="Arial" panose="020B0604020202020204" pitchFamily="34" charset="0"/>
              </a:rPr>
              <a:t>Снижению </a:t>
            </a:r>
            <a:r>
              <a:rPr lang="ru-RU" sz="1600" dirty="0">
                <a:solidFill>
                  <a:schemeClr val="tx2"/>
                </a:solidFill>
                <a:latin typeface="Arial" panose="020B0604020202020204" pitchFamily="34" charset="0"/>
                <a:cs typeface="Arial" panose="020B0604020202020204" pitchFamily="34" charset="0"/>
              </a:rPr>
              <a:t>затрат на здравоохранение на </a:t>
            </a:r>
            <a:r>
              <a:rPr lang="ru-RU" sz="2000" b="1" dirty="0">
                <a:solidFill>
                  <a:srgbClr val="FF0000"/>
                </a:solidFill>
                <a:latin typeface="Arial" panose="020B0604020202020204" pitchFamily="34" charset="0"/>
                <a:cs typeface="Arial" panose="020B0604020202020204" pitchFamily="34" charset="0"/>
              </a:rPr>
              <a:t>1,5 </a:t>
            </a:r>
            <a:r>
              <a:rPr lang="ru-RU" sz="1600" dirty="0">
                <a:solidFill>
                  <a:srgbClr val="FF0000"/>
                </a:solidFill>
                <a:latin typeface="Arial" panose="020B0604020202020204" pitchFamily="34" charset="0"/>
                <a:cs typeface="Arial" panose="020B0604020202020204" pitchFamily="34" charset="0"/>
              </a:rPr>
              <a:t>миллиарда</a:t>
            </a:r>
            <a:r>
              <a:rPr lang="ru-RU" sz="1600" dirty="0">
                <a:solidFill>
                  <a:schemeClr val="tx2"/>
                </a:solidFill>
                <a:latin typeface="Arial" panose="020B0604020202020204" pitchFamily="34" charset="0"/>
                <a:cs typeface="Arial" panose="020B0604020202020204" pitchFamily="34" charset="0"/>
              </a:rPr>
              <a:t> фунтов стерлингов (</a:t>
            </a:r>
            <a:r>
              <a:rPr lang="ru-RU" sz="1600" dirty="0">
                <a:solidFill>
                  <a:srgbClr val="FF0000"/>
                </a:solidFill>
                <a:latin typeface="Arial" panose="020B0604020202020204" pitchFamily="34" charset="0"/>
                <a:cs typeface="Arial" panose="020B0604020202020204" pitchFamily="34" charset="0"/>
              </a:rPr>
              <a:t>861 млрд. тенге</a:t>
            </a:r>
            <a:r>
              <a:rPr lang="ru-RU" sz="1600" dirty="0">
                <a:solidFill>
                  <a:schemeClr val="tx2"/>
                </a:solidFill>
                <a:latin typeface="Arial" panose="020B0604020202020204" pitchFamily="34" charset="0"/>
                <a:cs typeface="Arial" panose="020B0604020202020204" pitchFamily="34" charset="0"/>
              </a:rPr>
              <a:t>), с учетом затраченных на программу </a:t>
            </a:r>
            <a:r>
              <a:rPr lang="ru-RU" sz="2000" b="1" dirty="0">
                <a:solidFill>
                  <a:srgbClr val="FF0000"/>
                </a:solidFill>
                <a:latin typeface="Arial" panose="020B0604020202020204" pitchFamily="34" charset="0"/>
                <a:cs typeface="Arial" panose="020B0604020202020204" pitchFamily="34" charset="0"/>
              </a:rPr>
              <a:t>15</a:t>
            </a:r>
            <a:r>
              <a:rPr lang="ru-RU" sz="1600" dirty="0">
                <a:solidFill>
                  <a:schemeClr val="tx2"/>
                </a:solidFill>
                <a:latin typeface="Arial" panose="020B0604020202020204" pitchFamily="34" charset="0"/>
                <a:cs typeface="Arial" panose="020B0604020202020204" pitchFamily="34" charset="0"/>
              </a:rPr>
              <a:t> </a:t>
            </a:r>
            <a:r>
              <a:rPr lang="ru-RU" sz="1600" dirty="0" smtClean="0">
                <a:solidFill>
                  <a:srgbClr val="FF0000"/>
                </a:solidFill>
                <a:latin typeface="Arial" panose="020B0604020202020204" pitchFamily="34" charset="0"/>
                <a:cs typeface="Arial" panose="020B0604020202020204" pitchFamily="34" charset="0"/>
              </a:rPr>
              <a:t>миллиона</a:t>
            </a:r>
            <a:r>
              <a:rPr lang="ru-RU" sz="1600" dirty="0" smtClean="0">
                <a:solidFill>
                  <a:schemeClr val="tx2"/>
                </a:solidFill>
                <a:latin typeface="Arial" panose="020B0604020202020204" pitchFamily="34" charset="0"/>
                <a:cs typeface="Arial" panose="020B0604020202020204" pitchFamily="34" charset="0"/>
              </a:rPr>
              <a:t> </a:t>
            </a:r>
            <a:r>
              <a:rPr lang="ru-RU" sz="1600" dirty="0">
                <a:solidFill>
                  <a:schemeClr val="tx2"/>
                </a:solidFill>
                <a:latin typeface="Arial" panose="020B0604020202020204" pitchFamily="34" charset="0"/>
                <a:cs typeface="Arial" panose="020B0604020202020204" pitchFamily="34" charset="0"/>
              </a:rPr>
              <a:t>фунтов стерлингов (около </a:t>
            </a:r>
            <a:r>
              <a:rPr lang="ru-RU" sz="1600" dirty="0">
                <a:solidFill>
                  <a:srgbClr val="FF0000"/>
                </a:solidFill>
                <a:latin typeface="Arial" panose="020B0604020202020204" pitchFamily="34" charset="0"/>
                <a:cs typeface="Arial" panose="020B0604020202020204" pitchFamily="34" charset="0"/>
              </a:rPr>
              <a:t>7 млрд. тенге</a:t>
            </a:r>
            <a:r>
              <a:rPr lang="ru-RU" sz="1600" dirty="0">
                <a:solidFill>
                  <a:schemeClr val="tx2"/>
                </a:solidFill>
                <a:latin typeface="Arial" panose="020B0604020202020204" pitchFamily="34" charset="0"/>
                <a:cs typeface="Arial" panose="020B0604020202020204" pitchFamily="34" charset="0"/>
              </a:rPr>
              <a:t>).</a:t>
            </a:r>
          </a:p>
        </p:txBody>
      </p:sp>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960" y="5132955"/>
            <a:ext cx="1066519" cy="1066519"/>
          </a:xfrm>
          <a:prstGeom prst="rect">
            <a:avLst/>
          </a:prstGeom>
        </p:spPr>
      </p:pic>
      <p:sp>
        <p:nvSpPr>
          <p:cNvPr id="59" name="Прямоугольник 58"/>
          <p:cNvSpPr/>
          <p:nvPr/>
        </p:nvSpPr>
        <p:spPr>
          <a:xfrm>
            <a:off x="6427177" y="5343586"/>
            <a:ext cx="5350414"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dirty="0" smtClean="0">
                <a:solidFill>
                  <a:schemeClr val="tx2"/>
                </a:solidFill>
                <a:latin typeface="Arial" panose="020B0604020202020204" pitchFamily="34" charset="0"/>
                <a:ea typeface="Calibri" panose="020F0502020204030204" pitchFamily="34" charset="0"/>
                <a:cs typeface="Arial" panose="020B0604020202020204" pitchFamily="34" charset="0"/>
              </a:rPr>
              <a:t>Летальность </a:t>
            </a:r>
            <a:r>
              <a:rPr lang="ru-RU" sz="1600" dirty="0">
                <a:solidFill>
                  <a:schemeClr val="tx2"/>
                </a:solidFill>
                <a:latin typeface="Arial" panose="020B0604020202020204" pitchFamily="34" charset="0"/>
                <a:ea typeface="Calibri" panose="020F0502020204030204" pitchFamily="34" charset="0"/>
                <a:cs typeface="Arial" panose="020B0604020202020204" pitchFamily="34" charset="0"/>
              </a:rPr>
              <a:t>от сердечно-сосудистых заболеваний у мужчин снизилась в целом по стране </a:t>
            </a:r>
            <a:r>
              <a:rPr lang="ru-RU" sz="1600" b="1" dirty="0">
                <a:solidFill>
                  <a:srgbClr val="FF0000"/>
                </a:solidFill>
                <a:latin typeface="Arial" panose="020B0604020202020204" pitchFamily="34" charset="0"/>
                <a:ea typeface="Calibri" panose="020F0502020204030204" pitchFamily="34" charset="0"/>
                <a:cs typeface="Arial" panose="020B0604020202020204" pitchFamily="34" charset="0"/>
              </a:rPr>
              <a:t>на</a:t>
            </a:r>
            <a:r>
              <a:rPr lang="ru-RU" sz="1600"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ru-RU" sz="2000" b="1" dirty="0">
                <a:solidFill>
                  <a:srgbClr val="FF0000"/>
                </a:solidFill>
                <a:latin typeface="Arial" panose="020B0604020202020204" pitchFamily="34" charset="0"/>
                <a:ea typeface="Calibri" panose="020F0502020204030204" pitchFamily="34" charset="0"/>
                <a:cs typeface="Arial" panose="020B0604020202020204" pitchFamily="34" charset="0"/>
              </a:rPr>
              <a:t>65%</a:t>
            </a:r>
            <a:r>
              <a:rPr lang="ru-RU" sz="1600" dirty="0">
                <a:solidFill>
                  <a:schemeClr val="tx2"/>
                </a:solidFill>
                <a:latin typeface="Arial" panose="020B0604020202020204" pitchFamily="34" charset="0"/>
                <a:ea typeface="Calibri" panose="020F0502020204030204" pitchFamily="34" charset="0"/>
                <a:cs typeface="Arial" panose="020B0604020202020204" pitchFamily="34" charset="0"/>
              </a:rPr>
              <a:t>, а в Северной Карелии - </a:t>
            </a:r>
            <a:r>
              <a:rPr lang="ru-RU" b="1" dirty="0">
                <a:solidFill>
                  <a:srgbClr val="FF0000"/>
                </a:solidFill>
                <a:latin typeface="Arial" panose="020B0604020202020204" pitchFamily="34" charset="0"/>
                <a:ea typeface="Calibri" panose="020F0502020204030204" pitchFamily="34" charset="0"/>
                <a:cs typeface="Arial" panose="020B0604020202020204" pitchFamily="34" charset="0"/>
              </a:rPr>
              <a:t>на</a:t>
            </a:r>
            <a:r>
              <a:rPr lang="ru-RU" sz="2000" b="1" dirty="0">
                <a:solidFill>
                  <a:srgbClr val="FF0000"/>
                </a:solidFill>
                <a:latin typeface="Arial" panose="020B0604020202020204" pitchFamily="34" charset="0"/>
                <a:ea typeface="Calibri" panose="020F0502020204030204" pitchFamily="34" charset="0"/>
                <a:cs typeface="Arial" panose="020B0604020202020204" pitchFamily="34" charset="0"/>
              </a:rPr>
              <a:t> 73%</a:t>
            </a:r>
            <a:endParaRPr lang="ru-RU"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79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761" y="1712204"/>
            <a:ext cx="5771444" cy="4252932"/>
          </a:xfrm>
          <a:prstGeom prst="rect">
            <a:avLst/>
          </a:prstGeom>
        </p:spPr>
      </p:pic>
      <p:pic>
        <p:nvPicPr>
          <p:cNvPr id="3" name="Рисунок 2"/>
          <p:cNvPicPr>
            <a:picLocks noChangeAspect="1"/>
          </p:cNvPicPr>
          <p:nvPr/>
        </p:nvPicPr>
        <p:blipFill>
          <a:blip r:embed="rId3"/>
          <a:stretch>
            <a:fillRect/>
          </a:stretch>
        </p:blipFill>
        <p:spPr>
          <a:xfrm>
            <a:off x="5725319" y="0"/>
            <a:ext cx="4804004" cy="3126417"/>
          </a:xfrm>
          <a:prstGeom prst="rect">
            <a:avLst/>
          </a:prstGeom>
        </p:spPr>
      </p:pic>
      <p:pic>
        <p:nvPicPr>
          <p:cNvPr id="4" name="Рисунок 3"/>
          <p:cNvPicPr>
            <a:picLocks noChangeAspect="1"/>
          </p:cNvPicPr>
          <p:nvPr/>
        </p:nvPicPr>
        <p:blipFill>
          <a:blip r:embed="rId4"/>
          <a:stretch>
            <a:fillRect/>
          </a:stretch>
        </p:blipFill>
        <p:spPr>
          <a:xfrm>
            <a:off x="8813831" y="1815314"/>
            <a:ext cx="3219450" cy="4933950"/>
          </a:xfrm>
          <a:prstGeom prst="rect">
            <a:avLst/>
          </a:prstGeom>
        </p:spPr>
      </p:pic>
      <p:sp>
        <p:nvSpPr>
          <p:cNvPr id="5" name="Прямоугольник 4"/>
          <p:cNvSpPr/>
          <p:nvPr/>
        </p:nvSpPr>
        <p:spPr>
          <a:xfrm>
            <a:off x="203291" y="70042"/>
            <a:ext cx="5240219" cy="1569660"/>
          </a:xfrm>
          <a:prstGeom prst="rect">
            <a:avLst/>
          </a:prstGeom>
          <a:solidFill>
            <a:schemeClr val="accent2">
              <a:lumMod val="20000"/>
              <a:lumOff val="80000"/>
            </a:schemeClr>
          </a:solidFill>
          <a:ln>
            <a:solidFill>
              <a:schemeClr val="bg1"/>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r>
              <a:rPr lang="ru-RU" sz="1200" dirty="0">
                <a:solidFill>
                  <a:schemeClr val="tx2"/>
                </a:solidFill>
                <a:latin typeface="Arial" panose="020B0604020202020204" pitchFamily="34" charset="0"/>
                <a:cs typeface="Arial" panose="020B0604020202020204" pitchFamily="34" charset="0"/>
              </a:rPr>
              <a:t>В Соединенном Королевстве с 2006 г. практикуется применение</a:t>
            </a:r>
          </a:p>
          <a:p>
            <a:r>
              <a:rPr lang="ru-RU" sz="1200" dirty="0">
                <a:solidFill>
                  <a:schemeClr val="tx2"/>
                </a:solidFill>
                <a:latin typeface="Arial" panose="020B0604020202020204" pitchFamily="34" charset="0"/>
                <a:cs typeface="Arial" panose="020B0604020202020204" pitchFamily="34" charset="0"/>
              </a:rPr>
              <a:t>маркировки на лицевой стороне упаковки с использованием</a:t>
            </a:r>
          </a:p>
          <a:p>
            <a:r>
              <a:rPr lang="ru-RU" sz="1200" dirty="0">
                <a:solidFill>
                  <a:schemeClr val="tx2"/>
                </a:solidFill>
                <a:latin typeface="Arial" panose="020B0604020202020204" pitchFamily="34" charset="0"/>
                <a:cs typeface="Arial" panose="020B0604020202020204" pitchFamily="34" charset="0"/>
              </a:rPr>
              <a:t>системы цветовых кодов. При том, что следование данной</a:t>
            </a:r>
          </a:p>
          <a:p>
            <a:r>
              <a:rPr lang="ru-RU" sz="1200" dirty="0">
                <a:solidFill>
                  <a:schemeClr val="tx2"/>
                </a:solidFill>
                <a:latin typeface="Arial" panose="020B0604020202020204" pitchFamily="34" charset="0"/>
                <a:cs typeface="Arial" panose="020B0604020202020204" pitchFamily="34" charset="0"/>
              </a:rPr>
              <a:t>рекомендации было добровольным, на сегодняшний день более</a:t>
            </a:r>
          </a:p>
          <a:p>
            <a:r>
              <a:rPr lang="ru-RU" sz="1200" dirty="0">
                <a:solidFill>
                  <a:schemeClr val="tx2"/>
                </a:solidFill>
                <a:latin typeface="Arial" panose="020B0604020202020204" pitchFamily="34" charset="0"/>
                <a:cs typeface="Arial" panose="020B0604020202020204" pitchFamily="34" charset="0"/>
              </a:rPr>
              <a:t>трех четвертей продуктов питания в супермаркетах маркированы</a:t>
            </a:r>
          </a:p>
          <a:p>
            <a:r>
              <a:rPr lang="ru-RU" sz="1200" dirty="0">
                <a:solidFill>
                  <a:schemeClr val="tx2"/>
                </a:solidFill>
                <a:latin typeface="Arial" panose="020B0604020202020204" pitchFamily="34" charset="0"/>
                <a:cs typeface="Arial" panose="020B0604020202020204" pitchFamily="34" charset="0"/>
              </a:rPr>
              <a:t>подобным образом, и им отдается предпочтение со стороны</a:t>
            </a:r>
          </a:p>
          <a:p>
            <a:r>
              <a:rPr lang="ru-RU" sz="1200" dirty="0">
                <a:solidFill>
                  <a:schemeClr val="tx2"/>
                </a:solidFill>
                <a:latin typeface="Arial" panose="020B0604020202020204" pitchFamily="34" charset="0"/>
                <a:cs typeface="Arial" panose="020B0604020202020204" pitchFamily="34" charset="0"/>
              </a:rPr>
              <a:t>потребителей, поскольку они без труда могут определить, содержит</a:t>
            </a:r>
          </a:p>
          <a:p>
            <a:r>
              <a:rPr lang="ru-RU" sz="1200" dirty="0">
                <a:solidFill>
                  <a:schemeClr val="tx2"/>
                </a:solidFill>
                <a:latin typeface="Arial" panose="020B0604020202020204" pitchFamily="34" charset="0"/>
                <a:cs typeface="Arial" panose="020B0604020202020204" pitchFamily="34" charset="0"/>
              </a:rPr>
              <a:t>ли продукт много или мало соли</a:t>
            </a:r>
          </a:p>
        </p:txBody>
      </p:sp>
      <p:sp>
        <p:nvSpPr>
          <p:cNvPr id="6" name="Прямоугольник 5"/>
          <p:cNvSpPr/>
          <p:nvPr/>
        </p:nvSpPr>
        <p:spPr>
          <a:xfrm>
            <a:off x="5948213" y="3622095"/>
            <a:ext cx="2704609" cy="2631490"/>
          </a:xfrm>
          <a:prstGeom prst="rect">
            <a:avLst/>
          </a:prstGeo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100" dirty="0" smtClean="0">
                <a:solidFill>
                  <a:schemeClr val="tx2"/>
                </a:solidFill>
                <a:latin typeface="Arial" panose="020B0604020202020204" pitchFamily="34" charset="0"/>
                <a:cs typeface="Arial" panose="020B0604020202020204" pitchFamily="34" charset="0"/>
              </a:rPr>
              <a:t>В </a:t>
            </a:r>
            <a:r>
              <a:rPr lang="ru-RU" sz="1100" dirty="0">
                <a:solidFill>
                  <a:schemeClr val="tx2"/>
                </a:solidFill>
                <a:latin typeface="Arial" panose="020B0604020202020204" pitchFamily="34" charset="0"/>
                <a:cs typeface="Arial" panose="020B0604020202020204" pitchFamily="34" charset="0"/>
              </a:rPr>
              <a:t>Финляндии система маркировки </a:t>
            </a:r>
            <a:r>
              <a:rPr lang="ru-RU" sz="1100" dirty="0" smtClean="0">
                <a:solidFill>
                  <a:schemeClr val="tx2"/>
                </a:solidFill>
                <a:latin typeface="Arial" panose="020B0604020202020204" pitchFamily="34" charset="0"/>
                <a:cs typeface="Arial" panose="020B0604020202020204" pitchFamily="34" charset="0"/>
              </a:rPr>
              <a:t>побудила пищевую </a:t>
            </a:r>
            <a:r>
              <a:rPr lang="ru-RU" sz="1100" dirty="0">
                <a:solidFill>
                  <a:schemeClr val="tx2"/>
                </a:solidFill>
                <a:latin typeface="Arial" panose="020B0604020202020204" pitchFamily="34" charset="0"/>
                <a:cs typeface="Arial" panose="020B0604020202020204" pitchFamily="34" charset="0"/>
              </a:rPr>
              <a:t>промышленность к изменению состава продуктов </a:t>
            </a:r>
            <a:r>
              <a:rPr lang="ru-RU" sz="1100" dirty="0" smtClean="0">
                <a:solidFill>
                  <a:schemeClr val="tx2"/>
                </a:solidFill>
                <a:latin typeface="Arial" panose="020B0604020202020204" pitchFamily="34" charset="0"/>
                <a:cs typeface="Arial" panose="020B0604020202020204" pitchFamily="34" charset="0"/>
              </a:rPr>
              <a:t>питания с </a:t>
            </a:r>
            <a:r>
              <a:rPr lang="ru-RU" sz="1100" dirty="0">
                <a:solidFill>
                  <a:schemeClr val="tx2"/>
                </a:solidFill>
                <a:latin typeface="Arial" panose="020B0604020202020204" pitchFamily="34" charset="0"/>
                <a:cs typeface="Arial" panose="020B0604020202020204" pitchFamily="34" charset="0"/>
              </a:rPr>
              <a:t>целью избежать маркировки своей продукции как </a:t>
            </a:r>
            <a:r>
              <a:rPr lang="ru-RU" sz="1100" dirty="0" smtClean="0">
                <a:solidFill>
                  <a:schemeClr val="tx2"/>
                </a:solidFill>
                <a:latin typeface="Arial" panose="020B0604020202020204" pitchFamily="34" charset="0"/>
                <a:cs typeface="Arial" panose="020B0604020202020204" pitchFamily="34" charset="0"/>
              </a:rPr>
              <a:t>продуктов с </a:t>
            </a:r>
            <a:r>
              <a:rPr lang="ru-RU" sz="1100" dirty="0">
                <a:solidFill>
                  <a:schemeClr val="tx2"/>
                </a:solidFill>
                <a:latin typeface="Arial" panose="020B0604020202020204" pitchFamily="34" charset="0"/>
                <a:cs typeface="Arial" panose="020B0604020202020204" pitchFamily="34" charset="0"/>
              </a:rPr>
              <a:t>высоким содержанием соли. </a:t>
            </a:r>
            <a:endParaRPr lang="ru-RU" sz="1100" dirty="0" smtClean="0">
              <a:solidFill>
                <a:schemeClr val="tx2"/>
              </a:solidFill>
              <a:latin typeface="Arial" panose="020B0604020202020204" pitchFamily="34" charset="0"/>
              <a:cs typeface="Arial" panose="020B0604020202020204" pitchFamily="34" charset="0"/>
            </a:endParaRPr>
          </a:p>
          <a:p>
            <a:pPr algn="just"/>
            <a:r>
              <a:rPr lang="ru-RU" sz="1100" dirty="0" smtClean="0">
                <a:solidFill>
                  <a:schemeClr val="tx2"/>
                </a:solidFill>
                <a:latin typeface="Arial" panose="020B0604020202020204" pitchFamily="34" charset="0"/>
                <a:cs typeface="Arial" panose="020B0604020202020204" pitchFamily="34" charset="0"/>
              </a:rPr>
              <a:t>В </a:t>
            </a:r>
            <a:r>
              <a:rPr lang="ru-RU" sz="1100" dirty="0">
                <a:solidFill>
                  <a:schemeClr val="tx2"/>
                </a:solidFill>
                <a:latin typeface="Arial" panose="020B0604020202020204" pitchFamily="34" charset="0"/>
                <a:cs typeface="Arial" panose="020B0604020202020204" pitchFamily="34" charset="0"/>
              </a:rPr>
              <a:t>результате </a:t>
            </a:r>
            <a:r>
              <a:rPr lang="ru-RU" sz="1100" dirty="0" smtClean="0">
                <a:solidFill>
                  <a:schemeClr val="tx2"/>
                </a:solidFill>
                <a:latin typeface="Arial" panose="020B0604020202020204" pitchFamily="34" charset="0"/>
                <a:cs typeface="Arial" panose="020B0604020202020204" pitchFamily="34" charset="0"/>
              </a:rPr>
              <a:t>последовало сокращение </a:t>
            </a:r>
            <a:r>
              <a:rPr lang="ru-RU" sz="1100" b="1" dirty="0">
                <a:solidFill>
                  <a:srgbClr val="C00000"/>
                </a:solidFill>
                <a:latin typeface="Arial" panose="020B0604020202020204" pitchFamily="34" charset="0"/>
                <a:cs typeface="Arial" panose="020B0604020202020204" pitchFamily="34" charset="0"/>
              </a:rPr>
              <a:t>на 20-25% </a:t>
            </a:r>
            <a:r>
              <a:rPr lang="ru-RU" sz="1100" dirty="0">
                <a:solidFill>
                  <a:schemeClr val="tx2"/>
                </a:solidFill>
                <a:latin typeface="Arial" panose="020B0604020202020204" pitchFamily="34" charset="0"/>
                <a:cs typeface="Arial" panose="020B0604020202020204" pitchFamily="34" charset="0"/>
              </a:rPr>
              <a:t>уровня содержания соли в хлебе, </a:t>
            </a:r>
            <a:r>
              <a:rPr lang="ru-RU" sz="1100" dirty="0" smtClean="0">
                <a:solidFill>
                  <a:schemeClr val="tx2"/>
                </a:solidFill>
                <a:latin typeface="Arial" panose="020B0604020202020204" pitchFamily="34" charset="0"/>
                <a:cs typeface="Arial" panose="020B0604020202020204" pitchFamily="34" charset="0"/>
              </a:rPr>
              <a:t>мясных продуктах</a:t>
            </a:r>
            <a:r>
              <a:rPr lang="ru-RU" sz="1100" dirty="0">
                <a:solidFill>
                  <a:schemeClr val="tx2"/>
                </a:solidFill>
                <a:latin typeface="Arial" panose="020B0604020202020204" pitchFamily="34" charset="0"/>
                <a:cs typeface="Arial" panose="020B0604020202020204" pitchFamily="34" charset="0"/>
              </a:rPr>
              <a:t>, сырах и готовой пищевой </a:t>
            </a:r>
            <a:r>
              <a:rPr lang="ru-RU" sz="1100" dirty="0" smtClean="0">
                <a:solidFill>
                  <a:schemeClr val="tx2"/>
                </a:solidFill>
                <a:latin typeface="Arial" panose="020B0604020202020204" pitchFamily="34" charset="0"/>
                <a:cs typeface="Arial" panose="020B0604020202020204" pitchFamily="34" charset="0"/>
              </a:rPr>
              <a:t>продукции, и </a:t>
            </a:r>
            <a:r>
              <a:rPr lang="ru-RU" sz="1100" dirty="0">
                <a:solidFill>
                  <a:schemeClr val="tx2"/>
                </a:solidFill>
                <a:latin typeface="Arial" panose="020B0604020202020204" pitchFamily="34" charset="0"/>
                <a:cs typeface="Arial" panose="020B0604020202020204" pitchFamily="34" charset="0"/>
              </a:rPr>
              <a:t>при </a:t>
            </a:r>
            <a:r>
              <a:rPr lang="ru-RU" sz="1100" dirty="0" smtClean="0">
                <a:solidFill>
                  <a:schemeClr val="tx2"/>
                </a:solidFill>
                <a:latin typeface="Arial" panose="020B0604020202020204" pitchFamily="34" charset="0"/>
                <a:cs typeface="Arial" panose="020B0604020202020204" pitchFamily="34" charset="0"/>
              </a:rPr>
              <a:t>этом на </a:t>
            </a:r>
            <a:r>
              <a:rPr lang="ru-RU" sz="1100" dirty="0">
                <a:solidFill>
                  <a:schemeClr val="tx2"/>
                </a:solidFill>
                <a:latin typeface="Arial" panose="020B0604020202020204" pitchFamily="34" charset="0"/>
                <a:cs typeface="Arial" panose="020B0604020202020204" pitchFamily="34" charset="0"/>
              </a:rPr>
              <a:t>рынке появился целый ряд разнообразных продуктов с </a:t>
            </a:r>
            <a:r>
              <a:rPr lang="ru-RU" sz="1100" dirty="0" smtClean="0">
                <a:solidFill>
                  <a:schemeClr val="tx2"/>
                </a:solidFill>
                <a:latin typeface="Arial" panose="020B0604020202020204" pitchFamily="34" charset="0"/>
                <a:cs typeface="Arial" panose="020B0604020202020204" pitchFamily="34" charset="0"/>
              </a:rPr>
              <a:t>низким содержанием соли.</a:t>
            </a:r>
            <a:endParaRPr lang="ru-RU" sz="11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354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24562"/>
            <a:ext cx="5344119" cy="923330"/>
          </a:xfrm>
          <a:prstGeom prst="rect">
            <a:avLst/>
          </a:prstGeom>
        </p:spPr>
        <p:txBody>
          <a:bodyPr wrap="square">
            <a:spAutoFit/>
          </a:bodyPr>
          <a:lstStyle/>
          <a:p>
            <a:pPr algn="ctr"/>
            <a:r>
              <a:rPr lang="ru-RU" b="1" dirty="0">
                <a:solidFill>
                  <a:schemeClr val="tx2"/>
                </a:solidFill>
                <a:latin typeface="Arial" panose="020B0604020202020204" pitchFamily="34" charset="0"/>
                <a:cs typeface="Arial" panose="020B0604020202020204" pitchFamily="34" charset="0"/>
              </a:rPr>
              <a:t>Пример из практики: размещение в </a:t>
            </a:r>
            <a:r>
              <a:rPr lang="ru-RU" b="1" dirty="0" smtClean="0">
                <a:solidFill>
                  <a:schemeClr val="tx2"/>
                </a:solidFill>
                <a:latin typeface="Arial" panose="020B0604020202020204" pitchFamily="34" charset="0"/>
                <a:cs typeface="Arial" panose="020B0604020202020204" pitchFamily="34" charset="0"/>
              </a:rPr>
              <a:t>меню ресторанов </a:t>
            </a:r>
            <a:r>
              <a:rPr lang="ru-RU" b="1" dirty="0">
                <a:solidFill>
                  <a:schemeClr val="tx2"/>
                </a:solidFill>
                <a:latin typeface="Arial" panose="020B0604020202020204" pitchFamily="34" charset="0"/>
                <a:cs typeface="Arial" panose="020B0604020202020204" pitchFamily="34" charset="0"/>
              </a:rPr>
              <a:t>предупреждений о </a:t>
            </a:r>
            <a:r>
              <a:rPr lang="ru-RU" b="1" dirty="0" smtClean="0">
                <a:solidFill>
                  <a:schemeClr val="tx2"/>
                </a:solidFill>
                <a:latin typeface="Arial" panose="020B0604020202020204" pitchFamily="34" charset="0"/>
                <a:cs typeface="Arial" panose="020B0604020202020204" pitchFamily="34" charset="0"/>
              </a:rPr>
              <a:t>высоком содержании </a:t>
            </a:r>
            <a:r>
              <a:rPr lang="ru-RU" b="1" dirty="0">
                <a:solidFill>
                  <a:schemeClr val="tx2"/>
                </a:solidFill>
                <a:latin typeface="Arial" panose="020B0604020202020204" pitchFamily="34" charset="0"/>
                <a:cs typeface="Arial" panose="020B0604020202020204" pitchFamily="34" charset="0"/>
              </a:rPr>
              <a:t>соли, Нью-Йорк</a:t>
            </a:r>
            <a:endParaRPr lang="ru-RU" dirty="0">
              <a:solidFill>
                <a:schemeClr val="tx2"/>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180356" y="3733947"/>
            <a:ext cx="2214563" cy="1777293"/>
          </a:xfrm>
          <a:prstGeom prst="rect">
            <a:avLst/>
          </a:prstGeom>
        </p:spPr>
      </p:pic>
      <p:sp>
        <p:nvSpPr>
          <p:cNvPr id="7" name="Двойные фигурные скобки 6"/>
          <p:cNvSpPr/>
          <p:nvPr/>
        </p:nvSpPr>
        <p:spPr>
          <a:xfrm>
            <a:off x="0" y="5511240"/>
            <a:ext cx="6029325" cy="1057275"/>
          </a:xfrm>
          <a:prstGeom prst="bracePair">
            <a:avLst/>
          </a:prstGeom>
          <a:ln w="76200">
            <a:solidFill>
              <a:schemeClr val="accent2">
                <a:lumMod val="75000"/>
              </a:schemeClr>
            </a:solidFill>
          </a:ln>
        </p:spPr>
        <p:txBody>
          <a:bodyPr wrap="square">
            <a:spAutoFit/>
          </a:bodyPr>
          <a:lstStyle/>
          <a:p>
            <a:pPr algn="just"/>
            <a:r>
              <a:rPr lang="ru-RU" dirty="0">
                <a:solidFill>
                  <a:schemeClr val="tx2"/>
                </a:solidFill>
                <a:latin typeface="Arial" panose="020B0604020202020204" pitchFamily="34" charset="0"/>
                <a:cs typeface="Arial" panose="020B0604020202020204" pitchFamily="34" charset="0"/>
              </a:rPr>
              <a:t>Маркировка с использованием предупреждений позволяет потребителям делать информированный выбор в условиях питания вне дома.</a:t>
            </a:r>
          </a:p>
        </p:txBody>
      </p:sp>
      <p:pic>
        <p:nvPicPr>
          <p:cNvPr id="5" name="Рисунок 4"/>
          <p:cNvPicPr>
            <a:picLocks noChangeAspect="1"/>
          </p:cNvPicPr>
          <p:nvPr/>
        </p:nvPicPr>
        <p:blipFill>
          <a:blip r:embed="rId3"/>
          <a:stretch>
            <a:fillRect/>
          </a:stretch>
        </p:blipFill>
        <p:spPr>
          <a:xfrm>
            <a:off x="2394919" y="4224133"/>
            <a:ext cx="1988685" cy="1457326"/>
          </a:xfrm>
          <a:prstGeom prst="rect">
            <a:avLst/>
          </a:prstGeom>
        </p:spPr>
      </p:pic>
      <p:sp>
        <p:nvSpPr>
          <p:cNvPr id="6" name="Прямоугольник 5"/>
          <p:cNvSpPr/>
          <p:nvPr/>
        </p:nvSpPr>
        <p:spPr>
          <a:xfrm>
            <a:off x="271462" y="1239219"/>
            <a:ext cx="5486400" cy="2585323"/>
          </a:xfrm>
          <a:prstGeom prst="rect">
            <a:avLst/>
          </a:prstGeom>
          <a:ln>
            <a:solidFill>
              <a:schemeClr val="accent1">
                <a:lumMod val="75000"/>
              </a:schemeClr>
            </a:solidFill>
          </a:ln>
        </p:spPr>
        <p:txBody>
          <a:bodyPr wrap="square">
            <a:spAutoFit/>
          </a:bodyPr>
          <a:lstStyle/>
          <a:p>
            <a:pPr algn="just"/>
            <a:r>
              <a:rPr lang="ru-RU" dirty="0">
                <a:solidFill>
                  <a:schemeClr val="tx2"/>
                </a:solidFill>
                <a:latin typeface="Arial" panose="020B0604020202020204" pitchFamily="34" charset="0"/>
                <a:cs typeface="Arial" panose="020B0604020202020204" pitchFamily="34" charset="0"/>
              </a:rPr>
              <a:t>Власти Нью-Йорка ввели регулятивные меры, обязующие крупные сети ресторанов, в которые входят </a:t>
            </a:r>
            <a:r>
              <a:rPr lang="ru-RU" b="1" dirty="0">
                <a:solidFill>
                  <a:schemeClr val="tx2"/>
                </a:solidFill>
                <a:latin typeface="Arial" panose="020B0604020202020204" pitchFamily="34" charset="0"/>
                <a:cs typeface="Arial" panose="020B0604020202020204" pitchFamily="34" charset="0"/>
              </a:rPr>
              <a:t>15 или более точек, </a:t>
            </a:r>
            <a:r>
              <a:rPr lang="ru-RU" dirty="0">
                <a:solidFill>
                  <a:schemeClr val="tx2"/>
                </a:solidFill>
                <a:latin typeface="Arial" panose="020B0604020202020204" pitchFamily="34" charset="0"/>
                <a:cs typeface="Arial" panose="020B0604020202020204" pitchFamily="34" charset="0"/>
              </a:rPr>
              <a:t>размещать информацию с предупреждением о высоком содержании соли в соответствующих блюдах, указанных в меню. Это же требование касается комбинированных блюд с уровнем содержания натрия, превышающим рекомендованную дневную норму.</a:t>
            </a:r>
          </a:p>
        </p:txBody>
      </p:sp>
      <p:sp>
        <p:nvSpPr>
          <p:cNvPr id="9" name="Прямоугольник 8"/>
          <p:cNvSpPr/>
          <p:nvPr/>
        </p:nvSpPr>
        <p:spPr>
          <a:xfrm>
            <a:off x="7025489" y="190204"/>
            <a:ext cx="4901745" cy="646331"/>
          </a:xfrm>
          <a:prstGeom prst="rect">
            <a:avLst/>
          </a:prstGeom>
        </p:spPr>
        <p:txBody>
          <a:bodyPr wrap="square">
            <a:spAutoFit/>
          </a:bodyPr>
          <a:lstStyle/>
          <a:p>
            <a:pPr algn="ctr"/>
            <a:r>
              <a:rPr lang="ru-RU" b="1" dirty="0" smtClean="0">
                <a:solidFill>
                  <a:schemeClr val="tx2"/>
                </a:solidFill>
                <a:latin typeface="Arial" panose="020B0604020202020204" pitchFamily="34" charset="0"/>
                <a:cs typeface="Arial" panose="020B0604020202020204" pitchFamily="34" charset="0"/>
              </a:rPr>
              <a:t>Успех Кувейта: Сокращение потребления соли через добровольные соглашения</a:t>
            </a:r>
            <a:endParaRPr lang="ru-RU" b="1" dirty="0">
              <a:solidFill>
                <a:schemeClr val="tx2"/>
              </a:solidFill>
              <a:latin typeface="Arial" panose="020B0604020202020204" pitchFamily="34" charset="0"/>
              <a:cs typeface="Arial" panose="020B0604020202020204" pitchFamily="34" charset="0"/>
            </a:endParaRPr>
          </a:p>
        </p:txBody>
      </p:sp>
      <p:sp>
        <p:nvSpPr>
          <p:cNvPr id="10" name="Прямоугольник 9"/>
          <p:cNvSpPr/>
          <p:nvPr/>
        </p:nvSpPr>
        <p:spPr>
          <a:xfrm>
            <a:off x="6376345" y="911864"/>
            <a:ext cx="5646344" cy="830997"/>
          </a:xfrm>
          <a:prstGeom prst="rect">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1600" b="1" dirty="0" smtClean="0">
                <a:solidFill>
                  <a:schemeClr val="tx2"/>
                </a:solidFill>
                <a:latin typeface="Arial" panose="020B0604020202020204" pitchFamily="34" charset="0"/>
                <a:cs typeface="Arial" panose="020B0604020202020204" pitchFamily="34" charset="0"/>
              </a:rPr>
              <a:t>Стратегия:</a:t>
            </a:r>
            <a:r>
              <a:rPr lang="ru-RU" sz="1600" dirty="0" smtClean="0">
                <a:solidFill>
                  <a:schemeClr val="tx2"/>
                </a:solidFill>
                <a:latin typeface="Arial" panose="020B0604020202020204" pitchFamily="34" charset="0"/>
                <a:cs typeface="Arial" panose="020B0604020202020204" pitchFamily="34" charset="0"/>
              </a:rPr>
              <a:t> Взаимодействие с пищевой промышленностью для добровольного сокращения соли в продуктах.</a:t>
            </a:r>
            <a:endParaRPr lang="ru-RU" sz="1600" dirty="0">
              <a:solidFill>
                <a:schemeClr val="tx2"/>
              </a:solidFill>
              <a:latin typeface="Arial" panose="020B0604020202020204" pitchFamily="34" charset="0"/>
              <a:cs typeface="Arial" panose="020B0604020202020204" pitchFamily="34" charset="0"/>
            </a:endParaRPr>
          </a:p>
        </p:txBody>
      </p:sp>
      <p:sp>
        <p:nvSpPr>
          <p:cNvPr id="11" name="Прямоугольник с двумя скругленными противолежащими углами 10"/>
          <p:cNvSpPr/>
          <p:nvPr/>
        </p:nvSpPr>
        <p:spPr>
          <a:xfrm>
            <a:off x="6123755" y="1980934"/>
            <a:ext cx="5902484" cy="3371136"/>
          </a:xfrm>
          <a:prstGeom prst="round2DiagRect">
            <a:avLst/>
          </a:prstGeom>
          <a:solidFill>
            <a:schemeClr val="bg1"/>
          </a:solidFill>
          <a:ln>
            <a:solidFill>
              <a:schemeClr val="bg1"/>
            </a:solidFill>
          </a:ln>
        </p:spPr>
        <p:txBody>
          <a:bodyPr wrap="square">
            <a:spAutoFit/>
          </a:bodyPr>
          <a:lstStyle/>
          <a:p>
            <a:r>
              <a:rPr lang="ru-RU" sz="1200" b="1" dirty="0" smtClean="0">
                <a:solidFill>
                  <a:schemeClr val="tx2"/>
                </a:solidFill>
                <a:latin typeface="Arial" panose="020B0604020202020204" pitchFamily="34" charset="0"/>
                <a:cs typeface="Arial" panose="020B0604020202020204" pitchFamily="34" charset="0"/>
              </a:rPr>
              <a:t>Ключевые элементы:</a:t>
            </a:r>
            <a:endParaRPr lang="ru-RU" sz="1200" dirty="0" smtClean="0">
              <a:solidFill>
                <a:schemeClr val="tx2"/>
              </a:solidFill>
              <a:latin typeface="Arial" panose="020B0604020202020204" pitchFamily="34" charset="0"/>
              <a:cs typeface="Arial" panose="020B0604020202020204" pitchFamily="34" charset="0"/>
            </a:endParaRPr>
          </a:p>
          <a:p>
            <a:r>
              <a:rPr lang="ru-RU" sz="1200" b="1" dirty="0" smtClean="0">
                <a:solidFill>
                  <a:schemeClr val="tx2"/>
                </a:solidFill>
                <a:latin typeface="Arial" panose="020B0604020202020204" pitchFamily="34" charset="0"/>
                <a:cs typeface="Arial" panose="020B0604020202020204" pitchFamily="34" charset="0"/>
              </a:rPr>
              <a:t>Фокус на хлебе:</a:t>
            </a:r>
            <a:r>
              <a:rPr lang="ru-RU" sz="1200" dirty="0" smtClean="0">
                <a:solidFill>
                  <a:schemeClr val="tx2"/>
                </a:solidFill>
                <a:latin typeface="Arial" panose="020B0604020202020204" pitchFamily="34" charset="0"/>
                <a:cs typeface="Arial" panose="020B0604020202020204" pitchFamily="34" charset="0"/>
              </a:rPr>
              <a:t> Хлеб является главным источником соли в Кувейте.</a:t>
            </a:r>
          </a:p>
          <a:p>
            <a:r>
              <a:rPr lang="ru-RU" sz="1200" b="1" dirty="0" smtClean="0">
                <a:solidFill>
                  <a:schemeClr val="tx2"/>
                </a:solidFill>
                <a:latin typeface="Arial" panose="020B0604020202020204" pitchFamily="34" charset="0"/>
                <a:cs typeface="Arial" panose="020B0604020202020204" pitchFamily="34" charset="0"/>
              </a:rPr>
              <a:t>Сотрудничество:</a:t>
            </a:r>
            <a:r>
              <a:rPr lang="ru-RU" sz="1200" dirty="0" smtClean="0">
                <a:solidFill>
                  <a:schemeClr val="tx2"/>
                </a:solidFill>
                <a:latin typeface="Arial" panose="020B0604020202020204" pitchFamily="34" charset="0"/>
                <a:cs typeface="Arial" panose="020B0604020202020204" pitchFamily="34" charset="0"/>
              </a:rPr>
              <a:t> Достигнуто соглашение с </a:t>
            </a:r>
            <a:r>
              <a:rPr lang="ru-RU" sz="1200" dirty="0" err="1" smtClean="0">
                <a:solidFill>
                  <a:schemeClr val="tx2"/>
                </a:solidFill>
                <a:latin typeface="Arial" panose="020B0604020202020204" pitchFamily="34" charset="0"/>
                <a:cs typeface="Arial" panose="020B0604020202020204" pitchFamily="34" charset="0"/>
              </a:rPr>
              <a:t>Kuwait</a:t>
            </a:r>
            <a:r>
              <a:rPr lang="ru-RU" sz="1200" dirty="0" smtClean="0">
                <a:solidFill>
                  <a:schemeClr val="tx2"/>
                </a:solidFill>
                <a:latin typeface="Arial" panose="020B0604020202020204" pitchFamily="34" charset="0"/>
                <a:cs typeface="Arial" panose="020B0604020202020204" pitchFamily="34" charset="0"/>
              </a:rPr>
              <a:t> </a:t>
            </a:r>
            <a:r>
              <a:rPr lang="ru-RU" sz="1200" dirty="0" err="1" smtClean="0">
                <a:solidFill>
                  <a:schemeClr val="tx2"/>
                </a:solidFill>
                <a:latin typeface="Arial" panose="020B0604020202020204" pitchFamily="34" charset="0"/>
                <a:cs typeface="Arial" panose="020B0604020202020204" pitchFamily="34" charset="0"/>
              </a:rPr>
              <a:t>Flour</a:t>
            </a:r>
            <a:r>
              <a:rPr lang="ru-RU" sz="1200" dirty="0" smtClean="0">
                <a:solidFill>
                  <a:schemeClr val="tx2"/>
                </a:solidFill>
                <a:latin typeface="Arial" panose="020B0604020202020204" pitchFamily="34" charset="0"/>
                <a:cs typeface="Arial" panose="020B0604020202020204" pitchFamily="34" charset="0"/>
              </a:rPr>
              <a:t> </a:t>
            </a:r>
            <a:r>
              <a:rPr lang="ru-RU" sz="1200" dirty="0" err="1" smtClean="0">
                <a:solidFill>
                  <a:schemeClr val="tx2"/>
                </a:solidFill>
                <a:latin typeface="Arial" panose="020B0604020202020204" pitchFamily="34" charset="0"/>
                <a:cs typeface="Arial" panose="020B0604020202020204" pitchFamily="34" charset="0"/>
              </a:rPr>
              <a:t>Mills</a:t>
            </a:r>
            <a:r>
              <a:rPr lang="ru-RU" sz="1200" dirty="0" smtClean="0">
                <a:solidFill>
                  <a:schemeClr val="tx2"/>
                </a:solidFill>
                <a:latin typeface="Arial" panose="020B0604020202020204" pitchFamily="34" charset="0"/>
                <a:cs typeface="Arial" panose="020B0604020202020204" pitchFamily="34" charset="0"/>
              </a:rPr>
              <a:t> </a:t>
            </a:r>
            <a:r>
              <a:rPr lang="ru-RU" sz="1200" dirty="0" err="1" smtClean="0">
                <a:solidFill>
                  <a:schemeClr val="tx2"/>
                </a:solidFill>
                <a:latin typeface="Arial" panose="020B0604020202020204" pitchFamily="34" charset="0"/>
                <a:cs typeface="Arial" panose="020B0604020202020204" pitchFamily="34" charset="0"/>
              </a:rPr>
              <a:t>and</a:t>
            </a:r>
            <a:r>
              <a:rPr lang="ru-RU" sz="1200" dirty="0" smtClean="0">
                <a:solidFill>
                  <a:schemeClr val="tx2"/>
                </a:solidFill>
                <a:latin typeface="Arial" panose="020B0604020202020204" pitchFamily="34" charset="0"/>
                <a:cs typeface="Arial" panose="020B0604020202020204" pitchFamily="34" charset="0"/>
              </a:rPr>
              <a:t> </a:t>
            </a:r>
            <a:r>
              <a:rPr lang="ru-RU" sz="1200" dirty="0" err="1" smtClean="0">
                <a:solidFill>
                  <a:schemeClr val="tx2"/>
                </a:solidFill>
                <a:latin typeface="Arial" panose="020B0604020202020204" pitchFamily="34" charset="0"/>
                <a:cs typeface="Arial" panose="020B0604020202020204" pitchFamily="34" charset="0"/>
              </a:rPr>
              <a:t>Bakeries</a:t>
            </a:r>
            <a:r>
              <a:rPr lang="ru-RU" sz="1200" dirty="0" smtClean="0">
                <a:solidFill>
                  <a:schemeClr val="tx2"/>
                </a:solidFill>
                <a:latin typeface="Arial" panose="020B0604020202020204" pitchFamily="34" charset="0"/>
                <a:cs typeface="Arial" panose="020B0604020202020204" pitchFamily="34" charset="0"/>
              </a:rPr>
              <a:t> </a:t>
            </a:r>
            <a:r>
              <a:rPr lang="ru-RU" sz="1200" dirty="0" err="1" smtClean="0">
                <a:solidFill>
                  <a:schemeClr val="tx2"/>
                </a:solidFill>
                <a:latin typeface="Arial" panose="020B0604020202020204" pitchFamily="34" charset="0"/>
                <a:cs typeface="Arial" panose="020B0604020202020204" pitchFamily="34" charset="0"/>
              </a:rPr>
              <a:t>Company</a:t>
            </a:r>
            <a:r>
              <a:rPr lang="ru-RU" sz="1200" dirty="0" smtClean="0">
                <a:solidFill>
                  <a:schemeClr val="tx2"/>
                </a:solidFill>
                <a:latin typeface="Arial" panose="020B0604020202020204" pitchFamily="34" charset="0"/>
                <a:cs typeface="Arial" panose="020B0604020202020204" pitchFamily="34" charset="0"/>
              </a:rPr>
              <a:t>, </a:t>
            </a:r>
            <a:r>
              <a:rPr lang="ru-RU" sz="1200" b="1" dirty="0" smtClean="0">
                <a:solidFill>
                  <a:schemeClr val="tx2"/>
                </a:solidFill>
                <a:latin typeface="Arial" panose="020B0604020202020204" pitchFamily="34" charset="0"/>
                <a:cs typeface="Arial" panose="020B0604020202020204" pitchFamily="34" charset="0"/>
              </a:rPr>
              <a:t>производителем 80% хлеба</a:t>
            </a:r>
            <a:r>
              <a:rPr lang="ru-RU" sz="1200" dirty="0" smtClean="0">
                <a:solidFill>
                  <a:schemeClr val="tx2"/>
                </a:solidFill>
                <a:latin typeface="Arial" panose="020B0604020202020204" pitchFamily="34" charset="0"/>
                <a:cs typeface="Arial" panose="020B0604020202020204" pitchFamily="34" charset="0"/>
              </a:rPr>
              <a:t>.</a:t>
            </a:r>
          </a:p>
          <a:p>
            <a:r>
              <a:rPr lang="ru-RU" sz="1200" b="1" dirty="0" smtClean="0">
                <a:solidFill>
                  <a:schemeClr val="tx2"/>
                </a:solidFill>
                <a:latin typeface="Arial" panose="020B0604020202020204" pitchFamily="34" charset="0"/>
                <a:cs typeface="Arial" panose="020B0604020202020204" pitchFamily="34" charset="0"/>
              </a:rPr>
              <a:t>Поэтапное сокращение:</a:t>
            </a:r>
            <a:r>
              <a:rPr lang="ru-RU" sz="1200" dirty="0" smtClean="0">
                <a:solidFill>
                  <a:schemeClr val="tx2"/>
                </a:solidFill>
                <a:latin typeface="Arial" panose="020B0604020202020204" pitchFamily="34" charset="0"/>
                <a:cs typeface="Arial" panose="020B0604020202020204" pitchFamily="34" charset="0"/>
              </a:rPr>
              <a:t> Сокращение соли в хлебе </a:t>
            </a:r>
            <a:r>
              <a:rPr lang="ru-RU" sz="1200" b="1" dirty="0" smtClean="0">
                <a:solidFill>
                  <a:srgbClr val="FF0000"/>
                </a:solidFill>
                <a:latin typeface="Arial" panose="020B0604020202020204" pitchFamily="34" charset="0"/>
                <a:cs typeface="Arial" panose="020B0604020202020204" pitchFamily="34" charset="0"/>
              </a:rPr>
              <a:t>на 10% </a:t>
            </a:r>
            <a:r>
              <a:rPr lang="ru-RU" sz="1200" dirty="0" smtClean="0">
                <a:solidFill>
                  <a:schemeClr val="tx2"/>
                </a:solidFill>
                <a:latin typeface="Arial" panose="020B0604020202020204" pitchFamily="34" charset="0"/>
                <a:cs typeface="Arial" panose="020B0604020202020204" pitchFamily="34" charset="0"/>
              </a:rPr>
              <a:t>в начале, с планами на дальнейшее снижение.</a:t>
            </a:r>
          </a:p>
          <a:p>
            <a:r>
              <a:rPr lang="ru-RU" sz="1200" b="1" dirty="0" smtClean="0">
                <a:solidFill>
                  <a:schemeClr val="tx2"/>
                </a:solidFill>
                <a:latin typeface="Arial" panose="020B0604020202020204" pitchFamily="34" charset="0"/>
                <a:cs typeface="Arial" panose="020B0604020202020204" pitchFamily="34" charset="0"/>
              </a:rPr>
              <a:t>Другие продукты:</a:t>
            </a:r>
            <a:r>
              <a:rPr lang="ru-RU" sz="1200" dirty="0" smtClean="0">
                <a:solidFill>
                  <a:schemeClr val="tx2"/>
                </a:solidFill>
                <a:latin typeface="Arial" panose="020B0604020202020204" pitchFamily="34" charset="0"/>
                <a:cs typeface="Arial" panose="020B0604020202020204" pitchFamily="34" charset="0"/>
              </a:rPr>
              <a:t> Чипсы, кукурузные хлопья, сэндвичи, выпечка, картофель фри также включены в программу.</a:t>
            </a:r>
          </a:p>
          <a:p>
            <a:endParaRPr lang="ru-RU" sz="1200" b="1" dirty="0" smtClean="0">
              <a:solidFill>
                <a:schemeClr val="tx2"/>
              </a:solidFill>
              <a:latin typeface="Arial" panose="020B0604020202020204" pitchFamily="34" charset="0"/>
              <a:cs typeface="Arial" panose="020B0604020202020204" pitchFamily="34" charset="0"/>
            </a:endParaRPr>
          </a:p>
          <a:p>
            <a:r>
              <a:rPr lang="ru-RU" sz="1200" b="1" dirty="0" smtClean="0">
                <a:solidFill>
                  <a:schemeClr val="tx2"/>
                </a:solidFill>
                <a:latin typeface="Arial" panose="020B0604020202020204" pitchFamily="34" charset="0"/>
                <a:cs typeface="Arial" panose="020B0604020202020204" pitchFamily="34" charset="0"/>
              </a:rPr>
              <a:t>Четыре этапа сотрудничества:</a:t>
            </a:r>
            <a:endParaRPr lang="ru-RU" sz="1200" dirty="0" smtClean="0">
              <a:solidFill>
                <a:schemeClr val="tx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ru-RU" sz="1200" dirty="0" smtClean="0">
                <a:solidFill>
                  <a:schemeClr val="tx2"/>
                </a:solidFill>
                <a:latin typeface="Arial" panose="020B0604020202020204" pitchFamily="34" charset="0"/>
                <a:cs typeface="Arial" panose="020B0604020202020204" pitchFamily="34" charset="0"/>
              </a:rPr>
              <a:t>Обучение производителей методам снижения соли.</a:t>
            </a:r>
          </a:p>
          <a:p>
            <a:pPr marL="800100" lvl="1" indent="-342900">
              <a:buFont typeface="Arial" panose="020B0604020202020204" pitchFamily="34" charset="0"/>
              <a:buChar char="•"/>
            </a:pPr>
            <a:r>
              <a:rPr lang="ru-RU" sz="1200" dirty="0" smtClean="0">
                <a:solidFill>
                  <a:schemeClr val="tx2"/>
                </a:solidFill>
                <a:latin typeface="Arial" panose="020B0604020202020204" pitchFamily="34" charset="0"/>
                <a:cs typeface="Arial" panose="020B0604020202020204" pitchFamily="34" charset="0"/>
              </a:rPr>
              <a:t>Подчеркивание роли частного сектора в снижении потребления соли.</a:t>
            </a:r>
          </a:p>
          <a:p>
            <a:pPr marL="800100" lvl="1" indent="-342900">
              <a:buFont typeface="Arial" panose="020B0604020202020204" pitchFamily="34" charset="0"/>
              <a:buChar char="•"/>
            </a:pPr>
            <a:r>
              <a:rPr lang="ru-RU" sz="1200" dirty="0" smtClean="0">
                <a:solidFill>
                  <a:schemeClr val="tx2"/>
                </a:solidFill>
                <a:latin typeface="Arial" panose="020B0604020202020204" pitchFamily="34" charset="0"/>
                <a:cs typeface="Arial" panose="020B0604020202020204" pitchFamily="34" charset="0"/>
              </a:rPr>
              <a:t>Определение уровня соли в продуктах.</a:t>
            </a:r>
          </a:p>
          <a:p>
            <a:pPr marL="800100" lvl="1" indent="-342900">
              <a:buFont typeface="Arial" panose="020B0604020202020204" pitchFamily="34" charset="0"/>
              <a:buChar char="•"/>
            </a:pPr>
            <a:r>
              <a:rPr lang="ru-RU" sz="1200" dirty="0" smtClean="0">
                <a:solidFill>
                  <a:schemeClr val="tx2"/>
                </a:solidFill>
                <a:latin typeface="Arial" panose="020B0604020202020204" pitchFamily="34" charset="0"/>
                <a:cs typeface="Arial" panose="020B0604020202020204" pitchFamily="34" charset="0"/>
              </a:rPr>
              <a:t>Создание совместного плана по сокращению потребления соли.</a:t>
            </a:r>
            <a:endParaRPr lang="ru-RU" sz="1200" b="0" i="0" dirty="0">
              <a:solidFill>
                <a:schemeClr val="tx2"/>
              </a:solidFill>
              <a:effectLst/>
              <a:latin typeface="Arial" panose="020B0604020202020204" pitchFamily="34" charset="0"/>
              <a:cs typeface="Arial" panose="020B0604020202020204" pitchFamily="34" charset="0"/>
            </a:endParaRPr>
          </a:p>
        </p:txBody>
      </p:sp>
      <p:sp>
        <p:nvSpPr>
          <p:cNvPr id="12" name="Прямоугольник 11"/>
          <p:cNvSpPr/>
          <p:nvPr/>
        </p:nvSpPr>
        <p:spPr>
          <a:xfrm>
            <a:off x="6424516" y="5358803"/>
            <a:ext cx="5502718" cy="1323439"/>
          </a:xfrm>
          <a:prstGeom prst="rect">
            <a:avLst/>
          </a:prstGeom>
        </p:spPr>
        <p:txBody>
          <a:bodyPr wrap="square">
            <a:spAutoFit/>
          </a:bodyPr>
          <a:lstStyle/>
          <a:p>
            <a:pPr algn="just"/>
            <a:r>
              <a:rPr lang="ru-RU" sz="1600" b="1" dirty="0">
                <a:solidFill>
                  <a:schemeClr val="tx2"/>
                </a:solidFill>
                <a:latin typeface="Arial" panose="020B0604020202020204" pitchFamily="34" charset="0"/>
                <a:cs typeface="Arial" panose="020B0604020202020204" pitchFamily="34" charset="0"/>
              </a:rPr>
              <a:t>Результаты:</a:t>
            </a:r>
            <a:endParaRPr lang="ru-RU" sz="1600" dirty="0">
              <a:solidFill>
                <a:schemeClr val="tx2"/>
              </a:solidFill>
              <a:latin typeface="Arial" panose="020B0604020202020204" pitchFamily="34" charset="0"/>
              <a:cs typeface="Arial" panose="020B0604020202020204" pitchFamily="34" charset="0"/>
            </a:endParaRPr>
          </a:p>
          <a:p>
            <a:pPr algn="just"/>
            <a:r>
              <a:rPr lang="ru-RU" sz="1600" b="1" dirty="0">
                <a:solidFill>
                  <a:schemeClr val="tx2"/>
                </a:solidFill>
                <a:latin typeface="Arial" panose="020B0604020202020204" pitchFamily="34" charset="0"/>
                <a:cs typeface="Arial" panose="020B0604020202020204" pitchFamily="34" charset="0"/>
              </a:rPr>
              <a:t>Сокращение соли в хлебе:</a:t>
            </a:r>
            <a:r>
              <a:rPr lang="ru-RU" sz="1600" dirty="0">
                <a:solidFill>
                  <a:schemeClr val="tx2"/>
                </a:solidFill>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-10% </a:t>
            </a:r>
            <a:r>
              <a:rPr lang="ru-RU" sz="1600" dirty="0">
                <a:solidFill>
                  <a:schemeClr val="tx2"/>
                </a:solidFill>
                <a:latin typeface="Arial" panose="020B0604020202020204" pitchFamily="34" charset="0"/>
                <a:cs typeface="Arial" panose="020B0604020202020204" pitchFamily="34" charset="0"/>
              </a:rPr>
              <a:t>в первые три месяца, </a:t>
            </a:r>
            <a:r>
              <a:rPr lang="ru-RU" sz="1600" b="1" dirty="0">
                <a:solidFill>
                  <a:srgbClr val="FF0000"/>
                </a:solidFill>
                <a:latin typeface="Arial" panose="020B0604020202020204" pitchFamily="34" charset="0"/>
                <a:cs typeface="Arial" panose="020B0604020202020204" pitchFamily="34" charset="0"/>
              </a:rPr>
              <a:t>-20% </a:t>
            </a:r>
            <a:r>
              <a:rPr lang="ru-RU" sz="1600" dirty="0">
                <a:solidFill>
                  <a:schemeClr val="tx2"/>
                </a:solidFill>
                <a:latin typeface="Arial" panose="020B0604020202020204" pitchFamily="34" charset="0"/>
                <a:cs typeface="Arial" panose="020B0604020202020204" pitchFamily="34" charset="0"/>
              </a:rPr>
              <a:t>к концу 2013 года.</a:t>
            </a:r>
          </a:p>
          <a:p>
            <a:pPr algn="just"/>
            <a:r>
              <a:rPr lang="ru-RU" sz="1600" b="1" dirty="0">
                <a:solidFill>
                  <a:schemeClr val="tx2"/>
                </a:solidFill>
                <a:latin typeface="Arial" panose="020B0604020202020204" pitchFamily="34" charset="0"/>
                <a:cs typeface="Arial" panose="020B0604020202020204" pitchFamily="34" charset="0"/>
              </a:rPr>
              <a:t>Снижение гипертонии:</a:t>
            </a:r>
            <a:r>
              <a:rPr lang="ru-RU" sz="1600" dirty="0">
                <a:solidFill>
                  <a:schemeClr val="tx2"/>
                </a:solidFill>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С 21,6% </a:t>
            </a:r>
            <a:r>
              <a:rPr lang="ru-RU" sz="1600" dirty="0">
                <a:solidFill>
                  <a:schemeClr val="tx2"/>
                </a:solidFill>
                <a:latin typeface="Arial" panose="020B0604020202020204" pitchFamily="34" charset="0"/>
                <a:cs typeface="Arial" panose="020B0604020202020204" pitchFamily="34" charset="0"/>
              </a:rPr>
              <a:t>до </a:t>
            </a:r>
            <a:r>
              <a:rPr lang="ru-RU" sz="1600" b="1" dirty="0">
                <a:solidFill>
                  <a:srgbClr val="FF0000"/>
                </a:solidFill>
                <a:latin typeface="Arial" panose="020B0604020202020204" pitchFamily="34" charset="0"/>
                <a:cs typeface="Arial" panose="020B0604020202020204" pitchFamily="34" charset="0"/>
              </a:rPr>
              <a:t>19,9%</a:t>
            </a:r>
            <a:r>
              <a:rPr lang="ru-RU" sz="1600" dirty="0">
                <a:solidFill>
                  <a:schemeClr val="tx2"/>
                </a:solidFill>
                <a:latin typeface="Arial" panose="020B0604020202020204" pitchFamily="34" charset="0"/>
                <a:cs typeface="Arial" panose="020B0604020202020204" pitchFamily="34" charset="0"/>
              </a:rPr>
              <a:t> с 2010 по 2014 гг.</a:t>
            </a:r>
            <a:endParaRPr lang="ru-RU" sz="1600" b="0" i="0" dirty="0">
              <a:solidFill>
                <a:schemeClr val="tx2"/>
              </a:solidFill>
              <a:effectLst/>
              <a:latin typeface="Arial" panose="020B0604020202020204" pitchFamily="34" charset="0"/>
              <a:cs typeface="Arial" panose="020B0604020202020204" pitchFamily="34" charset="0"/>
            </a:endParaRPr>
          </a:p>
        </p:txBody>
      </p:sp>
      <p:cxnSp>
        <p:nvCxnSpPr>
          <p:cNvPr id="15" name="Прямая соединительная линия 14"/>
          <p:cNvCxnSpPr/>
          <p:nvPr/>
        </p:nvCxnSpPr>
        <p:spPr>
          <a:xfrm>
            <a:off x="6102036" y="398352"/>
            <a:ext cx="35514" cy="63319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937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9086" y="14288"/>
            <a:ext cx="11515726" cy="1015663"/>
          </a:xfrm>
          <a:prstGeom prst="rect">
            <a:avLst/>
          </a:prstGeom>
        </p:spPr>
        <p:txBody>
          <a:bodyPr wrap="square">
            <a:spAutoFit/>
          </a:bodyPr>
          <a:lstStyle/>
          <a:p>
            <a:pPr algn="ctr"/>
            <a:r>
              <a:rPr lang="ru-RU" sz="3000" b="1" dirty="0" smtClean="0">
                <a:solidFill>
                  <a:schemeClr val="tx2"/>
                </a:solidFill>
                <a:latin typeface="Arial" panose="020B0604020202020204" pitchFamily="34" charset="0"/>
                <a:cs typeface="Arial" panose="020B0604020202020204" pitchFamily="34" charset="0"/>
              </a:rPr>
              <a:t>Элементы успешной программы по сокращению</a:t>
            </a:r>
          </a:p>
          <a:p>
            <a:pPr algn="ctr"/>
            <a:r>
              <a:rPr lang="ru-RU" sz="3000" b="1" dirty="0" smtClean="0">
                <a:solidFill>
                  <a:schemeClr val="tx2"/>
                </a:solidFill>
                <a:latin typeface="Arial" panose="020B0604020202020204" pitchFamily="34" charset="0"/>
                <a:cs typeface="Arial" panose="020B0604020202020204" pitchFamily="34" charset="0"/>
              </a:rPr>
              <a:t>потребления соли</a:t>
            </a:r>
            <a:endParaRPr lang="ru-RU" sz="3000" b="1" dirty="0">
              <a:solidFill>
                <a:schemeClr val="tx2"/>
              </a:solidFill>
              <a:latin typeface="Arial" panose="020B0604020202020204" pitchFamily="34" charset="0"/>
              <a:cs typeface="Arial" panose="020B0604020202020204" pitchFamily="34" charset="0"/>
            </a:endParaRPr>
          </a:p>
        </p:txBody>
      </p:sp>
      <p:cxnSp>
        <p:nvCxnSpPr>
          <p:cNvPr id="3" name="Прямая соединительная линия 2"/>
          <p:cNvCxnSpPr/>
          <p:nvPr/>
        </p:nvCxnSpPr>
        <p:spPr>
          <a:xfrm flipV="1">
            <a:off x="0" y="997867"/>
            <a:ext cx="12192000" cy="32084"/>
          </a:xfrm>
          <a:prstGeom prst="line">
            <a:avLst/>
          </a:prstGeom>
          <a:ln w="57150"/>
        </p:spPr>
        <p:style>
          <a:lnRef idx="1">
            <a:schemeClr val="accent1"/>
          </a:lnRef>
          <a:fillRef idx="0">
            <a:schemeClr val="accent1"/>
          </a:fillRef>
          <a:effectRef idx="0">
            <a:schemeClr val="accent1"/>
          </a:effectRef>
          <a:fontRef idx="minor">
            <a:schemeClr val="tx1"/>
          </a:fontRef>
        </p:style>
      </p:cxnSp>
      <p:graphicFrame>
        <p:nvGraphicFramePr>
          <p:cNvPr id="4" name="Схема 3"/>
          <p:cNvGraphicFramePr/>
          <p:nvPr>
            <p:extLst/>
          </p:nvPr>
        </p:nvGraphicFramePr>
        <p:xfrm>
          <a:off x="98290" y="1183022"/>
          <a:ext cx="11957317" cy="533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1586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0524" y="314271"/>
            <a:ext cx="3724275" cy="400110"/>
          </a:xfrm>
          <a:prstGeom prst="rect">
            <a:avLst/>
          </a:prstGeom>
        </p:spPr>
        <p:txBody>
          <a:bodyPr>
            <a:noAutofit/>
          </a:bodyPr>
          <a:lstStyle/>
          <a:p>
            <a:pPr>
              <a:spcBef>
                <a:spcPct val="0"/>
              </a:spcBef>
            </a:pPr>
            <a:r>
              <a:rPr lang="ru-RU" sz="2000" b="1" dirty="0">
                <a:solidFill>
                  <a:schemeClr val="accent2">
                    <a:lumMod val="75000"/>
                  </a:schemeClr>
                </a:solidFill>
                <a:latin typeface="Arial" panose="020B0604020202020204" pitchFamily="34" charset="0"/>
                <a:ea typeface="+mj-ea"/>
                <a:cs typeface="Arial" panose="020B0604020202020204" pitchFamily="34" charset="0"/>
              </a:rPr>
              <a:t>Пошаговые действия:</a:t>
            </a:r>
          </a:p>
        </p:txBody>
      </p:sp>
      <p:sp>
        <p:nvSpPr>
          <p:cNvPr id="3" name="Прямоугольник 2"/>
          <p:cNvSpPr/>
          <p:nvPr/>
        </p:nvSpPr>
        <p:spPr>
          <a:xfrm>
            <a:off x="311535" y="820388"/>
            <a:ext cx="10077450" cy="4431983"/>
          </a:xfrm>
          <a:prstGeom prst="rect">
            <a:avLst/>
          </a:prstGeom>
        </p:spPr>
        <p:txBody>
          <a:bodyPr wrap="square">
            <a:spAutoFit/>
          </a:bodyPr>
          <a:lstStyle/>
          <a:p>
            <a:pPr>
              <a:buFont typeface="+mj-lt"/>
              <a:buAutoNum type="arabicPeriod"/>
            </a:pPr>
            <a:r>
              <a:rPr lang="ru-RU" sz="1600" b="1" dirty="0">
                <a:latin typeface="Arial" panose="020B0604020202020204" pitchFamily="34" charset="0"/>
                <a:cs typeface="Arial" panose="020B0604020202020204" pitchFamily="34" charset="0"/>
              </a:rPr>
              <a:t>Оценка и планирование (2003)</a:t>
            </a:r>
            <a:r>
              <a:rPr lang="ru-RU" sz="1600" dirty="0">
                <a:latin typeface="Arial" panose="020B0604020202020204" pitchFamily="34" charset="0"/>
                <a:cs typeface="Arial" panose="020B0604020202020204" pitchFamily="34" charset="0"/>
              </a:rPr>
              <a:t>: Национальные опросы выявили источники соли (85 категорий продуктов). Установлены цели: снижение на 20–40% в ключевых </a:t>
            </a:r>
            <a:r>
              <a:rPr lang="ru-RU" sz="1600" dirty="0" smtClean="0">
                <a:latin typeface="Arial" panose="020B0604020202020204" pitchFamily="34" charset="0"/>
                <a:cs typeface="Arial" panose="020B0604020202020204" pitchFamily="34" charset="0"/>
              </a:rPr>
              <a:t>группах</a:t>
            </a:r>
          </a:p>
          <a:p>
            <a:pPr>
              <a:buFont typeface="+mj-lt"/>
              <a:buAutoNum type="arabicPeriod"/>
            </a:pPr>
            <a:endParaRPr lang="ru-RU" sz="1600" dirty="0">
              <a:latin typeface="Arial" panose="020B0604020202020204" pitchFamily="34" charset="0"/>
              <a:cs typeface="Arial" panose="020B0604020202020204" pitchFamily="34" charset="0"/>
            </a:endParaRPr>
          </a:p>
          <a:p>
            <a:pPr>
              <a:buFont typeface="+mj-lt"/>
              <a:buAutoNum type="arabicPeriod"/>
            </a:pPr>
            <a:r>
              <a:rPr lang="ru-RU" sz="1600" b="1" dirty="0">
                <a:latin typeface="Arial" panose="020B0604020202020204" pitchFamily="34" charset="0"/>
                <a:cs typeface="Arial" panose="020B0604020202020204" pitchFamily="34" charset="0"/>
              </a:rPr>
              <a:t>Соглашения с бизнесом (2003–2005)</a:t>
            </a:r>
            <a:r>
              <a:rPr lang="ru-RU" sz="1600" dirty="0">
                <a:latin typeface="Arial" panose="020B0604020202020204" pitchFamily="34" charset="0"/>
                <a:cs typeface="Arial" panose="020B0604020202020204" pitchFamily="34" charset="0"/>
              </a:rPr>
              <a:t>: Добровольные договоры с производителями и сетями общепита (</a:t>
            </a:r>
            <a:r>
              <a:rPr lang="ru-RU" sz="1600" dirty="0" err="1">
                <a:latin typeface="Arial" panose="020B0604020202020204" pitchFamily="34" charset="0"/>
                <a:cs typeface="Arial" panose="020B0604020202020204" pitchFamily="34" charset="0"/>
              </a:rPr>
              <a:t>McDonald's</a:t>
            </a:r>
            <a:r>
              <a:rPr lang="ru-RU" sz="1600" dirty="0">
                <a:latin typeface="Arial" panose="020B0604020202020204" pitchFamily="34" charset="0"/>
                <a:cs typeface="Arial" panose="020B0604020202020204" pitchFamily="34" charset="0"/>
              </a:rPr>
              <a:t>, рестораны) для изменения рецептур. Вовлечены технологи для тестирования вкуса (специи вместо соли</a:t>
            </a:r>
            <a:r>
              <a:rPr lang="ru-RU" sz="1600" dirty="0" smtClean="0">
                <a:latin typeface="Arial" panose="020B0604020202020204" pitchFamily="34" charset="0"/>
                <a:cs typeface="Arial" panose="020B0604020202020204" pitchFamily="34" charset="0"/>
              </a:rPr>
              <a:t>)</a:t>
            </a:r>
          </a:p>
          <a:p>
            <a:pPr>
              <a:buFont typeface="+mj-lt"/>
              <a:buAutoNum type="arabicPeriod"/>
            </a:pPr>
            <a:endParaRPr lang="ru-RU" sz="1600" dirty="0">
              <a:latin typeface="Arial" panose="020B0604020202020204" pitchFamily="34" charset="0"/>
              <a:cs typeface="Arial" panose="020B0604020202020204" pitchFamily="34" charset="0"/>
            </a:endParaRPr>
          </a:p>
          <a:p>
            <a:pPr>
              <a:buFont typeface="+mj-lt"/>
              <a:buAutoNum type="arabicPeriod"/>
            </a:pPr>
            <a:r>
              <a:rPr lang="ru-RU" sz="1600" b="1" dirty="0" err="1">
                <a:latin typeface="Arial" panose="020B0604020202020204" pitchFamily="34" charset="0"/>
                <a:cs typeface="Arial" panose="020B0604020202020204" pitchFamily="34" charset="0"/>
              </a:rPr>
              <a:t>Реформуляция</a:t>
            </a:r>
            <a:r>
              <a:rPr lang="ru-RU" sz="1600" b="1" dirty="0">
                <a:latin typeface="Arial" panose="020B0604020202020204" pitchFamily="34" charset="0"/>
                <a:cs typeface="Arial" panose="020B0604020202020204" pitchFamily="34" charset="0"/>
              </a:rPr>
              <a:t> и пилоты (2005–2010)</a:t>
            </a:r>
            <a:r>
              <a:rPr lang="ru-RU" sz="1600" dirty="0">
                <a:latin typeface="Arial" panose="020B0604020202020204" pitchFamily="34" charset="0"/>
                <a:cs typeface="Arial" panose="020B0604020202020204" pitchFamily="34" charset="0"/>
              </a:rPr>
              <a:t>: Постепенное снижение соли в хлебе, соусах, готовых блюдах. Пилотные проекты в общепите: меню с низкой </a:t>
            </a:r>
            <a:r>
              <a:rPr lang="ru-RU" sz="1600" dirty="0" smtClean="0">
                <a:latin typeface="Arial" panose="020B0604020202020204" pitchFamily="34" charset="0"/>
                <a:cs typeface="Arial" panose="020B0604020202020204" pitchFamily="34" charset="0"/>
              </a:rPr>
              <a:t>солью</a:t>
            </a:r>
          </a:p>
          <a:p>
            <a:pPr>
              <a:buFont typeface="+mj-lt"/>
              <a:buAutoNum type="arabicPeriod"/>
            </a:pPr>
            <a:endParaRPr lang="ru-RU" sz="1600" dirty="0">
              <a:latin typeface="Arial" panose="020B0604020202020204" pitchFamily="34" charset="0"/>
              <a:cs typeface="Arial" panose="020B0604020202020204" pitchFamily="34" charset="0"/>
            </a:endParaRPr>
          </a:p>
          <a:p>
            <a:pPr>
              <a:buFont typeface="+mj-lt"/>
              <a:buAutoNum type="arabicPeriod"/>
            </a:pPr>
            <a:r>
              <a:rPr lang="ru-RU" sz="1600" b="1" dirty="0">
                <a:latin typeface="Arial" panose="020B0604020202020204" pitchFamily="34" charset="0"/>
                <a:cs typeface="Arial" panose="020B0604020202020204" pitchFamily="34" charset="0"/>
              </a:rPr>
              <a:t>Кампании и маркировка (2006–наст.)</a:t>
            </a:r>
            <a:r>
              <a:rPr lang="ru-RU" sz="1600" dirty="0">
                <a:latin typeface="Arial" panose="020B0604020202020204" pitchFamily="34" charset="0"/>
                <a:cs typeface="Arial" panose="020B0604020202020204" pitchFamily="34" charset="0"/>
              </a:rPr>
              <a:t>: Кампании "</a:t>
            </a:r>
            <a:r>
              <a:rPr lang="ru-RU" sz="1600" dirty="0" err="1">
                <a:latin typeface="Arial" panose="020B0604020202020204" pitchFamily="34" charset="0"/>
                <a:cs typeface="Arial" panose="020B0604020202020204" pitchFamily="34" charset="0"/>
              </a:rPr>
              <a:t>Check</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label</a:t>
            </a:r>
            <a:r>
              <a:rPr lang="ru-RU" sz="1600" dirty="0">
                <a:latin typeface="Arial" panose="020B0604020202020204" pitchFamily="34" charset="0"/>
                <a:cs typeface="Arial" panose="020B0604020202020204" pitchFamily="34" charset="0"/>
              </a:rPr>
              <a:t>" для потребителей. Введена четкая маркировка (цветовая система: красный для высокой соли</a:t>
            </a:r>
            <a:r>
              <a:rPr lang="ru-RU" sz="1600" dirty="0" smtClean="0">
                <a:latin typeface="Arial" panose="020B0604020202020204" pitchFamily="34" charset="0"/>
                <a:cs typeface="Arial" panose="020B0604020202020204" pitchFamily="34" charset="0"/>
              </a:rPr>
              <a:t>)</a:t>
            </a:r>
          </a:p>
          <a:p>
            <a:pPr>
              <a:buFont typeface="+mj-lt"/>
              <a:buAutoNum type="arabicPeriod"/>
            </a:pPr>
            <a:endParaRPr lang="ru-RU" sz="1600" dirty="0">
              <a:latin typeface="Arial" panose="020B0604020202020204" pitchFamily="34" charset="0"/>
              <a:cs typeface="Arial" panose="020B0604020202020204" pitchFamily="34" charset="0"/>
            </a:endParaRPr>
          </a:p>
          <a:p>
            <a:pPr>
              <a:buFont typeface="+mj-lt"/>
              <a:buAutoNum type="arabicPeriod"/>
            </a:pPr>
            <a:r>
              <a:rPr lang="ru-RU" sz="1600" b="1" dirty="0">
                <a:latin typeface="Arial" panose="020B0604020202020204" pitchFamily="34" charset="0"/>
                <a:cs typeface="Arial" panose="020B0604020202020204" pitchFamily="34" charset="0"/>
              </a:rPr>
              <a:t>Мониторинг и корректировка (2010–наст.)</a:t>
            </a:r>
            <a:r>
              <a:rPr lang="ru-RU" sz="1600" dirty="0">
                <a:latin typeface="Arial" panose="020B0604020202020204" pitchFamily="34" charset="0"/>
                <a:cs typeface="Arial" panose="020B0604020202020204" pitchFamily="34" charset="0"/>
              </a:rPr>
              <a:t>: Ежегодные лабораторные анализы; отчеты о прогрессе. Цели обновлены в 2017 и 2024 (до 1 г/100 г в хлебе</a:t>
            </a:r>
            <a:r>
              <a:rPr lang="ru-RU" sz="1600" dirty="0" smtClean="0">
                <a:latin typeface="Arial" panose="020B0604020202020204" pitchFamily="34" charset="0"/>
                <a:cs typeface="Arial" panose="020B0604020202020204" pitchFamily="34" charset="0"/>
              </a:rPr>
              <a:t>)</a:t>
            </a:r>
          </a:p>
          <a:p>
            <a:pPr>
              <a:buFont typeface="+mj-lt"/>
              <a:buAutoNum type="arabicPeriod"/>
            </a:pPr>
            <a:endParaRPr lang="ru-RU" sz="1600" dirty="0">
              <a:latin typeface="Arial" panose="020B0604020202020204" pitchFamily="34" charset="0"/>
              <a:cs typeface="Arial" panose="020B0604020202020204" pitchFamily="34" charset="0"/>
            </a:endParaRPr>
          </a:p>
          <a:p>
            <a:pPr>
              <a:buFont typeface="+mj-lt"/>
              <a:buAutoNum type="arabicPeriod"/>
            </a:pPr>
            <a:r>
              <a:rPr lang="ru-RU" sz="1600" b="1" dirty="0">
                <a:latin typeface="Arial" panose="020B0604020202020204" pitchFamily="34" charset="0"/>
                <a:cs typeface="Arial" panose="020B0604020202020204" pitchFamily="34" charset="0"/>
              </a:rPr>
              <a:t>Расширение (2018–наст.)</a:t>
            </a:r>
            <a:r>
              <a:rPr lang="ru-RU" sz="1600" dirty="0">
                <a:latin typeface="Arial" panose="020B0604020202020204" pitchFamily="34" charset="0"/>
                <a:cs typeface="Arial" panose="020B0604020202020204" pitchFamily="34" charset="0"/>
              </a:rPr>
              <a:t>: Интеграция в школьное и больничное питание.</a:t>
            </a:r>
          </a:p>
        </p:txBody>
      </p:sp>
      <p:sp>
        <p:nvSpPr>
          <p:cNvPr id="4" name="Прямоугольник 3"/>
          <p:cNvSpPr/>
          <p:nvPr/>
        </p:nvSpPr>
        <p:spPr>
          <a:xfrm>
            <a:off x="351030" y="5358378"/>
            <a:ext cx="9998460" cy="923330"/>
          </a:xfrm>
          <a:prstGeom prst="rect">
            <a:avLst/>
          </a:prstGeom>
        </p:spPr>
        <p:txBody>
          <a:bodyPr wrap="square">
            <a:spAutoFit/>
          </a:bodyPr>
          <a:lstStyle/>
          <a:p>
            <a:r>
              <a:rPr lang="ru-RU" dirty="0">
                <a:solidFill>
                  <a:srgbClr val="FF0000"/>
                </a:solidFill>
                <a:latin typeface="Arial" panose="020B0604020202020204" pitchFamily="34" charset="0"/>
                <a:cs typeface="Arial" panose="020B0604020202020204" pitchFamily="34" charset="0"/>
              </a:rPr>
              <a:t>Уроки: </a:t>
            </a:r>
            <a:endParaRPr lang="ru-RU"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dirty="0" smtClean="0">
                <a:solidFill>
                  <a:srgbClr val="FF0000"/>
                </a:solidFill>
                <a:latin typeface="Arial" panose="020B0604020202020204" pitchFamily="34" charset="0"/>
                <a:cs typeface="Arial" panose="020B0604020202020204" pitchFamily="34" charset="0"/>
              </a:rPr>
              <a:t>Целевые </a:t>
            </a:r>
            <a:r>
              <a:rPr lang="ru-RU" dirty="0">
                <a:solidFill>
                  <a:srgbClr val="FF0000"/>
                </a:solidFill>
                <a:latin typeface="Arial" panose="020B0604020202020204" pitchFamily="34" charset="0"/>
                <a:cs typeface="Arial" panose="020B0604020202020204" pitchFamily="34" charset="0"/>
              </a:rPr>
              <a:t>показатели и мониторинг мотивируют бизнес; </a:t>
            </a:r>
            <a:endParaRPr lang="ru-RU"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dirty="0">
                <a:solidFill>
                  <a:srgbClr val="FF0000"/>
                </a:solidFill>
                <a:latin typeface="Arial" panose="020B0604020202020204" pitchFamily="34" charset="0"/>
                <a:cs typeface="Arial" panose="020B0604020202020204" pitchFamily="34" charset="0"/>
              </a:rPr>
              <a:t>К</a:t>
            </a:r>
            <a:r>
              <a:rPr lang="ru-RU" dirty="0" smtClean="0">
                <a:solidFill>
                  <a:srgbClr val="FF0000"/>
                </a:solidFill>
                <a:latin typeface="Arial" panose="020B0604020202020204" pitchFamily="34" charset="0"/>
                <a:cs typeface="Arial" panose="020B0604020202020204" pitchFamily="34" charset="0"/>
              </a:rPr>
              <a:t>раткосрочные </a:t>
            </a:r>
            <a:r>
              <a:rPr lang="ru-RU" dirty="0">
                <a:solidFill>
                  <a:srgbClr val="FF0000"/>
                </a:solidFill>
                <a:latin typeface="Arial" panose="020B0604020202020204" pitchFamily="34" charset="0"/>
                <a:cs typeface="Arial" panose="020B0604020202020204" pitchFamily="34" charset="0"/>
              </a:rPr>
              <a:t>меры дают быстрые результаты</a:t>
            </a:r>
          </a:p>
        </p:txBody>
      </p:sp>
    </p:spTree>
    <p:extLst>
      <p:ext uri="{BB962C8B-B14F-4D97-AF65-F5344CB8AC3E}">
        <p14:creationId xmlns:p14="http://schemas.microsoft.com/office/powerpoint/2010/main" val="2711244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62" y="702644"/>
            <a:ext cx="10168088" cy="5142177"/>
          </a:xfrm>
          <a:prstGeom prst="rect">
            <a:avLst/>
          </a:prstGeom>
        </p:spPr>
        <p:txBody>
          <a:bodyPr wrap="square">
            <a:spAutoFit/>
          </a:bodyPr>
          <a:lstStyle/>
          <a:p>
            <a:pPr>
              <a:lnSpc>
                <a:spcPct val="107000"/>
              </a:lnSpc>
              <a:spcAft>
                <a:spcPts val="800"/>
              </a:spcAft>
            </a:pPr>
            <a:r>
              <a:rPr lang="aa-ET"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Наилучшие результаты были достигнуты при использовании комплексных стратегий, благодаря которым потребление соли в Японии и Финляндии, Турции, Великобритании было сокращено до 4, 3 и 1,3 г/сут </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соответственно. </a:t>
            </a:r>
            <a:endParaRPr lang="ru-RU"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ru-RU"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 </a:t>
            </a:r>
            <a:r>
              <a:rPr lang="aa-ET"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результатам </a:t>
            </a:r>
            <a:r>
              <a:rPr lang="ru-RU"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О</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сновными </a:t>
            </a:r>
            <a:r>
              <a:rPr lang="aa-ET"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препятствиями для ограничения NaСl в рационе </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стали</a:t>
            </a:r>
            <a:r>
              <a:rPr lang="ru-RU"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8-недельно</a:t>
            </a:r>
            <a:r>
              <a:rPr lang="ru-RU"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е</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двойно</a:t>
            </a:r>
            <a:r>
              <a:rPr lang="ru-RU"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е</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исследовани</a:t>
            </a:r>
            <a:r>
              <a:rPr lang="ru-RU"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е, </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Австрали</a:t>
            </a:r>
            <a:r>
              <a:rPr lang="ru-RU"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я</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aa-ET"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и </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Нов</a:t>
            </a:r>
            <a:r>
              <a:rPr lang="ru-RU" sz="24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ая</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Зеланди</a:t>
            </a:r>
            <a:r>
              <a:rPr lang="ru-RU"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я)</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aa-ET"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ограничение разнообразия и выбора пищи;</a:t>
            </a:r>
            <a:endParaRPr 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aa-ET"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трудности при еде вне дома;</a:t>
            </a:r>
            <a:endParaRPr 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aa-ET"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увеличение времени, связанного с определением и поиском продуктов питания с низким содержанием </a:t>
            </a:r>
            <a:r>
              <a:rPr lang="aa-ET" sz="24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соли.</a:t>
            </a:r>
            <a:endParaRPr lang="ru-RU"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5257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6859" y="213006"/>
            <a:ext cx="9304712" cy="338554"/>
          </a:xfrm>
          <a:prstGeom prst="rect">
            <a:avLst/>
          </a:prstGeom>
        </p:spPr>
        <p:txBody>
          <a:bodyPr wrap="square">
            <a:spAutoFit/>
          </a:bodyPr>
          <a:lstStyle/>
          <a:p>
            <a:r>
              <a:rPr lang="ru-RU" sz="1600" b="1" dirty="0"/>
              <a:t>О</a:t>
            </a:r>
            <a:r>
              <a:rPr lang="ru-RU" sz="1600" b="1" dirty="0" smtClean="0"/>
              <a:t>пыт Португалии</a:t>
            </a:r>
            <a:endParaRPr lang="ru-RU" sz="1600" b="1" dirty="0"/>
          </a:p>
        </p:txBody>
      </p:sp>
      <p:sp>
        <p:nvSpPr>
          <p:cNvPr id="4" name="Прямоугольник 3"/>
          <p:cNvSpPr/>
          <p:nvPr/>
        </p:nvSpPr>
        <p:spPr>
          <a:xfrm>
            <a:off x="146859" y="670798"/>
            <a:ext cx="10734501" cy="5586145"/>
          </a:xfrm>
          <a:prstGeom prst="rect">
            <a:avLst/>
          </a:prstGeom>
        </p:spPr>
        <p:txBody>
          <a:bodyPr wrap="square">
            <a:spAutoFit/>
          </a:bodyPr>
          <a:lstStyle/>
          <a:p>
            <a:r>
              <a:rPr lang="ru-RU" sz="1200" b="1" dirty="0" smtClean="0"/>
              <a:t>Контекст</a:t>
            </a:r>
            <a:r>
              <a:rPr lang="ru-RU" sz="1200" dirty="0"/>
              <a:t>: В Португалии хлеб является основным продуктом питания, и его высокое потребление способствовало избыточному потреблению соли (выше 5 г/день, рекомендованных ВОЗ). Сердечно-сосудистые заболевания (ССЗ) уносят около 10 тысяч жизней ежегодно в Европейском регионе ВОЗ, и избыточное потребление соли — один из ключевых факторов риска</a:t>
            </a:r>
            <a:r>
              <a:rPr lang="ru-RU" sz="1200" dirty="0" smtClean="0"/>
              <a:t>.</a:t>
            </a:r>
          </a:p>
          <a:p>
            <a:endParaRPr lang="ru-RU" sz="1200" dirty="0" smtClean="0"/>
          </a:p>
          <a:p>
            <a:r>
              <a:rPr lang="ru-RU" sz="1200" b="1" dirty="0" smtClean="0"/>
              <a:t>Меры</a:t>
            </a:r>
            <a:r>
              <a:rPr lang="ru-RU" sz="1200" dirty="0"/>
              <a:t>:</a:t>
            </a:r>
          </a:p>
          <a:p>
            <a:pPr>
              <a:buFont typeface="Arial" panose="020B0604020202020204" pitchFamily="34" charset="0"/>
              <a:buChar char="•"/>
            </a:pPr>
            <a:r>
              <a:rPr lang="ru-RU" sz="1200" dirty="0"/>
              <a:t>Оценка проблемы (2008–2009): Проведены национальные опросы питания для определения источников соли (хлеб — 25–30% от общего потребления). Анализ показал среднее потребление 8–10 г/день</a:t>
            </a:r>
            <a:r>
              <a:rPr lang="ru-RU" sz="1200" dirty="0" smtClean="0"/>
              <a:t>.</a:t>
            </a:r>
          </a:p>
          <a:p>
            <a:pPr>
              <a:buFont typeface="Arial" panose="020B0604020202020204" pitchFamily="34" charset="0"/>
              <a:buChar char="•"/>
            </a:pPr>
            <a:r>
              <a:rPr lang="ru-RU" sz="1200" dirty="0"/>
              <a:t>Законодательная база (2009): Парламент принял закон, устанавливающий максимум 1.4 г соли на 100 г хлеба (с обязательной маркировкой для обработанных продуктов). Импортный и традиционный хлеб изначально освобождены</a:t>
            </a:r>
            <a:r>
              <a:rPr lang="ru-RU" sz="1200" dirty="0" smtClean="0"/>
              <a:t>.</a:t>
            </a:r>
          </a:p>
          <a:p>
            <a:pPr>
              <a:buFont typeface="Arial" panose="020B0604020202020204" pitchFamily="34" charset="0"/>
              <a:buChar char="•"/>
            </a:pPr>
            <a:r>
              <a:rPr lang="ru-RU" sz="1200" dirty="0"/>
              <a:t>Переход к добровольным соглашениям (2016): Парламент отклонил налог на соль, но рекомендовал соглашения с промышленностью. Министерство здравоохранения заключило договоры с ассоциациями пекарей и производителями для </a:t>
            </a:r>
            <a:r>
              <a:rPr lang="ru-RU" sz="1200" dirty="0" err="1"/>
              <a:t>phased</a:t>
            </a:r>
            <a:r>
              <a:rPr lang="ru-RU" sz="1200" dirty="0"/>
              <a:t> снижения: сначала до 1.4 г/100 г, затем до 1 г/100 г к 2021</a:t>
            </a:r>
            <a:r>
              <a:rPr lang="ru-RU" sz="1200" dirty="0" smtClean="0"/>
              <a:t>.</a:t>
            </a:r>
          </a:p>
          <a:p>
            <a:pPr>
              <a:buFont typeface="Arial" panose="020B0604020202020204" pitchFamily="34" charset="0"/>
              <a:buChar char="•"/>
            </a:pPr>
            <a:r>
              <a:rPr lang="ru-RU" sz="1200" dirty="0"/>
              <a:t>Вовлечение технологов и </a:t>
            </a:r>
            <a:r>
              <a:rPr lang="ru-RU" sz="1200" dirty="0" err="1"/>
              <a:t>реформуляция</a:t>
            </a:r>
            <a:r>
              <a:rPr lang="ru-RU" sz="1200" dirty="0"/>
              <a:t> (2016–2018): Совместно с производителями разработаны новые рецептуры: тестирование вкуса, использование натуральных усилителей (специи, травы) для компенсации снижения соли. Пилотные партии </a:t>
            </a:r>
            <a:r>
              <a:rPr lang="ru-RU" sz="1200" dirty="0" err="1"/>
              <a:t>безсолевого</a:t>
            </a:r>
            <a:r>
              <a:rPr lang="ru-RU" sz="1200" dirty="0"/>
              <a:t> хлеба в регионах</a:t>
            </a:r>
            <a:r>
              <a:rPr lang="ru-RU" sz="1200" dirty="0" smtClean="0"/>
              <a:t>.</a:t>
            </a:r>
          </a:p>
          <a:p>
            <a:pPr>
              <a:buFont typeface="Arial" panose="020B0604020202020204" pitchFamily="34" charset="0"/>
              <a:buChar char="•"/>
            </a:pPr>
            <a:r>
              <a:rPr lang="ru-RU" sz="1200" dirty="0"/>
              <a:t>Кампании и мониторинг (2017–наст.): Запущены общественные кампании (TV, школы) о пользе </a:t>
            </a:r>
            <a:r>
              <a:rPr lang="ru-RU" sz="1200" dirty="0" err="1"/>
              <a:t>низкосолевого</a:t>
            </a:r>
            <a:r>
              <a:rPr lang="ru-RU" sz="1200" dirty="0"/>
              <a:t> хлеба. </a:t>
            </a:r>
            <a:endParaRPr lang="ru-RU" sz="1200" dirty="0" smtClean="0"/>
          </a:p>
          <a:p>
            <a:pPr>
              <a:buFont typeface="Arial" panose="020B0604020202020204" pitchFamily="34" charset="0"/>
              <a:buChar char="•"/>
            </a:pPr>
            <a:r>
              <a:rPr lang="ru-RU" sz="1200" dirty="0" smtClean="0"/>
              <a:t>Регулярный </a:t>
            </a:r>
            <a:r>
              <a:rPr lang="ru-RU" sz="1200" dirty="0"/>
              <a:t>мониторинг через лабораторные анализы и опросы потребления соли</a:t>
            </a:r>
            <a:r>
              <a:rPr lang="ru-RU" sz="1200" dirty="0" smtClean="0"/>
              <a:t>.</a:t>
            </a:r>
          </a:p>
          <a:p>
            <a:pPr>
              <a:buFont typeface="Arial" panose="020B0604020202020204" pitchFamily="34" charset="0"/>
              <a:buChar char="•"/>
            </a:pPr>
            <a:r>
              <a:rPr lang="ru-RU" sz="1200" dirty="0" smtClean="0"/>
              <a:t>Расширение </a:t>
            </a:r>
            <a:r>
              <a:rPr lang="ru-RU" sz="1200" dirty="0"/>
              <a:t>(2021–наст.): Соглашения расширены на другие продукты (сыры, мясные изделия). Полное внедрение для всех видов хлеба, включая импорт.</a:t>
            </a:r>
          </a:p>
          <a:p>
            <a:pPr>
              <a:buFont typeface="Arial" panose="020B0604020202020204" pitchFamily="34" charset="0"/>
              <a:buChar char="•"/>
            </a:pPr>
            <a:r>
              <a:rPr lang="ru-RU" sz="1200" dirty="0" smtClean="0"/>
              <a:t>Результаты</a:t>
            </a:r>
            <a:r>
              <a:rPr lang="ru-RU" sz="1200" dirty="0"/>
              <a:t>: Снижение соли в хлебе на 28%; общее потребление соли уменьшилось на 0.5–1 г/день. Риск преждевременной смерти от ССЗ снизился с 11% до 10.7%. Общественная поддержка — 80</a:t>
            </a:r>
            <a:r>
              <a:rPr lang="ru-RU" sz="1200" dirty="0" smtClean="0"/>
              <a:t>%.</a:t>
            </a:r>
          </a:p>
          <a:p>
            <a:pPr>
              <a:buFont typeface="Arial" panose="020B0604020202020204" pitchFamily="34" charset="0"/>
              <a:buChar char="•"/>
            </a:pPr>
            <a:endParaRPr lang="ru-RU" sz="1200" dirty="0" smtClean="0"/>
          </a:p>
          <a:p>
            <a:pPr>
              <a:buFont typeface="Arial" panose="020B0604020202020204" pitchFamily="34" charset="0"/>
              <a:buChar char="•"/>
            </a:pPr>
            <a:r>
              <a:rPr lang="ru-RU" sz="1200" dirty="0" smtClean="0">
                <a:solidFill>
                  <a:srgbClr val="C00000"/>
                </a:solidFill>
              </a:rPr>
              <a:t>Уроки</a:t>
            </a:r>
            <a:r>
              <a:rPr lang="ru-RU" sz="1200" dirty="0">
                <a:solidFill>
                  <a:srgbClr val="C00000"/>
                </a:solidFill>
              </a:rPr>
              <a:t>: Добровольные соглашения эффективны при сильной государственной координации; постепенное снижение предотвращает потерю вкуса и сопротивление бизнеса</a:t>
            </a:r>
            <a:r>
              <a:rPr lang="ru-RU" sz="1200" dirty="0" smtClean="0">
                <a:solidFill>
                  <a:srgbClr val="C00000"/>
                </a:solidFill>
              </a:rPr>
              <a:t>.</a:t>
            </a:r>
          </a:p>
          <a:p>
            <a:pPr>
              <a:buFont typeface="Arial" panose="020B0604020202020204" pitchFamily="34" charset="0"/>
              <a:buChar char="•"/>
            </a:pPr>
            <a:endParaRPr lang="ru-RU" sz="1200" dirty="0" smtClean="0"/>
          </a:p>
          <a:p>
            <a:r>
              <a:rPr lang="ru-RU" sz="1200" b="1" dirty="0" smtClean="0"/>
              <a:t>Результаты</a:t>
            </a:r>
            <a:r>
              <a:rPr lang="ru-RU" sz="1200" dirty="0"/>
              <a:t>:</a:t>
            </a:r>
          </a:p>
          <a:p>
            <a:pPr>
              <a:buFont typeface="Arial" panose="020B0604020202020204" pitchFamily="34" charset="0"/>
              <a:buChar char="•"/>
            </a:pPr>
            <a:r>
              <a:rPr lang="ru-RU" sz="1200" dirty="0"/>
              <a:t>Снижение содержания соли в хлебе на 28% за несколько лет.</a:t>
            </a:r>
          </a:p>
          <a:p>
            <a:pPr>
              <a:buFont typeface="Arial" panose="020B0604020202020204" pitchFamily="34" charset="0"/>
              <a:buChar char="•"/>
            </a:pPr>
            <a:r>
              <a:rPr lang="ru-RU" sz="1200" dirty="0"/>
              <a:t>Общественная поддержка мер составила около 80%, что способствовало их устойчивости.</a:t>
            </a:r>
          </a:p>
          <a:p>
            <a:pPr>
              <a:buFont typeface="Arial" panose="020B0604020202020204" pitchFamily="34" charset="0"/>
              <a:buChar char="•"/>
            </a:pPr>
            <a:r>
              <a:rPr lang="ru-RU" sz="1200" dirty="0"/>
              <a:t>Снижение потребления соли способствовало сокращению случаев гипертонии</a:t>
            </a:r>
            <a:r>
              <a:rPr lang="ru-RU" sz="1200" dirty="0" smtClean="0"/>
              <a:t>.</a:t>
            </a:r>
          </a:p>
          <a:p>
            <a:pPr>
              <a:buFont typeface="Arial" panose="020B0604020202020204" pitchFamily="34" charset="0"/>
              <a:buChar char="•"/>
            </a:pPr>
            <a:endParaRPr lang="ru-RU" sz="1200" dirty="0" smtClean="0"/>
          </a:p>
          <a:p>
            <a:pPr>
              <a:buFont typeface="Arial" panose="020B0604020202020204" pitchFamily="34" charset="0"/>
              <a:buChar char="•"/>
            </a:pPr>
            <a:r>
              <a:rPr lang="ru-RU" sz="900" dirty="0"/>
              <a:t>Источники: </a:t>
            </a:r>
            <a:r>
              <a:rPr lang="en-US" sz="900" dirty="0"/>
              <a:t>WHO, news.un.org, </a:t>
            </a:r>
            <a:r>
              <a:rPr lang="en-US" sz="900" dirty="0" smtClean="0"/>
              <a:t>pmc.ncbi.nlm.nih.gov/articles/PMC9513608</a:t>
            </a:r>
            <a:endParaRPr lang="ru-RU" sz="900" dirty="0"/>
          </a:p>
        </p:txBody>
      </p:sp>
    </p:spTree>
    <p:extLst>
      <p:ext uri="{BB962C8B-B14F-4D97-AF65-F5344CB8AC3E}">
        <p14:creationId xmlns:p14="http://schemas.microsoft.com/office/powerpoint/2010/main" val="1970180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3701" y="500079"/>
            <a:ext cx="10449098" cy="5755422"/>
          </a:xfrm>
          <a:prstGeom prst="rect">
            <a:avLst/>
          </a:prstGeom>
        </p:spPr>
        <p:txBody>
          <a:bodyPr wrap="square">
            <a:spAutoFit/>
          </a:bodyPr>
          <a:lstStyle/>
          <a:p>
            <a:r>
              <a:rPr lang="ru-RU" sz="1600" b="1" dirty="0"/>
              <a:t>Кейс: Италия (</a:t>
            </a:r>
            <a:r>
              <a:rPr lang="en-US" sz="1600" b="1" dirty="0"/>
              <a:t>GIRCSI</a:t>
            </a:r>
            <a:r>
              <a:rPr lang="en-US" sz="1600" b="1" dirty="0" smtClean="0"/>
              <a:t>)</a:t>
            </a:r>
            <a:endParaRPr lang="ru-RU" sz="1600" b="1" dirty="0" smtClean="0"/>
          </a:p>
          <a:p>
            <a:endParaRPr lang="en-US" sz="1600" b="1" dirty="0"/>
          </a:p>
          <a:p>
            <a:r>
              <a:rPr lang="ru-RU" sz="1600" b="1" dirty="0"/>
              <a:t>Контекст</a:t>
            </a:r>
            <a:r>
              <a:rPr lang="ru-RU" sz="1600" dirty="0"/>
              <a:t>: Хлеб — 30% соли в рационе; потребление 9–10 г/день. </a:t>
            </a:r>
            <a:r>
              <a:rPr lang="en-US" sz="1600" dirty="0"/>
              <a:t>GIRCSI </a:t>
            </a:r>
            <a:r>
              <a:rPr lang="ru-RU" sz="1600" dirty="0"/>
              <a:t>создана для координации</a:t>
            </a:r>
            <a:r>
              <a:rPr lang="ru-RU" sz="1600" dirty="0" smtClean="0"/>
              <a:t>.</a:t>
            </a:r>
          </a:p>
          <a:p>
            <a:endParaRPr lang="ru-RU" sz="1600" dirty="0"/>
          </a:p>
          <a:p>
            <a:r>
              <a:rPr lang="ru-RU" sz="1600" b="1" dirty="0"/>
              <a:t>Пошаговые действия</a:t>
            </a:r>
            <a:r>
              <a:rPr lang="ru-RU" sz="1600" dirty="0"/>
              <a:t>:</a:t>
            </a:r>
          </a:p>
          <a:p>
            <a:pPr>
              <a:buFont typeface="+mj-lt"/>
              <a:buAutoNum type="arabicPeriod"/>
            </a:pPr>
            <a:r>
              <a:rPr lang="ru-RU" sz="1600" b="1" dirty="0"/>
              <a:t>Создание группы (2008)</a:t>
            </a:r>
            <a:r>
              <a:rPr lang="ru-RU" sz="1600" dirty="0"/>
              <a:t>: Министерство здравоохранения сформировало </a:t>
            </a:r>
            <a:r>
              <a:rPr lang="en-US" sz="1600" dirty="0"/>
              <a:t>GIRCSI </a:t>
            </a:r>
            <a:r>
              <a:rPr lang="ru-RU" sz="1600" dirty="0"/>
              <a:t>с 8 научными обществами для оценки и стратегии.</a:t>
            </a:r>
          </a:p>
          <a:p>
            <a:pPr>
              <a:buFont typeface="+mj-lt"/>
              <a:buAutoNum type="arabicPeriod"/>
            </a:pPr>
            <a:r>
              <a:rPr lang="ru-RU" sz="1600" b="1" dirty="0"/>
              <a:t>Опросы и анализ (2008–2010)</a:t>
            </a:r>
            <a:r>
              <a:rPr lang="ru-RU" sz="1600" dirty="0"/>
              <a:t>: </a:t>
            </a:r>
            <a:r>
              <a:rPr lang="en-US" sz="1600" dirty="0"/>
              <a:t>Nationwide survey </a:t>
            </a:r>
            <a:r>
              <a:rPr lang="ru-RU" sz="1600" dirty="0"/>
              <a:t>соли в хлебе (</a:t>
            </a:r>
            <a:r>
              <a:rPr lang="en-US" sz="1600" dirty="0"/>
              <a:t>artisanal </a:t>
            </a:r>
            <a:r>
              <a:rPr lang="ru-RU" sz="1600" dirty="0"/>
              <a:t>и </a:t>
            </a:r>
            <a:r>
              <a:rPr lang="en-US" sz="1600" dirty="0"/>
              <a:t>industrial); </a:t>
            </a:r>
            <a:r>
              <a:rPr lang="ru-RU" sz="1600" dirty="0"/>
              <a:t>базовый уровень — 1.5–2 г/100 г.</a:t>
            </a:r>
          </a:p>
          <a:p>
            <a:pPr>
              <a:buFont typeface="+mj-lt"/>
              <a:buAutoNum type="arabicPeriod"/>
            </a:pPr>
            <a:r>
              <a:rPr lang="ru-RU" sz="1600" b="1" dirty="0"/>
              <a:t>Соглашения с производителями (2009–2011)</a:t>
            </a:r>
            <a:r>
              <a:rPr lang="ru-RU" sz="1600" dirty="0"/>
              <a:t>: Договоры с ассоциациями пекарей для снижения на 10–15% (до 1.2–1.4 г/100 г). Вовлечены технологи для </a:t>
            </a:r>
            <a:r>
              <a:rPr lang="ru-RU" sz="1600" dirty="0" err="1"/>
              <a:t>реформуляции</a:t>
            </a:r>
            <a:r>
              <a:rPr lang="ru-RU" sz="1600" dirty="0"/>
              <a:t>.</a:t>
            </a:r>
          </a:p>
          <a:p>
            <a:pPr>
              <a:buFont typeface="+mj-lt"/>
              <a:buAutoNum type="arabicPeriod"/>
            </a:pPr>
            <a:r>
              <a:rPr lang="ru-RU" sz="1600" b="1" dirty="0" err="1"/>
              <a:t>Реформуляция</a:t>
            </a:r>
            <a:r>
              <a:rPr lang="ru-RU" sz="1600" b="1" dirty="0"/>
              <a:t> и тесты (2010–2012)</a:t>
            </a:r>
            <a:r>
              <a:rPr lang="ru-RU" sz="1600" dirty="0"/>
              <a:t>: Химический анализ; разработка рецептур с </a:t>
            </a:r>
            <a:r>
              <a:rPr lang="ru-RU" sz="1600" dirty="0" err="1"/>
              <a:t>солезаменителями</a:t>
            </a:r>
            <a:r>
              <a:rPr lang="ru-RU" sz="1600" dirty="0"/>
              <a:t> (</a:t>
            </a:r>
            <a:r>
              <a:rPr lang="en-US" sz="1600" dirty="0" err="1"/>
              <a:t>KCl</a:t>
            </a:r>
            <a:r>
              <a:rPr lang="en-US" sz="1600" dirty="0"/>
              <a:t>, </a:t>
            </a:r>
            <a:r>
              <a:rPr lang="ru-RU" sz="1600" dirty="0"/>
              <a:t>травы). Пилоты в регионах.</a:t>
            </a:r>
          </a:p>
          <a:p>
            <a:pPr>
              <a:buFont typeface="+mj-lt"/>
              <a:buAutoNum type="arabicPeriod"/>
            </a:pPr>
            <a:r>
              <a:rPr lang="ru-RU" sz="1600" b="1" dirty="0"/>
              <a:t>Кампании и вовлечение общепита (2011–наст.)</a:t>
            </a:r>
            <a:r>
              <a:rPr lang="ru-RU" sz="1600" dirty="0"/>
              <a:t>: Кампании "</a:t>
            </a:r>
            <a:r>
              <a:rPr lang="en-US" sz="1600" dirty="0"/>
              <a:t>Less salt, more health"; </a:t>
            </a:r>
            <a:r>
              <a:rPr lang="ru-RU" sz="1600" dirty="0"/>
              <a:t>рестораны ввели </a:t>
            </a:r>
            <a:r>
              <a:rPr lang="ru-RU" sz="1600" dirty="0" err="1"/>
              <a:t>низкосолевые</a:t>
            </a:r>
            <a:r>
              <a:rPr lang="ru-RU" sz="1600" dirty="0"/>
              <a:t> блюда.</a:t>
            </a:r>
          </a:p>
          <a:p>
            <a:pPr>
              <a:buFont typeface="+mj-lt"/>
              <a:buAutoNum type="arabicPeriod"/>
            </a:pPr>
            <a:r>
              <a:rPr lang="ru-RU" sz="1600" b="1" dirty="0"/>
              <a:t>Мониторинг (2012–наст.)</a:t>
            </a:r>
            <a:r>
              <a:rPr lang="ru-RU" sz="1600" dirty="0"/>
              <a:t>: Регулярные опросы (</a:t>
            </a:r>
            <a:r>
              <a:rPr lang="en-US" sz="1600" dirty="0"/>
              <a:t>MINISAL-GIRCSI); </a:t>
            </a:r>
            <a:r>
              <a:rPr lang="ru-RU" sz="1600" dirty="0"/>
              <a:t>корректировка целей</a:t>
            </a:r>
            <a:r>
              <a:rPr lang="ru-RU" sz="1600" dirty="0" smtClean="0"/>
              <a:t>.</a:t>
            </a:r>
          </a:p>
          <a:p>
            <a:pPr>
              <a:buFont typeface="+mj-lt"/>
              <a:buAutoNum type="arabicPeriod"/>
            </a:pPr>
            <a:endParaRPr lang="ru-RU" sz="1600" dirty="0"/>
          </a:p>
          <a:p>
            <a:r>
              <a:rPr lang="ru-RU" sz="1600" b="1" dirty="0"/>
              <a:t>Результаты</a:t>
            </a:r>
            <a:r>
              <a:rPr lang="ru-RU" sz="1600" dirty="0"/>
              <a:t>: Снижение соли в хлебе на 40% в некоторых категориях; общее потребление — на 0.8 г/день</a:t>
            </a:r>
            <a:r>
              <a:rPr lang="ru-RU" sz="1600" dirty="0" smtClean="0"/>
              <a:t>.</a:t>
            </a:r>
          </a:p>
          <a:p>
            <a:endParaRPr lang="ru-RU" sz="1600" dirty="0"/>
          </a:p>
          <a:p>
            <a:r>
              <a:rPr lang="ru-RU" sz="1600" dirty="0">
                <a:solidFill>
                  <a:srgbClr val="C00000"/>
                </a:solidFill>
              </a:rPr>
              <a:t>Уроки: Научный подход (анализы) обеспечивает точность; соглашения с ассоциациями ускоряют внедрение</a:t>
            </a:r>
            <a:r>
              <a:rPr lang="ru-RU" sz="1600" dirty="0" smtClean="0">
                <a:solidFill>
                  <a:srgbClr val="C00000"/>
                </a:solidFill>
              </a:rPr>
              <a:t>.</a:t>
            </a:r>
          </a:p>
          <a:p>
            <a:endParaRPr lang="ru-RU" sz="1600" dirty="0">
              <a:solidFill>
                <a:srgbClr val="C00000"/>
              </a:solidFill>
            </a:endParaRPr>
          </a:p>
          <a:p>
            <a:r>
              <a:rPr lang="ru-RU" sz="1600" b="1" dirty="0"/>
              <a:t>Источники</a:t>
            </a:r>
            <a:r>
              <a:rPr lang="ru-RU" sz="1600" dirty="0"/>
              <a:t>: </a:t>
            </a:r>
            <a:r>
              <a:rPr lang="en-US" sz="1600" dirty="0"/>
              <a:t>pmc.ncbi.nlm.nih.gov/articles/PMC6262640</a:t>
            </a:r>
            <a:r>
              <a:rPr lang="en-US" sz="1600" dirty="0" smtClean="0"/>
              <a:t>/</a:t>
            </a:r>
            <a:r>
              <a:rPr lang="ru-RU" sz="1600" dirty="0" smtClean="0"/>
              <a:t> </a:t>
            </a:r>
            <a:endParaRPr lang="en-US" sz="1600" dirty="0"/>
          </a:p>
        </p:txBody>
      </p:sp>
    </p:spTree>
    <p:extLst>
      <p:ext uri="{BB962C8B-B14F-4D97-AF65-F5344CB8AC3E}">
        <p14:creationId xmlns:p14="http://schemas.microsoft.com/office/powerpoint/2010/main" val="1281714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1373" y="210189"/>
            <a:ext cx="9932527" cy="369332"/>
          </a:xfrm>
          <a:prstGeom prst="rect">
            <a:avLst/>
          </a:prstGeom>
        </p:spPr>
        <p:txBody>
          <a:bodyPr wrap="none">
            <a:spAutoFit/>
          </a:bodyPr>
          <a:lstStyle/>
          <a:p>
            <a:r>
              <a:rPr lang="ru-RU" b="1" dirty="0" smtClean="0"/>
              <a:t>От </a:t>
            </a:r>
            <a:r>
              <a:rPr lang="ru-RU" b="1" dirty="0"/>
              <a:t>добровольных мер к обязательным стандартам по снижению </a:t>
            </a:r>
            <a:r>
              <a:rPr lang="ru-RU" b="1" dirty="0" smtClean="0"/>
              <a:t>соли. Южная </a:t>
            </a:r>
            <a:r>
              <a:rPr lang="ru-RU" b="1" dirty="0"/>
              <a:t>Африка</a:t>
            </a:r>
          </a:p>
        </p:txBody>
      </p:sp>
      <p:sp>
        <p:nvSpPr>
          <p:cNvPr id="3" name="Прямоугольник 2"/>
          <p:cNvSpPr/>
          <p:nvPr/>
        </p:nvSpPr>
        <p:spPr>
          <a:xfrm>
            <a:off x="311373" y="579521"/>
            <a:ext cx="11008822" cy="6186309"/>
          </a:xfrm>
          <a:prstGeom prst="rect">
            <a:avLst/>
          </a:prstGeom>
        </p:spPr>
        <p:txBody>
          <a:bodyPr wrap="square">
            <a:spAutoFit/>
          </a:bodyPr>
          <a:lstStyle/>
          <a:p>
            <a:r>
              <a:rPr lang="ru-RU" sz="1200" b="1" dirty="0"/>
              <a:t>Контекст</a:t>
            </a:r>
            <a:r>
              <a:rPr lang="ru-RU" sz="1200" dirty="0"/>
              <a:t>: Южная Африка столкнулась с высоким уровнем гипертонии (38% взрослого населения) и потреблением соли около 8–10 г/день, что превышало рекомендации ВОЗ (5 г/день). Хлеб, мясные изделия и закуски были основными источниками соли. Страна начала с добровольных мер, но затем перешла к обязательным стандартам, став первой страной с законодательно закрепленными лимитами соли.</a:t>
            </a:r>
          </a:p>
          <a:p>
            <a:r>
              <a:rPr lang="ru-RU" sz="1200" b="1" dirty="0"/>
              <a:t>Пошаговые действия</a:t>
            </a:r>
            <a:r>
              <a:rPr lang="ru-RU" sz="1200" dirty="0"/>
              <a:t>:</a:t>
            </a:r>
          </a:p>
          <a:p>
            <a:pPr>
              <a:buFont typeface="+mj-lt"/>
              <a:buAutoNum type="arabicPeriod"/>
            </a:pPr>
            <a:r>
              <a:rPr lang="ru-RU" sz="1200" b="1" dirty="0"/>
              <a:t>Оценка и исследования (2009–2011)</a:t>
            </a:r>
            <a:r>
              <a:rPr lang="ru-RU" sz="1200" dirty="0"/>
              <a:t>: Министерство здравоохранения провело национальные опросы питания, выявив, что хлеб (25–30% соли в рационе), мясные продукты и закуски — ключевые источники. Исследования показали связь высокого потребления соли с ростом ССЗ.</a:t>
            </a:r>
          </a:p>
          <a:p>
            <a:pPr>
              <a:buFont typeface="+mj-lt"/>
              <a:buAutoNum type="arabicPeriod"/>
            </a:pPr>
            <a:r>
              <a:rPr lang="ru-RU" sz="1200" b="1" dirty="0"/>
              <a:t>Добровольные меры (2011–2013)</a:t>
            </a:r>
            <a:r>
              <a:rPr lang="ru-RU" sz="1200" dirty="0"/>
              <a:t>:</a:t>
            </a:r>
          </a:p>
          <a:p>
            <a:pPr marL="742950" lvl="1" indent="-285750">
              <a:buFont typeface="+mj-lt"/>
              <a:buAutoNum type="arabicPeriod"/>
            </a:pPr>
            <a:r>
              <a:rPr lang="ru-RU" sz="1200" dirty="0"/>
              <a:t>Создана рабочая группа с участием производителей, ассоциаций пекарей и общепита (</a:t>
            </a:r>
            <a:r>
              <a:rPr lang="ru-RU" sz="1200" dirty="0" err="1"/>
              <a:t>Heart</a:t>
            </a:r>
            <a:r>
              <a:rPr lang="ru-RU" sz="1200" dirty="0"/>
              <a:t> </a:t>
            </a:r>
            <a:r>
              <a:rPr lang="ru-RU" sz="1200" dirty="0" err="1"/>
              <a:t>and</a:t>
            </a:r>
            <a:r>
              <a:rPr lang="ru-RU" sz="1200" dirty="0"/>
              <a:t> </a:t>
            </a:r>
            <a:r>
              <a:rPr lang="ru-RU" sz="1200" dirty="0" err="1"/>
              <a:t>Stroke</a:t>
            </a:r>
            <a:r>
              <a:rPr lang="ru-RU" sz="1200" dirty="0"/>
              <a:t> </a:t>
            </a:r>
            <a:r>
              <a:rPr lang="ru-RU" sz="1200" dirty="0" err="1"/>
              <a:t>Foundation</a:t>
            </a:r>
            <a:r>
              <a:rPr lang="ru-RU" sz="1200" dirty="0"/>
              <a:t> SA координировала).</a:t>
            </a:r>
          </a:p>
          <a:p>
            <a:pPr marL="742950" lvl="1" indent="-285750">
              <a:buFont typeface="+mj-lt"/>
              <a:buAutoNum type="arabicPeriod"/>
            </a:pPr>
            <a:r>
              <a:rPr lang="ru-RU" sz="1200" dirty="0"/>
              <a:t>Заключены добровольные соглашения с производителями хлеба и переработанных продуктов для постепенного снижения соли (например, до 1.8 г/100 г в хлебе).</a:t>
            </a:r>
          </a:p>
          <a:p>
            <a:pPr marL="742950" lvl="1" indent="-285750">
              <a:buFont typeface="+mj-lt"/>
              <a:buAutoNum type="arabicPeriod"/>
            </a:pPr>
            <a:r>
              <a:rPr lang="ru-RU" sz="1200" dirty="0"/>
              <a:t>Технологи работали над </a:t>
            </a:r>
            <a:r>
              <a:rPr lang="ru-RU" sz="1200" dirty="0" err="1"/>
              <a:t>реформуляцией</a:t>
            </a:r>
            <a:r>
              <a:rPr lang="ru-RU" sz="1200" dirty="0"/>
              <a:t>, тестируя специи и </a:t>
            </a:r>
            <a:r>
              <a:rPr lang="ru-RU" sz="1200" dirty="0" err="1"/>
              <a:t>солезаменители</a:t>
            </a:r>
            <a:r>
              <a:rPr lang="ru-RU" sz="1200" dirty="0"/>
              <a:t> (например, хлорид калия) для сохранения вкуса.</a:t>
            </a:r>
          </a:p>
          <a:p>
            <a:pPr marL="742950" lvl="1" indent="-285750">
              <a:buFont typeface="+mj-lt"/>
              <a:buAutoNum type="arabicPeriod"/>
            </a:pPr>
            <a:r>
              <a:rPr lang="ru-RU" sz="1200" dirty="0"/>
              <a:t>Проводились кампании для повышения осведомленности населения ("</a:t>
            </a:r>
            <a:r>
              <a:rPr lang="ru-RU" sz="1200" dirty="0" err="1"/>
              <a:t>Salt</a:t>
            </a:r>
            <a:r>
              <a:rPr lang="ru-RU" sz="1200" dirty="0"/>
              <a:t> </a:t>
            </a:r>
            <a:r>
              <a:rPr lang="ru-RU" sz="1200" dirty="0" err="1"/>
              <a:t>Watch</a:t>
            </a:r>
            <a:r>
              <a:rPr lang="ru-RU" sz="1200" dirty="0"/>
              <a:t>").</a:t>
            </a:r>
          </a:p>
          <a:p>
            <a:pPr>
              <a:buFont typeface="+mj-lt"/>
              <a:buAutoNum type="arabicPeriod"/>
            </a:pPr>
            <a:r>
              <a:rPr lang="ru-RU" sz="1200" b="1" dirty="0"/>
              <a:t>Переход к обязательным стандартам (2013–2016)</a:t>
            </a:r>
            <a:r>
              <a:rPr lang="ru-RU" sz="1200" dirty="0"/>
              <a:t>:</a:t>
            </a:r>
          </a:p>
          <a:p>
            <a:pPr marL="742950" lvl="1" indent="-285750">
              <a:buFont typeface="+mj-lt"/>
              <a:buAutoNum type="arabicPeriod"/>
            </a:pPr>
            <a:r>
              <a:rPr lang="ru-RU" sz="1200" dirty="0"/>
              <a:t>На основе успеха добровольных мер (снижение соли в хлебе на 10–15%) в 2013 году принят закон (</a:t>
            </a:r>
            <a:r>
              <a:rPr lang="ru-RU" sz="1200" dirty="0" err="1"/>
              <a:t>Regulation</a:t>
            </a:r>
            <a:r>
              <a:rPr lang="ru-RU" sz="1200" dirty="0"/>
              <a:t> R214), устанавливающий максимальные лимиты соли для 13 категорий продуктов, включая хлеб (1.2 г/100 г к 2016), мясные изделия и закуски.</a:t>
            </a:r>
          </a:p>
          <a:p>
            <a:pPr marL="742950" lvl="1" indent="-285750">
              <a:buFont typeface="+mj-lt"/>
              <a:buAutoNum type="arabicPeriod"/>
            </a:pPr>
            <a:r>
              <a:rPr lang="ru-RU" sz="1200" dirty="0"/>
              <a:t>Закон требовал обязательного соблюдения к июню 2016, с поэтапным ужесточением к 2019 (например, 1 г/100 г для хлеба).</a:t>
            </a:r>
          </a:p>
          <a:p>
            <a:pPr>
              <a:buFont typeface="+mj-lt"/>
              <a:buAutoNum type="arabicPeriod"/>
            </a:pPr>
            <a:r>
              <a:rPr lang="ru-RU" sz="1200" b="1" dirty="0"/>
              <a:t>Мониторинг и контроль (2016–настоящее время)</a:t>
            </a:r>
            <a:r>
              <a:rPr lang="ru-RU" sz="1200" dirty="0"/>
              <a:t>:</a:t>
            </a:r>
          </a:p>
          <a:p>
            <a:pPr marL="742950" lvl="1" indent="-285750">
              <a:buFont typeface="+mj-lt"/>
              <a:buAutoNum type="arabicPeriod"/>
            </a:pPr>
            <a:r>
              <a:rPr lang="ru-RU" sz="1200" dirty="0"/>
              <a:t>Введены регулярные лабораторные анализы продуктов для проверки соблюдения стандартов.</a:t>
            </a:r>
          </a:p>
          <a:p>
            <a:pPr marL="742950" lvl="1" indent="-285750">
              <a:buFont typeface="+mj-lt"/>
              <a:buAutoNum type="arabicPeriod"/>
            </a:pPr>
            <a:r>
              <a:rPr lang="ru-RU" sz="1200" dirty="0"/>
              <a:t>Проводились национальные опросы потребления соли (через мочу и диетические опросы).</a:t>
            </a:r>
          </a:p>
          <a:p>
            <a:pPr marL="742950" lvl="1" indent="-285750">
              <a:buFont typeface="+mj-lt"/>
              <a:buAutoNum type="arabicPeriod"/>
            </a:pPr>
            <a:r>
              <a:rPr lang="ru-RU" sz="1200" dirty="0"/>
              <a:t>Публикация отчетов для прозрачности и стимулирования производителей.</a:t>
            </a:r>
          </a:p>
          <a:p>
            <a:pPr>
              <a:buFont typeface="+mj-lt"/>
              <a:buAutoNum type="arabicPeriod"/>
            </a:pPr>
            <a:r>
              <a:rPr lang="ru-RU" sz="1200" b="1" dirty="0"/>
              <a:t>Поддержка и расширение (2016–настоящее время)</a:t>
            </a:r>
            <a:r>
              <a:rPr lang="ru-RU" sz="1200" dirty="0"/>
              <a:t>:</a:t>
            </a:r>
          </a:p>
          <a:p>
            <a:pPr marL="742950" lvl="1" indent="-285750">
              <a:buFont typeface="+mj-lt"/>
              <a:buAutoNum type="arabicPeriod"/>
            </a:pPr>
            <a:r>
              <a:rPr lang="ru-RU" sz="1200" dirty="0"/>
              <a:t>Кампании в школах и общепите для продвижения </a:t>
            </a:r>
            <a:r>
              <a:rPr lang="ru-RU" sz="1200" dirty="0" err="1"/>
              <a:t>низкосолевых</a:t>
            </a:r>
            <a:r>
              <a:rPr lang="ru-RU" sz="1200" dirty="0"/>
              <a:t> блюд.</a:t>
            </a:r>
          </a:p>
          <a:p>
            <a:pPr marL="742950" lvl="1" indent="-285750">
              <a:buFont typeface="+mj-lt"/>
              <a:buAutoNum type="arabicPeriod"/>
            </a:pPr>
            <a:r>
              <a:rPr lang="ru-RU" sz="1200" dirty="0"/>
              <a:t>Расширение стандартов на другие продукты (например, сыры).</a:t>
            </a:r>
          </a:p>
          <a:p>
            <a:r>
              <a:rPr lang="ru-RU" sz="1200" b="1" dirty="0"/>
              <a:t>Результаты</a:t>
            </a:r>
            <a:r>
              <a:rPr lang="ru-RU" sz="1200" dirty="0"/>
              <a:t>:</a:t>
            </a:r>
          </a:p>
          <a:p>
            <a:pPr>
              <a:buFont typeface="Arial" panose="020B0604020202020204" pitchFamily="34" charset="0"/>
              <a:buChar char="•"/>
            </a:pPr>
            <a:r>
              <a:rPr lang="ru-RU" sz="1200" dirty="0"/>
              <a:t>Снижение потребления соли на 1.2 г/день (с 8.1 г до 6.9 г к 2019).</a:t>
            </a:r>
          </a:p>
          <a:p>
            <a:pPr>
              <a:buFont typeface="Arial" panose="020B0604020202020204" pitchFamily="34" charset="0"/>
              <a:buChar char="•"/>
            </a:pPr>
            <a:r>
              <a:rPr lang="ru-RU" sz="1200" dirty="0"/>
              <a:t>Снижение содержания соли в хлебе на 20–30% в среднем.</a:t>
            </a:r>
          </a:p>
          <a:p>
            <a:pPr>
              <a:buFont typeface="Arial" panose="020B0604020202020204" pitchFamily="34" charset="0"/>
              <a:buChar char="•"/>
            </a:pPr>
            <a:r>
              <a:rPr lang="ru-RU" sz="1200" dirty="0"/>
              <a:t>Ожидаемое снижение ССЗ на 11% к 2030 году (по моделям ВОЗ).</a:t>
            </a:r>
          </a:p>
          <a:p>
            <a:pPr>
              <a:buFont typeface="Arial" panose="020B0604020202020204" pitchFamily="34" charset="0"/>
              <a:buChar char="•"/>
            </a:pPr>
            <a:r>
              <a:rPr lang="ru-RU" sz="1200" dirty="0"/>
              <a:t>Высокая приверженность производителей благодаря предварительным добровольным мерам.</a:t>
            </a:r>
          </a:p>
          <a:p>
            <a:r>
              <a:rPr lang="ru-RU" sz="1200" b="1" dirty="0">
                <a:solidFill>
                  <a:srgbClr val="C00000"/>
                </a:solidFill>
              </a:rPr>
              <a:t>Уроки:</a:t>
            </a:r>
          </a:p>
          <a:p>
            <a:pPr>
              <a:buFont typeface="Arial" panose="020B0604020202020204" pitchFamily="34" charset="0"/>
              <a:buChar char="•"/>
            </a:pPr>
            <a:r>
              <a:rPr lang="ru-RU" sz="1200" b="1" dirty="0">
                <a:solidFill>
                  <a:srgbClr val="C00000"/>
                </a:solidFill>
              </a:rPr>
              <a:t>Добровольные меры создают базу для обязательных стандартов, снижая сопротивление бизнеса.</a:t>
            </a:r>
          </a:p>
          <a:p>
            <a:pPr>
              <a:buFont typeface="Arial" panose="020B0604020202020204" pitchFamily="34" charset="0"/>
              <a:buChar char="•"/>
            </a:pPr>
            <a:r>
              <a:rPr lang="ru-RU" sz="1200" b="1" dirty="0">
                <a:solidFill>
                  <a:srgbClr val="C00000"/>
                </a:solidFill>
              </a:rPr>
              <a:t>Постепенное снижение соли предотвращает негативную реакцию потребителей.</a:t>
            </a:r>
          </a:p>
          <a:p>
            <a:pPr>
              <a:buFont typeface="Arial" panose="020B0604020202020204" pitchFamily="34" charset="0"/>
              <a:buChar char="•"/>
            </a:pPr>
            <a:r>
              <a:rPr lang="ru-RU" sz="1200" b="1" dirty="0">
                <a:solidFill>
                  <a:srgbClr val="C00000"/>
                </a:solidFill>
              </a:rPr>
              <a:t>Четкие законодательные рамки и мониторинг обеспечивают устойчивость.</a:t>
            </a:r>
          </a:p>
          <a:p>
            <a:r>
              <a:rPr lang="ru-RU" sz="1200" b="1" dirty="0"/>
              <a:t>Источники</a:t>
            </a:r>
            <a:r>
              <a:rPr lang="ru-RU" sz="1200" dirty="0"/>
              <a:t>: ВОЗ, www.who.int/</a:t>
            </a:r>
            <a:r>
              <a:rPr lang="ru-RU" sz="1200" dirty="0" err="1"/>
              <a:t>news-room</a:t>
            </a:r>
            <a:r>
              <a:rPr lang="ru-RU" sz="1200" dirty="0"/>
              <a:t>/</a:t>
            </a:r>
            <a:r>
              <a:rPr lang="ru-RU" sz="1200" dirty="0" err="1"/>
              <a:t>fact-sheets</a:t>
            </a:r>
            <a:r>
              <a:rPr lang="ru-RU" sz="1200" dirty="0"/>
              <a:t>/</a:t>
            </a:r>
            <a:r>
              <a:rPr lang="ru-RU" sz="1200" dirty="0" err="1"/>
              <a:t>detail</a:t>
            </a:r>
            <a:r>
              <a:rPr lang="ru-RU" sz="1200" dirty="0"/>
              <a:t>/</a:t>
            </a:r>
            <a:r>
              <a:rPr lang="ru-RU" sz="1200" dirty="0" err="1"/>
              <a:t>salt-reduction</a:t>
            </a:r>
            <a:r>
              <a:rPr lang="ru-RU" sz="1200" dirty="0"/>
              <a:t>;</a:t>
            </a:r>
          </a:p>
        </p:txBody>
      </p:sp>
    </p:spTree>
    <p:extLst>
      <p:ext uri="{BB962C8B-B14F-4D97-AF65-F5344CB8AC3E}">
        <p14:creationId xmlns:p14="http://schemas.microsoft.com/office/powerpoint/2010/main" val="2499154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3359" y="108065"/>
            <a:ext cx="11391207" cy="6863417"/>
          </a:xfrm>
          <a:prstGeom prst="rect">
            <a:avLst/>
          </a:prstGeom>
        </p:spPr>
        <p:txBody>
          <a:bodyPr wrap="square">
            <a:spAutoFit/>
          </a:bodyPr>
          <a:lstStyle/>
          <a:p>
            <a:r>
              <a:rPr lang="ru-RU" sz="2000" b="1" dirty="0" smtClean="0"/>
              <a:t>Австралия</a:t>
            </a:r>
            <a:r>
              <a:rPr lang="ru-RU" sz="2000" dirty="0" smtClean="0"/>
              <a:t>:</a:t>
            </a:r>
          </a:p>
          <a:p>
            <a:r>
              <a:rPr lang="ru-RU" sz="1400" dirty="0" smtClean="0"/>
              <a:t>Потребление </a:t>
            </a:r>
            <a:r>
              <a:rPr lang="ru-RU" sz="1400" dirty="0"/>
              <a:t>соли — 9 г/день, из которых 20% от хлеба и 30% от переработанных продуктов. Высокий уровень ССЗ. </a:t>
            </a:r>
            <a:endParaRPr lang="ru-RU" sz="1400" dirty="0" smtClean="0"/>
          </a:p>
          <a:p>
            <a:r>
              <a:rPr lang="ru-RU" sz="1400" dirty="0" smtClean="0"/>
              <a:t>Австралия </a:t>
            </a:r>
            <a:r>
              <a:rPr lang="ru-RU" sz="1400" dirty="0"/>
              <a:t>начала с добровольных мер через партнерства, а затем ввела целевые стандарты.</a:t>
            </a:r>
          </a:p>
          <a:p>
            <a:r>
              <a:rPr lang="ru-RU" sz="1400" b="1" dirty="0"/>
              <a:t>Пошаговые действия</a:t>
            </a:r>
            <a:r>
              <a:rPr lang="ru-RU" sz="1400" dirty="0"/>
              <a:t>:</a:t>
            </a:r>
          </a:p>
          <a:p>
            <a:pPr>
              <a:buFont typeface="+mj-lt"/>
              <a:buAutoNum type="arabicPeriod"/>
            </a:pPr>
            <a:r>
              <a:rPr lang="ru-RU" sz="1400" b="1" dirty="0"/>
              <a:t>Исследования и партнерства (2007–2009)</a:t>
            </a:r>
            <a:r>
              <a:rPr lang="ru-RU" sz="1400" dirty="0"/>
              <a:t>: </a:t>
            </a:r>
            <a:r>
              <a:rPr lang="ru-RU" sz="1400" dirty="0" err="1"/>
              <a:t>Heart</a:t>
            </a:r>
            <a:r>
              <a:rPr lang="ru-RU" sz="1400" dirty="0"/>
              <a:t> </a:t>
            </a:r>
            <a:r>
              <a:rPr lang="ru-RU" sz="1400" dirty="0" err="1"/>
              <a:t>Foundation</a:t>
            </a:r>
            <a:r>
              <a:rPr lang="ru-RU" sz="1400" dirty="0"/>
              <a:t> и AWASH (</a:t>
            </a:r>
            <a:r>
              <a:rPr lang="ru-RU" sz="1400" dirty="0" err="1"/>
              <a:t>Australian</a:t>
            </a:r>
            <a:r>
              <a:rPr lang="ru-RU" sz="1400" dirty="0"/>
              <a:t> </a:t>
            </a:r>
            <a:r>
              <a:rPr lang="ru-RU" sz="1400" dirty="0" err="1"/>
              <a:t>Division</a:t>
            </a:r>
            <a:r>
              <a:rPr lang="ru-RU" sz="1400" dirty="0"/>
              <a:t> </a:t>
            </a:r>
            <a:r>
              <a:rPr lang="ru-RU" sz="1400" dirty="0" err="1"/>
              <a:t>of</a:t>
            </a:r>
            <a:r>
              <a:rPr lang="ru-RU" sz="1400" dirty="0"/>
              <a:t> </a:t>
            </a:r>
            <a:r>
              <a:rPr lang="ru-RU" sz="1400" dirty="0" err="1"/>
              <a:t>World</a:t>
            </a:r>
            <a:r>
              <a:rPr lang="ru-RU" sz="1400" dirty="0"/>
              <a:t> </a:t>
            </a:r>
            <a:r>
              <a:rPr lang="ru-RU" sz="1400" dirty="0" err="1"/>
              <a:t>Action</a:t>
            </a:r>
            <a:r>
              <a:rPr lang="ru-RU" sz="1400" dirty="0"/>
              <a:t> </a:t>
            </a:r>
            <a:r>
              <a:rPr lang="ru-RU" sz="1400" dirty="0" err="1"/>
              <a:t>on</a:t>
            </a:r>
            <a:r>
              <a:rPr lang="ru-RU" sz="1400" dirty="0"/>
              <a:t> </a:t>
            </a:r>
            <a:r>
              <a:rPr lang="ru-RU" sz="1400" dirty="0" err="1"/>
              <a:t>Salt</a:t>
            </a:r>
            <a:r>
              <a:rPr lang="ru-RU" sz="1400" dirty="0"/>
              <a:t> </a:t>
            </a:r>
            <a:r>
              <a:rPr lang="ru-RU" sz="1400" dirty="0" err="1"/>
              <a:t>and</a:t>
            </a:r>
            <a:r>
              <a:rPr lang="ru-RU" sz="1400" dirty="0"/>
              <a:t> </a:t>
            </a:r>
            <a:r>
              <a:rPr lang="ru-RU" sz="1400" dirty="0" err="1"/>
              <a:t>Health</a:t>
            </a:r>
            <a:r>
              <a:rPr lang="ru-RU" sz="1400" dirty="0"/>
              <a:t>) провели исследования, выявив ключевые источники соли. Создана платформа для диалога с производителями.</a:t>
            </a:r>
          </a:p>
          <a:p>
            <a:pPr>
              <a:buFont typeface="+mj-lt"/>
              <a:buAutoNum type="arabicPeriod"/>
            </a:pPr>
            <a:r>
              <a:rPr lang="ru-RU" sz="1400" b="1" dirty="0"/>
              <a:t>Добровольные меры (2009–2013)</a:t>
            </a:r>
            <a:r>
              <a:rPr lang="ru-RU" sz="1400" dirty="0"/>
              <a:t>:</a:t>
            </a:r>
          </a:p>
          <a:p>
            <a:pPr marL="742950" lvl="1" indent="-285750">
              <a:buFont typeface="+mj-lt"/>
              <a:buAutoNum type="arabicPeriod"/>
            </a:pPr>
            <a:r>
              <a:rPr lang="ru-RU" sz="1400" dirty="0"/>
              <a:t>Программа </a:t>
            </a:r>
            <a:r>
              <a:rPr lang="ru-RU" sz="1400" dirty="0" err="1"/>
              <a:t>Food</a:t>
            </a:r>
            <a:r>
              <a:rPr lang="ru-RU" sz="1400" dirty="0"/>
              <a:t> </a:t>
            </a:r>
            <a:r>
              <a:rPr lang="ru-RU" sz="1400" dirty="0" err="1"/>
              <a:t>and</a:t>
            </a:r>
            <a:r>
              <a:rPr lang="ru-RU" sz="1400" dirty="0"/>
              <a:t> </a:t>
            </a:r>
            <a:r>
              <a:rPr lang="ru-RU" sz="1400" dirty="0" err="1"/>
              <a:t>Health</a:t>
            </a:r>
            <a:r>
              <a:rPr lang="ru-RU" sz="1400" dirty="0"/>
              <a:t> </a:t>
            </a:r>
            <a:r>
              <a:rPr lang="ru-RU" sz="1400" dirty="0" err="1"/>
              <a:t>Dialogue</a:t>
            </a:r>
            <a:r>
              <a:rPr lang="ru-RU" sz="1400" dirty="0"/>
              <a:t> установила добровольные цели: снижение соли в хлебе до 1.2 г/100 г, в мясных изделиях и готовых блюдах — на 15–20%.</a:t>
            </a:r>
          </a:p>
          <a:p>
            <a:pPr marL="742950" lvl="1" indent="-285750">
              <a:buFont typeface="+mj-lt"/>
              <a:buAutoNum type="arabicPeriod"/>
            </a:pPr>
            <a:r>
              <a:rPr lang="ru-RU" sz="1400" dirty="0"/>
              <a:t>Производители (например, крупные пекарни и супермаркеты) работали с технологами для </a:t>
            </a:r>
            <a:r>
              <a:rPr lang="ru-RU" sz="1400" dirty="0" err="1"/>
              <a:t>реформуляции</a:t>
            </a:r>
            <a:r>
              <a:rPr lang="ru-RU" sz="1400" dirty="0"/>
              <a:t>.</a:t>
            </a:r>
          </a:p>
          <a:p>
            <a:pPr marL="742950" lvl="1" indent="-285750">
              <a:buFont typeface="+mj-lt"/>
              <a:buAutoNum type="arabicPeriod"/>
            </a:pPr>
            <a:r>
              <a:rPr lang="ru-RU" sz="1400" dirty="0"/>
              <a:t>Кампании "</a:t>
            </a:r>
            <a:r>
              <a:rPr lang="ru-RU" sz="1400" dirty="0" err="1"/>
              <a:t>Drop</a:t>
            </a:r>
            <a:r>
              <a:rPr lang="ru-RU" sz="1400" dirty="0"/>
              <a:t> </a:t>
            </a:r>
            <a:r>
              <a:rPr lang="ru-RU" sz="1400" dirty="0" err="1"/>
              <a:t>the</a:t>
            </a:r>
            <a:r>
              <a:rPr lang="ru-RU" sz="1400" dirty="0"/>
              <a:t> </a:t>
            </a:r>
            <a:r>
              <a:rPr lang="ru-RU" sz="1400" dirty="0" err="1"/>
              <a:t>Salt</a:t>
            </a:r>
            <a:r>
              <a:rPr lang="ru-RU" sz="1400" dirty="0"/>
              <a:t>" для повышения осведомленности.</a:t>
            </a:r>
          </a:p>
          <a:p>
            <a:pPr>
              <a:buFont typeface="+mj-lt"/>
              <a:buAutoNum type="arabicPeriod"/>
            </a:pPr>
            <a:r>
              <a:rPr lang="ru-RU" sz="1400" b="1" dirty="0"/>
              <a:t>Переход к стандартам (2014–2017)</a:t>
            </a:r>
            <a:r>
              <a:rPr lang="ru-RU" sz="1400" dirty="0"/>
              <a:t>:</a:t>
            </a:r>
          </a:p>
          <a:p>
            <a:pPr marL="742950" lvl="1" indent="-285750">
              <a:buFont typeface="+mj-lt"/>
              <a:buAutoNum type="arabicPeriod"/>
            </a:pPr>
            <a:r>
              <a:rPr lang="ru-RU" sz="1400" dirty="0"/>
              <a:t>После частичного успеха добровольных мер (снижение соли в хлебе на 10%) правительство ввело </a:t>
            </a:r>
            <a:r>
              <a:rPr lang="ru-RU" sz="1400" dirty="0" err="1"/>
              <a:t>Healthy</a:t>
            </a:r>
            <a:r>
              <a:rPr lang="ru-RU" sz="1400" dirty="0"/>
              <a:t> </a:t>
            </a:r>
            <a:r>
              <a:rPr lang="ru-RU" sz="1400" dirty="0" err="1"/>
              <a:t>Food</a:t>
            </a:r>
            <a:r>
              <a:rPr lang="ru-RU" sz="1400" dirty="0"/>
              <a:t> </a:t>
            </a:r>
            <a:r>
              <a:rPr lang="ru-RU" sz="1400" dirty="0" err="1"/>
              <a:t>Partnership</a:t>
            </a:r>
            <a:r>
              <a:rPr lang="ru-RU" sz="1400" dirty="0"/>
              <a:t> с более строгими целевыми стандартами (например, 1 г/100 г для хлеба к 2017).</a:t>
            </a:r>
          </a:p>
          <a:p>
            <a:pPr marL="742950" lvl="1" indent="-285750">
              <a:buFont typeface="+mj-lt"/>
              <a:buAutoNum type="arabicPeriod"/>
            </a:pPr>
            <a:r>
              <a:rPr lang="ru-RU" sz="1400" dirty="0"/>
              <a:t>Стандарты не были обязательными, но сопровождались давлением через отчеты и рейтинги производителей.</a:t>
            </a:r>
          </a:p>
          <a:p>
            <a:pPr>
              <a:buFont typeface="+mj-lt"/>
              <a:buAutoNum type="arabicPeriod"/>
            </a:pPr>
            <a:r>
              <a:rPr lang="ru-RU" sz="1400" b="1" dirty="0"/>
              <a:t>Мониторинг (2014–настоящее время)</a:t>
            </a:r>
            <a:r>
              <a:rPr lang="ru-RU" sz="1400" dirty="0"/>
              <a:t>:</a:t>
            </a:r>
          </a:p>
          <a:p>
            <a:pPr marL="742950" lvl="1" indent="-285750">
              <a:buFont typeface="+mj-lt"/>
              <a:buAutoNum type="arabicPeriod"/>
            </a:pPr>
            <a:r>
              <a:rPr lang="ru-RU" sz="1400" dirty="0"/>
              <a:t>Регулярные анализы продуктов и публикация данных AWASH.</a:t>
            </a:r>
          </a:p>
          <a:p>
            <a:pPr marL="742950" lvl="1" indent="-285750">
              <a:buFont typeface="+mj-lt"/>
              <a:buAutoNum type="arabicPeriod"/>
            </a:pPr>
            <a:r>
              <a:rPr lang="ru-RU" sz="1400" dirty="0"/>
              <a:t>Опросы потребления соли через национальные исследования.</a:t>
            </a:r>
          </a:p>
          <a:p>
            <a:pPr marL="742950" lvl="1" indent="-285750">
              <a:buFont typeface="+mj-lt"/>
              <a:buAutoNum type="arabicPeriod"/>
            </a:pPr>
            <a:r>
              <a:rPr lang="ru-RU" sz="1400" dirty="0"/>
              <a:t>Партнерство с общепитом для </a:t>
            </a:r>
            <a:r>
              <a:rPr lang="ru-RU" sz="1400" dirty="0" err="1"/>
              <a:t>низкосолевых</a:t>
            </a:r>
            <a:r>
              <a:rPr lang="ru-RU" sz="1400" dirty="0"/>
              <a:t> меню.</a:t>
            </a:r>
          </a:p>
          <a:p>
            <a:pPr>
              <a:buFont typeface="+mj-lt"/>
              <a:buAutoNum type="arabicPeriod"/>
            </a:pPr>
            <a:r>
              <a:rPr lang="ru-RU" sz="1400" b="1" dirty="0"/>
              <a:t>Расширение (2018–настоящее время)</a:t>
            </a:r>
            <a:r>
              <a:rPr lang="ru-RU" sz="1400" dirty="0"/>
              <a:t>:</a:t>
            </a:r>
          </a:p>
          <a:p>
            <a:pPr marL="742950" lvl="1" indent="-285750">
              <a:buFont typeface="+mj-lt"/>
              <a:buAutoNum type="arabicPeriod"/>
            </a:pPr>
            <a:r>
              <a:rPr lang="ru-RU" sz="1400" dirty="0"/>
              <a:t>Включение школ и больниц в программу снижения соли.</a:t>
            </a:r>
          </a:p>
          <a:p>
            <a:pPr marL="742950" lvl="1" indent="-285750">
              <a:buFont typeface="+mj-lt"/>
              <a:buAutoNum type="arabicPeriod"/>
            </a:pPr>
            <a:r>
              <a:rPr lang="ru-RU" sz="1400" dirty="0"/>
              <a:t>Планы по обязательным лимитам к 2025.</a:t>
            </a:r>
          </a:p>
          <a:p>
            <a:r>
              <a:rPr lang="ru-RU" sz="1400" b="1" dirty="0"/>
              <a:t>Результаты</a:t>
            </a:r>
            <a:r>
              <a:rPr lang="ru-RU" sz="1400" dirty="0"/>
              <a:t>:</a:t>
            </a:r>
          </a:p>
          <a:p>
            <a:pPr>
              <a:buFont typeface="Arial" panose="020B0604020202020204" pitchFamily="34" charset="0"/>
              <a:buChar char="•"/>
            </a:pPr>
            <a:r>
              <a:rPr lang="ru-RU" sz="1400" dirty="0"/>
              <a:t>Снижение соли в хлебе на 15–20%.</a:t>
            </a:r>
          </a:p>
          <a:p>
            <a:pPr>
              <a:buFont typeface="Arial" panose="020B0604020202020204" pitchFamily="34" charset="0"/>
              <a:buChar char="•"/>
            </a:pPr>
            <a:r>
              <a:rPr lang="ru-RU" sz="1400" dirty="0"/>
              <a:t>Потребление соли снизилось до 8.4 г/день.</a:t>
            </a:r>
          </a:p>
          <a:p>
            <a:pPr>
              <a:buFont typeface="Arial" panose="020B0604020202020204" pitchFamily="34" charset="0"/>
              <a:buChar char="•"/>
            </a:pPr>
            <a:r>
              <a:rPr lang="ru-RU" sz="1400" dirty="0"/>
              <a:t>Успех добровольных мер облегчил введение стандартов.</a:t>
            </a:r>
          </a:p>
          <a:p>
            <a:r>
              <a:rPr lang="ru-RU" sz="1400" b="1" dirty="0">
                <a:solidFill>
                  <a:srgbClr val="C00000"/>
                </a:solidFill>
              </a:rPr>
              <a:t>Уроки</a:t>
            </a:r>
            <a:r>
              <a:rPr lang="ru-RU" sz="1400" dirty="0">
                <a:solidFill>
                  <a:srgbClr val="C00000"/>
                </a:solidFill>
              </a:rPr>
              <a:t>:</a:t>
            </a:r>
          </a:p>
          <a:p>
            <a:pPr>
              <a:buFont typeface="Arial" panose="020B0604020202020204" pitchFamily="34" charset="0"/>
              <a:buChar char="•"/>
            </a:pPr>
            <a:r>
              <a:rPr lang="ru-RU" sz="1400" dirty="0">
                <a:solidFill>
                  <a:srgbClr val="C00000"/>
                </a:solidFill>
              </a:rPr>
              <a:t>Партнерства с </a:t>
            </a:r>
            <a:r>
              <a:rPr lang="ru-RU" sz="1400" dirty="0" smtClean="0">
                <a:solidFill>
                  <a:srgbClr val="C00000"/>
                </a:solidFill>
              </a:rPr>
              <a:t>НПО </a:t>
            </a:r>
            <a:r>
              <a:rPr lang="ru-RU" sz="1400" dirty="0">
                <a:solidFill>
                  <a:srgbClr val="C00000"/>
                </a:solidFill>
              </a:rPr>
              <a:t>усиливают давление на бизнес.</a:t>
            </a:r>
          </a:p>
          <a:p>
            <a:pPr>
              <a:buFont typeface="Arial" panose="020B0604020202020204" pitchFamily="34" charset="0"/>
              <a:buChar char="•"/>
            </a:pPr>
            <a:r>
              <a:rPr lang="ru-RU" sz="1400" dirty="0">
                <a:solidFill>
                  <a:srgbClr val="C00000"/>
                </a:solidFill>
              </a:rPr>
              <a:t>Постепенный переход к стандартам минимизирует сопротивление.</a:t>
            </a:r>
          </a:p>
          <a:p>
            <a:pPr>
              <a:buFont typeface="Arial" panose="020B0604020202020204" pitchFamily="34" charset="0"/>
              <a:buChar char="•"/>
            </a:pPr>
            <a:r>
              <a:rPr lang="ru-RU" sz="1400" dirty="0">
                <a:solidFill>
                  <a:srgbClr val="C00000"/>
                </a:solidFill>
              </a:rPr>
              <a:t>Прозрачный мониторинг важен для доверия.</a:t>
            </a:r>
          </a:p>
        </p:txBody>
      </p:sp>
    </p:spTree>
    <p:extLst>
      <p:ext uri="{BB962C8B-B14F-4D97-AF65-F5344CB8AC3E}">
        <p14:creationId xmlns:p14="http://schemas.microsoft.com/office/powerpoint/2010/main" val="271895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ack and white clouds&#10;&#10;Description automatically generated">
            <a:extLst>
              <a:ext uri="{FF2B5EF4-FFF2-40B4-BE49-F238E27FC236}">
                <a16:creationId xmlns:a16="http://schemas.microsoft.com/office/drawing/2014/main" id="{DEF01463-9234-C005-BDE7-84533F79767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AED633-3580-4E42-98ED-CA214861F26E}"/>
              </a:ext>
            </a:extLst>
          </p:cNvPr>
          <p:cNvSpPr>
            <a:spLocks noGrp="1"/>
          </p:cNvSpPr>
          <p:nvPr>
            <p:ph type="title"/>
          </p:nvPr>
        </p:nvSpPr>
        <p:spPr>
          <a:xfrm>
            <a:off x="162560" y="365125"/>
            <a:ext cx="11832045" cy="1325563"/>
          </a:xfrm>
        </p:spPr>
        <p:txBody>
          <a:bodyPr spcFirstLastPara="1" vert="horz" wrap="square" lIns="91440" tIns="45720" rIns="91440" bIns="45720" rtlCol="0" anchor="ctr" anchorCtr="0">
            <a:noAutofit/>
          </a:bodyPr>
          <a:lstStyle/>
          <a:p>
            <a:r>
              <a:rPr lang="ru-RU" sz="4267" b="1">
                <a:solidFill>
                  <a:schemeClr val="accent5">
                    <a:lumMod val="75000"/>
                  </a:schemeClr>
                </a:solidFill>
              </a:rPr>
              <a:t>Мировая цель по профилактике и контролю НИЗ </a:t>
            </a:r>
            <a:endParaRPr lang="en-US" sz="4267" b="1">
              <a:solidFill>
                <a:schemeClr val="accent5">
                  <a:lumMod val="75000"/>
                </a:schemeClr>
              </a:solidFill>
            </a:endParaRPr>
          </a:p>
        </p:txBody>
      </p:sp>
      <p:sp>
        <p:nvSpPr>
          <p:cNvPr id="3" name="Content Placeholder 2">
            <a:extLst>
              <a:ext uri="{FF2B5EF4-FFF2-40B4-BE49-F238E27FC236}">
                <a16:creationId xmlns:a16="http://schemas.microsoft.com/office/drawing/2014/main" id="{97A4C821-115A-4F90-AEA7-DD5CBD271865}"/>
              </a:ext>
            </a:extLst>
          </p:cNvPr>
          <p:cNvSpPr>
            <a:spLocks noGrp="1"/>
          </p:cNvSpPr>
          <p:nvPr>
            <p:ph idx="1"/>
          </p:nvPr>
        </p:nvSpPr>
        <p:spPr>
          <a:xfrm>
            <a:off x="4034971" y="1690688"/>
            <a:ext cx="7024915" cy="4351339"/>
          </a:xfrm>
        </p:spPr>
        <p:txBody>
          <a:bodyPr>
            <a:normAutofit/>
          </a:bodyPr>
          <a:lstStyle/>
          <a:p>
            <a:pPr algn="just">
              <a:lnSpc>
                <a:spcPct val="110000"/>
              </a:lnSpc>
              <a:spcBef>
                <a:spcPts val="300"/>
              </a:spcBef>
              <a:spcAft>
                <a:spcPts val="300"/>
              </a:spcAft>
            </a:pPr>
            <a:r>
              <a:rPr lang="ru-RU" sz="3000" dirty="0">
                <a:latin typeface="Calibri" panose="020F0502020204030204" pitchFamily="34" charset="0"/>
                <a:ea typeface="SimSun" panose="02010600030101010101" pitchFamily="2" charset="-122"/>
                <a:cs typeface="Arial" panose="020B0604020202020204" pitchFamily="34" charset="0"/>
              </a:rPr>
              <a:t>В</a:t>
            </a:r>
            <a:r>
              <a:rPr lang="en-AU" sz="3000" dirty="0">
                <a:latin typeface="Calibri" panose="020F0502020204030204" pitchFamily="34" charset="0"/>
                <a:ea typeface="SimSun" panose="02010600030101010101" pitchFamily="2" charset="-122"/>
                <a:cs typeface="Arial" panose="020B0604020202020204" pitchFamily="34" charset="0"/>
              </a:rPr>
              <a:t> 2013</a:t>
            </a:r>
            <a:r>
              <a:rPr lang="ru-RU" sz="3000" dirty="0">
                <a:latin typeface="Calibri" panose="020F0502020204030204" pitchFamily="34" charset="0"/>
                <a:ea typeface="SimSun" panose="02010600030101010101" pitchFamily="2" charset="-122"/>
                <a:cs typeface="Arial" panose="020B0604020202020204" pitchFamily="34" charset="0"/>
              </a:rPr>
              <a:t> году все государства-члены приняли обязательства по сокращению потребления натрия населением на </a:t>
            </a:r>
            <a:r>
              <a:rPr lang="en-US" sz="3000" dirty="0">
                <a:latin typeface="Calibri" panose="020F0502020204030204" pitchFamily="34" charset="0"/>
                <a:ea typeface="SimSun" panose="02010600030101010101" pitchFamily="2" charset="-122"/>
                <a:cs typeface="Arial" panose="020B0604020202020204" pitchFamily="34" charset="0"/>
              </a:rPr>
              <a:t>30% </a:t>
            </a:r>
            <a:r>
              <a:rPr lang="ru-RU" sz="3000" dirty="0">
                <a:latin typeface="Calibri" panose="020F0502020204030204" pitchFamily="34" charset="0"/>
                <a:ea typeface="SimSun" panose="02010600030101010101" pitchFamily="2" charset="-122"/>
                <a:cs typeface="Arial" panose="020B0604020202020204" pitchFamily="34" charset="0"/>
              </a:rPr>
              <a:t>к</a:t>
            </a:r>
            <a:r>
              <a:rPr lang="en-US" sz="3000" dirty="0">
                <a:latin typeface="Calibri" panose="020F0502020204030204" pitchFamily="34" charset="0"/>
                <a:ea typeface="SimSun" panose="02010600030101010101" pitchFamily="2" charset="-122"/>
                <a:cs typeface="Arial" panose="020B0604020202020204" pitchFamily="34" charset="0"/>
              </a:rPr>
              <a:t> 2025</a:t>
            </a:r>
            <a:r>
              <a:rPr lang="ru-RU" sz="3000" dirty="0">
                <a:latin typeface="Calibri" panose="020F0502020204030204" pitchFamily="34" charset="0"/>
                <a:ea typeface="SimSun" panose="02010600030101010101" pitchFamily="2" charset="-122"/>
                <a:cs typeface="Arial" panose="020B0604020202020204" pitchFamily="34" charset="0"/>
              </a:rPr>
              <a:t> году</a:t>
            </a:r>
            <a:r>
              <a:rPr lang="en-US" sz="3000" dirty="0">
                <a:latin typeface="Calibri" panose="020F0502020204030204" pitchFamily="34" charset="0"/>
                <a:ea typeface="SimSun" panose="02010600030101010101" pitchFamily="2" charset="-122"/>
                <a:cs typeface="Arial" panose="020B0604020202020204" pitchFamily="34" charset="0"/>
              </a:rPr>
              <a:t>.</a:t>
            </a:r>
          </a:p>
          <a:p>
            <a:pPr marL="1371566" lvl="3" indent="0" algn="just">
              <a:lnSpc>
                <a:spcPct val="110000"/>
              </a:lnSpc>
              <a:spcBef>
                <a:spcPts val="300"/>
              </a:spcBef>
              <a:spcAft>
                <a:spcPts val="300"/>
              </a:spcAft>
              <a:buNone/>
            </a:pPr>
            <a:endParaRPr lang="en-US" sz="2200" dirty="0">
              <a:latin typeface="Calibri" panose="020F0502020204030204" pitchFamily="34" charset="0"/>
              <a:ea typeface="SimSun" panose="02010600030101010101" pitchFamily="2" charset="-122"/>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B1DBA3F4-508F-4B49-88C0-0BF9ACC1B2ED}"/>
              </a:ext>
            </a:extLst>
          </p:cNvPr>
          <p:cNvSpPr>
            <a:spLocks noGrp="1"/>
          </p:cNvSpPr>
          <p:nvPr>
            <p:ph type="sldNum" sz="quarter" idx="12"/>
          </p:nvPr>
        </p:nvSpPr>
        <p:spPr/>
        <p:txBody>
          <a:bodyPr/>
          <a:lstStyle/>
          <a:p>
            <a:fld id="{CBC2C82A-6494-4488-BE13-24342F05CCD0}" type="slidenum">
              <a:rPr lang="en-US" smtClean="0"/>
              <a:t>3</a:t>
            </a:fld>
            <a:endParaRPr lang="en-US"/>
          </a:p>
        </p:txBody>
      </p:sp>
      <p:pic>
        <p:nvPicPr>
          <p:cNvPr id="7" name="Picture 6">
            <a:extLst>
              <a:ext uri="{FF2B5EF4-FFF2-40B4-BE49-F238E27FC236}">
                <a16:creationId xmlns:a16="http://schemas.microsoft.com/office/drawing/2014/main" id="{162439C8-4F6D-43C0-80B3-49BEC0BAB8C2}"/>
              </a:ext>
            </a:extLst>
          </p:cNvPr>
          <p:cNvPicPr>
            <a:picLocks noChangeAspect="1"/>
          </p:cNvPicPr>
          <p:nvPr/>
        </p:nvPicPr>
        <p:blipFill rotWithShape="1">
          <a:blip r:embed="rId4"/>
          <a:srcRect l="23517" r="-1" b="-1"/>
          <a:stretch/>
        </p:blipFill>
        <p:spPr>
          <a:xfrm>
            <a:off x="8510052" y="3910877"/>
            <a:ext cx="2417517" cy="2512871"/>
          </a:xfrm>
          <a:prstGeom prst="rect">
            <a:avLst/>
          </a:prstGeom>
          <a:ln>
            <a:solidFill>
              <a:schemeClr val="bg2">
                <a:lumMod val="90000"/>
              </a:schemeClr>
            </a:solidFill>
          </a:ln>
        </p:spPr>
      </p:pic>
      <p:pic>
        <p:nvPicPr>
          <p:cNvPr id="8" name="Picture 7">
            <a:extLst>
              <a:ext uri="{FF2B5EF4-FFF2-40B4-BE49-F238E27FC236}">
                <a16:creationId xmlns:a16="http://schemas.microsoft.com/office/drawing/2014/main" id="{B0732177-44DB-4EA2-ABEC-7D70D07679D0}"/>
              </a:ext>
            </a:extLst>
          </p:cNvPr>
          <p:cNvPicPr>
            <a:picLocks noChangeAspect="1"/>
          </p:cNvPicPr>
          <p:nvPr/>
        </p:nvPicPr>
        <p:blipFill>
          <a:blip r:embed="rId5"/>
          <a:stretch>
            <a:fillRect/>
          </a:stretch>
        </p:blipFill>
        <p:spPr>
          <a:xfrm>
            <a:off x="1132115" y="1690689"/>
            <a:ext cx="2714840" cy="3819183"/>
          </a:xfrm>
          <a:prstGeom prst="rect">
            <a:avLst/>
          </a:prstGeom>
          <a:ln>
            <a:solidFill>
              <a:schemeClr val="bg2">
                <a:lumMod val="75000"/>
              </a:schemeClr>
            </a:solidFill>
          </a:ln>
        </p:spPr>
      </p:pic>
    </p:spTree>
    <p:extLst>
      <p:ext uri="{BB962C8B-B14F-4D97-AF65-F5344CB8AC3E}">
        <p14:creationId xmlns:p14="http://schemas.microsoft.com/office/powerpoint/2010/main" val="2329833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9990" y="566663"/>
            <a:ext cx="8752573" cy="5151667"/>
          </a:xfrm>
          <a:prstGeom prst="rect">
            <a:avLst/>
          </a:prstGeom>
        </p:spPr>
        <p:txBody>
          <a:bodyPr wrap="square">
            <a:spAutoFit/>
          </a:bodyPr>
          <a:lstStyle/>
          <a:p>
            <a:pPr>
              <a:lnSpc>
                <a:spcPct val="107000"/>
              </a:lnSpc>
              <a:spcAft>
                <a:spcPts val="800"/>
              </a:spcAft>
            </a:pPr>
            <a:r>
              <a:rPr lang="ru-RU" sz="2800" b="1" dirty="0" smtClean="0">
                <a:solidFill>
                  <a:schemeClr val="accent2">
                    <a:lumMod val="50000"/>
                  </a:schemeClr>
                </a:solidFill>
                <a:latin typeface="Arial" panose="020B0604020202020204" pitchFamily="34" charset="0"/>
                <a:ea typeface="Calibri" panose="020F0502020204030204" pitchFamily="34" charset="0"/>
                <a:cs typeface="Times New Roman" panose="02020603050405020304" pitchFamily="18" charset="0"/>
              </a:rPr>
              <a:t>Альтернативные методы</a:t>
            </a:r>
          </a:p>
          <a:p>
            <a:pPr>
              <a:lnSpc>
                <a:spcPct val="107000"/>
              </a:lnSpc>
              <a:spcAft>
                <a:spcPts val="800"/>
              </a:spcAft>
            </a:pPr>
            <a:r>
              <a:rPr lang="ru-RU" b="1" dirty="0" smtClean="0">
                <a:solidFill>
                  <a:schemeClr val="accent3">
                    <a:lumMod val="50000"/>
                  </a:schemeClr>
                </a:solidFill>
                <a:latin typeface="Arial" panose="020B0604020202020204" pitchFamily="34" charset="0"/>
                <a:ea typeface="Calibri" panose="020F0502020204030204" pitchFamily="34" charset="0"/>
                <a:cs typeface="Times New Roman" panose="02020603050405020304" pitchFamily="18" charset="0"/>
              </a:rPr>
              <a:t>В</a:t>
            </a:r>
            <a:r>
              <a:rPr lang="aa-ET" b="1" dirty="0" smtClean="0">
                <a:solidFill>
                  <a:schemeClr val="accent3">
                    <a:lumMod val="50000"/>
                  </a:schemeClr>
                </a:solidFill>
                <a:latin typeface="Arial" panose="020B0604020202020204" pitchFamily="34" charset="0"/>
                <a:ea typeface="Calibri" panose="020F0502020204030204" pitchFamily="34" charset="0"/>
                <a:cs typeface="Times New Roman" panose="02020603050405020304" pitchFamily="18" charset="0"/>
              </a:rPr>
              <a:t>недрение </a:t>
            </a:r>
            <a:r>
              <a:rPr lang="aa-ET" b="1" dirty="0">
                <a:solidFill>
                  <a:schemeClr val="accent3">
                    <a:lumMod val="50000"/>
                  </a:schemeClr>
                </a:solidFill>
                <a:latin typeface="Arial" panose="020B0604020202020204" pitchFamily="34" charset="0"/>
                <a:ea typeface="Calibri" panose="020F0502020204030204" pitchFamily="34" charset="0"/>
                <a:cs typeface="Times New Roman" panose="02020603050405020304" pitchFamily="18" charset="0"/>
              </a:rPr>
              <a:t>специализированного программного обеспечения </a:t>
            </a:r>
            <a:r>
              <a:rPr lang="aa-ET" dirty="0">
                <a:solidFill>
                  <a:srgbClr val="000000"/>
                </a:solidFill>
                <a:latin typeface="Arial" panose="020B0604020202020204" pitchFamily="34" charset="0"/>
                <a:ea typeface="Calibri" panose="020F0502020204030204" pitchFamily="34" charset="0"/>
                <a:cs typeface="Times New Roman" panose="02020603050405020304" pitchFamily="18" charset="0"/>
              </a:rPr>
              <a:t>(ПО</a:t>
            </a: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ru-RU"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в</a:t>
            </a: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aa-ET" dirty="0">
                <a:solidFill>
                  <a:srgbClr val="000000"/>
                </a:solidFill>
                <a:latin typeface="Arial" panose="020B0604020202020204" pitchFamily="34" charset="0"/>
                <a:ea typeface="Calibri" panose="020F0502020204030204" pitchFamily="34" charset="0"/>
                <a:cs typeface="Times New Roman" panose="02020603050405020304" pitchFamily="18" charset="0"/>
              </a:rPr>
              <a:t>Новой Зеландии в рамках РКИ </a:t>
            </a: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SaltSwitch</a:t>
            </a:r>
            <a:r>
              <a:rPr lang="ru-RU"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ru-RU"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приложение </a:t>
            </a:r>
            <a:r>
              <a:rPr lang="aa-ET" dirty="0">
                <a:solidFill>
                  <a:srgbClr val="000000"/>
                </a:solidFill>
                <a:latin typeface="Arial" panose="020B0604020202020204" pitchFamily="34" charset="0"/>
                <a:ea typeface="Calibri" panose="020F0502020204030204" pitchFamily="34" charset="0"/>
                <a:cs typeface="Times New Roman" panose="02020603050405020304" pitchFamily="18" charset="0"/>
              </a:rPr>
              <a:t>для </a:t>
            </a: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смартфонов</a:t>
            </a:r>
            <a:r>
              <a:rPr lang="ru-RU"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 </a:t>
            </a: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позволя</a:t>
            </a:r>
            <a:r>
              <a:rPr lang="ru-RU"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ет</a:t>
            </a: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aa-ET" dirty="0">
                <a:solidFill>
                  <a:srgbClr val="000000"/>
                </a:solidFill>
                <a:latin typeface="Arial" panose="020B0604020202020204" pitchFamily="34" charset="0"/>
                <a:ea typeface="Calibri" panose="020F0502020204030204" pitchFamily="34" charset="0"/>
                <a:cs typeface="Times New Roman" panose="02020603050405020304" pitchFamily="18" charset="0"/>
              </a:rPr>
              <a:t>сканировать штрих-код упакованного продукта и по принципу светофора предлагать альтернативные продукты с низким содержанием соли. Наблюдение показало, что люди, пользовавшиеся ПО, по сравнению с контрольной группой в течение 4 нед сократили потребление соли на 0,7 </a:t>
            </a:r>
            <a:r>
              <a:rPr lang="aa-ET"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г.</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r>
              <a:rPr lang="ru-RU" b="1" dirty="0" smtClean="0">
                <a:solidFill>
                  <a:schemeClr val="accent3">
                    <a:lumMod val="50000"/>
                  </a:schemeClr>
                </a:solidFill>
                <a:latin typeface="Arial" panose="020B0604020202020204" pitchFamily="34" charset="0"/>
                <a:ea typeface="Times New Roman" panose="02020603050405020304" pitchFamily="18" charset="0"/>
              </a:rPr>
              <a:t>П</a:t>
            </a:r>
            <a:r>
              <a:rPr lang="aa-ET" b="1" dirty="0" smtClean="0">
                <a:solidFill>
                  <a:schemeClr val="accent3">
                    <a:lumMod val="50000"/>
                  </a:schemeClr>
                </a:solidFill>
                <a:latin typeface="Arial" panose="020B0604020202020204" pitchFamily="34" charset="0"/>
                <a:ea typeface="Times New Roman" panose="02020603050405020304" pitchFamily="18" charset="0"/>
              </a:rPr>
              <a:t>редупредительны</a:t>
            </a:r>
            <a:r>
              <a:rPr lang="ru-RU" b="1" dirty="0" smtClean="0">
                <a:solidFill>
                  <a:schemeClr val="accent3">
                    <a:lumMod val="50000"/>
                  </a:schemeClr>
                </a:solidFill>
                <a:latin typeface="Arial" panose="020B0604020202020204" pitchFamily="34" charset="0"/>
                <a:ea typeface="Times New Roman" panose="02020603050405020304" pitchFamily="18" charset="0"/>
              </a:rPr>
              <a:t>е</a:t>
            </a:r>
            <a:r>
              <a:rPr lang="aa-ET" b="1" dirty="0" smtClean="0">
                <a:solidFill>
                  <a:schemeClr val="accent3">
                    <a:lumMod val="50000"/>
                  </a:schemeClr>
                </a:solidFill>
                <a:latin typeface="Arial" panose="020B0604020202020204" pitchFamily="34" charset="0"/>
                <a:ea typeface="Times New Roman" panose="02020603050405020304" pitchFamily="18" charset="0"/>
              </a:rPr>
              <a:t> накле</a:t>
            </a:r>
            <a:r>
              <a:rPr lang="ru-RU" b="1" dirty="0" err="1" smtClean="0">
                <a:solidFill>
                  <a:schemeClr val="accent3">
                    <a:lumMod val="50000"/>
                  </a:schemeClr>
                </a:solidFill>
                <a:latin typeface="Arial" panose="020B0604020202020204" pitchFamily="34" charset="0"/>
                <a:ea typeface="Times New Roman" panose="02020603050405020304" pitchFamily="18" charset="0"/>
              </a:rPr>
              <a:t>йки</a:t>
            </a:r>
            <a:r>
              <a:rPr lang="aa-ET" b="1" dirty="0" smtClean="0">
                <a:solidFill>
                  <a:schemeClr val="accent3">
                    <a:lumMod val="50000"/>
                  </a:schemeClr>
                </a:solidFill>
                <a:latin typeface="Arial" panose="020B0604020202020204" pitchFamily="34" charset="0"/>
                <a:ea typeface="Times New Roman" panose="02020603050405020304" pitchFamily="18" charset="0"/>
              </a:rPr>
              <a:t> </a:t>
            </a:r>
            <a:r>
              <a:rPr lang="aa-ET" b="1" dirty="0">
                <a:solidFill>
                  <a:schemeClr val="accent3">
                    <a:lumMod val="50000"/>
                  </a:schemeClr>
                </a:solidFill>
                <a:latin typeface="Arial" panose="020B0604020202020204" pitchFamily="34" charset="0"/>
                <a:ea typeface="Times New Roman" panose="02020603050405020304" pitchFamily="18" charset="0"/>
              </a:rPr>
              <a:t>на контейнеры с солью</a:t>
            </a:r>
            <a:r>
              <a:rPr lang="aa-ET" dirty="0">
                <a:solidFill>
                  <a:srgbClr val="000000"/>
                </a:solidFill>
                <a:latin typeface="Arial" panose="020B0604020202020204" pitchFamily="34" charset="0"/>
                <a:ea typeface="Times New Roman" panose="02020603050405020304" pitchFamily="18" charset="0"/>
              </a:rPr>
              <a:t>, апробированная в рамках </a:t>
            </a:r>
            <a:r>
              <a:rPr lang="ru-RU" dirty="0" smtClean="0">
                <a:solidFill>
                  <a:srgbClr val="000000"/>
                </a:solidFill>
                <a:latin typeface="Arial" panose="020B0604020202020204" pitchFamily="34" charset="0"/>
                <a:ea typeface="Times New Roman" panose="02020603050405020304" pitchFamily="18" charset="0"/>
              </a:rPr>
              <a:t>исследования </a:t>
            </a:r>
            <a:r>
              <a:rPr lang="aa-ET" dirty="0" smtClean="0">
                <a:solidFill>
                  <a:srgbClr val="000000"/>
                </a:solidFill>
                <a:latin typeface="Arial" panose="020B0604020202020204" pitchFamily="34" charset="0"/>
                <a:ea typeface="Times New Roman" panose="02020603050405020304" pitchFamily="18" charset="0"/>
              </a:rPr>
              <a:t>с </a:t>
            </a:r>
            <a:r>
              <a:rPr lang="aa-ET" dirty="0">
                <a:solidFill>
                  <a:srgbClr val="000000"/>
                </a:solidFill>
                <a:latin typeface="Arial" panose="020B0604020202020204" pitchFamily="34" charset="0"/>
                <a:ea typeface="Times New Roman" panose="02020603050405020304" pitchFamily="18" charset="0"/>
              </a:rPr>
              <a:t>участием 150 человек с диагнозом АГ. В группе лиц, получивших и наклейки, и листовки, через 1 и 2 мес наблюдалось статистически значимое снижение Na в суточной моче с 211±85 до 183±63 и 176±55 ммоль (p&lt;0,0001), в то время как в контрольной группе таких явных изменений не было. Исследование продемонстрировало, что снижение суточного поступления соли на 35 ммоль может привести к дополнительному снижению АД примерно на 5–6/2–3 мм рт.ст. </a:t>
            </a:r>
            <a:r>
              <a:rPr lang="aa-ET" dirty="0" smtClean="0">
                <a:solidFill>
                  <a:srgbClr val="000000"/>
                </a:solidFill>
                <a:latin typeface="Arial" panose="020B0604020202020204" pitchFamily="34" charset="0"/>
                <a:ea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2418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01566" y="3270258"/>
            <a:ext cx="6096000" cy="2862322"/>
          </a:xfrm>
          <a:prstGeom prst="rect">
            <a:avLst/>
          </a:prstGeom>
        </p:spPr>
        <p:txBody>
          <a:bodyPr>
            <a:spAutoFit/>
          </a:bodyPr>
          <a:lstStyle/>
          <a:p>
            <a:pPr marL="285750" indent="-285750">
              <a:buFont typeface="Arial" panose="020B0604020202020204" pitchFamily="34" charset="0"/>
              <a:buChar char="•"/>
            </a:pPr>
            <a:r>
              <a:rPr lang="ru-RU" b="1" dirty="0">
                <a:solidFill>
                  <a:srgbClr val="3C4245"/>
                </a:solidFill>
                <a:latin typeface="Noto Sans"/>
              </a:rPr>
              <a:t>При стоимости ниже среднего годового дохода или валового внутреннего продукта на душу населения ключевые меры по сокращению потребления соли позволят выиграть еще один год здоровой жизни.</a:t>
            </a:r>
          </a:p>
          <a:p>
            <a:endParaRPr lang="ru-RU" b="1" dirty="0">
              <a:solidFill>
                <a:srgbClr val="3C4245"/>
              </a:solidFill>
              <a:latin typeface="Noto Sans"/>
            </a:endParaRPr>
          </a:p>
          <a:p>
            <a:pPr marL="285750" indent="-285750">
              <a:buFont typeface="Arial" panose="020B0604020202020204" pitchFamily="34" charset="0"/>
              <a:buChar char="•"/>
            </a:pPr>
            <a:r>
              <a:rPr lang="ru-RU" b="1" dirty="0">
                <a:solidFill>
                  <a:srgbClr val="3C4245"/>
                </a:solidFill>
                <a:latin typeface="Noto Sans"/>
              </a:rPr>
              <a:t>Согласно оценкам, сокращение потребления соли до рекомендованного уровня обеспечило бы предупреждение 2,5 миллиона случаев смерти ежегодно.</a:t>
            </a:r>
          </a:p>
        </p:txBody>
      </p:sp>
      <p:sp>
        <p:nvSpPr>
          <p:cNvPr id="4" name="TextBox 3"/>
          <p:cNvSpPr txBox="1"/>
          <p:nvPr/>
        </p:nvSpPr>
        <p:spPr>
          <a:xfrm>
            <a:off x="500514" y="558265"/>
            <a:ext cx="7969718" cy="461665"/>
          </a:xfrm>
          <a:prstGeom prst="rect">
            <a:avLst/>
          </a:prstGeom>
          <a:noFill/>
        </p:spPr>
        <p:txBody>
          <a:bodyPr wrap="square" rtlCol="0">
            <a:spAutoFit/>
          </a:bodyPr>
          <a:lstStyle/>
          <a:p>
            <a:pPr algn="ctr"/>
            <a:r>
              <a:rPr lang="ru-RU" sz="2400" b="1" dirty="0" smtClean="0">
                <a:solidFill>
                  <a:schemeClr val="accent2">
                    <a:lumMod val="75000"/>
                  </a:schemeClr>
                </a:solidFill>
              </a:rPr>
              <a:t>Инвестиции на сокращение потребления соли</a:t>
            </a:r>
            <a:endParaRPr lang="ru-RU" sz="2400" b="1" dirty="0">
              <a:solidFill>
                <a:schemeClr val="accent2">
                  <a:lumMod val="75000"/>
                </a:schemeClr>
              </a:solidFill>
            </a:endParaRPr>
          </a:p>
        </p:txBody>
      </p:sp>
      <p:sp>
        <p:nvSpPr>
          <p:cNvPr id="5" name="Прямоугольник 4"/>
          <p:cNvSpPr/>
          <p:nvPr/>
        </p:nvSpPr>
        <p:spPr>
          <a:xfrm>
            <a:off x="901566" y="1129431"/>
            <a:ext cx="8983579" cy="2031325"/>
          </a:xfrm>
          <a:prstGeom prst="rect">
            <a:avLst/>
          </a:prstGeom>
        </p:spPr>
        <p:txBody>
          <a:bodyPr wrap="square">
            <a:spAutoFit/>
          </a:bodyPr>
          <a:lstStyle/>
          <a:p>
            <a:pPr marL="285750" indent="-285750">
              <a:buFont typeface="Arial" panose="020B0604020202020204" pitchFamily="34" charset="0"/>
              <a:buChar char="•"/>
            </a:pPr>
            <a:r>
              <a:rPr lang="ru-RU" b="1" dirty="0"/>
              <a:t>сокращение потребления соли на 15% за десятилетний период в 23 странах могло бы предотвратить 8,5 млн смертей от сердечно-сосудистых </a:t>
            </a:r>
            <a:r>
              <a:rPr lang="ru-RU" b="1" dirty="0" smtClean="0"/>
              <a:t>заболеваний, </a:t>
            </a:r>
            <a:r>
              <a:rPr lang="ru-RU" b="1" dirty="0"/>
              <a:t>причем такое снижение достижимо за счет уменьшения количества соли в переработанных продуктах и информационной компании, направленной на донесение населению важности ограничения соли в рационе. Затраты на реализацию мер, позволяющих добиться такого снижения, составляют 0,09 $ на </a:t>
            </a:r>
            <a:r>
              <a:rPr lang="ru-RU" b="1" dirty="0" smtClean="0"/>
              <a:t>чел/год</a:t>
            </a:r>
            <a:endParaRPr lang="ru-RU" b="1"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857" y="3270257"/>
            <a:ext cx="4337741" cy="2429135"/>
          </a:xfrm>
          <a:prstGeom prst="rect">
            <a:avLst/>
          </a:prstGeom>
        </p:spPr>
      </p:pic>
    </p:spTree>
    <p:extLst>
      <p:ext uri="{BB962C8B-B14F-4D97-AF65-F5344CB8AC3E}">
        <p14:creationId xmlns:p14="http://schemas.microsoft.com/office/powerpoint/2010/main" val="3950354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53" y="2855357"/>
            <a:ext cx="6096000" cy="2585323"/>
          </a:xfrm>
          <a:prstGeom prst="rect">
            <a:avLst/>
          </a:prstGeom>
        </p:spPr>
        <p:txBody>
          <a:bodyPr>
            <a:spAutoFit/>
          </a:bodyPr>
          <a:lstStyle/>
          <a:p>
            <a:pPr marL="285750" indent="-285750">
              <a:buFont typeface="Arial" panose="020B0604020202020204" pitchFamily="34" charset="0"/>
              <a:buChar char="•"/>
            </a:pPr>
            <a:r>
              <a:rPr lang="ru-RU" b="1" dirty="0"/>
              <a:t>исследовательская группа из США </a:t>
            </a:r>
            <a:r>
              <a:rPr lang="ru-RU" b="1" dirty="0" smtClean="0"/>
              <a:t>смоделировали </a:t>
            </a:r>
            <a:r>
              <a:rPr lang="ru-RU" b="1" dirty="0"/>
              <a:t>сокращение потребления соли на уровне популяции на 9,5%, что могло бы привести снижению систолического артериального давления на 1,25 мм </a:t>
            </a:r>
            <a:r>
              <a:rPr lang="ru-RU" b="1" dirty="0" err="1"/>
              <a:t>рт.ст</a:t>
            </a:r>
            <a:r>
              <a:rPr lang="ru-RU" b="1" dirty="0"/>
              <a:t>. и, как следствие, предотвращению свыше 513 тыс. инсультов и 480 тыс. инфарктов, а также экономии в прямых медицинских расходов на 32,1 млрд долларов</a:t>
            </a:r>
          </a:p>
        </p:txBody>
      </p:sp>
      <p:sp>
        <p:nvSpPr>
          <p:cNvPr id="4" name="Прямоугольник 3"/>
          <p:cNvSpPr/>
          <p:nvPr/>
        </p:nvSpPr>
        <p:spPr>
          <a:xfrm>
            <a:off x="439553" y="728916"/>
            <a:ext cx="7202906" cy="1754326"/>
          </a:xfrm>
          <a:prstGeom prst="rect">
            <a:avLst/>
          </a:prstGeom>
        </p:spPr>
        <p:txBody>
          <a:bodyPr wrap="square">
            <a:spAutoFit/>
          </a:bodyPr>
          <a:lstStyle/>
          <a:p>
            <a:pPr marL="285750" indent="-285750">
              <a:buFont typeface="Arial" panose="020B0604020202020204" pitchFamily="34" charset="0"/>
              <a:buChar char="•"/>
            </a:pPr>
            <a:r>
              <a:rPr lang="ru-RU" b="1" dirty="0" smtClean="0">
                <a:solidFill>
                  <a:srgbClr val="3C4245"/>
                </a:solidFill>
                <a:latin typeface="Noto Sans"/>
              </a:rPr>
              <a:t>Сокращение потребления натрия – один из наиболее экономически эффективных способов укрепления здоровья населения и снижения бремени неинфекционных заболеваний: каждый 1 </a:t>
            </a:r>
            <a:r>
              <a:rPr lang="ru-RU" b="1" dirty="0" smtClean="0">
                <a:solidFill>
                  <a:srgbClr val="3C4245"/>
                </a:solidFill>
                <a:latin typeface="Times New Roman" panose="02020603050405020304" pitchFamily="18" charset="0"/>
                <a:cs typeface="Times New Roman" panose="02020603050405020304" pitchFamily="18" charset="0"/>
              </a:rPr>
              <a:t>$ </a:t>
            </a:r>
            <a:r>
              <a:rPr lang="ru-RU" b="1" dirty="0" smtClean="0">
                <a:solidFill>
                  <a:srgbClr val="3C4245"/>
                </a:solidFill>
                <a:latin typeface="Noto Sans"/>
              </a:rPr>
              <a:t>США, вложенный в реализацию мер по снижению потребления натрия, приносит отдачу в размере не менее 12 </a:t>
            </a:r>
            <a:r>
              <a:rPr lang="ru-RU" b="1" dirty="0">
                <a:solidFill>
                  <a:srgbClr val="3C4245"/>
                </a:solidFill>
                <a:latin typeface="Times New Roman" panose="02020603050405020304" pitchFamily="18" charset="0"/>
                <a:cs typeface="Times New Roman" panose="02020603050405020304" pitchFamily="18" charset="0"/>
              </a:rPr>
              <a:t> </a:t>
            </a:r>
            <a:r>
              <a:rPr lang="ru-RU" b="1" dirty="0" smtClean="0">
                <a:solidFill>
                  <a:srgbClr val="3C4245"/>
                </a:solidFill>
                <a:latin typeface="Times New Roman" panose="02020603050405020304" pitchFamily="18" charset="0"/>
                <a:cs typeface="Times New Roman" panose="02020603050405020304" pitchFamily="18" charset="0"/>
              </a:rPr>
              <a:t>$</a:t>
            </a:r>
            <a:r>
              <a:rPr lang="ru-RU" b="1" dirty="0" smtClean="0">
                <a:solidFill>
                  <a:srgbClr val="3C4245"/>
                </a:solidFill>
                <a:latin typeface="Noto Sans"/>
              </a:rPr>
              <a:t> США.</a:t>
            </a:r>
            <a:endParaRPr lang="ru-RU" b="0" i="0" dirty="0">
              <a:solidFill>
                <a:srgbClr val="3C4245"/>
              </a:solidFill>
              <a:effectLst/>
              <a:latin typeface="Noto Sans"/>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5828" y="2784994"/>
            <a:ext cx="4943845" cy="3293670"/>
          </a:xfrm>
          <a:prstGeom prst="rect">
            <a:avLst/>
          </a:prstGeom>
        </p:spPr>
      </p:pic>
    </p:spTree>
    <p:extLst>
      <p:ext uri="{BB962C8B-B14F-4D97-AF65-F5344CB8AC3E}">
        <p14:creationId xmlns:p14="http://schemas.microsoft.com/office/powerpoint/2010/main" val="2713072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17962" y="2529180"/>
            <a:ext cx="12192000" cy="1912465"/>
          </a:xfrm>
          <a:prstGeom prst="homePlate">
            <a:avLst/>
          </a:prstGeom>
          <a:solidFill>
            <a:schemeClr val="tx2"/>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800" b="1" dirty="0" smtClean="0">
              <a:solidFill>
                <a:schemeClr val="bg1"/>
              </a:solidFill>
              <a:latin typeface="Arial" panose="020B0604020202020204" pitchFamily="34" charset="0"/>
              <a:cs typeface="Arial" panose="020B0604020202020204" pitchFamily="34" charset="0"/>
            </a:endParaRPr>
          </a:p>
          <a:p>
            <a:pPr algn="ctr"/>
            <a:r>
              <a:rPr lang="ru-RU" sz="2400" b="1" dirty="0" smtClean="0">
                <a:solidFill>
                  <a:schemeClr val="bg1"/>
                </a:solidFill>
                <a:latin typeface="Arial" panose="020B0604020202020204" pitchFamily="34" charset="0"/>
                <a:cs typeface="Arial" panose="020B0604020202020204" pitchFamily="34" charset="0"/>
              </a:rPr>
              <a:t>Ситуация </a:t>
            </a:r>
            <a:r>
              <a:rPr lang="ru-RU" sz="2400" b="1" dirty="0">
                <a:solidFill>
                  <a:schemeClr val="bg1"/>
                </a:solidFill>
                <a:latin typeface="Arial" panose="020B0604020202020204" pitchFamily="34" charset="0"/>
                <a:cs typeface="Arial" panose="020B0604020202020204" pitchFamily="34" charset="0"/>
              </a:rPr>
              <a:t>по потреблению соли в Казахстане. Обзор исследований и нормативно-правовая база. Предлагаемые меры политики по снижению потребления соли в РК. </a:t>
            </a:r>
            <a:endParaRPr lang="ru-RU" sz="2400" b="1" dirty="0" smtClean="0">
              <a:solidFill>
                <a:schemeClr val="bg1"/>
              </a:solidFill>
              <a:latin typeface="Arial" panose="020B0604020202020204" pitchFamily="34" charset="0"/>
              <a:cs typeface="Arial" panose="020B0604020202020204" pitchFamily="34" charset="0"/>
            </a:endParaRPr>
          </a:p>
          <a:p>
            <a:pPr algn="ctr"/>
            <a:r>
              <a:rPr lang="ru-RU" sz="2400" b="1" dirty="0" smtClean="0">
                <a:solidFill>
                  <a:schemeClr val="bg1"/>
                </a:solidFill>
                <a:latin typeface="Arial" panose="020B0604020202020204" pitchFamily="34" charset="0"/>
                <a:cs typeface="Arial" panose="020B0604020202020204" pitchFamily="34" charset="0"/>
              </a:rPr>
              <a:t>Важность </a:t>
            </a:r>
            <a:r>
              <a:rPr lang="ru-RU" sz="2400" b="1" dirty="0" err="1">
                <a:solidFill>
                  <a:schemeClr val="bg1"/>
                </a:solidFill>
                <a:latin typeface="Arial" panose="020B0604020202020204" pitchFamily="34" charset="0"/>
                <a:cs typeface="Arial" panose="020B0604020202020204" pitchFamily="34" charset="0"/>
              </a:rPr>
              <a:t>межсекторальной</a:t>
            </a:r>
            <a:r>
              <a:rPr lang="ru-RU" sz="2400" b="1" dirty="0">
                <a:solidFill>
                  <a:schemeClr val="bg1"/>
                </a:solidFill>
                <a:latin typeface="Arial" panose="020B0604020202020204" pitchFamily="34" charset="0"/>
                <a:cs typeface="Arial" panose="020B0604020202020204" pitchFamily="34" charset="0"/>
              </a:rPr>
              <a:t> работы.</a:t>
            </a:r>
          </a:p>
        </p:txBody>
      </p:sp>
      <p:sp>
        <p:nvSpPr>
          <p:cNvPr id="4" name="Прямоугольник 3"/>
          <p:cNvSpPr>
            <a:spLocks noChangeArrowheads="1"/>
          </p:cNvSpPr>
          <p:nvPr/>
        </p:nvSpPr>
        <p:spPr bwMode="auto">
          <a:xfrm>
            <a:off x="4847073" y="6340481"/>
            <a:ext cx="1786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ru-RU" altLang="ru-RU" sz="1600" dirty="0" smtClean="0">
                <a:solidFill>
                  <a:srgbClr val="002060"/>
                </a:solidFill>
                <a:latin typeface="Arial" panose="020B0604020202020204" pitchFamily="34" charset="0"/>
              </a:rPr>
              <a:t>Астана</a:t>
            </a:r>
            <a:r>
              <a:rPr lang="en-US" altLang="ru-RU" sz="1600" dirty="0" smtClean="0">
                <a:solidFill>
                  <a:srgbClr val="002060"/>
                </a:solidFill>
                <a:latin typeface="Arial" panose="020B0604020202020204" pitchFamily="34" charset="0"/>
              </a:rPr>
              <a:t>,</a:t>
            </a:r>
            <a:r>
              <a:rPr lang="ru-RU" altLang="ru-RU" sz="1600" dirty="0" smtClean="0">
                <a:solidFill>
                  <a:srgbClr val="002060"/>
                </a:solidFill>
                <a:latin typeface="Arial" panose="020B0604020202020204" pitchFamily="34" charset="0"/>
              </a:rPr>
              <a:t> 2024 </a:t>
            </a:r>
            <a:r>
              <a:rPr lang="kk-KZ" altLang="ru-RU" sz="1600" dirty="0" smtClean="0">
                <a:solidFill>
                  <a:srgbClr val="002060"/>
                </a:solidFill>
                <a:latin typeface="Arial" panose="020B0604020202020204" pitchFamily="34" charset="0"/>
              </a:rPr>
              <a:t>год</a:t>
            </a:r>
            <a:endParaRPr lang="ru-RU" altLang="ru-RU" sz="1600" dirty="0">
              <a:solidFill>
                <a:srgbClr val="002060"/>
              </a:solidFill>
              <a:latin typeface="Arial" panose="020B0604020202020204" pitchFamily="34" charset="0"/>
            </a:endParaRPr>
          </a:p>
        </p:txBody>
      </p:sp>
      <p:pic>
        <p:nvPicPr>
          <p:cNvPr id="5" name="Рисунок 7"/>
          <p:cNvPicPr>
            <a:picLocks noChangeAspect="1"/>
          </p:cNvPicPr>
          <p:nvPr/>
        </p:nvPicPr>
        <p:blipFill>
          <a:blip r:embed="rId2">
            <a:extLst>
              <a:ext uri="{28A0092B-C50C-407E-A947-70E740481C1C}">
                <a14:useLocalDpi xmlns:a14="http://schemas.microsoft.com/office/drawing/2010/main" val="0"/>
              </a:ext>
            </a:extLst>
          </a:blip>
          <a:srcRect r="90469"/>
          <a:stretch>
            <a:fillRect/>
          </a:stretch>
        </p:blipFill>
        <p:spPr bwMode="auto">
          <a:xfrm>
            <a:off x="117962" y="109072"/>
            <a:ext cx="798541" cy="72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700806" y="89556"/>
            <a:ext cx="4450616" cy="677102"/>
          </a:xfrm>
          <a:prstGeom prst="rect">
            <a:avLst/>
          </a:prstGeom>
        </p:spPr>
        <p:txBody>
          <a:bodyPr wrap="square" lIns="121913" tIns="60957" rIns="121913" bIns="60957">
            <a:spAutoFit/>
          </a:bodyPr>
          <a:lstStyle/>
          <a:p>
            <a:pPr algn="ctr" defTabSz="1219108">
              <a:defRPr/>
            </a:pPr>
            <a:r>
              <a:rPr lang="ru-RU" kern="0" dirty="0" smtClean="0">
                <a:solidFill>
                  <a:srgbClr val="002060"/>
                </a:solidFill>
                <a:latin typeface="Arial Narrow" panose="020B0606020202030204" pitchFamily="34" charset="0"/>
              </a:rPr>
              <a:t>МИНИСТЕРСТВО ЗДРАВООХРАНЕНИЯ </a:t>
            </a:r>
          </a:p>
          <a:p>
            <a:pPr algn="ctr" defTabSz="1219108">
              <a:defRPr/>
            </a:pPr>
            <a:r>
              <a:rPr lang="ru-RU" kern="0" dirty="0" smtClean="0">
                <a:solidFill>
                  <a:srgbClr val="002060"/>
                </a:solidFill>
                <a:latin typeface="Arial Narrow" panose="020B0606020202030204" pitchFamily="34" charset="0"/>
              </a:rPr>
              <a:t>РЕСПУБЛИКИ КАЗАХСТАН</a:t>
            </a:r>
            <a:endParaRPr lang="ru-RU" kern="0" dirty="0">
              <a:solidFill>
                <a:srgbClr val="002060"/>
              </a:solidFill>
              <a:latin typeface="Arial Narrow" panose="020B0606020202030204" pitchFamily="34" charset="0"/>
            </a:endParaRPr>
          </a:p>
        </p:txBody>
      </p:sp>
      <p:sp>
        <p:nvSpPr>
          <p:cNvPr id="6" name="Прямоугольник 5"/>
          <p:cNvSpPr/>
          <p:nvPr/>
        </p:nvSpPr>
        <p:spPr>
          <a:xfrm>
            <a:off x="5803271" y="89556"/>
            <a:ext cx="6147611" cy="646331"/>
          </a:xfrm>
          <a:prstGeom prst="rect">
            <a:avLst/>
          </a:prstGeom>
        </p:spPr>
        <p:txBody>
          <a:bodyPr wrap="square">
            <a:spAutoFit/>
          </a:bodyPr>
          <a:lstStyle/>
          <a:p>
            <a:pPr algn="ctr"/>
            <a:r>
              <a:rPr lang="kk-KZ" dirty="0">
                <a:solidFill>
                  <a:srgbClr val="002060"/>
                </a:solidFill>
                <a:latin typeface="Arial Narrow" panose="020B0606020202030204" pitchFamily="34" charset="0"/>
              </a:rPr>
              <a:t>НАЦИОНАЛЬНЫЙ ЦЕНТР ОБЩЕСТВЕННОГО ЗДРАВООХРАНЕНИЯ</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8642" y="79029"/>
            <a:ext cx="692240" cy="656858"/>
          </a:xfrm>
          <a:prstGeom prst="rect">
            <a:avLst/>
          </a:prstGeom>
        </p:spPr>
      </p:pic>
    </p:spTree>
    <p:extLst>
      <p:ext uri="{BB962C8B-B14F-4D97-AF65-F5344CB8AC3E}">
        <p14:creationId xmlns:p14="http://schemas.microsoft.com/office/powerpoint/2010/main" val="14004719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Прямая соединительная линия 2"/>
          <p:cNvCxnSpPr/>
          <p:nvPr/>
        </p:nvCxnSpPr>
        <p:spPr>
          <a:xfrm flipV="1">
            <a:off x="0" y="721895"/>
            <a:ext cx="12192000" cy="320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043" name="Прямоугольник 1042"/>
          <p:cNvSpPr/>
          <p:nvPr/>
        </p:nvSpPr>
        <p:spPr>
          <a:xfrm>
            <a:off x="2018734" y="-27829"/>
            <a:ext cx="7701917" cy="584775"/>
          </a:xfrm>
          <a:prstGeom prst="rect">
            <a:avLst/>
          </a:prstGeom>
        </p:spPr>
        <p:txBody>
          <a:bodyPr wrap="none">
            <a:spAutoFit/>
          </a:bodyPr>
          <a:lstStyle/>
          <a:p>
            <a:r>
              <a:rPr lang="ru-RU" sz="3200" b="1" dirty="0" smtClean="0">
                <a:solidFill>
                  <a:schemeClr val="tx2"/>
                </a:solidFill>
                <a:latin typeface="Arial" panose="020B0604020202020204" pitchFamily="34" charset="0"/>
                <a:cs typeface="Arial" panose="020B0604020202020204" pitchFamily="34" charset="0"/>
              </a:rPr>
              <a:t>Исследования по потреблению соли</a:t>
            </a:r>
            <a:endParaRPr lang="ru-RU" sz="3200" b="1" dirty="0">
              <a:solidFill>
                <a:schemeClr val="tx2"/>
              </a:solidFill>
              <a:latin typeface="Arial" panose="020B0604020202020204" pitchFamily="34" charset="0"/>
              <a:cs typeface="Arial" panose="020B0604020202020204" pitchFamily="34" charset="0"/>
            </a:endParaRPr>
          </a:p>
        </p:txBody>
      </p:sp>
      <p:sp>
        <p:nvSpPr>
          <p:cNvPr id="52" name="Прямоугольник 51"/>
          <p:cNvSpPr/>
          <p:nvPr/>
        </p:nvSpPr>
        <p:spPr>
          <a:xfrm>
            <a:off x="487689" y="838175"/>
            <a:ext cx="11309359" cy="2463238"/>
          </a:xfrm>
          <a:prstGeom prst="rect">
            <a:avLst/>
          </a:prstGeom>
        </p:spPr>
        <p:txBody>
          <a:bodyPr wrap="square">
            <a:spAutoFit/>
          </a:bodyPr>
          <a:lstStyle/>
          <a:p>
            <a:pPr indent="450215" algn="just">
              <a:lnSpc>
                <a:spcPct val="107000"/>
              </a:lnSpc>
              <a:spcAft>
                <a:spcPts val="0"/>
              </a:spcAft>
            </a:pPr>
            <a:r>
              <a:rPr lang="ru-RU" b="1" dirty="0" smtClean="0">
                <a:solidFill>
                  <a:srgbClr val="002060"/>
                </a:solidFill>
                <a:latin typeface="Arial" panose="020B0604020202020204" pitchFamily="34" charset="0"/>
                <a:cs typeface="Arial" panose="020B0604020202020204" pitchFamily="34" charset="0"/>
              </a:rPr>
              <a:t>В Казахстане при </a:t>
            </a:r>
            <a:r>
              <a:rPr lang="ru-RU" b="1" dirty="0">
                <a:solidFill>
                  <a:srgbClr val="002060"/>
                </a:solidFill>
                <a:latin typeface="Arial" panose="020B0604020202020204" pitchFamily="34" charset="0"/>
                <a:cs typeface="Arial" panose="020B0604020202020204" pitchFamily="34" charset="0"/>
              </a:rPr>
              <a:t>сотрудничестве ЕРБ ВОЗ, Казахской академии питания, НЦОЗ МЗ РК п</a:t>
            </a:r>
            <a:r>
              <a:rPr lang="ru-RU" b="1" dirty="0" smtClean="0">
                <a:solidFill>
                  <a:srgbClr val="002060"/>
                </a:solidFill>
                <a:latin typeface="Arial" panose="020B0604020202020204" pitchFamily="34" charset="0"/>
                <a:cs typeface="Arial" panose="020B0604020202020204" pitchFamily="34" charset="0"/>
              </a:rPr>
              <a:t>роведено </a:t>
            </a:r>
            <a:r>
              <a:rPr lang="ru-RU" b="1" dirty="0" smtClean="0">
                <a:solidFill>
                  <a:srgbClr val="FF0000"/>
                </a:solidFill>
                <a:latin typeface="Arial" panose="020B0604020202020204" pitchFamily="34" charset="0"/>
                <a:cs typeface="Arial" panose="020B0604020202020204" pitchFamily="34" charset="0"/>
              </a:rPr>
              <a:t>3 исследования </a:t>
            </a:r>
            <a:r>
              <a:rPr lang="ru-RU" b="1" dirty="0" smtClean="0">
                <a:solidFill>
                  <a:srgbClr val="002060"/>
                </a:solidFill>
                <a:latin typeface="Arial" panose="020B0604020202020204" pitchFamily="34" charset="0"/>
                <a:cs typeface="Arial" panose="020B0604020202020204" pitchFamily="34" charset="0"/>
              </a:rPr>
              <a:t>по оценке:</a:t>
            </a:r>
          </a:p>
          <a:p>
            <a:pPr marL="285750" indent="-285750" algn="just">
              <a:lnSpc>
                <a:spcPct val="107000"/>
              </a:lnSpc>
              <a:spcAft>
                <a:spcPts val="0"/>
              </a:spcAft>
              <a:buFont typeface="Wingdings" panose="05000000000000000000" pitchFamily="2" charset="2"/>
              <a:buChar char="v"/>
            </a:pPr>
            <a:r>
              <a:rPr lang="ru-RU"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уровня </a:t>
            </a:r>
            <a:r>
              <a:rPr lang="ru-RU"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потребления пищевой </a:t>
            </a:r>
            <a:r>
              <a:rPr lang="ru-RU"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соли</a:t>
            </a:r>
          </a:p>
          <a:p>
            <a:pPr marL="285750" indent="-285750" algn="just">
              <a:lnSpc>
                <a:spcPct val="107000"/>
              </a:lnSpc>
              <a:spcAft>
                <a:spcPts val="0"/>
              </a:spcAft>
              <a:buFont typeface="Wingdings" panose="05000000000000000000" pitchFamily="2" charset="2"/>
              <a:buChar char="v"/>
            </a:pPr>
            <a:r>
              <a:rPr lang="ru-RU"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осведомленности </a:t>
            </a:r>
            <a:r>
              <a:rPr lang="ru-RU"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об аспектах употребления соли, отношения к соли и </a:t>
            </a:r>
            <a:r>
              <a:rPr lang="ru-RU"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привычек, </a:t>
            </a:r>
            <a:r>
              <a:rPr lang="ru-RU"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связанных с потреблением соли, </a:t>
            </a:r>
            <a:endParaRPr lang="ru-RU"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v"/>
            </a:pPr>
            <a:r>
              <a:rPr lang="ru-RU"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исследования </a:t>
            </a:r>
            <a:r>
              <a:rPr lang="ru-RU"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содержания соли в образцах продуктов питания  как промышленного производства, так и домашнего приготовления</a:t>
            </a:r>
            <a:r>
              <a:rPr lang="ru-RU"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indent="450215" algn="just">
              <a:lnSpc>
                <a:spcPct val="107000"/>
              </a:lnSpc>
              <a:spcAft>
                <a:spcPts val="0"/>
              </a:spcAft>
            </a:pPr>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 городах Алматы, </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Актау, </a:t>
            </a:r>
            <a:r>
              <a:rPr lang="ru-RU"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Кызылорда</a:t>
            </a:r>
            <a:r>
              <a:rPr lang="ru-RU" b="1" dirty="0" smtClean="0">
                <a:solidFill>
                  <a:srgbClr val="002060"/>
                </a:solidFill>
                <a:latin typeface="Arial" panose="020B0604020202020204" pitchFamily="34" charset="0"/>
                <a:cs typeface="Arial" panose="020B0604020202020204" pitchFamily="34" charset="0"/>
              </a:rPr>
              <a:t> </a:t>
            </a:r>
          </a:p>
        </p:txBody>
      </p:sp>
      <p:pic>
        <p:nvPicPr>
          <p:cNvPr id="2" name="Рисунок 1"/>
          <p:cNvPicPr>
            <a:picLocks noChangeAspect="1"/>
          </p:cNvPicPr>
          <p:nvPr/>
        </p:nvPicPr>
        <p:blipFill>
          <a:blip r:embed="rId2"/>
          <a:stretch>
            <a:fillRect/>
          </a:stretch>
        </p:blipFill>
        <p:spPr>
          <a:xfrm>
            <a:off x="694178" y="4564217"/>
            <a:ext cx="905462" cy="905462"/>
          </a:xfrm>
          <a:prstGeom prst="rect">
            <a:avLst/>
          </a:prstGeom>
        </p:spPr>
      </p:pic>
      <p:pic>
        <p:nvPicPr>
          <p:cNvPr id="4" name="Рисунок 3"/>
          <p:cNvPicPr>
            <a:picLocks noChangeAspect="1"/>
          </p:cNvPicPr>
          <p:nvPr/>
        </p:nvPicPr>
        <p:blipFill>
          <a:blip r:embed="rId3"/>
          <a:stretch>
            <a:fillRect/>
          </a:stretch>
        </p:blipFill>
        <p:spPr>
          <a:xfrm>
            <a:off x="2281165" y="4555866"/>
            <a:ext cx="877277" cy="877277"/>
          </a:xfrm>
          <a:prstGeom prst="rect">
            <a:avLst/>
          </a:prstGeom>
        </p:spPr>
      </p:pic>
      <p:pic>
        <p:nvPicPr>
          <p:cNvPr id="5" name="Рисунок 4"/>
          <p:cNvPicPr>
            <a:picLocks noChangeAspect="1"/>
          </p:cNvPicPr>
          <p:nvPr/>
        </p:nvPicPr>
        <p:blipFill>
          <a:blip r:embed="rId4"/>
          <a:stretch>
            <a:fillRect/>
          </a:stretch>
        </p:blipFill>
        <p:spPr>
          <a:xfrm>
            <a:off x="3917173" y="4541639"/>
            <a:ext cx="879415" cy="879415"/>
          </a:xfrm>
          <a:prstGeom prst="rect">
            <a:avLst/>
          </a:prstGeom>
        </p:spPr>
      </p:pic>
      <p:sp>
        <p:nvSpPr>
          <p:cNvPr id="6" name="Прямоугольник 5"/>
          <p:cNvSpPr/>
          <p:nvPr/>
        </p:nvSpPr>
        <p:spPr>
          <a:xfrm>
            <a:off x="635465" y="5628155"/>
            <a:ext cx="964175" cy="369332"/>
          </a:xfrm>
          <a:prstGeom prst="rect">
            <a:avLst/>
          </a:prstGeom>
        </p:spPr>
        <p:txBody>
          <a:bodyPr wrap="none">
            <a:spAutoFit/>
          </a:bodyPr>
          <a:lstStyle/>
          <a:p>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Алматы</a:t>
            </a:r>
            <a:endParaRPr lang="ru-RU" dirty="0"/>
          </a:p>
        </p:txBody>
      </p:sp>
      <p:sp>
        <p:nvSpPr>
          <p:cNvPr id="7" name="Прямоугольник 6"/>
          <p:cNvSpPr/>
          <p:nvPr/>
        </p:nvSpPr>
        <p:spPr>
          <a:xfrm>
            <a:off x="1599640" y="5628155"/>
            <a:ext cx="1822487" cy="388696"/>
          </a:xfrm>
          <a:prstGeom prst="rect">
            <a:avLst/>
          </a:prstGeom>
        </p:spPr>
        <p:txBody>
          <a:bodyPr wrap="none">
            <a:spAutoFit/>
          </a:bodyPr>
          <a:lstStyle/>
          <a:p>
            <a:pPr lvl="0" indent="450215" algn="just">
              <a:lnSpc>
                <a:spcPct val="107000"/>
              </a:lnSpc>
            </a:pPr>
            <a:r>
              <a:rPr lang="ru-RU"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Кызылорда</a:t>
            </a:r>
            <a:r>
              <a:rPr lang="ru-RU" b="1" dirty="0">
                <a:solidFill>
                  <a:srgbClr val="002060"/>
                </a:solidFill>
                <a:latin typeface="Arial" panose="020B0604020202020204" pitchFamily="34" charset="0"/>
                <a:cs typeface="Arial" panose="020B0604020202020204" pitchFamily="34" charset="0"/>
              </a:rPr>
              <a:t> </a:t>
            </a:r>
          </a:p>
        </p:txBody>
      </p:sp>
      <p:sp>
        <p:nvSpPr>
          <p:cNvPr id="56" name="Прямоугольник 55"/>
          <p:cNvSpPr/>
          <p:nvPr/>
        </p:nvSpPr>
        <p:spPr>
          <a:xfrm>
            <a:off x="3234275" y="5628155"/>
            <a:ext cx="2304053" cy="685059"/>
          </a:xfrm>
          <a:prstGeom prst="rect">
            <a:avLst/>
          </a:prstGeom>
        </p:spPr>
        <p:txBody>
          <a:bodyPr wrap="square">
            <a:spAutoFit/>
          </a:bodyPr>
          <a:lstStyle/>
          <a:p>
            <a:pPr lvl="0" indent="450215" algn="ctr">
              <a:lnSpc>
                <a:spcPct val="107000"/>
              </a:lnSpc>
            </a:pPr>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Рекомендации</a:t>
            </a:r>
          </a:p>
          <a:p>
            <a:pPr lvl="0" indent="450215">
              <a:lnSpc>
                <a:spcPct val="107000"/>
              </a:lnSpc>
            </a:pPr>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ВОЗ</a:t>
            </a:r>
            <a:r>
              <a:rPr lang="ru-RU" b="1" dirty="0" smtClean="0">
                <a:solidFill>
                  <a:srgbClr val="002060"/>
                </a:solidFill>
                <a:latin typeface="Arial" panose="020B0604020202020204" pitchFamily="34" charset="0"/>
                <a:cs typeface="Arial" panose="020B0604020202020204" pitchFamily="34" charset="0"/>
              </a:rPr>
              <a:t> </a:t>
            </a:r>
            <a:endParaRPr lang="ru-RU" b="1" dirty="0">
              <a:solidFill>
                <a:srgbClr val="002060"/>
              </a:solidFill>
              <a:latin typeface="Arial" panose="020B0604020202020204" pitchFamily="34" charset="0"/>
              <a:cs typeface="Arial" panose="020B0604020202020204" pitchFamily="34" charset="0"/>
            </a:endParaRPr>
          </a:p>
        </p:txBody>
      </p:sp>
      <p:sp>
        <p:nvSpPr>
          <p:cNvPr id="8" name="Прямоугольник 7"/>
          <p:cNvSpPr/>
          <p:nvPr/>
        </p:nvSpPr>
        <p:spPr>
          <a:xfrm>
            <a:off x="680872" y="4065187"/>
            <a:ext cx="989373" cy="400110"/>
          </a:xfrm>
          <a:prstGeom prst="rect">
            <a:avLst/>
          </a:prstGeom>
        </p:spPr>
        <p:txBody>
          <a:bodyPr wrap="none">
            <a:spAutoFit/>
          </a:bodyPr>
          <a:lstStyle/>
          <a:p>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r>
              <a:rPr lang="kk-KZ"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a:t>
            </a:r>
            <a:r>
              <a:rPr lang="ru-RU" sz="1600" dirty="0" smtClean="0">
                <a:solidFill>
                  <a:schemeClr val="tx2"/>
                </a:solidFill>
                <a:latin typeface="Arial" panose="020B0604020202020204" pitchFamily="34" charset="0"/>
                <a:cs typeface="Arial" panose="020B0604020202020204" pitchFamily="34" charset="0"/>
              </a:rPr>
              <a:t> </a:t>
            </a:r>
            <a:endParaRPr lang="ru-RU" sz="1600" dirty="0">
              <a:solidFill>
                <a:schemeClr val="tx2"/>
              </a:solidFill>
              <a:latin typeface="Arial" panose="020B0604020202020204" pitchFamily="34" charset="0"/>
              <a:cs typeface="Arial" panose="020B0604020202020204" pitchFamily="34" charset="0"/>
            </a:endParaRPr>
          </a:p>
        </p:txBody>
      </p:sp>
      <p:sp>
        <p:nvSpPr>
          <p:cNvPr id="58" name="Прямоугольник 57"/>
          <p:cNvSpPr/>
          <p:nvPr/>
        </p:nvSpPr>
        <p:spPr>
          <a:xfrm>
            <a:off x="2284196" y="4065187"/>
            <a:ext cx="989373" cy="400110"/>
          </a:xfrm>
          <a:prstGeom prst="rect">
            <a:avLst/>
          </a:prstGeom>
        </p:spPr>
        <p:txBody>
          <a:bodyPr wrap="none">
            <a:spAutoFit/>
          </a:bodyPr>
          <a:lstStyle/>
          <a:p>
            <a: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r>
              <a:rPr lang="kk-KZ"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a:t>
            </a: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a:t>
            </a:r>
            <a:r>
              <a:rPr lang="ru-RU" sz="1600" dirty="0" smtClean="0">
                <a:solidFill>
                  <a:schemeClr val="tx2"/>
                </a:solidFill>
                <a:latin typeface="Arial" panose="020B0604020202020204" pitchFamily="34" charset="0"/>
                <a:cs typeface="Arial" panose="020B0604020202020204" pitchFamily="34" charset="0"/>
              </a:rPr>
              <a:t> </a:t>
            </a:r>
            <a:endParaRPr lang="ru-RU" sz="1600" dirty="0">
              <a:solidFill>
                <a:schemeClr val="tx2"/>
              </a:solidFill>
              <a:latin typeface="Arial" panose="020B0604020202020204" pitchFamily="34" charset="0"/>
              <a:cs typeface="Arial" panose="020B0604020202020204" pitchFamily="34" charset="0"/>
            </a:endParaRPr>
          </a:p>
        </p:txBody>
      </p:sp>
      <p:sp>
        <p:nvSpPr>
          <p:cNvPr id="60" name="Прямоугольник 59"/>
          <p:cNvSpPr/>
          <p:nvPr/>
        </p:nvSpPr>
        <p:spPr>
          <a:xfrm>
            <a:off x="4083633" y="4065187"/>
            <a:ext cx="633507" cy="400110"/>
          </a:xfrm>
          <a:prstGeom prst="rect">
            <a:avLst/>
          </a:prstGeom>
        </p:spPr>
        <p:txBody>
          <a:bodyPr wrap="none">
            <a:spAutoFit/>
          </a:bodyPr>
          <a:lstStyle/>
          <a:p>
            <a: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kk-KZ"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a:t>
            </a:r>
            <a:r>
              <a:rPr lang="ru-RU" sz="1600" dirty="0" smtClean="0">
                <a:solidFill>
                  <a:schemeClr val="tx2"/>
                </a:solidFill>
                <a:latin typeface="Arial" panose="020B0604020202020204" pitchFamily="34" charset="0"/>
                <a:cs typeface="Arial" panose="020B0604020202020204" pitchFamily="34" charset="0"/>
              </a:rPr>
              <a:t> </a:t>
            </a:r>
            <a:endParaRPr lang="ru-RU" sz="1600" dirty="0">
              <a:solidFill>
                <a:schemeClr val="tx2"/>
              </a:solidFill>
              <a:latin typeface="Arial" panose="020B0604020202020204" pitchFamily="34" charset="0"/>
              <a:cs typeface="Arial" panose="020B0604020202020204" pitchFamily="34" charset="0"/>
            </a:endParaRPr>
          </a:p>
        </p:txBody>
      </p:sp>
      <p:cxnSp>
        <p:nvCxnSpPr>
          <p:cNvPr id="61" name="Прямая соединительная линия 60"/>
          <p:cNvCxnSpPr/>
          <p:nvPr/>
        </p:nvCxnSpPr>
        <p:spPr>
          <a:xfrm flipH="1">
            <a:off x="162565" y="3387124"/>
            <a:ext cx="11959606" cy="1423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Прямоугольник 61"/>
          <p:cNvSpPr/>
          <p:nvPr/>
        </p:nvSpPr>
        <p:spPr>
          <a:xfrm>
            <a:off x="590720" y="3619513"/>
            <a:ext cx="4668266" cy="369332"/>
          </a:xfrm>
          <a:prstGeom prst="rect">
            <a:avLst/>
          </a:prstGeom>
        </p:spPr>
        <p:txBody>
          <a:bodyPr wrap="square">
            <a:spAutoFit/>
          </a:bodyPr>
          <a:lstStyle/>
          <a:p>
            <a:pPr algn="ctr"/>
            <a:r>
              <a:rPr lang="ru-RU" b="1" dirty="0" smtClean="0">
                <a:solidFill>
                  <a:schemeClr val="tx2"/>
                </a:solidFill>
                <a:latin typeface="Arial" panose="020B0604020202020204" pitchFamily="34" charset="0"/>
                <a:cs typeface="Arial" panose="020B0604020202020204" pitchFamily="34" charset="0"/>
              </a:rPr>
              <a:t>Суточное потребление соли</a:t>
            </a:r>
          </a:p>
        </p:txBody>
      </p:sp>
      <p:sp>
        <p:nvSpPr>
          <p:cNvPr id="63" name="Прямоугольник 62"/>
          <p:cNvSpPr/>
          <p:nvPr/>
        </p:nvSpPr>
        <p:spPr>
          <a:xfrm>
            <a:off x="6647363" y="3613706"/>
            <a:ext cx="4668266" cy="369332"/>
          </a:xfrm>
          <a:prstGeom prst="rect">
            <a:avLst/>
          </a:prstGeom>
        </p:spPr>
        <p:txBody>
          <a:bodyPr wrap="square">
            <a:spAutoFit/>
          </a:bodyPr>
          <a:lstStyle/>
          <a:p>
            <a:pPr algn="ctr"/>
            <a:r>
              <a:rPr lang="ru-RU" b="1" dirty="0" smtClean="0">
                <a:solidFill>
                  <a:schemeClr val="tx2"/>
                </a:solidFill>
                <a:latin typeface="Arial" panose="020B0604020202020204" pitchFamily="34" charset="0"/>
                <a:cs typeface="Arial" panose="020B0604020202020204" pitchFamily="34" charset="0"/>
              </a:rPr>
              <a:t>Среднее содержание соли в продуктах</a:t>
            </a:r>
          </a:p>
        </p:txBody>
      </p:sp>
      <p:pic>
        <p:nvPicPr>
          <p:cNvPr id="9" name="Рисунок 8"/>
          <p:cNvPicPr>
            <a:picLocks noChangeAspect="1"/>
          </p:cNvPicPr>
          <p:nvPr/>
        </p:nvPicPr>
        <p:blipFill>
          <a:blip r:embed="rId5"/>
          <a:stretch>
            <a:fillRect/>
          </a:stretch>
        </p:blipFill>
        <p:spPr>
          <a:xfrm>
            <a:off x="6647363" y="4478938"/>
            <a:ext cx="972101" cy="972101"/>
          </a:xfrm>
          <a:prstGeom prst="rect">
            <a:avLst/>
          </a:prstGeom>
        </p:spPr>
      </p:pic>
      <p:pic>
        <p:nvPicPr>
          <p:cNvPr id="11" name="Рисунок 10"/>
          <p:cNvPicPr>
            <a:picLocks noChangeAspect="1"/>
          </p:cNvPicPr>
          <p:nvPr/>
        </p:nvPicPr>
        <p:blipFill>
          <a:blip r:embed="rId6"/>
          <a:stretch>
            <a:fillRect/>
          </a:stretch>
        </p:blipFill>
        <p:spPr>
          <a:xfrm>
            <a:off x="8603024" y="4465971"/>
            <a:ext cx="998034" cy="998034"/>
          </a:xfrm>
          <a:prstGeom prst="rect">
            <a:avLst/>
          </a:prstGeom>
        </p:spPr>
      </p:pic>
      <p:pic>
        <p:nvPicPr>
          <p:cNvPr id="12" name="Рисунок 11"/>
          <p:cNvPicPr>
            <a:picLocks noChangeAspect="1"/>
          </p:cNvPicPr>
          <p:nvPr/>
        </p:nvPicPr>
        <p:blipFill>
          <a:blip r:embed="rId7"/>
          <a:stretch>
            <a:fillRect/>
          </a:stretch>
        </p:blipFill>
        <p:spPr>
          <a:xfrm>
            <a:off x="10756118" y="4564717"/>
            <a:ext cx="886322" cy="886322"/>
          </a:xfrm>
          <a:prstGeom prst="rect">
            <a:avLst/>
          </a:prstGeom>
        </p:spPr>
      </p:pic>
      <p:sp>
        <p:nvSpPr>
          <p:cNvPr id="67" name="Прямоугольник 66"/>
          <p:cNvSpPr/>
          <p:nvPr/>
        </p:nvSpPr>
        <p:spPr>
          <a:xfrm>
            <a:off x="6692490" y="4050757"/>
            <a:ext cx="846707" cy="400110"/>
          </a:xfrm>
          <a:prstGeom prst="rect">
            <a:avLst/>
          </a:prstGeom>
        </p:spPr>
        <p:txBody>
          <a:bodyPr wrap="none">
            <a:spAutoFit/>
          </a:bodyPr>
          <a:lstStyle/>
          <a:p>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kk-KZ"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a:t>
            </a: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a:t>
            </a:r>
            <a:r>
              <a:rPr lang="ru-RU" sz="1600" dirty="0" smtClean="0">
                <a:solidFill>
                  <a:schemeClr val="tx2"/>
                </a:solidFill>
                <a:latin typeface="Arial" panose="020B0604020202020204" pitchFamily="34" charset="0"/>
                <a:cs typeface="Arial" panose="020B0604020202020204" pitchFamily="34" charset="0"/>
              </a:rPr>
              <a:t> </a:t>
            </a:r>
            <a:endParaRPr lang="ru-RU" sz="1600" dirty="0">
              <a:solidFill>
                <a:schemeClr val="tx2"/>
              </a:solidFill>
              <a:latin typeface="Arial" panose="020B0604020202020204" pitchFamily="34" charset="0"/>
              <a:cs typeface="Arial" panose="020B0604020202020204" pitchFamily="34" charset="0"/>
            </a:endParaRPr>
          </a:p>
        </p:txBody>
      </p:sp>
      <p:sp>
        <p:nvSpPr>
          <p:cNvPr id="68" name="Прямоугольник 67"/>
          <p:cNvSpPr/>
          <p:nvPr/>
        </p:nvSpPr>
        <p:spPr>
          <a:xfrm>
            <a:off x="8667840" y="4063925"/>
            <a:ext cx="846707" cy="400110"/>
          </a:xfrm>
          <a:prstGeom prst="rect">
            <a:avLst/>
          </a:prstGeom>
        </p:spPr>
        <p:txBody>
          <a:bodyPr wrap="none">
            <a:spAutoFit/>
          </a:bodyPr>
          <a:lstStyle/>
          <a:p>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kk-KZ"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a:t>
            </a:r>
            <a:r>
              <a:rPr lang="ru-RU" sz="1600" dirty="0" smtClean="0">
                <a:solidFill>
                  <a:schemeClr val="tx2"/>
                </a:solidFill>
                <a:latin typeface="Arial" panose="020B0604020202020204" pitchFamily="34" charset="0"/>
                <a:cs typeface="Arial" panose="020B0604020202020204" pitchFamily="34" charset="0"/>
              </a:rPr>
              <a:t> </a:t>
            </a:r>
            <a:endParaRPr lang="ru-RU" sz="1600" dirty="0">
              <a:solidFill>
                <a:schemeClr val="tx2"/>
              </a:solidFill>
              <a:latin typeface="Arial" panose="020B0604020202020204" pitchFamily="34" charset="0"/>
              <a:cs typeface="Arial" panose="020B0604020202020204" pitchFamily="34" charset="0"/>
            </a:endParaRPr>
          </a:p>
        </p:txBody>
      </p:sp>
      <p:sp>
        <p:nvSpPr>
          <p:cNvPr id="71" name="Прямоугольник 70"/>
          <p:cNvSpPr/>
          <p:nvPr/>
        </p:nvSpPr>
        <p:spPr>
          <a:xfrm>
            <a:off x="10756118" y="4035033"/>
            <a:ext cx="846707" cy="400110"/>
          </a:xfrm>
          <a:prstGeom prst="rect">
            <a:avLst/>
          </a:prstGeom>
        </p:spPr>
        <p:txBody>
          <a:bodyPr wrap="none">
            <a:spAutoFit/>
          </a:bodyPr>
          <a:lstStyle/>
          <a:p>
            <a: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kk-KZ"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a:t>
            </a:r>
            <a:r>
              <a:rPr lang="ru-RU" sz="1600" dirty="0" smtClean="0">
                <a:solidFill>
                  <a:schemeClr val="tx2"/>
                </a:solidFill>
                <a:latin typeface="Arial" panose="020B0604020202020204" pitchFamily="34" charset="0"/>
                <a:cs typeface="Arial" panose="020B0604020202020204" pitchFamily="34" charset="0"/>
              </a:rPr>
              <a:t> </a:t>
            </a:r>
            <a:endParaRPr lang="ru-RU" sz="1600" dirty="0">
              <a:solidFill>
                <a:schemeClr val="tx2"/>
              </a:solidFill>
              <a:latin typeface="Arial" panose="020B0604020202020204" pitchFamily="34" charset="0"/>
              <a:cs typeface="Arial" panose="020B0604020202020204" pitchFamily="34" charset="0"/>
            </a:endParaRPr>
          </a:p>
        </p:txBody>
      </p:sp>
      <p:sp>
        <p:nvSpPr>
          <p:cNvPr id="74" name="Прямоугольник 73"/>
          <p:cNvSpPr/>
          <p:nvPr/>
        </p:nvSpPr>
        <p:spPr>
          <a:xfrm>
            <a:off x="6692490" y="5553442"/>
            <a:ext cx="906210" cy="646331"/>
          </a:xfrm>
          <a:prstGeom prst="rect">
            <a:avLst/>
          </a:prstGeom>
        </p:spPr>
        <p:txBody>
          <a:bodyPr wrap="none">
            <a:spAutoFit/>
          </a:bodyPr>
          <a:lstStyle/>
          <a:p>
            <a:r>
              <a:rPr lang="ru-RU"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Лагман</a:t>
            </a:r>
            <a:endPar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112,4%</a:t>
            </a:r>
            <a:endParaRPr lang="ru-RU" dirty="0"/>
          </a:p>
        </p:txBody>
      </p:sp>
      <p:sp>
        <p:nvSpPr>
          <p:cNvPr id="76" name="Прямоугольник 75"/>
          <p:cNvSpPr/>
          <p:nvPr/>
        </p:nvSpPr>
        <p:spPr>
          <a:xfrm>
            <a:off x="8704659" y="5543023"/>
            <a:ext cx="896399" cy="646331"/>
          </a:xfrm>
          <a:prstGeom prst="rect">
            <a:avLst/>
          </a:prstGeom>
        </p:spPr>
        <p:txBody>
          <a:bodyPr wrap="none">
            <a:spAutoFit/>
          </a:bodyPr>
          <a:lstStyle/>
          <a:p>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Плов</a:t>
            </a:r>
          </a:p>
          <a:p>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104,2%</a:t>
            </a:r>
            <a:endParaRPr lang="ru-RU" dirty="0"/>
          </a:p>
        </p:txBody>
      </p:sp>
      <p:sp>
        <p:nvSpPr>
          <p:cNvPr id="78" name="Прямоугольник 77"/>
          <p:cNvSpPr/>
          <p:nvPr/>
        </p:nvSpPr>
        <p:spPr>
          <a:xfrm>
            <a:off x="10468859" y="5541281"/>
            <a:ext cx="1421223" cy="646331"/>
          </a:xfrm>
          <a:prstGeom prst="rect">
            <a:avLst/>
          </a:prstGeom>
        </p:spPr>
        <p:txBody>
          <a:bodyPr wrap="none">
            <a:spAutoFit/>
          </a:bodyPr>
          <a:lstStyle/>
          <a:p>
            <a:r>
              <a:rPr lang="ru-RU"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Донер-кебаб</a:t>
            </a:r>
            <a:endPar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85,4%</a:t>
            </a:r>
            <a:endParaRPr lang="ru-RU" dirty="0"/>
          </a:p>
        </p:txBody>
      </p:sp>
      <p:cxnSp>
        <p:nvCxnSpPr>
          <p:cNvPr id="79" name="Прямая соединительная линия 78"/>
          <p:cNvCxnSpPr/>
          <p:nvPr/>
        </p:nvCxnSpPr>
        <p:spPr>
          <a:xfrm>
            <a:off x="5845783" y="3679621"/>
            <a:ext cx="48692" cy="27598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8294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Скругленный прямоугольник 15"/>
          <p:cNvSpPr/>
          <p:nvPr/>
        </p:nvSpPr>
        <p:spPr>
          <a:xfrm>
            <a:off x="293938" y="928889"/>
            <a:ext cx="2694497" cy="2667997"/>
          </a:xfrm>
          <a:prstGeom prst="roundRect">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5400000" scaled="1"/>
            <a:tileRect/>
          </a:gradFill>
          <a:ln>
            <a:solidFill>
              <a:srgbClr val="002060"/>
            </a:solidFill>
          </a:ln>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lvl="0" algn="ctr"/>
            <a:r>
              <a:rPr lang="ru-RU" sz="1600" dirty="0" smtClean="0">
                <a:solidFill>
                  <a:schemeClr val="bg1"/>
                </a:solidFill>
                <a:latin typeface="Arial" panose="020B0604020202020204" pitchFamily="34" charset="0"/>
                <a:cs typeface="Arial" panose="020B0604020202020204" pitchFamily="34" charset="0"/>
              </a:rPr>
              <a:t>Национальный профиль </a:t>
            </a:r>
            <a:r>
              <a:rPr lang="ru-RU" sz="1600" dirty="0">
                <a:solidFill>
                  <a:schemeClr val="bg1"/>
                </a:solidFill>
                <a:latin typeface="Arial" panose="020B0604020202020204" pitchFamily="34" charset="0"/>
                <a:cs typeface="Arial" panose="020B0604020202020204" pitchFamily="34" charset="0"/>
              </a:rPr>
              <a:t>питательных веществ для ранжирования продуктов питания в соответствии с их составом с целью профилактики неинфекционных заболеваний</a:t>
            </a:r>
          </a:p>
        </p:txBody>
      </p:sp>
      <p:sp>
        <p:nvSpPr>
          <p:cNvPr id="20" name="Скругленный прямоугольник 19"/>
          <p:cNvSpPr/>
          <p:nvPr/>
        </p:nvSpPr>
        <p:spPr>
          <a:xfrm>
            <a:off x="3195384" y="963863"/>
            <a:ext cx="2458070" cy="2633023"/>
          </a:xfrm>
          <a:prstGeom prst="roundRect">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5400000" scaled="1"/>
            <a:tileRect/>
          </a:gradFill>
          <a:ln>
            <a:solidFill>
              <a:srgbClr val="002060"/>
            </a:solidFill>
          </a:ln>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lvl="0" algn="ctr"/>
            <a:r>
              <a:rPr lang="ru-RU" sz="1600" dirty="0" smtClean="0">
                <a:solidFill>
                  <a:schemeClr val="bg1"/>
                </a:solidFill>
                <a:latin typeface="Arial" panose="020B0604020202020204" pitchFamily="34" charset="0"/>
                <a:cs typeface="Arial" panose="020B0604020202020204" pitchFamily="34" charset="0"/>
              </a:rPr>
              <a:t>Методические </a:t>
            </a:r>
            <a:r>
              <a:rPr lang="ru-RU" sz="1600" dirty="0">
                <a:solidFill>
                  <a:schemeClr val="bg1"/>
                </a:solidFill>
                <a:latin typeface="Arial" panose="020B0604020202020204" pitchFamily="34" charset="0"/>
                <a:cs typeface="Arial" panose="020B0604020202020204" pitchFamily="34" charset="0"/>
              </a:rPr>
              <a:t>рекомендаций по содержанию соли в продуктах питания и готовой пищевой продукции</a:t>
            </a:r>
          </a:p>
        </p:txBody>
      </p:sp>
      <p:sp>
        <p:nvSpPr>
          <p:cNvPr id="23" name="Прямоугольник 22"/>
          <p:cNvSpPr/>
          <p:nvPr/>
        </p:nvSpPr>
        <p:spPr>
          <a:xfrm>
            <a:off x="388043" y="4009186"/>
            <a:ext cx="2398576" cy="2000548"/>
          </a:xfrm>
          <a:prstGeom prst="rect">
            <a:avLst/>
          </a:prstGeom>
          <a:ln>
            <a:noFill/>
          </a:ln>
        </p:spPr>
        <p:txBody>
          <a:bodyPr wrap="square">
            <a:spAutoFit/>
          </a:bodyPr>
          <a:lstStyle/>
          <a:p>
            <a:pPr marL="171450" indent="-171450" algn="just">
              <a:buFont typeface="Wingdings" pitchFamily="2" charset="2"/>
              <a:buChar char="Ø"/>
            </a:pPr>
            <a:r>
              <a:rPr lang="ru-RU" sz="1400" dirty="0">
                <a:solidFill>
                  <a:schemeClr val="bg2">
                    <a:lumMod val="50000"/>
                  </a:schemeClr>
                </a:solidFill>
                <a:latin typeface="Arial" panose="020B0604020202020204" pitchFamily="34" charset="0"/>
                <a:cs typeface="Arial" panose="020B0604020202020204" pitchFamily="34" charset="0"/>
              </a:rPr>
              <a:t>Создана рабочая группа</a:t>
            </a:r>
          </a:p>
          <a:p>
            <a:pPr marL="171450" indent="-171450" algn="just">
              <a:buFont typeface="Wingdings" pitchFamily="2" charset="2"/>
              <a:buChar char="Ø"/>
            </a:pPr>
            <a:r>
              <a:rPr lang="ru-RU" sz="1400" dirty="0" smtClean="0">
                <a:solidFill>
                  <a:schemeClr val="bg2">
                    <a:lumMod val="50000"/>
                  </a:schemeClr>
                </a:solidFill>
                <a:latin typeface="Arial" panose="020B0604020202020204" pitchFamily="34" charset="0"/>
                <a:cs typeface="Arial" panose="020B0604020202020204" pitchFamily="34" charset="0"/>
              </a:rPr>
              <a:t>Проведены совещания </a:t>
            </a:r>
            <a:r>
              <a:rPr lang="ru-RU" sz="1400" dirty="0">
                <a:solidFill>
                  <a:schemeClr val="bg2">
                    <a:lumMod val="50000"/>
                  </a:schemeClr>
                </a:solidFill>
                <a:latin typeface="Arial" panose="020B0604020202020204" pitchFamily="34" charset="0"/>
                <a:cs typeface="Arial" panose="020B0604020202020204" pitchFamily="34" charset="0"/>
              </a:rPr>
              <a:t>рабочей группы с участием экспертов </a:t>
            </a:r>
            <a:r>
              <a:rPr lang="ru-RU" sz="1400" dirty="0" smtClean="0">
                <a:solidFill>
                  <a:schemeClr val="bg2">
                    <a:lumMod val="50000"/>
                  </a:schemeClr>
                </a:solidFill>
                <a:latin typeface="Arial" panose="020B0604020202020204" pitchFamily="34" charset="0"/>
                <a:cs typeface="Arial" panose="020B0604020202020204" pitchFamily="34" charset="0"/>
              </a:rPr>
              <a:t>ВОЗ</a:t>
            </a:r>
          </a:p>
          <a:p>
            <a:pPr marL="171450" indent="-171450" algn="just">
              <a:buFont typeface="Wingdings" pitchFamily="2" charset="2"/>
              <a:buChar char="Ø"/>
            </a:pPr>
            <a:r>
              <a:rPr lang="kk-KZ" sz="1400" dirty="0" smtClean="0">
                <a:solidFill>
                  <a:schemeClr val="bg2">
                    <a:lumMod val="50000"/>
                  </a:schemeClr>
                </a:solidFill>
                <a:latin typeface="Arial" panose="020B0604020202020204" pitchFamily="34" charset="0"/>
                <a:cs typeface="Arial" panose="020B0604020202020204" pitchFamily="34" charset="0"/>
              </a:rPr>
              <a:t>Национальный профиль направлен в регионы для внедрения</a:t>
            </a:r>
            <a:endParaRPr lang="ru-RU" sz="1400" dirty="0">
              <a:solidFill>
                <a:schemeClr val="bg2">
                  <a:lumMod val="50000"/>
                </a:schemeClr>
              </a:solidFill>
              <a:latin typeface="Arial" panose="020B0604020202020204" pitchFamily="34" charset="0"/>
              <a:cs typeface="Arial" panose="020B0604020202020204" pitchFamily="34" charset="0"/>
            </a:endParaRPr>
          </a:p>
          <a:p>
            <a:pPr algn="just"/>
            <a:endParaRPr lang="ru-RU" sz="1200" dirty="0" smtClean="0">
              <a:solidFill>
                <a:schemeClr val="bg2">
                  <a:lumMod val="50000"/>
                </a:schemeClr>
              </a:solidFill>
              <a:latin typeface="Arial" panose="020B0604020202020204" pitchFamily="34" charset="0"/>
              <a:cs typeface="Arial" panose="020B0604020202020204" pitchFamily="34" charset="0"/>
            </a:endParaRPr>
          </a:p>
        </p:txBody>
      </p:sp>
      <p:sp>
        <p:nvSpPr>
          <p:cNvPr id="27" name="Прямоугольник 26"/>
          <p:cNvSpPr/>
          <p:nvPr/>
        </p:nvSpPr>
        <p:spPr>
          <a:xfrm>
            <a:off x="3216832" y="3899390"/>
            <a:ext cx="2564746" cy="2246769"/>
          </a:xfrm>
          <a:prstGeom prst="rect">
            <a:avLst/>
          </a:prstGeom>
          <a:ln>
            <a:noFill/>
          </a:ln>
        </p:spPr>
        <p:txBody>
          <a:bodyPr wrap="square">
            <a:spAutoFit/>
          </a:bodyPr>
          <a:lstStyle/>
          <a:p>
            <a:pPr marL="171450" indent="-171450" algn="just">
              <a:buFont typeface="Wingdings" pitchFamily="2" charset="2"/>
              <a:buChar char="Ø"/>
            </a:pPr>
            <a:r>
              <a:rPr lang="ru-RU" sz="1400" dirty="0">
                <a:solidFill>
                  <a:schemeClr val="bg2">
                    <a:lumMod val="50000"/>
                  </a:schemeClr>
                </a:solidFill>
                <a:latin typeface="Arial" panose="020B0604020202020204" pitchFamily="34" charset="0"/>
                <a:cs typeface="Arial" panose="020B0604020202020204" pitchFamily="34" charset="0"/>
              </a:rPr>
              <a:t>Создана рабочая группа</a:t>
            </a:r>
          </a:p>
          <a:p>
            <a:pPr marL="171450" indent="-171450" algn="just">
              <a:buFont typeface="Wingdings" pitchFamily="2" charset="2"/>
              <a:buChar char="Ø"/>
            </a:pPr>
            <a:r>
              <a:rPr lang="ru-RU" sz="1400" dirty="0" smtClean="0">
                <a:solidFill>
                  <a:schemeClr val="bg2">
                    <a:lumMod val="50000"/>
                  </a:schemeClr>
                </a:solidFill>
                <a:latin typeface="Arial" panose="020B0604020202020204" pitchFamily="34" charset="0"/>
                <a:cs typeface="Arial" panose="020B0604020202020204" pitchFamily="34" charset="0"/>
              </a:rPr>
              <a:t>Проведены  </a:t>
            </a:r>
            <a:r>
              <a:rPr lang="ru-RU" sz="1400" dirty="0">
                <a:solidFill>
                  <a:schemeClr val="bg2">
                    <a:lumMod val="50000"/>
                  </a:schemeClr>
                </a:solidFill>
                <a:latin typeface="Arial" panose="020B0604020202020204" pitchFamily="34" charset="0"/>
                <a:cs typeface="Arial" panose="020B0604020202020204" pitchFamily="34" charset="0"/>
              </a:rPr>
              <a:t>совещания рабочей группы с участием </a:t>
            </a:r>
            <a:r>
              <a:rPr lang="ru-RU" sz="1400" dirty="0" smtClean="0">
                <a:solidFill>
                  <a:schemeClr val="bg2">
                    <a:lumMod val="50000"/>
                  </a:schemeClr>
                </a:solidFill>
                <a:latin typeface="Arial" panose="020B0604020202020204" pitchFamily="34" charset="0"/>
                <a:cs typeface="Arial" panose="020B0604020202020204" pitchFamily="34" charset="0"/>
              </a:rPr>
              <a:t>Казахской Академии </a:t>
            </a:r>
            <a:r>
              <a:rPr lang="ru-RU" sz="1400" dirty="0">
                <a:solidFill>
                  <a:schemeClr val="bg2">
                    <a:lumMod val="50000"/>
                  </a:schemeClr>
                </a:solidFill>
                <a:latin typeface="Arial" panose="020B0604020202020204" pitchFamily="34" charset="0"/>
                <a:cs typeface="Arial" panose="020B0604020202020204" pitchFamily="34" charset="0"/>
              </a:rPr>
              <a:t>питания,  экспертов </a:t>
            </a:r>
            <a:r>
              <a:rPr lang="ru-RU" sz="1400" dirty="0" smtClean="0">
                <a:solidFill>
                  <a:schemeClr val="bg2">
                    <a:lumMod val="50000"/>
                  </a:schemeClr>
                </a:solidFill>
                <a:latin typeface="Arial" panose="020B0604020202020204" pitchFamily="34" charset="0"/>
                <a:cs typeface="Arial" panose="020B0604020202020204" pitchFamily="34" charset="0"/>
              </a:rPr>
              <a:t>ВОЗ</a:t>
            </a:r>
          </a:p>
          <a:p>
            <a:pPr marL="171450" indent="-171450" algn="just">
              <a:buFont typeface="Wingdings" pitchFamily="2" charset="2"/>
              <a:buChar char="Ø"/>
            </a:pPr>
            <a:r>
              <a:rPr lang="ru-RU" sz="1400" dirty="0" smtClean="0">
                <a:solidFill>
                  <a:schemeClr val="bg2">
                    <a:lumMod val="50000"/>
                  </a:schemeClr>
                </a:solidFill>
                <a:latin typeface="Arial" panose="020B0604020202020204" pitchFamily="34" charset="0"/>
                <a:cs typeface="Arial" panose="020B0604020202020204" pitchFamily="34" charset="0"/>
              </a:rPr>
              <a:t>Внедрены в </a:t>
            </a:r>
            <a:r>
              <a:rPr lang="ru-RU" sz="1400" dirty="0" err="1" smtClean="0">
                <a:solidFill>
                  <a:schemeClr val="bg2">
                    <a:lumMod val="50000"/>
                  </a:schemeClr>
                </a:solidFill>
                <a:latin typeface="Arial" panose="020B0604020202020204" pitchFamily="34" charset="0"/>
                <a:cs typeface="Arial" panose="020B0604020202020204" pitchFamily="34" charset="0"/>
              </a:rPr>
              <a:t>Акмолинской</a:t>
            </a:r>
            <a:r>
              <a:rPr lang="ru-RU" sz="1400" dirty="0" smtClean="0">
                <a:solidFill>
                  <a:schemeClr val="bg2">
                    <a:lumMod val="50000"/>
                  </a:schemeClr>
                </a:solidFill>
                <a:latin typeface="Arial" panose="020B0604020202020204" pitchFamily="34" charset="0"/>
                <a:cs typeface="Arial" panose="020B0604020202020204" pitchFamily="34" charset="0"/>
              </a:rPr>
              <a:t>, Туркестанской, Карагандинской, ВКО и область Абай</a:t>
            </a:r>
            <a:endParaRPr lang="ru-RU" sz="1400" dirty="0">
              <a:solidFill>
                <a:schemeClr val="bg2">
                  <a:lumMod val="50000"/>
                </a:schemeClr>
              </a:solidFill>
              <a:latin typeface="Arial" panose="020B0604020202020204" pitchFamily="34" charset="0"/>
              <a:cs typeface="Arial" panose="020B0604020202020204" pitchFamily="34" charset="0"/>
            </a:endParaRPr>
          </a:p>
        </p:txBody>
      </p:sp>
      <p:sp>
        <p:nvSpPr>
          <p:cNvPr id="28" name="Прямоугольник 27"/>
          <p:cNvSpPr/>
          <p:nvPr/>
        </p:nvSpPr>
        <p:spPr>
          <a:xfrm>
            <a:off x="6055714" y="3988235"/>
            <a:ext cx="2464618" cy="1815882"/>
          </a:xfrm>
          <a:prstGeom prst="rect">
            <a:avLst/>
          </a:prstGeom>
          <a:ln>
            <a:noFill/>
          </a:ln>
        </p:spPr>
        <p:txBody>
          <a:bodyPr wrap="square">
            <a:spAutoFit/>
          </a:bodyPr>
          <a:lstStyle/>
          <a:p>
            <a:pPr marL="171450" indent="-171450" algn="just">
              <a:buFont typeface="Wingdings" pitchFamily="2" charset="2"/>
              <a:buChar char="Ø"/>
            </a:pPr>
            <a:r>
              <a:rPr lang="ru-RU" sz="1400" dirty="0" smtClean="0">
                <a:solidFill>
                  <a:schemeClr val="bg2">
                    <a:lumMod val="50000"/>
                  </a:schemeClr>
                </a:solidFill>
                <a:latin typeface="Arial" panose="020B0604020202020204" pitchFamily="34" charset="0"/>
                <a:cs typeface="Arial" panose="020B0604020202020204" pitchFamily="34" charset="0"/>
              </a:rPr>
              <a:t>Создана рабочая группа</a:t>
            </a:r>
          </a:p>
          <a:p>
            <a:pPr marL="171450" indent="-171450" algn="just">
              <a:buFont typeface="Wingdings" pitchFamily="2" charset="2"/>
              <a:buChar char="Ø"/>
            </a:pPr>
            <a:r>
              <a:rPr lang="ru-RU" sz="1400" dirty="0" smtClean="0">
                <a:solidFill>
                  <a:schemeClr val="bg2">
                    <a:lumMod val="50000"/>
                  </a:schemeClr>
                </a:solidFill>
                <a:latin typeface="Arial" panose="020B0604020202020204" pitchFamily="34" charset="0"/>
                <a:cs typeface="Arial" panose="020B0604020202020204" pitchFamily="34" charset="0"/>
              </a:rPr>
              <a:t>Проведены совещания рабочей группы с участием экспертов ВОЗ</a:t>
            </a:r>
          </a:p>
          <a:p>
            <a:pPr marL="171450" indent="-171450" algn="just">
              <a:buFont typeface="Wingdings" pitchFamily="2" charset="2"/>
              <a:buChar char="Ø"/>
            </a:pPr>
            <a:r>
              <a:rPr lang="kk-KZ" sz="1400" dirty="0" smtClean="0">
                <a:solidFill>
                  <a:schemeClr val="bg2">
                    <a:lumMod val="50000"/>
                  </a:schemeClr>
                </a:solidFill>
                <a:latin typeface="Arial" panose="020B0604020202020204" pitchFamily="34" charset="0"/>
                <a:cs typeface="Arial" panose="020B0604020202020204" pitchFamily="34" charset="0"/>
              </a:rPr>
              <a:t>Методические рекомендации направлены в регионы для внедрения</a:t>
            </a:r>
            <a:endParaRPr lang="ru-RU" sz="1400" dirty="0">
              <a:solidFill>
                <a:schemeClr val="bg2">
                  <a:lumMod val="50000"/>
                </a:schemeClr>
              </a:solidFill>
              <a:latin typeface="Arial" panose="020B0604020202020204" pitchFamily="34" charset="0"/>
              <a:cs typeface="Arial" panose="020B0604020202020204" pitchFamily="34" charset="0"/>
            </a:endParaRPr>
          </a:p>
        </p:txBody>
      </p:sp>
      <p:sp>
        <p:nvSpPr>
          <p:cNvPr id="34" name="Скругленный прямоугольник 33"/>
          <p:cNvSpPr/>
          <p:nvPr/>
        </p:nvSpPr>
        <p:spPr>
          <a:xfrm>
            <a:off x="8844810" y="1004955"/>
            <a:ext cx="2577189" cy="2550838"/>
          </a:xfrm>
          <a:prstGeom prst="roundRect">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5400000" scaled="1"/>
            <a:tileRect/>
          </a:gradFill>
          <a:ln>
            <a:solidFill>
              <a:srgbClr val="002060"/>
            </a:solidFill>
          </a:ln>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kk-KZ" sz="1400" dirty="0" smtClean="0">
                <a:solidFill>
                  <a:schemeClr val="bg1"/>
                </a:solidFill>
                <a:latin typeface="Arial" panose="020B0604020202020204" pitchFamily="34" charset="0"/>
                <a:cs typeface="Arial" panose="020B0604020202020204" pitchFamily="34" charset="0"/>
              </a:rPr>
              <a:t>Э</a:t>
            </a:r>
            <a:r>
              <a:rPr lang="ru-RU" sz="1400" dirty="0" err="1" smtClean="0">
                <a:solidFill>
                  <a:schemeClr val="bg1"/>
                </a:solidFill>
                <a:latin typeface="Arial" panose="020B0604020202020204" pitchFamily="34" charset="0"/>
                <a:cs typeface="Arial" panose="020B0604020202020204" pitchFamily="34" charset="0"/>
              </a:rPr>
              <a:t>пидемиологическое</a:t>
            </a:r>
            <a:r>
              <a:rPr lang="ru-RU" sz="1400" dirty="0" smtClean="0">
                <a:solidFill>
                  <a:schemeClr val="bg1"/>
                </a:solidFill>
                <a:latin typeface="Arial" panose="020B0604020202020204" pitchFamily="34" charset="0"/>
                <a:cs typeface="Arial" panose="020B0604020202020204" pitchFamily="34" charset="0"/>
              </a:rPr>
              <a:t> исследование по определению распространенности факторов риска неинфекционных заболеваний по методике ВОЗ «STEPS»</a:t>
            </a:r>
            <a:endParaRPr lang="ru-RU" sz="1400" dirty="0">
              <a:solidFill>
                <a:schemeClr val="bg1"/>
              </a:solidFill>
              <a:latin typeface="Arial" panose="020B0604020202020204" pitchFamily="34" charset="0"/>
              <a:cs typeface="Arial" panose="020B0604020202020204" pitchFamily="34" charset="0"/>
            </a:endParaRPr>
          </a:p>
        </p:txBody>
      </p:sp>
      <p:sp>
        <p:nvSpPr>
          <p:cNvPr id="22" name="Скругленный прямоугольник 21"/>
          <p:cNvSpPr/>
          <p:nvPr/>
        </p:nvSpPr>
        <p:spPr>
          <a:xfrm>
            <a:off x="5916216" y="1031397"/>
            <a:ext cx="2665831" cy="2565489"/>
          </a:xfrm>
          <a:prstGeom prst="roundRect">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5400000" scaled="1"/>
            <a:tileRect/>
          </a:gradFill>
          <a:ln>
            <a:solidFill>
              <a:srgbClr val="002060"/>
            </a:solidFill>
          </a:ln>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1600" dirty="0">
                <a:latin typeface="Arial" panose="020B0604020202020204" pitchFamily="34" charset="0"/>
                <a:cs typeface="Arial" panose="020B0604020202020204" pitchFamily="34" charset="0"/>
              </a:rPr>
              <a:t>Методические рекомендации цветовой индикации на маркировке пищевой продукции в целях информирования </a:t>
            </a:r>
            <a:r>
              <a:rPr lang="ru-RU" sz="1600" dirty="0" smtClean="0">
                <a:latin typeface="Arial" panose="020B0604020202020204" pitchFamily="34" charset="0"/>
                <a:cs typeface="Arial" panose="020B0604020202020204" pitchFamily="34" charset="0"/>
              </a:rPr>
              <a:t>потребителей</a:t>
            </a:r>
            <a:endParaRPr lang="ru-RU" sz="1600" dirty="0">
              <a:latin typeface="Arial" panose="020B0604020202020204" pitchFamily="34" charset="0"/>
              <a:cs typeface="Arial" panose="020B0604020202020204" pitchFamily="34" charset="0"/>
            </a:endParaRPr>
          </a:p>
        </p:txBody>
      </p:sp>
      <p:cxnSp>
        <p:nvCxnSpPr>
          <p:cNvPr id="38" name="Прямая соединительная линия 37"/>
          <p:cNvCxnSpPr/>
          <p:nvPr/>
        </p:nvCxnSpPr>
        <p:spPr>
          <a:xfrm flipH="1">
            <a:off x="3204710" y="3747290"/>
            <a:ext cx="26506" cy="21006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H="1">
            <a:off x="5767193" y="3698536"/>
            <a:ext cx="2263" cy="2040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8799212" y="3790743"/>
            <a:ext cx="15480" cy="1963851"/>
          </a:xfrm>
          <a:prstGeom prst="line">
            <a:avLst/>
          </a:prstGeom>
        </p:spPr>
        <p:style>
          <a:lnRef idx="1">
            <a:schemeClr val="accent1"/>
          </a:lnRef>
          <a:fillRef idx="0">
            <a:schemeClr val="accent1"/>
          </a:fillRef>
          <a:effectRef idx="0">
            <a:schemeClr val="accent1"/>
          </a:effectRef>
          <a:fontRef idx="minor">
            <a:schemeClr val="tx1"/>
          </a:fontRef>
        </p:style>
      </p:cxnSp>
      <p:sp>
        <p:nvSpPr>
          <p:cNvPr id="47" name="Прямоугольник 46"/>
          <p:cNvSpPr/>
          <p:nvPr/>
        </p:nvSpPr>
        <p:spPr>
          <a:xfrm>
            <a:off x="8924192" y="3899390"/>
            <a:ext cx="2497807" cy="2031325"/>
          </a:xfrm>
          <a:prstGeom prst="rect">
            <a:avLst/>
          </a:prstGeom>
          <a:ln>
            <a:noFill/>
          </a:ln>
        </p:spPr>
        <p:txBody>
          <a:bodyPr wrap="square">
            <a:spAutoFit/>
          </a:bodyPr>
          <a:lstStyle/>
          <a:p>
            <a:pPr marL="171450" indent="-171450" algn="just">
              <a:buFont typeface="Wingdings" pitchFamily="2" charset="2"/>
              <a:buChar char="Ø"/>
            </a:pPr>
            <a:r>
              <a:rPr lang="kk-KZ" sz="1400" dirty="0" smtClean="0">
                <a:solidFill>
                  <a:schemeClr val="bg2">
                    <a:lumMod val="50000"/>
                  </a:schemeClr>
                </a:solidFill>
                <a:latin typeface="Arial" panose="020B0604020202020204" pitchFamily="34" charset="0"/>
                <a:cs typeface="Arial" panose="020B0604020202020204" pitchFamily="34" charset="0"/>
              </a:rPr>
              <a:t>НЦОЗ </a:t>
            </a:r>
            <a:r>
              <a:rPr lang="ru-RU" sz="1400" dirty="0" smtClean="0">
                <a:solidFill>
                  <a:schemeClr val="bg2">
                    <a:lumMod val="50000"/>
                  </a:schemeClr>
                </a:solidFill>
                <a:latin typeface="Arial" panose="020B0604020202020204" pitchFamily="34" charset="0"/>
                <a:cs typeface="Arial" panose="020B0604020202020204" pitchFamily="34" charset="0"/>
              </a:rPr>
              <a:t>совместно ВОЗ обучили 50 интервьюеров из 20 регионов.</a:t>
            </a:r>
          </a:p>
          <a:p>
            <a:pPr marL="171450" indent="-171450" algn="just">
              <a:buFont typeface="Wingdings" pitchFamily="2" charset="2"/>
              <a:buChar char="Ø"/>
            </a:pPr>
            <a:r>
              <a:rPr lang="ru-RU" sz="1400" dirty="0" smtClean="0">
                <a:solidFill>
                  <a:schemeClr val="bg2">
                    <a:lumMod val="50000"/>
                  </a:schemeClr>
                </a:solidFill>
                <a:latin typeface="Arial" panose="020B0604020202020204" pitchFamily="34" charset="0"/>
                <a:cs typeface="Arial" panose="020B0604020202020204" pitchFamily="34" charset="0"/>
              </a:rPr>
              <a:t>Получено от ВОЗ оборудования и расходные материалы для проведения исследования</a:t>
            </a:r>
          </a:p>
        </p:txBody>
      </p:sp>
      <p:cxnSp>
        <p:nvCxnSpPr>
          <p:cNvPr id="26" name="Прямая соединительная линия 25"/>
          <p:cNvCxnSpPr/>
          <p:nvPr/>
        </p:nvCxnSpPr>
        <p:spPr>
          <a:xfrm flipV="1">
            <a:off x="0" y="643027"/>
            <a:ext cx="12192000" cy="3208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H="1">
            <a:off x="312472" y="3747290"/>
            <a:ext cx="20650" cy="2001535"/>
          </a:xfrm>
          <a:prstGeom prst="line">
            <a:avLst/>
          </a:prstGeom>
        </p:spPr>
        <p:style>
          <a:lnRef idx="1">
            <a:schemeClr val="accent1"/>
          </a:lnRef>
          <a:fillRef idx="0">
            <a:schemeClr val="accent1"/>
          </a:fillRef>
          <a:effectRef idx="0">
            <a:schemeClr val="accent1"/>
          </a:effectRef>
          <a:fontRef idx="minor">
            <a:schemeClr val="tx1"/>
          </a:fontRef>
        </p:style>
      </p:cxnSp>
      <p:sp>
        <p:nvSpPr>
          <p:cNvPr id="32" name="Прямоугольник 31"/>
          <p:cNvSpPr/>
          <p:nvPr/>
        </p:nvSpPr>
        <p:spPr>
          <a:xfrm>
            <a:off x="2620590" y="51743"/>
            <a:ext cx="4428264" cy="584775"/>
          </a:xfrm>
          <a:prstGeom prst="rect">
            <a:avLst/>
          </a:prstGeom>
        </p:spPr>
        <p:txBody>
          <a:bodyPr wrap="none">
            <a:spAutoFit/>
          </a:bodyPr>
          <a:lstStyle/>
          <a:p>
            <a:r>
              <a:rPr lang="ru-RU" sz="3200" b="1" dirty="0" smtClean="0">
                <a:solidFill>
                  <a:schemeClr val="tx2"/>
                </a:solidFill>
                <a:latin typeface="Arial" panose="020B0604020202020204" pitchFamily="34" charset="0"/>
                <a:cs typeface="Arial" panose="020B0604020202020204" pitchFamily="34" charset="0"/>
              </a:rPr>
              <a:t>Проделанная работа</a:t>
            </a:r>
            <a:endParaRPr lang="ru-RU" sz="32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397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Прямая соединительная линия 2"/>
          <p:cNvCxnSpPr/>
          <p:nvPr/>
        </p:nvCxnSpPr>
        <p:spPr>
          <a:xfrm flipV="1">
            <a:off x="0" y="678160"/>
            <a:ext cx="12192000" cy="320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043" name="Прямоугольник 1042"/>
          <p:cNvSpPr/>
          <p:nvPr/>
        </p:nvSpPr>
        <p:spPr>
          <a:xfrm>
            <a:off x="2803549" y="-38637"/>
            <a:ext cx="6383158" cy="584775"/>
          </a:xfrm>
          <a:prstGeom prst="rect">
            <a:avLst/>
          </a:prstGeom>
        </p:spPr>
        <p:txBody>
          <a:bodyPr wrap="none">
            <a:spAutoFit/>
          </a:bodyPr>
          <a:lstStyle/>
          <a:p>
            <a:r>
              <a:rPr lang="ru-RU" sz="3200" b="1" dirty="0" smtClean="0">
                <a:solidFill>
                  <a:srgbClr val="002060"/>
                </a:solidFill>
                <a:latin typeface="Arial" panose="020B0604020202020204" pitchFamily="34" charset="0"/>
                <a:cs typeface="Arial" panose="020B0604020202020204" pitchFamily="34" charset="0"/>
              </a:rPr>
              <a:t>Содержание соли в продуктах</a:t>
            </a:r>
            <a:endParaRPr lang="ru-RU" sz="3200" b="1" dirty="0">
              <a:solidFill>
                <a:srgbClr val="002060"/>
              </a:solidFill>
              <a:latin typeface="Arial" panose="020B0604020202020204" pitchFamily="34" charset="0"/>
              <a:cs typeface="Arial" panose="020B0604020202020204" pitchFamily="34" charset="0"/>
            </a:endParaRPr>
          </a:p>
        </p:txBody>
      </p:sp>
      <p:pic>
        <p:nvPicPr>
          <p:cNvPr id="15" name="Рисунок 14"/>
          <p:cNvPicPr>
            <a:picLocks noChangeAspect="1"/>
          </p:cNvPicPr>
          <p:nvPr/>
        </p:nvPicPr>
        <p:blipFill rotWithShape="1">
          <a:blip r:embed="rId2"/>
          <a:srcRect l="10289" t="13254" r="14410" b="2207"/>
          <a:stretch/>
        </p:blipFill>
        <p:spPr>
          <a:xfrm>
            <a:off x="392388" y="1039091"/>
            <a:ext cx="9312507" cy="5087389"/>
          </a:xfrm>
          <a:prstGeom prst="rect">
            <a:avLst/>
          </a:prstGeom>
        </p:spPr>
      </p:pic>
    </p:spTree>
    <p:extLst>
      <p:ext uri="{BB962C8B-B14F-4D97-AF65-F5344CB8AC3E}">
        <p14:creationId xmlns:p14="http://schemas.microsoft.com/office/powerpoint/2010/main" val="862889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Прямая соединительная линия 2"/>
          <p:cNvCxnSpPr/>
          <p:nvPr/>
        </p:nvCxnSpPr>
        <p:spPr>
          <a:xfrm flipV="1">
            <a:off x="0" y="721895"/>
            <a:ext cx="12192000" cy="320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043" name="Прямоугольник 1042"/>
          <p:cNvSpPr/>
          <p:nvPr/>
        </p:nvSpPr>
        <p:spPr>
          <a:xfrm>
            <a:off x="2030816" y="64394"/>
            <a:ext cx="8130367" cy="584775"/>
          </a:xfrm>
          <a:prstGeom prst="rect">
            <a:avLst/>
          </a:prstGeom>
        </p:spPr>
        <p:txBody>
          <a:bodyPr wrap="none">
            <a:spAutoFit/>
          </a:bodyPr>
          <a:lstStyle/>
          <a:p>
            <a:r>
              <a:rPr lang="ru-RU" sz="3200" b="1" dirty="0" smtClean="0">
                <a:solidFill>
                  <a:schemeClr val="tx2"/>
                </a:solidFill>
                <a:latin typeface="Arial" panose="020B0604020202020204" pitchFamily="34" charset="0"/>
                <a:cs typeface="Arial" panose="020B0604020202020204" pitchFamily="34" charset="0"/>
              </a:rPr>
              <a:t>Осведомленность о потреблении соли</a:t>
            </a:r>
            <a:endParaRPr lang="ru-RU" sz="3200" b="1" dirty="0">
              <a:solidFill>
                <a:schemeClr val="tx2"/>
              </a:solidFill>
              <a:latin typeface="Arial" panose="020B0604020202020204" pitchFamily="34" charset="0"/>
              <a:cs typeface="Arial" panose="020B0604020202020204" pitchFamily="34" charset="0"/>
            </a:endParaRPr>
          </a:p>
        </p:txBody>
      </p:sp>
      <p:graphicFrame>
        <p:nvGraphicFramePr>
          <p:cNvPr id="10" name="Таблица 9"/>
          <p:cNvGraphicFramePr>
            <a:graphicFrameLocks noGrp="1"/>
          </p:cNvGraphicFramePr>
          <p:nvPr>
            <p:extLst/>
          </p:nvPr>
        </p:nvGraphicFramePr>
        <p:xfrm>
          <a:off x="769869" y="990122"/>
          <a:ext cx="10808237" cy="5410200"/>
        </p:xfrm>
        <a:graphic>
          <a:graphicData uri="http://schemas.openxmlformats.org/drawingml/2006/table">
            <a:tbl>
              <a:tblPr firstRow="1" bandRow="1">
                <a:tableStyleId>{5C22544A-7EE6-4342-B048-85BDC9FD1C3A}</a:tableStyleId>
              </a:tblPr>
              <a:tblGrid>
                <a:gridCol w="1947573">
                  <a:extLst>
                    <a:ext uri="{9D8B030D-6E8A-4147-A177-3AD203B41FA5}">
                      <a16:colId xmlns:a16="http://schemas.microsoft.com/office/drawing/2014/main" val="20000"/>
                    </a:ext>
                  </a:extLst>
                </a:gridCol>
                <a:gridCol w="4713668">
                  <a:extLst>
                    <a:ext uri="{9D8B030D-6E8A-4147-A177-3AD203B41FA5}">
                      <a16:colId xmlns:a16="http://schemas.microsoft.com/office/drawing/2014/main" val="20001"/>
                    </a:ext>
                  </a:extLst>
                </a:gridCol>
                <a:gridCol w="2125014">
                  <a:extLst>
                    <a:ext uri="{9D8B030D-6E8A-4147-A177-3AD203B41FA5}">
                      <a16:colId xmlns:a16="http://schemas.microsoft.com/office/drawing/2014/main" val="20002"/>
                    </a:ext>
                  </a:extLst>
                </a:gridCol>
                <a:gridCol w="2021982">
                  <a:extLst>
                    <a:ext uri="{9D8B030D-6E8A-4147-A177-3AD203B41FA5}">
                      <a16:colId xmlns:a16="http://schemas.microsoft.com/office/drawing/2014/main" val="20003"/>
                    </a:ext>
                  </a:extLst>
                </a:gridCol>
              </a:tblGrid>
              <a:tr h="370840">
                <a:tc>
                  <a:txBody>
                    <a:bodyPr/>
                    <a:lstStyle/>
                    <a:p>
                      <a:endParaRPr lang="ru-RU" dirty="0"/>
                    </a:p>
                  </a:txBody>
                  <a:tcPr/>
                </a:tc>
                <a:tc>
                  <a:txBody>
                    <a:bodyPr/>
                    <a:lstStyle/>
                    <a:p>
                      <a:r>
                        <a:rPr lang="ru-RU" sz="1400" dirty="0" smtClean="0">
                          <a:latin typeface="Times New Roman" panose="02020603050405020304" pitchFamily="18" charset="0"/>
                          <a:cs typeface="Times New Roman" panose="02020603050405020304" pitchFamily="18" charset="0"/>
                        </a:rPr>
                        <a:t>Вопросы</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b="1" kern="1200" dirty="0" smtClean="0">
                          <a:solidFill>
                            <a:schemeClr val="lt1"/>
                          </a:solidFill>
                          <a:latin typeface="Times New Roman" panose="02020603050405020304" pitchFamily="18" charset="0"/>
                          <a:ea typeface="+mn-ea"/>
                          <a:cs typeface="Times New Roman" panose="02020603050405020304" pitchFamily="18" charset="0"/>
                        </a:rPr>
                        <a:t>Алматы</a:t>
                      </a:r>
                    </a:p>
                    <a:p>
                      <a:pPr algn="ctr"/>
                      <a:r>
                        <a:rPr lang="ru-RU" sz="1400" b="1" kern="1200" dirty="0" smtClean="0">
                          <a:solidFill>
                            <a:schemeClr val="lt1"/>
                          </a:solidFill>
                          <a:latin typeface="Times New Roman" panose="02020603050405020304" pitchFamily="18" charset="0"/>
                          <a:ea typeface="+mn-ea"/>
                          <a:cs typeface="Times New Roman" panose="02020603050405020304" pitchFamily="18" charset="0"/>
                        </a:rPr>
                        <a:t> (%)</a:t>
                      </a:r>
                      <a:endParaRPr lang="ru-RU" sz="1400" b="1" kern="1200" dirty="0">
                        <a:solidFill>
                          <a:schemeClr val="lt1"/>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err="1" smtClean="0">
                          <a:solidFill>
                            <a:schemeClr val="lt1"/>
                          </a:solidFill>
                          <a:latin typeface="Times New Roman" panose="02020603050405020304" pitchFamily="18" charset="0"/>
                          <a:ea typeface="+mn-ea"/>
                          <a:cs typeface="Times New Roman" panose="02020603050405020304" pitchFamily="18" charset="0"/>
                        </a:rPr>
                        <a:t>Кызылорда</a:t>
                      </a:r>
                      <a:endParaRPr lang="ru-RU" sz="1400" b="1" kern="1200" dirty="0" smtClean="0">
                        <a:solidFill>
                          <a:schemeClr val="lt1"/>
                        </a:solidFill>
                        <a:latin typeface="Times New Roman" panose="02020603050405020304" pitchFamily="18" charset="0"/>
                        <a:ea typeface="+mn-ea"/>
                        <a:cs typeface="Times New Roman" panose="02020603050405020304" pitchFamily="18" charset="0"/>
                      </a:endParaRPr>
                    </a:p>
                    <a:p>
                      <a:pPr algn="ctr"/>
                      <a:r>
                        <a:rPr lang="ru-RU" sz="1400" b="1" kern="1200" dirty="0" smtClean="0">
                          <a:solidFill>
                            <a:schemeClr val="lt1"/>
                          </a:solidFill>
                          <a:latin typeface="Times New Roman" panose="02020603050405020304" pitchFamily="18" charset="0"/>
                          <a:ea typeface="+mn-ea"/>
                          <a:cs typeface="Times New Roman" panose="02020603050405020304" pitchFamily="18" charset="0"/>
                        </a:rPr>
                        <a:t> (%)</a:t>
                      </a:r>
                      <a:endParaRPr lang="ru-RU" sz="1400" b="1" kern="1200" dirty="0">
                        <a:solidFill>
                          <a:schemeClr val="lt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Осведомленность</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Осведомлены о негативном влиянии потребления соли на здоровье</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77</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79</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Знают, что оно вызывает повышенное кровяное давление</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38</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48</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endParaRPr lang="ru-RU" sz="1400" b="1" kern="120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Считают, что нужно ограничивать потребление соли</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87</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77</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Отношение</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Считают свой уровень потребления соли</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4"/>
                  </a:ext>
                </a:extLst>
              </a:tr>
              <a:tr h="370840">
                <a:tc>
                  <a:txBody>
                    <a:bodyPr/>
                    <a:lstStyle/>
                    <a:p>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kern="1200" dirty="0" smtClean="0">
                          <a:solidFill>
                            <a:srgbClr val="002060"/>
                          </a:solidFill>
                          <a:latin typeface="Times New Roman" panose="02020603050405020304" pitchFamily="18" charset="0"/>
                          <a:ea typeface="+mn-ea"/>
                          <a:cs typeface="Times New Roman" panose="02020603050405020304" pitchFamily="18" charset="0"/>
                        </a:rPr>
                        <a:t>Слишком высоким</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ru-RU" sz="1400" b="1" kern="1200" dirty="0" smtClean="0">
                          <a:solidFill>
                            <a:srgbClr val="FF0000"/>
                          </a:solidFill>
                          <a:latin typeface="Times New Roman" panose="02020603050405020304" pitchFamily="18" charset="0"/>
                          <a:ea typeface="+mn-ea"/>
                          <a:cs typeface="Times New Roman" panose="02020603050405020304" pitchFamily="18" charset="0"/>
                        </a:rPr>
                        <a:t>13</a:t>
                      </a:r>
                      <a:endParaRPr lang="ru-RU" sz="1400" b="1" kern="1200" dirty="0">
                        <a:solidFill>
                          <a:srgbClr val="FF000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ru-RU" sz="1400" b="1" kern="1200" dirty="0" smtClean="0">
                          <a:solidFill>
                            <a:srgbClr val="FF0000"/>
                          </a:solidFill>
                          <a:latin typeface="Times New Roman" panose="02020603050405020304" pitchFamily="18" charset="0"/>
                          <a:ea typeface="+mn-ea"/>
                          <a:cs typeface="Times New Roman" panose="02020603050405020304" pitchFamily="18" charset="0"/>
                        </a:rPr>
                        <a:t>12</a:t>
                      </a:r>
                      <a:endParaRPr lang="ru-RU" sz="1400" b="1" kern="1200" dirty="0">
                        <a:solidFill>
                          <a:srgbClr val="FF000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5"/>
                  </a:ext>
                </a:extLst>
              </a:tr>
              <a:tr h="370840">
                <a:tc>
                  <a:txBody>
                    <a:bodyPr/>
                    <a:lstStyle/>
                    <a:p>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Считают сокращение потребления соли</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6"/>
                  </a:ext>
                </a:extLst>
              </a:tr>
              <a:tr h="370840">
                <a:tc>
                  <a:txBody>
                    <a:bodyPr/>
                    <a:lstStyle/>
                    <a:p>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Очень важным</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23</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34</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7"/>
                  </a:ext>
                </a:extLst>
              </a:tr>
              <a:tr h="370840">
                <a:tc>
                  <a:txBody>
                    <a:bodyPr/>
                    <a:lstStyle/>
                    <a:p>
                      <a:endParaRPr lang="ru-RU" sz="1400" b="1" kern="120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Отчасти важным, не очень важным или не знают</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79</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65</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8"/>
                  </a:ext>
                </a:extLst>
              </a:tr>
              <a:tr h="370840">
                <a:tc>
                  <a:txBody>
                    <a:bodyPr/>
                    <a:lstStyle/>
                    <a:p>
                      <a:endParaRPr lang="ru-RU" sz="1400" b="1" kern="120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Хотят узнать больше о роли питания в профилактике НИЗ</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94</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81</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9"/>
                  </a:ext>
                </a:extLst>
              </a:tr>
              <a:tr h="370840">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Привычки</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Как часто вы солите свою еду за столом</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endParaRPr lang="ru-RU" sz="1400" b="1" kern="120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10"/>
                  </a:ext>
                </a:extLst>
              </a:tr>
              <a:tr h="370840">
                <a:tc>
                  <a:txBody>
                    <a:bodyPr/>
                    <a:lstStyle/>
                    <a:p>
                      <a:endParaRPr lang="ru-RU" sz="1400" b="1" kern="120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Всегда или часто</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12</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4</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11"/>
                  </a:ext>
                </a:extLst>
              </a:tr>
              <a:tr h="370840">
                <a:tc>
                  <a:txBody>
                    <a:bodyPr/>
                    <a:lstStyle/>
                    <a:p>
                      <a:endParaRPr lang="ru-RU" sz="1400" b="1" kern="120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r>
                        <a:rPr lang="ru-RU" sz="1400" b="1" kern="1200" dirty="0" smtClean="0">
                          <a:solidFill>
                            <a:srgbClr val="002060"/>
                          </a:solidFill>
                          <a:latin typeface="Times New Roman" panose="02020603050405020304" pitchFamily="18" charset="0"/>
                          <a:ea typeface="+mn-ea"/>
                          <a:cs typeface="Times New Roman" panose="02020603050405020304" pitchFamily="18" charset="0"/>
                        </a:rPr>
                        <a:t>Принимали меры к снижению потребления соли</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28</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b="1" kern="1200" dirty="0" smtClean="0">
                          <a:solidFill>
                            <a:srgbClr val="002060"/>
                          </a:solidFill>
                          <a:latin typeface="Times New Roman" panose="02020603050405020304" pitchFamily="18" charset="0"/>
                          <a:ea typeface="+mn-ea"/>
                          <a:cs typeface="Times New Roman" panose="02020603050405020304" pitchFamily="18" charset="0"/>
                        </a:rPr>
                        <a:t>52</a:t>
                      </a:r>
                      <a:endParaRPr lang="ru-RU" sz="1400" b="1" kern="1200" dirty="0">
                        <a:solidFill>
                          <a:srgbClr val="00206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504842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2"/>
          <p:cNvSpPr/>
          <p:nvPr/>
        </p:nvSpPr>
        <p:spPr>
          <a:xfrm rot="226972">
            <a:off x="1488630" y="4584712"/>
            <a:ext cx="2608009" cy="2170339"/>
          </a:xfrm>
          <a:prstGeom prst="swooshArrow">
            <a:avLst>
              <a:gd name="adj1" fmla="val 25000"/>
              <a:gd name="adj2" fmla="val 25000"/>
            </a:avLst>
          </a:prstGeom>
          <a:solidFill>
            <a:schemeClr val="accent1">
              <a:lumMod val="60000"/>
              <a:lumOff val="4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200000"/>
            </a:lightRig>
          </a:scene3d>
          <a:sp3d z="-300000" prstMaterial="plastic"/>
        </p:spPr>
        <p:style>
          <a:lnRef idx="1">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cxnSp>
        <p:nvCxnSpPr>
          <p:cNvPr id="3" name="Прямая соединительная линия 2"/>
          <p:cNvCxnSpPr/>
          <p:nvPr/>
        </p:nvCxnSpPr>
        <p:spPr>
          <a:xfrm flipV="1">
            <a:off x="0" y="721895"/>
            <a:ext cx="12192000" cy="320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a:blip r:embed="rId2">
            <a:extLst>
              <a:ext uri="{BEBA8EAE-BF5A-486C-A8C5-ECC9F3942E4B}">
                <a14:imgProps xmlns:a14="http://schemas.microsoft.com/office/drawing/2010/main">
                  <a14:imgLayer r:embed="rId3">
                    <a14:imgEffect>
                      <a14:backgroundRemoval t="1563" b="100000" l="3438" r="96563">
                        <a14:foregroundMark x1="56250" y1="8438" x2="57813" y2="89063"/>
                        <a14:foregroundMark x1="45625" y1="34375" x2="38750" y2="99375"/>
                        <a14:foregroundMark x1="46250" y1="84688" x2="68750" y2="82188"/>
                        <a14:foregroundMark x1="35625" y1="59062" x2="68750" y2="57813"/>
                        <a14:foregroundMark x1="36563" y1="50625" x2="35625" y2="76250"/>
                      </a14:backgroundRemoval>
                    </a14:imgEffect>
                  </a14:imgLayer>
                </a14:imgProps>
              </a:ext>
            </a:extLst>
          </a:blip>
          <a:stretch>
            <a:fillRect/>
          </a:stretch>
        </p:blipFill>
        <p:spPr>
          <a:xfrm>
            <a:off x="219876" y="1332211"/>
            <a:ext cx="1694076" cy="1694076"/>
          </a:xfrm>
          <a:prstGeom prst="rect">
            <a:avLst/>
          </a:prstGeom>
        </p:spPr>
      </p:pic>
      <p:sp>
        <p:nvSpPr>
          <p:cNvPr id="18" name="Прямоугольник 17"/>
          <p:cNvSpPr/>
          <p:nvPr/>
        </p:nvSpPr>
        <p:spPr>
          <a:xfrm>
            <a:off x="544321" y="838143"/>
            <a:ext cx="3535952" cy="369332"/>
          </a:xfrm>
          <a:prstGeom prst="rect">
            <a:avLst/>
          </a:prstGeom>
        </p:spPr>
        <p:txBody>
          <a:bodyPr wrap="square">
            <a:spAutoFit/>
          </a:bodyPr>
          <a:lstStyle/>
          <a:p>
            <a:pPr algn="ctr"/>
            <a:r>
              <a:rPr lang="ru-RU" b="1" dirty="0" smtClean="0">
                <a:solidFill>
                  <a:srgbClr val="002060"/>
                </a:solidFill>
                <a:latin typeface="Arial" panose="020B0604020202020204" pitchFamily="34" charset="0"/>
                <a:cs typeface="Arial" panose="020B0604020202020204" pitchFamily="34" charset="0"/>
              </a:rPr>
              <a:t>Потребление соли</a:t>
            </a:r>
          </a:p>
        </p:txBody>
      </p:sp>
      <p:sp>
        <p:nvSpPr>
          <p:cNvPr id="19" name="Прямоугольник 18"/>
          <p:cNvSpPr/>
          <p:nvPr/>
        </p:nvSpPr>
        <p:spPr>
          <a:xfrm>
            <a:off x="1224303" y="3117745"/>
            <a:ext cx="2910105" cy="615553"/>
          </a:xfrm>
          <a:prstGeom prst="rect">
            <a:avLst/>
          </a:prstGeom>
          <a:ln w="28575">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400" b="1" dirty="0" smtClean="0">
                <a:solidFill>
                  <a:srgbClr val="FF0000"/>
                </a:solidFill>
                <a:latin typeface="Arial" panose="020B0604020202020204" pitchFamily="34" charset="0"/>
                <a:cs typeface="Arial" panose="020B0604020202020204" pitchFamily="34" charset="0"/>
              </a:rPr>
              <a:t>в</a:t>
            </a:r>
            <a:r>
              <a:rPr lang="ru-RU" sz="2000" b="1" dirty="0" smtClean="0">
                <a:solidFill>
                  <a:srgbClr val="FF0000"/>
                </a:solidFill>
                <a:latin typeface="Arial" panose="020B0604020202020204" pitchFamily="34" charset="0"/>
                <a:cs typeface="Arial" panose="020B0604020202020204" pitchFamily="34" charset="0"/>
              </a:rPr>
              <a:t> 4 </a:t>
            </a:r>
            <a:r>
              <a:rPr lang="ru-RU" sz="1400" b="1" dirty="0" smtClean="0">
                <a:solidFill>
                  <a:srgbClr val="FF0000"/>
                </a:solidFill>
                <a:latin typeface="Arial" panose="020B0604020202020204" pitchFamily="34" charset="0"/>
                <a:cs typeface="Arial" panose="020B0604020202020204" pitchFamily="34" charset="0"/>
              </a:rPr>
              <a:t>раза </a:t>
            </a:r>
            <a:r>
              <a:rPr lang="ru-RU" sz="1400" dirty="0" smtClean="0">
                <a:solidFill>
                  <a:schemeClr val="tx2"/>
                </a:solidFill>
                <a:latin typeface="Arial" panose="020B0604020202020204" pitchFamily="34" charset="0"/>
                <a:cs typeface="Arial" panose="020B0604020202020204" pitchFamily="34" charset="0"/>
              </a:rPr>
              <a:t>больше </a:t>
            </a:r>
          </a:p>
          <a:p>
            <a:pPr algn="ctr"/>
            <a:r>
              <a:rPr lang="ru-RU" sz="1400" dirty="0" smtClean="0">
                <a:solidFill>
                  <a:schemeClr val="tx2"/>
                </a:solidFill>
                <a:latin typeface="Arial" panose="020B0604020202020204" pitchFamily="34" charset="0"/>
                <a:cs typeface="Arial" panose="020B0604020202020204" pitchFamily="34" charset="0"/>
              </a:rPr>
              <a:t>среди населения в мире</a:t>
            </a:r>
            <a:endParaRPr lang="ru-RU" sz="1400" dirty="0">
              <a:solidFill>
                <a:schemeClr val="tx2"/>
              </a:solidFill>
              <a:latin typeface="Arial" panose="020B0604020202020204" pitchFamily="34" charset="0"/>
              <a:cs typeface="Arial" panose="020B0604020202020204" pitchFamily="34" charset="0"/>
            </a:endParaRPr>
          </a:p>
        </p:txBody>
      </p:sp>
      <p:sp>
        <p:nvSpPr>
          <p:cNvPr id="24" name="Прямоугольник 23"/>
          <p:cNvSpPr/>
          <p:nvPr/>
        </p:nvSpPr>
        <p:spPr>
          <a:xfrm>
            <a:off x="2364520" y="1400988"/>
            <a:ext cx="1974430" cy="461665"/>
          </a:xfrm>
          <a:prstGeom prst="rect">
            <a:avLst/>
          </a:prstGeom>
        </p:spPr>
        <p:txBody>
          <a:bodyPr wrap="square">
            <a:spAutoFit/>
          </a:bodyPr>
          <a:lstStyle/>
          <a:p>
            <a:r>
              <a:rPr lang="ru-RU"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r>
              <a:rPr lang="kk-KZ"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a:t>
            </a:r>
            <a:r>
              <a:rPr lang="ru-RU"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a:t>
            </a:r>
            <a:r>
              <a:rPr lang="ru-RU" dirty="0" smtClean="0">
                <a:solidFill>
                  <a:schemeClr val="tx2"/>
                </a:solidFill>
                <a:latin typeface="Arial" panose="020B0604020202020204" pitchFamily="34" charset="0"/>
                <a:cs typeface="Arial" panose="020B0604020202020204" pitchFamily="34" charset="0"/>
              </a:rPr>
              <a:t>в </a:t>
            </a:r>
            <a:r>
              <a:rPr lang="kk-KZ" dirty="0" smtClean="0">
                <a:solidFill>
                  <a:schemeClr val="tx2"/>
                </a:solidFill>
                <a:latin typeface="Arial" panose="020B0604020202020204" pitchFamily="34" charset="0"/>
                <a:cs typeface="Arial" panose="020B0604020202020204" pitchFamily="34" charset="0"/>
              </a:rPr>
              <a:t>сутки</a:t>
            </a:r>
            <a:endParaRPr lang="ru-RU" dirty="0">
              <a:solidFill>
                <a:schemeClr val="tx2"/>
              </a:solidFill>
              <a:latin typeface="Arial" panose="020B0604020202020204" pitchFamily="34" charset="0"/>
              <a:cs typeface="Arial" panose="020B0604020202020204" pitchFamily="34" charset="0"/>
            </a:endParaRPr>
          </a:p>
        </p:txBody>
      </p:sp>
      <p:sp>
        <p:nvSpPr>
          <p:cNvPr id="1043" name="Прямоугольник 1042"/>
          <p:cNvSpPr/>
          <p:nvPr/>
        </p:nvSpPr>
        <p:spPr>
          <a:xfrm>
            <a:off x="2018734" y="-27829"/>
            <a:ext cx="8447441" cy="584775"/>
          </a:xfrm>
          <a:prstGeom prst="rect">
            <a:avLst/>
          </a:prstGeom>
        </p:spPr>
        <p:txBody>
          <a:bodyPr wrap="none">
            <a:spAutoFit/>
          </a:bodyPr>
          <a:lstStyle/>
          <a:p>
            <a:r>
              <a:rPr lang="ru-RU" sz="3200" b="1" dirty="0" smtClean="0">
                <a:solidFill>
                  <a:srgbClr val="002060"/>
                </a:solidFill>
                <a:latin typeface="Arial" panose="020B0604020202020204" pitchFamily="34" charset="0"/>
                <a:cs typeface="Arial" panose="020B0604020202020204" pitchFamily="34" charset="0"/>
              </a:rPr>
              <a:t>Текущая ситуация по потреблению соли</a:t>
            </a:r>
            <a:endParaRPr lang="ru-RU" sz="3200" b="1" dirty="0">
              <a:solidFill>
                <a:srgbClr val="002060"/>
              </a:solidFill>
              <a:latin typeface="Arial" panose="020B0604020202020204" pitchFamily="34" charset="0"/>
              <a:cs typeface="Arial" panose="020B0604020202020204" pitchFamily="34" charset="0"/>
            </a:endParaRPr>
          </a:p>
        </p:txBody>
      </p:sp>
      <p:sp>
        <p:nvSpPr>
          <p:cNvPr id="1044" name="Прямоугольник 1043"/>
          <p:cNvSpPr/>
          <p:nvPr/>
        </p:nvSpPr>
        <p:spPr>
          <a:xfrm>
            <a:off x="1913952" y="5098433"/>
            <a:ext cx="718466" cy="400110"/>
          </a:xfrm>
          <a:prstGeom prst="rect">
            <a:avLst/>
          </a:prstGeom>
        </p:spPr>
        <p:txBody>
          <a:bodyPr wrap="none">
            <a:spAutoFit/>
          </a:bodyPr>
          <a:lstStyle/>
          <a:p>
            <a: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15 г </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45" name="Прямоугольник 1044"/>
          <p:cNvSpPr/>
          <p:nvPr/>
        </p:nvSpPr>
        <p:spPr>
          <a:xfrm>
            <a:off x="2625007" y="4792198"/>
            <a:ext cx="931665" cy="400110"/>
          </a:xfrm>
          <a:prstGeom prst="rect">
            <a:avLst/>
          </a:prstGeom>
        </p:spPr>
        <p:txBody>
          <a:bodyPr wrap="none">
            <a:spAutoFit/>
          </a:bodyPr>
          <a:lstStyle/>
          <a:p>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r>
              <a:rPr lang="kk-KZ"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a:t>
            </a:r>
            <a:r>
              <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a:t>
            </a:r>
            <a:endParaRPr lang="ru-RU" sz="2000" dirty="0">
              <a:effectLst>
                <a:outerShdw blurRad="38100" dist="38100" dir="2700000" algn="tl">
                  <a:srgbClr val="000000">
                    <a:alpha val="43137"/>
                  </a:srgbClr>
                </a:outerShdw>
              </a:effectLst>
            </a:endParaRPr>
          </a:p>
        </p:txBody>
      </p:sp>
      <p:sp>
        <p:nvSpPr>
          <p:cNvPr id="1046" name="Прямоугольник 1045"/>
          <p:cNvSpPr/>
          <p:nvPr/>
        </p:nvSpPr>
        <p:spPr>
          <a:xfrm>
            <a:off x="857245" y="5853989"/>
            <a:ext cx="941239" cy="400110"/>
          </a:xfrm>
          <a:prstGeom prst="rect">
            <a:avLst/>
          </a:prstGeom>
        </p:spPr>
        <p:txBody>
          <a:bodyPr wrap="square">
            <a:spAutoFit/>
          </a:bodyPr>
          <a:lstStyle/>
          <a:p>
            <a:pPr algn="ctr"/>
            <a: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12,5 г </a:t>
            </a:r>
            <a:endPar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47" name="Прямоугольник 1046"/>
          <p:cNvSpPr/>
          <p:nvPr/>
        </p:nvSpPr>
        <p:spPr>
          <a:xfrm>
            <a:off x="1486430" y="6254902"/>
            <a:ext cx="825867" cy="400110"/>
          </a:xfrm>
          <a:prstGeom prst="rect">
            <a:avLst/>
          </a:prstGeom>
        </p:spPr>
        <p:txBody>
          <a:bodyPr wrap="none">
            <a:spAutoFit/>
          </a:bodyPr>
          <a:lstStyle/>
          <a:p>
            <a:r>
              <a:rPr lang="ru-RU" sz="2000" b="1" dirty="0" smtClean="0">
                <a:solidFill>
                  <a:schemeClr val="tx2"/>
                </a:solidFill>
                <a:latin typeface="Arial" panose="020B0604020202020204" pitchFamily="34" charset="0"/>
                <a:ea typeface="Calibri" panose="020F0502020204030204" pitchFamily="34" charset="0"/>
                <a:cs typeface="Arial" panose="020B0604020202020204" pitchFamily="34" charset="0"/>
              </a:rPr>
              <a:t>1990 </a:t>
            </a:r>
            <a:endParaRPr lang="ru-RU" sz="2000" b="1" dirty="0">
              <a:solidFill>
                <a:schemeClr val="tx2"/>
              </a:solidFill>
              <a:latin typeface="Arial" panose="020B0604020202020204" pitchFamily="34" charset="0"/>
              <a:cs typeface="Arial" panose="020B0604020202020204" pitchFamily="34" charset="0"/>
            </a:endParaRPr>
          </a:p>
        </p:txBody>
      </p:sp>
      <p:sp>
        <p:nvSpPr>
          <p:cNvPr id="1048" name="Прямоугольник 1047"/>
          <p:cNvSpPr/>
          <p:nvPr/>
        </p:nvSpPr>
        <p:spPr>
          <a:xfrm>
            <a:off x="2382906" y="5625129"/>
            <a:ext cx="819455" cy="400110"/>
          </a:xfrm>
          <a:prstGeom prst="rect">
            <a:avLst/>
          </a:prstGeom>
        </p:spPr>
        <p:txBody>
          <a:bodyPr wrap="none">
            <a:spAutoFit/>
          </a:bodyPr>
          <a:lstStyle/>
          <a:p>
            <a:r>
              <a:rPr lang="ru-RU" sz="2000" b="1" dirty="0" smtClean="0">
                <a:solidFill>
                  <a:schemeClr val="tx2"/>
                </a:solidFill>
                <a:latin typeface="Arial" panose="020B0604020202020204" pitchFamily="34" charset="0"/>
                <a:ea typeface="Calibri" panose="020F0502020204030204" pitchFamily="34" charset="0"/>
                <a:cs typeface="Arial" panose="020B0604020202020204" pitchFamily="34" charset="0"/>
              </a:rPr>
              <a:t>2010</a:t>
            </a:r>
            <a:r>
              <a:rPr lang="ru-RU" sz="2000" b="1" dirty="0" smtClean="0">
                <a:solidFill>
                  <a:schemeClr val="tx2"/>
                </a:solidFill>
                <a:latin typeface="Times New Roman" panose="02020603050405020304" pitchFamily="18" charset="0"/>
                <a:ea typeface="Calibri" panose="020F0502020204030204" pitchFamily="34" charset="0"/>
              </a:rPr>
              <a:t> </a:t>
            </a:r>
            <a:endParaRPr lang="ru-RU" sz="2000" b="1" dirty="0">
              <a:solidFill>
                <a:schemeClr val="tx2"/>
              </a:solidFill>
            </a:endParaRPr>
          </a:p>
        </p:txBody>
      </p:sp>
      <p:sp>
        <p:nvSpPr>
          <p:cNvPr id="59" name="Прямоугольник 58"/>
          <p:cNvSpPr/>
          <p:nvPr/>
        </p:nvSpPr>
        <p:spPr>
          <a:xfrm>
            <a:off x="3316541" y="5356193"/>
            <a:ext cx="825867" cy="400110"/>
          </a:xfrm>
          <a:prstGeom prst="rect">
            <a:avLst/>
          </a:prstGeom>
        </p:spPr>
        <p:txBody>
          <a:bodyPr wrap="none">
            <a:spAutoFit/>
          </a:bodyPr>
          <a:lstStyle/>
          <a:p>
            <a:r>
              <a:rPr lang="ru-RU" sz="2000" b="1" dirty="0" smtClean="0">
                <a:solidFill>
                  <a:schemeClr val="tx2"/>
                </a:solidFill>
                <a:latin typeface="Arial" panose="020B0604020202020204" pitchFamily="34" charset="0"/>
                <a:ea typeface="Calibri" panose="020F0502020204030204" pitchFamily="34" charset="0"/>
                <a:cs typeface="Arial" panose="020B0604020202020204" pitchFamily="34" charset="0"/>
              </a:rPr>
              <a:t>2018 </a:t>
            </a:r>
            <a:endParaRPr lang="ru-RU" sz="2000" b="1" dirty="0">
              <a:solidFill>
                <a:schemeClr val="tx2"/>
              </a:solidFill>
              <a:latin typeface="Arial" panose="020B0604020202020204" pitchFamily="34" charset="0"/>
              <a:cs typeface="Arial" panose="020B0604020202020204" pitchFamily="34" charset="0"/>
            </a:endParaRPr>
          </a:p>
        </p:txBody>
      </p:sp>
      <p:sp>
        <p:nvSpPr>
          <p:cNvPr id="1053" name="Прямоугольник 1052"/>
          <p:cNvSpPr/>
          <p:nvPr/>
        </p:nvSpPr>
        <p:spPr>
          <a:xfrm>
            <a:off x="2124555" y="2147893"/>
            <a:ext cx="2009853" cy="685059"/>
          </a:xfrm>
          <a:prstGeom prst="rect">
            <a:avLst/>
          </a:prstGeom>
        </p:spPr>
        <p:txBody>
          <a:bodyPr wrap="square">
            <a:spAutoFit/>
          </a:bodyPr>
          <a:lstStyle/>
          <a:p>
            <a:pPr indent="449580" algn="ctr">
              <a:lnSpc>
                <a:spcPct val="107000"/>
              </a:lnSpc>
              <a:spcAft>
                <a:spcPts val="0"/>
              </a:spcAft>
            </a:pPr>
            <a:r>
              <a:rPr lang="ru-RU" b="1" dirty="0">
                <a:solidFill>
                  <a:schemeClr val="accent1"/>
                </a:solidFill>
                <a:latin typeface="Arial" panose="020B0604020202020204" pitchFamily="34" charset="0"/>
                <a:cs typeface="Arial" panose="020B0604020202020204" pitchFamily="34" charset="0"/>
              </a:rPr>
              <a:t>ВОЗ </a:t>
            </a:r>
          </a:p>
          <a:p>
            <a:pPr indent="449580" algn="ctr">
              <a:lnSpc>
                <a:spcPct val="107000"/>
              </a:lnSpc>
              <a:spcAft>
                <a:spcPts val="0"/>
              </a:spcAft>
            </a:pPr>
            <a:r>
              <a:rPr lang="ru-RU" b="1" dirty="0" smtClean="0">
                <a:solidFill>
                  <a:schemeClr val="accent1"/>
                </a:solidFill>
                <a:latin typeface="Arial" panose="020B0604020202020204" pitchFamily="34" charset="0"/>
                <a:cs typeface="Arial" panose="020B0604020202020204" pitchFamily="34" charset="0"/>
              </a:rPr>
              <a:t> 2018-2019</a:t>
            </a:r>
            <a:endParaRPr lang="ru-RU" b="1" dirty="0">
              <a:solidFill>
                <a:schemeClr val="accent1"/>
              </a:solidFill>
              <a:latin typeface="Arial" panose="020B0604020202020204" pitchFamily="34" charset="0"/>
              <a:cs typeface="Arial" panose="020B0604020202020204" pitchFamily="34" charset="0"/>
            </a:endParaRPr>
          </a:p>
        </p:txBody>
      </p:sp>
      <p:sp>
        <p:nvSpPr>
          <p:cNvPr id="1054" name="Овал 1053"/>
          <p:cNvSpPr/>
          <p:nvPr/>
        </p:nvSpPr>
        <p:spPr>
          <a:xfrm>
            <a:off x="1667595" y="6126255"/>
            <a:ext cx="141028" cy="1057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p:cNvSpPr/>
          <p:nvPr/>
        </p:nvSpPr>
        <p:spPr>
          <a:xfrm>
            <a:off x="2465956" y="5390571"/>
            <a:ext cx="217439" cy="2212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Овал 72"/>
          <p:cNvSpPr/>
          <p:nvPr/>
        </p:nvSpPr>
        <p:spPr>
          <a:xfrm>
            <a:off x="3265881" y="5134896"/>
            <a:ext cx="217439" cy="2212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Прямоугольник 74"/>
          <p:cNvSpPr/>
          <p:nvPr/>
        </p:nvSpPr>
        <p:spPr>
          <a:xfrm>
            <a:off x="857245" y="4087044"/>
            <a:ext cx="3896959" cy="338554"/>
          </a:xfrm>
          <a:prstGeom prst="rect">
            <a:avLst/>
          </a:prstGeom>
        </p:spPr>
        <p:txBody>
          <a:bodyPr wrap="square">
            <a:spAutoFit/>
          </a:bodyPr>
          <a:lstStyle/>
          <a:p>
            <a:r>
              <a:rPr lang="ru-RU" sz="1600" b="1" dirty="0" smtClean="0">
                <a:solidFill>
                  <a:schemeClr val="tx2"/>
                </a:solidFill>
                <a:latin typeface="Arial" panose="020B0604020202020204" pitchFamily="34" charset="0"/>
                <a:cs typeface="Arial" panose="020B0604020202020204" pitchFamily="34" charset="0"/>
              </a:rPr>
              <a:t>Рост потребления соли в РК</a:t>
            </a:r>
          </a:p>
        </p:txBody>
      </p:sp>
      <p:cxnSp>
        <p:nvCxnSpPr>
          <p:cNvPr id="21" name="Прямая соединительная линия 20"/>
          <p:cNvCxnSpPr/>
          <p:nvPr/>
        </p:nvCxnSpPr>
        <p:spPr>
          <a:xfrm flipH="1">
            <a:off x="116197" y="3916422"/>
            <a:ext cx="4327014" cy="114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4559121" y="1049665"/>
            <a:ext cx="24335" cy="567162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8" name="Таблица 7"/>
          <p:cNvGraphicFramePr>
            <a:graphicFrameLocks noGrp="1"/>
          </p:cNvGraphicFramePr>
          <p:nvPr>
            <p:extLst/>
          </p:nvPr>
        </p:nvGraphicFramePr>
        <p:xfrm>
          <a:off x="4957466" y="1332209"/>
          <a:ext cx="7032765" cy="5408612"/>
        </p:xfrm>
        <a:graphic>
          <a:graphicData uri="http://schemas.openxmlformats.org/drawingml/2006/table">
            <a:tbl>
              <a:tblPr firstRow="1" firstCol="1" bandRow="1"/>
              <a:tblGrid>
                <a:gridCol w="1423655">
                  <a:extLst>
                    <a:ext uri="{9D8B030D-6E8A-4147-A177-3AD203B41FA5}">
                      <a16:colId xmlns:a16="http://schemas.microsoft.com/office/drawing/2014/main" val="20000"/>
                    </a:ext>
                  </a:extLst>
                </a:gridCol>
                <a:gridCol w="1578023">
                  <a:extLst>
                    <a:ext uri="{9D8B030D-6E8A-4147-A177-3AD203B41FA5}">
                      <a16:colId xmlns:a16="http://schemas.microsoft.com/office/drawing/2014/main" val="20001"/>
                    </a:ext>
                  </a:extLst>
                </a:gridCol>
                <a:gridCol w="1571222">
                  <a:extLst>
                    <a:ext uri="{9D8B030D-6E8A-4147-A177-3AD203B41FA5}">
                      <a16:colId xmlns:a16="http://schemas.microsoft.com/office/drawing/2014/main" val="20002"/>
                    </a:ext>
                  </a:extLst>
                </a:gridCol>
                <a:gridCol w="1236372">
                  <a:extLst>
                    <a:ext uri="{9D8B030D-6E8A-4147-A177-3AD203B41FA5}">
                      <a16:colId xmlns:a16="http://schemas.microsoft.com/office/drawing/2014/main" val="20003"/>
                    </a:ext>
                  </a:extLst>
                </a:gridCol>
                <a:gridCol w="1223493">
                  <a:extLst>
                    <a:ext uri="{9D8B030D-6E8A-4147-A177-3AD203B41FA5}">
                      <a16:colId xmlns:a16="http://schemas.microsoft.com/office/drawing/2014/main" val="20004"/>
                    </a:ext>
                  </a:extLst>
                </a:gridCol>
              </a:tblGrid>
              <a:tr h="272965">
                <a:tc rowSpan="2">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Наименование продукта</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Описание продуктов</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ru-RU"/>
                    </a:p>
                  </a:txBody>
                  <a:tcPr/>
                </a:tc>
                <a:tc gridSpan="2">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Содержание соли в 100 г продукта (г)</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ru-RU"/>
                    </a:p>
                  </a:txBody>
                  <a:tcPr/>
                </a:tc>
                <a:extLst>
                  <a:ext uri="{0D108BD9-81ED-4DB2-BD59-A6C34878D82A}">
                    <a16:rowId xmlns:a16="http://schemas.microsoft.com/office/drawing/2014/main" val="10000"/>
                  </a:ext>
                </a:extLst>
              </a:tr>
              <a:tr h="272965">
                <a:tc vMerge="1">
                  <a:txBody>
                    <a:bodyPr/>
                    <a:lstStyle/>
                    <a:p>
                      <a:endParaRPr lang="ru-RU"/>
                    </a:p>
                  </a:txBody>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необработанные</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обработанные</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необработанные</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обработанные</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09446">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Говядина</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Нежирное, жирное, жареное мясо</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Соленая, консервированная</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48</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950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2"/>
                  </a:ext>
                </a:extLst>
              </a:tr>
              <a:tr h="272965">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Отруби</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Отруби, пшено</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Хлопья из отрубей</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28</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1000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3"/>
                  </a:ext>
                </a:extLst>
              </a:tr>
              <a:tr h="409446">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Сыр</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Твердый, полутвердый сыр</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Обработанный</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620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1320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4"/>
                  </a:ext>
                </a:extLst>
              </a:tr>
              <a:tr h="409446">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Нут</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Сухой, сваренные в несоленой воде</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Консервированный, вяленый</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220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5"/>
                  </a:ext>
                </a:extLst>
              </a:tr>
              <a:tr h="409446">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Горох</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Сырой, варенный в несоленой воде</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Консервированный, вяленый</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Следы</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250</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6"/>
                  </a:ext>
                </a:extLst>
              </a:tr>
              <a:tr h="545928">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Треска</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 кляре, в масле, обжаренная в масле</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Рыбные палочки, обжаренные в масле</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350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7"/>
                  </a:ext>
                </a:extLst>
              </a:tr>
              <a:tr h="545928">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Тунец</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Сырой</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Консервированный в масле, рассоле, вяленый</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47</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320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8"/>
                  </a:ext>
                </a:extLst>
              </a:tr>
              <a:tr h="272965">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Лосось</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Сырой, на пару</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Консервированный, копченый</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110</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570-1880</a:t>
                      </a:r>
                      <a:endParaRPr lang="ru-RU" sz="105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9"/>
                  </a:ext>
                </a:extLst>
              </a:tr>
              <a:tr h="545928">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Арахис</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Необработанный</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Жареный и подсоленный, жареный с солью</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400-790</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10"/>
                  </a:ext>
                </a:extLst>
              </a:tr>
              <a:tr h="545928">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Картофельны чипся</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Домашние, поджаренные на масле</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Картофель фри, замороженный и запеченный с солью</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53</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11"/>
                  </a:ext>
                </a:extLst>
              </a:tr>
              <a:tr h="409446">
                <a:tc>
                  <a:txBody>
                    <a:bodyPr/>
                    <a:lstStyle/>
                    <a:p>
                      <a:pPr algn="ctr">
                        <a:lnSpc>
                          <a:spcPct val="107000"/>
                        </a:lnSpc>
                        <a:spcAft>
                          <a:spcPts val="0"/>
                        </a:spcAft>
                      </a:pPr>
                      <a:r>
                        <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Сладкая кукуруза</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 початке, вареная в несоленой воде</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Консервированная, вяленая, попкорн</a:t>
                      </a:r>
                      <a:endParaRPr lang="ru-RU" sz="105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98" marR="390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12"/>
                  </a:ext>
                </a:extLst>
              </a:tr>
            </a:tbl>
          </a:graphicData>
        </a:graphic>
      </p:graphicFrame>
      <p:sp>
        <p:nvSpPr>
          <p:cNvPr id="29" name="Прямоугольник 28"/>
          <p:cNvSpPr/>
          <p:nvPr/>
        </p:nvSpPr>
        <p:spPr>
          <a:xfrm>
            <a:off x="4583457" y="838143"/>
            <a:ext cx="7608544" cy="369332"/>
          </a:xfrm>
          <a:prstGeom prst="rect">
            <a:avLst/>
          </a:prstGeom>
        </p:spPr>
        <p:txBody>
          <a:bodyPr wrap="square">
            <a:spAutoFit/>
          </a:bodyPr>
          <a:lstStyle/>
          <a:p>
            <a:pPr algn="ctr"/>
            <a:r>
              <a:rPr lang="ru-RU" b="1" dirty="0" smtClean="0">
                <a:solidFill>
                  <a:srgbClr val="002060"/>
                </a:solidFill>
                <a:latin typeface="Arial" panose="020B0604020202020204" pitchFamily="34" charset="0"/>
                <a:cs typeface="Arial" panose="020B0604020202020204" pitchFamily="34" charset="0"/>
              </a:rPr>
              <a:t>Разница содержания соли в свежих и обработанных продуктах</a:t>
            </a:r>
          </a:p>
        </p:txBody>
      </p:sp>
    </p:spTree>
    <p:extLst>
      <p:ext uri="{BB962C8B-B14F-4D97-AF65-F5344CB8AC3E}">
        <p14:creationId xmlns:p14="http://schemas.microsoft.com/office/powerpoint/2010/main" val="3017475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Прямая соединительная линия 1"/>
          <p:cNvCxnSpPr/>
          <p:nvPr/>
        </p:nvCxnSpPr>
        <p:spPr>
          <a:xfrm flipV="1">
            <a:off x="0" y="721895"/>
            <a:ext cx="12192000" cy="320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413239" y="75564"/>
            <a:ext cx="11421207" cy="584775"/>
          </a:xfrm>
          <a:prstGeom prst="rect">
            <a:avLst/>
          </a:prstGeom>
        </p:spPr>
        <p:txBody>
          <a:bodyPr wrap="square">
            <a:spAutoFit/>
          </a:bodyPr>
          <a:lstStyle/>
          <a:p>
            <a:pPr algn="ctr"/>
            <a:r>
              <a:rPr lang="ru-RU" sz="1600" b="1" dirty="0">
                <a:solidFill>
                  <a:schemeClr val="accent1">
                    <a:lumMod val="50000"/>
                  </a:schemeClr>
                </a:solidFill>
                <a:latin typeface="Arial" panose="020B0604020202020204" pitchFamily="34" charset="0"/>
                <a:cs typeface="Arial" panose="020B0604020202020204" pitchFamily="34" charset="0"/>
              </a:rPr>
              <a:t>Законодательные и нормативные меры </a:t>
            </a:r>
            <a:r>
              <a:rPr lang="ru-RU" sz="1600" b="1" dirty="0" smtClean="0">
                <a:solidFill>
                  <a:schemeClr val="accent1">
                    <a:lumMod val="50000"/>
                  </a:schemeClr>
                </a:solidFill>
                <a:latin typeface="Arial" panose="020B0604020202020204" pitchFamily="34" charset="0"/>
                <a:cs typeface="Arial" panose="020B0604020202020204" pitchFamily="34" charset="0"/>
              </a:rPr>
              <a:t>на </a:t>
            </a:r>
            <a:r>
              <a:rPr lang="ru-RU" sz="1600" b="1" dirty="0">
                <a:solidFill>
                  <a:schemeClr val="accent1">
                    <a:lumMod val="50000"/>
                  </a:schemeClr>
                </a:solidFill>
                <a:latin typeface="Arial" panose="020B0604020202020204" pitchFamily="34" charset="0"/>
                <a:cs typeface="Arial" panose="020B0604020202020204" pitchFamily="34" charset="0"/>
              </a:rPr>
              <a:t>государственном уровне для уменьшения дефицитных состояний среди населения и предотвращения </a:t>
            </a:r>
            <a:r>
              <a:rPr lang="ru-RU" sz="1600" b="1" dirty="0" smtClean="0">
                <a:solidFill>
                  <a:schemeClr val="accent1">
                    <a:lumMod val="50000"/>
                  </a:schemeClr>
                </a:solidFill>
                <a:latin typeface="Arial" panose="020B0604020202020204" pitchFamily="34" charset="0"/>
                <a:cs typeface="Arial" panose="020B0604020202020204" pitchFamily="34" charset="0"/>
              </a:rPr>
              <a:t>НИЗ</a:t>
            </a:r>
            <a:endParaRPr lang="ru-RU" sz="1600" b="1" dirty="0">
              <a:solidFill>
                <a:schemeClr val="accent1">
                  <a:lumMod val="50000"/>
                </a:schemeClr>
              </a:solidFill>
              <a:latin typeface="Arial" panose="020B0604020202020204" pitchFamily="34" charset="0"/>
              <a:cs typeface="Arial" panose="020B0604020202020204" pitchFamily="34" charset="0"/>
            </a:endParaRPr>
          </a:p>
        </p:txBody>
      </p:sp>
      <p:sp>
        <p:nvSpPr>
          <p:cNvPr id="4" name="object 22"/>
          <p:cNvSpPr/>
          <p:nvPr/>
        </p:nvSpPr>
        <p:spPr>
          <a:xfrm>
            <a:off x="455579" y="886856"/>
            <a:ext cx="11280841" cy="1233836"/>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indent="449580" algn="ctr">
              <a:spcAft>
                <a:spcPts val="0"/>
              </a:spcAft>
            </a:pPr>
            <a:endParaRPr lang="ru-RU" dirty="0" smtClean="0"/>
          </a:p>
          <a:p>
            <a:pPr indent="449580" algn="ctr">
              <a:spcAft>
                <a:spcPts val="0"/>
              </a:spcAft>
            </a:pPr>
            <a:r>
              <a:rPr lang="ru-RU" sz="1600" dirty="0" smtClean="0">
                <a:solidFill>
                  <a:schemeClr val="accent1">
                    <a:lumMod val="50000"/>
                  </a:schemeClr>
                </a:solidFill>
                <a:latin typeface="Arial" panose="020B0604020202020204" pitchFamily="34" charset="0"/>
                <a:cs typeface="Arial" panose="020B0604020202020204" pitchFamily="34" charset="0"/>
              </a:rPr>
              <a:t>Статья </a:t>
            </a:r>
            <a:r>
              <a:rPr lang="ru-RU" sz="1600" dirty="0">
                <a:solidFill>
                  <a:schemeClr val="accent1">
                    <a:lumMod val="50000"/>
                  </a:schemeClr>
                </a:solidFill>
                <a:latin typeface="Arial" panose="020B0604020202020204" pitchFamily="34" charset="0"/>
                <a:cs typeface="Arial" panose="020B0604020202020204" pitchFamily="34" charset="0"/>
              </a:rPr>
              <a:t>112 Кодекса РК </a:t>
            </a:r>
            <a:r>
              <a:rPr lang="ru-RU" sz="1600" b="1" dirty="0">
                <a:solidFill>
                  <a:srgbClr val="0070C0"/>
                </a:solidFill>
                <a:latin typeface="Arial" panose="020B0604020202020204" pitchFamily="34" charset="0"/>
                <a:cs typeface="Arial" panose="020B0604020202020204" pitchFamily="34" charset="0"/>
              </a:rPr>
              <a:t>«О здоровье народа и системе здравоохранения» </a:t>
            </a:r>
            <a:r>
              <a:rPr lang="ru-RU" sz="1600" dirty="0">
                <a:solidFill>
                  <a:schemeClr val="accent1">
                    <a:lumMod val="50000"/>
                  </a:schemeClr>
                </a:solidFill>
                <a:latin typeface="Arial" panose="020B0604020202020204" pitchFamily="34" charset="0"/>
                <a:cs typeface="Arial" panose="020B0604020202020204" pitchFamily="34" charset="0"/>
              </a:rPr>
              <a:t>регулирует общественные отношения в области профилактики </a:t>
            </a:r>
            <a:r>
              <a:rPr lang="ru-RU" sz="1600" dirty="0" err="1">
                <a:solidFill>
                  <a:schemeClr val="accent1">
                    <a:lumMod val="50000"/>
                  </a:schemeClr>
                </a:solidFill>
                <a:latin typeface="Arial" panose="020B0604020202020204" pitchFamily="34" charset="0"/>
                <a:cs typeface="Arial" panose="020B0604020202020204" pitchFamily="34" charset="0"/>
              </a:rPr>
              <a:t>йододефицитных</a:t>
            </a:r>
            <a:r>
              <a:rPr lang="ru-RU" sz="1600" dirty="0">
                <a:solidFill>
                  <a:schemeClr val="accent1">
                    <a:lumMod val="50000"/>
                  </a:schemeClr>
                </a:solidFill>
                <a:latin typeface="Arial" panose="020B0604020202020204" pitchFamily="34" charset="0"/>
                <a:cs typeface="Arial" panose="020B0604020202020204" pitchFamily="34" charset="0"/>
              </a:rPr>
              <a:t> заболеваний среди </a:t>
            </a:r>
            <a:r>
              <a:rPr lang="ru-RU" sz="1600" dirty="0" err="1">
                <a:solidFill>
                  <a:schemeClr val="accent1">
                    <a:lumMod val="50000"/>
                  </a:schemeClr>
                </a:solidFill>
                <a:latin typeface="Arial" panose="020B0604020202020204" pitchFamily="34" charset="0"/>
                <a:cs typeface="Arial" panose="020B0604020202020204" pitchFamily="34" charset="0"/>
              </a:rPr>
              <a:t>казахстанцев</a:t>
            </a:r>
            <a:r>
              <a:rPr lang="ru-RU" sz="1600" dirty="0">
                <a:solidFill>
                  <a:schemeClr val="accent1">
                    <a:lumMod val="50000"/>
                  </a:schemeClr>
                </a:solidFill>
                <a:latin typeface="Arial" panose="020B0604020202020204" pitchFamily="34" charset="0"/>
                <a:cs typeface="Arial" panose="020B0604020202020204" pitchFamily="34" charset="0"/>
              </a:rPr>
              <a:t>, качество и безопасность йодированной соли и других, обогащенных соединениями йода, пищевых продуктов</a:t>
            </a:r>
            <a:endParaRPr sz="1600" dirty="0">
              <a:solidFill>
                <a:schemeClr val="accent1">
                  <a:lumMod val="50000"/>
                </a:schemeClr>
              </a:solidFill>
              <a:latin typeface="Arial" panose="020B0604020202020204" pitchFamily="34" charset="0"/>
              <a:cs typeface="Arial" panose="020B0604020202020204" pitchFamily="34" charset="0"/>
            </a:endParaRPr>
          </a:p>
        </p:txBody>
      </p:sp>
      <p:sp>
        <p:nvSpPr>
          <p:cNvPr id="5" name="object 22"/>
          <p:cNvSpPr/>
          <p:nvPr/>
        </p:nvSpPr>
        <p:spPr>
          <a:xfrm>
            <a:off x="480336" y="2293701"/>
            <a:ext cx="11354109" cy="614894"/>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algn="ctr"/>
            <a:endParaRPr lang="ru-RU" sz="1600" dirty="0" smtClean="0">
              <a:solidFill>
                <a:schemeClr val="accent1">
                  <a:lumMod val="50000"/>
                </a:schemeClr>
              </a:solidFill>
              <a:latin typeface="Arial" panose="020B0604020202020204" pitchFamily="34" charset="0"/>
              <a:cs typeface="Arial" panose="020B0604020202020204" pitchFamily="34" charset="0"/>
            </a:endParaRPr>
          </a:p>
          <a:p>
            <a:pPr algn="ctr"/>
            <a:r>
              <a:rPr lang="ru-RU" sz="1600" dirty="0" smtClean="0">
                <a:solidFill>
                  <a:schemeClr val="accent1">
                    <a:lumMod val="50000"/>
                  </a:schemeClr>
                </a:solidFill>
                <a:latin typeface="Arial" panose="020B0604020202020204" pitchFamily="34" charset="0"/>
                <a:cs typeface="Arial" panose="020B0604020202020204" pitchFamily="34" charset="0"/>
              </a:rPr>
              <a:t>Закон </a:t>
            </a:r>
            <a:r>
              <a:rPr lang="ru-RU" sz="1600" dirty="0">
                <a:solidFill>
                  <a:schemeClr val="accent1">
                    <a:lumMod val="50000"/>
                  </a:schemeClr>
                </a:solidFill>
                <a:latin typeface="Arial" panose="020B0604020202020204" pitchFamily="34" charset="0"/>
                <a:cs typeface="Arial" panose="020B0604020202020204" pitchFamily="34" charset="0"/>
              </a:rPr>
              <a:t>Республики Казахстан </a:t>
            </a:r>
            <a:r>
              <a:rPr lang="ru-RU" sz="1600" b="1" dirty="0">
                <a:solidFill>
                  <a:srgbClr val="0070C0"/>
                </a:solidFill>
                <a:latin typeface="Arial" panose="020B0604020202020204" pitchFamily="34" charset="0"/>
                <a:cs typeface="Arial" panose="020B0604020202020204" pitchFamily="34" charset="0"/>
              </a:rPr>
              <a:t>«О безопасности пищевой продукции</a:t>
            </a:r>
            <a:r>
              <a:rPr lang="ru-RU" sz="1600" b="1" dirty="0" smtClean="0">
                <a:solidFill>
                  <a:srgbClr val="0070C0"/>
                </a:solidFill>
                <a:latin typeface="Arial" panose="020B0604020202020204" pitchFamily="34" charset="0"/>
                <a:cs typeface="Arial" panose="020B0604020202020204" pitchFamily="34" charset="0"/>
              </a:rPr>
              <a:t>»</a:t>
            </a:r>
            <a:endParaRPr lang="ru-RU" sz="1600" b="1" dirty="0">
              <a:solidFill>
                <a:srgbClr val="0070C0"/>
              </a:solidFill>
              <a:latin typeface="Arial" panose="020B0604020202020204" pitchFamily="34" charset="0"/>
              <a:cs typeface="Arial" panose="020B0604020202020204" pitchFamily="34" charset="0"/>
            </a:endParaRPr>
          </a:p>
        </p:txBody>
      </p:sp>
      <p:sp>
        <p:nvSpPr>
          <p:cNvPr id="6" name="object 22"/>
          <p:cNvSpPr/>
          <p:nvPr/>
        </p:nvSpPr>
        <p:spPr>
          <a:xfrm>
            <a:off x="455579" y="3135112"/>
            <a:ext cx="11280841" cy="1633177"/>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indent="449580" algn="ctr">
              <a:spcAft>
                <a:spcPts val="0"/>
              </a:spcAft>
            </a:pPr>
            <a:endParaRPr lang="ru-RU" sz="1600" dirty="0" smtClean="0">
              <a:solidFill>
                <a:schemeClr val="accent1">
                  <a:lumMod val="50000"/>
                </a:schemeClr>
              </a:solidFill>
              <a:latin typeface="Arial" panose="020B0604020202020204" pitchFamily="34" charset="0"/>
              <a:cs typeface="Arial" panose="020B0604020202020204" pitchFamily="34" charset="0"/>
            </a:endParaRPr>
          </a:p>
          <a:p>
            <a:pPr indent="449580" algn="ctr">
              <a:spcAft>
                <a:spcPts val="0"/>
              </a:spcAft>
            </a:pPr>
            <a:r>
              <a:rPr lang="ru-RU" sz="1600" dirty="0" smtClean="0">
                <a:solidFill>
                  <a:schemeClr val="accent1">
                    <a:lumMod val="50000"/>
                  </a:schemeClr>
                </a:solidFill>
                <a:latin typeface="Arial" panose="020B0604020202020204" pitchFamily="34" charset="0"/>
                <a:cs typeface="Arial" panose="020B0604020202020204" pitchFamily="34" charset="0"/>
              </a:rPr>
              <a:t>Приказ </a:t>
            </a:r>
            <a:r>
              <a:rPr lang="ru-RU" sz="1600" dirty="0">
                <a:solidFill>
                  <a:schemeClr val="accent1">
                    <a:lumMod val="50000"/>
                  </a:schemeClr>
                </a:solidFill>
                <a:latin typeface="Arial" panose="020B0604020202020204" pitchFamily="34" charset="0"/>
                <a:cs typeface="Arial" panose="020B0604020202020204" pitchFamily="34" charset="0"/>
              </a:rPr>
              <a:t>Министра здравоохранения Республики Казахстан от 16 ноября 2020 года № ҚР ДСМ-197/2020 «Об утверждении перечня отдельных видов пищевой продукции, подлежащей государственному контролю и надзору в сфере санитарно-эпидемиологического благополучия населения, в производстве которой </a:t>
            </a:r>
            <a:r>
              <a:rPr lang="ru-RU" sz="1600" b="1" dirty="0">
                <a:solidFill>
                  <a:srgbClr val="0070C0"/>
                </a:solidFill>
                <a:latin typeface="Arial" panose="020B0604020202020204" pitchFamily="34" charset="0"/>
                <a:cs typeface="Arial" panose="020B0604020202020204" pitchFamily="34" charset="0"/>
              </a:rPr>
              <a:t>используется </a:t>
            </a:r>
            <a:r>
              <a:rPr lang="ru-RU" sz="1600" b="1" dirty="0" err="1">
                <a:solidFill>
                  <a:srgbClr val="0070C0"/>
                </a:solidFill>
                <a:latin typeface="Arial" panose="020B0604020202020204" pitchFamily="34" charset="0"/>
                <a:cs typeface="Arial" panose="020B0604020202020204" pitchFamily="34" charset="0"/>
              </a:rPr>
              <a:t>нейодированная</a:t>
            </a:r>
            <a:r>
              <a:rPr lang="ru-RU" sz="1600" b="1" dirty="0">
                <a:solidFill>
                  <a:srgbClr val="0070C0"/>
                </a:solidFill>
                <a:latin typeface="Arial" panose="020B0604020202020204" pitchFamily="34" charset="0"/>
                <a:cs typeface="Arial" panose="020B0604020202020204" pitchFamily="34" charset="0"/>
              </a:rPr>
              <a:t> </a:t>
            </a:r>
            <a:r>
              <a:rPr lang="ru-RU" sz="1600" b="1" dirty="0" smtClean="0">
                <a:solidFill>
                  <a:srgbClr val="0070C0"/>
                </a:solidFill>
                <a:latin typeface="Arial" panose="020B0604020202020204" pitchFamily="34" charset="0"/>
                <a:cs typeface="Arial" panose="020B0604020202020204" pitchFamily="34" charset="0"/>
              </a:rPr>
              <a:t>соль</a:t>
            </a:r>
            <a:r>
              <a:rPr lang="ru-RU" sz="1600" dirty="0" smtClean="0">
                <a:solidFill>
                  <a:schemeClr val="accent1">
                    <a:lumMod val="50000"/>
                  </a:schemeClr>
                </a:solidFill>
                <a:latin typeface="Arial" panose="020B0604020202020204" pitchFamily="34" charset="0"/>
                <a:cs typeface="Arial" panose="020B0604020202020204" pitchFamily="34" charset="0"/>
              </a:rPr>
              <a:t>». В перечне следующие пищевые продукты: сыры </a:t>
            </a:r>
            <a:r>
              <a:rPr lang="ru-RU" sz="1600" dirty="0">
                <a:solidFill>
                  <a:schemeClr val="accent1">
                    <a:lumMod val="50000"/>
                  </a:schemeClr>
                </a:solidFill>
                <a:latin typeface="Arial" panose="020B0604020202020204" pitchFamily="34" charset="0"/>
                <a:cs typeface="Arial" panose="020B0604020202020204" pitchFamily="34" charset="0"/>
              </a:rPr>
              <a:t>твердых сортов, маргарин, майонез, кетчуп, рыба и рыбопродукты, консервированная продукция) </a:t>
            </a:r>
            <a:r>
              <a:rPr lang="ru-RU" sz="1600" dirty="0" smtClean="0">
                <a:solidFill>
                  <a:schemeClr val="accent1">
                    <a:lumMod val="50000"/>
                  </a:schemeClr>
                </a:solidFill>
                <a:latin typeface="Arial" panose="020B0604020202020204" pitchFamily="34" charset="0"/>
                <a:cs typeface="Arial" panose="020B0604020202020204" pitchFamily="34" charset="0"/>
              </a:rPr>
              <a:t> </a:t>
            </a:r>
            <a:endParaRPr sz="1600" dirty="0">
              <a:solidFill>
                <a:schemeClr val="accent1">
                  <a:lumMod val="50000"/>
                </a:schemeClr>
              </a:solidFill>
              <a:latin typeface="Arial" panose="020B0604020202020204" pitchFamily="34" charset="0"/>
              <a:cs typeface="Arial" panose="020B0604020202020204" pitchFamily="34" charset="0"/>
            </a:endParaRPr>
          </a:p>
        </p:txBody>
      </p:sp>
      <p:sp>
        <p:nvSpPr>
          <p:cNvPr id="7" name="object 22"/>
          <p:cNvSpPr/>
          <p:nvPr/>
        </p:nvSpPr>
        <p:spPr>
          <a:xfrm>
            <a:off x="480336" y="4994806"/>
            <a:ext cx="11354109" cy="865082"/>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algn="ctr"/>
            <a:endParaRPr lang="ru-RU" b="1" dirty="0">
              <a:solidFill>
                <a:schemeClr val="tx2"/>
              </a:solidFill>
              <a:latin typeface="Arial" panose="020B0604020202020204" pitchFamily="34" charset="0"/>
              <a:cs typeface="Arial" panose="020B0604020202020204" pitchFamily="34" charset="0"/>
            </a:endParaRPr>
          </a:p>
          <a:p>
            <a:pPr algn="ctr"/>
            <a:r>
              <a:rPr lang="ru-RU" sz="1600" dirty="0" smtClean="0">
                <a:solidFill>
                  <a:schemeClr val="accent1">
                    <a:lumMod val="50000"/>
                  </a:schemeClr>
                </a:solidFill>
                <a:latin typeface="Arial" panose="020B0604020202020204" pitchFamily="34" charset="0"/>
                <a:cs typeface="Arial" panose="020B0604020202020204" pitchFamily="34" charset="0"/>
              </a:rPr>
              <a:t>Приказ </a:t>
            </a:r>
            <a:r>
              <a:rPr lang="ru-RU" sz="1600" dirty="0">
                <a:solidFill>
                  <a:schemeClr val="accent1">
                    <a:lumMod val="50000"/>
                  </a:schemeClr>
                </a:solidFill>
                <a:latin typeface="Arial" panose="020B0604020202020204" pitchFamily="34" charset="0"/>
                <a:cs typeface="Arial" panose="020B0604020202020204" pitchFamily="34" charset="0"/>
              </a:rPr>
              <a:t>Министра здравоохранения Республики Казахстан от 2 декабря 2020 года № ҚР ДСМ-228/2020 «Об утверждении правил ввоза, производства и реализации </a:t>
            </a:r>
            <a:r>
              <a:rPr lang="ru-RU" sz="1600" b="1" dirty="0" err="1">
                <a:solidFill>
                  <a:srgbClr val="0070C0"/>
                </a:solidFill>
                <a:latin typeface="Arial" panose="020B0604020202020204" pitchFamily="34" charset="0"/>
                <a:cs typeface="Arial" panose="020B0604020202020204" pitchFamily="34" charset="0"/>
              </a:rPr>
              <a:t>нейодированной</a:t>
            </a:r>
            <a:r>
              <a:rPr lang="ru-RU" sz="1600" b="1" dirty="0">
                <a:solidFill>
                  <a:srgbClr val="0070C0"/>
                </a:solidFill>
                <a:latin typeface="Arial" panose="020B0604020202020204" pitchFamily="34" charset="0"/>
                <a:cs typeface="Arial" panose="020B0604020202020204" pitchFamily="34" charset="0"/>
              </a:rPr>
              <a:t> пищевой соли</a:t>
            </a:r>
            <a:r>
              <a:rPr lang="ru-RU" sz="1600" dirty="0">
                <a:solidFill>
                  <a:schemeClr val="accent1">
                    <a:lumMod val="50000"/>
                  </a:schemeClr>
                </a:solidFill>
                <a:latin typeface="Arial" panose="020B0604020202020204" pitchFamily="34" charset="0"/>
                <a:cs typeface="Arial" panose="020B0604020202020204" pitchFamily="34" charset="0"/>
              </a:rPr>
              <a:t>»</a:t>
            </a:r>
          </a:p>
        </p:txBody>
      </p:sp>
      <p:sp>
        <p:nvSpPr>
          <p:cNvPr id="8" name="object 22"/>
          <p:cNvSpPr/>
          <p:nvPr/>
        </p:nvSpPr>
        <p:spPr>
          <a:xfrm>
            <a:off x="492058" y="6086405"/>
            <a:ext cx="11354109" cy="689020"/>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algn="ctr"/>
            <a:endParaRPr lang="ru-RU" b="1" dirty="0">
              <a:solidFill>
                <a:schemeClr val="tx2"/>
              </a:solidFill>
              <a:latin typeface="Arial" panose="020B0604020202020204" pitchFamily="34" charset="0"/>
              <a:cs typeface="Arial" panose="020B0604020202020204" pitchFamily="34" charset="0"/>
            </a:endParaRPr>
          </a:p>
          <a:p>
            <a:pPr algn="ctr"/>
            <a:r>
              <a:rPr lang="ru-RU" sz="1600" dirty="0" smtClean="0">
                <a:solidFill>
                  <a:schemeClr val="accent1">
                    <a:lumMod val="50000"/>
                  </a:schemeClr>
                </a:solidFill>
                <a:latin typeface="Arial" panose="020B0604020202020204" pitchFamily="34" charset="0"/>
                <a:cs typeface="Arial" panose="020B0604020202020204" pitchFamily="34" charset="0"/>
              </a:rPr>
              <a:t>ГОСТы, СТ РК, Методические рекомендации по содержанию соли в продуктах питания и готовой пищевой продукции</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236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63BF4-7C53-294C-9666-19F9A0A8E927}"/>
              </a:ext>
            </a:extLst>
          </p:cNvPr>
          <p:cNvSpPr>
            <a:spLocks noGrp="1"/>
          </p:cNvSpPr>
          <p:nvPr>
            <p:ph type="title"/>
          </p:nvPr>
        </p:nvSpPr>
        <p:spPr>
          <a:xfrm>
            <a:off x="371555" y="31771"/>
            <a:ext cx="3854528" cy="1278466"/>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ru-RU" sz="2667" b="1" dirty="0">
                <a:solidFill>
                  <a:schemeClr val="tx2"/>
                </a:solidFill>
              </a:rPr>
              <a:t>Текущая ситуация по потреблению соли:</a:t>
            </a:r>
            <a:endParaRPr lang="en-US" sz="2667" b="1" dirty="0">
              <a:solidFill>
                <a:schemeClr val="tx2"/>
              </a:solidFill>
            </a:endParaRPr>
          </a:p>
        </p:txBody>
      </p:sp>
      <p:sp>
        <p:nvSpPr>
          <p:cNvPr id="5" name="Text Placeholder 4">
            <a:extLst>
              <a:ext uri="{FF2B5EF4-FFF2-40B4-BE49-F238E27FC236}">
                <a16:creationId xmlns:a16="http://schemas.microsoft.com/office/drawing/2014/main" id="{97185A2D-F570-FA42-BB2D-85BE3ACB05CF}"/>
              </a:ext>
            </a:extLst>
          </p:cNvPr>
          <p:cNvSpPr>
            <a:spLocks noGrp="1"/>
          </p:cNvSpPr>
          <p:nvPr>
            <p:ph type="body" sz="half" idx="2"/>
          </p:nvPr>
        </p:nvSpPr>
        <p:spPr>
          <a:xfrm>
            <a:off x="371555" y="1697357"/>
            <a:ext cx="3835831" cy="3952232"/>
          </a:xfrm>
        </p:spPr>
        <p:txBody>
          <a:bodyPr>
            <a:normAutofit fontScale="70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44" indent="-285744">
              <a:buFont typeface="Arial" panose="020B0604020202020204" pitchFamily="34" charset="0"/>
              <a:buChar char="•"/>
            </a:pPr>
            <a:r>
              <a:rPr lang="ru-RU" sz="2400" dirty="0"/>
              <a:t>Потребление соли является фактором риска для повышенного давления и сердечно-сосудистых заболеваний </a:t>
            </a:r>
            <a:endParaRPr lang="en-GB" sz="2400" dirty="0"/>
          </a:p>
          <a:p>
            <a:pPr marL="285744" indent="-285744">
              <a:buFont typeface="Arial" panose="020B0604020202020204" pitchFamily="34" charset="0"/>
              <a:buChar char="•"/>
            </a:pPr>
            <a:endParaRPr lang="en-GB" sz="2400" dirty="0"/>
          </a:p>
          <a:p>
            <a:pPr marL="285744" indent="-285744">
              <a:buFont typeface="Arial" panose="020B0604020202020204" pitchFamily="34" charset="0"/>
              <a:buChar char="•"/>
            </a:pPr>
            <a:r>
              <a:rPr lang="ru-RU" sz="2400" b="1" dirty="0">
                <a:solidFill>
                  <a:schemeClr val="accent1"/>
                </a:solidFill>
              </a:rPr>
              <a:t>Почти во всех странах </a:t>
            </a:r>
            <a:r>
              <a:rPr lang="ru-RU" sz="2400" dirty="0"/>
              <a:t>в европейском  регионе ВОЗ потребление соли намного выше рекомендованного максимума </a:t>
            </a:r>
            <a:r>
              <a:rPr lang="en-GB" sz="2400" dirty="0"/>
              <a:t> &lt;5</a:t>
            </a:r>
            <a:r>
              <a:rPr lang="ru-RU" sz="2400" dirty="0"/>
              <a:t> гр/сутки</a:t>
            </a:r>
            <a:r>
              <a:rPr lang="en-GB" sz="2400" dirty="0"/>
              <a:t>. </a:t>
            </a:r>
          </a:p>
          <a:p>
            <a:endParaRPr lang="en-GB" sz="2400" dirty="0"/>
          </a:p>
          <a:p>
            <a:pPr marL="285744" indent="-285744">
              <a:buFont typeface="Arial" panose="020B0604020202020204" pitchFamily="34" charset="0"/>
              <a:buChar char="•"/>
            </a:pPr>
            <a:r>
              <a:rPr lang="ru-RU" sz="2400" dirty="0"/>
              <a:t>Почти во всех странах мужчины потребляют больше соли, чем женщины </a:t>
            </a:r>
            <a:endParaRPr lang="en-GB" sz="2400" dirty="0"/>
          </a:p>
        </p:txBody>
      </p:sp>
      <p:sp>
        <p:nvSpPr>
          <p:cNvPr id="2" name="Footer Placeholder 1">
            <a:extLst>
              <a:ext uri="{FF2B5EF4-FFF2-40B4-BE49-F238E27FC236}">
                <a16:creationId xmlns:a16="http://schemas.microsoft.com/office/drawing/2014/main" id="{AEC79240-03B1-D74F-B206-3A4930BD6EA8}"/>
              </a:ext>
            </a:extLst>
          </p:cNvPr>
          <p:cNvSpPr>
            <a:spLocks noGrp="1"/>
          </p:cNvSpPr>
          <p:nvPr>
            <p:ph type="ftr" sz="quarter" idx="11"/>
          </p:nvPr>
        </p:nvSpPr>
        <p:spPr>
          <a:xfrm>
            <a:off x="5717572" y="6390555"/>
            <a:ext cx="5394928" cy="324091"/>
          </a:xfrm>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r>
              <a:rPr lang="ru-RU" dirty="0"/>
              <a:t>Источник:</a:t>
            </a:r>
            <a:r>
              <a:rPr lang="en-GB" dirty="0"/>
              <a:t> </a:t>
            </a:r>
            <a:r>
              <a:rPr lang="ru-RU" dirty="0"/>
              <a:t>Квонг и др. </a:t>
            </a:r>
            <a:r>
              <a:rPr lang="en-GB" dirty="0"/>
              <a:t>(2022) </a:t>
            </a:r>
            <a:r>
              <a:rPr lang="en-GB" dirty="0">
                <a:hlinkClick r:id="rId3"/>
              </a:rPr>
              <a:t>https://pubmed.ncbi.nlm.nih.gov/36263661/</a:t>
            </a:r>
            <a:r>
              <a:rPr lang="en-GB" dirty="0"/>
              <a:t> </a:t>
            </a:r>
          </a:p>
          <a:p>
            <a:endParaRPr lang="en-US" dirty="0"/>
          </a:p>
        </p:txBody>
      </p:sp>
      <p:sp>
        <p:nvSpPr>
          <p:cNvPr id="4" name="Slide Number Placeholder 3">
            <a:extLst>
              <a:ext uri="{FF2B5EF4-FFF2-40B4-BE49-F238E27FC236}">
                <a16:creationId xmlns:a16="http://schemas.microsoft.com/office/drawing/2014/main" id="{2CCCA3FC-8E0B-FF46-8B8A-E6811DD662DB}"/>
              </a:ext>
            </a:extLst>
          </p:cNvPr>
          <p:cNvSpPr>
            <a:spLocks noGrp="1"/>
          </p:cNvSpPr>
          <p:nvPr>
            <p:ph type="sldNum" sz="quarter" idx="12"/>
          </p:nvPr>
        </p:nvSpPr>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fld id="{714BF2E0-EE3B-6A4E-9FB9-82DE86E1F02F}" type="slidenum">
              <a:rPr lang="en-US" smtClean="0"/>
              <a:pPr/>
              <a:t>4</a:t>
            </a:fld>
            <a:endParaRPr lang="en-US"/>
          </a:p>
        </p:txBody>
      </p:sp>
      <p:pic>
        <p:nvPicPr>
          <p:cNvPr id="6" name="Picture 5">
            <a:extLst>
              <a:ext uri="{FF2B5EF4-FFF2-40B4-BE49-F238E27FC236}">
                <a16:creationId xmlns:a16="http://schemas.microsoft.com/office/drawing/2014/main" id="{8DBE6552-D76F-E1BC-07F8-D3BBD2B9CB6E}"/>
              </a:ext>
            </a:extLst>
          </p:cNvPr>
          <p:cNvPicPr>
            <a:picLocks noChangeAspect="1"/>
          </p:cNvPicPr>
          <p:nvPr/>
        </p:nvPicPr>
        <p:blipFill rotWithShape="1">
          <a:blip r:embed="rId4"/>
          <a:srcRect t="8680"/>
          <a:stretch/>
        </p:blipFill>
        <p:spPr>
          <a:xfrm>
            <a:off x="4332515" y="1613366"/>
            <a:ext cx="7772115" cy="3837049"/>
          </a:xfrm>
          <a:prstGeom prst="rect">
            <a:avLst/>
          </a:prstGeom>
        </p:spPr>
      </p:pic>
      <p:sp>
        <p:nvSpPr>
          <p:cNvPr id="9" name="TextBox 8">
            <a:extLst>
              <a:ext uri="{FF2B5EF4-FFF2-40B4-BE49-F238E27FC236}">
                <a16:creationId xmlns:a16="http://schemas.microsoft.com/office/drawing/2014/main" id="{DBBB2622-0BEC-C47C-3638-D9A251069077}"/>
              </a:ext>
            </a:extLst>
          </p:cNvPr>
          <p:cNvSpPr txBox="1"/>
          <p:nvPr/>
        </p:nvSpPr>
        <p:spPr>
          <a:xfrm>
            <a:off x="4332515" y="848480"/>
            <a:ext cx="6920080" cy="64633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ru-RU" sz="1800" b="1" dirty="0">
                <a:solidFill>
                  <a:srgbClr val="00205C"/>
                </a:solidFill>
              </a:rPr>
              <a:t>Общее среднее по совокупности потребление соли в европейском регионе ВОЗ</a:t>
            </a:r>
            <a:r>
              <a:rPr lang="en-GB" sz="1800" b="1" dirty="0">
                <a:solidFill>
                  <a:srgbClr val="00205C"/>
                </a:solidFill>
              </a:rPr>
              <a:t>, 2021</a:t>
            </a:r>
          </a:p>
        </p:txBody>
      </p:sp>
      <p:sp>
        <p:nvSpPr>
          <p:cNvPr id="7" name="Овал 6"/>
          <p:cNvSpPr/>
          <p:nvPr/>
        </p:nvSpPr>
        <p:spPr>
          <a:xfrm>
            <a:off x="4854633" y="1494811"/>
            <a:ext cx="257694" cy="3426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90294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Прямая соединительная линия 1"/>
          <p:cNvCxnSpPr/>
          <p:nvPr/>
        </p:nvCxnSpPr>
        <p:spPr>
          <a:xfrm flipV="1">
            <a:off x="0" y="721895"/>
            <a:ext cx="12192000" cy="3208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685325" y="197385"/>
            <a:ext cx="11021545" cy="400110"/>
          </a:xfrm>
          <a:prstGeom prst="rect">
            <a:avLst/>
          </a:prstGeom>
        </p:spPr>
        <p:txBody>
          <a:bodyPr wrap="square">
            <a:spAutoFit/>
          </a:bodyPr>
          <a:lstStyle/>
          <a:p>
            <a:pPr indent="449580" algn="ctr">
              <a:spcAft>
                <a:spcPts val="0"/>
              </a:spcAft>
            </a:pPr>
            <a:r>
              <a:rPr lang="ru-RU" sz="2000" b="1" dirty="0" smtClean="0">
                <a:solidFill>
                  <a:schemeClr val="tx2"/>
                </a:solidFill>
                <a:latin typeface="Arial" panose="020B0604020202020204" pitchFamily="34" charset="0"/>
                <a:ea typeface="Calibri" panose="020F0502020204030204" pitchFamily="34" charset="0"/>
                <a:cs typeface="Arial" panose="020B0604020202020204" pitchFamily="34" charset="0"/>
              </a:rPr>
              <a:t>Основные направления Стратегии снижения потребления соли в Казахстане </a:t>
            </a:r>
          </a:p>
        </p:txBody>
      </p:sp>
      <p:sp>
        <p:nvSpPr>
          <p:cNvPr id="8" name="object 22"/>
          <p:cNvSpPr/>
          <p:nvPr/>
        </p:nvSpPr>
        <p:spPr>
          <a:xfrm>
            <a:off x="421176" y="1264009"/>
            <a:ext cx="7573881" cy="975570"/>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indent="449580" algn="ctr">
              <a:spcAft>
                <a:spcPts val="0"/>
              </a:spcAft>
            </a:pPr>
            <a:endPar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449580" algn="ctr">
              <a:spcAft>
                <a:spcPts val="0"/>
              </a:spcAft>
            </a:pPr>
            <a:r>
              <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rPr>
              <a:t>Совершенствование нормативно- правовой базы, регулирующие вопросы снижения потребления соли</a:t>
            </a:r>
          </a:p>
        </p:txBody>
      </p:sp>
      <p:sp>
        <p:nvSpPr>
          <p:cNvPr id="9" name="object 22"/>
          <p:cNvSpPr/>
          <p:nvPr/>
        </p:nvSpPr>
        <p:spPr>
          <a:xfrm>
            <a:off x="421176" y="2444681"/>
            <a:ext cx="7573881" cy="1027736"/>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indent="449580" algn="ctr"/>
            <a:endPar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449580" algn="ctr"/>
            <a:r>
              <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rPr>
              <a:t>Вовлечение </a:t>
            </a:r>
            <a:r>
              <a:rPr lang="ru-RU" b="1" dirty="0">
                <a:solidFill>
                  <a:schemeClr val="tx2"/>
                </a:solidFill>
                <a:latin typeface="Arial" panose="020B0604020202020204" pitchFamily="34" charset="0"/>
                <a:ea typeface="Calibri" panose="020F0502020204030204" pitchFamily="34" charset="0"/>
                <a:cs typeface="Arial" panose="020B0604020202020204" pitchFamily="34" charset="0"/>
              </a:rPr>
              <a:t>промышленности в процесс изменения состава продуктов</a:t>
            </a:r>
            <a:r>
              <a:rPr lang="ru-RU" dirty="0">
                <a:solidFill>
                  <a:schemeClr val="tx2"/>
                </a:solidFill>
                <a:latin typeface="Arial" panose="020B0604020202020204" pitchFamily="34" charset="0"/>
                <a:ea typeface="Calibri" panose="020F0502020204030204" pitchFamily="34" charset="0"/>
                <a:cs typeface="Arial" panose="020B0604020202020204" pitchFamily="34" charset="0"/>
              </a:rPr>
              <a:t> </a:t>
            </a:r>
          </a:p>
          <a:p>
            <a:pPr indent="449580" algn="ctr"/>
            <a:endPar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449580" algn="ctr"/>
            <a:endParaRPr lang="ru-RU" b="1"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449580" algn="ctr">
              <a:spcAft>
                <a:spcPts val="0"/>
              </a:spcAft>
            </a:pPr>
            <a:endPar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0" name="object 22"/>
          <p:cNvSpPr/>
          <p:nvPr/>
        </p:nvSpPr>
        <p:spPr>
          <a:xfrm>
            <a:off x="421176" y="3642104"/>
            <a:ext cx="7573881" cy="910127"/>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indent="449580" algn="ctr">
              <a:spcAft>
                <a:spcPts val="0"/>
              </a:spcAft>
            </a:pPr>
            <a:r>
              <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rPr>
              <a:t>Сокращение потребления соли в местах общественного питания, учреждениях образования, здравоохранения, социальной защиты</a:t>
            </a:r>
            <a:endParaRPr lang="ru-RU" dirty="0" smtClean="0">
              <a:solidFill>
                <a:schemeClr val="tx2"/>
              </a:solidFill>
              <a:latin typeface="Arial" panose="020B0604020202020204" pitchFamily="34" charset="0"/>
              <a:ea typeface="Calibri" panose="020F0502020204030204" pitchFamily="34" charset="0"/>
              <a:cs typeface="Arial" panose="020B0604020202020204" pitchFamily="34" charset="0"/>
            </a:endParaRPr>
          </a:p>
          <a:p>
            <a:pPr algn="ctr"/>
            <a:endParaRPr dirty="0">
              <a:latin typeface="Arial" panose="020B0604020202020204" pitchFamily="34" charset="0"/>
              <a:cs typeface="Arial" panose="020B0604020202020204" pitchFamily="34" charset="0"/>
            </a:endParaRPr>
          </a:p>
        </p:txBody>
      </p:sp>
      <p:sp>
        <p:nvSpPr>
          <p:cNvPr id="11" name="object 22"/>
          <p:cNvSpPr/>
          <p:nvPr/>
        </p:nvSpPr>
        <p:spPr>
          <a:xfrm>
            <a:off x="421177" y="4710845"/>
            <a:ext cx="7573881" cy="874517"/>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indent="449580" algn="ctr"/>
            <a:endPar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449580" algn="ctr"/>
            <a:r>
              <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rPr>
              <a:t>Повышение осведомленности: образовательная и информационно-просветительская работа</a:t>
            </a:r>
            <a:endParaRPr dirty="0">
              <a:latin typeface="Arial" panose="020B0604020202020204" pitchFamily="34" charset="0"/>
              <a:cs typeface="Arial" panose="020B0604020202020204" pitchFamily="34" charset="0"/>
            </a:endParaRPr>
          </a:p>
        </p:txBody>
      </p:sp>
      <p:sp>
        <p:nvSpPr>
          <p:cNvPr id="12" name="object 22"/>
          <p:cNvSpPr/>
          <p:nvPr/>
        </p:nvSpPr>
        <p:spPr>
          <a:xfrm>
            <a:off x="386241" y="5785069"/>
            <a:ext cx="7661495" cy="866384"/>
          </a:xfrm>
          <a:custGeom>
            <a:avLst/>
            <a:gdLst/>
            <a:ahLst/>
            <a:cxnLst/>
            <a:rect l="l" t="t" r="r" b="b"/>
            <a:pathLst>
              <a:path w="2018665" h="2092325">
                <a:moveTo>
                  <a:pt x="1891144" y="0"/>
                </a:moveTo>
                <a:lnTo>
                  <a:pt x="127000" y="0"/>
                </a:lnTo>
                <a:lnTo>
                  <a:pt x="77565" y="9980"/>
                </a:lnTo>
                <a:lnTo>
                  <a:pt x="37196" y="37196"/>
                </a:lnTo>
                <a:lnTo>
                  <a:pt x="9980" y="77565"/>
                </a:lnTo>
                <a:lnTo>
                  <a:pt x="0" y="127000"/>
                </a:lnTo>
                <a:lnTo>
                  <a:pt x="0" y="1964753"/>
                </a:lnTo>
                <a:lnTo>
                  <a:pt x="9980" y="2014183"/>
                </a:lnTo>
                <a:lnTo>
                  <a:pt x="37196" y="2054552"/>
                </a:lnTo>
                <a:lnTo>
                  <a:pt x="77565" y="2081771"/>
                </a:lnTo>
                <a:lnTo>
                  <a:pt x="127000" y="2091753"/>
                </a:lnTo>
                <a:lnTo>
                  <a:pt x="1891144" y="2091753"/>
                </a:lnTo>
                <a:lnTo>
                  <a:pt x="1940579" y="2081771"/>
                </a:lnTo>
                <a:lnTo>
                  <a:pt x="1980947" y="2054552"/>
                </a:lnTo>
                <a:lnTo>
                  <a:pt x="2008164" y="2014183"/>
                </a:lnTo>
                <a:lnTo>
                  <a:pt x="2018144" y="1964753"/>
                </a:lnTo>
                <a:lnTo>
                  <a:pt x="2018144" y="127000"/>
                </a:lnTo>
                <a:lnTo>
                  <a:pt x="2008164" y="77565"/>
                </a:lnTo>
                <a:lnTo>
                  <a:pt x="1980947" y="37196"/>
                </a:lnTo>
                <a:lnTo>
                  <a:pt x="1940579" y="9980"/>
                </a:lnTo>
                <a:lnTo>
                  <a:pt x="1891144" y="0"/>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pPr indent="449580" algn="ctr">
              <a:spcAft>
                <a:spcPts val="0"/>
              </a:spcAft>
            </a:pPr>
            <a:endPar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449580" algn="ctr"/>
            <a:r>
              <a:rPr lang="ru-RU"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ru-RU" b="1" dirty="0" err="1">
                <a:solidFill>
                  <a:schemeClr val="tx2"/>
                </a:solidFill>
                <a:latin typeface="Arial" panose="020B0604020202020204" pitchFamily="34" charset="0"/>
                <a:ea typeface="Calibri" panose="020F0502020204030204" pitchFamily="34" charset="0"/>
                <a:cs typeface="Arial" panose="020B0604020202020204" pitchFamily="34" charset="0"/>
              </a:rPr>
              <a:t>Эпиднадзор</a:t>
            </a:r>
            <a:r>
              <a:rPr lang="ru-RU" b="1" dirty="0">
                <a:solidFill>
                  <a:schemeClr val="tx2"/>
                </a:solidFill>
                <a:latin typeface="Arial" panose="020B0604020202020204" pitchFamily="34" charset="0"/>
                <a:ea typeface="Calibri" panose="020F0502020204030204" pitchFamily="34" charset="0"/>
                <a:cs typeface="Arial" panose="020B0604020202020204" pitchFamily="34" charset="0"/>
              </a:rPr>
              <a:t> и мониторинг потребления соли</a:t>
            </a:r>
            <a:endParaRPr lang="ru-RU" dirty="0">
              <a:latin typeface="Arial" panose="020B0604020202020204" pitchFamily="34" charset="0"/>
              <a:cs typeface="Arial" panose="020B0604020202020204" pitchFamily="34" charset="0"/>
            </a:endParaRPr>
          </a:p>
          <a:p>
            <a:pPr indent="449580" algn="ctr">
              <a:spcAft>
                <a:spcPts val="0"/>
              </a:spcAft>
            </a:pPr>
            <a:endParaRPr dirty="0">
              <a:latin typeface="Arial" panose="020B0604020202020204" pitchFamily="34" charset="0"/>
              <a:cs typeface="Arial" panose="020B0604020202020204" pitchFamily="34" charset="0"/>
            </a:endParaRPr>
          </a:p>
        </p:txBody>
      </p:sp>
      <p:sp>
        <p:nvSpPr>
          <p:cNvPr id="15" name="object 57"/>
          <p:cNvSpPr/>
          <p:nvPr/>
        </p:nvSpPr>
        <p:spPr>
          <a:xfrm>
            <a:off x="8533868" y="1133311"/>
            <a:ext cx="413384" cy="502920"/>
          </a:xfrm>
          <a:custGeom>
            <a:avLst/>
            <a:gdLst/>
            <a:ahLst/>
            <a:cxnLst/>
            <a:rect l="l" t="t" r="r" b="b"/>
            <a:pathLst>
              <a:path w="413384" h="502920">
                <a:moveTo>
                  <a:pt x="162483" y="264185"/>
                </a:moveTo>
                <a:lnTo>
                  <a:pt x="156260" y="257035"/>
                </a:lnTo>
                <a:lnTo>
                  <a:pt x="150787" y="256616"/>
                </a:lnTo>
                <a:lnTo>
                  <a:pt x="137718" y="267601"/>
                </a:lnTo>
                <a:lnTo>
                  <a:pt x="136867" y="263766"/>
                </a:lnTo>
                <a:lnTo>
                  <a:pt x="133565" y="260845"/>
                </a:lnTo>
                <a:lnTo>
                  <a:pt x="120751" y="260845"/>
                </a:lnTo>
                <a:lnTo>
                  <a:pt x="120751" y="277901"/>
                </a:lnTo>
                <a:lnTo>
                  <a:pt x="120751" y="281876"/>
                </a:lnTo>
                <a:lnTo>
                  <a:pt x="102057" y="297599"/>
                </a:lnTo>
                <a:lnTo>
                  <a:pt x="85750" y="284848"/>
                </a:lnTo>
                <a:lnTo>
                  <a:pt x="80289" y="285470"/>
                </a:lnTo>
                <a:lnTo>
                  <a:pt x="74333" y="292823"/>
                </a:lnTo>
                <a:lnTo>
                  <a:pt x="74955" y="298196"/>
                </a:lnTo>
                <a:lnTo>
                  <a:pt x="98450" y="316572"/>
                </a:lnTo>
                <a:lnTo>
                  <a:pt x="100355" y="317182"/>
                </a:lnTo>
                <a:lnTo>
                  <a:pt x="104267" y="317182"/>
                </a:lnTo>
                <a:lnTo>
                  <a:pt x="106260" y="316496"/>
                </a:lnTo>
                <a:lnTo>
                  <a:pt x="120751" y="304317"/>
                </a:lnTo>
                <a:lnTo>
                  <a:pt x="120751" y="326834"/>
                </a:lnTo>
                <a:lnTo>
                  <a:pt x="71031" y="326834"/>
                </a:lnTo>
                <a:lnTo>
                  <a:pt x="71031" y="277901"/>
                </a:lnTo>
                <a:lnTo>
                  <a:pt x="120751" y="277901"/>
                </a:lnTo>
                <a:lnTo>
                  <a:pt x="120751" y="260845"/>
                </a:lnTo>
                <a:lnTo>
                  <a:pt x="57581" y="260845"/>
                </a:lnTo>
                <a:lnTo>
                  <a:pt x="53708" y="264668"/>
                </a:lnTo>
                <a:lnTo>
                  <a:pt x="53708" y="340080"/>
                </a:lnTo>
                <a:lnTo>
                  <a:pt x="57581" y="343890"/>
                </a:lnTo>
                <a:lnTo>
                  <a:pt x="134200" y="343890"/>
                </a:lnTo>
                <a:lnTo>
                  <a:pt x="138074" y="340080"/>
                </a:lnTo>
                <a:lnTo>
                  <a:pt x="138074" y="326834"/>
                </a:lnTo>
                <a:lnTo>
                  <a:pt x="138074" y="304317"/>
                </a:lnTo>
                <a:lnTo>
                  <a:pt x="138074" y="297599"/>
                </a:lnTo>
                <a:lnTo>
                  <a:pt x="138074" y="289737"/>
                </a:lnTo>
                <a:lnTo>
                  <a:pt x="152146" y="277901"/>
                </a:lnTo>
                <a:lnTo>
                  <a:pt x="162052" y="269570"/>
                </a:lnTo>
                <a:lnTo>
                  <a:pt x="162204" y="267601"/>
                </a:lnTo>
                <a:lnTo>
                  <a:pt x="162483" y="264185"/>
                </a:lnTo>
                <a:close/>
              </a:path>
              <a:path w="413384" h="502920">
                <a:moveTo>
                  <a:pt x="162483" y="167627"/>
                </a:moveTo>
                <a:lnTo>
                  <a:pt x="156260" y="160464"/>
                </a:lnTo>
                <a:lnTo>
                  <a:pt x="150787" y="160058"/>
                </a:lnTo>
                <a:lnTo>
                  <a:pt x="138074" y="170738"/>
                </a:lnTo>
                <a:lnTo>
                  <a:pt x="138074" y="164884"/>
                </a:lnTo>
                <a:lnTo>
                  <a:pt x="134200" y="161061"/>
                </a:lnTo>
                <a:lnTo>
                  <a:pt x="120751" y="161061"/>
                </a:lnTo>
                <a:lnTo>
                  <a:pt x="120751" y="178117"/>
                </a:lnTo>
                <a:lnTo>
                  <a:pt x="120751" y="185318"/>
                </a:lnTo>
                <a:lnTo>
                  <a:pt x="102057" y="201041"/>
                </a:lnTo>
                <a:lnTo>
                  <a:pt x="85750" y="188290"/>
                </a:lnTo>
                <a:lnTo>
                  <a:pt x="80289" y="188899"/>
                </a:lnTo>
                <a:lnTo>
                  <a:pt x="74333" y="196265"/>
                </a:lnTo>
                <a:lnTo>
                  <a:pt x="74955" y="201637"/>
                </a:lnTo>
                <a:lnTo>
                  <a:pt x="98450" y="220014"/>
                </a:lnTo>
                <a:lnTo>
                  <a:pt x="100355" y="220624"/>
                </a:lnTo>
                <a:lnTo>
                  <a:pt x="104267" y="220624"/>
                </a:lnTo>
                <a:lnTo>
                  <a:pt x="106260" y="219938"/>
                </a:lnTo>
                <a:lnTo>
                  <a:pt x="120751" y="207746"/>
                </a:lnTo>
                <a:lnTo>
                  <a:pt x="120751" y="227050"/>
                </a:lnTo>
                <a:lnTo>
                  <a:pt x="71031" y="227050"/>
                </a:lnTo>
                <a:lnTo>
                  <a:pt x="71031" y="178117"/>
                </a:lnTo>
                <a:lnTo>
                  <a:pt x="120751" y="178117"/>
                </a:lnTo>
                <a:lnTo>
                  <a:pt x="120751" y="161061"/>
                </a:lnTo>
                <a:lnTo>
                  <a:pt x="57581" y="161061"/>
                </a:lnTo>
                <a:lnTo>
                  <a:pt x="53708" y="164884"/>
                </a:lnTo>
                <a:lnTo>
                  <a:pt x="53708" y="240296"/>
                </a:lnTo>
                <a:lnTo>
                  <a:pt x="57581" y="244106"/>
                </a:lnTo>
                <a:lnTo>
                  <a:pt x="134200" y="244106"/>
                </a:lnTo>
                <a:lnTo>
                  <a:pt x="138074" y="240296"/>
                </a:lnTo>
                <a:lnTo>
                  <a:pt x="138074" y="227050"/>
                </a:lnTo>
                <a:lnTo>
                  <a:pt x="138074" y="207746"/>
                </a:lnTo>
                <a:lnTo>
                  <a:pt x="138074" y="201041"/>
                </a:lnTo>
                <a:lnTo>
                  <a:pt x="138074" y="193179"/>
                </a:lnTo>
                <a:lnTo>
                  <a:pt x="155981" y="178117"/>
                </a:lnTo>
                <a:lnTo>
                  <a:pt x="162052" y="173012"/>
                </a:lnTo>
                <a:lnTo>
                  <a:pt x="162229" y="170738"/>
                </a:lnTo>
                <a:lnTo>
                  <a:pt x="162483" y="167627"/>
                </a:lnTo>
                <a:close/>
              </a:path>
              <a:path w="413384" h="502920">
                <a:moveTo>
                  <a:pt x="304279" y="55295"/>
                </a:moveTo>
                <a:lnTo>
                  <a:pt x="302006" y="44272"/>
                </a:lnTo>
                <a:lnTo>
                  <a:pt x="295821" y="35242"/>
                </a:lnTo>
                <a:lnTo>
                  <a:pt x="286651" y="29159"/>
                </a:lnTo>
                <a:lnTo>
                  <a:pt x="275450" y="26924"/>
                </a:lnTo>
                <a:lnTo>
                  <a:pt x="264236" y="29159"/>
                </a:lnTo>
                <a:lnTo>
                  <a:pt x="255066" y="35242"/>
                </a:lnTo>
                <a:lnTo>
                  <a:pt x="248881" y="44272"/>
                </a:lnTo>
                <a:lnTo>
                  <a:pt x="246621" y="55295"/>
                </a:lnTo>
                <a:lnTo>
                  <a:pt x="246621" y="78689"/>
                </a:lnTo>
                <a:lnTo>
                  <a:pt x="248069" y="85775"/>
                </a:lnTo>
                <a:lnTo>
                  <a:pt x="252044" y="91579"/>
                </a:lnTo>
                <a:lnTo>
                  <a:pt x="257924" y="95478"/>
                </a:lnTo>
                <a:lnTo>
                  <a:pt x="265125" y="96913"/>
                </a:lnTo>
                <a:lnTo>
                  <a:pt x="272313" y="95478"/>
                </a:lnTo>
                <a:lnTo>
                  <a:pt x="266306" y="79971"/>
                </a:lnTo>
                <a:lnTo>
                  <a:pt x="263944" y="79971"/>
                </a:lnTo>
                <a:lnTo>
                  <a:pt x="263944" y="49060"/>
                </a:lnTo>
                <a:lnTo>
                  <a:pt x="269113" y="43980"/>
                </a:lnTo>
                <a:lnTo>
                  <a:pt x="281787" y="43980"/>
                </a:lnTo>
                <a:lnTo>
                  <a:pt x="286956" y="49060"/>
                </a:lnTo>
                <a:lnTo>
                  <a:pt x="286956" y="119672"/>
                </a:lnTo>
                <a:lnTo>
                  <a:pt x="281787" y="124752"/>
                </a:lnTo>
                <a:lnTo>
                  <a:pt x="269113" y="124752"/>
                </a:lnTo>
                <a:lnTo>
                  <a:pt x="263944" y="119672"/>
                </a:lnTo>
                <a:lnTo>
                  <a:pt x="263944" y="107772"/>
                </a:lnTo>
                <a:lnTo>
                  <a:pt x="260070" y="103949"/>
                </a:lnTo>
                <a:lnTo>
                  <a:pt x="250494" y="103949"/>
                </a:lnTo>
                <a:lnTo>
                  <a:pt x="246621" y="107772"/>
                </a:lnTo>
                <a:lnTo>
                  <a:pt x="246621" y="113436"/>
                </a:lnTo>
                <a:lnTo>
                  <a:pt x="248881" y="124460"/>
                </a:lnTo>
                <a:lnTo>
                  <a:pt x="255066" y="133489"/>
                </a:lnTo>
                <a:lnTo>
                  <a:pt x="264236" y="139573"/>
                </a:lnTo>
                <a:lnTo>
                  <a:pt x="275450" y="141808"/>
                </a:lnTo>
                <a:lnTo>
                  <a:pt x="286651" y="139573"/>
                </a:lnTo>
                <a:lnTo>
                  <a:pt x="295821" y="133489"/>
                </a:lnTo>
                <a:lnTo>
                  <a:pt x="302006" y="124460"/>
                </a:lnTo>
                <a:lnTo>
                  <a:pt x="304279" y="113436"/>
                </a:lnTo>
                <a:lnTo>
                  <a:pt x="304279" y="55295"/>
                </a:lnTo>
                <a:close/>
              </a:path>
              <a:path w="413384" h="502920">
                <a:moveTo>
                  <a:pt x="308013" y="403860"/>
                </a:moveTo>
                <a:lnTo>
                  <a:pt x="304139" y="400037"/>
                </a:lnTo>
                <a:lnTo>
                  <a:pt x="299351" y="400037"/>
                </a:lnTo>
                <a:lnTo>
                  <a:pt x="177419" y="400037"/>
                </a:lnTo>
                <a:lnTo>
                  <a:pt x="173545" y="403860"/>
                </a:lnTo>
                <a:lnTo>
                  <a:pt x="173545" y="413270"/>
                </a:lnTo>
                <a:lnTo>
                  <a:pt x="177419" y="417093"/>
                </a:lnTo>
                <a:lnTo>
                  <a:pt x="304139" y="417093"/>
                </a:lnTo>
                <a:lnTo>
                  <a:pt x="308013" y="413270"/>
                </a:lnTo>
                <a:lnTo>
                  <a:pt x="308013" y="403860"/>
                </a:lnTo>
                <a:close/>
              </a:path>
              <a:path w="413384" h="502920">
                <a:moveTo>
                  <a:pt x="308013" y="297459"/>
                </a:moveTo>
                <a:lnTo>
                  <a:pt x="304139" y="293636"/>
                </a:lnTo>
                <a:lnTo>
                  <a:pt x="299351" y="293636"/>
                </a:lnTo>
                <a:lnTo>
                  <a:pt x="177419" y="293636"/>
                </a:lnTo>
                <a:lnTo>
                  <a:pt x="173545" y="297459"/>
                </a:lnTo>
                <a:lnTo>
                  <a:pt x="173545" y="306882"/>
                </a:lnTo>
                <a:lnTo>
                  <a:pt x="177419" y="310692"/>
                </a:lnTo>
                <a:lnTo>
                  <a:pt x="304139" y="310692"/>
                </a:lnTo>
                <a:lnTo>
                  <a:pt x="308013" y="306882"/>
                </a:lnTo>
                <a:lnTo>
                  <a:pt x="308013" y="297459"/>
                </a:lnTo>
                <a:close/>
              </a:path>
              <a:path w="413384" h="502920">
                <a:moveTo>
                  <a:pt x="308013" y="197878"/>
                </a:moveTo>
                <a:lnTo>
                  <a:pt x="304139" y="194056"/>
                </a:lnTo>
                <a:lnTo>
                  <a:pt x="182206" y="194056"/>
                </a:lnTo>
                <a:lnTo>
                  <a:pt x="177419" y="194056"/>
                </a:lnTo>
                <a:lnTo>
                  <a:pt x="173545" y="197878"/>
                </a:lnTo>
                <a:lnTo>
                  <a:pt x="173545" y="207302"/>
                </a:lnTo>
                <a:lnTo>
                  <a:pt x="177419" y="211112"/>
                </a:lnTo>
                <a:lnTo>
                  <a:pt x="304139" y="211112"/>
                </a:lnTo>
                <a:lnTo>
                  <a:pt x="308013" y="207302"/>
                </a:lnTo>
                <a:lnTo>
                  <a:pt x="308013" y="197878"/>
                </a:lnTo>
                <a:close/>
              </a:path>
              <a:path w="413384" h="502920">
                <a:moveTo>
                  <a:pt x="413334" y="3822"/>
                </a:moveTo>
                <a:lnTo>
                  <a:pt x="409460" y="0"/>
                </a:lnTo>
                <a:lnTo>
                  <a:pt x="396011" y="0"/>
                </a:lnTo>
                <a:lnTo>
                  <a:pt x="396011" y="17056"/>
                </a:lnTo>
                <a:lnTo>
                  <a:pt x="396011" y="456717"/>
                </a:lnTo>
                <a:lnTo>
                  <a:pt x="372008" y="456717"/>
                </a:lnTo>
                <a:lnTo>
                  <a:pt x="372008" y="32423"/>
                </a:lnTo>
                <a:lnTo>
                  <a:pt x="368122" y="28613"/>
                </a:lnTo>
                <a:lnTo>
                  <a:pt x="324650" y="28613"/>
                </a:lnTo>
                <a:lnTo>
                  <a:pt x="320776" y="32423"/>
                </a:lnTo>
                <a:lnTo>
                  <a:pt x="320776" y="38354"/>
                </a:lnTo>
                <a:lnTo>
                  <a:pt x="321056" y="39509"/>
                </a:lnTo>
                <a:lnTo>
                  <a:pt x="321525" y="40551"/>
                </a:lnTo>
                <a:lnTo>
                  <a:pt x="321056" y="41605"/>
                </a:lnTo>
                <a:lnTo>
                  <a:pt x="320789" y="42748"/>
                </a:lnTo>
                <a:lnTo>
                  <a:pt x="320789" y="48679"/>
                </a:lnTo>
                <a:lnTo>
                  <a:pt x="324662" y="52489"/>
                </a:lnTo>
                <a:lnTo>
                  <a:pt x="354672" y="52489"/>
                </a:lnTo>
                <a:lnTo>
                  <a:pt x="354672" y="485317"/>
                </a:lnTo>
                <a:lnTo>
                  <a:pt x="17335" y="485317"/>
                </a:lnTo>
                <a:lnTo>
                  <a:pt x="17335" y="52489"/>
                </a:lnTo>
                <a:lnTo>
                  <a:pt x="224078" y="52489"/>
                </a:lnTo>
                <a:lnTo>
                  <a:pt x="227952" y="48679"/>
                </a:lnTo>
                <a:lnTo>
                  <a:pt x="227952" y="39255"/>
                </a:lnTo>
                <a:lnTo>
                  <a:pt x="224078" y="35433"/>
                </a:lnTo>
                <a:lnTo>
                  <a:pt x="58674" y="35433"/>
                </a:lnTo>
                <a:lnTo>
                  <a:pt x="58674" y="17056"/>
                </a:lnTo>
                <a:lnTo>
                  <a:pt x="396011" y="17056"/>
                </a:lnTo>
                <a:lnTo>
                  <a:pt x="396011" y="0"/>
                </a:lnTo>
                <a:lnTo>
                  <a:pt x="45212" y="0"/>
                </a:lnTo>
                <a:lnTo>
                  <a:pt x="41338" y="3822"/>
                </a:lnTo>
                <a:lnTo>
                  <a:pt x="41338" y="35433"/>
                </a:lnTo>
                <a:lnTo>
                  <a:pt x="3886" y="35433"/>
                </a:lnTo>
                <a:lnTo>
                  <a:pt x="0" y="39255"/>
                </a:lnTo>
                <a:lnTo>
                  <a:pt x="0" y="498563"/>
                </a:lnTo>
                <a:lnTo>
                  <a:pt x="3886" y="502386"/>
                </a:lnTo>
                <a:lnTo>
                  <a:pt x="368122" y="502386"/>
                </a:lnTo>
                <a:lnTo>
                  <a:pt x="372008" y="498563"/>
                </a:lnTo>
                <a:lnTo>
                  <a:pt x="372008" y="485317"/>
                </a:lnTo>
                <a:lnTo>
                  <a:pt x="372008" y="473773"/>
                </a:lnTo>
                <a:lnTo>
                  <a:pt x="409460" y="473773"/>
                </a:lnTo>
                <a:lnTo>
                  <a:pt x="413334" y="469950"/>
                </a:lnTo>
                <a:lnTo>
                  <a:pt x="413334" y="456717"/>
                </a:lnTo>
                <a:lnTo>
                  <a:pt x="413334" y="17056"/>
                </a:lnTo>
                <a:lnTo>
                  <a:pt x="413334" y="3822"/>
                </a:lnTo>
                <a:close/>
              </a:path>
            </a:pathLst>
          </a:custGeom>
          <a:solidFill>
            <a:srgbClr val="FFFFFF"/>
          </a:solidFill>
        </p:spPr>
        <p:txBody>
          <a:bodyPr wrap="square" lIns="0" tIns="0" rIns="0" bIns="0" rtlCol="0"/>
          <a:lstStyle/>
          <a:p>
            <a:endParaRPr/>
          </a:p>
        </p:txBody>
      </p:sp>
      <p:pic>
        <p:nvPicPr>
          <p:cNvPr id="16" name="Рисунок 15"/>
          <p:cNvPicPr>
            <a:picLocks noChangeAspect="1"/>
          </p:cNvPicPr>
          <p:nvPr/>
        </p:nvPicPr>
        <p:blipFill>
          <a:blip r:embed="rId2"/>
          <a:stretch>
            <a:fillRect/>
          </a:stretch>
        </p:blipFill>
        <p:spPr>
          <a:xfrm>
            <a:off x="10577961" y="3861032"/>
            <a:ext cx="1201282" cy="849813"/>
          </a:xfrm>
          <a:prstGeom prst="rect">
            <a:avLst/>
          </a:prstGeom>
        </p:spPr>
      </p:pic>
      <p:pic>
        <p:nvPicPr>
          <p:cNvPr id="17" name="Рисунок 16"/>
          <p:cNvPicPr>
            <a:picLocks noChangeAspect="1"/>
          </p:cNvPicPr>
          <p:nvPr/>
        </p:nvPicPr>
        <p:blipFill>
          <a:blip r:embed="rId2"/>
          <a:stretch>
            <a:fillRect/>
          </a:stretch>
        </p:blipFill>
        <p:spPr>
          <a:xfrm>
            <a:off x="9103545" y="3888307"/>
            <a:ext cx="1201282" cy="849813"/>
          </a:xfrm>
          <a:prstGeom prst="rect">
            <a:avLst/>
          </a:prstGeom>
        </p:spPr>
      </p:pic>
      <p:pic>
        <p:nvPicPr>
          <p:cNvPr id="18" name="Рисунок 17"/>
          <p:cNvPicPr>
            <a:picLocks noChangeAspect="1"/>
          </p:cNvPicPr>
          <p:nvPr/>
        </p:nvPicPr>
        <p:blipFill>
          <a:blip r:embed="rId3"/>
          <a:stretch>
            <a:fillRect/>
          </a:stretch>
        </p:blipFill>
        <p:spPr>
          <a:xfrm>
            <a:off x="8994883" y="1520135"/>
            <a:ext cx="2307302" cy="1998950"/>
          </a:xfrm>
          <a:prstGeom prst="rect">
            <a:avLst/>
          </a:prstGeom>
          <a:ln>
            <a:noFill/>
          </a:ln>
          <a:effectLst>
            <a:softEdge rad="112500"/>
          </a:effectLst>
        </p:spPr>
      </p:pic>
      <p:sp>
        <p:nvSpPr>
          <p:cNvPr id="3" name="Прямоугольник 2"/>
          <p:cNvSpPr/>
          <p:nvPr/>
        </p:nvSpPr>
        <p:spPr>
          <a:xfrm>
            <a:off x="8704894" y="1077861"/>
            <a:ext cx="3001976" cy="369332"/>
          </a:xfrm>
          <a:prstGeom prst="rect">
            <a:avLst/>
          </a:prstGeom>
        </p:spPr>
        <p:txBody>
          <a:bodyPr wrap="none">
            <a:spAutoFit/>
          </a:bodyPr>
          <a:lstStyle/>
          <a:p>
            <a:r>
              <a:rPr lang="ru-RU" dirty="0" smtClean="0">
                <a:solidFill>
                  <a:schemeClr val="accent1">
                    <a:lumMod val="50000"/>
                  </a:schemeClr>
                </a:solidFill>
                <a:latin typeface="Times New Roman" panose="02020603050405020304" pitchFamily="18" charset="0"/>
                <a:ea typeface="Calibri" panose="020F0502020204030204" pitchFamily="34" charset="0"/>
              </a:rPr>
              <a:t>Снижение </a:t>
            </a:r>
            <a:r>
              <a:rPr lang="ru-RU" dirty="0">
                <a:solidFill>
                  <a:schemeClr val="accent1">
                    <a:lumMod val="50000"/>
                  </a:schemeClr>
                </a:solidFill>
                <a:latin typeface="Times New Roman" panose="02020603050405020304" pitchFamily="18" charset="0"/>
                <a:ea typeface="Calibri" panose="020F0502020204030204" pitchFamily="34" charset="0"/>
              </a:rPr>
              <a:t>потребления соли</a:t>
            </a:r>
            <a:endParaRPr lang="ru-RU" dirty="0">
              <a:solidFill>
                <a:schemeClr val="accent1">
                  <a:lumMod val="50000"/>
                </a:schemeClr>
              </a:solidFill>
            </a:endParaRPr>
          </a:p>
        </p:txBody>
      </p:sp>
      <p:sp>
        <p:nvSpPr>
          <p:cNvPr id="4" name="Прямоугольник 3"/>
          <p:cNvSpPr/>
          <p:nvPr/>
        </p:nvSpPr>
        <p:spPr>
          <a:xfrm>
            <a:off x="8331407" y="4185335"/>
            <a:ext cx="1146659" cy="388696"/>
          </a:xfrm>
          <a:prstGeom prst="rect">
            <a:avLst/>
          </a:prstGeom>
        </p:spPr>
        <p:txBody>
          <a:bodyPr wrap="square">
            <a:spAutoFit/>
          </a:bodyPr>
          <a:lstStyle/>
          <a:p>
            <a:pPr algn="just">
              <a:lnSpc>
                <a:spcPct val="107000"/>
              </a:lnSpc>
              <a:spcAft>
                <a:spcPts val="0"/>
              </a:spcAft>
            </a:pPr>
            <a:r>
              <a:rPr lang="ru-RU"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Инсульт</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Прямоугольник 19"/>
          <p:cNvSpPr/>
          <p:nvPr/>
        </p:nvSpPr>
        <p:spPr>
          <a:xfrm>
            <a:off x="9445100" y="4693134"/>
            <a:ext cx="1132861" cy="487506"/>
          </a:xfrm>
          <a:prstGeom prst="rect">
            <a:avLst/>
          </a:prstGeom>
        </p:spPr>
        <p:txBody>
          <a:bodyPr wrap="square">
            <a:spAutoFit/>
          </a:bodyPr>
          <a:lstStyle/>
          <a:p>
            <a:pPr algn="just">
              <a:lnSpc>
                <a:spcPct val="107000"/>
              </a:lnSpc>
              <a:spcAft>
                <a:spcPts val="0"/>
              </a:spcAft>
            </a:pPr>
            <a:r>
              <a:rPr lang="ru-RU"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на </a:t>
            </a:r>
            <a:r>
              <a:rPr lang="ru-R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24</a:t>
            </a:r>
            <a:r>
              <a:rPr lang="ru-RU"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10423358" y="4137952"/>
            <a:ext cx="636713" cy="374077"/>
          </a:xfrm>
          <a:prstGeom prst="rect">
            <a:avLst/>
          </a:prstGeom>
        </p:spPr>
        <p:txBody>
          <a:bodyPr wrap="none">
            <a:spAutoFit/>
          </a:bodyPr>
          <a:lstStyle/>
          <a:p>
            <a:pPr algn="just">
              <a:lnSpc>
                <a:spcPct val="107000"/>
              </a:lnSpc>
              <a:spcAft>
                <a:spcPts val="0"/>
              </a:spcAft>
            </a:pPr>
            <a:r>
              <a:rPr lang="ru-RU"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ИБС</a:t>
            </a:r>
            <a:endParaRPr lang="ru-RU"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Прямоугольник 20"/>
          <p:cNvSpPr/>
          <p:nvPr/>
        </p:nvSpPr>
        <p:spPr>
          <a:xfrm>
            <a:off x="11036890" y="4693013"/>
            <a:ext cx="1029449" cy="487506"/>
          </a:xfrm>
          <a:prstGeom prst="rect">
            <a:avLst/>
          </a:prstGeom>
        </p:spPr>
        <p:txBody>
          <a:bodyPr wrap="none">
            <a:spAutoFit/>
          </a:bodyPr>
          <a:lstStyle/>
          <a:p>
            <a:pPr algn="just">
              <a:lnSpc>
                <a:spcPct val="107000"/>
              </a:lnSpc>
              <a:spcAft>
                <a:spcPts val="0"/>
              </a:spcAft>
            </a:pPr>
            <a:r>
              <a:rPr lang="ru-RU"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на </a:t>
            </a:r>
            <a:r>
              <a:rPr lang="ru-R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18</a:t>
            </a:r>
            <a:r>
              <a:rPr lang="ru-RU"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8522963" y="5504974"/>
            <a:ext cx="3503301" cy="1077218"/>
          </a:xfrm>
          <a:prstGeom prst="rect">
            <a:avLst/>
          </a:prstGeom>
        </p:spPr>
        <p:txBody>
          <a:bodyPr wrap="square">
            <a:spAutoFit/>
          </a:bodyPr>
          <a:lstStyle/>
          <a:p>
            <a:pPr algn="just"/>
            <a:r>
              <a:rPr lang="ru-RU" sz="1600" dirty="0">
                <a:solidFill>
                  <a:schemeClr val="accent1">
                    <a:lumMod val="50000"/>
                  </a:schemeClr>
                </a:solidFill>
                <a:latin typeface="Times New Roman" panose="02020603050405020304" pitchFamily="18" charset="0"/>
                <a:ea typeface="Calibri" panose="020F0502020204030204" pitchFamily="34" charset="0"/>
              </a:rPr>
              <a:t>Согласно проведенного анализа ВОЗ экономическая выгода будет наблюдаться уже на следующий год от момента внесенных инвестиций. </a:t>
            </a:r>
            <a:endParaRPr lang="ru-RU" sz="1600" dirty="0">
              <a:solidFill>
                <a:schemeClr val="accent1">
                  <a:lumMod val="50000"/>
                </a:schemeClr>
              </a:solidFill>
            </a:endParaRPr>
          </a:p>
        </p:txBody>
      </p:sp>
      <p:sp>
        <p:nvSpPr>
          <p:cNvPr id="13" name="Прямоугольник 12"/>
          <p:cNvSpPr/>
          <p:nvPr/>
        </p:nvSpPr>
        <p:spPr>
          <a:xfrm>
            <a:off x="0" y="796023"/>
            <a:ext cx="12066339" cy="369332"/>
          </a:xfrm>
          <a:prstGeom prst="rect">
            <a:avLst/>
          </a:prstGeom>
        </p:spPr>
        <p:txBody>
          <a:bodyPr wrap="square">
            <a:spAutoFit/>
          </a:bodyPr>
          <a:lstStyle/>
          <a:p>
            <a:pPr indent="449580" algn="ctr">
              <a:spcAft>
                <a:spcPts val="0"/>
              </a:spcAft>
            </a:pPr>
            <a:r>
              <a:rPr lang="ru-RU" b="1" dirty="0" smtClean="0">
                <a:solidFill>
                  <a:srgbClr val="C00000"/>
                </a:solidFill>
                <a:latin typeface="Arial" panose="020B0604020202020204" pitchFamily="34" charset="0"/>
                <a:ea typeface="Calibri" panose="020F0502020204030204" pitchFamily="34" charset="0"/>
                <a:cs typeface="Arial" panose="020B0604020202020204" pitchFamily="34" charset="0"/>
              </a:rPr>
              <a:t>Разработаны в соответствие с рекомендациями </a:t>
            </a:r>
            <a:r>
              <a:rPr lang="ru-RU" b="1" dirty="0">
                <a:solidFill>
                  <a:srgbClr val="C00000"/>
                </a:solidFill>
                <a:latin typeface="Arial" panose="020B0604020202020204" pitchFamily="34" charset="0"/>
                <a:ea typeface="Calibri" panose="020F0502020204030204" pitchFamily="34" charset="0"/>
                <a:cs typeface="Arial" panose="020B0604020202020204" pitchFamily="34" charset="0"/>
              </a:rPr>
              <a:t>ВОЗ </a:t>
            </a:r>
            <a:r>
              <a:rPr lang="ru-RU" b="1"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ru-RU"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33857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Прямая соединительная линия 1"/>
          <p:cNvCxnSpPr/>
          <p:nvPr/>
        </p:nvCxnSpPr>
        <p:spPr>
          <a:xfrm flipV="1">
            <a:off x="0" y="721895"/>
            <a:ext cx="12192000" cy="3208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770017" y="872470"/>
            <a:ext cx="10748211" cy="2697207"/>
          </a:xfrm>
          <a:prstGeom prst="rect">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endParaRPr lang="ru-RU" sz="1400" b="1"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b="1" dirty="0" smtClean="0">
                <a:solidFill>
                  <a:srgbClr val="FF0000"/>
                </a:solidFill>
                <a:latin typeface="Arial" panose="020B0604020202020204" pitchFamily="34" charset="0"/>
                <a:cs typeface="Arial" panose="020B0604020202020204" pitchFamily="34" charset="0"/>
              </a:rPr>
              <a:t>Меры на законодательном уровне: </a:t>
            </a:r>
            <a:br>
              <a:rPr lang="ru-RU" sz="1400" b="1" dirty="0" smtClean="0">
                <a:solidFill>
                  <a:srgbClr val="FF0000"/>
                </a:solidFill>
                <a:latin typeface="Arial" panose="020B0604020202020204" pitchFamily="34" charset="0"/>
                <a:cs typeface="Arial" panose="020B0604020202020204" pitchFamily="34" charset="0"/>
              </a:rPr>
            </a:br>
            <a:r>
              <a:rPr lang="kk-KZ" sz="1400" dirty="0" smtClean="0"/>
              <a:t>Разработка</a:t>
            </a:r>
            <a:r>
              <a:rPr lang="ru-RU" sz="1400" dirty="0" smtClean="0"/>
              <a:t> </a:t>
            </a:r>
            <a:r>
              <a:rPr lang="ru-RU" sz="1400" dirty="0" err="1"/>
              <a:t>переч</a:t>
            </a:r>
            <a:r>
              <a:rPr lang="kk-KZ" sz="1400" dirty="0"/>
              <a:t>ня</a:t>
            </a:r>
            <a:r>
              <a:rPr lang="ru-RU" sz="1400" dirty="0"/>
              <a:t> обработанных продуктов питания, подлежащих первоочередной работе по снижению содержания соли в </a:t>
            </a:r>
            <a:r>
              <a:rPr lang="ru-RU" sz="1400" dirty="0" smtClean="0"/>
              <a:t>них</a:t>
            </a:r>
            <a:br>
              <a:rPr lang="ru-RU" sz="1400" dirty="0" smtClean="0"/>
            </a:br>
            <a:r>
              <a:rPr lang="ru-RU" sz="1400" dirty="0"/>
              <a:t>Внесение предложений о возможности проведения работ по научному обоснованию целесообразности внесения изменений и дополнений технический регламент Таможенного союза «Пищевая продукция в части ее маркировки</a:t>
            </a:r>
            <a:r>
              <a:rPr lang="ru-RU" sz="1400" dirty="0" smtClean="0"/>
              <a:t>» </a:t>
            </a:r>
            <a:br>
              <a:rPr lang="ru-RU" sz="1400" dirty="0" smtClean="0"/>
            </a:br>
            <a:r>
              <a:rPr lang="ru-RU" sz="1400" dirty="0" smtClean="0"/>
              <a:t>Рассмотрение </a:t>
            </a:r>
            <a:r>
              <a:rPr lang="ru-RU" sz="1400" dirty="0"/>
              <a:t>вопроса по ограничению рекламы продуктов </a:t>
            </a:r>
            <a:r>
              <a:rPr lang="kk-KZ" sz="1400" dirty="0"/>
              <a:t>с повышенным содержанием соли, сахара</a:t>
            </a:r>
            <a:r>
              <a:rPr lang="ru-RU" sz="1400" dirty="0"/>
              <a:t>, </a:t>
            </a:r>
            <a:r>
              <a:rPr lang="ru-RU" sz="1400" dirty="0" err="1"/>
              <a:t>трансжиров</a:t>
            </a:r>
            <a:r>
              <a:rPr lang="ru-RU" sz="1400" dirty="0"/>
              <a:t> в СМИ, социальных сетях </a:t>
            </a:r>
            <a:r>
              <a:rPr lang="ru-RU" sz="1400" dirty="0" smtClean="0"/>
              <a:t> </a:t>
            </a:r>
            <a:r>
              <a:rPr lang="ru-RU" sz="1400" b="1" dirty="0" smtClean="0">
                <a:solidFill>
                  <a:srgbClr val="FF0000"/>
                </a:solidFill>
                <a:latin typeface="Arial" panose="020B0604020202020204" pitchFamily="34" charset="0"/>
                <a:cs typeface="Arial" panose="020B0604020202020204" pitchFamily="34" charset="0"/>
              </a:rPr>
              <a:t> </a:t>
            </a:r>
            <a:r>
              <a:rPr lang="en-US" sz="1400" b="1" dirty="0" smtClean="0">
                <a:solidFill>
                  <a:srgbClr val="FF0000"/>
                </a:solidFill>
                <a:latin typeface="Arial" panose="020B0604020202020204" pitchFamily="34" charset="0"/>
                <a:cs typeface="Arial" panose="020B0604020202020204" pitchFamily="34" charset="0"/>
              </a:rPr>
              <a:t/>
            </a:r>
            <a:br>
              <a:rPr lang="en-US" sz="1400" b="1" dirty="0" smtClean="0">
                <a:solidFill>
                  <a:srgbClr val="FF0000"/>
                </a:solidFill>
                <a:latin typeface="Arial" panose="020B0604020202020204" pitchFamily="34" charset="0"/>
                <a:cs typeface="Arial" panose="020B0604020202020204" pitchFamily="34" charset="0"/>
              </a:rPr>
            </a:br>
            <a:endParaRPr lang="en-US" sz="1400" b="1" dirty="0" smtClean="0">
              <a:solidFill>
                <a:srgbClr val="FF0000"/>
              </a:solidFill>
              <a:latin typeface="Arial" panose="020B0604020202020204" pitchFamily="34" charset="0"/>
              <a:cs typeface="Arial" panose="020B0604020202020204" pitchFamily="34" charset="0"/>
            </a:endParaRPr>
          </a:p>
          <a:p>
            <a:endParaRPr lang="ru-RU" sz="1400" b="1"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ru-RU" sz="1200" b="1" dirty="0" smtClean="0">
              <a:solidFill>
                <a:schemeClr val="tx2"/>
              </a:solidFill>
              <a:latin typeface="Arial" panose="020B0604020202020204" pitchFamily="34" charset="0"/>
              <a:cs typeface="Arial" panose="020B0604020202020204" pitchFamily="34" charset="0"/>
            </a:endParaRPr>
          </a:p>
          <a:p>
            <a:r>
              <a:rPr lang="ru-RU" sz="1200" b="1" dirty="0" smtClean="0">
                <a:solidFill>
                  <a:schemeClr val="tx2"/>
                </a:solidFill>
                <a:latin typeface="Arial" panose="020B0604020202020204" pitchFamily="34" charset="0"/>
                <a:cs typeface="Arial" panose="020B0604020202020204" pitchFamily="34" charset="0"/>
              </a:rPr>
              <a:t> </a:t>
            </a:r>
            <a:endParaRPr lang="ru-RU" sz="1200" b="1" dirty="0">
              <a:solidFill>
                <a:schemeClr val="tx2"/>
              </a:solidFill>
              <a:latin typeface="Arial" panose="020B0604020202020204" pitchFamily="34" charset="0"/>
              <a:cs typeface="Arial" panose="020B0604020202020204" pitchFamily="34" charset="0"/>
            </a:endParaRPr>
          </a:p>
        </p:txBody>
      </p:sp>
      <p:sp>
        <p:nvSpPr>
          <p:cNvPr id="5" name="Прямоугольник 4"/>
          <p:cNvSpPr/>
          <p:nvPr/>
        </p:nvSpPr>
        <p:spPr>
          <a:xfrm>
            <a:off x="741544" y="3785822"/>
            <a:ext cx="10748211" cy="2738070"/>
          </a:xfrm>
          <a:prstGeom prst="rect">
            <a:avLst/>
          </a:prstGeom>
          <a:solidFill>
            <a:schemeClr val="accent1">
              <a:lumMod val="20000"/>
              <a:lumOff val="8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endParaRPr lang="ru-RU" sz="1100" b="1"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b="1" dirty="0" smtClean="0">
                <a:solidFill>
                  <a:srgbClr val="FF0000"/>
                </a:solidFill>
                <a:latin typeface="Arial" panose="020B0604020202020204" pitchFamily="34" charset="0"/>
                <a:cs typeface="Arial" panose="020B0604020202020204" pitchFamily="34" charset="0"/>
              </a:rPr>
              <a:t>Сотрудничество с бизнесом: </a:t>
            </a:r>
          </a:p>
          <a:p>
            <a:pPr marL="285750" indent="-285750">
              <a:buFont typeface="Arial" panose="020B0604020202020204" pitchFamily="34" charset="0"/>
              <a:buChar char="•"/>
            </a:pPr>
            <a:r>
              <a:rPr lang="ru-RU" sz="1400" dirty="0" smtClean="0"/>
              <a:t>Рассмотрение </a:t>
            </a:r>
            <a:r>
              <a:rPr lang="ru-RU" sz="1400" dirty="0"/>
              <a:t>краткосрочных мер по снижению содержания соли в продукции промышленного производства и предприятий общественного </a:t>
            </a:r>
            <a:r>
              <a:rPr lang="ru-RU" sz="1400" dirty="0" smtClean="0"/>
              <a:t>питания</a:t>
            </a:r>
          </a:p>
          <a:p>
            <a:pPr marL="285750" indent="-285750">
              <a:buFont typeface="Arial" panose="020B0604020202020204" pitchFamily="34" charset="0"/>
              <a:buChar char="•"/>
            </a:pPr>
            <a:r>
              <a:rPr lang="kk-KZ" sz="1400" dirty="0" smtClean="0"/>
              <a:t>Проработка </a:t>
            </a:r>
            <a:r>
              <a:rPr lang="kk-KZ" sz="1400" dirty="0"/>
              <a:t>вопроса по заключению соглашений между акиматами и производителями, в целях </a:t>
            </a:r>
            <a:r>
              <a:rPr lang="ru-RU" sz="1400" dirty="0"/>
              <a:t>снижения содержания соли в хлебе и хлебобулочных изделиях, выпуска </a:t>
            </a:r>
            <a:r>
              <a:rPr lang="ru-RU" sz="1400" dirty="0" err="1"/>
              <a:t>безсолевого</a:t>
            </a:r>
            <a:r>
              <a:rPr lang="ru-RU" sz="1400" dirty="0"/>
              <a:t> </a:t>
            </a:r>
            <a:r>
              <a:rPr lang="ru-RU" sz="1400" dirty="0" smtClean="0"/>
              <a:t>хлеба</a:t>
            </a:r>
          </a:p>
          <a:p>
            <a:pPr marL="285750" indent="-285750">
              <a:buFont typeface="Arial" panose="020B0604020202020204" pitchFamily="34" charset="0"/>
              <a:buChar char="•"/>
            </a:pPr>
            <a:r>
              <a:rPr lang="ru-RU" sz="1400" dirty="0" smtClean="0"/>
              <a:t>Мониторинг </a:t>
            </a:r>
            <a:r>
              <a:rPr lang="ru-RU" sz="1400" dirty="0"/>
              <a:t>добровольных мер (действий) по снижению содержания соли в продуктах промышленного </a:t>
            </a:r>
            <a:r>
              <a:rPr lang="ru-RU" sz="1400" dirty="0" smtClean="0"/>
              <a:t>производства</a:t>
            </a:r>
          </a:p>
          <a:p>
            <a:pPr marL="285750" indent="-285750">
              <a:buFont typeface="Arial" panose="020B0604020202020204" pitchFamily="34" charset="0"/>
              <a:buChar char="•"/>
            </a:pPr>
            <a:r>
              <a:rPr lang="ru-RU" sz="1400" dirty="0" smtClean="0"/>
              <a:t>Рассмотрение </a:t>
            </a:r>
            <a:r>
              <a:rPr lang="ru-RU" sz="1400" dirty="0"/>
              <a:t>вопроса по заключению соглашений об исключении реализации соленой </a:t>
            </a:r>
            <a:r>
              <a:rPr lang="ru-RU" sz="1400" dirty="0" err="1"/>
              <a:t>снековой</a:t>
            </a:r>
            <a:r>
              <a:rPr lang="ru-RU" sz="1400" dirty="0"/>
              <a:t> продукции в предприятиях торговли, медицинских организациях</a:t>
            </a:r>
            <a:r>
              <a:rPr lang="ru-RU" sz="1400" dirty="0" smtClean="0"/>
              <a:t>  </a:t>
            </a:r>
            <a:endParaRPr lang="ru-RU" sz="1400" b="1" dirty="0" smtClean="0">
              <a:solidFill>
                <a:srgbClr val="FF0000"/>
              </a:solidFill>
              <a:latin typeface="Arial" panose="020B0604020202020204" pitchFamily="34" charset="0"/>
              <a:cs typeface="Arial" panose="020B0604020202020204" pitchFamily="34" charset="0"/>
            </a:endParaRPr>
          </a:p>
          <a:p>
            <a:endParaRPr lang="ru-RU" sz="1200" dirty="0" smtClean="0">
              <a:solidFill>
                <a:schemeClr val="accent1">
                  <a:lumMod val="50000"/>
                </a:schemeClr>
              </a:solidFill>
            </a:endParaRPr>
          </a:p>
          <a:p>
            <a:endParaRPr lang="ru-RU" sz="1200" b="1" dirty="0">
              <a:solidFill>
                <a:schemeClr val="tx2"/>
              </a:solidFill>
              <a:latin typeface="Arial" panose="020B0604020202020204" pitchFamily="34" charset="0"/>
              <a:cs typeface="Arial" panose="020B0604020202020204" pitchFamily="34" charset="0"/>
            </a:endParaRPr>
          </a:p>
        </p:txBody>
      </p:sp>
      <p:sp>
        <p:nvSpPr>
          <p:cNvPr id="6" name="object 56"/>
          <p:cNvSpPr/>
          <p:nvPr/>
        </p:nvSpPr>
        <p:spPr>
          <a:xfrm>
            <a:off x="11135072" y="887397"/>
            <a:ext cx="858519" cy="849630"/>
          </a:xfrm>
          <a:custGeom>
            <a:avLst/>
            <a:gdLst/>
            <a:ahLst/>
            <a:cxnLst/>
            <a:rect l="l" t="t" r="r" b="b"/>
            <a:pathLst>
              <a:path w="858519" h="849629">
                <a:moveTo>
                  <a:pt x="428980" y="0"/>
                </a:moveTo>
                <a:lnTo>
                  <a:pt x="382238" y="2492"/>
                </a:lnTo>
                <a:lnTo>
                  <a:pt x="336954" y="9795"/>
                </a:lnTo>
                <a:lnTo>
                  <a:pt x="293389" y="21651"/>
                </a:lnTo>
                <a:lnTo>
                  <a:pt x="251806" y="37800"/>
                </a:lnTo>
                <a:lnTo>
                  <a:pt x="212466" y="57984"/>
                </a:lnTo>
                <a:lnTo>
                  <a:pt x="175630" y="81943"/>
                </a:lnTo>
                <a:lnTo>
                  <a:pt x="141561" y="109418"/>
                </a:lnTo>
                <a:lnTo>
                  <a:pt x="110520" y="140150"/>
                </a:lnTo>
                <a:lnTo>
                  <a:pt x="82768" y="173880"/>
                </a:lnTo>
                <a:lnTo>
                  <a:pt x="58568" y="210349"/>
                </a:lnTo>
                <a:lnTo>
                  <a:pt x="38181" y="249298"/>
                </a:lnTo>
                <a:lnTo>
                  <a:pt x="21869" y="290468"/>
                </a:lnTo>
                <a:lnTo>
                  <a:pt x="9894" y="333600"/>
                </a:lnTo>
                <a:lnTo>
                  <a:pt x="2517" y="378435"/>
                </a:lnTo>
                <a:lnTo>
                  <a:pt x="0" y="424713"/>
                </a:lnTo>
                <a:lnTo>
                  <a:pt x="2517" y="470991"/>
                </a:lnTo>
                <a:lnTo>
                  <a:pt x="9894" y="515826"/>
                </a:lnTo>
                <a:lnTo>
                  <a:pt x="21869" y="558958"/>
                </a:lnTo>
                <a:lnTo>
                  <a:pt x="38181" y="600128"/>
                </a:lnTo>
                <a:lnTo>
                  <a:pt x="58568" y="639077"/>
                </a:lnTo>
                <a:lnTo>
                  <a:pt x="82768" y="675546"/>
                </a:lnTo>
                <a:lnTo>
                  <a:pt x="110520" y="709276"/>
                </a:lnTo>
                <a:lnTo>
                  <a:pt x="141561" y="740008"/>
                </a:lnTo>
                <a:lnTo>
                  <a:pt x="175630" y="767483"/>
                </a:lnTo>
                <a:lnTo>
                  <a:pt x="212466" y="791442"/>
                </a:lnTo>
                <a:lnTo>
                  <a:pt x="251806" y="811625"/>
                </a:lnTo>
                <a:lnTo>
                  <a:pt x="293389" y="827775"/>
                </a:lnTo>
                <a:lnTo>
                  <a:pt x="336954" y="839631"/>
                </a:lnTo>
                <a:lnTo>
                  <a:pt x="382238" y="846934"/>
                </a:lnTo>
                <a:lnTo>
                  <a:pt x="428980" y="849426"/>
                </a:lnTo>
                <a:lnTo>
                  <a:pt x="475722" y="846934"/>
                </a:lnTo>
                <a:lnTo>
                  <a:pt x="521006" y="839631"/>
                </a:lnTo>
                <a:lnTo>
                  <a:pt x="564571" y="827775"/>
                </a:lnTo>
                <a:lnTo>
                  <a:pt x="606154" y="811625"/>
                </a:lnTo>
                <a:lnTo>
                  <a:pt x="645494" y="791442"/>
                </a:lnTo>
                <a:lnTo>
                  <a:pt x="682330" y="767483"/>
                </a:lnTo>
                <a:lnTo>
                  <a:pt x="716399" y="740008"/>
                </a:lnTo>
                <a:lnTo>
                  <a:pt x="747441" y="709276"/>
                </a:lnTo>
                <a:lnTo>
                  <a:pt x="775192" y="675546"/>
                </a:lnTo>
                <a:lnTo>
                  <a:pt x="799392" y="639077"/>
                </a:lnTo>
                <a:lnTo>
                  <a:pt x="819779" y="600128"/>
                </a:lnTo>
                <a:lnTo>
                  <a:pt x="836091" y="558958"/>
                </a:lnTo>
                <a:lnTo>
                  <a:pt x="848066" y="515826"/>
                </a:lnTo>
                <a:lnTo>
                  <a:pt x="855443" y="470991"/>
                </a:lnTo>
                <a:lnTo>
                  <a:pt x="857961" y="424713"/>
                </a:lnTo>
                <a:lnTo>
                  <a:pt x="855443" y="378435"/>
                </a:lnTo>
                <a:lnTo>
                  <a:pt x="848066" y="333600"/>
                </a:lnTo>
                <a:lnTo>
                  <a:pt x="836091" y="290468"/>
                </a:lnTo>
                <a:lnTo>
                  <a:pt x="819779" y="249298"/>
                </a:lnTo>
                <a:lnTo>
                  <a:pt x="799392" y="210349"/>
                </a:lnTo>
                <a:lnTo>
                  <a:pt x="775192" y="173880"/>
                </a:lnTo>
                <a:lnTo>
                  <a:pt x="747441" y="140150"/>
                </a:lnTo>
                <a:lnTo>
                  <a:pt x="716399" y="109418"/>
                </a:lnTo>
                <a:lnTo>
                  <a:pt x="682330" y="81943"/>
                </a:lnTo>
                <a:lnTo>
                  <a:pt x="645494" y="57984"/>
                </a:lnTo>
                <a:lnTo>
                  <a:pt x="606154" y="37800"/>
                </a:lnTo>
                <a:lnTo>
                  <a:pt x="564571" y="21651"/>
                </a:lnTo>
                <a:lnTo>
                  <a:pt x="521006" y="9795"/>
                </a:lnTo>
                <a:lnTo>
                  <a:pt x="475722" y="2492"/>
                </a:lnTo>
                <a:lnTo>
                  <a:pt x="428980" y="0"/>
                </a:lnTo>
                <a:close/>
              </a:path>
            </a:pathLst>
          </a:custGeom>
          <a:solidFill>
            <a:srgbClr val="5B9BD5"/>
          </a:solidFill>
        </p:spPr>
        <p:txBody>
          <a:bodyPr wrap="square" lIns="0" tIns="0" rIns="0" bIns="0" rtlCol="0"/>
          <a:lstStyle/>
          <a:p>
            <a:endParaRPr/>
          </a:p>
        </p:txBody>
      </p:sp>
      <p:sp>
        <p:nvSpPr>
          <p:cNvPr id="7" name="object 56"/>
          <p:cNvSpPr/>
          <p:nvPr/>
        </p:nvSpPr>
        <p:spPr>
          <a:xfrm>
            <a:off x="19911" y="2407624"/>
            <a:ext cx="858519" cy="849630"/>
          </a:xfrm>
          <a:custGeom>
            <a:avLst/>
            <a:gdLst/>
            <a:ahLst/>
            <a:cxnLst/>
            <a:rect l="l" t="t" r="r" b="b"/>
            <a:pathLst>
              <a:path w="858519" h="849629">
                <a:moveTo>
                  <a:pt x="428980" y="0"/>
                </a:moveTo>
                <a:lnTo>
                  <a:pt x="382238" y="2492"/>
                </a:lnTo>
                <a:lnTo>
                  <a:pt x="336954" y="9795"/>
                </a:lnTo>
                <a:lnTo>
                  <a:pt x="293389" y="21651"/>
                </a:lnTo>
                <a:lnTo>
                  <a:pt x="251806" y="37800"/>
                </a:lnTo>
                <a:lnTo>
                  <a:pt x="212466" y="57984"/>
                </a:lnTo>
                <a:lnTo>
                  <a:pt x="175630" y="81943"/>
                </a:lnTo>
                <a:lnTo>
                  <a:pt x="141561" y="109418"/>
                </a:lnTo>
                <a:lnTo>
                  <a:pt x="110520" y="140150"/>
                </a:lnTo>
                <a:lnTo>
                  <a:pt x="82768" y="173880"/>
                </a:lnTo>
                <a:lnTo>
                  <a:pt x="58568" y="210349"/>
                </a:lnTo>
                <a:lnTo>
                  <a:pt x="38181" y="249298"/>
                </a:lnTo>
                <a:lnTo>
                  <a:pt x="21869" y="290468"/>
                </a:lnTo>
                <a:lnTo>
                  <a:pt x="9894" y="333600"/>
                </a:lnTo>
                <a:lnTo>
                  <a:pt x="2517" y="378435"/>
                </a:lnTo>
                <a:lnTo>
                  <a:pt x="0" y="424713"/>
                </a:lnTo>
                <a:lnTo>
                  <a:pt x="2517" y="470991"/>
                </a:lnTo>
                <a:lnTo>
                  <a:pt x="9894" y="515826"/>
                </a:lnTo>
                <a:lnTo>
                  <a:pt x="21869" y="558958"/>
                </a:lnTo>
                <a:lnTo>
                  <a:pt x="38181" y="600128"/>
                </a:lnTo>
                <a:lnTo>
                  <a:pt x="58568" y="639077"/>
                </a:lnTo>
                <a:lnTo>
                  <a:pt x="82768" y="675546"/>
                </a:lnTo>
                <a:lnTo>
                  <a:pt x="110520" y="709276"/>
                </a:lnTo>
                <a:lnTo>
                  <a:pt x="141561" y="740008"/>
                </a:lnTo>
                <a:lnTo>
                  <a:pt x="175630" y="767483"/>
                </a:lnTo>
                <a:lnTo>
                  <a:pt x="212466" y="791442"/>
                </a:lnTo>
                <a:lnTo>
                  <a:pt x="251806" y="811625"/>
                </a:lnTo>
                <a:lnTo>
                  <a:pt x="293389" y="827775"/>
                </a:lnTo>
                <a:lnTo>
                  <a:pt x="336954" y="839631"/>
                </a:lnTo>
                <a:lnTo>
                  <a:pt x="382238" y="846934"/>
                </a:lnTo>
                <a:lnTo>
                  <a:pt x="428980" y="849426"/>
                </a:lnTo>
                <a:lnTo>
                  <a:pt x="475722" y="846934"/>
                </a:lnTo>
                <a:lnTo>
                  <a:pt x="521006" y="839631"/>
                </a:lnTo>
                <a:lnTo>
                  <a:pt x="564571" y="827775"/>
                </a:lnTo>
                <a:lnTo>
                  <a:pt x="606154" y="811625"/>
                </a:lnTo>
                <a:lnTo>
                  <a:pt x="645494" y="791442"/>
                </a:lnTo>
                <a:lnTo>
                  <a:pt x="682330" y="767483"/>
                </a:lnTo>
                <a:lnTo>
                  <a:pt x="716399" y="740008"/>
                </a:lnTo>
                <a:lnTo>
                  <a:pt x="747441" y="709276"/>
                </a:lnTo>
                <a:lnTo>
                  <a:pt x="775192" y="675546"/>
                </a:lnTo>
                <a:lnTo>
                  <a:pt x="799392" y="639077"/>
                </a:lnTo>
                <a:lnTo>
                  <a:pt x="819779" y="600128"/>
                </a:lnTo>
                <a:lnTo>
                  <a:pt x="836091" y="558958"/>
                </a:lnTo>
                <a:lnTo>
                  <a:pt x="848066" y="515826"/>
                </a:lnTo>
                <a:lnTo>
                  <a:pt x="855443" y="470991"/>
                </a:lnTo>
                <a:lnTo>
                  <a:pt x="857961" y="424713"/>
                </a:lnTo>
                <a:lnTo>
                  <a:pt x="855443" y="378435"/>
                </a:lnTo>
                <a:lnTo>
                  <a:pt x="848066" y="333600"/>
                </a:lnTo>
                <a:lnTo>
                  <a:pt x="836091" y="290468"/>
                </a:lnTo>
                <a:lnTo>
                  <a:pt x="819779" y="249298"/>
                </a:lnTo>
                <a:lnTo>
                  <a:pt x="799392" y="210349"/>
                </a:lnTo>
                <a:lnTo>
                  <a:pt x="775192" y="173880"/>
                </a:lnTo>
                <a:lnTo>
                  <a:pt x="747441" y="140150"/>
                </a:lnTo>
                <a:lnTo>
                  <a:pt x="716399" y="109418"/>
                </a:lnTo>
                <a:lnTo>
                  <a:pt x="682330" y="81943"/>
                </a:lnTo>
                <a:lnTo>
                  <a:pt x="645494" y="57984"/>
                </a:lnTo>
                <a:lnTo>
                  <a:pt x="606154" y="37800"/>
                </a:lnTo>
                <a:lnTo>
                  <a:pt x="564571" y="21651"/>
                </a:lnTo>
                <a:lnTo>
                  <a:pt x="521006" y="9795"/>
                </a:lnTo>
                <a:lnTo>
                  <a:pt x="475722" y="2492"/>
                </a:lnTo>
                <a:lnTo>
                  <a:pt x="428980" y="0"/>
                </a:lnTo>
                <a:close/>
              </a:path>
            </a:pathLst>
          </a:custGeom>
          <a:solidFill>
            <a:srgbClr val="5B9BD5"/>
          </a:solidFill>
        </p:spPr>
        <p:txBody>
          <a:bodyPr wrap="square" lIns="0" tIns="0" rIns="0" bIns="0" rtlCol="0"/>
          <a:lstStyle/>
          <a:p>
            <a:endParaRPr/>
          </a:p>
        </p:txBody>
      </p:sp>
      <p:sp>
        <p:nvSpPr>
          <p:cNvPr id="8" name="object 56"/>
          <p:cNvSpPr/>
          <p:nvPr/>
        </p:nvSpPr>
        <p:spPr>
          <a:xfrm>
            <a:off x="11135072" y="3875390"/>
            <a:ext cx="858519" cy="849630"/>
          </a:xfrm>
          <a:custGeom>
            <a:avLst/>
            <a:gdLst/>
            <a:ahLst/>
            <a:cxnLst/>
            <a:rect l="l" t="t" r="r" b="b"/>
            <a:pathLst>
              <a:path w="858519" h="849629">
                <a:moveTo>
                  <a:pt x="428980" y="0"/>
                </a:moveTo>
                <a:lnTo>
                  <a:pt x="382238" y="2492"/>
                </a:lnTo>
                <a:lnTo>
                  <a:pt x="336954" y="9795"/>
                </a:lnTo>
                <a:lnTo>
                  <a:pt x="293389" y="21651"/>
                </a:lnTo>
                <a:lnTo>
                  <a:pt x="251806" y="37800"/>
                </a:lnTo>
                <a:lnTo>
                  <a:pt x="212466" y="57984"/>
                </a:lnTo>
                <a:lnTo>
                  <a:pt x="175630" y="81943"/>
                </a:lnTo>
                <a:lnTo>
                  <a:pt x="141561" y="109418"/>
                </a:lnTo>
                <a:lnTo>
                  <a:pt x="110520" y="140150"/>
                </a:lnTo>
                <a:lnTo>
                  <a:pt x="82768" y="173880"/>
                </a:lnTo>
                <a:lnTo>
                  <a:pt x="58568" y="210349"/>
                </a:lnTo>
                <a:lnTo>
                  <a:pt x="38181" y="249298"/>
                </a:lnTo>
                <a:lnTo>
                  <a:pt x="21869" y="290468"/>
                </a:lnTo>
                <a:lnTo>
                  <a:pt x="9894" y="333600"/>
                </a:lnTo>
                <a:lnTo>
                  <a:pt x="2517" y="378435"/>
                </a:lnTo>
                <a:lnTo>
                  <a:pt x="0" y="424713"/>
                </a:lnTo>
                <a:lnTo>
                  <a:pt x="2517" y="470991"/>
                </a:lnTo>
                <a:lnTo>
                  <a:pt x="9894" y="515826"/>
                </a:lnTo>
                <a:lnTo>
                  <a:pt x="21869" y="558958"/>
                </a:lnTo>
                <a:lnTo>
                  <a:pt x="38181" y="600128"/>
                </a:lnTo>
                <a:lnTo>
                  <a:pt x="58568" y="639077"/>
                </a:lnTo>
                <a:lnTo>
                  <a:pt x="82768" y="675546"/>
                </a:lnTo>
                <a:lnTo>
                  <a:pt x="110520" y="709276"/>
                </a:lnTo>
                <a:lnTo>
                  <a:pt x="141561" y="740008"/>
                </a:lnTo>
                <a:lnTo>
                  <a:pt x="175630" y="767483"/>
                </a:lnTo>
                <a:lnTo>
                  <a:pt x="212466" y="791442"/>
                </a:lnTo>
                <a:lnTo>
                  <a:pt x="251806" y="811625"/>
                </a:lnTo>
                <a:lnTo>
                  <a:pt x="293389" y="827775"/>
                </a:lnTo>
                <a:lnTo>
                  <a:pt x="336954" y="839631"/>
                </a:lnTo>
                <a:lnTo>
                  <a:pt x="382238" y="846934"/>
                </a:lnTo>
                <a:lnTo>
                  <a:pt x="428980" y="849426"/>
                </a:lnTo>
                <a:lnTo>
                  <a:pt x="475722" y="846934"/>
                </a:lnTo>
                <a:lnTo>
                  <a:pt x="521006" y="839631"/>
                </a:lnTo>
                <a:lnTo>
                  <a:pt x="564571" y="827775"/>
                </a:lnTo>
                <a:lnTo>
                  <a:pt x="606154" y="811625"/>
                </a:lnTo>
                <a:lnTo>
                  <a:pt x="645494" y="791442"/>
                </a:lnTo>
                <a:lnTo>
                  <a:pt x="682330" y="767483"/>
                </a:lnTo>
                <a:lnTo>
                  <a:pt x="716399" y="740008"/>
                </a:lnTo>
                <a:lnTo>
                  <a:pt x="747441" y="709276"/>
                </a:lnTo>
                <a:lnTo>
                  <a:pt x="775192" y="675546"/>
                </a:lnTo>
                <a:lnTo>
                  <a:pt x="799392" y="639077"/>
                </a:lnTo>
                <a:lnTo>
                  <a:pt x="819779" y="600128"/>
                </a:lnTo>
                <a:lnTo>
                  <a:pt x="836091" y="558958"/>
                </a:lnTo>
                <a:lnTo>
                  <a:pt x="848066" y="515826"/>
                </a:lnTo>
                <a:lnTo>
                  <a:pt x="855443" y="470991"/>
                </a:lnTo>
                <a:lnTo>
                  <a:pt x="857961" y="424713"/>
                </a:lnTo>
                <a:lnTo>
                  <a:pt x="855443" y="378435"/>
                </a:lnTo>
                <a:lnTo>
                  <a:pt x="848066" y="333600"/>
                </a:lnTo>
                <a:lnTo>
                  <a:pt x="836091" y="290468"/>
                </a:lnTo>
                <a:lnTo>
                  <a:pt x="819779" y="249298"/>
                </a:lnTo>
                <a:lnTo>
                  <a:pt x="799392" y="210349"/>
                </a:lnTo>
                <a:lnTo>
                  <a:pt x="775192" y="173880"/>
                </a:lnTo>
                <a:lnTo>
                  <a:pt x="747441" y="140150"/>
                </a:lnTo>
                <a:lnTo>
                  <a:pt x="716399" y="109418"/>
                </a:lnTo>
                <a:lnTo>
                  <a:pt x="682330" y="81943"/>
                </a:lnTo>
                <a:lnTo>
                  <a:pt x="645494" y="57984"/>
                </a:lnTo>
                <a:lnTo>
                  <a:pt x="606154" y="37800"/>
                </a:lnTo>
                <a:lnTo>
                  <a:pt x="564571" y="21651"/>
                </a:lnTo>
                <a:lnTo>
                  <a:pt x="521006" y="9795"/>
                </a:lnTo>
                <a:lnTo>
                  <a:pt x="475722" y="2492"/>
                </a:lnTo>
                <a:lnTo>
                  <a:pt x="428980" y="0"/>
                </a:lnTo>
                <a:close/>
              </a:path>
            </a:pathLst>
          </a:custGeom>
          <a:solidFill>
            <a:srgbClr val="5B9BD5"/>
          </a:solidFill>
        </p:spPr>
        <p:txBody>
          <a:bodyPr wrap="square" lIns="0" tIns="0" rIns="0" bIns="0" rtlCol="0"/>
          <a:lstStyle/>
          <a:p>
            <a:endParaRPr/>
          </a:p>
        </p:txBody>
      </p:sp>
      <p:sp>
        <p:nvSpPr>
          <p:cNvPr id="9" name="object 9"/>
          <p:cNvSpPr/>
          <p:nvPr/>
        </p:nvSpPr>
        <p:spPr>
          <a:xfrm>
            <a:off x="11249055" y="1103542"/>
            <a:ext cx="570425" cy="437721"/>
          </a:xfrm>
          <a:custGeom>
            <a:avLst/>
            <a:gdLst/>
            <a:ahLst/>
            <a:cxnLst/>
            <a:rect l="l" t="t" r="r" b="b"/>
            <a:pathLst>
              <a:path w="714375" h="635000">
                <a:moveTo>
                  <a:pt x="345046" y="528688"/>
                </a:moveTo>
                <a:lnTo>
                  <a:pt x="339559" y="523214"/>
                </a:lnTo>
                <a:lnTo>
                  <a:pt x="332803" y="523214"/>
                </a:lnTo>
                <a:lnTo>
                  <a:pt x="137058" y="523214"/>
                </a:lnTo>
                <a:lnTo>
                  <a:pt x="131584" y="528688"/>
                </a:lnTo>
                <a:lnTo>
                  <a:pt x="131584" y="542213"/>
                </a:lnTo>
                <a:lnTo>
                  <a:pt x="137058" y="547687"/>
                </a:lnTo>
                <a:lnTo>
                  <a:pt x="339559" y="547687"/>
                </a:lnTo>
                <a:lnTo>
                  <a:pt x="345046" y="542213"/>
                </a:lnTo>
                <a:lnTo>
                  <a:pt x="345046" y="528688"/>
                </a:lnTo>
                <a:close/>
              </a:path>
              <a:path w="714375" h="635000">
                <a:moveTo>
                  <a:pt x="345046" y="457974"/>
                </a:moveTo>
                <a:lnTo>
                  <a:pt x="339559" y="452501"/>
                </a:lnTo>
                <a:lnTo>
                  <a:pt x="332803" y="452501"/>
                </a:lnTo>
                <a:lnTo>
                  <a:pt x="137058" y="452501"/>
                </a:lnTo>
                <a:lnTo>
                  <a:pt x="131584" y="457974"/>
                </a:lnTo>
                <a:lnTo>
                  <a:pt x="131584" y="471500"/>
                </a:lnTo>
                <a:lnTo>
                  <a:pt x="137058" y="476973"/>
                </a:lnTo>
                <a:lnTo>
                  <a:pt x="339559" y="476973"/>
                </a:lnTo>
                <a:lnTo>
                  <a:pt x="345046" y="471500"/>
                </a:lnTo>
                <a:lnTo>
                  <a:pt x="345046" y="457974"/>
                </a:lnTo>
                <a:close/>
              </a:path>
              <a:path w="714375" h="635000">
                <a:moveTo>
                  <a:pt x="345046" y="387273"/>
                </a:moveTo>
                <a:lnTo>
                  <a:pt x="339559" y="381800"/>
                </a:lnTo>
                <a:lnTo>
                  <a:pt x="332803" y="381800"/>
                </a:lnTo>
                <a:lnTo>
                  <a:pt x="137058" y="381800"/>
                </a:lnTo>
                <a:lnTo>
                  <a:pt x="131584" y="387273"/>
                </a:lnTo>
                <a:lnTo>
                  <a:pt x="131584" y="400799"/>
                </a:lnTo>
                <a:lnTo>
                  <a:pt x="137058" y="406273"/>
                </a:lnTo>
                <a:lnTo>
                  <a:pt x="339559" y="406273"/>
                </a:lnTo>
                <a:lnTo>
                  <a:pt x="345046" y="400799"/>
                </a:lnTo>
                <a:lnTo>
                  <a:pt x="345046" y="387273"/>
                </a:lnTo>
                <a:close/>
              </a:path>
              <a:path w="714375" h="635000">
                <a:moveTo>
                  <a:pt x="398716" y="191719"/>
                </a:moveTo>
                <a:lnTo>
                  <a:pt x="393230" y="186245"/>
                </a:lnTo>
                <a:lnTo>
                  <a:pt x="381304" y="186245"/>
                </a:lnTo>
                <a:lnTo>
                  <a:pt x="372389" y="168186"/>
                </a:lnTo>
                <a:lnTo>
                  <a:pt x="372389" y="210718"/>
                </a:lnTo>
                <a:lnTo>
                  <a:pt x="366610" y="222415"/>
                </a:lnTo>
                <a:lnTo>
                  <a:pt x="357606" y="231648"/>
                </a:lnTo>
                <a:lnTo>
                  <a:pt x="346100" y="237731"/>
                </a:lnTo>
                <a:lnTo>
                  <a:pt x="332803" y="239915"/>
                </a:lnTo>
                <a:lnTo>
                  <a:pt x="319519" y="237731"/>
                </a:lnTo>
                <a:lnTo>
                  <a:pt x="308000" y="231648"/>
                </a:lnTo>
                <a:lnTo>
                  <a:pt x="298996" y="222415"/>
                </a:lnTo>
                <a:lnTo>
                  <a:pt x="293217" y="210718"/>
                </a:lnTo>
                <a:lnTo>
                  <a:pt x="372389" y="210718"/>
                </a:lnTo>
                <a:lnTo>
                  <a:pt x="372389" y="168186"/>
                </a:lnTo>
                <a:lnTo>
                  <a:pt x="360095" y="143268"/>
                </a:lnTo>
                <a:lnTo>
                  <a:pt x="354012" y="130937"/>
                </a:lnTo>
                <a:lnTo>
                  <a:pt x="354012" y="186245"/>
                </a:lnTo>
                <a:lnTo>
                  <a:pt x="311594" y="186245"/>
                </a:lnTo>
                <a:lnTo>
                  <a:pt x="332803" y="143268"/>
                </a:lnTo>
                <a:lnTo>
                  <a:pt x="354012" y="186245"/>
                </a:lnTo>
                <a:lnTo>
                  <a:pt x="354012" y="130937"/>
                </a:lnTo>
                <a:lnTo>
                  <a:pt x="352488" y="127838"/>
                </a:lnTo>
                <a:lnTo>
                  <a:pt x="367779" y="127838"/>
                </a:lnTo>
                <a:lnTo>
                  <a:pt x="373253" y="122364"/>
                </a:lnTo>
                <a:lnTo>
                  <a:pt x="373253" y="108851"/>
                </a:lnTo>
                <a:lnTo>
                  <a:pt x="367779" y="103365"/>
                </a:lnTo>
                <a:lnTo>
                  <a:pt x="250558" y="103365"/>
                </a:lnTo>
                <a:lnTo>
                  <a:pt x="250558" y="87668"/>
                </a:lnTo>
                <a:lnTo>
                  <a:pt x="245071" y="82194"/>
                </a:lnTo>
                <a:lnTo>
                  <a:pt x="231559" y="82194"/>
                </a:lnTo>
                <a:lnTo>
                  <a:pt x="226072" y="87668"/>
                </a:lnTo>
                <a:lnTo>
                  <a:pt x="226072" y="103365"/>
                </a:lnTo>
                <a:lnTo>
                  <a:pt x="108864" y="103365"/>
                </a:lnTo>
                <a:lnTo>
                  <a:pt x="103378" y="108851"/>
                </a:lnTo>
                <a:lnTo>
                  <a:pt x="103378" y="122364"/>
                </a:lnTo>
                <a:lnTo>
                  <a:pt x="108864" y="127838"/>
                </a:lnTo>
                <a:lnTo>
                  <a:pt x="124142" y="127838"/>
                </a:lnTo>
                <a:lnTo>
                  <a:pt x="95326" y="186245"/>
                </a:lnTo>
                <a:lnTo>
                  <a:pt x="83400" y="186245"/>
                </a:lnTo>
                <a:lnTo>
                  <a:pt x="77914" y="191719"/>
                </a:lnTo>
                <a:lnTo>
                  <a:pt x="77914" y="198488"/>
                </a:lnTo>
                <a:lnTo>
                  <a:pt x="83108" y="224116"/>
                </a:lnTo>
                <a:lnTo>
                  <a:pt x="97243" y="245071"/>
                </a:lnTo>
                <a:lnTo>
                  <a:pt x="118198" y="259207"/>
                </a:lnTo>
                <a:lnTo>
                  <a:pt x="143827" y="264388"/>
                </a:lnTo>
                <a:lnTo>
                  <a:pt x="169456" y="259207"/>
                </a:lnTo>
                <a:lnTo>
                  <a:pt x="190411" y="245071"/>
                </a:lnTo>
                <a:lnTo>
                  <a:pt x="193878" y="239915"/>
                </a:lnTo>
                <a:lnTo>
                  <a:pt x="204546" y="224116"/>
                </a:lnTo>
                <a:lnTo>
                  <a:pt x="207251" y="210718"/>
                </a:lnTo>
                <a:lnTo>
                  <a:pt x="209727" y="198488"/>
                </a:lnTo>
                <a:lnTo>
                  <a:pt x="209727" y="191719"/>
                </a:lnTo>
                <a:lnTo>
                  <a:pt x="204254" y="186245"/>
                </a:lnTo>
                <a:lnTo>
                  <a:pt x="192328" y="186245"/>
                </a:lnTo>
                <a:lnTo>
                  <a:pt x="183413" y="168186"/>
                </a:lnTo>
                <a:lnTo>
                  <a:pt x="183413" y="210718"/>
                </a:lnTo>
                <a:lnTo>
                  <a:pt x="177634" y="222415"/>
                </a:lnTo>
                <a:lnTo>
                  <a:pt x="168630" y="231648"/>
                </a:lnTo>
                <a:lnTo>
                  <a:pt x="157124" y="237731"/>
                </a:lnTo>
                <a:lnTo>
                  <a:pt x="143827" y="239915"/>
                </a:lnTo>
                <a:lnTo>
                  <a:pt x="130543" y="237731"/>
                </a:lnTo>
                <a:lnTo>
                  <a:pt x="119024" y="231648"/>
                </a:lnTo>
                <a:lnTo>
                  <a:pt x="110020" y="222415"/>
                </a:lnTo>
                <a:lnTo>
                  <a:pt x="104241" y="210718"/>
                </a:lnTo>
                <a:lnTo>
                  <a:pt x="183413" y="210718"/>
                </a:lnTo>
                <a:lnTo>
                  <a:pt x="183413" y="168186"/>
                </a:lnTo>
                <a:lnTo>
                  <a:pt x="171119" y="143268"/>
                </a:lnTo>
                <a:lnTo>
                  <a:pt x="165036" y="130937"/>
                </a:lnTo>
                <a:lnTo>
                  <a:pt x="165036" y="186245"/>
                </a:lnTo>
                <a:lnTo>
                  <a:pt x="122618" y="186245"/>
                </a:lnTo>
                <a:lnTo>
                  <a:pt x="143827" y="143268"/>
                </a:lnTo>
                <a:lnTo>
                  <a:pt x="165036" y="186245"/>
                </a:lnTo>
                <a:lnTo>
                  <a:pt x="165036" y="130937"/>
                </a:lnTo>
                <a:lnTo>
                  <a:pt x="163512" y="127838"/>
                </a:lnTo>
                <a:lnTo>
                  <a:pt x="226072" y="127838"/>
                </a:lnTo>
                <a:lnTo>
                  <a:pt x="226072" y="260261"/>
                </a:lnTo>
                <a:lnTo>
                  <a:pt x="214452" y="266026"/>
                </a:lnTo>
                <a:lnTo>
                  <a:pt x="205270" y="274993"/>
                </a:lnTo>
                <a:lnTo>
                  <a:pt x="199237" y="286448"/>
                </a:lnTo>
                <a:lnTo>
                  <a:pt x="197065" y="299669"/>
                </a:lnTo>
                <a:lnTo>
                  <a:pt x="197065" y="314782"/>
                </a:lnTo>
                <a:lnTo>
                  <a:pt x="145262" y="314782"/>
                </a:lnTo>
                <a:lnTo>
                  <a:pt x="139776" y="320268"/>
                </a:lnTo>
                <a:lnTo>
                  <a:pt x="139776" y="333781"/>
                </a:lnTo>
                <a:lnTo>
                  <a:pt x="145262" y="339267"/>
                </a:lnTo>
                <a:lnTo>
                  <a:pt x="331368" y="339267"/>
                </a:lnTo>
                <a:lnTo>
                  <a:pt x="336854" y="333781"/>
                </a:lnTo>
                <a:lnTo>
                  <a:pt x="336854" y="320268"/>
                </a:lnTo>
                <a:lnTo>
                  <a:pt x="331368" y="314782"/>
                </a:lnTo>
                <a:lnTo>
                  <a:pt x="279565" y="314782"/>
                </a:lnTo>
                <a:lnTo>
                  <a:pt x="279565" y="299669"/>
                </a:lnTo>
                <a:lnTo>
                  <a:pt x="277393" y="286448"/>
                </a:lnTo>
                <a:lnTo>
                  <a:pt x="275513" y="282892"/>
                </a:lnTo>
                <a:lnTo>
                  <a:pt x="271360" y="274993"/>
                </a:lnTo>
                <a:lnTo>
                  <a:pt x="262166" y="266026"/>
                </a:lnTo>
                <a:lnTo>
                  <a:pt x="255092" y="262521"/>
                </a:lnTo>
                <a:lnTo>
                  <a:pt x="255092" y="290410"/>
                </a:lnTo>
                <a:lnTo>
                  <a:pt x="255092" y="314782"/>
                </a:lnTo>
                <a:lnTo>
                  <a:pt x="221538" y="314782"/>
                </a:lnTo>
                <a:lnTo>
                  <a:pt x="221538" y="290410"/>
                </a:lnTo>
                <a:lnTo>
                  <a:pt x="229069" y="282892"/>
                </a:lnTo>
                <a:lnTo>
                  <a:pt x="247561" y="282892"/>
                </a:lnTo>
                <a:lnTo>
                  <a:pt x="255092" y="290410"/>
                </a:lnTo>
                <a:lnTo>
                  <a:pt x="255092" y="262521"/>
                </a:lnTo>
                <a:lnTo>
                  <a:pt x="250558" y="260261"/>
                </a:lnTo>
                <a:lnTo>
                  <a:pt x="250558" y="127838"/>
                </a:lnTo>
                <a:lnTo>
                  <a:pt x="313118" y="127838"/>
                </a:lnTo>
                <a:lnTo>
                  <a:pt x="284302" y="186245"/>
                </a:lnTo>
                <a:lnTo>
                  <a:pt x="272376" y="186245"/>
                </a:lnTo>
                <a:lnTo>
                  <a:pt x="266903" y="191719"/>
                </a:lnTo>
                <a:lnTo>
                  <a:pt x="266903" y="198488"/>
                </a:lnTo>
                <a:lnTo>
                  <a:pt x="272084" y="224116"/>
                </a:lnTo>
                <a:lnTo>
                  <a:pt x="286232" y="245071"/>
                </a:lnTo>
                <a:lnTo>
                  <a:pt x="307174" y="259207"/>
                </a:lnTo>
                <a:lnTo>
                  <a:pt x="332803" y="264388"/>
                </a:lnTo>
                <a:lnTo>
                  <a:pt x="358432" y="259207"/>
                </a:lnTo>
                <a:lnTo>
                  <a:pt x="393522" y="224116"/>
                </a:lnTo>
                <a:lnTo>
                  <a:pt x="398716" y="198488"/>
                </a:lnTo>
                <a:lnTo>
                  <a:pt x="398716" y="191719"/>
                </a:lnTo>
                <a:close/>
              </a:path>
              <a:path w="714375" h="635000">
                <a:moveTo>
                  <a:pt x="714311" y="386384"/>
                </a:moveTo>
                <a:lnTo>
                  <a:pt x="708964" y="359994"/>
                </a:lnTo>
                <a:lnTo>
                  <a:pt x="697484" y="342976"/>
                </a:lnTo>
                <a:lnTo>
                  <a:pt x="694410" y="338416"/>
                </a:lnTo>
                <a:lnTo>
                  <a:pt x="672833" y="323850"/>
                </a:lnTo>
                <a:lnTo>
                  <a:pt x="646430" y="318503"/>
                </a:lnTo>
                <a:lnTo>
                  <a:pt x="594283" y="318503"/>
                </a:lnTo>
                <a:lnTo>
                  <a:pt x="594283" y="342976"/>
                </a:lnTo>
                <a:lnTo>
                  <a:pt x="587679" y="352412"/>
                </a:lnTo>
                <a:lnTo>
                  <a:pt x="582739" y="362915"/>
                </a:lnTo>
                <a:lnTo>
                  <a:pt x="579628" y="374307"/>
                </a:lnTo>
                <a:lnTo>
                  <a:pt x="578548" y="386384"/>
                </a:lnTo>
                <a:lnTo>
                  <a:pt x="578548" y="558406"/>
                </a:lnTo>
                <a:lnTo>
                  <a:pt x="574446" y="578675"/>
                </a:lnTo>
                <a:lnTo>
                  <a:pt x="563270" y="595236"/>
                </a:lnTo>
                <a:lnTo>
                  <a:pt x="546696" y="606412"/>
                </a:lnTo>
                <a:lnTo>
                  <a:pt x="526440" y="610514"/>
                </a:lnTo>
                <a:lnTo>
                  <a:pt x="506463" y="606475"/>
                </a:lnTo>
                <a:lnTo>
                  <a:pt x="490131" y="595464"/>
                </a:lnTo>
                <a:lnTo>
                  <a:pt x="479120" y="579132"/>
                </a:lnTo>
                <a:lnTo>
                  <a:pt x="475068" y="559155"/>
                </a:lnTo>
                <a:lnTo>
                  <a:pt x="475068" y="342976"/>
                </a:lnTo>
                <a:lnTo>
                  <a:pt x="594283" y="342976"/>
                </a:lnTo>
                <a:lnTo>
                  <a:pt x="594283" y="318503"/>
                </a:lnTo>
                <a:lnTo>
                  <a:pt x="475068" y="318503"/>
                </a:lnTo>
                <a:lnTo>
                  <a:pt x="475068" y="24472"/>
                </a:lnTo>
                <a:lnTo>
                  <a:pt x="475068" y="5473"/>
                </a:lnTo>
                <a:lnTo>
                  <a:pt x="470687" y="1092"/>
                </a:lnTo>
                <a:lnTo>
                  <a:pt x="470687" y="610514"/>
                </a:lnTo>
                <a:lnTo>
                  <a:pt x="75844" y="610514"/>
                </a:lnTo>
                <a:lnTo>
                  <a:pt x="55867" y="606475"/>
                </a:lnTo>
                <a:lnTo>
                  <a:pt x="39547" y="595464"/>
                </a:lnTo>
                <a:lnTo>
                  <a:pt x="28524" y="579132"/>
                </a:lnTo>
                <a:lnTo>
                  <a:pt x="24485" y="559155"/>
                </a:lnTo>
                <a:lnTo>
                  <a:pt x="24485" y="24472"/>
                </a:lnTo>
                <a:lnTo>
                  <a:pt x="450596" y="24472"/>
                </a:lnTo>
                <a:lnTo>
                  <a:pt x="450596" y="559155"/>
                </a:lnTo>
                <a:lnTo>
                  <a:pt x="451980" y="573633"/>
                </a:lnTo>
                <a:lnTo>
                  <a:pt x="470687" y="610514"/>
                </a:lnTo>
                <a:lnTo>
                  <a:pt x="470687" y="1092"/>
                </a:lnTo>
                <a:lnTo>
                  <a:pt x="469595" y="0"/>
                </a:lnTo>
                <a:lnTo>
                  <a:pt x="5486" y="0"/>
                </a:lnTo>
                <a:lnTo>
                  <a:pt x="0" y="5473"/>
                </a:lnTo>
                <a:lnTo>
                  <a:pt x="0" y="559155"/>
                </a:lnTo>
                <a:lnTo>
                  <a:pt x="5969" y="588657"/>
                </a:lnTo>
                <a:lnTo>
                  <a:pt x="22237" y="612762"/>
                </a:lnTo>
                <a:lnTo>
                  <a:pt x="46355" y="629031"/>
                </a:lnTo>
                <a:lnTo>
                  <a:pt x="75844" y="635000"/>
                </a:lnTo>
                <a:lnTo>
                  <a:pt x="526440" y="635000"/>
                </a:lnTo>
                <a:lnTo>
                  <a:pt x="556221" y="628980"/>
                </a:lnTo>
                <a:lnTo>
                  <a:pt x="580567" y="612546"/>
                </a:lnTo>
                <a:lnTo>
                  <a:pt x="581926" y="610514"/>
                </a:lnTo>
                <a:lnTo>
                  <a:pt x="596988" y="588187"/>
                </a:lnTo>
                <a:lnTo>
                  <a:pt x="603021" y="558406"/>
                </a:lnTo>
                <a:lnTo>
                  <a:pt x="603021" y="386384"/>
                </a:lnTo>
                <a:lnTo>
                  <a:pt x="606437" y="369506"/>
                </a:lnTo>
                <a:lnTo>
                  <a:pt x="615759" y="355714"/>
                </a:lnTo>
                <a:lnTo>
                  <a:pt x="629551" y="346392"/>
                </a:lnTo>
                <a:lnTo>
                  <a:pt x="646430" y="342976"/>
                </a:lnTo>
                <a:lnTo>
                  <a:pt x="663308" y="346392"/>
                </a:lnTo>
                <a:lnTo>
                  <a:pt x="677113" y="355714"/>
                </a:lnTo>
                <a:lnTo>
                  <a:pt x="686422" y="369506"/>
                </a:lnTo>
                <a:lnTo>
                  <a:pt x="689838" y="386384"/>
                </a:lnTo>
                <a:lnTo>
                  <a:pt x="689838" y="629513"/>
                </a:lnTo>
                <a:lnTo>
                  <a:pt x="695312" y="635000"/>
                </a:lnTo>
                <a:lnTo>
                  <a:pt x="708825" y="635000"/>
                </a:lnTo>
                <a:lnTo>
                  <a:pt x="714311" y="629513"/>
                </a:lnTo>
                <a:lnTo>
                  <a:pt x="714311" y="386384"/>
                </a:lnTo>
                <a:close/>
              </a:path>
            </a:pathLst>
          </a:custGeom>
          <a:solidFill>
            <a:srgbClr val="F5F5F5"/>
          </a:solidFill>
        </p:spPr>
        <p:txBody>
          <a:bodyPr wrap="square" lIns="0" tIns="0" rIns="0" bIns="0" rtlCol="0"/>
          <a:lstStyle/>
          <a:p>
            <a:endParaRPr/>
          </a:p>
        </p:txBody>
      </p:sp>
      <p:sp>
        <p:nvSpPr>
          <p:cNvPr id="10" name="object 9"/>
          <p:cNvSpPr/>
          <p:nvPr/>
        </p:nvSpPr>
        <p:spPr>
          <a:xfrm>
            <a:off x="11297773" y="4097725"/>
            <a:ext cx="570425" cy="437721"/>
          </a:xfrm>
          <a:custGeom>
            <a:avLst/>
            <a:gdLst/>
            <a:ahLst/>
            <a:cxnLst/>
            <a:rect l="l" t="t" r="r" b="b"/>
            <a:pathLst>
              <a:path w="714375" h="635000">
                <a:moveTo>
                  <a:pt x="345046" y="528688"/>
                </a:moveTo>
                <a:lnTo>
                  <a:pt x="339559" y="523214"/>
                </a:lnTo>
                <a:lnTo>
                  <a:pt x="332803" y="523214"/>
                </a:lnTo>
                <a:lnTo>
                  <a:pt x="137058" y="523214"/>
                </a:lnTo>
                <a:lnTo>
                  <a:pt x="131584" y="528688"/>
                </a:lnTo>
                <a:lnTo>
                  <a:pt x="131584" y="542213"/>
                </a:lnTo>
                <a:lnTo>
                  <a:pt x="137058" y="547687"/>
                </a:lnTo>
                <a:lnTo>
                  <a:pt x="339559" y="547687"/>
                </a:lnTo>
                <a:lnTo>
                  <a:pt x="345046" y="542213"/>
                </a:lnTo>
                <a:lnTo>
                  <a:pt x="345046" y="528688"/>
                </a:lnTo>
                <a:close/>
              </a:path>
              <a:path w="714375" h="635000">
                <a:moveTo>
                  <a:pt x="345046" y="457974"/>
                </a:moveTo>
                <a:lnTo>
                  <a:pt x="339559" y="452501"/>
                </a:lnTo>
                <a:lnTo>
                  <a:pt x="332803" y="452501"/>
                </a:lnTo>
                <a:lnTo>
                  <a:pt x="137058" y="452501"/>
                </a:lnTo>
                <a:lnTo>
                  <a:pt x="131584" y="457974"/>
                </a:lnTo>
                <a:lnTo>
                  <a:pt x="131584" y="471500"/>
                </a:lnTo>
                <a:lnTo>
                  <a:pt x="137058" y="476973"/>
                </a:lnTo>
                <a:lnTo>
                  <a:pt x="339559" y="476973"/>
                </a:lnTo>
                <a:lnTo>
                  <a:pt x="345046" y="471500"/>
                </a:lnTo>
                <a:lnTo>
                  <a:pt x="345046" y="457974"/>
                </a:lnTo>
                <a:close/>
              </a:path>
              <a:path w="714375" h="635000">
                <a:moveTo>
                  <a:pt x="345046" y="387273"/>
                </a:moveTo>
                <a:lnTo>
                  <a:pt x="339559" y="381800"/>
                </a:lnTo>
                <a:lnTo>
                  <a:pt x="332803" y="381800"/>
                </a:lnTo>
                <a:lnTo>
                  <a:pt x="137058" y="381800"/>
                </a:lnTo>
                <a:lnTo>
                  <a:pt x="131584" y="387273"/>
                </a:lnTo>
                <a:lnTo>
                  <a:pt x="131584" y="400799"/>
                </a:lnTo>
                <a:lnTo>
                  <a:pt x="137058" y="406273"/>
                </a:lnTo>
                <a:lnTo>
                  <a:pt x="339559" y="406273"/>
                </a:lnTo>
                <a:lnTo>
                  <a:pt x="345046" y="400799"/>
                </a:lnTo>
                <a:lnTo>
                  <a:pt x="345046" y="387273"/>
                </a:lnTo>
                <a:close/>
              </a:path>
              <a:path w="714375" h="635000">
                <a:moveTo>
                  <a:pt x="398716" y="191719"/>
                </a:moveTo>
                <a:lnTo>
                  <a:pt x="393230" y="186245"/>
                </a:lnTo>
                <a:lnTo>
                  <a:pt x="381304" y="186245"/>
                </a:lnTo>
                <a:lnTo>
                  <a:pt x="372389" y="168186"/>
                </a:lnTo>
                <a:lnTo>
                  <a:pt x="372389" y="210718"/>
                </a:lnTo>
                <a:lnTo>
                  <a:pt x="366610" y="222415"/>
                </a:lnTo>
                <a:lnTo>
                  <a:pt x="357606" y="231648"/>
                </a:lnTo>
                <a:lnTo>
                  <a:pt x="346100" y="237731"/>
                </a:lnTo>
                <a:lnTo>
                  <a:pt x="332803" y="239915"/>
                </a:lnTo>
                <a:lnTo>
                  <a:pt x="319519" y="237731"/>
                </a:lnTo>
                <a:lnTo>
                  <a:pt x="308000" y="231648"/>
                </a:lnTo>
                <a:lnTo>
                  <a:pt x="298996" y="222415"/>
                </a:lnTo>
                <a:lnTo>
                  <a:pt x="293217" y="210718"/>
                </a:lnTo>
                <a:lnTo>
                  <a:pt x="372389" y="210718"/>
                </a:lnTo>
                <a:lnTo>
                  <a:pt x="372389" y="168186"/>
                </a:lnTo>
                <a:lnTo>
                  <a:pt x="360095" y="143268"/>
                </a:lnTo>
                <a:lnTo>
                  <a:pt x="354012" y="130937"/>
                </a:lnTo>
                <a:lnTo>
                  <a:pt x="354012" y="186245"/>
                </a:lnTo>
                <a:lnTo>
                  <a:pt x="311594" y="186245"/>
                </a:lnTo>
                <a:lnTo>
                  <a:pt x="332803" y="143268"/>
                </a:lnTo>
                <a:lnTo>
                  <a:pt x="354012" y="186245"/>
                </a:lnTo>
                <a:lnTo>
                  <a:pt x="354012" y="130937"/>
                </a:lnTo>
                <a:lnTo>
                  <a:pt x="352488" y="127838"/>
                </a:lnTo>
                <a:lnTo>
                  <a:pt x="367779" y="127838"/>
                </a:lnTo>
                <a:lnTo>
                  <a:pt x="373253" y="122364"/>
                </a:lnTo>
                <a:lnTo>
                  <a:pt x="373253" y="108851"/>
                </a:lnTo>
                <a:lnTo>
                  <a:pt x="367779" y="103365"/>
                </a:lnTo>
                <a:lnTo>
                  <a:pt x="250558" y="103365"/>
                </a:lnTo>
                <a:lnTo>
                  <a:pt x="250558" y="87668"/>
                </a:lnTo>
                <a:lnTo>
                  <a:pt x="245071" y="82194"/>
                </a:lnTo>
                <a:lnTo>
                  <a:pt x="231559" y="82194"/>
                </a:lnTo>
                <a:lnTo>
                  <a:pt x="226072" y="87668"/>
                </a:lnTo>
                <a:lnTo>
                  <a:pt x="226072" y="103365"/>
                </a:lnTo>
                <a:lnTo>
                  <a:pt x="108864" y="103365"/>
                </a:lnTo>
                <a:lnTo>
                  <a:pt x="103378" y="108851"/>
                </a:lnTo>
                <a:lnTo>
                  <a:pt x="103378" y="122364"/>
                </a:lnTo>
                <a:lnTo>
                  <a:pt x="108864" y="127838"/>
                </a:lnTo>
                <a:lnTo>
                  <a:pt x="124142" y="127838"/>
                </a:lnTo>
                <a:lnTo>
                  <a:pt x="95326" y="186245"/>
                </a:lnTo>
                <a:lnTo>
                  <a:pt x="83400" y="186245"/>
                </a:lnTo>
                <a:lnTo>
                  <a:pt x="77914" y="191719"/>
                </a:lnTo>
                <a:lnTo>
                  <a:pt x="77914" y="198488"/>
                </a:lnTo>
                <a:lnTo>
                  <a:pt x="83108" y="224116"/>
                </a:lnTo>
                <a:lnTo>
                  <a:pt x="97243" y="245071"/>
                </a:lnTo>
                <a:lnTo>
                  <a:pt x="118198" y="259207"/>
                </a:lnTo>
                <a:lnTo>
                  <a:pt x="143827" y="264388"/>
                </a:lnTo>
                <a:lnTo>
                  <a:pt x="169456" y="259207"/>
                </a:lnTo>
                <a:lnTo>
                  <a:pt x="190411" y="245071"/>
                </a:lnTo>
                <a:lnTo>
                  <a:pt x="193878" y="239915"/>
                </a:lnTo>
                <a:lnTo>
                  <a:pt x="204546" y="224116"/>
                </a:lnTo>
                <a:lnTo>
                  <a:pt x="207251" y="210718"/>
                </a:lnTo>
                <a:lnTo>
                  <a:pt x="209727" y="198488"/>
                </a:lnTo>
                <a:lnTo>
                  <a:pt x="209727" y="191719"/>
                </a:lnTo>
                <a:lnTo>
                  <a:pt x="204254" y="186245"/>
                </a:lnTo>
                <a:lnTo>
                  <a:pt x="192328" y="186245"/>
                </a:lnTo>
                <a:lnTo>
                  <a:pt x="183413" y="168186"/>
                </a:lnTo>
                <a:lnTo>
                  <a:pt x="183413" y="210718"/>
                </a:lnTo>
                <a:lnTo>
                  <a:pt x="177634" y="222415"/>
                </a:lnTo>
                <a:lnTo>
                  <a:pt x="168630" y="231648"/>
                </a:lnTo>
                <a:lnTo>
                  <a:pt x="157124" y="237731"/>
                </a:lnTo>
                <a:lnTo>
                  <a:pt x="143827" y="239915"/>
                </a:lnTo>
                <a:lnTo>
                  <a:pt x="130543" y="237731"/>
                </a:lnTo>
                <a:lnTo>
                  <a:pt x="119024" y="231648"/>
                </a:lnTo>
                <a:lnTo>
                  <a:pt x="110020" y="222415"/>
                </a:lnTo>
                <a:lnTo>
                  <a:pt x="104241" y="210718"/>
                </a:lnTo>
                <a:lnTo>
                  <a:pt x="183413" y="210718"/>
                </a:lnTo>
                <a:lnTo>
                  <a:pt x="183413" y="168186"/>
                </a:lnTo>
                <a:lnTo>
                  <a:pt x="171119" y="143268"/>
                </a:lnTo>
                <a:lnTo>
                  <a:pt x="165036" y="130937"/>
                </a:lnTo>
                <a:lnTo>
                  <a:pt x="165036" y="186245"/>
                </a:lnTo>
                <a:lnTo>
                  <a:pt x="122618" y="186245"/>
                </a:lnTo>
                <a:lnTo>
                  <a:pt x="143827" y="143268"/>
                </a:lnTo>
                <a:lnTo>
                  <a:pt x="165036" y="186245"/>
                </a:lnTo>
                <a:lnTo>
                  <a:pt x="165036" y="130937"/>
                </a:lnTo>
                <a:lnTo>
                  <a:pt x="163512" y="127838"/>
                </a:lnTo>
                <a:lnTo>
                  <a:pt x="226072" y="127838"/>
                </a:lnTo>
                <a:lnTo>
                  <a:pt x="226072" y="260261"/>
                </a:lnTo>
                <a:lnTo>
                  <a:pt x="214452" y="266026"/>
                </a:lnTo>
                <a:lnTo>
                  <a:pt x="205270" y="274993"/>
                </a:lnTo>
                <a:lnTo>
                  <a:pt x="199237" y="286448"/>
                </a:lnTo>
                <a:lnTo>
                  <a:pt x="197065" y="299669"/>
                </a:lnTo>
                <a:lnTo>
                  <a:pt x="197065" y="314782"/>
                </a:lnTo>
                <a:lnTo>
                  <a:pt x="145262" y="314782"/>
                </a:lnTo>
                <a:lnTo>
                  <a:pt x="139776" y="320268"/>
                </a:lnTo>
                <a:lnTo>
                  <a:pt x="139776" y="333781"/>
                </a:lnTo>
                <a:lnTo>
                  <a:pt x="145262" y="339267"/>
                </a:lnTo>
                <a:lnTo>
                  <a:pt x="331368" y="339267"/>
                </a:lnTo>
                <a:lnTo>
                  <a:pt x="336854" y="333781"/>
                </a:lnTo>
                <a:lnTo>
                  <a:pt x="336854" y="320268"/>
                </a:lnTo>
                <a:lnTo>
                  <a:pt x="331368" y="314782"/>
                </a:lnTo>
                <a:lnTo>
                  <a:pt x="279565" y="314782"/>
                </a:lnTo>
                <a:lnTo>
                  <a:pt x="279565" y="299669"/>
                </a:lnTo>
                <a:lnTo>
                  <a:pt x="277393" y="286448"/>
                </a:lnTo>
                <a:lnTo>
                  <a:pt x="275513" y="282892"/>
                </a:lnTo>
                <a:lnTo>
                  <a:pt x="271360" y="274993"/>
                </a:lnTo>
                <a:lnTo>
                  <a:pt x="262166" y="266026"/>
                </a:lnTo>
                <a:lnTo>
                  <a:pt x="255092" y="262521"/>
                </a:lnTo>
                <a:lnTo>
                  <a:pt x="255092" y="290410"/>
                </a:lnTo>
                <a:lnTo>
                  <a:pt x="255092" y="314782"/>
                </a:lnTo>
                <a:lnTo>
                  <a:pt x="221538" y="314782"/>
                </a:lnTo>
                <a:lnTo>
                  <a:pt x="221538" y="290410"/>
                </a:lnTo>
                <a:lnTo>
                  <a:pt x="229069" y="282892"/>
                </a:lnTo>
                <a:lnTo>
                  <a:pt x="247561" y="282892"/>
                </a:lnTo>
                <a:lnTo>
                  <a:pt x="255092" y="290410"/>
                </a:lnTo>
                <a:lnTo>
                  <a:pt x="255092" y="262521"/>
                </a:lnTo>
                <a:lnTo>
                  <a:pt x="250558" y="260261"/>
                </a:lnTo>
                <a:lnTo>
                  <a:pt x="250558" y="127838"/>
                </a:lnTo>
                <a:lnTo>
                  <a:pt x="313118" y="127838"/>
                </a:lnTo>
                <a:lnTo>
                  <a:pt x="284302" y="186245"/>
                </a:lnTo>
                <a:lnTo>
                  <a:pt x="272376" y="186245"/>
                </a:lnTo>
                <a:lnTo>
                  <a:pt x="266903" y="191719"/>
                </a:lnTo>
                <a:lnTo>
                  <a:pt x="266903" y="198488"/>
                </a:lnTo>
                <a:lnTo>
                  <a:pt x="272084" y="224116"/>
                </a:lnTo>
                <a:lnTo>
                  <a:pt x="286232" y="245071"/>
                </a:lnTo>
                <a:lnTo>
                  <a:pt x="307174" y="259207"/>
                </a:lnTo>
                <a:lnTo>
                  <a:pt x="332803" y="264388"/>
                </a:lnTo>
                <a:lnTo>
                  <a:pt x="358432" y="259207"/>
                </a:lnTo>
                <a:lnTo>
                  <a:pt x="393522" y="224116"/>
                </a:lnTo>
                <a:lnTo>
                  <a:pt x="398716" y="198488"/>
                </a:lnTo>
                <a:lnTo>
                  <a:pt x="398716" y="191719"/>
                </a:lnTo>
                <a:close/>
              </a:path>
              <a:path w="714375" h="635000">
                <a:moveTo>
                  <a:pt x="714311" y="386384"/>
                </a:moveTo>
                <a:lnTo>
                  <a:pt x="708964" y="359994"/>
                </a:lnTo>
                <a:lnTo>
                  <a:pt x="697484" y="342976"/>
                </a:lnTo>
                <a:lnTo>
                  <a:pt x="694410" y="338416"/>
                </a:lnTo>
                <a:lnTo>
                  <a:pt x="672833" y="323850"/>
                </a:lnTo>
                <a:lnTo>
                  <a:pt x="646430" y="318503"/>
                </a:lnTo>
                <a:lnTo>
                  <a:pt x="594283" y="318503"/>
                </a:lnTo>
                <a:lnTo>
                  <a:pt x="594283" y="342976"/>
                </a:lnTo>
                <a:lnTo>
                  <a:pt x="587679" y="352412"/>
                </a:lnTo>
                <a:lnTo>
                  <a:pt x="582739" y="362915"/>
                </a:lnTo>
                <a:lnTo>
                  <a:pt x="579628" y="374307"/>
                </a:lnTo>
                <a:lnTo>
                  <a:pt x="578548" y="386384"/>
                </a:lnTo>
                <a:lnTo>
                  <a:pt x="578548" y="558406"/>
                </a:lnTo>
                <a:lnTo>
                  <a:pt x="574446" y="578675"/>
                </a:lnTo>
                <a:lnTo>
                  <a:pt x="563270" y="595236"/>
                </a:lnTo>
                <a:lnTo>
                  <a:pt x="546696" y="606412"/>
                </a:lnTo>
                <a:lnTo>
                  <a:pt x="526440" y="610514"/>
                </a:lnTo>
                <a:lnTo>
                  <a:pt x="506463" y="606475"/>
                </a:lnTo>
                <a:lnTo>
                  <a:pt x="490131" y="595464"/>
                </a:lnTo>
                <a:lnTo>
                  <a:pt x="479120" y="579132"/>
                </a:lnTo>
                <a:lnTo>
                  <a:pt x="475068" y="559155"/>
                </a:lnTo>
                <a:lnTo>
                  <a:pt x="475068" y="342976"/>
                </a:lnTo>
                <a:lnTo>
                  <a:pt x="594283" y="342976"/>
                </a:lnTo>
                <a:lnTo>
                  <a:pt x="594283" y="318503"/>
                </a:lnTo>
                <a:lnTo>
                  <a:pt x="475068" y="318503"/>
                </a:lnTo>
                <a:lnTo>
                  <a:pt x="475068" y="24472"/>
                </a:lnTo>
                <a:lnTo>
                  <a:pt x="475068" y="5473"/>
                </a:lnTo>
                <a:lnTo>
                  <a:pt x="470687" y="1092"/>
                </a:lnTo>
                <a:lnTo>
                  <a:pt x="470687" y="610514"/>
                </a:lnTo>
                <a:lnTo>
                  <a:pt x="75844" y="610514"/>
                </a:lnTo>
                <a:lnTo>
                  <a:pt x="55867" y="606475"/>
                </a:lnTo>
                <a:lnTo>
                  <a:pt x="39547" y="595464"/>
                </a:lnTo>
                <a:lnTo>
                  <a:pt x="28524" y="579132"/>
                </a:lnTo>
                <a:lnTo>
                  <a:pt x="24485" y="559155"/>
                </a:lnTo>
                <a:lnTo>
                  <a:pt x="24485" y="24472"/>
                </a:lnTo>
                <a:lnTo>
                  <a:pt x="450596" y="24472"/>
                </a:lnTo>
                <a:lnTo>
                  <a:pt x="450596" y="559155"/>
                </a:lnTo>
                <a:lnTo>
                  <a:pt x="451980" y="573633"/>
                </a:lnTo>
                <a:lnTo>
                  <a:pt x="470687" y="610514"/>
                </a:lnTo>
                <a:lnTo>
                  <a:pt x="470687" y="1092"/>
                </a:lnTo>
                <a:lnTo>
                  <a:pt x="469595" y="0"/>
                </a:lnTo>
                <a:lnTo>
                  <a:pt x="5486" y="0"/>
                </a:lnTo>
                <a:lnTo>
                  <a:pt x="0" y="5473"/>
                </a:lnTo>
                <a:lnTo>
                  <a:pt x="0" y="559155"/>
                </a:lnTo>
                <a:lnTo>
                  <a:pt x="5969" y="588657"/>
                </a:lnTo>
                <a:lnTo>
                  <a:pt x="22237" y="612762"/>
                </a:lnTo>
                <a:lnTo>
                  <a:pt x="46355" y="629031"/>
                </a:lnTo>
                <a:lnTo>
                  <a:pt x="75844" y="635000"/>
                </a:lnTo>
                <a:lnTo>
                  <a:pt x="526440" y="635000"/>
                </a:lnTo>
                <a:lnTo>
                  <a:pt x="556221" y="628980"/>
                </a:lnTo>
                <a:lnTo>
                  <a:pt x="580567" y="612546"/>
                </a:lnTo>
                <a:lnTo>
                  <a:pt x="581926" y="610514"/>
                </a:lnTo>
                <a:lnTo>
                  <a:pt x="596988" y="588187"/>
                </a:lnTo>
                <a:lnTo>
                  <a:pt x="603021" y="558406"/>
                </a:lnTo>
                <a:lnTo>
                  <a:pt x="603021" y="386384"/>
                </a:lnTo>
                <a:lnTo>
                  <a:pt x="606437" y="369506"/>
                </a:lnTo>
                <a:lnTo>
                  <a:pt x="615759" y="355714"/>
                </a:lnTo>
                <a:lnTo>
                  <a:pt x="629551" y="346392"/>
                </a:lnTo>
                <a:lnTo>
                  <a:pt x="646430" y="342976"/>
                </a:lnTo>
                <a:lnTo>
                  <a:pt x="663308" y="346392"/>
                </a:lnTo>
                <a:lnTo>
                  <a:pt x="677113" y="355714"/>
                </a:lnTo>
                <a:lnTo>
                  <a:pt x="686422" y="369506"/>
                </a:lnTo>
                <a:lnTo>
                  <a:pt x="689838" y="386384"/>
                </a:lnTo>
                <a:lnTo>
                  <a:pt x="689838" y="629513"/>
                </a:lnTo>
                <a:lnTo>
                  <a:pt x="695312" y="635000"/>
                </a:lnTo>
                <a:lnTo>
                  <a:pt x="708825" y="635000"/>
                </a:lnTo>
                <a:lnTo>
                  <a:pt x="714311" y="629513"/>
                </a:lnTo>
                <a:lnTo>
                  <a:pt x="714311" y="386384"/>
                </a:lnTo>
                <a:close/>
              </a:path>
            </a:pathLst>
          </a:custGeom>
          <a:solidFill>
            <a:srgbClr val="F5F5F5"/>
          </a:solidFill>
        </p:spPr>
        <p:txBody>
          <a:bodyPr wrap="square" lIns="0" tIns="0" rIns="0" bIns="0" rtlCol="0"/>
          <a:lstStyle/>
          <a:p>
            <a:endParaRPr/>
          </a:p>
        </p:txBody>
      </p:sp>
      <p:sp>
        <p:nvSpPr>
          <p:cNvPr id="11" name="object 57"/>
          <p:cNvSpPr/>
          <p:nvPr/>
        </p:nvSpPr>
        <p:spPr>
          <a:xfrm>
            <a:off x="242478" y="2589552"/>
            <a:ext cx="413384" cy="502920"/>
          </a:xfrm>
          <a:custGeom>
            <a:avLst/>
            <a:gdLst/>
            <a:ahLst/>
            <a:cxnLst/>
            <a:rect l="l" t="t" r="r" b="b"/>
            <a:pathLst>
              <a:path w="413384" h="502920">
                <a:moveTo>
                  <a:pt x="162483" y="264185"/>
                </a:moveTo>
                <a:lnTo>
                  <a:pt x="156260" y="257035"/>
                </a:lnTo>
                <a:lnTo>
                  <a:pt x="150787" y="256616"/>
                </a:lnTo>
                <a:lnTo>
                  <a:pt x="137718" y="267601"/>
                </a:lnTo>
                <a:lnTo>
                  <a:pt x="136867" y="263766"/>
                </a:lnTo>
                <a:lnTo>
                  <a:pt x="133565" y="260845"/>
                </a:lnTo>
                <a:lnTo>
                  <a:pt x="120751" y="260845"/>
                </a:lnTo>
                <a:lnTo>
                  <a:pt x="120751" y="277901"/>
                </a:lnTo>
                <a:lnTo>
                  <a:pt x="120751" y="281876"/>
                </a:lnTo>
                <a:lnTo>
                  <a:pt x="102057" y="297599"/>
                </a:lnTo>
                <a:lnTo>
                  <a:pt x="85750" y="284848"/>
                </a:lnTo>
                <a:lnTo>
                  <a:pt x="80289" y="285470"/>
                </a:lnTo>
                <a:lnTo>
                  <a:pt x="74333" y="292823"/>
                </a:lnTo>
                <a:lnTo>
                  <a:pt x="74955" y="298196"/>
                </a:lnTo>
                <a:lnTo>
                  <a:pt x="98450" y="316572"/>
                </a:lnTo>
                <a:lnTo>
                  <a:pt x="100355" y="317182"/>
                </a:lnTo>
                <a:lnTo>
                  <a:pt x="104267" y="317182"/>
                </a:lnTo>
                <a:lnTo>
                  <a:pt x="106260" y="316496"/>
                </a:lnTo>
                <a:lnTo>
                  <a:pt x="120751" y="304317"/>
                </a:lnTo>
                <a:lnTo>
                  <a:pt x="120751" y="326834"/>
                </a:lnTo>
                <a:lnTo>
                  <a:pt x="71031" y="326834"/>
                </a:lnTo>
                <a:lnTo>
                  <a:pt x="71031" y="277901"/>
                </a:lnTo>
                <a:lnTo>
                  <a:pt x="120751" y="277901"/>
                </a:lnTo>
                <a:lnTo>
                  <a:pt x="120751" y="260845"/>
                </a:lnTo>
                <a:lnTo>
                  <a:pt x="57581" y="260845"/>
                </a:lnTo>
                <a:lnTo>
                  <a:pt x="53708" y="264668"/>
                </a:lnTo>
                <a:lnTo>
                  <a:pt x="53708" y="340080"/>
                </a:lnTo>
                <a:lnTo>
                  <a:pt x="57581" y="343890"/>
                </a:lnTo>
                <a:lnTo>
                  <a:pt x="134200" y="343890"/>
                </a:lnTo>
                <a:lnTo>
                  <a:pt x="138074" y="340080"/>
                </a:lnTo>
                <a:lnTo>
                  <a:pt x="138074" y="326834"/>
                </a:lnTo>
                <a:lnTo>
                  <a:pt x="138074" y="304317"/>
                </a:lnTo>
                <a:lnTo>
                  <a:pt x="138074" y="297599"/>
                </a:lnTo>
                <a:lnTo>
                  <a:pt x="138074" y="289737"/>
                </a:lnTo>
                <a:lnTo>
                  <a:pt x="152146" y="277901"/>
                </a:lnTo>
                <a:lnTo>
                  <a:pt x="162052" y="269570"/>
                </a:lnTo>
                <a:lnTo>
                  <a:pt x="162204" y="267601"/>
                </a:lnTo>
                <a:lnTo>
                  <a:pt x="162483" y="264185"/>
                </a:lnTo>
                <a:close/>
              </a:path>
              <a:path w="413384" h="502920">
                <a:moveTo>
                  <a:pt x="162483" y="167627"/>
                </a:moveTo>
                <a:lnTo>
                  <a:pt x="156260" y="160464"/>
                </a:lnTo>
                <a:lnTo>
                  <a:pt x="150787" y="160058"/>
                </a:lnTo>
                <a:lnTo>
                  <a:pt x="138074" y="170738"/>
                </a:lnTo>
                <a:lnTo>
                  <a:pt x="138074" y="164884"/>
                </a:lnTo>
                <a:lnTo>
                  <a:pt x="134200" y="161061"/>
                </a:lnTo>
                <a:lnTo>
                  <a:pt x="120751" y="161061"/>
                </a:lnTo>
                <a:lnTo>
                  <a:pt x="120751" y="178117"/>
                </a:lnTo>
                <a:lnTo>
                  <a:pt x="120751" y="185318"/>
                </a:lnTo>
                <a:lnTo>
                  <a:pt x="102057" y="201041"/>
                </a:lnTo>
                <a:lnTo>
                  <a:pt x="85750" y="188290"/>
                </a:lnTo>
                <a:lnTo>
                  <a:pt x="80289" y="188899"/>
                </a:lnTo>
                <a:lnTo>
                  <a:pt x="74333" y="196265"/>
                </a:lnTo>
                <a:lnTo>
                  <a:pt x="74955" y="201637"/>
                </a:lnTo>
                <a:lnTo>
                  <a:pt x="98450" y="220014"/>
                </a:lnTo>
                <a:lnTo>
                  <a:pt x="100355" y="220624"/>
                </a:lnTo>
                <a:lnTo>
                  <a:pt x="104267" y="220624"/>
                </a:lnTo>
                <a:lnTo>
                  <a:pt x="106260" y="219938"/>
                </a:lnTo>
                <a:lnTo>
                  <a:pt x="120751" y="207746"/>
                </a:lnTo>
                <a:lnTo>
                  <a:pt x="120751" y="227050"/>
                </a:lnTo>
                <a:lnTo>
                  <a:pt x="71031" y="227050"/>
                </a:lnTo>
                <a:lnTo>
                  <a:pt x="71031" y="178117"/>
                </a:lnTo>
                <a:lnTo>
                  <a:pt x="120751" y="178117"/>
                </a:lnTo>
                <a:lnTo>
                  <a:pt x="120751" y="161061"/>
                </a:lnTo>
                <a:lnTo>
                  <a:pt x="57581" y="161061"/>
                </a:lnTo>
                <a:lnTo>
                  <a:pt x="53708" y="164884"/>
                </a:lnTo>
                <a:lnTo>
                  <a:pt x="53708" y="240296"/>
                </a:lnTo>
                <a:lnTo>
                  <a:pt x="57581" y="244106"/>
                </a:lnTo>
                <a:lnTo>
                  <a:pt x="134200" y="244106"/>
                </a:lnTo>
                <a:lnTo>
                  <a:pt x="138074" y="240296"/>
                </a:lnTo>
                <a:lnTo>
                  <a:pt x="138074" y="227050"/>
                </a:lnTo>
                <a:lnTo>
                  <a:pt x="138074" y="207746"/>
                </a:lnTo>
                <a:lnTo>
                  <a:pt x="138074" y="201041"/>
                </a:lnTo>
                <a:lnTo>
                  <a:pt x="138074" y="193179"/>
                </a:lnTo>
                <a:lnTo>
                  <a:pt x="155981" y="178117"/>
                </a:lnTo>
                <a:lnTo>
                  <a:pt x="162052" y="173012"/>
                </a:lnTo>
                <a:lnTo>
                  <a:pt x="162229" y="170738"/>
                </a:lnTo>
                <a:lnTo>
                  <a:pt x="162483" y="167627"/>
                </a:lnTo>
                <a:close/>
              </a:path>
              <a:path w="413384" h="502920">
                <a:moveTo>
                  <a:pt x="304279" y="55295"/>
                </a:moveTo>
                <a:lnTo>
                  <a:pt x="302006" y="44272"/>
                </a:lnTo>
                <a:lnTo>
                  <a:pt x="295821" y="35242"/>
                </a:lnTo>
                <a:lnTo>
                  <a:pt x="286651" y="29159"/>
                </a:lnTo>
                <a:lnTo>
                  <a:pt x="275450" y="26924"/>
                </a:lnTo>
                <a:lnTo>
                  <a:pt x="264236" y="29159"/>
                </a:lnTo>
                <a:lnTo>
                  <a:pt x="255066" y="35242"/>
                </a:lnTo>
                <a:lnTo>
                  <a:pt x="248881" y="44272"/>
                </a:lnTo>
                <a:lnTo>
                  <a:pt x="246621" y="55295"/>
                </a:lnTo>
                <a:lnTo>
                  <a:pt x="246621" y="78689"/>
                </a:lnTo>
                <a:lnTo>
                  <a:pt x="248069" y="85775"/>
                </a:lnTo>
                <a:lnTo>
                  <a:pt x="252044" y="91579"/>
                </a:lnTo>
                <a:lnTo>
                  <a:pt x="257924" y="95478"/>
                </a:lnTo>
                <a:lnTo>
                  <a:pt x="265125" y="96913"/>
                </a:lnTo>
                <a:lnTo>
                  <a:pt x="272313" y="95478"/>
                </a:lnTo>
                <a:lnTo>
                  <a:pt x="266306" y="79971"/>
                </a:lnTo>
                <a:lnTo>
                  <a:pt x="263944" y="79971"/>
                </a:lnTo>
                <a:lnTo>
                  <a:pt x="263944" y="49060"/>
                </a:lnTo>
                <a:lnTo>
                  <a:pt x="269113" y="43980"/>
                </a:lnTo>
                <a:lnTo>
                  <a:pt x="281787" y="43980"/>
                </a:lnTo>
                <a:lnTo>
                  <a:pt x="286956" y="49060"/>
                </a:lnTo>
                <a:lnTo>
                  <a:pt x="286956" y="119672"/>
                </a:lnTo>
                <a:lnTo>
                  <a:pt x="281787" y="124752"/>
                </a:lnTo>
                <a:lnTo>
                  <a:pt x="269113" y="124752"/>
                </a:lnTo>
                <a:lnTo>
                  <a:pt x="263944" y="119672"/>
                </a:lnTo>
                <a:lnTo>
                  <a:pt x="263944" y="107772"/>
                </a:lnTo>
                <a:lnTo>
                  <a:pt x="260070" y="103949"/>
                </a:lnTo>
                <a:lnTo>
                  <a:pt x="250494" y="103949"/>
                </a:lnTo>
                <a:lnTo>
                  <a:pt x="246621" y="107772"/>
                </a:lnTo>
                <a:lnTo>
                  <a:pt x="246621" y="113436"/>
                </a:lnTo>
                <a:lnTo>
                  <a:pt x="248881" y="124460"/>
                </a:lnTo>
                <a:lnTo>
                  <a:pt x="255066" y="133489"/>
                </a:lnTo>
                <a:lnTo>
                  <a:pt x="264236" y="139573"/>
                </a:lnTo>
                <a:lnTo>
                  <a:pt x="275450" y="141808"/>
                </a:lnTo>
                <a:lnTo>
                  <a:pt x="286651" y="139573"/>
                </a:lnTo>
                <a:lnTo>
                  <a:pt x="295821" y="133489"/>
                </a:lnTo>
                <a:lnTo>
                  <a:pt x="302006" y="124460"/>
                </a:lnTo>
                <a:lnTo>
                  <a:pt x="304279" y="113436"/>
                </a:lnTo>
                <a:lnTo>
                  <a:pt x="304279" y="55295"/>
                </a:lnTo>
                <a:close/>
              </a:path>
              <a:path w="413384" h="502920">
                <a:moveTo>
                  <a:pt x="308013" y="403860"/>
                </a:moveTo>
                <a:lnTo>
                  <a:pt x="304139" y="400037"/>
                </a:lnTo>
                <a:lnTo>
                  <a:pt x="299351" y="400037"/>
                </a:lnTo>
                <a:lnTo>
                  <a:pt x="177419" y="400037"/>
                </a:lnTo>
                <a:lnTo>
                  <a:pt x="173545" y="403860"/>
                </a:lnTo>
                <a:lnTo>
                  <a:pt x="173545" y="413270"/>
                </a:lnTo>
                <a:lnTo>
                  <a:pt x="177419" y="417093"/>
                </a:lnTo>
                <a:lnTo>
                  <a:pt x="304139" y="417093"/>
                </a:lnTo>
                <a:lnTo>
                  <a:pt x="308013" y="413270"/>
                </a:lnTo>
                <a:lnTo>
                  <a:pt x="308013" y="403860"/>
                </a:lnTo>
                <a:close/>
              </a:path>
              <a:path w="413384" h="502920">
                <a:moveTo>
                  <a:pt x="308013" y="297459"/>
                </a:moveTo>
                <a:lnTo>
                  <a:pt x="304139" y="293636"/>
                </a:lnTo>
                <a:lnTo>
                  <a:pt x="299351" y="293636"/>
                </a:lnTo>
                <a:lnTo>
                  <a:pt x="177419" y="293636"/>
                </a:lnTo>
                <a:lnTo>
                  <a:pt x="173545" y="297459"/>
                </a:lnTo>
                <a:lnTo>
                  <a:pt x="173545" y="306882"/>
                </a:lnTo>
                <a:lnTo>
                  <a:pt x="177419" y="310692"/>
                </a:lnTo>
                <a:lnTo>
                  <a:pt x="304139" y="310692"/>
                </a:lnTo>
                <a:lnTo>
                  <a:pt x="308013" y="306882"/>
                </a:lnTo>
                <a:lnTo>
                  <a:pt x="308013" y="297459"/>
                </a:lnTo>
                <a:close/>
              </a:path>
              <a:path w="413384" h="502920">
                <a:moveTo>
                  <a:pt x="308013" y="197878"/>
                </a:moveTo>
                <a:lnTo>
                  <a:pt x="304139" y="194056"/>
                </a:lnTo>
                <a:lnTo>
                  <a:pt x="182206" y="194056"/>
                </a:lnTo>
                <a:lnTo>
                  <a:pt x="177419" y="194056"/>
                </a:lnTo>
                <a:lnTo>
                  <a:pt x="173545" y="197878"/>
                </a:lnTo>
                <a:lnTo>
                  <a:pt x="173545" y="207302"/>
                </a:lnTo>
                <a:lnTo>
                  <a:pt x="177419" y="211112"/>
                </a:lnTo>
                <a:lnTo>
                  <a:pt x="304139" y="211112"/>
                </a:lnTo>
                <a:lnTo>
                  <a:pt x="308013" y="207302"/>
                </a:lnTo>
                <a:lnTo>
                  <a:pt x="308013" y="197878"/>
                </a:lnTo>
                <a:close/>
              </a:path>
              <a:path w="413384" h="502920">
                <a:moveTo>
                  <a:pt x="413334" y="3822"/>
                </a:moveTo>
                <a:lnTo>
                  <a:pt x="409460" y="0"/>
                </a:lnTo>
                <a:lnTo>
                  <a:pt x="396011" y="0"/>
                </a:lnTo>
                <a:lnTo>
                  <a:pt x="396011" y="17056"/>
                </a:lnTo>
                <a:lnTo>
                  <a:pt x="396011" y="456717"/>
                </a:lnTo>
                <a:lnTo>
                  <a:pt x="372008" y="456717"/>
                </a:lnTo>
                <a:lnTo>
                  <a:pt x="372008" y="32423"/>
                </a:lnTo>
                <a:lnTo>
                  <a:pt x="368122" y="28613"/>
                </a:lnTo>
                <a:lnTo>
                  <a:pt x="324650" y="28613"/>
                </a:lnTo>
                <a:lnTo>
                  <a:pt x="320776" y="32423"/>
                </a:lnTo>
                <a:lnTo>
                  <a:pt x="320776" y="38354"/>
                </a:lnTo>
                <a:lnTo>
                  <a:pt x="321056" y="39509"/>
                </a:lnTo>
                <a:lnTo>
                  <a:pt x="321525" y="40551"/>
                </a:lnTo>
                <a:lnTo>
                  <a:pt x="321056" y="41605"/>
                </a:lnTo>
                <a:lnTo>
                  <a:pt x="320789" y="42748"/>
                </a:lnTo>
                <a:lnTo>
                  <a:pt x="320789" y="48679"/>
                </a:lnTo>
                <a:lnTo>
                  <a:pt x="324662" y="52489"/>
                </a:lnTo>
                <a:lnTo>
                  <a:pt x="354672" y="52489"/>
                </a:lnTo>
                <a:lnTo>
                  <a:pt x="354672" y="485317"/>
                </a:lnTo>
                <a:lnTo>
                  <a:pt x="17335" y="485317"/>
                </a:lnTo>
                <a:lnTo>
                  <a:pt x="17335" y="52489"/>
                </a:lnTo>
                <a:lnTo>
                  <a:pt x="224078" y="52489"/>
                </a:lnTo>
                <a:lnTo>
                  <a:pt x="227952" y="48679"/>
                </a:lnTo>
                <a:lnTo>
                  <a:pt x="227952" y="39255"/>
                </a:lnTo>
                <a:lnTo>
                  <a:pt x="224078" y="35433"/>
                </a:lnTo>
                <a:lnTo>
                  <a:pt x="58674" y="35433"/>
                </a:lnTo>
                <a:lnTo>
                  <a:pt x="58674" y="17056"/>
                </a:lnTo>
                <a:lnTo>
                  <a:pt x="396011" y="17056"/>
                </a:lnTo>
                <a:lnTo>
                  <a:pt x="396011" y="0"/>
                </a:lnTo>
                <a:lnTo>
                  <a:pt x="45212" y="0"/>
                </a:lnTo>
                <a:lnTo>
                  <a:pt x="41338" y="3822"/>
                </a:lnTo>
                <a:lnTo>
                  <a:pt x="41338" y="35433"/>
                </a:lnTo>
                <a:lnTo>
                  <a:pt x="3886" y="35433"/>
                </a:lnTo>
                <a:lnTo>
                  <a:pt x="0" y="39255"/>
                </a:lnTo>
                <a:lnTo>
                  <a:pt x="0" y="498563"/>
                </a:lnTo>
                <a:lnTo>
                  <a:pt x="3886" y="502386"/>
                </a:lnTo>
                <a:lnTo>
                  <a:pt x="368122" y="502386"/>
                </a:lnTo>
                <a:lnTo>
                  <a:pt x="372008" y="498563"/>
                </a:lnTo>
                <a:lnTo>
                  <a:pt x="372008" y="485317"/>
                </a:lnTo>
                <a:lnTo>
                  <a:pt x="372008" y="473773"/>
                </a:lnTo>
                <a:lnTo>
                  <a:pt x="409460" y="473773"/>
                </a:lnTo>
                <a:lnTo>
                  <a:pt x="413334" y="469950"/>
                </a:lnTo>
                <a:lnTo>
                  <a:pt x="413334" y="456717"/>
                </a:lnTo>
                <a:lnTo>
                  <a:pt x="413334" y="17056"/>
                </a:lnTo>
                <a:lnTo>
                  <a:pt x="413334" y="3822"/>
                </a:lnTo>
                <a:close/>
              </a:path>
            </a:pathLst>
          </a:custGeom>
          <a:solidFill>
            <a:srgbClr val="FFFFFF"/>
          </a:solidFill>
        </p:spPr>
        <p:txBody>
          <a:bodyPr wrap="square" lIns="0" tIns="0" rIns="0" bIns="0" rtlCol="0"/>
          <a:lstStyle/>
          <a:p>
            <a:endParaRPr/>
          </a:p>
        </p:txBody>
      </p:sp>
      <p:sp>
        <p:nvSpPr>
          <p:cNvPr id="15" name="object 56"/>
          <p:cNvSpPr/>
          <p:nvPr/>
        </p:nvSpPr>
        <p:spPr>
          <a:xfrm>
            <a:off x="55549" y="5076205"/>
            <a:ext cx="858519" cy="849630"/>
          </a:xfrm>
          <a:custGeom>
            <a:avLst/>
            <a:gdLst/>
            <a:ahLst/>
            <a:cxnLst/>
            <a:rect l="l" t="t" r="r" b="b"/>
            <a:pathLst>
              <a:path w="858519" h="849629">
                <a:moveTo>
                  <a:pt x="428980" y="0"/>
                </a:moveTo>
                <a:lnTo>
                  <a:pt x="382238" y="2492"/>
                </a:lnTo>
                <a:lnTo>
                  <a:pt x="336954" y="9795"/>
                </a:lnTo>
                <a:lnTo>
                  <a:pt x="293389" y="21651"/>
                </a:lnTo>
                <a:lnTo>
                  <a:pt x="251806" y="37800"/>
                </a:lnTo>
                <a:lnTo>
                  <a:pt x="212466" y="57984"/>
                </a:lnTo>
                <a:lnTo>
                  <a:pt x="175630" y="81943"/>
                </a:lnTo>
                <a:lnTo>
                  <a:pt x="141561" y="109418"/>
                </a:lnTo>
                <a:lnTo>
                  <a:pt x="110520" y="140150"/>
                </a:lnTo>
                <a:lnTo>
                  <a:pt x="82768" y="173880"/>
                </a:lnTo>
                <a:lnTo>
                  <a:pt x="58568" y="210349"/>
                </a:lnTo>
                <a:lnTo>
                  <a:pt x="38181" y="249298"/>
                </a:lnTo>
                <a:lnTo>
                  <a:pt x="21869" y="290468"/>
                </a:lnTo>
                <a:lnTo>
                  <a:pt x="9894" y="333600"/>
                </a:lnTo>
                <a:lnTo>
                  <a:pt x="2517" y="378435"/>
                </a:lnTo>
                <a:lnTo>
                  <a:pt x="0" y="424713"/>
                </a:lnTo>
                <a:lnTo>
                  <a:pt x="2517" y="470991"/>
                </a:lnTo>
                <a:lnTo>
                  <a:pt x="9894" y="515826"/>
                </a:lnTo>
                <a:lnTo>
                  <a:pt x="21869" y="558958"/>
                </a:lnTo>
                <a:lnTo>
                  <a:pt x="38181" y="600128"/>
                </a:lnTo>
                <a:lnTo>
                  <a:pt x="58568" y="639077"/>
                </a:lnTo>
                <a:lnTo>
                  <a:pt x="82768" y="675546"/>
                </a:lnTo>
                <a:lnTo>
                  <a:pt x="110520" y="709276"/>
                </a:lnTo>
                <a:lnTo>
                  <a:pt x="141561" y="740008"/>
                </a:lnTo>
                <a:lnTo>
                  <a:pt x="175630" y="767483"/>
                </a:lnTo>
                <a:lnTo>
                  <a:pt x="212466" y="791442"/>
                </a:lnTo>
                <a:lnTo>
                  <a:pt x="251806" y="811625"/>
                </a:lnTo>
                <a:lnTo>
                  <a:pt x="293389" y="827775"/>
                </a:lnTo>
                <a:lnTo>
                  <a:pt x="336954" y="839631"/>
                </a:lnTo>
                <a:lnTo>
                  <a:pt x="382238" y="846934"/>
                </a:lnTo>
                <a:lnTo>
                  <a:pt x="428980" y="849426"/>
                </a:lnTo>
                <a:lnTo>
                  <a:pt x="475722" y="846934"/>
                </a:lnTo>
                <a:lnTo>
                  <a:pt x="521006" y="839631"/>
                </a:lnTo>
                <a:lnTo>
                  <a:pt x="564571" y="827775"/>
                </a:lnTo>
                <a:lnTo>
                  <a:pt x="606154" y="811625"/>
                </a:lnTo>
                <a:lnTo>
                  <a:pt x="645494" y="791442"/>
                </a:lnTo>
                <a:lnTo>
                  <a:pt x="682330" y="767483"/>
                </a:lnTo>
                <a:lnTo>
                  <a:pt x="716399" y="740008"/>
                </a:lnTo>
                <a:lnTo>
                  <a:pt x="747441" y="709276"/>
                </a:lnTo>
                <a:lnTo>
                  <a:pt x="775192" y="675546"/>
                </a:lnTo>
                <a:lnTo>
                  <a:pt x="799392" y="639077"/>
                </a:lnTo>
                <a:lnTo>
                  <a:pt x="819779" y="600128"/>
                </a:lnTo>
                <a:lnTo>
                  <a:pt x="836091" y="558958"/>
                </a:lnTo>
                <a:lnTo>
                  <a:pt x="848066" y="515826"/>
                </a:lnTo>
                <a:lnTo>
                  <a:pt x="855443" y="470991"/>
                </a:lnTo>
                <a:lnTo>
                  <a:pt x="857961" y="424713"/>
                </a:lnTo>
                <a:lnTo>
                  <a:pt x="855443" y="378435"/>
                </a:lnTo>
                <a:lnTo>
                  <a:pt x="848066" y="333600"/>
                </a:lnTo>
                <a:lnTo>
                  <a:pt x="836091" y="290468"/>
                </a:lnTo>
                <a:lnTo>
                  <a:pt x="819779" y="249298"/>
                </a:lnTo>
                <a:lnTo>
                  <a:pt x="799392" y="210349"/>
                </a:lnTo>
                <a:lnTo>
                  <a:pt x="775192" y="173880"/>
                </a:lnTo>
                <a:lnTo>
                  <a:pt x="747441" y="140150"/>
                </a:lnTo>
                <a:lnTo>
                  <a:pt x="716399" y="109418"/>
                </a:lnTo>
                <a:lnTo>
                  <a:pt x="682330" y="81943"/>
                </a:lnTo>
                <a:lnTo>
                  <a:pt x="645494" y="57984"/>
                </a:lnTo>
                <a:lnTo>
                  <a:pt x="606154" y="37800"/>
                </a:lnTo>
                <a:lnTo>
                  <a:pt x="564571" y="21651"/>
                </a:lnTo>
                <a:lnTo>
                  <a:pt x="521006" y="9795"/>
                </a:lnTo>
                <a:lnTo>
                  <a:pt x="475722" y="2492"/>
                </a:lnTo>
                <a:lnTo>
                  <a:pt x="428980" y="0"/>
                </a:lnTo>
                <a:close/>
              </a:path>
            </a:pathLst>
          </a:custGeom>
          <a:solidFill>
            <a:srgbClr val="5B9BD5"/>
          </a:solidFill>
        </p:spPr>
        <p:txBody>
          <a:bodyPr wrap="square" lIns="0" tIns="0" rIns="0" bIns="0" rtlCol="0"/>
          <a:lstStyle/>
          <a:p>
            <a:endParaRPr/>
          </a:p>
        </p:txBody>
      </p:sp>
      <p:sp>
        <p:nvSpPr>
          <p:cNvPr id="16" name="object 57"/>
          <p:cNvSpPr/>
          <p:nvPr/>
        </p:nvSpPr>
        <p:spPr>
          <a:xfrm>
            <a:off x="278116" y="5249560"/>
            <a:ext cx="413384" cy="502920"/>
          </a:xfrm>
          <a:custGeom>
            <a:avLst/>
            <a:gdLst/>
            <a:ahLst/>
            <a:cxnLst/>
            <a:rect l="l" t="t" r="r" b="b"/>
            <a:pathLst>
              <a:path w="413384" h="502920">
                <a:moveTo>
                  <a:pt x="162483" y="264185"/>
                </a:moveTo>
                <a:lnTo>
                  <a:pt x="156260" y="257035"/>
                </a:lnTo>
                <a:lnTo>
                  <a:pt x="150787" y="256616"/>
                </a:lnTo>
                <a:lnTo>
                  <a:pt x="137718" y="267601"/>
                </a:lnTo>
                <a:lnTo>
                  <a:pt x="136867" y="263766"/>
                </a:lnTo>
                <a:lnTo>
                  <a:pt x="133565" y="260845"/>
                </a:lnTo>
                <a:lnTo>
                  <a:pt x="120751" y="260845"/>
                </a:lnTo>
                <a:lnTo>
                  <a:pt x="120751" y="277901"/>
                </a:lnTo>
                <a:lnTo>
                  <a:pt x="120751" y="281876"/>
                </a:lnTo>
                <a:lnTo>
                  <a:pt x="102057" y="297599"/>
                </a:lnTo>
                <a:lnTo>
                  <a:pt x="85750" y="284848"/>
                </a:lnTo>
                <a:lnTo>
                  <a:pt x="80289" y="285470"/>
                </a:lnTo>
                <a:lnTo>
                  <a:pt x="74333" y="292823"/>
                </a:lnTo>
                <a:lnTo>
                  <a:pt x="74955" y="298196"/>
                </a:lnTo>
                <a:lnTo>
                  <a:pt x="98450" y="316572"/>
                </a:lnTo>
                <a:lnTo>
                  <a:pt x="100355" y="317182"/>
                </a:lnTo>
                <a:lnTo>
                  <a:pt x="104267" y="317182"/>
                </a:lnTo>
                <a:lnTo>
                  <a:pt x="106260" y="316496"/>
                </a:lnTo>
                <a:lnTo>
                  <a:pt x="120751" y="304317"/>
                </a:lnTo>
                <a:lnTo>
                  <a:pt x="120751" y="326834"/>
                </a:lnTo>
                <a:lnTo>
                  <a:pt x="71031" y="326834"/>
                </a:lnTo>
                <a:lnTo>
                  <a:pt x="71031" y="277901"/>
                </a:lnTo>
                <a:lnTo>
                  <a:pt x="120751" y="277901"/>
                </a:lnTo>
                <a:lnTo>
                  <a:pt x="120751" y="260845"/>
                </a:lnTo>
                <a:lnTo>
                  <a:pt x="57581" y="260845"/>
                </a:lnTo>
                <a:lnTo>
                  <a:pt x="53708" y="264668"/>
                </a:lnTo>
                <a:lnTo>
                  <a:pt x="53708" y="340080"/>
                </a:lnTo>
                <a:lnTo>
                  <a:pt x="57581" y="343890"/>
                </a:lnTo>
                <a:lnTo>
                  <a:pt x="134200" y="343890"/>
                </a:lnTo>
                <a:lnTo>
                  <a:pt x="138074" y="340080"/>
                </a:lnTo>
                <a:lnTo>
                  <a:pt x="138074" y="326834"/>
                </a:lnTo>
                <a:lnTo>
                  <a:pt x="138074" y="304317"/>
                </a:lnTo>
                <a:lnTo>
                  <a:pt x="138074" y="297599"/>
                </a:lnTo>
                <a:lnTo>
                  <a:pt x="138074" y="289737"/>
                </a:lnTo>
                <a:lnTo>
                  <a:pt x="152146" y="277901"/>
                </a:lnTo>
                <a:lnTo>
                  <a:pt x="162052" y="269570"/>
                </a:lnTo>
                <a:lnTo>
                  <a:pt x="162204" y="267601"/>
                </a:lnTo>
                <a:lnTo>
                  <a:pt x="162483" y="264185"/>
                </a:lnTo>
                <a:close/>
              </a:path>
              <a:path w="413384" h="502920">
                <a:moveTo>
                  <a:pt x="162483" y="167627"/>
                </a:moveTo>
                <a:lnTo>
                  <a:pt x="156260" y="160464"/>
                </a:lnTo>
                <a:lnTo>
                  <a:pt x="150787" y="160058"/>
                </a:lnTo>
                <a:lnTo>
                  <a:pt x="138074" y="170738"/>
                </a:lnTo>
                <a:lnTo>
                  <a:pt x="138074" y="164884"/>
                </a:lnTo>
                <a:lnTo>
                  <a:pt x="134200" y="161061"/>
                </a:lnTo>
                <a:lnTo>
                  <a:pt x="120751" y="161061"/>
                </a:lnTo>
                <a:lnTo>
                  <a:pt x="120751" y="178117"/>
                </a:lnTo>
                <a:lnTo>
                  <a:pt x="120751" y="185318"/>
                </a:lnTo>
                <a:lnTo>
                  <a:pt x="102057" y="201041"/>
                </a:lnTo>
                <a:lnTo>
                  <a:pt x="85750" y="188290"/>
                </a:lnTo>
                <a:lnTo>
                  <a:pt x="80289" y="188899"/>
                </a:lnTo>
                <a:lnTo>
                  <a:pt x="74333" y="196265"/>
                </a:lnTo>
                <a:lnTo>
                  <a:pt x="74955" y="201637"/>
                </a:lnTo>
                <a:lnTo>
                  <a:pt x="98450" y="220014"/>
                </a:lnTo>
                <a:lnTo>
                  <a:pt x="100355" y="220624"/>
                </a:lnTo>
                <a:lnTo>
                  <a:pt x="104267" y="220624"/>
                </a:lnTo>
                <a:lnTo>
                  <a:pt x="106260" y="219938"/>
                </a:lnTo>
                <a:lnTo>
                  <a:pt x="120751" y="207746"/>
                </a:lnTo>
                <a:lnTo>
                  <a:pt x="120751" y="227050"/>
                </a:lnTo>
                <a:lnTo>
                  <a:pt x="71031" y="227050"/>
                </a:lnTo>
                <a:lnTo>
                  <a:pt x="71031" y="178117"/>
                </a:lnTo>
                <a:lnTo>
                  <a:pt x="120751" y="178117"/>
                </a:lnTo>
                <a:lnTo>
                  <a:pt x="120751" y="161061"/>
                </a:lnTo>
                <a:lnTo>
                  <a:pt x="57581" y="161061"/>
                </a:lnTo>
                <a:lnTo>
                  <a:pt x="53708" y="164884"/>
                </a:lnTo>
                <a:lnTo>
                  <a:pt x="53708" y="240296"/>
                </a:lnTo>
                <a:lnTo>
                  <a:pt x="57581" y="244106"/>
                </a:lnTo>
                <a:lnTo>
                  <a:pt x="134200" y="244106"/>
                </a:lnTo>
                <a:lnTo>
                  <a:pt x="138074" y="240296"/>
                </a:lnTo>
                <a:lnTo>
                  <a:pt x="138074" y="227050"/>
                </a:lnTo>
                <a:lnTo>
                  <a:pt x="138074" y="207746"/>
                </a:lnTo>
                <a:lnTo>
                  <a:pt x="138074" y="201041"/>
                </a:lnTo>
                <a:lnTo>
                  <a:pt x="138074" y="193179"/>
                </a:lnTo>
                <a:lnTo>
                  <a:pt x="155981" y="178117"/>
                </a:lnTo>
                <a:lnTo>
                  <a:pt x="162052" y="173012"/>
                </a:lnTo>
                <a:lnTo>
                  <a:pt x="162229" y="170738"/>
                </a:lnTo>
                <a:lnTo>
                  <a:pt x="162483" y="167627"/>
                </a:lnTo>
                <a:close/>
              </a:path>
              <a:path w="413384" h="502920">
                <a:moveTo>
                  <a:pt x="304279" y="55295"/>
                </a:moveTo>
                <a:lnTo>
                  <a:pt x="302006" y="44272"/>
                </a:lnTo>
                <a:lnTo>
                  <a:pt x="295821" y="35242"/>
                </a:lnTo>
                <a:lnTo>
                  <a:pt x="286651" y="29159"/>
                </a:lnTo>
                <a:lnTo>
                  <a:pt x="275450" y="26924"/>
                </a:lnTo>
                <a:lnTo>
                  <a:pt x="264236" y="29159"/>
                </a:lnTo>
                <a:lnTo>
                  <a:pt x="255066" y="35242"/>
                </a:lnTo>
                <a:lnTo>
                  <a:pt x="248881" y="44272"/>
                </a:lnTo>
                <a:lnTo>
                  <a:pt x="246621" y="55295"/>
                </a:lnTo>
                <a:lnTo>
                  <a:pt x="246621" y="78689"/>
                </a:lnTo>
                <a:lnTo>
                  <a:pt x="248069" y="85775"/>
                </a:lnTo>
                <a:lnTo>
                  <a:pt x="252044" y="91579"/>
                </a:lnTo>
                <a:lnTo>
                  <a:pt x="257924" y="95478"/>
                </a:lnTo>
                <a:lnTo>
                  <a:pt x="265125" y="96913"/>
                </a:lnTo>
                <a:lnTo>
                  <a:pt x="272313" y="95478"/>
                </a:lnTo>
                <a:lnTo>
                  <a:pt x="266306" y="79971"/>
                </a:lnTo>
                <a:lnTo>
                  <a:pt x="263944" y="79971"/>
                </a:lnTo>
                <a:lnTo>
                  <a:pt x="263944" y="49060"/>
                </a:lnTo>
                <a:lnTo>
                  <a:pt x="269113" y="43980"/>
                </a:lnTo>
                <a:lnTo>
                  <a:pt x="281787" y="43980"/>
                </a:lnTo>
                <a:lnTo>
                  <a:pt x="286956" y="49060"/>
                </a:lnTo>
                <a:lnTo>
                  <a:pt x="286956" y="119672"/>
                </a:lnTo>
                <a:lnTo>
                  <a:pt x="281787" y="124752"/>
                </a:lnTo>
                <a:lnTo>
                  <a:pt x="269113" y="124752"/>
                </a:lnTo>
                <a:lnTo>
                  <a:pt x="263944" y="119672"/>
                </a:lnTo>
                <a:lnTo>
                  <a:pt x="263944" y="107772"/>
                </a:lnTo>
                <a:lnTo>
                  <a:pt x="260070" y="103949"/>
                </a:lnTo>
                <a:lnTo>
                  <a:pt x="250494" y="103949"/>
                </a:lnTo>
                <a:lnTo>
                  <a:pt x="246621" y="107772"/>
                </a:lnTo>
                <a:lnTo>
                  <a:pt x="246621" y="113436"/>
                </a:lnTo>
                <a:lnTo>
                  <a:pt x="248881" y="124460"/>
                </a:lnTo>
                <a:lnTo>
                  <a:pt x="255066" y="133489"/>
                </a:lnTo>
                <a:lnTo>
                  <a:pt x="264236" y="139573"/>
                </a:lnTo>
                <a:lnTo>
                  <a:pt x="275450" y="141808"/>
                </a:lnTo>
                <a:lnTo>
                  <a:pt x="286651" y="139573"/>
                </a:lnTo>
                <a:lnTo>
                  <a:pt x="295821" y="133489"/>
                </a:lnTo>
                <a:lnTo>
                  <a:pt x="302006" y="124460"/>
                </a:lnTo>
                <a:lnTo>
                  <a:pt x="304279" y="113436"/>
                </a:lnTo>
                <a:lnTo>
                  <a:pt x="304279" y="55295"/>
                </a:lnTo>
                <a:close/>
              </a:path>
              <a:path w="413384" h="502920">
                <a:moveTo>
                  <a:pt x="308013" y="403860"/>
                </a:moveTo>
                <a:lnTo>
                  <a:pt x="304139" y="400037"/>
                </a:lnTo>
                <a:lnTo>
                  <a:pt x="299351" y="400037"/>
                </a:lnTo>
                <a:lnTo>
                  <a:pt x="177419" y="400037"/>
                </a:lnTo>
                <a:lnTo>
                  <a:pt x="173545" y="403860"/>
                </a:lnTo>
                <a:lnTo>
                  <a:pt x="173545" y="413270"/>
                </a:lnTo>
                <a:lnTo>
                  <a:pt x="177419" y="417093"/>
                </a:lnTo>
                <a:lnTo>
                  <a:pt x="304139" y="417093"/>
                </a:lnTo>
                <a:lnTo>
                  <a:pt x="308013" y="413270"/>
                </a:lnTo>
                <a:lnTo>
                  <a:pt x="308013" y="403860"/>
                </a:lnTo>
                <a:close/>
              </a:path>
              <a:path w="413384" h="502920">
                <a:moveTo>
                  <a:pt x="308013" y="297459"/>
                </a:moveTo>
                <a:lnTo>
                  <a:pt x="304139" y="293636"/>
                </a:lnTo>
                <a:lnTo>
                  <a:pt x="299351" y="293636"/>
                </a:lnTo>
                <a:lnTo>
                  <a:pt x="177419" y="293636"/>
                </a:lnTo>
                <a:lnTo>
                  <a:pt x="173545" y="297459"/>
                </a:lnTo>
                <a:lnTo>
                  <a:pt x="173545" y="306882"/>
                </a:lnTo>
                <a:lnTo>
                  <a:pt x="177419" y="310692"/>
                </a:lnTo>
                <a:lnTo>
                  <a:pt x="304139" y="310692"/>
                </a:lnTo>
                <a:lnTo>
                  <a:pt x="308013" y="306882"/>
                </a:lnTo>
                <a:lnTo>
                  <a:pt x="308013" y="297459"/>
                </a:lnTo>
                <a:close/>
              </a:path>
              <a:path w="413384" h="502920">
                <a:moveTo>
                  <a:pt x="308013" y="197878"/>
                </a:moveTo>
                <a:lnTo>
                  <a:pt x="304139" y="194056"/>
                </a:lnTo>
                <a:lnTo>
                  <a:pt x="182206" y="194056"/>
                </a:lnTo>
                <a:lnTo>
                  <a:pt x="177419" y="194056"/>
                </a:lnTo>
                <a:lnTo>
                  <a:pt x="173545" y="197878"/>
                </a:lnTo>
                <a:lnTo>
                  <a:pt x="173545" y="207302"/>
                </a:lnTo>
                <a:lnTo>
                  <a:pt x="177419" y="211112"/>
                </a:lnTo>
                <a:lnTo>
                  <a:pt x="304139" y="211112"/>
                </a:lnTo>
                <a:lnTo>
                  <a:pt x="308013" y="207302"/>
                </a:lnTo>
                <a:lnTo>
                  <a:pt x="308013" y="197878"/>
                </a:lnTo>
                <a:close/>
              </a:path>
              <a:path w="413384" h="502920">
                <a:moveTo>
                  <a:pt x="413334" y="3822"/>
                </a:moveTo>
                <a:lnTo>
                  <a:pt x="409460" y="0"/>
                </a:lnTo>
                <a:lnTo>
                  <a:pt x="396011" y="0"/>
                </a:lnTo>
                <a:lnTo>
                  <a:pt x="396011" y="17056"/>
                </a:lnTo>
                <a:lnTo>
                  <a:pt x="396011" y="456717"/>
                </a:lnTo>
                <a:lnTo>
                  <a:pt x="372008" y="456717"/>
                </a:lnTo>
                <a:lnTo>
                  <a:pt x="372008" y="32423"/>
                </a:lnTo>
                <a:lnTo>
                  <a:pt x="368122" y="28613"/>
                </a:lnTo>
                <a:lnTo>
                  <a:pt x="324650" y="28613"/>
                </a:lnTo>
                <a:lnTo>
                  <a:pt x="320776" y="32423"/>
                </a:lnTo>
                <a:lnTo>
                  <a:pt x="320776" y="38354"/>
                </a:lnTo>
                <a:lnTo>
                  <a:pt x="321056" y="39509"/>
                </a:lnTo>
                <a:lnTo>
                  <a:pt x="321525" y="40551"/>
                </a:lnTo>
                <a:lnTo>
                  <a:pt x="321056" y="41605"/>
                </a:lnTo>
                <a:lnTo>
                  <a:pt x="320789" y="42748"/>
                </a:lnTo>
                <a:lnTo>
                  <a:pt x="320789" y="48679"/>
                </a:lnTo>
                <a:lnTo>
                  <a:pt x="324662" y="52489"/>
                </a:lnTo>
                <a:lnTo>
                  <a:pt x="354672" y="52489"/>
                </a:lnTo>
                <a:lnTo>
                  <a:pt x="354672" y="485317"/>
                </a:lnTo>
                <a:lnTo>
                  <a:pt x="17335" y="485317"/>
                </a:lnTo>
                <a:lnTo>
                  <a:pt x="17335" y="52489"/>
                </a:lnTo>
                <a:lnTo>
                  <a:pt x="224078" y="52489"/>
                </a:lnTo>
                <a:lnTo>
                  <a:pt x="227952" y="48679"/>
                </a:lnTo>
                <a:lnTo>
                  <a:pt x="227952" y="39255"/>
                </a:lnTo>
                <a:lnTo>
                  <a:pt x="224078" y="35433"/>
                </a:lnTo>
                <a:lnTo>
                  <a:pt x="58674" y="35433"/>
                </a:lnTo>
                <a:lnTo>
                  <a:pt x="58674" y="17056"/>
                </a:lnTo>
                <a:lnTo>
                  <a:pt x="396011" y="17056"/>
                </a:lnTo>
                <a:lnTo>
                  <a:pt x="396011" y="0"/>
                </a:lnTo>
                <a:lnTo>
                  <a:pt x="45212" y="0"/>
                </a:lnTo>
                <a:lnTo>
                  <a:pt x="41338" y="3822"/>
                </a:lnTo>
                <a:lnTo>
                  <a:pt x="41338" y="35433"/>
                </a:lnTo>
                <a:lnTo>
                  <a:pt x="3886" y="35433"/>
                </a:lnTo>
                <a:lnTo>
                  <a:pt x="0" y="39255"/>
                </a:lnTo>
                <a:lnTo>
                  <a:pt x="0" y="498563"/>
                </a:lnTo>
                <a:lnTo>
                  <a:pt x="3886" y="502386"/>
                </a:lnTo>
                <a:lnTo>
                  <a:pt x="368122" y="502386"/>
                </a:lnTo>
                <a:lnTo>
                  <a:pt x="372008" y="498563"/>
                </a:lnTo>
                <a:lnTo>
                  <a:pt x="372008" y="485317"/>
                </a:lnTo>
                <a:lnTo>
                  <a:pt x="372008" y="473773"/>
                </a:lnTo>
                <a:lnTo>
                  <a:pt x="409460" y="473773"/>
                </a:lnTo>
                <a:lnTo>
                  <a:pt x="413334" y="469950"/>
                </a:lnTo>
                <a:lnTo>
                  <a:pt x="413334" y="456717"/>
                </a:lnTo>
                <a:lnTo>
                  <a:pt x="413334" y="17056"/>
                </a:lnTo>
                <a:lnTo>
                  <a:pt x="413334" y="3822"/>
                </a:lnTo>
                <a:close/>
              </a:path>
            </a:pathLst>
          </a:custGeom>
          <a:solidFill>
            <a:srgbClr val="FFFFFF"/>
          </a:solidFill>
        </p:spPr>
        <p:txBody>
          <a:bodyPr wrap="square" lIns="0" tIns="0" rIns="0" bIns="0" rtlCol="0"/>
          <a:lstStyle/>
          <a:p>
            <a:endParaRPr/>
          </a:p>
        </p:txBody>
      </p:sp>
      <p:sp>
        <p:nvSpPr>
          <p:cNvPr id="13" name="Прямоугольник 12"/>
          <p:cNvSpPr/>
          <p:nvPr/>
        </p:nvSpPr>
        <p:spPr>
          <a:xfrm>
            <a:off x="395655" y="211698"/>
            <a:ext cx="10853400" cy="369332"/>
          </a:xfrm>
          <a:prstGeom prst="rect">
            <a:avLst/>
          </a:prstGeom>
        </p:spPr>
        <p:txBody>
          <a:bodyPr wrap="square">
            <a:spAutoFit/>
          </a:bodyPr>
          <a:lstStyle/>
          <a:p>
            <a:pPr indent="449580" algn="ctr">
              <a:spcAft>
                <a:spcPts val="0"/>
              </a:spcAft>
            </a:pPr>
            <a:r>
              <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rPr>
              <a:t>Меры </a:t>
            </a:r>
            <a:r>
              <a:rPr lang="ru-RU" b="1" dirty="0">
                <a:solidFill>
                  <a:schemeClr val="tx2"/>
                </a:solidFill>
                <a:latin typeface="Arial" panose="020B0604020202020204" pitchFamily="34" charset="0"/>
                <a:ea typeface="Calibri" panose="020F0502020204030204" pitchFamily="34" charset="0"/>
                <a:cs typeface="Arial" panose="020B0604020202020204" pitchFamily="34" charset="0"/>
              </a:rPr>
              <a:t>политики </a:t>
            </a:r>
            <a:r>
              <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rPr>
              <a:t>по снижению </a:t>
            </a:r>
            <a:r>
              <a:rPr lang="ru-RU" b="1" dirty="0">
                <a:solidFill>
                  <a:schemeClr val="tx2"/>
                </a:solidFill>
                <a:latin typeface="Arial" panose="020B0604020202020204" pitchFamily="34" charset="0"/>
                <a:ea typeface="Calibri" panose="020F0502020204030204" pitchFamily="34" charset="0"/>
                <a:cs typeface="Arial" panose="020B0604020202020204" pitchFamily="34" charset="0"/>
              </a:rPr>
              <a:t>потребления </a:t>
            </a:r>
            <a:r>
              <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rPr>
              <a:t>соли в РК</a:t>
            </a:r>
            <a:endParaRPr lang="ru-RU"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674851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Прямая соединительная линия 1"/>
          <p:cNvCxnSpPr/>
          <p:nvPr/>
        </p:nvCxnSpPr>
        <p:spPr>
          <a:xfrm flipV="1">
            <a:off x="0" y="721895"/>
            <a:ext cx="12192000" cy="3208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Прямоугольник с двумя скругленными противолежащими углами 2"/>
          <p:cNvSpPr/>
          <p:nvPr/>
        </p:nvSpPr>
        <p:spPr>
          <a:xfrm>
            <a:off x="770020" y="955397"/>
            <a:ext cx="10748211" cy="2930354"/>
          </a:xfrm>
          <a:prstGeom prst="round2DiagRect">
            <a:avLst/>
          </a:prstGeom>
          <a:solidFill>
            <a:schemeClr val="accent1">
              <a:lumMod val="20000"/>
              <a:lumOff val="8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t"/>
          <a:lstStyle/>
          <a:p>
            <a:r>
              <a:rPr lang="ru-RU" sz="1600" b="1" dirty="0" smtClean="0">
                <a:solidFill>
                  <a:srgbClr val="FF0000"/>
                </a:solidFill>
                <a:latin typeface="Arial" panose="020B0604020202020204" pitchFamily="34" charset="0"/>
                <a:cs typeface="Arial" panose="020B0604020202020204" pitchFamily="34" charset="0"/>
              </a:rPr>
              <a:t>Информационно-просветительская работа: </a:t>
            </a:r>
          </a:p>
          <a:p>
            <a:endParaRPr lang="ru-RU" sz="1600" b="1"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a:t>Организация и проведение Месячника по осведомленности о соли с призывом населения «Читать состав продуктов на задней стороне упаковки, чтобы избегать продуктов с высоким содержанием соли» </a:t>
            </a:r>
            <a:endParaRPr lang="ru-RU" sz="1600" dirty="0" smtClean="0"/>
          </a:p>
          <a:p>
            <a:pPr marL="285750" indent="-285750">
              <a:buFont typeface="Arial" panose="020B0604020202020204" pitchFamily="34" charset="0"/>
              <a:buChar char="•"/>
            </a:pPr>
            <a:r>
              <a:rPr lang="ru-RU" sz="1600" dirty="0" smtClean="0"/>
              <a:t>Разработка </a:t>
            </a:r>
            <a:r>
              <a:rPr lang="ru-RU" sz="1600" dirty="0"/>
              <a:t>и публикация в СМИ информационно-разъяснительных материалов и публикаций о вреде чрезмерного употребления сахара, соли, </a:t>
            </a:r>
            <a:r>
              <a:rPr lang="ru-RU" sz="1600" dirty="0" err="1" smtClean="0"/>
              <a:t>трансжиров</a:t>
            </a:r>
            <a:r>
              <a:rPr lang="ru-RU" sz="1600" b="1" dirty="0" smtClean="0">
                <a:solidFill>
                  <a:srgbClr val="FF0000"/>
                </a:solidFill>
                <a:latin typeface="Arial" panose="020B0604020202020204" pitchFamily="34" charset="0"/>
                <a:cs typeface="Arial" panose="020B0604020202020204" pitchFamily="34" charset="0"/>
              </a:rPr>
              <a:t>  </a:t>
            </a:r>
            <a:endParaRPr lang="ru-RU" sz="160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smtClean="0"/>
              <a:t>Заключение </a:t>
            </a:r>
            <a:r>
              <a:rPr lang="ru-RU" sz="1600" dirty="0"/>
              <a:t>меморандума с кулинарными </a:t>
            </a:r>
            <a:r>
              <a:rPr lang="ru-RU" sz="1600" dirty="0" err="1"/>
              <a:t>блогерами</a:t>
            </a:r>
            <a:r>
              <a:rPr lang="ru-RU" sz="1600" dirty="0"/>
              <a:t> здорового образа жизни о совместной работе по популяризации рационального питания и снижения потребления соли, свободных сахаров, жиров (с доказательной эффективностью).</a:t>
            </a:r>
            <a:endParaRPr lang="ru-RU" sz="1600" b="1" dirty="0" smtClean="0">
              <a:solidFill>
                <a:srgbClr val="FF0000"/>
              </a:solidFill>
              <a:latin typeface="Arial" panose="020B0604020202020204" pitchFamily="34" charset="0"/>
              <a:cs typeface="Arial" panose="020B0604020202020204" pitchFamily="34" charset="0"/>
            </a:endParaRPr>
          </a:p>
          <a:p>
            <a:endParaRPr lang="ru-RU" sz="1400" b="1"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ru-RU" sz="1400" b="1" dirty="0" smtClean="0">
              <a:solidFill>
                <a:schemeClr val="accent1">
                  <a:lumMod val="75000"/>
                </a:schemeClr>
              </a:solidFill>
              <a:latin typeface="Arial" panose="020B0604020202020204" pitchFamily="34" charset="0"/>
              <a:cs typeface="Arial" panose="020B0604020202020204" pitchFamily="34" charset="0"/>
            </a:endParaRPr>
          </a:p>
        </p:txBody>
      </p:sp>
      <p:sp>
        <p:nvSpPr>
          <p:cNvPr id="5" name="Прямоугольник с двумя скругленными противолежащими углами 4"/>
          <p:cNvSpPr/>
          <p:nvPr/>
        </p:nvSpPr>
        <p:spPr>
          <a:xfrm>
            <a:off x="770019" y="4316290"/>
            <a:ext cx="10748211" cy="1530853"/>
          </a:xfrm>
          <a:prstGeom prst="round2DiagRect">
            <a:avLst/>
          </a:prstGeom>
          <a:solidFill>
            <a:schemeClr val="accent3">
              <a:lumMod val="20000"/>
              <a:lumOff val="80000"/>
            </a:schemeClr>
          </a:solidFill>
          <a:ln w="38100">
            <a:noFill/>
          </a:ln>
          <a:effectLst>
            <a:outerShdw blurRad="44450" dist="27940" dir="5400000" algn="ctr">
              <a:srgbClr val="000000">
                <a:alpha val="32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endParaRPr lang="ru-RU" sz="1600" b="1" dirty="0">
              <a:solidFill>
                <a:srgbClr val="FF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ru-RU" sz="1600" b="1" dirty="0" smtClean="0">
              <a:solidFill>
                <a:schemeClr val="accent1">
                  <a:lumMod val="7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ru-RU" sz="1600" b="1" dirty="0" smtClean="0">
              <a:solidFill>
                <a:schemeClr val="accent1">
                  <a:lumMod val="75000"/>
                </a:schemeClr>
              </a:solidFill>
              <a:latin typeface="Arial" panose="020B0604020202020204" pitchFamily="34" charset="0"/>
              <a:cs typeface="Arial" panose="020B0604020202020204" pitchFamily="34" charset="0"/>
            </a:endParaRPr>
          </a:p>
          <a:p>
            <a:pPr algn="just"/>
            <a:endParaRPr lang="ru-RU" sz="1600" b="1" dirty="0" smtClean="0">
              <a:solidFill>
                <a:srgbClr val="FF0000"/>
              </a:solidFill>
              <a:latin typeface="Arial" panose="020B0604020202020204" pitchFamily="34" charset="0"/>
              <a:cs typeface="Arial" panose="020B0604020202020204" pitchFamily="34" charset="0"/>
            </a:endParaRPr>
          </a:p>
          <a:p>
            <a:pPr algn="just"/>
            <a:endParaRPr lang="ru-RU" b="1" dirty="0" smtClean="0">
              <a:solidFill>
                <a:srgbClr val="FF0000"/>
              </a:solidFill>
              <a:latin typeface="Arial" panose="020B0604020202020204" pitchFamily="34" charset="0"/>
              <a:cs typeface="Arial" panose="020B0604020202020204" pitchFamily="34" charset="0"/>
            </a:endParaRPr>
          </a:p>
          <a:p>
            <a:pPr algn="just"/>
            <a:r>
              <a:rPr lang="ru-RU" b="1" dirty="0" err="1" smtClean="0">
                <a:solidFill>
                  <a:srgbClr val="FF0000"/>
                </a:solidFill>
                <a:latin typeface="Arial" panose="020B0604020202020204" pitchFamily="34" charset="0"/>
                <a:cs typeface="Arial" panose="020B0604020202020204" pitchFamily="34" charset="0"/>
              </a:rPr>
              <a:t>Эпиднадзор</a:t>
            </a:r>
            <a:r>
              <a:rPr lang="ru-RU" b="1" dirty="0" smtClean="0">
                <a:solidFill>
                  <a:srgbClr val="FF0000"/>
                </a:solidFill>
                <a:latin typeface="Arial" panose="020B0604020202020204" pitchFamily="34" charset="0"/>
                <a:cs typeface="Arial" panose="020B0604020202020204" pitchFamily="34" charset="0"/>
              </a:rPr>
              <a:t> </a:t>
            </a:r>
            <a:r>
              <a:rPr lang="ru-RU" b="1" dirty="0">
                <a:solidFill>
                  <a:srgbClr val="FF0000"/>
                </a:solidFill>
                <a:latin typeface="Arial" panose="020B0604020202020204" pitchFamily="34" charset="0"/>
                <a:cs typeface="Arial" panose="020B0604020202020204" pitchFamily="34" charset="0"/>
              </a:rPr>
              <a:t>и мониторинг потребления соли</a:t>
            </a:r>
            <a:r>
              <a:rPr lang="ru-RU" b="1" dirty="0" smtClean="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ru-RU" sz="1600" b="1" dirty="0">
                <a:solidFill>
                  <a:schemeClr val="accent1">
                    <a:lumMod val="75000"/>
                  </a:schemeClr>
                </a:solidFill>
                <a:latin typeface="Arial" panose="020B0604020202020204" pitchFamily="34" charset="0"/>
                <a:cs typeface="Arial" panose="020B0604020202020204" pitchFamily="34" charset="0"/>
              </a:rPr>
              <a:t/>
            </a:r>
            <a:br>
              <a:rPr lang="ru-RU" sz="1600" b="1" dirty="0">
                <a:solidFill>
                  <a:schemeClr val="accent1">
                    <a:lumMod val="75000"/>
                  </a:schemeClr>
                </a:solidFill>
                <a:latin typeface="Arial" panose="020B0604020202020204" pitchFamily="34" charset="0"/>
                <a:cs typeface="Arial" panose="020B0604020202020204" pitchFamily="34" charset="0"/>
              </a:rPr>
            </a:br>
            <a:r>
              <a:rPr lang="ru-RU" sz="1600" dirty="0"/>
              <a:t>Выработка рекомендаций для формирования политики по неинфекционным заболеваниям на основании итогов национального исследования «STEPS» </a:t>
            </a:r>
          </a:p>
          <a:p>
            <a:pPr algn="just"/>
            <a:endParaRPr lang="ru-RU" sz="1600" b="1" dirty="0">
              <a:solidFill>
                <a:srgbClr val="FF0000"/>
              </a:solidFill>
              <a:latin typeface="Arial" panose="020B0604020202020204" pitchFamily="34" charset="0"/>
              <a:cs typeface="Arial" panose="020B0604020202020204" pitchFamily="34" charset="0"/>
            </a:endParaRPr>
          </a:p>
          <a:p>
            <a:pPr algn="just"/>
            <a:endParaRPr lang="ru-RU" sz="1600" b="1" dirty="0" smtClean="0">
              <a:solidFill>
                <a:srgbClr val="FF0000"/>
              </a:solidFill>
              <a:latin typeface="Arial" panose="020B0604020202020204" pitchFamily="34" charset="0"/>
              <a:cs typeface="Arial" panose="020B0604020202020204" pitchFamily="34" charset="0"/>
            </a:endParaRPr>
          </a:p>
          <a:p>
            <a:pPr algn="just"/>
            <a:endParaRPr lang="ru-RU" sz="1600" b="1" dirty="0">
              <a:solidFill>
                <a:srgbClr val="FF0000"/>
              </a:solidFill>
              <a:latin typeface="Arial" panose="020B0604020202020204" pitchFamily="34" charset="0"/>
              <a:cs typeface="Arial" panose="020B0604020202020204" pitchFamily="34" charset="0"/>
            </a:endParaRPr>
          </a:p>
          <a:p>
            <a:pPr algn="just"/>
            <a:endParaRPr lang="ru-RU" sz="1600" b="1" dirty="0" smtClean="0">
              <a:solidFill>
                <a:srgbClr val="FF0000"/>
              </a:solidFill>
              <a:latin typeface="Arial" panose="020B0604020202020204" pitchFamily="34" charset="0"/>
              <a:cs typeface="Arial" panose="020B0604020202020204" pitchFamily="34" charset="0"/>
            </a:endParaRPr>
          </a:p>
          <a:p>
            <a:pPr algn="just"/>
            <a:endParaRPr lang="ru-RU" sz="1600" b="1" dirty="0">
              <a:solidFill>
                <a:srgbClr val="FF0000"/>
              </a:solidFill>
              <a:latin typeface="Arial" panose="020B0604020202020204" pitchFamily="34" charset="0"/>
              <a:cs typeface="Arial" panose="020B0604020202020204" pitchFamily="34" charset="0"/>
            </a:endParaRPr>
          </a:p>
          <a:p>
            <a:pPr algn="just"/>
            <a:endParaRPr lang="ru-RU" sz="1600" b="1" dirty="0">
              <a:solidFill>
                <a:srgbClr val="FF0000"/>
              </a:solidFill>
              <a:latin typeface="Arial" panose="020B0604020202020204" pitchFamily="34" charset="0"/>
              <a:cs typeface="Arial" panose="020B0604020202020204" pitchFamily="34" charset="0"/>
            </a:endParaRPr>
          </a:p>
          <a:p>
            <a:pPr algn="just"/>
            <a:endParaRPr lang="ru-RU" sz="1600" dirty="0">
              <a:solidFill>
                <a:schemeClr val="tx2"/>
              </a:solidFill>
              <a:latin typeface="Arial" panose="020B0604020202020204" pitchFamily="34" charset="0"/>
              <a:cs typeface="Arial" panose="020B0604020202020204" pitchFamily="34" charset="0"/>
            </a:endParaRPr>
          </a:p>
        </p:txBody>
      </p:sp>
      <p:sp>
        <p:nvSpPr>
          <p:cNvPr id="10" name="object 9"/>
          <p:cNvSpPr/>
          <p:nvPr/>
        </p:nvSpPr>
        <p:spPr>
          <a:xfrm>
            <a:off x="10672931" y="1154722"/>
            <a:ext cx="570425" cy="491621"/>
          </a:xfrm>
          <a:custGeom>
            <a:avLst/>
            <a:gdLst/>
            <a:ahLst/>
            <a:cxnLst/>
            <a:rect l="l" t="t" r="r" b="b"/>
            <a:pathLst>
              <a:path w="714375" h="635000">
                <a:moveTo>
                  <a:pt x="345046" y="528688"/>
                </a:moveTo>
                <a:lnTo>
                  <a:pt x="339559" y="523214"/>
                </a:lnTo>
                <a:lnTo>
                  <a:pt x="332803" y="523214"/>
                </a:lnTo>
                <a:lnTo>
                  <a:pt x="137058" y="523214"/>
                </a:lnTo>
                <a:lnTo>
                  <a:pt x="131584" y="528688"/>
                </a:lnTo>
                <a:lnTo>
                  <a:pt x="131584" y="542213"/>
                </a:lnTo>
                <a:lnTo>
                  <a:pt x="137058" y="547687"/>
                </a:lnTo>
                <a:lnTo>
                  <a:pt x="339559" y="547687"/>
                </a:lnTo>
                <a:lnTo>
                  <a:pt x="345046" y="542213"/>
                </a:lnTo>
                <a:lnTo>
                  <a:pt x="345046" y="528688"/>
                </a:lnTo>
                <a:close/>
              </a:path>
              <a:path w="714375" h="635000">
                <a:moveTo>
                  <a:pt x="345046" y="457974"/>
                </a:moveTo>
                <a:lnTo>
                  <a:pt x="339559" y="452501"/>
                </a:lnTo>
                <a:lnTo>
                  <a:pt x="332803" y="452501"/>
                </a:lnTo>
                <a:lnTo>
                  <a:pt x="137058" y="452501"/>
                </a:lnTo>
                <a:lnTo>
                  <a:pt x="131584" y="457974"/>
                </a:lnTo>
                <a:lnTo>
                  <a:pt x="131584" y="471500"/>
                </a:lnTo>
                <a:lnTo>
                  <a:pt x="137058" y="476973"/>
                </a:lnTo>
                <a:lnTo>
                  <a:pt x="339559" y="476973"/>
                </a:lnTo>
                <a:lnTo>
                  <a:pt x="345046" y="471500"/>
                </a:lnTo>
                <a:lnTo>
                  <a:pt x="345046" y="457974"/>
                </a:lnTo>
                <a:close/>
              </a:path>
              <a:path w="714375" h="635000">
                <a:moveTo>
                  <a:pt x="345046" y="387273"/>
                </a:moveTo>
                <a:lnTo>
                  <a:pt x="339559" y="381800"/>
                </a:lnTo>
                <a:lnTo>
                  <a:pt x="332803" y="381800"/>
                </a:lnTo>
                <a:lnTo>
                  <a:pt x="137058" y="381800"/>
                </a:lnTo>
                <a:lnTo>
                  <a:pt x="131584" y="387273"/>
                </a:lnTo>
                <a:lnTo>
                  <a:pt x="131584" y="400799"/>
                </a:lnTo>
                <a:lnTo>
                  <a:pt x="137058" y="406273"/>
                </a:lnTo>
                <a:lnTo>
                  <a:pt x="339559" y="406273"/>
                </a:lnTo>
                <a:lnTo>
                  <a:pt x="345046" y="400799"/>
                </a:lnTo>
                <a:lnTo>
                  <a:pt x="345046" y="387273"/>
                </a:lnTo>
                <a:close/>
              </a:path>
              <a:path w="714375" h="635000">
                <a:moveTo>
                  <a:pt x="398716" y="191719"/>
                </a:moveTo>
                <a:lnTo>
                  <a:pt x="393230" y="186245"/>
                </a:lnTo>
                <a:lnTo>
                  <a:pt x="381304" y="186245"/>
                </a:lnTo>
                <a:lnTo>
                  <a:pt x="372389" y="168186"/>
                </a:lnTo>
                <a:lnTo>
                  <a:pt x="372389" y="210718"/>
                </a:lnTo>
                <a:lnTo>
                  <a:pt x="366610" y="222415"/>
                </a:lnTo>
                <a:lnTo>
                  <a:pt x="357606" y="231648"/>
                </a:lnTo>
                <a:lnTo>
                  <a:pt x="346100" y="237731"/>
                </a:lnTo>
                <a:lnTo>
                  <a:pt x="332803" y="239915"/>
                </a:lnTo>
                <a:lnTo>
                  <a:pt x="319519" y="237731"/>
                </a:lnTo>
                <a:lnTo>
                  <a:pt x="308000" y="231648"/>
                </a:lnTo>
                <a:lnTo>
                  <a:pt x="298996" y="222415"/>
                </a:lnTo>
                <a:lnTo>
                  <a:pt x="293217" y="210718"/>
                </a:lnTo>
                <a:lnTo>
                  <a:pt x="372389" y="210718"/>
                </a:lnTo>
                <a:lnTo>
                  <a:pt x="372389" y="168186"/>
                </a:lnTo>
                <a:lnTo>
                  <a:pt x="360095" y="143268"/>
                </a:lnTo>
                <a:lnTo>
                  <a:pt x="354012" y="130937"/>
                </a:lnTo>
                <a:lnTo>
                  <a:pt x="354012" y="186245"/>
                </a:lnTo>
                <a:lnTo>
                  <a:pt x="311594" y="186245"/>
                </a:lnTo>
                <a:lnTo>
                  <a:pt x="332803" y="143268"/>
                </a:lnTo>
                <a:lnTo>
                  <a:pt x="354012" y="186245"/>
                </a:lnTo>
                <a:lnTo>
                  <a:pt x="354012" y="130937"/>
                </a:lnTo>
                <a:lnTo>
                  <a:pt x="352488" y="127838"/>
                </a:lnTo>
                <a:lnTo>
                  <a:pt x="367779" y="127838"/>
                </a:lnTo>
                <a:lnTo>
                  <a:pt x="373253" y="122364"/>
                </a:lnTo>
                <a:lnTo>
                  <a:pt x="373253" y="108851"/>
                </a:lnTo>
                <a:lnTo>
                  <a:pt x="367779" y="103365"/>
                </a:lnTo>
                <a:lnTo>
                  <a:pt x="250558" y="103365"/>
                </a:lnTo>
                <a:lnTo>
                  <a:pt x="250558" y="87668"/>
                </a:lnTo>
                <a:lnTo>
                  <a:pt x="245071" y="82194"/>
                </a:lnTo>
                <a:lnTo>
                  <a:pt x="231559" y="82194"/>
                </a:lnTo>
                <a:lnTo>
                  <a:pt x="226072" y="87668"/>
                </a:lnTo>
                <a:lnTo>
                  <a:pt x="226072" y="103365"/>
                </a:lnTo>
                <a:lnTo>
                  <a:pt x="108864" y="103365"/>
                </a:lnTo>
                <a:lnTo>
                  <a:pt x="103378" y="108851"/>
                </a:lnTo>
                <a:lnTo>
                  <a:pt x="103378" y="122364"/>
                </a:lnTo>
                <a:lnTo>
                  <a:pt x="108864" y="127838"/>
                </a:lnTo>
                <a:lnTo>
                  <a:pt x="124142" y="127838"/>
                </a:lnTo>
                <a:lnTo>
                  <a:pt x="95326" y="186245"/>
                </a:lnTo>
                <a:lnTo>
                  <a:pt x="83400" y="186245"/>
                </a:lnTo>
                <a:lnTo>
                  <a:pt x="77914" y="191719"/>
                </a:lnTo>
                <a:lnTo>
                  <a:pt x="77914" y="198488"/>
                </a:lnTo>
                <a:lnTo>
                  <a:pt x="83108" y="224116"/>
                </a:lnTo>
                <a:lnTo>
                  <a:pt x="97243" y="245071"/>
                </a:lnTo>
                <a:lnTo>
                  <a:pt x="118198" y="259207"/>
                </a:lnTo>
                <a:lnTo>
                  <a:pt x="143827" y="264388"/>
                </a:lnTo>
                <a:lnTo>
                  <a:pt x="169456" y="259207"/>
                </a:lnTo>
                <a:lnTo>
                  <a:pt x="190411" y="245071"/>
                </a:lnTo>
                <a:lnTo>
                  <a:pt x="193878" y="239915"/>
                </a:lnTo>
                <a:lnTo>
                  <a:pt x="204546" y="224116"/>
                </a:lnTo>
                <a:lnTo>
                  <a:pt x="207251" y="210718"/>
                </a:lnTo>
                <a:lnTo>
                  <a:pt x="209727" y="198488"/>
                </a:lnTo>
                <a:lnTo>
                  <a:pt x="209727" y="191719"/>
                </a:lnTo>
                <a:lnTo>
                  <a:pt x="204254" y="186245"/>
                </a:lnTo>
                <a:lnTo>
                  <a:pt x="192328" y="186245"/>
                </a:lnTo>
                <a:lnTo>
                  <a:pt x="183413" y="168186"/>
                </a:lnTo>
                <a:lnTo>
                  <a:pt x="183413" y="210718"/>
                </a:lnTo>
                <a:lnTo>
                  <a:pt x="177634" y="222415"/>
                </a:lnTo>
                <a:lnTo>
                  <a:pt x="168630" y="231648"/>
                </a:lnTo>
                <a:lnTo>
                  <a:pt x="157124" y="237731"/>
                </a:lnTo>
                <a:lnTo>
                  <a:pt x="143827" y="239915"/>
                </a:lnTo>
                <a:lnTo>
                  <a:pt x="130543" y="237731"/>
                </a:lnTo>
                <a:lnTo>
                  <a:pt x="119024" y="231648"/>
                </a:lnTo>
                <a:lnTo>
                  <a:pt x="110020" y="222415"/>
                </a:lnTo>
                <a:lnTo>
                  <a:pt x="104241" y="210718"/>
                </a:lnTo>
                <a:lnTo>
                  <a:pt x="183413" y="210718"/>
                </a:lnTo>
                <a:lnTo>
                  <a:pt x="183413" y="168186"/>
                </a:lnTo>
                <a:lnTo>
                  <a:pt x="171119" y="143268"/>
                </a:lnTo>
                <a:lnTo>
                  <a:pt x="165036" y="130937"/>
                </a:lnTo>
                <a:lnTo>
                  <a:pt x="165036" y="186245"/>
                </a:lnTo>
                <a:lnTo>
                  <a:pt x="122618" y="186245"/>
                </a:lnTo>
                <a:lnTo>
                  <a:pt x="143827" y="143268"/>
                </a:lnTo>
                <a:lnTo>
                  <a:pt x="165036" y="186245"/>
                </a:lnTo>
                <a:lnTo>
                  <a:pt x="165036" y="130937"/>
                </a:lnTo>
                <a:lnTo>
                  <a:pt x="163512" y="127838"/>
                </a:lnTo>
                <a:lnTo>
                  <a:pt x="226072" y="127838"/>
                </a:lnTo>
                <a:lnTo>
                  <a:pt x="226072" y="260261"/>
                </a:lnTo>
                <a:lnTo>
                  <a:pt x="214452" y="266026"/>
                </a:lnTo>
                <a:lnTo>
                  <a:pt x="205270" y="274993"/>
                </a:lnTo>
                <a:lnTo>
                  <a:pt x="199237" y="286448"/>
                </a:lnTo>
                <a:lnTo>
                  <a:pt x="197065" y="299669"/>
                </a:lnTo>
                <a:lnTo>
                  <a:pt x="197065" y="314782"/>
                </a:lnTo>
                <a:lnTo>
                  <a:pt x="145262" y="314782"/>
                </a:lnTo>
                <a:lnTo>
                  <a:pt x="139776" y="320268"/>
                </a:lnTo>
                <a:lnTo>
                  <a:pt x="139776" y="333781"/>
                </a:lnTo>
                <a:lnTo>
                  <a:pt x="145262" y="339267"/>
                </a:lnTo>
                <a:lnTo>
                  <a:pt x="331368" y="339267"/>
                </a:lnTo>
                <a:lnTo>
                  <a:pt x="336854" y="333781"/>
                </a:lnTo>
                <a:lnTo>
                  <a:pt x="336854" y="320268"/>
                </a:lnTo>
                <a:lnTo>
                  <a:pt x="331368" y="314782"/>
                </a:lnTo>
                <a:lnTo>
                  <a:pt x="279565" y="314782"/>
                </a:lnTo>
                <a:lnTo>
                  <a:pt x="279565" y="299669"/>
                </a:lnTo>
                <a:lnTo>
                  <a:pt x="277393" y="286448"/>
                </a:lnTo>
                <a:lnTo>
                  <a:pt x="275513" y="282892"/>
                </a:lnTo>
                <a:lnTo>
                  <a:pt x="271360" y="274993"/>
                </a:lnTo>
                <a:lnTo>
                  <a:pt x="262166" y="266026"/>
                </a:lnTo>
                <a:lnTo>
                  <a:pt x="255092" y="262521"/>
                </a:lnTo>
                <a:lnTo>
                  <a:pt x="255092" y="290410"/>
                </a:lnTo>
                <a:lnTo>
                  <a:pt x="255092" y="314782"/>
                </a:lnTo>
                <a:lnTo>
                  <a:pt x="221538" y="314782"/>
                </a:lnTo>
                <a:lnTo>
                  <a:pt x="221538" y="290410"/>
                </a:lnTo>
                <a:lnTo>
                  <a:pt x="229069" y="282892"/>
                </a:lnTo>
                <a:lnTo>
                  <a:pt x="247561" y="282892"/>
                </a:lnTo>
                <a:lnTo>
                  <a:pt x="255092" y="290410"/>
                </a:lnTo>
                <a:lnTo>
                  <a:pt x="255092" y="262521"/>
                </a:lnTo>
                <a:lnTo>
                  <a:pt x="250558" y="260261"/>
                </a:lnTo>
                <a:lnTo>
                  <a:pt x="250558" y="127838"/>
                </a:lnTo>
                <a:lnTo>
                  <a:pt x="313118" y="127838"/>
                </a:lnTo>
                <a:lnTo>
                  <a:pt x="284302" y="186245"/>
                </a:lnTo>
                <a:lnTo>
                  <a:pt x="272376" y="186245"/>
                </a:lnTo>
                <a:lnTo>
                  <a:pt x="266903" y="191719"/>
                </a:lnTo>
                <a:lnTo>
                  <a:pt x="266903" y="198488"/>
                </a:lnTo>
                <a:lnTo>
                  <a:pt x="272084" y="224116"/>
                </a:lnTo>
                <a:lnTo>
                  <a:pt x="286232" y="245071"/>
                </a:lnTo>
                <a:lnTo>
                  <a:pt x="307174" y="259207"/>
                </a:lnTo>
                <a:lnTo>
                  <a:pt x="332803" y="264388"/>
                </a:lnTo>
                <a:lnTo>
                  <a:pt x="358432" y="259207"/>
                </a:lnTo>
                <a:lnTo>
                  <a:pt x="393522" y="224116"/>
                </a:lnTo>
                <a:lnTo>
                  <a:pt x="398716" y="198488"/>
                </a:lnTo>
                <a:lnTo>
                  <a:pt x="398716" y="191719"/>
                </a:lnTo>
                <a:close/>
              </a:path>
              <a:path w="714375" h="635000">
                <a:moveTo>
                  <a:pt x="714311" y="386384"/>
                </a:moveTo>
                <a:lnTo>
                  <a:pt x="708964" y="359994"/>
                </a:lnTo>
                <a:lnTo>
                  <a:pt x="697484" y="342976"/>
                </a:lnTo>
                <a:lnTo>
                  <a:pt x="694410" y="338416"/>
                </a:lnTo>
                <a:lnTo>
                  <a:pt x="672833" y="323850"/>
                </a:lnTo>
                <a:lnTo>
                  <a:pt x="646430" y="318503"/>
                </a:lnTo>
                <a:lnTo>
                  <a:pt x="594283" y="318503"/>
                </a:lnTo>
                <a:lnTo>
                  <a:pt x="594283" y="342976"/>
                </a:lnTo>
                <a:lnTo>
                  <a:pt x="587679" y="352412"/>
                </a:lnTo>
                <a:lnTo>
                  <a:pt x="582739" y="362915"/>
                </a:lnTo>
                <a:lnTo>
                  <a:pt x="579628" y="374307"/>
                </a:lnTo>
                <a:lnTo>
                  <a:pt x="578548" y="386384"/>
                </a:lnTo>
                <a:lnTo>
                  <a:pt x="578548" y="558406"/>
                </a:lnTo>
                <a:lnTo>
                  <a:pt x="574446" y="578675"/>
                </a:lnTo>
                <a:lnTo>
                  <a:pt x="563270" y="595236"/>
                </a:lnTo>
                <a:lnTo>
                  <a:pt x="546696" y="606412"/>
                </a:lnTo>
                <a:lnTo>
                  <a:pt x="526440" y="610514"/>
                </a:lnTo>
                <a:lnTo>
                  <a:pt x="506463" y="606475"/>
                </a:lnTo>
                <a:lnTo>
                  <a:pt x="490131" y="595464"/>
                </a:lnTo>
                <a:lnTo>
                  <a:pt x="479120" y="579132"/>
                </a:lnTo>
                <a:lnTo>
                  <a:pt x="475068" y="559155"/>
                </a:lnTo>
                <a:lnTo>
                  <a:pt x="475068" y="342976"/>
                </a:lnTo>
                <a:lnTo>
                  <a:pt x="594283" y="342976"/>
                </a:lnTo>
                <a:lnTo>
                  <a:pt x="594283" y="318503"/>
                </a:lnTo>
                <a:lnTo>
                  <a:pt x="475068" y="318503"/>
                </a:lnTo>
                <a:lnTo>
                  <a:pt x="475068" y="24472"/>
                </a:lnTo>
                <a:lnTo>
                  <a:pt x="475068" y="5473"/>
                </a:lnTo>
                <a:lnTo>
                  <a:pt x="470687" y="1092"/>
                </a:lnTo>
                <a:lnTo>
                  <a:pt x="470687" y="610514"/>
                </a:lnTo>
                <a:lnTo>
                  <a:pt x="75844" y="610514"/>
                </a:lnTo>
                <a:lnTo>
                  <a:pt x="55867" y="606475"/>
                </a:lnTo>
                <a:lnTo>
                  <a:pt x="39547" y="595464"/>
                </a:lnTo>
                <a:lnTo>
                  <a:pt x="28524" y="579132"/>
                </a:lnTo>
                <a:lnTo>
                  <a:pt x="24485" y="559155"/>
                </a:lnTo>
                <a:lnTo>
                  <a:pt x="24485" y="24472"/>
                </a:lnTo>
                <a:lnTo>
                  <a:pt x="450596" y="24472"/>
                </a:lnTo>
                <a:lnTo>
                  <a:pt x="450596" y="559155"/>
                </a:lnTo>
                <a:lnTo>
                  <a:pt x="451980" y="573633"/>
                </a:lnTo>
                <a:lnTo>
                  <a:pt x="470687" y="610514"/>
                </a:lnTo>
                <a:lnTo>
                  <a:pt x="470687" y="1092"/>
                </a:lnTo>
                <a:lnTo>
                  <a:pt x="469595" y="0"/>
                </a:lnTo>
                <a:lnTo>
                  <a:pt x="5486" y="0"/>
                </a:lnTo>
                <a:lnTo>
                  <a:pt x="0" y="5473"/>
                </a:lnTo>
                <a:lnTo>
                  <a:pt x="0" y="559155"/>
                </a:lnTo>
                <a:lnTo>
                  <a:pt x="5969" y="588657"/>
                </a:lnTo>
                <a:lnTo>
                  <a:pt x="22237" y="612762"/>
                </a:lnTo>
                <a:lnTo>
                  <a:pt x="46355" y="629031"/>
                </a:lnTo>
                <a:lnTo>
                  <a:pt x="75844" y="635000"/>
                </a:lnTo>
                <a:lnTo>
                  <a:pt x="526440" y="635000"/>
                </a:lnTo>
                <a:lnTo>
                  <a:pt x="556221" y="628980"/>
                </a:lnTo>
                <a:lnTo>
                  <a:pt x="580567" y="612546"/>
                </a:lnTo>
                <a:lnTo>
                  <a:pt x="581926" y="610514"/>
                </a:lnTo>
                <a:lnTo>
                  <a:pt x="596988" y="588187"/>
                </a:lnTo>
                <a:lnTo>
                  <a:pt x="603021" y="558406"/>
                </a:lnTo>
                <a:lnTo>
                  <a:pt x="603021" y="386384"/>
                </a:lnTo>
                <a:lnTo>
                  <a:pt x="606437" y="369506"/>
                </a:lnTo>
                <a:lnTo>
                  <a:pt x="615759" y="355714"/>
                </a:lnTo>
                <a:lnTo>
                  <a:pt x="629551" y="346392"/>
                </a:lnTo>
                <a:lnTo>
                  <a:pt x="646430" y="342976"/>
                </a:lnTo>
                <a:lnTo>
                  <a:pt x="663308" y="346392"/>
                </a:lnTo>
                <a:lnTo>
                  <a:pt x="677113" y="355714"/>
                </a:lnTo>
                <a:lnTo>
                  <a:pt x="686422" y="369506"/>
                </a:lnTo>
                <a:lnTo>
                  <a:pt x="689838" y="386384"/>
                </a:lnTo>
                <a:lnTo>
                  <a:pt x="689838" y="629513"/>
                </a:lnTo>
                <a:lnTo>
                  <a:pt x="695312" y="635000"/>
                </a:lnTo>
                <a:lnTo>
                  <a:pt x="708825" y="635000"/>
                </a:lnTo>
                <a:lnTo>
                  <a:pt x="714311" y="629513"/>
                </a:lnTo>
                <a:lnTo>
                  <a:pt x="714311" y="386384"/>
                </a:lnTo>
                <a:close/>
              </a:path>
            </a:pathLst>
          </a:custGeom>
          <a:solidFill>
            <a:srgbClr val="F5F5F5"/>
          </a:solidFill>
          <a:ln>
            <a:solidFill>
              <a:schemeClr val="tx2"/>
            </a:solidFill>
          </a:ln>
        </p:spPr>
        <p:txBody>
          <a:bodyPr wrap="square" lIns="0" tIns="0" rIns="0" bIns="0" rtlCol="0"/>
          <a:lstStyle/>
          <a:p>
            <a:endParaRPr/>
          </a:p>
        </p:txBody>
      </p:sp>
      <p:sp>
        <p:nvSpPr>
          <p:cNvPr id="11" name="object 57"/>
          <p:cNvSpPr/>
          <p:nvPr/>
        </p:nvSpPr>
        <p:spPr>
          <a:xfrm>
            <a:off x="278116" y="2538708"/>
            <a:ext cx="413384" cy="502920"/>
          </a:xfrm>
          <a:custGeom>
            <a:avLst/>
            <a:gdLst/>
            <a:ahLst/>
            <a:cxnLst/>
            <a:rect l="l" t="t" r="r" b="b"/>
            <a:pathLst>
              <a:path w="413384" h="502920">
                <a:moveTo>
                  <a:pt x="162483" y="264185"/>
                </a:moveTo>
                <a:lnTo>
                  <a:pt x="156260" y="257035"/>
                </a:lnTo>
                <a:lnTo>
                  <a:pt x="150787" y="256616"/>
                </a:lnTo>
                <a:lnTo>
                  <a:pt x="137718" y="267601"/>
                </a:lnTo>
                <a:lnTo>
                  <a:pt x="136867" y="263766"/>
                </a:lnTo>
                <a:lnTo>
                  <a:pt x="133565" y="260845"/>
                </a:lnTo>
                <a:lnTo>
                  <a:pt x="120751" y="260845"/>
                </a:lnTo>
                <a:lnTo>
                  <a:pt x="120751" y="277901"/>
                </a:lnTo>
                <a:lnTo>
                  <a:pt x="120751" y="281876"/>
                </a:lnTo>
                <a:lnTo>
                  <a:pt x="102057" y="297599"/>
                </a:lnTo>
                <a:lnTo>
                  <a:pt x="85750" y="284848"/>
                </a:lnTo>
                <a:lnTo>
                  <a:pt x="80289" y="285470"/>
                </a:lnTo>
                <a:lnTo>
                  <a:pt x="74333" y="292823"/>
                </a:lnTo>
                <a:lnTo>
                  <a:pt x="74955" y="298196"/>
                </a:lnTo>
                <a:lnTo>
                  <a:pt x="98450" y="316572"/>
                </a:lnTo>
                <a:lnTo>
                  <a:pt x="100355" y="317182"/>
                </a:lnTo>
                <a:lnTo>
                  <a:pt x="104267" y="317182"/>
                </a:lnTo>
                <a:lnTo>
                  <a:pt x="106260" y="316496"/>
                </a:lnTo>
                <a:lnTo>
                  <a:pt x="120751" y="304317"/>
                </a:lnTo>
                <a:lnTo>
                  <a:pt x="120751" y="326834"/>
                </a:lnTo>
                <a:lnTo>
                  <a:pt x="71031" y="326834"/>
                </a:lnTo>
                <a:lnTo>
                  <a:pt x="71031" y="277901"/>
                </a:lnTo>
                <a:lnTo>
                  <a:pt x="120751" y="277901"/>
                </a:lnTo>
                <a:lnTo>
                  <a:pt x="120751" y="260845"/>
                </a:lnTo>
                <a:lnTo>
                  <a:pt x="57581" y="260845"/>
                </a:lnTo>
                <a:lnTo>
                  <a:pt x="53708" y="264668"/>
                </a:lnTo>
                <a:lnTo>
                  <a:pt x="53708" y="340080"/>
                </a:lnTo>
                <a:lnTo>
                  <a:pt x="57581" y="343890"/>
                </a:lnTo>
                <a:lnTo>
                  <a:pt x="134200" y="343890"/>
                </a:lnTo>
                <a:lnTo>
                  <a:pt x="138074" y="340080"/>
                </a:lnTo>
                <a:lnTo>
                  <a:pt x="138074" y="326834"/>
                </a:lnTo>
                <a:lnTo>
                  <a:pt x="138074" y="304317"/>
                </a:lnTo>
                <a:lnTo>
                  <a:pt x="138074" y="297599"/>
                </a:lnTo>
                <a:lnTo>
                  <a:pt x="138074" y="289737"/>
                </a:lnTo>
                <a:lnTo>
                  <a:pt x="152146" y="277901"/>
                </a:lnTo>
                <a:lnTo>
                  <a:pt x="162052" y="269570"/>
                </a:lnTo>
                <a:lnTo>
                  <a:pt x="162204" y="267601"/>
                </a:lnTo>
                <a:lnTo>
                  <a:pt x="162483" y="264185"/>
                </a:lnTo>
                <a:close/>
              </a:path>
              <a:path w="413384" h="502920">
                <a:moveTo>
                  <a:pt x="162483" y="167627"/>
                </a:moveTo>
                <a:lnTo>
                  <a:pt x="156260" y="160464"/>
                </a:lnTo>
                <a:lnTo>
                  <a:pt x="150787" y="160058"/>
                </a:lnTo>
                <a:lnTo>
                  <a:pt x="138074" y="170738"/>
                </a:lnTo>
                <a:lnTo>
                  <a:pt x="138074" y="164884"/>
                </a:lnTo>
                <a:lnTo>
                  <a:pt x="134200" y="161061"/>
                </a:lnTo>
                <a:lnTo>
                  <a:pt x="120751" y="161061"/>
                </a:lnTo>
                <a:lnTo>
                  <a:pt x="120751" y="178117"/>
                </a:lnTo>
                <a:lnTo>
                  <a:pt x="120751" y="185318"/>
                </a:lnTo>
                <a:lnTo>
                  <a:pt x="102057" y="201041"/>
                </a:lnTo>
                <a:lnTo>
                  <a:pt x="85750" y="188290"/>
                </a:lnTo>
                <a:lnTo>
                  <a:pt x="80289" y="188899"/>
                </a:lnTo>
                <a:lnTo>
                  <a:pt x="74333" y="196265"/>
                </a:lnTo>
                <a:lnTo>
                  <a:pt x="74955" y="201637"/>
                </a:lnTo>
                <a:lnTo>
                  <a:pt x="98450" y="220014"/>
                </a:lnTo>
                <a:lnTo>
                  <a:pt x="100355" y="220624"/>
                </a:lnTo>
                <a:lnTo>
                  <a:pt x="104267" y="220624"/>
                </a:lnTo>
                <a:lnTo>
                  <a:pt x="106260" y="219938"/>
                </a:lnTo>
                <a:lnTo>
                  <a:pt x="120751" y="207746"/>
                </a:lnTo>
                <a:lnTo>
                  <a:pt x="120751" y="227050"/>
                </a:lnTo>
                <a:lnTo>
                  <a:pt x="71031" y="227050"/>
                </a:lnTo>
                <a:lnTo>
                  <a:pt x="71031" y="178117"/>
                </a:lnTo>
                <a:lnTo>
                  <a:pt x="120751" y="178117"/>
                </a:lnTo>
                <a:lnTo>
                  <a:pt x="120751" y="161061"/>
                </a:lnTo>
                <a:lnTo>
                  <a:pt x="57581" y="161061"/>
                </a:lnTo>
                <a:lnTo>
                  <a:pt x="53708" y="164884"/>
                </a:lnTo>
                <a:lnTo>
                  <a:pt x="53708" y="240296"/>
                </a:lnTo>
                <a:lnTo>
                  <a:pt x="57581" y="244106"/>
                </a:lnTo>
                <a:lnTo>
                  <a:pt x="134200" y="244106"/>
                </a:lnTo>
                <a:lnTo>
                  <a:pt x="138074" y="240296"/>
                </a:lnTo>
                <a:lnTo>
                  <a:pt x="138074" y="227050"/>
                </a:lnTo>
                <a:lnTo>
                  <a:pt x="138074" y="207746"/>
                </a:lnTo>
                <a:lnTo>
                  <a:pt x="138074" y="201041"/>
                </a:lnTo>
                <a:lnTo>
                  <a:pt x="138074" y="193179"/>
                </a:lnTo>
                <a:lnTo>
                  <a:pt x="155981" y="178117"/>
                </a:lnTo>
                <a:lnTo>
                  <a:pt x="162052" y="173012"/>
                </a:lnTo>
                <a:lnTo>
                  <a:pt x="162229" y="170738"/>
                </a:lnTo>
                <a:lnTo>
                  <a:pt x="162483" y="167627"/>
                </a:lnTo>
                <a:close/>
              </a:path>
              <a:path w="413384" h="502920">
                <a:moveTo>
                  <a:pt x="304279" y="55295"/>
                </a:moveTo>
                <a:lnTo>
                  <a:pt x="302006" y="44272"/>
                </a:lnTo>
                <a:lnTo>
                  <a:pt x="295821" y="35242"/>
                </a:lnTo>
                <a:lnTo>
                  <a:pt x="286651" y="29159"/>
                </a:lnTo>
                <a:lnTo>
                  <a:pt x="275450" y="26924"/>
                </a:lnTo>
                <a:lnTo>
                  <a:pt x="264236" y="29159"/>
                </a:lnTo>
                <a:lnTo>
                  <a:pt x="255066" y="35242"/>
                </a:lnTo>
                <a:lnTo>
                  <a:pt x="248881" y="44272"/>
                </a:lnTo>
                <a:lnTo>
                  <a:pt x="246621" y="55295"/>
                </a:lnTo>
                <a:lnTo>
                  <a:pt x="246621" y="78689"/>
                </a:lnTo>
                <a:lnTo>
                  <a:pt x="248069" y="85775"/>
                </a:lnTo>
                <a:lnTo>
                  <a:pt x="252044" y="91579"/>
                </a:lnTo>
                <a:lnTo>
                  <a:pt x="257924" y="95478"/>
                </a:lnTo>
                <a:lnTo>
                  <a:pt x="265125" y="96913"/>
                </a:lnTo>
                <a:lnTo>
                  <a:pt x="272313" y="95478"/>
                </a:lnTo>
                <a:lnTo>
                  <a:pt x="266306" y="79971"/>
                </a:lnTo>
                <a:lnTo>
                  <a:pt x="263944" y="79971"/>
                </a:lnTo>
                <a:lnTo>
                  <a:pt x="263944" y="49060"/>
                </a:lnTo>
                <a:lnTo>
                  <a:pt x="269113" y="43980"/>
                </a:lnTo>
                <a:lnTo>
                  <a:pt x="281787" y="43980"/>
                </a:lnTo>
                <a:lnTo>
                  <a:pt x="286956" y="49060"/>
                </a:lnTo>
                <a:lnTo>
                  <a:pt x="286956" y="119672"/>
                </a:lnTo>
                <a:lnTo>
                  <a:pt x="281787" y="124752"/>
                </a:lnTo>
                <a:lnTo>
                  <a:pt x="269113" y="124752"/>
                </a:lnTo>
                <a:lnTo>
                  <a:pt x="263944" y="119672"/>
                </a:lnTo>
                <a:lnTo>
                  <a:pt x="263944" y="107772"/>
                </a:lnTo>
                <a:lnTo>
                  <a:pt x="260070" y="103949"/>
                </a:lnTo>
                <a:lnTo>
                  <a:pt x="250494" y="103949"/>
                </a:lnTo>
                <a:lnTo>
                  <a:pt x="246621" y="107772"/>
                </a:lnTo>
                <a:lnTo>
                  <a:pt x="246621" y="113436"/>
                </a:lnTo>
                <a:lnTo>
                  <a:pt x="248881" y="124460"/>
                </a:lnTo>
                <a:lnTo>
                  <a:pt x="255066" y="133489"/>
                </a:lnTo>
                <a:lnTo>
                  <a:pt x="264236" y="139573"/>
                </a:lnTo>
                <a:lnTo>
                  <a:pt x="275450" y="141808"/>
                </a:lnTo>
                <a:lnTo>
                  <a:pt x="286651" y="139573"/>
                </a:lnTo>
                <a:lnTo>
                  <a:pt x="295821" y="133489"/>
                </a:lnTo>
                <a:lnTo>
                  <a:pt x="302006" y="124460"/>
                </a:lnTo>
                <a:lnTo>
                  <a:pt x="304279" y="113436"/>
                </a:lnTo>
                <a:lnTo>
                  <a:pt x="304279" y="55295"/>
                </a:lnTo>
                <a:close/>
              </a:path>
              <a:path w="413384" h="502920">
                <a:moveTo>
                  <a:pt x="308013" y="403860"/>
                </a:moveTo>
                <a:lnTo>
                  <a:pt x="304139" y="400037"/>
                </a:lnTo>
                <a:lnTo>
                  <a:pt x="299351" y="400037"/>
                </a:lnTo>
                <a:lnTo>
                  <a:pt x="177419" y="400037"/>
                </a:lnTo>
                <a:lnTo>
                  <a:pt x="173545" y="403860"/>
                </a:lnTo>
                <a:lnTo>
                  <a:pt x="173545" y="413270"/>
                </a:lnTo>
                <a:lnTo>
                  <a:pt x="177419" y="417093"/>
                </a:lnTo>
                <a:lnTo>
                  <a:pt x="304139" y="417093"/>
                </a:lnTo>
                <a:lnTo>
                  <a:pt x="308013" y="413270"/>
                </a:lnTo>
                <a:lnTo>
                  <a:pt x="308013" y="403860"/>
                </a:lnTo>
                <a:close/>
              </a:path>
              <a:path w="413384" h="502920">
                <a:moveTo>
                  <a:pt x="308013" y="297459"/>
                </a:moveTo>
                <a:lnTo>
                  <a:pt x="304139" y="293636"/>
                </a:lnTo>
                <a:lnTo>
                  <a:pt x="299351" y="293636"/>
                </a:lnTo>
                <a:lnTo>
                  <a:pt x="177419" y="293636"/>
                </a:lnTo>
                <a:lnTo>
                  <a:pt x="173545" y="297459"/>
                </a:lnTo>
                <a:lnTo>
                  <a:pt x="173545" y="306882"/>
                </a:lnTo>
                <a:lnTo>
                  <a:pt x="177419" y="310692"/>
                </a:lnTo>
                <a:lnTo>
                  <a:pt x="304139" y="310692"/>
                </a:lnTo>
                <a:lnTo>
                  <a:pt x="308013" y="306882"/>
                </a:lnTo>
                <a:lnTo>
                  <a:pt x="308013" y="297459"/>
                </a:lnTo>
                <a:close/>
              </a:path>
              <a:path w="413384" h="502920">
                <a:moveTo>
                  <a:pt x="308013" y="197878"/>
                </a:moveTo>
                <a:lnTo>
                  <a:pt x="304139" y="194056"/>
                </a:lnTo>
                <a:lnTo>
                  <a:pt x="182206" y="194056"/>
                </a:lnTo>
                <a:lnTo>
                  <a:pt x="177419" y="194056"/>
                </a:lnTo>
                <a:lnTo>
                  <a:pt x="173545" y="197878"/>
                </a:lnTo>
                <a:lnTo>
                  <a:pt x="173545" y="207302"/>
                </a:lnTo>
                <a:lnTo>
                  <a:pt x="177419" y="211112"/>
                </a:lnTo>
                <a:lnTo>
                  <a:pt x="304139" y="211112"/>
                </a:lnTo>
                <a:lnTo>
                  <a:pt x="308013" y="207302"/>
                </a:lnTo>
                <a:lnTo>
                  <a:pt x="308013" y="197878"/>
                </a:lnTo>
                <a:close/>
              </a:path>
              <a:path w="413384" h="502920">
                <a:moveTo>
                  <a:pt x="413334" y="3822"/>
                </a:moveTo>
                <a:lnTo>
                  <a:pt x="409460" y="0"/>
                </a:lnTo>
                <a:lnTo>
                  <a:pt x="396011" y="0"/>
                </a:lnTo>
                <a:lnTo>
                  <a:pt x="396011" y="17056"/>
                </a:lnTo>
                <a:lnTo>
                  <a:pt x="396011" y="456717"/>
                </a:lnTo>
                <a:lnTo>
                  <a:pt x="372008" y="456717"/>
                </a:lnTo>
                <a:lnTo>
                  <a:pt x="372008" y="32423"/>
                </a:lnTo>
                <a:lnTo>
                  <a:pt x="368122" y="28613"/>
                </a:lnTo>
                <a:lnTo>
                  <a:pt x="324650" y="28613"/>
                </a:lnTo>
                <a:lnTo>
                  <a:pt x="320776" y="32423"/>
                </a:lnTo>
                <a:lnTo>
                  <a:pt x="320776" y="38354"/>
                </a:lnTo>
                <a:lnTo>
                  <a:pt x="321056" y="39509"/>
                </a:lnTo>
                <a:lnTo>
                  <a:pt x="321525" y="40551"/>
                </a:lnTo>
                <a:lnTo>
                  <a:pt x="321056" y="41605"/>
                </a:lnTo>
                <a:lnTo>
                  <a:pt x="320789" y="42748"/>
                </a:lnTo>
                <a:lnTo>
                  <a:pt x="320789" y="48679"/>
                </a:lnTo>
                <a:lnTo>
                  <a:pt x="324662" y="52489"/>
                </a:lnTo>
                <a:lnTo>
                  <a:pt x="354672" y="52489"/>
                </a:lnTo>
                <a:lnTo>
                  <a:pt x="354672" y="485317"/>
                </a:lnTo>
                <a:lnTo>
                  <a:pt x="17335" y="485317"/>
                </a:lnTo>
                <a:lnTo>
                  <a:pt x="17335" y="52489"/>
                </a:lnTo>
                <a:lnTo>
                  <a:pt x="224078" y="52489"/>
                </a:lnTo>
                <a:lnTo>
                  <a:pt x="227952" y="48679"/>
                </a:lnTo>
                <a:lnTo>
                  <a:pt x="227952" y="39255"/>
                </a:lnTo>
                <a:lnTo>
                  <a:pt x="224078" y="35433"/>
                </a:lnTo>
                <a:lnTo>
                  <a:pt x="58674" y="35433"/>
                </a:lnTo>
                <a:lnTo>
                  <a:pt x="58674" y="17056"/>
                </a:lnTo>
                <a:lnTo>
                  <a:pt x="396011" y="17056"/>
                </a:lnTo>
                <a:lnTo>
                  <a:pt x="396011" y="0"/>
                </a:lnTo>
                <a:lnTo>
                  <a:pt x="45212" y="0"/>
                </a:lnTo>
                <a:lnTo>
                  <a:pt x="41338" y="3822"/>
                </a:lnTo>
                <a:lnTo>
                  <a:pt x="41338" y="35433"/>
                </a:lnTo>
                <a:lnTo>
                  <a:pt x="3886" y="35433"/>
                </a:lnTo>
                <a:lnTo>
                  <a:pt x="0" y="39255"/>
                </a:lnTo>
                <a:lnTo>
                  <a:pt x="0" y="498563"/>
                </a:lnTo>
                <a:lnTo>
                  <a:pt x="3886" y="502386"/>
                </a:lnTo>
                <a:lnTo>
                  <a:pt x="368122" y="502386"/>
                </a:lnTo>
                <a:lnTo>
                  <a:pt x="372008" y="498563"/>
                </a:lnTo>
                <a:lnTo>
                  <a:pt x="372008" y="485317"/>
                </a:lnTo>
                <a:lnTo>
                  <a:pt x="372008" y="473773"/>
                </a:lnTo>
                <a:lnTo>
                  <a:pt x="409460" y="473773"/>
                </a:lnTo>
                <a:lnTo>
                  <a:pt x="413334" y="469950"/>
                </a:lnTo>
                <a:lnTo>
                  <a:pt x="413334" y="456717"/>
                </a:lnTo>
                <a:lnTo>
                  <a:pt x="413334" y="17056"/>
                </a:lnTo>
                <a:lnTo>
                  <a:pt x="413334" y="3822"/>
                </a:lnTo>
                <a:close/>
              </a:path>
            </a:pathLst>
          </a:custGeom>
          <a:solidFill>
            <a:srgbClr val="FFFFFF"/>
          </a:solidFill>
        </p:spPr>
        <p:txBody>
          <a:bodyPr wrap="square" lIns="0" tIns="0" rIns="0" bIns="0" rtlCol="0"/>
          <a:lstStyle/>
          <a:p>
            <a:endParaRPr/>
          </a:p>
        </p:txBody>
      </p:sp>
      <p:sp>
        <p:nvSpPr>
          <p:cNvPr id="7" name="Прямоугольник 6"/>
          <p:cNvSpPr/>
          <p:nvPr/>
        </p:nvSpPr>
        <p:spPr>
          <a:xfrm>
            <a:off x="1233853" y="151146"/>
            <a:ext cx="9724291" cy="369332"/>
          </a:xfrm>
          <a:prstGeom prst="rect">
            <a:avLst/>
          </a:prstGeom>
        </p:spPr>
        <p:txBody>
          <a:bodyPr wrap="square">
            <a:spAutoFit/>
          </a:bodyPr>
          <a:lstStyle/>
          <a:p>
            <a:pPr indent="449580" algn="ctr">
              <a:spcAft>
                <a:spcPts val="0"/>
              </a:spcAft>
            </a:pPr>
            <a:r>
              <a:rPr lang="ru-RU" b="1" dirty="0" smtClean="0">
                <a:solidFill>
                  <a:schemeClr val="tx2"/>
                </a:solidFill>
                <a:latin typeface="Arial" panose="020B0604020202020204" pitchFamily="34" charset="0"/>
                <a:ea typeface="Calibri" panose="020F0502020204030204" pitchFamily="34" charset="0"/>
                <a:cs typeface="Arial" panose="020B0604020202020204" pitchFamily="34" charset="0"/>
              </a:rPr>
              <a:t>Меры </a:t>
            </a:r>
            <a:r>
              <a:rPr lang="ru-RU" b="1" dirty="0">
                <a:solidFill>
                  <a:schemeClr val="tx2"/>
                </a:solidFill>
                <a:latin typeface="Arial" panose="020B0604020202020204" pitchFamily="34" charset="0"/>
                <a:ea typeface="Calibri" panose="020F0502020204030204" pitchFamily="34" charset="0"/>
                <a:cs typeface="Arial" panose="020B0604020202020204" pitchFamily="34" charset="0"/>
              </a:rPr>
              <a:t>политики по снижению потребления соли в РК</a:t>
            </a:r>
          </a:p>
        </p:txBody>
      </p:sp>
    </p:spTree>
    <p:extLst>
      <p:ext uri="{BB962C8B-B14F-4D97-AF65-F5344CB8AC3E}">
        <p14:creationId xmlns:p14="http://schemas.microsoft.com/office/powerpoint/2010/main" val="41171997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5">
            <a:extLst>
              <a:ext uri="{FF2B5EF4-FFF2-40B4-BE49-F238E27FC236}">
                <a16:creationId xmlns:a16="http://schemas.microsoft.com/office/drawing/2014/main" id="{048D25E8-B660-04B4-6C12-CFE9ED857C21}"/>
              </a:ext>
            </a:extLst>
          </p:cNvPr>
          <p:cNvSpPr/>
          <p:nvPr/>
        </p:nvSpPr>
        <p:spPr>
          <a:xfrm>
            <a:off x="443779" y="4518997"/>
            <a:ext cx="11633507" cy="1882255"/>
          </a:xfrm>
          <a:prstGeom prst="roundRect">
            <a:avLst>
              <a:gd name="adj" fmla="val 11095"/>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N">
              <a:solidFill>
                <a:schemeClr val="tx1">
                  <a:lumMod val="85000"/>
                  <a:lumOff val="15000"/>
                </a:schemeClr>
              </a:solidFill>
              <a:latin typeface="Montserrat" panose="00000500000000000000" pitchFamily="2" charset="0"/>
            </a:endParaRPr>
          </a:p>
        </p:txBody>
      </p:sp>
      <p:sp>
        <p:nvSpPr>
          <p:cNvPr id="40" name="Rectangle: Rounded Corners 5">
            <a:extLst>
              <a:ext uri="{FF2B5EF4-FFF2-40B4-BE49-F238E27FC236}">
                <a16:creationId xmlns:a16="http://schemas.microsoft.com/office/drawing/2014/main" id="{048D25E8-B660-04B4-6C12-CFE9ED857C21}"/>
              </a:ext>
            </a:extLst>
          </p:cNvPr>
          <p:cNvSpPr/>
          <p:nvPr/>
        </p:nvSpPr>
        <p:spPr>
          <a:xfrm>
            <a:off x="471436" y="2949337"/>
            <a:ext cx="11605851" cy="1477469"/>
          </a:xfrm>
          <a:prstGeom prst="roundRect">
            <a:avLst>
              <a:gd name="adj" fmla="val 11095"/>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N">
              <a:solidFill>
                <a:schemeClr val="tx1">
                  <a:lumMod val="85000"/>
                  <a:lumOff val="15000"/>
                </a:schemeClr>
              </a:solidFill>
              <a:latin typeface="Montserrat" panose="00000500000000000000" pitchFamily="2" charset="0"/>
            </a:endParaRPr>
          </a:p>
        </p:txBody>
      </p:sp>
      <p:sp>
        <p:nvSpPr>
          <p:cNvPr id="36" name="Rectangle: Rounded Corners 5">
            <a:extLst>
              <a:ext uri="{FF2B5EF4-FFF2-40B4-BE49-F238E27FC236}">
                <a16:creationId xmlns:a16="http://schemas.microsoft.com/office/drawing/2014/main" id="{048D25E8-B660-04B4-6C12-CFE9ED857C21}"/>
              </a:ext>
            </a:extLst>
          </p:cNvPr>
          <p:cNvSpPr/>
          <p:nvPr/>
        </p:nvSpPr>
        <p:spPr>
          <a:xfrm>
            <a:off x="471436" y="877987"/>
            <a:ext cx="11535810" cy="2026229"/>
          </a:xfrm>
          <a:prstGeom prst="roundRect">
            <a:avLst>
              <a:gd name="adj" fmla="val 11095"/>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N">
              <a:solidFill>
                <a:schemeClr val="tx1">
                  <a:lumMod val="85000"/>
                  <a:lumOff val="15000"/>
                </a:schemeClr>
              </a:solidFill>
              <a:latin typeface="Montserrat" panose="00000500000000000000" pitchFamily="2" charset="0"/>
            </a:endParaRPr>
          </a:p>
        </p:txBody>
      </p:sp>
      <p:grpSp>
        <p:nvGrpSpPr>
          <p:cNvPr id="77" name="Группа 76">
            <a:extLst>
              <a:ext uri="{FF2B5EF4-FFF2-40B4-BE49-F238E27FC236}">
                <a16:creationId xmlns:a16="http://schemas.microsoft.com/office/drawing/2014/main" id="{89292C0F-E0D4-40B5-BDE8-B5115F657D44}"/>
              </a:ext>
            </a:extLst>
          </p:cNvPr>
          <p:cNvGrpSpPr/>
          <p:nvPr/>
        </p:nvGrpSpPr>
        <p:grpSpPr>
          <a:xfrm>
            <a:off x="111254" y="0"/>
            <a:ext cx="12048465" cy="6732000"/>
            <a:chOff x="147968" y="120150"/>
            <a:chExt cx="12048465" cy="6732000"/>
          </a:xfrm>
        </p:grpSpPr>
        <p:sp>
          <p:nvSpPr>
            <p:cNvPr id="37" name="Прямоугольник 36">
              <a:extLst>
                <a:ext uri="{FF2B5EF4-FFF2-40B4-BE49-F238E27FC236}">
                  <a16:creationId xmlns:a16="http://schemas.microsoft.com/office/drawing/2014/main" id="{736F8291-73CF-4E31-90A0-AD672C25CC4A}"/>
                </a:ext>
              </a:extLst>
            </p:cNvPr>
            <p:cNvSpPr/>
            <p:nvPr/>
          </p:nvSpPr>
          <p:spPr>
            <a:xfrm>
              <a:off x="147968" y="120150"/>
              <a:ext cx="12048465" cy="6732000"/>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a:latin typeface="Arial" panose="020B0604020202020204" pitchFamily="34" charset="0"/>
                <a:cs typeface="Arial" panose="020B0604020202020204" pitchFamily="34" charset="0"/>
              </a:endParaRPr>
            </a:p>
          </p:txBody>
        </p:sp>
        <p:grpSp>
          <p:nvGrpSpPr>
            <p:cNvPr id="38" name="Группа 37">
              <a:extLst>
                <a:ext uri="{FF2B5EF4-FFF2-40B4-BE49-F238E27FC236}">
                  <a16:creationId xmlns:a16="http://schemas.microsoft.com/office/drawing/2014/main" id="{F191E78A-BA4E-444C-AED6-8D180D490F2F}"/>
                </a:ext>
              </a:extLst>
            </p:cNvPr>
            <p:cNvGrpSpPr>
              <a:grpSpLocks noChangeAspect="1"/>
            </p:cNvGrpSpPr>
            <p:nvPr/>
          </p:nvGrpSpPr>
          <p:grpSpPr>
            <a:xfrm>
              <a:off x="1384300" y="150647"/>
              <a:ext cx="10812133" cy="270218"/>
              <a:chOff x="1384300" y="150647"/>
              <a:chExt cx="10812133" cy="541687"/>
            </a:xfrm>
          </p:grpSpPr>
          <p:sp>
            <p:nvSpPr>
              <p:cNvPr id="39" name="Прямоугольник 38">
                <a:extLst>
                  <a:ext uri="{FF2B5EF4-FFF2-40B4-BE49-F238E27FC236}">
                    <a16:creationId xmlns:a16="http://schemas.microsoft.com/office/drawing/2014/main" id="{9DE4143A-705D-4A9B-9912-215B36CDB02D}"/>
                  </a:ext>
                </a:extLst>
              </p:cNvPr>
              <p:cNvSpPr/>
              <p:nvPr/>
            </p:nvSpPr>
            <p:spPr>
              <a:xfrm>
                <a:off x="1384300" y="152335"/>
                <a:ext cx="9728200" cy="5399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Arial" panose="020B0604020202020204" pitchFamily="34" charset="0"/>
                  <a:cs typeface="Arial" panose="020B0604020202020204" pitchFamily="34" charset="0"/>
                </a:endParaRPr>
              </a:p>
            </p:txBody>
          </p:sp>
          <p:grpSp>
            <p:nvGrpSpPr>
              <p:cNvPr id="42" name="Группа 41">
                <a:extLst>
                  <a:ext uri="{FF2B5EF4-FFF2-40B4-BE49-F238E27FC236}">
                    <a16:creationId xmlns:a16="http://schemas.microsoft.com/office/drawing/2014/main" id="{791DC983-80A8-419C-82FC-67A36A709953}"/>
                  </a:ext>
                </a:extLst>
              </p:cNvPr>
              <p:cNvGrpSpPr/>
              <p:nvPr/>
            </p:nvGrpSpPr>
            <p:grpSpPr>
              <a:xfrm>
                <a:off x="9475279" y="150647"/>
                <a:ext cx="2721154" cy="540000"/>
                <a:chOff x="9475279" y="150647"/>
                <a:chExt cx="2721154" cy="540000"/>
              </a:xfrm>
            </p:grpSpPr>
            <p:sp>
              <p:nvSpPr>
                <p:cNvPr id="43" name="Блок-схема: ручной ввод 42">
                  <a:extLst>
                    <a:ext uri="{FF2B5EF4-FFF2-40B4-BE49-F238E27FC236}">
                      <a16:creationId xmlns:a16="http://schemas.microsoft.com/office/drawing/2014/main" id="{BF38E46B-CC7C-462F-99AF-FFAD5BD91AB0}"/>
                    </a:ext>
                  </a:extLst>
                </p:cNvPr>
                <p:cNvSpPr/>
                <p:nvPr/>
              </p:nvSpPr>
              <p:spPr>
                <a:xfrm rot="5400000" flipV="1">
                  <a:off x="9655279" y="-29353"/>
                  <a:ext cx="540000" cy="900000"/>
                </a:xfrm>
                <a:prstGeom prst="flowChartManualInpu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Arial" panose="020B0604020202020204" pitchFamily="34" charset="0"/>
                    <a:cs typeface="Arial" panose="020B0604020202020204" pitchFamily="34" charset="0"/>
                  </a:endParaRPr>
                </a:p>
              </p:txBody>
            </p:sp>
            <p:sp>
              <p:nvSpPr>
                <p:cNvPr id="44" name="Прямоугольник 43">
                  <a:extLst>
                    <a:ext uri="{FF2B5EF4-FFF2-40B4-BE49-F238E27FC236}">
                      <a16:creationId xmlns:a16="http://schemas.microsoft.com/office/drawing/2014/main" id="{547E32F9-6145-4B9C-B4CA-018BE510F160}"/>
                    </a:ext>
                  </a:extLst>
                </p:cNvPr>
                <p:cNvSpPr/>
                <p:nvPr/>
              </p:nvSpPr>
              <p:spPr>
                <a:xfrm>
                  <a:off x="10362358" y="150647"/>
                  <a:ext cx="1834075" cy="54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Arial" panose="020B0604020202020204" pitchFamily="34" charset="0"/>
                    <a:cs typeface="Arial" panose="020B0604020202020204" pitchFamily="34" charset="0"/>
                  </a:endParaRPr>
                </a:p>
              </p:txBody>
            </p:sp>
          </p:grpSp>
        </p:grpSp>
        <p:sp>
          <p:nvSpPr>
            <p:cNvPr id="50" name="Заголовок 1">
              <a:extLst>
                <a:ext uri="{FF2B5EF4-FFF2-40B4-BE49-F238E27FC236}">
                  <a16:creationId xmlns:a16="http://schemas.microsoft.com/office/drawing/2014/main" id="{1FAFDD8A-AC75-474F-B875-D1578DA25E2E}"/>
                </a:ext>
              </a:extLst>
            </p:cNvPr>
            <p:cNvSpPr txBox="1">
              <a:spLocks/>
            </p:cNvSpPr>
            <p:nvPr/>
          </p:nvSpPr>
          <p:spPr>
            <a:xfrm>
              <a:off x="1524402" y="213849"/>
              <a:ext cx="10672031" cy="6860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ru-RU" sz="1600" b="1" dirty="0">
                <a:ln w="0"/>
                <a:solidFill>
                  <a:schemeClr val="accent5">
                    <a:lumMod val="75000"/>
                  </a:schemeClr>
                </a:solidFill>
                <a:latin typeface="Arial" panose="020B0604020202020204" pitchFamily="34" charset="0"/>
                <a:ea typeface="+mn-ea"/>
                <a:cs typeface="Arial" panose="020B0604020202020204" pitchFamily="34" charset="0"/>
              </a:endParaRPr>
            </a:p>
          </p:txBody>
        </p:sp>
      </p:grpSp>
      <p:sp>
        <p:nvSpPr>
          <p:cNvPr id="104" name="Скругленный прямоугольник 7">
            <a:extLst>
              <a:ext uri="{FF2B5EF4-FFF2-40B4-BE49-F238E27FC236}">
                <a16:creationId xmlns:a16="http://schemas.microsoft.com/office/drawing/2014/main" id="{1F3EC886-EF0A-4554-BB3B-B451F5420D03}"/>
              </a:ext>
            </a:extLst>
          </p:cNvPr>
          <p:cNvSpPr/>
          <p:nvPr/>
        </p:nvSpPr>
        <p:spPr>
          <a:xfrm>
            <a:off x="11799719" y="6460482"/>
            <a:ext cx="360000" cy="360000"/>
          </a:xfrm>
          <a:prstGeom prst="roundRect">
            <a:avLst/>
          </a:prstGeom>
          <a:solidFill>
            <a:schemeClr val="accent5">
              <a:lumMod val="75000"/>
            </a:schemeClr>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ru-RU" sz="1000" b="1" dirty="0">
              <a:solidFill>
                <a:schemeClr val="bg1"/>
              </a:solidFill>
              <a:latin typeface="Arial" panose="020B0604020202020204" pitchFamily="34" charset="0"/>
              <a:cs typeface="Arial" panose="020B0604020202020204" pitchFamily="34" charset="0"/>
            </a:endParaRPr>
          </a:p>
        </p:txBody>
      </p:sp>
      <p:cxnSp>
        <p:nvCxnSpPr>
          <p:cNvPr id="31" name="Прямая соединительная линия 30">
            <a:extLst>
              <a:ext uri="{FF2B5EF4-FFF2-40B4-BE49-F238E27FC236}">
                <a16:creationId xmlns:a16="http://schemas.microsoft.com/office/drawing/2014/main" id="{E3B72D38-B9C5-498B-A9C8-E75D2AD4B52C}"/>
              </a:ext>
            </a:extLst>
          </p:cNvPr>
          <p:cNvCxnSpPr/>
          <p:nvPr/>
        </p:nvCxnSpPr>
        <p:spPr>
          <a:xfrm flipH="1">
            <a:off x="8337462" y="836866"/>
            <a:ext cx="3600000" cy="0"/>
          </a:xfrm>
          <a:prstGeom prst="line">
            <a:avLst/>
          </a:prstGeom>
          <a:ln w="28575">
            <a:solidFill>
              <a:srgbClr val="7F6000"/>
            </a:solidFill>
          </a:ln>
        </p:spPr>
        <p:style>
          <a:lnRef idx="1">
            <a:schemeClr val="accent1"/>
          </a:lnRef>
          <a:fillRef idx="0">
            <a:schemeClr val="accent1"/>
          </a:fillRef>
          <a:effectRef idx="0">
            <a:schemeClr val="accent1"/>
          </a:effectRef>
          <a:fontRef idx="minor">
            <a:schemeClr val="tx1"/>
          </a:fontRef>
        </p:style>
      </p:cxnSp>
      <p:sp>
        <p:nvSpPr>
          <p:cNvPr id="2" name="Диагональная полоса 1"/>
          <p:cNvSpPr/>
          <p:nvPr/>
        </p:nvSpPr>
        <p:spPr>
          <a:xfrm>
            <a:off x="111254" y="30497"/>
            <a:ext cx="2435393" cy="490796"/>
          </a:xfrm>
          <a:prstGeom prst="diagStripe">
            <a:avLst>
              <a:gd name="adj" fmla="val 0"/>
            </a:avLst>
          </a:prstGeom>
          <a:solidFill>
            <a:schemeClr val="accent5">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latin typeface="Arial" panose="020B0604020202020204" pitchFamily="34" charset="0"/>
              <a:cs typeface="Arial" panose="020B0604020202020204" pitchFamily="34" charset="0"/>
            </a:endParaRPr>
          </a:p>
        </p:txBody>
      </p:sp>
      <p:sp>
        <p:nvSpPr>
          <p:cNvPr id="57" name="Заголовок 1">
            <a:extLst>
              <a:ext uri="{FF2B5EF4-FFF2-40B4-BE49-F238E27FC236}">
                <a16:creationId xmlns:a16="http://schemas.microsoft.com/office/drawing/2014/main" id="{1FAFDD8A-AC75-474F-B875-D1578DA25E2E}"/>
              </a:ext>
            </a:extLst>
          </p:cNvPr>
          <p:cNvSpPr txBox="1">
            <a:spLocks/>
          </p:cNvSpPr>
          <p:nvPr/>
        </p:nvSpPr>
        <p:spPr>
          <a:xfrm>
            <a:off x="893283" y="436260"/>
            <a:ext cx="11086436" cy="4284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ru-RU" sz="1800" b="1" dirty="0">
                <a:ln w="0"/>
                <a:solidFill>
                  <a:schemeClr val="accent5">
                    <a:lumMod val="75000"/>
                  </a:schemeClr>
                </a:solidFill>
                <a:latin typeface="Arial" panose="020B0604020202020204" pitchFamily="34" charset="0"/>
                <a:ea typeface="+mn-ea"/>
                <a:cs typeface="Arial" panose="020B0604020202020204" pitchFamily="34" charset="0"/>
              </a:rPr>
              <a:t>Реализация пункта 2.2.2 Дорожной карты «Содействие здоровому питанию на 2025–2026 годы»</a:t>
            </a:r>
          </a:p>
        </p:txBody>
      </p:sp>
      <p:sp>
        <p:nvSpPr>
          <p:cNvPr id="8" name="Прямоугольник 7"/>
          <p:cNvSpPr/>
          <p:nvPr/>
        </p:nvSpPr>
        <p:spPr>
          <a:xfrm>
            <a:off x="568341" y="1000295"/>
            <a:ext cx="11286689" cy="1815882"/>
          </a:xfrm>
          <a:prstGeom prst="rect">
            <a:avLst/>
          </a:prstGeom>
        </p:spPr>
        <p:txBody>
          <a:bodyPr wrap="square">
            <a:spAutoFit/>
          </a:bodyPr>
          <a:lstStyle/>
          <a:p>
            <a:pPr algn="just"/>
            <a:r>
              <a:rPr lang="ru-RU" sz="1600" dirty="0" smtClean="0">
                <a:latin typeface="Arial" panose="020B0604020202020204" pitchFamily="34" charset="0"/>
                <a:cs typeface="Arial" panose="020B0604020202020204" pitchFamily="34" charset="0"/>
              </a:rPr>
              <a:t>	Во 2 квартале 2025 года в республике проведено </a:t>
            </a:r>
            <a:r>
              <a:rPr lang="ru-RU" sz="1600" b="1" dirty="0" smtClean="0">
                <a:latin typeface="Arial" panose="020B0604020202020204" pitchFamily="34" charset="0"/>
                <a:cs typeface="Arial" panose="020B0604020202020204" pitchFamily="34" charset="0"/>
              </a:rPr>
              <a:t>69 обучающих семинаров и 20 круглых столов</a:t>
            </a:r>
            <a:r>
              <a:rPr lang="ru-RU" sz="1600" dirty="0" smtClean="0">
                <a:latin typeface="Arial" panose="020B0604020202020204" pitchFamily="34" charset="0"/>
                <a:cs typeface="Arial" panose="020B0604020202020204" pitchFamily="34" charset="0"/>
              </a:rPr>
              <a:t>, направленных на повышение осведомлённости и вовлечение ключевых заинтересованных сторон в мероприятия по снижению потребления соли.</a:t>
            </a:r>
            <a:r>
              <a:rPr lang="ru-RU" sz="1600" dirty="0">
                <a:latin typeface="Arial" panose="020B0604020202020204" pitchFamily="34" charset="0"/>
                <a:cs typeface="Arial" panose="020B0604020202020204" pitchFamily="34" charset="0"/>
              </a:rPr>
              <a:t> </a:t>
            </a:r>
            <a:endParaRPr lang="ru-RU" sz="1600" dirty="0" smtClean="0">
              <a:latin typeface="Arial" panose="020B0604020202020204" pitchFamily="34" charset="0"/>
              <a:cs typeface="Arial" panose="020B0604020202020204" pitchFamily="34" charset="0"/>
            </a:endParaRPr>
          </a:p>
          <a:p>
            <a:pPr algn="just"/>
            <a:r>
              <a:rPr lang="ru-RU" sz="1600" dirty="0" smtClean="0">
                <a:latin typeface="Arial" panose="020B0604020202020204" pitchFamily="34" charset="0"/>
                <a:cs typeface="Arial" panose="020B0604020202020204" pitchFamily="34" charset="0"/>
              </a:rPr>
              <a:t>	В </a:t>
            </a:r>
            <a:r>
              <a:rPr lang="ru-RU" sz="1600" dirty="0">
                <a:latin typeface="Arial" panose="020B0604020202020204" pitchFamily="34" charset="0"/>
                <a:cs typeface="Arial" panose="020B0604020202020204" pitchFamily="34" charset="0"/>
              </a:rPr>
              <a:t>работе приняли участие производители хлеба и хлебобулочных изделий, представители предприятий общественного питания, индивидуальные предприниматели, сотрудники отделов сельского хозяйства, предпринимательства и санитарно-эпидемиологического контроля, представители Палаты предпринимателей «</a:t>
            </a:r>
            <a:r>
              <a:rPr lang="ru-RU" sz="1600" dirty="0" err="1">
                <a:latin typeface="Arial" panose="020B0604020202020204" pitchFamily="34" charset="0"/>
                <a:cs typeface="Arial" panose="020B0604020202020204" pitchFamily="34" charset="0"/>
              </a:rPr>
              <a:t>Атамекен</a:t>
            </a:r>
            <a:r>
              <a:rPr lang="ru-RU" sz="1600" dirty="0">
                <a:latin typeface="Arial" panose="020B0604020202020204" pitchFamily="34" charset="0"/>
                <a:cs typeface="Arial" panose="020B0604020202020204" pitchFamily="34" charset="0"/>
              </a:rPr>
              <a:t>», а также сотрудники учреждений образования и здравоохранения.</a:t>
            </a:r>
          </a:p>
        </p:txBody>
      </p:sp>
      <p:sp>
        <p:nvSpPr>
          <p:cNvPr id="9" name="Прямоугольник 8"/>
          <p:cNvSpPr/>
          <p:nvPr/>
        </p:nvSpPr>
        <p:spPr>
          <a:xfrm>
            <a:off x="623652" y="2910296"/>
            <a:ext cx="11231378" cy="1569660"/>
          </a:xfrm>
          <a:prstGeom prst="rect">
            <a:avLst/>
          </a:prstGeom>
        </p:spPr>
        <p:txBody>
          <a:bodyPr wrap="square">
            <a:spAutoFit/>
          </a:bodyPr>
          <a:lstStyle/>
          <a:p>
            <a:pPr algn="just"/>
            <a:r>
              <a:rPr lang="ru-RU" sz="1600" b="1" dirty="0" smtClean="0">
                <a:latin typeface="Arial" panose="020B0604020202020204" pitchFamily="34" charset="0"/>
                <a:cs typeface="Arial" panose="020B0604020202020204" pitchFamily="34" charset="0"/>
              </a:rPr>
              <a:t>Результаты взаимодействия с бизнесом и </a:t>
            </a:r>
            <a:r>
              <a:rPr lang="ru-RU" sz="1600" b="1" dirty="0" err="1" smtClean="0">
                <a:latin typeface="Arial" panose="020B0604020202020204" pitchFamily="34" charset="0"/>
                <a:cs typeface="Arial" panose="020B0604020202020204" pitchFamily="34" charset="0"/>
              </a:rPr>
              <a:t>акиматами</a:t>
            </a:r>
            <a:r>
              <a:rPr lang="ru-RU" sz="1600" b="1" dirty="0" smtClean="0">
                <a:latin typeface="Arial" panose="020B0604020202020204" pitchFamily="34" charset="0"/>
                <a:cs typeface="Arial" panose="020B0604020202020204" pitchFamily="34" charset="0"/>
              </a:rPr>
              <a:t>:</a:t>
            </a:r>
            <a:endParaRPr lang="ru-RU" sz="1600" dirty="0" smtClean="0">
              <a:latin typeface="Arial" panose="020B0604020202020204" pitchFamily="34" charset="0"/>
              <a:cs typeface="Arial" panose="020B0604020202020204" pitchFamily="34" charset="0"/>
            </a:endParaRPr>
          </a:p>
          <a:p>
            <a:pPr algn="just">
              <a:buFont typeface="Arial" panose="020B0604020202020204" pitchFamily="34" charset="0"/>
              <a:buChar char="•"/>
            </a:pPr>
            <a:r>
              <a:rPr lang="ru-RU" sz="1600" dirty="0" smtClean="0">
                <a:latin typeface="Arial" panose="020B0604020202020204" pitchFamily="34" charset="0"/>
                <a:cs typeface="Arial" panose="020B0604020202020204" pitchFamily="34" charset="0"/>
              </a:rPr>
              <a:t>Заключено </a:t>
            </a:r>
            <a:r>
              <a:rPr lang="ru-RU" sz="1600" b="1" dirty="0" smtClean="0">
                <a:latin typeface="Arial" panose="020B0604020202020204" pitchFamily="34" charset="0"/>
                <a:cs typeface="Arial" panose="020B0604020202020204" pitchFamily="34" charset="0"/>
              </a:rPr>
              <a:t>16 соглашений</a:t>
            </a:r>
            <a:r>
              <a:rPr lang="ru-RU" sz="1600" dirty="0" smtClean="0">
                <a:latin typeface="Arial" panose="020B0604020202020204" pitchFamily="34" charset="0"/>
                <a:cs typeface="Arial" panose="020B0604020202020204" pitchFamily="34" charset="0"/>
              </a:rPr>
              <a:t> между </a:t>
            </a:r>
            <a:r>
              <a:rPr lang="ru-RU" sz="1600" dirty="0" err="1" smtClean="0">
                <a:latin typeface="Arial" panose="020B0604020202020204" pitchFamily="34" charset="0"/>
                <a:cs typeface="Arial" panose="020B0604020202020204" pitchFamily="34" charset="0"/>
              </a:rPr>
              <a:t>акиматами</a:t>
            </a:r>
            <a:r>
              <a:rPr lang="ru-RU" sz="1600" dirty="0" smtClean="0">
                <a:latin typeface="Arial" panose="020B0604020202020204" pitchFamily="34" charset="0"/>
                <a:cs typeface="Arial" panose="020B0604020202020204" pitchFamily="34" charset="0"/>
              </a:rPr>
              <a:t> районов и производителями по вопросам снижения содержания соли и выпуску бессолевого </a:t>
            </a:r>
            <a:r>
              <a:rPr lang="ru-RU" sz="1600" i="1" dirty="0" smtClean="0">
                <a:latin typeface="Arial" panose="020B0604020202020204" pitchFamily="34" charset="0"/>
                <a:cs typeface="Arial" panose="020B0604020202020204" pitchFamily="34" charset="0"/>
              </a:rPr>
              <a:t>хлеба</a:t>
            </a:r>
          </a:p>
          <a:p>
            <a:pPr algn="just">
              <a:buFont typeface="Arial" panose="020B0604020202020204" pitchFamily="34" charset="0"/>
              <a:buChar char="•"/>
            </a:pPr>
            <a:r>
              <a:rPr lang="ru-RU" sz="1600" dirty="0" smtClean="0">
                <a:latin typeface="Arial" panose="020B0604020202020204" pitchFamily="34" charset="0"/>
                <a:cs typeface="Arial" panose="020B0604020202020204" pitchFamily="34" charset="0"/>
              </a:rPr>
              <a:t>Подписано </a:t>
            </a:r>
            <a:r>
              <a:rPr lang="ru-RU" sz="1600" b="1" dirty="0" smtClean="0">
                <a:latin typeface="Arial" panose="020B0604020202020204" pitchFamily="34" charset="0"/>
                <a:cs typeface="Arial" panose="020B0604020202020204" pitchFamily="34" charset="0"/>
              </a:rPr>
              <a:t>28 двусторонних меморандумов</a:t>
            </a:r>
            <a:r>
              <a:rPr lang="ru-RU" sz="1600" dirty="0" smtClean="0">
                <a:latin typeface="Arial" panose="020B0604020202020204" pitchFamily="34" charset="0"/>
                <a:cs typeface="Arial" panose="020B0604020202020204" pitchFamily="34" charset="0"/>
              </a:rPr>
              <a:t> о сотрудничестве с производителями пищевых продуктов и торговыми сетями </a:t>
            </a:r>
          </a:p>
          <a:p>
            <a:pPr algn="just">
              <a:buFont typeface="Arial" panose="020B0604020202020204" pitchFamily="34" charset="0"/>
              <a:buChar char="•"/>
            </a:pPr>
            <a:r>
              <a:rPr lang="ru-RU" sz="1600" dirty="0" smtClean="0">
                <a:latin typeface="Arial" panose="020B0604020202020204" pitchFamily="34" charset="0"/>
                <a:cs typeface="Arial" panose="020B0604020202020204" pitchFamily="34" charset="0"/>
              </a:rPr>
              <a:t>Направлены официальные письма по вопросам заключения соглашений и организации семинаров</a:t>
            </a:r>
            <a:endParaRPr lang="ru-RU" sz="1600" dirty="0">
              <a:latin typeface="Arial" panose="020B0604020202020204" pitchFamily="34" charset="0"/>
              <a:cs typeface="Arial" panose="020B0604020202020204" pitchFamily="34" charset="0"/>
            </a:endParaRPr>
          </a:p>
        </p:txBody>
      </p:sp>
      <p:sp>
        <p:nvSpPr>
          <p:cNvPr id="10" name="Прямоугольник 9"/>
          <p:cNvSpPr/>
          <p:nvPr/>
        </p:nvSpPr>
        <p:spPr>
          <a:xfrm>
            <a:off x="623652" y="4486036"/>
            <a:ext cx="11313810" cy="2123658"/>
          </a:xfrm>
          <a:prstGeom prst="rect">
            <a:avLst/>
          </a:prstGeom>
        </p:spPr>
        <p:txBody>
          <a:bodyPr wrap="square">
            <a:spAutoFit/>
          </a:bodyPr>
          <a:lstStyle/>
          <a:p>
            <a:r>
              <a:rPr lang="ru-RU" sz="1600" b="1" dirty="0">
                <a:latin typeface="Arial" panose="020B0604020202020204" pitchFamily="34" charset="0"/>
                <a:cs typeface="Arial" panose="020B0604020202020204" pitchFamily="34" charset="0"/>
              </a:rPr>
              <a:t>Информационно-разъяснительная работа:</a:t>
            </a:r>
            <a:endParaRPr 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a:latin typeface="Arial" panose="020B0604020202020204" pitchFamily="34" charset="0"/>
                <a:cs typeface="Arial" panose="020B0604020202020204" pitchFamily="34" charset="0"/>
              </a:rPr>
              <a:t>Проведено </a:t>
            </a:r>
            <a:r>
              <a:rPr lang="ru-RU" sz="1600" b="1" dirty="0">
                <a:latin typeface="Arial" panose="020B0604020202020204" pitchFamily="34" charset="0"/>
                <a:cs typeface="Arial" panose="020B0604020202020204" pitchFamily="34" charset="0"/>
              </a:rPr>
              <a:t>6 информационных </a:t>
            </a:r>
            <a:r>
              <a:rPr lang="ru-RU" sz="1600" b="1" dirty="0" smtClean="0">
                <a:latin typeface="Arial" panose="020B0604020202020204" pitchFamily="34" charset="0"/>
                <a:cs typeface="Arial" panose="020B0604020202020204" pitchFamily="34" charset="0"/>
              </a:rPr>
              <a:t>акций</a:t>
            </a:r>
            <a:endParaRPr 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a:latin typeface="Arial" panose="020B0604020202020204" pitchFamily="34" charset="0"/>
                <a:cs typeface="Arial" panose="020B0604020202020204" pitchFamily="34" charset="0"/>
              </a:rPr>
              <a:t>Изготовлено и распространено </a:t>
            </a:r>
            <a:r>
              <a:rPr lang="ru-RU" sz="1600" b="1" dirty="0">
                <a:latin typeface="Arial" panose="020B0604020202020204" pitchFamily="34" charset="0"/>
                <a:cs typeface="Arial" panose="020B0604020202020204" pitchFamily="34" charset="0"/>
              </a:rPr>
              <a:t>145 </a:t>
            </a:r>
            <a:r>
              <a:rPr lang="ru-RU" sz="1600" b="1" dirty="0" smtClean="0">
                <a:latin typeface="Arial" panose="020B0604020202020204" pitchFamily="34" charset="0"/>
                <a:cs typeface="Arial" panose="020B0604020202020204" pitchFamily="34" charset="0"/>
              </a:rPr>
              <a:t>памяток</a:t>
            </a:r>
            <a:endParaRPr 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a:latin typeface="Arial" panose="020B0604020202020204" pitchFamily="34" charset="0"/>
                <a:cs typeface="Arial" panose="020B0604020202020204" pitchFamily="34" charset="0"/>
              </a:rPr>
              <a:t>Опубликовано </a:t>
            </a:r>
            <a:r>
              <a:rPr lang="ru-RU" sz="1600" b="1" dirty="0">
                <a:latin typeface="Arial" panose="020B0604020202020204" pitchFamily="34" charset="0"/>
                <a:cs typeface="Arial" panose="020B0604020202020204" pitchFamily="34" charset="0"/>
              </a:rPr>
              <a:t>33 тематические </a:t>
            </a:r>
            <a:r>
              <a:rPr lang="ru-RU" sz="1600" b="1" dirty="0" smtClean="0">
                <a:latin typeface="Arial" panose="020B0604020202020204" pitchFamily="34" charset="0"/>
                <a:cs typeface="Arial" panose="020B0604020202020204" pitchFamily="34" charset="0"/>
              </a:rPr>
              <a:t>статьи</a:t>
            </a:r>
            <a:endParaRPr 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a:latin typeface="Arial" panose="020B0604020202020204" pitchFamily="34" charset="0"/>
                <a:cs typeface="Arial" panose="020B0604020202020204" pitchFamily="34" charset="0"/>
              </a:rPr>
              <a:t>Организовано </a:t>
            </a:r>
            <a:r>
              <a:rPr lang="ru-RU" sz="1600" b="1" dirty="0">
                <a:latin typeface="Arial" panose="020B0604020202020204" pitchFamily="34" charset="0"/>
                <a:cs typeface="Arial" panose="020B0604020202020204" pitchFamily="34" charset="0"/>
              </a:rPr>
              <a:t>8 прямых </a:t>
            </a:r>
            <a:r>
              <a:rPr lang="ru-RU" sz="1600" b="1" dirty="0" smtClean="0">
                <a:latin typeface="Arial" panose="020B0604020202020204" pitchFamily="34" charset="0"/>
                <a:cs typeface="Arial" panose="020B0604020202020204" pitchFamily="34" charset="0"/>
              </a:rPr>
              <a:t>эфиров</a:t>
            </a:r>
            <a:r>
              <a:rPr lang="ru-RU" sz="1600" dirty="0" smtClean="0">
                <a:latin typeface="Arial" panose="020B0604020202020204" pitchFamily="34" charset="0"/>
                <a:cs typeface="Arial" panose="020B0604020202020204" pitchFamily="34" charset="0"/>
              </a:rPr>
              <a:t>.</a:t>
            </a:r>
            <a:endParaRPr 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a:latin typeface="Arial" panose="020B0604020202020204" pitchFamily="34" charset="0"/>
                <a:cs typeface="Arial" panose="020B0604020202020204" pitchFamily="34" charset="0"/>
              </a:rPr>
              <a:t>Проведено </a:t>
            </a:r>
            <a:r>
              <a:rPr lang="ru-RU" sz="1600" b="1" dirty="0">
                <a:latin typeface="Arial" panose="020B0604020202020204" pitchFamily="34" charset="0"/>
                <a:cs typeface="Arial" panose="020B0604020202020204" pitchFamily="34" charset="0"/>
              </a:rPr>
              <a:t>10 профилактических </a:t>
            </a:r>
            <a:r>
              <a:rPr lang="ru-RU" sz="1600" b="1" dirty="0" smtClean="0">
                <a:latin typeface="Arial" panose="020B0604020202020204" pitchFamily="34" charset="0"/>
                <a:cs typeface="Arial" panose="020B0604020202020204" pitchFamily="34" charset="0"/>
              </a:rPr>
              <a:t>бесед</a:t>
            </a:r>
            <a:endParaRPr 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a:latin typeface="Arial" panose="020B0604020202020204" pitchFamily="34" charset="0"/>
                <a:cs typeface="Arial" panose="020B0604020202020204" pitchFamily="34" charset="0"/>
              </a:rPr>
              <a:t>Изготовлено и распространено </a:t>
            </a:r>
            <a:r>
              <a:rPr lang="ru-RU" sz="1600" b="1" dirty="0">
                <a:latin typeface="Arial" panose="020B0604020202020204" pitchFamily="34" charset="0"/>
                <a:cs typeface="Arial" panose="020B0604020202020204" pitchFamily="34" charset="0"/>
              </a:rPr>
              <a:t>85 </a:t>
            </a:r>
            <a:r>
              <a:rPr lang="ru-RU" sz="1600" b="1" dirty="0" smtClean="0">
                <a:latin typeface="Arial" panose="020B0604020202020204" pitchFamily="34" charset="0"/>
                <a:cs typeface="Arial" panose="020B0604020202020204" pitchFamily="34" charset="0"/>
              </a:rPr>
              <a:t>брошюр</a:t>
            </a:r>
            <a:endParaRPr lang="ru-RU" sz="1600" dirty="0">
              <a:latin typeface="Arial" panose="020B0604020202020204" pitchFamily="34" charset="0"/>
              <a:cs typeface="Arial" panose="020B0604020202020204" pitchFamily="34" charset="0"/>
            </a:endParaRPr>
          </a:p>
          <a:p>
            <a:endParaRPr lang="ru-RU" sz="1600" dirty="0">
              <a:latin typeface="Arial" panose="020B0604020202020204" pitchFamily="34" charset="0"/>
              <a:cs typeface="Arial" panose="020B0604020202020204" pitchFamily="34" charset="0"/>
            </a:endParaRPr>
          </a:p>
        </p:txBody>
      </p:sp>
      <p:sp>
        <p:nvSpPr>
          <p:cNvPr id="11" name="Прямоугольник 10"/>
          <p:cNvSpPr/>
          <p:nvPr/>
        </p:nvSpPr>
        <p:spPr>
          <a:xfrm rot="5400000">
            <a:off x="177463" y="1804666"/>
            <a:ext cx="701217" cy="11972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rot="5400000">
            <a:off x="177462" y="3593747"/>
            <a:ext cx="701217" cy="11972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Прямоугольник 47"/>
          <p:cNvSpPr/>
          <p:nvPr/>
        </p:nvSpPr>
        <p:spPr>
          <a:xfrm rot="5400000">
            <a:off x="157871" y="5275453"/>
            <a:ext cx="701217" cy="11972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220986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479367"/>
          </a:xfrm>
        </p:spPr>
        <p:txBody>
          <a:bodyPr>
            <a:normAutofit fontScale="90000"/>
          </a:bodyPr>
          <a:lstStyle/>
          <a:p>
            <a:r>
              <a:rPr lang="ru-RU" dirty="0" smtClean="0"/>
              <a:t>Проблемные вопросы и пути решения</a:t>
            </a: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163614459"/>
              </p:ext>
            </p:extLst>
          </p:nvPr>
        </p:nvGraphicFramePr>
        <p:xfrm>
          <a:off x="470045" y="1370879"/>
          <a:ext cx="10660697" cy="4828565"/>
        </p:xfrm>
        <a:graphic>
          <a:graphicData uri="http://schemas.openxmlformats.org/drawingml/2006/table">
            <a:tbl>
              <a:tblPr>
                <a:tableStyleId>{18603FDC-E32A-4AB5-989C-0864C3EAD2B8}</a:tableStyleId>
              </a:tblPr>
              <a:tblGrid>
                <a:gridCol w="5105008">
                  <a:extLst>
                    <a:ext uri="{9D8B030D-6E8A-4147-A177-3AD203B41FA5}">
                      <a16:colId xmlns:a16="http://schemas.microsoft.com/office/drawing/2014/main" val="2999738785"/>
                    </a:ext>
                  </a:extLst>
                </a:gridCol>
                <a:gridCol w="5555689">
                  <a:extLst>
                    <a:ext uri="{9D8B030D-6E8A-4147-A177-3AD203B41FA5}">
                      <a16:colId xmlns:a16="http://schemas.microsoft.com/office/drawing/2014/main" val="1923673381"/>
                    </a:ext>
                  </a:extLst>
                </a:gridCol>
              </a:tblGrid>
              <a:tr h="327085">
                <a:tc gridSpan="2">
                  <a:txBody>
                    <a:bodyPr/>
                    <a:lstStyle/>
                    <a:p>
                      <a:pPr algn="ctr"/>
                      <a:r>
                        <a:rPr lang="ru-RU" sz="1600" dirty="0" smtClean="0"/>
                        <a:t>Снижение </a:t>
                      </a:r>
                      <a:r>
                        <a:rPr lang="ru-RU" sz="1600" dirty="0"/>
                        <a:t>содержания соли в хлебобулочной продукции</a:t>
                      </a:r>
                      <a:endParaRPr lang="ru-RU" sz="1600" b="1" dirty="0">
                        <a:solidFill>
                          <a:schemeClr val="accent1">
                            <a:lumMod val="50000"/>
                          </a:schemeClr>
                        </a:solidFill>
                        <a:latin typeface="Arial" panose="020B0604020202020204" pitchFamily="34" charset="0"/>
                        <a:cs typeface="Arial" panose="020B0604020202020204" pitchFamily="34" charset="0"/>
                      </a:endParaRPr>
                    </a:p>
                  </a:txBody>
                  <a:tcPr marL="20920" marR="20920" marT="10460" marB="10460" anchor="ctr"/>
                </a:tc>
                <a:tc hMerge="1">
                  <a:txBody>
                    <a:bodyPr/>
                    <a:lstStyle/>
                    <a:p>
                      <a:endParaRPr lang="ru-RU"/>
                    </a:p>
                  </a:txBody>
                  <a:tcPr/>
                </a:tc>
                <a:extLst>
                  <a:ext uri="{0D108BD9-81ED-4DB2-BD59-A6C34878D82A}">
                    <a16:rowId xmlns:a16="http://schemas.microsoft.com/office/drawing/2014/main" val="1348018678"/>
                  </a:ext>
                </a:extLst>
              </a:tr>
              <a:tr h="628326">
                <a:tc>
                  <a:txBody>
                    <a:bodyPr/>
                    <a:lstStyle/>
                    <a:p>
                      <a:r>
                        <a:rPr lang="ru-RU" sz="1600" dirty="0"/>
                        <a:t>Отсутствие чётких нормативных и технологических ориентиров. Всё носит рекомендательный характер.</a:t>
                      </a:r>
                      <a:endParaRPr lang="ru-RU" sz="1600" dirty="0">
                        <a:latin typeface="Arial" panose="020B0604020202020204" pitchFamily="34" charset="0"/>
                        <a:cs typeface="Arial" panose="020B0604020202020204" pitchFamily="34" charset="0"/>
                      </a:endParaRPr>
                    </a:p>
                  </a:txBody>
                  <a:tcPr marL="20920" marR="20920" marT="10460" marB="10460" anchor="ctr"/>
                </a:tc>
                <a:tc rowSpan="5">
                  <a:txBody>
                    <a:bodyPr/>
                    <a:lstStyle/>
                    <a:p>
                      <a:pPr marL="285750" indent="-285750" algn="just">
                        <a:buFont typeface="Arial" panose="020B0604020202020204" pitchFamily="34" charset="0"/>
                        <a:buChar char="•"/>
                      </a:pPr>
                      <a:r>
                        <a:rPr lang="ru-RU" sz="1400" dirty="0" smtClean="0"/>
                        <a:t>Проведение совещания на площадке </a:t>
                      </a:r>
                      <a:r>
                        <a:rPr lang="ru-RU" sz="1400" baseline="0" dirty="0" smtClean="0"/>
                        <a:t>партии «Аманат» по данному вопросу</a:t>
                      </a:r>
                    </a:p>
                    <a:p>
                      <a:pPr marL="285750" indent="-285750" algn="just">
                        <a:buFont typeface="Arial" panose="020B0604020202020204" pitchFamily="34" charset="0"/>
                        <a:buChar char="•"/>
                      </a:pPr>
                      <a:r>
                        <a:rPr lang="ru-RU" sz="1400" dirty="0" smtClean="0"/>
                        <a:t>Создание рабочей группы (как GIRCSI в Италии или CASH в Великобритании) с </a:t>
                      </a:r>
                      <a:r>
                        <a:rPr lang="ru-RU" sz="1400" dirty="0" err="1" smtClean="0"/>
                        <a:t>акиматами</a:t>
                      </a:r>
                      <a:r>
                        <a:rPr lang="ru-RU" sz="1400" dirty="0" smtClean="0"/>
                        <a:t>, бизнесом и КСЭК для поэтапного плана: оценка (опросы), соглашения, </a:t>
                      </a:r>
                      <a:r>
                        <a:rPr lang="ru-RU" sz="1400" dirty="0" err="1" smtClean="0"/>
                        <a:t>реформуляция</a:t>
                      </a:r>
                      <a:r>
                        <a:rPr lang="ru-RU" sz="1400" dirty="0" smtClean="0"/>
                        <a:t>, мониторинг</a:t>
                      </a:r>
                    </a:p>
                    <a:p>
                      <a:pPr marL="285750" indent="-285750" algn="just">
                        <a:buFont typeface="Arial" panose="020B0604020202020204" pitchFamily="34" charset="0"/>
                        <a:buChar char="•"/>
                      </a:pPr>
                      <a:r>
                        <a:rPr lang="ru-RU" sz="1400" dirty="0" smtClean="0"/>
                        <a:t>Разработка </a:t>
                      </a:r>
                      <a:r>
                        <a:rPr lang="ru-RU" sz="1400" dirty="0"/>
                        <a:t>и утверждение поэтапных методических рекомендаций по снижению соли в рецептурах хлебобулочной продукции (с участием технологов, производителей, </a:t>
                      </a:r>
                      <a:r>
                        <a:rPr lang="ru-RU" sz="1400" dirty="0" smtClean="0"/>
                        <a:t>НПП </a:t>
                      </a:r>
                      <a:r>
                        <a:rPr lang="ru-RU" sz="1400" dirty="0"/>
                        <a:t>«</a:t>
                      </a:r>
                      <a:r>
                        <a:rPr lang="ru-RU" sz="1400" dirty="0" err="1"/>
                        <a:t>Атамекен</a:t>
                      </a:r>
                      <a:r>
                        <a:rPr lang="ru-RU" sz="1400" dirty="0"/>
                        <a:t>»).</a:t>
                      </a:r>
                    </a:p>
                    <a:p>
                      <a:pPr marL="285750" indent="-285750" algn="just">
                        <a:buFont typeface="Arial" panose="020B0604020202020204" pitchFamily="34" charset="0"/>
                        <a:buChar char="•"/>
                      </a:pPr>
                      <a:r>
                        <a:rPr lang="ru-RU" sz="1400" dirty="0"/>
                        <a:t>Проведение пилотных проектов на добровольной основе с экспертной поддержкой, дегустациями и маркетинговыми акциями для населения.</a:t>
                      </a:r>
                    </a:p>
                    <a:p>
                      <a:pPr marL="285750" indent="-285750" algn="just">
                        <a:buFont typeface="Arial" panose="020B0604020202020204" pitchFamily="34" charset="0"/>
                        <a:buChar char="•"/>
                      </a:pPr>
                      <a:r>
                        <a:rPr lang="ru-RU" sz="1400" dirty="0"/>
                        <a:t>Разработка типовых маршрутов перехода, критериев оценки, сопровождающих мер и партнёрской поддержки.</a:t>
                      </a:r>
                    </a:p>
                    <a:p>
                      <a:pPr marL="285750" indent="-285750" algn="just">
                        <a:buFont typeface="Arial" panose="020B0604020202020204" pitchFamily="34" charset="0"/>
                        <a:buChar char="•"/>
                      </a:pPr>
                      <a:r>
                        <a:rPr lang="ru-RU" sz="1400" dirty="0"/>
                        <a:t>Инициирование информационной кампании о вреде избытка соли и пользе умеренного потребления (врачи, </a:t>
                      </a:r>
                      <a:r>
                        <a:rPr lang="ru-RU" sz="1400" dirty="0" err="1"/>
                        <a:t>нутрициологи</a:t>
                      </a:r>
                      <a:r>
                        <a:rPr lang="ru-RU" sz="1400" dirty="0"/>
                        <a:t>, СМИ, </a:t>
                      </a:r>
                      <a:r>
                        <a:rPr lang="ru-RU" sz="1400" dirty="0" err="1"/>
                        <a:t>соцсети</a:t>
                      </a:r>
                      <a:r>
                        <a:rPr lang="ru-RU" sz="1400" dirty="0"/>
                        <a:t>).</a:t>
                      </a:r>
                    </a:p>
                    <a:p>
                      <a:pPr marL="285750" indent="-285750" algn="just">
                        <a:buFont typeface="Arial" panose="020B0604020202020204" pitchFamily="34" charset="0"/>
                        <a:buChar char="•"/>
                      </a:pPr>
                      <a:r>
                        <a:rPr lang="ru-RU" sz="1400" dirty="0"/>
                        <a:t>Формирование системы поощрения для производителей: реестр «Здоровая продукция», конкурсы, выставки здорового </a:t>
                      </a:r>
                      <a:r>
                        <a:rPr lang="ru-RU" sz="1400" dirty="0" smtClean="0"/>
                        <a:t>питания</a:t>
                      </a:r>
                      <a:endParaRPr lang="ru-RU" sz="1400" dirty="0">
                        <a:latin typeface="Arial" panose="020B0604020202020204" pitchFamily="34" charset="0"/>
                        <a:cs typeface="Arial" panose="020B0604020202020204" pitchFamily="34" charset="0"/>
                      </a:endParaRPr>
                    </a:p>
                  </a:txBody>
                  <a:tcPr marL="20920" marR="20920" marT="10460" marB="10460" anchor="ctr"/>
                </a:tc>
                <a:extLst>
                  <a:ext uri="{0D108BD9-81ED-4DB2-BD59-A6C34878D82A}">
                    <a16:rowId xmlns:a16="http://schemas.microsoft.com/office/drawing/2014/main" val="489062926"/>
                  </a:ext>
                </a:extLst>
              </a:tr>
              <a:tr h="929567">
                <a:tc>
                  <a:txBody>
                    <a:bodyPr/>
                    <a:lstStyle/>
                    <a:p>
                      <a:r>
                        <a:rPr lang="ru-RU" sz="1600" dirty="0"/>
                        <a:t>Недостаток экономических и маркетинговых стимулов. Нет спроса у потребителей, отсутствует продвижение.</a:t>
                      </a:r>
                      <a:endParaRPr lang="ru-RU" sz="1600" dirty="0">
                        <a:latin typeface="Arial" panose="020B0604020202020204" pitchFamily="34" charset="0"/>
                        <a:cs typeface="Arial" panose="020B0604020202020204" pitchFamily="34" charset="0"/>
                      </a:endParaRPr>
                    </a:p>
                  </a:txBody>
                  <a:tcPr marL="20920" marR="20920" marT="10460" marB="10460" anchor="ctr"/>
                </a:tc>
                <a:tc vMerge="1">
                  <a:txBody>
                    <a:bodyPr/>
                    <a:lstStyle/>
                    <a:p>
                      <a:endParaRPr lang="ru-RU"/>
                    </a:p>
                  </a:txBody>
                  <a:tcPr/>
                </a:tc>
                <a:extLst>
                  <a:ext uri="{0D108BD9-81ED-4DB2-BD59-A6C34878D82A}">
                    <a16:rowId xmlns:a16="http://schemas.microsoft.com/office/drawing/2014/main" val="2984474808"/>
                  </a:ext>
                </a:extLst>
              </a:tr>
              <a:tr h="628326">
                <a:tc>
                  <a:txBody>
                    <a:bodyPr/>
                    <a:lstStyle/>
                    <a:p>
                      <a:r>
                        <a:rPr lang="ru-RU" sz="1600" dirty="0"/>
                        <a:t>Отсутствие утверждённого механизма внедрения, критериев оценки, переходного периода.</a:t>
                      </a:r>
                      <a:endParaRPr lang="ru-RU" sz="1600" dirty="0">
                        <a:latin typeface="Arial" panose="020B0604020202020204" pitchFamily="34" charset="0"/>
                        <a:cs typeface="Arial" panose="020B0604020202020204" pitchFamily="34" charset="0"/>
                      </a:endParaRPr>
                    </a:p>
                  </a:txBody>
                  <a:tcPr marL="20920" marR="20920" marT="10460" marB="10460" anchor="ctr"/>
                </a:tc>
                <a:tc vMerge="1">
                  <a:txBody>
                    <a:bodyPr/>
                    <a:lstStyle/>
                    <a:p>
                      <a:endParaRPr lang="ru-RU"/>
                    </a:p>
                  </a:txBody>
                  <a:tcPr/>
                </a:tc>
                <a:extLst>
                  <a:ext uri="{0D108BD9-81ED-4DB2-BD59-A6C34878D82A}">
                    <a16:rowId xmlns:a16="http://schemas.microsoft.com/office/drawing/2014/main" val="2219028323"/>
                  </a:ext>
                </a:extLst>
              </a:tr>
              <a:tr h="628326">
                <a:tc>
                  <a:txBody>
                    <a:bodyPr/>
                    <a:lstStyle/>
                    <a:p>
                      <a:r>
                        <a:rPr lang="ru-RU" sz="1600" dirty="0"/>
                        <a:t>Риски сопротивления со стороны бизнеса, </a:t>
                      </a:r>
                      <a:r>
                        <a:rPr lang="ru-RU" sz="1600" dirty="0" err="1"/>
                        <a:t>имиджевые</a:t>
                      </a:r>
                      <a:r>
                        <a:rPr lang="ru-RU" sz="1600" dirty="0"/>
                        <a:t> риски для </a:t>
                      </a:r>
                      <a:r>
                        <a:rPr lang="ru-RU" sz="1600" dirty="0" smtClean="0"/>
                        <a:t>КСЭК</a:t>
                      </a:r>
                      <a:endParaRPr lang="ru-RU" sz="1600" dirty="0">
                        <a:latin typeface="Arial" panose="020B0604020202020204" pitchFamily="34" charset="0"/>
                        <a:cs typeface="Arial" panose="020B0604020202020204" pitchFamily="34" charset="0"/>
                      </a:endParaRPr>
                    </a:p>
                  </a:txBody>
                  <a:tcPr marL="20920" marR="20920" marT="10460" marB="10460" anchor="ctr"/>
                </a:tc>
                <a:tc vMerge="1">
                  <a:txBody>
                    <a:bodyPr/>
                    <a:lstStyle/>
                    <a:p>
                      <a:endParaRPr lang="ru-RU"/>
                    </a:p>
                  </a:txBody>
                  <a:tcPr/>
                </a:tc>
                <a:extLst>
                  <a:ext uri="{0D108BD9-81ED-4DB2-BD59-A6C34878D82A}">
                    <a16:rowId xmlns:a16="http://schemas.microsoft.com/office/drawing/2014/main" val="3859339163"/>
                  </a:ext>
                </a:extLst>
              </a:tr>
              <a:tr h="1165084">
                <a:tc>
                  <a:txBody>
                    <a:bodyPr/>
                    <a:lstStyle/>
                    <a:p>
                      <a:r>
                        <a:rPr lang="ru-RU" sz="1600" dirty="0"/>
                        <a:t>Снижение доверия бизнеса при навязывании инициатив без обоснования.</a:t>
                      </a:r>
                      <a:endParaRPr lang="ru-RU" sz="1600" dirty="0">
                        <a:latin typeface="Arial" panose="020B0604020202020204" pitchFamily="34" charset="0"/>
                        <a:cs typeface="Arial" panose="020B0604020202020204" pitchFamily="34" charset="0"/>
                      </a:endParaRPr>
                    </a:p>
                  </a:txBody>
                  <a:tcPr marL="20920" marR="20920" marT="10460" marB="10460" anchor="ctr"/>
                </a:tc>
                <a:tc vMerge="1">
                  <a:txBody>
                    <a:bodyPr/>
                    <a:lstStyle/>
                    <a:p>
                      <a:endParaRPr lang="ru-RU"/>
                    </a:p>
                  </a:txBody>
                  <a:tcPr/>
                </a:tc>
                <a:extLst>
                  <a:ext uri="{0D108BD9-81ED-4DB2-BD59-A6C34878D82A}">
                    <a16:rowId xmlns:a16="http://schemas.microsoft.com/office/drawing/2014/main" val="2285469639"/>
                  </a:ext>
                </a:extLst>
              </a:tr>
            </a:tbl>
          </a:graphicData>
        </a:graphic>
      </p:graphicFrame>
    </p:spTree>
    <p:extLst>
      <p:ext uri="{BB962C8B-B14F-4D97-AF65-F5344CB8AC3E}">
        <p14:creationId xmlns:p14="http://schemas.microsoft.com/office/powerpoint/2010/main" val="1916935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694" y="50079"/>
            <a:ext cx="9788390" cy="581688"/>
          </a:xfrm>
        </p:spPr>
        <p:txBody>
          <a:bodyPr>
            <a:normAutofit/>
          </a:bodyPr>
          <a:lstStyle/>
          <a:p>
            <a:r>
              <a:rPr lang="ru-RU" sz="2800" dirty="0" smtClean="0"/>
              <a:t>Что мы можем сделать сейчас на основе опыта стран?</a:t>
            </a: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611843168"/>
              </p:ext>
            </p:extLst>
          </p:nvPr>
        </p:nvGraphicFramePr>
        <p:xfrm>
          <a:off x="428625" y="913679"/>
          <a:ext cx="10959810" cy="5079018"/>
        </p:xfrm>
        <a:graphic>
          <a:graphicData uri="http://schemas.openxmlformats.org/drawingml/2006/table">
            <a:tbl>
              <a:tblPr firstRow="1" bandRow="1">
                <a:tableStyleId>{5C22544A-7EE6-4342-B048-85BDC9FD1C3A}</a:tableStyleId>
              </a:tblPr>
              <a:tblGrid>
                <a:gridCol w="4702799">
                  <a:extLst>
                    <a:ext uri="{9D8B030D-6E8A-4147-A177-3AD203B41FA5}">
                      <a16:colId xmlns:a16="http://schemas.microsoft.com/office/drawing/2014/main" val="858590753"/>
                    </a:ext>
                  </a:extLst>
                </a:gridCol>
                <a:gridCol w="6257011">
                  <a:extLst>
                    <a:ext uri="{9D8B030D-6E8A-4147-A177-3AD203B41FA5}">
                      <a16:colId xmlns:a16="http://schemas.microsoft.com/office/drawing/2014/main" val="1153729154"/>
                    </a:ext>
                  </a:extLst>
                </a:gridCol>
              </a:tblGrid>
              <a:tr h="427152">
                <a:tc>
                  <a:txBody>
                    <a:bodyPr/>
                    <a:lstStyle/>
                    <a:p>
                      <a:pPr algn="ctr"/>
                      <a:r>
                        <a:rPr lang="ru-RU" dirty="0" smtClean="0"/>
                        <a:t>Мероприятие</a:t>
                      </a:r>
                      <a:endParaRPr lang="ru-RU" dirty="0"/>
                    </a:p>
                  </a:txBody>
                  <a:tcPr/>
                </a:tc>
                <a:tc>
                  <a:txBody>
                    <a:bodyPr/>
                    <a:lstStyle/>
                    <a:p>
                      <a:pPr algn="ctr"/>
                      <a:r>
                        <a:rPr lang="ru-RU" dirty="0" smtClean="0"/>
                        <a:t>План</a:t>
                      </a:r>
                      <a:r>
                        <a:rPr lang="ru-RU" baseline="0" dirty="0" smtClean="0"/>
                        <a:t> работ</a:t>
                      </a:r>
                      <a:endParaRPr lang="ru-RU" dirty="0"/>
                    </a:p>
                  </a:txBody>
                  <a:tcPr/>
                </a:tc>
                <a:extLst>
                  <a:ext uri="{0D108BD9-81ED-4DB2-BD59-A6C34878D82A}">
                    <a16:rowId xmlns:a16="http://schemas.microsoft.com/office/drawing/2014/main" val="405002458"/>
                  </a:ext>
                </a:extLst>
              </a:tr>
              <a:tr h="684614">
                <a:tc>
                  <a:txBody>
                    <a:bodyPr/>
                    <a:lstStyle/>
                    <a:p>
                      <a:r>
                        <a:rPr lang="ru-RU" sz="1100" dirty="0" smtClean="0"/>
                        <a:t>Оценка и подготовка (0–6 месяцев):</a:t>
                      </a:r>
                    </a:p>
                    <a:p>
                      <a:r>
                        <a:rPr lang="ru-RU" sz="1100" dirty="0" smtClean="0"/>
                        <a:t>национальный/региональный опрос потребления соли,</a:t>
                      </a:r>
                      <a:r>
                        <a:rPr lang="ru-RU" sz="1100" baseline="0" dirty="0" smtClean="0"/>
                        <a:t> </a:t>
                      </a:r>
                      <a:r>
                        <a:rPr lang="ru-RU" sz="1100" dirty="0" smtClean="0"/>
                        <a:t>вклад хлеба, мясных изделий и общепита</a:t>
                      </a:r>
                      <a:endParaRPr lang="ru-RU" sz="1100" dirty="0"/>
                    </a:p>
                  </a:txBody>
                  <a:tcPr/>
                </a:tc>
                <a:tc>
                  <a:txBody>
                    <a:bodyPr/>
                    <a:lstStyle/>
                    <a:p>
                      <a:pPr marL="171450" indent="-171450">
                        <a:buFont typeface="Arial" panose="020B0604020202020204" pitchFamily="34" charset="0"/>
                        <a:buChar char="•"/>
                      </a:pPr>
                      <a:r>
                        <a:rPr lang="ru-RU" sz="1100" dirty="0" smtClean="0"/>
                        <a:t>Сделано – проведен анализ источников соли, имеются ключевые данные по ежедневному потреблению.</a:t>
                      </a:r>
                      <a:r>
                        <a:rPr lang="ru-RU" sz="1100" baseline="0" dirty="0" smtClean="0"/>
                        <a:t> Ожидаются результаты исследований </a:t>
                      </a:r>
                      <a:r>
                        <a:rPr lang="en-US" sz="1100" baseline="0" dirty="0" smtClean="0"/>
                        <a:t>STEPS</a:t>
                      </a:r>
                      <a:endParaRPr lang="ru-RU" sz="1100" dirty="0"/>
                    </a:p>
                  </a:txBody>
                  <a:tcPr/>
                </a:tc>
                <a:extLst>
                  <a:ext uri="{0D108BD9-81ED-4DB2-BD59-A6C34878D82A}">
                    <a16:rowId xmlns:a16="http://schemas.microsoft.com/office/drawing/2014/main" val="2886361511"/>
                  </a:ext>
                </a:extLst>
              </a:tr>
              <a:tr h="1650096">
                <a:tc>
                  <a:txBody>
                    <a:bodyPr/>
                    <a:lstStyle/>
                    <a:p>
                      <a:r>
                        <a:rPr lang="ru-RU" sz="1200" dirty="0" smtClean="0"/>
                        <a:t>Добровольные соглашения с производителями (6–18 месяцев):</a:t>
                      </a:r>
                      <a:endParaRPr lang="en-US" sz="1200" dirty="0" smtClean="0"/>
                    </a:p>
                    <a:p>
                      <a:endParaRPr lang="ru-RU" sz="1200" dirty="0"/>
                    </a:p>
                  </a:txBody>
                  <a:tcPr/>
                </a:tc>
                <a:tc>
                  <a:txBody>
                    <a:bodyPr/>
                    <a:lstStyle/>
                    <a:p>
                      <a:pPr marL="171450" indent="-171450">
                        <a:buFont typeface="Arial" panose="020B0604020202020204" pitchFamily="34" charset="0"/>
                        <a:buChar char="•"/>
                      </a:pPr>
                      <a:r>
                        <a:rPr lang="ru-RU" sz="1100" kern="1200" dirty="0" err="1" smtClean="0">
                          <a:solidFill>
                            <a:schemeClr val="dk1"/>
                          </a:solidFill>
                          <a:latin typeface="+mn-lt"/>
                          <a:ea typeface="+mn-ea"/>
                          <a:cs typeface="+mn-cs"/>
                        </a:rPr>
                        <a:t>Акиматы</a:t>
                      </a:r>
                      <a:r>
                        <a:rPr lang="ru-RU" sz="1100" kern="1200" dirty="0" smtClean="0">
                          <a:solidFill>
                            <a:schemeClr val="dk1"/>
                          </a:solidFill>
                          <a:latin typeface="+mn-lt"/>
                          <a:ea typeface="+mn-ea"/>
                          <a:cs typeface="+mn-cs"/>
                        </a:rPr>
                        <a:t> продолжают</a:t>
                      </a:r>
                      <a:r>
                        <a:rPr lang="ru-RU" sz="1100" kern="1200" baseline="0" dirty="0" smtClean="0">
                          <a:solidFill>
                            <a:schemeClr val="dk1"/>
                          </a:solidFill>
                          <a:latin typeface="+mn-lt"/>
                          <a:ea typeface="+mn-ea"/>
                          <a:cs typeface="+mn-cs"/>
                        </a:rPr>
                        <a:t> заключать</a:t>
                      </a:r>
                      <a:r>
                        <a:rPr lang="ru-RU" sz="1100" kern="1200" dirty="0" smtClean="0">
                          <a:solidFill>
                            <a:schemeClr val="dk1"/>
                          </a:solidFill>
                          <a:latin typeface="+mn-lt"/>
                          <a:ea typeface="+mn-ea"/>
                          <a:cs typeface="+mn-cs"/>
                        </a:rPr>
                        <a:t> добровольные соглашения с производителями хлеба и хлебобулочных изделий для снижения соли. </a:t>
                      </a:r>
                    </a:p>
                    <a:p>
                      <a:pPr marL="171450" indent="-171450">
                        <a:buFont typeface="Arial" panose="020B0604020202020204" pitchFamily="34" charset="0"/>
                        <a:buChar char="•"/>
                      </a:pPr>
                      <a:r>
                        <a:rPr lang="ru-RU" sz="1100" kern="1200" dirty="0" smtClean="0">
                          <a:solidFill>
                            <a:schemeClr val="dk1"/>
                          </a:solidFill>
                          <a:latin typeface="+mn-lt"/>
                          <a:ea typeface="+mn-ea"/>
                          <a:cs typeface="+mn-cs"/>
                        </a:rPr>
                        <a:t>Организовать круглые столы с бизнес-сообществом по разъяснению добровольности соглашений. </a:t>
                      </a:r>
                    </a:p>
                    <a:p>
                      <a:pPr marL="171450" indent="-171450">
                        <a:buFont typeface="Arial" panose="020B0604020202020204" pitchFamily="34" charset="0"/>
                        <a:buChar char="•"/>
                      </a:pPr>
                      <a:r>
                        <a:rPr lang="ru-RU" sz="1100" kern="1200" dirty="0" smtClean="0">
                          <a:solidFill>
                            <a:schemeClr val="dk1"/>
                          </a:solidFill>
                          <a:latin typeface="+mn-lt"/>
                          <a:ea typeface="+mn-ea"/>
                          <a:cs typeface="+mn-cs"/>
                        </a:rPr>
                        <a:t>Провести обсуждение с технологами</a:t>
                      </a:r>
                      <a:r>
                        <a:rPr lang="ru-RU" sz="1100" kern="1200" baseline="0" dirty="0" smtClean="0">
                          <a:solidFill>
                            <a:schemeClr val="dk1"/>
                          </a:solidFill>
                          <a:latin typeface="+mn-lt"/>
                          <a:ea typeface="+mn-ea"/>
                          <a:cs typeface="+mn-cs"/>
                        </a:rPr>
                        <a:t> по возможностям</a:t>
                      </a:r>
                      <a:r>
                        <a:rPr lang="ru-RU" sz="1100" kern="1200" dirty="0" smtClean="0">
                          <a:solidFill>
                            <a:schemeClr val="dk1"/>
                          </a:solidFill>
                          <a:latin typeface="+mn-lt"/>
                          <a:ea typeface="+mn-ea"/>
                          <a:cs typeface="+mn-cs"/>
                        </a:rPr>
                        <a:t> </a:t>
                      </a:r>
                      <a:r>
                        <a:rPr lang="ru-RU" sz="1100" kern="1200" dirty="0" err="1" smtClean="0">
                          <a:solidFill>
                            <a:schemeClr val="dk1"/>
                          </a:solidFill>
                          <a:latin typeface="+mn-lt"/>
                          <a:ea typeface="+mn-ea"/>
                          <a:cs typeface="+mn-cs"/>
                        </a:rPr>
                        <a:t>реформуляции</a:t>
                      </a:r>
                      <a:r>
                        <a:rPr lang="ru-RU" sz="1100" kern="1200" dirty="0" smtClean="0">
                          <a:solidFill>
                            <a:schemeClr val="dk1"/>
                          </a:solidFill>
                          <a:latin typeface="+mn-lt"/>
                          <a:ea typeface="+mn-ea"/>
                          <a:cs typeface="+mn-cs"/>
                        </a:rPr>
                        <a:t> (тестирование вкуса с травами, специями, </a:t>
                      </a:r>
                      <a:r>
                        <a:rPr lang="ru-RU" sz="1100" kern="1200" dirty="0" err="1" smtClean="0">
                          <a:solidFill>
                            <a:schemeClr val="dk1"/>
                          </a:solidFill>
                          <a:latin typeface="+mn-lt"/>
                          <a:ea typeface="+mn-ea"/>
                          <a:cs typeface="+mn-cs"/>
                        </a:rPr>
                        <a:t>солезаменителями</a:t>
                      </a:r>
                      <a:r>
                        <a:rPr lang="ru-RU" sz="1100" kern="1200" dirty="0" smtClean="0">
                          <a:solidFill>
                            <a:schemeClr val="dk1"/>
                          </a:solidFill>
                          <a:latin typeface="+mn-lt"/>
                          <a:ea typeface="+mn-ea"/>
                          <a:cs typeface="+mn-cs"/>
                        </a:rPr>
                        <a:t> вроде </a:t>
                      </a:r>
                      <a:r>
                        <a:rPr lang="ru-RU" sz="1100" kern="1200" dirty="0" err="1" smtClean="0">
                          <a:solidFill>
                            <a:schemeClr val="dk1"/>
                          </a:solidFill>
                          <a:latin typeface="+mn-lt"/>
                          <a:ea typeface="+mn-ea"/>
                          <a:cs typeface="+mn-cs"/>
                        </a:rPr>
                        <a:t>KCl</a:t>
                      </a:r>
                      <a:r>
                        <a:rPr lang="ru-RU" sz="1100" kern="1200" dirty="0" smtClean="0">
                          <a:solidFill>
                            <a:schemeClr val="dk1"/>
                          </a:solidFill>
                          <a:latin typeface="+mn-lt"/>
                          <a:ea typeface="+mn-ea"/>
                          <a:cs typeface="+mn-cs"/>
                        </a:rPr>
                        <a:t>)</a:t>
                      </a:r>
                    </a:p>
                    <a:p>
                      <a:pPr marL="171450" indent="-171450">
                        <a:buFont typeface="Arial" panose="020B0604020202020204" pitchFamily="34" charset="0"/>
                        <a:buChar char="•"/>
                      </a:pPr>
                      <a:r>
                        <a:rPr lang="ru-RU" sz="1100" kern="1200" dirty="0" smtClean="0">
                          <a:solidFill>
                            <a:schemeClr val="dk1"/>
                          </a:solidFill>
                          <a:latin typeface="+mn-lt"/>
                          <a:ea typeface="+mn-ea"/>
                          <a:cs typeface="+mn-cs"/>
                        </a:rPr>
                        <a:t>Предложить запустить пилотные проекты: к примеру, </a:t>
                      </a:r>
                      <a:r>
                        <a:rPr lang="ru-RU" sz="1100" kern="1200" dirty="0" err="1" smtClean="0">
                          <a:solidFill>
                            <a:schemeClr val="dk1"/>
                          </a:solidFill>
                          <a:latin typeface="+mn-lt"/>
                          <a:ea typeface="+mn-ea"/>
                          <a:cs typeface="+mn-cs"/>
                        </a:rPr>
                        <a:t>низкосолевые</a:t>
                      </a:r>
                      <a:r>
                        <a:rPr lang="ru-RU" sz="1100" kern="1200" dirty="0" smtClean="0">
                          <a:solidFill>
                            <a:schemeClr val="dk1"/>
                          </a:solidFill>
                          <a:latin typeface="+mn-lt"/>
                          <a:ea typeface="+mn-ea"/>
                          <a:cs typeface="+mn-cs"/>
                        </a:rPr>
                        <a:t> блюда в кафе</a:t>
                      </a:r>
                    </a:p>
                    <a:p>
                      <a:pPr marL="171450" indent="-171450">
                        <a:buFont typeface="Arial" panose="020B0604020202020204" pitchFamily="34" charset="0"/>
                        <a:buChar char="•"/>
                      </a:pPr>
                      <a:r>
                        <a:rPr lang="ru-RU" sz="1100" kern="1200" dirty="0" smtClean="0">
                          <a:solidFill>
                            <a:schemeClr val="dk1"/>
                          </a:solidFill>
                          <a:latin typeface="+mn-lt"/>
                          <a:ea typeface="+mn-ea"/>
                          <a:cs typeface="+mn-cs"/>
                        </a:rPr>
                        <a:t>Провести кампании в СМИ о нормах соли (5 г/день).</a:t>
                      </a:r>
                    </a:p>
                  </a:txBody>
                  <a:tcPr/>
                </a:tc>
                <a:extLst>
                  <a:ext uri="{0D108BD9-81ED-4DB2-BD59-A6C34878D82A}">
                    <a16:rowId xmlns:a16="http://schemas.microsoft.com/office/drawing/2014/main" val="3433112752"/>
                  </a:ext>
                </a:extLst>
              </a:tr>
              <a:tr h="526626">
                <a:tc>
                  <a:txBody>
                    <a:bodyPr/>
                    <a:lstStyle/>
                    <a:p>
                      <a:pPr marL="0" algn="l" defTabSz="457200" rtl="0" eaLnBrk="1" latinLnBrk="0" hangingPunct="1"/>
                      <a:r>
                        <a:rPr lang="ru-RU" sz="1200" kern="1200" dirty="0" smtClean="0">
                          <a:solidFill>
                            <a:schemeClr val="dk1"/>
                          </a:solidFill>
                          <a:latin typeface="+mn-lt"/>
                          <a:ea typeface="+mn-ea"/>
                          <a:cs typeface="+mn-cs"/>
                        </a:rPr>
                        <a:t>Краткосрочные меры в общепите и промышленности (6–12 месяцев):</a:t>
                      </a:r>
                      <a:endParaRPr lang="ru-RU" sz="1200" kern="1200" dirty="0">
                        <a:solidFill>
                          <a:schemeClr val="dk1"/>
                        </a:solidFill>
                        <a:latin typeface="+mn-lt"/>
                        <a:ea typeface="+mn-ea"/>
                        <a:cs typeface="+mn-cs"/>
                      </a:endParaRPr>
                    </a:p>
                  </a:txBody>
                  <a:tcPr/>
                </a:tc>
                <a:tc>
                  <a:txBody>
                    <a:bodyPr/>
                    <a:lstStyle/>
                    <a:p>
                      <a:pPr marL="171450" indent="-171450">
                        <a:buFont typeface="Arial" panose="020B0604020202020204" pitchFamily="34" charset="0"/>
                        <a:buChar char="•"/>
                      </a:pPr>
                      <a:endParaRPr lang="ru-RU" sz="1200" dirty="0"/>
                    </a:p>
                  </a:txBody>
                  <a:tcPr/>
                </a:tc>
                <a:extLst>
                  <a:ext uri="{0D108BD9-81ED-4DB2-BD59-A6C34878D82A}">
                    <a16:rowId xmlns:a16="http://schemas.microsoft.com/office/drawing/2014/main" val="1962126598"/>
                  </a:ext>
                </a:extLst>
              </a:tr>
              <a:tr h="1790530">
                <a:tc>
                  <a:txBody>
                    <a:bodyPr/>
                    <a:lstStyle/>
                    <a:p>
                      <a:pPr marL="0" algn="l" defTabSz="457200" rtl="0" eaLnBrk="1" latinLnBrk="0" hangingPunct="1"/>
                      <a:r>
                        <a:rPr lang="ru-RU" sz="1200" kern="1200" dirty="0" smtClean="0">
                          <a:solidFill>
                            <a:schemeClr val="dk1"/>
                          </a:solidFill>
                          <a:latin typeface="+mn-lt"/>
                          <a:ea typeface="+mn-ea"/>
                          <a:cs typeface="+mn-cs"/>
                        </a:rPr>
                        <a:t>Мониторинг добровольных мер (12–24 месяца):</a:t>
                      </a:r>
                      <a:endParaRPr lang="ru-RU" sz="1200" kern="1200" dirty="0">
                        <a:solidFill>
                          <a:schemeClr val="dk1"/>
                        </a:solidFill>
                        <a:latin typeface="+mn-lt"/>
                        <a:ea typeface="+mn-ea"/>
                        <a:cs typeface="+mn-cs"/>
                      </a:endParaRPr>
                    </a:p>
                  </a:txBody>
                  <a:tcPr/>
                </a:tc>
                <a:tc>
                  <a:txBody>
                    <a:bodyPr/>
                    <a:lstStyle/>
                    <a:p>
                      <a:pPr marL="171450" indent="-171450">
                        <a:buFont typeface="Arial" panose="020B0604020202020204" pitchFamily="34" charset="0"/>
                        <a:buChar char="•"/>
                      </a:pPr>
                      <a:r>
                        <a:rPr lang="ru-RU" sz="1200" dirty="0" smtClean="0"/>
                        <a:t>Создать свою систему мониторинга в регионе</a:t>
                      </a:r>
                    </a:p>
                    <a:p>
                      <a:pPr marL="171450" indent="-171450">
                        <a:buFont typeface="Arial" panose="020B0604020202020204" pitchFamily="34" charset="0"/>
                        <a:buChar char="•"/>
                      </a:pPr>
                      <a:r>
                        <a:rPr lang="ru-RU" sz="1200" dirty="0" smtClean="0"/>
                        <a:t>Публиковать ежегодные отчеты о прогрессе, выделяя лидеров и отстающих </a:t>
                      </a:r>
                    </a:p>
                    <a:p>
                      <a:pPr marL="171450" indent="-171450">
                        <a:buFont typeface="Arial" panose="020B0604020202020204" pitchFamily="34" charset="0"/>
                        <a:buChar char="•"/>
                      </a:pPr>
                      <a:r>
                        <a:rPr lang="ru-RU" sz="1200" dirty="0" smtClean="0"/>
                        <a:t>Внедрение </a:t>
                      </a:r>
                      <a:r>
                        <a:rPr lang="en-US" sz="1200" dirty="0" smtClean="0"/>
                        <a:t>WHO SHAKE package: Surveillance (</a:t>
                      </a:r>
                      <a:r>
                        <a:rPr lang="ru-RU" sz="1200" dirty="0" smtClean="0"/>
                        <a:t>мониторинг), </a:t>
                      </a:r>
                      <a:r>
                        <a:rPr lang="en-US" sz="1200" dirty="0" smtClean="0"/>
                        <a:t>Harness industry (</a:t>
                      </a:r>
                      <a:r>
                        <a:rPr lang="ru-RU" sz="1200" dirty="0" smtClean="0"/>
                        <a:t>вовлечение бизнеса), </a:t>
                      </a:r>
                      <a:r>
                        <a:rPr lang="en-US" sz="1200" dirty="0" smtClean="0"/>
                        <a:t>Adopt standards (</a:t>
                      </a:r>
                      <a:r>
                        <a:rPr lang="ru-RU" sz="1200" dirty="0" smtClean="0"/>
                        <a:t>стандарты), </a:t>
                      </a:r>
                      <a:r>
                        <a:rPr lang="en-US" sz="1200" dirty="0" smtClean="0"/>
                        <a:t>Knowledge (</a:t>
                      </a:r>
                      <a:r>
                        <a:rPr lang="ru-RU" sz="1200" dirty="0" smtClean="0"/>
                        <a:t>образование), </a:t>
                      </a:r>
                      <a:r>
                        <a:rPr lang="en-US" sz="1200" dirty="0" smtClean="0"/>
                        <a:t>Environment (</a:t>
                      </a:r>
                      <a:r>
                        <a:rPr lang="ru-RU" sz="1200" dirty="0" smtClean="0"/>
                        <a:t>среда)</a:t>
                      </a:r>
                    </a:p>
                    <a:p>
                      <a:pPr marL="171450" indent="-171450">
                        <a:buFont typeface="Arial" panose="020B0604020202020204" pitchFamily="34" charset="0"/>
                        <a:buChar char="•"/>
                      </a:pPr>
                      <a:r>
                        <a:rPr lang="ru-RU" sz="1200" dirty="0" smtClean="0"/>
                        <a:t>Прозрачность через отчеты и пилоты минимизирует риски</a:t>
                      </a:r>
                    </a:p>
                    <a:p>
                      <a:pPr marL="171450" indent="-171450">
                        <a:buFont typeface="Arial" panose="020B0604020202020204" pitchFamily="34" charset="0"/>
                        <a:buChar char="•"/>
                      </a:pPr>
                      <a:r>
                        <a:rPr lang="ru-RU" sz="1200" dirty="0" smtClean="0"/>
                        <a:t>Представить доказательства (ВОЗ: соль вызывает 3 млн смертей/год; снижение на 30% к 2025).</a:t>
                      </a:r>
                      <a:endParaRPr lang="ru-RU" sz="1200" dirty="0"/>
                    </a:p>
                  </a:txBody>
                  <a:tcPr/>
                </a:tc>
                <a:extLst>
                  <a:ext uri="{0D108BD9-81ED-4DB2-BD59-A6C34878D82A}">
                    <a16:rowId xmlns:a16="http://schemas.microsoft.com/office/drawing/2014/main" val="3637753421"/>
                  </a:ext>
                </a:extLst>
              </a:tr>
            </a:tbl>
          </a:graphicData>
        </a:graphic>
      </p:graphicFrame>
    </p:spTree>
    <p:extLst>
      <p:ext uri="{BB962C8B-B14F-4D97-AF65-F5344CB8AC3E}">
        <p14:creationId xmlns:p14="http://schemas.microsoft.com/office/powerpoint/2010/main" val="1146913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81041" y="2580843"/>
            <a:ext cx="6986809" cy="707886"/>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ru-RU" sz="4000" b="1" dirty="0" smtClean="0">
                <a:solidFill>
                  <a:schemeClr val="accent1">
                    <a:lumMod val="50000"/>
                  </a:schemeClr>
                </a:solidFill>
                <a:latin typeface="Arial" panose="020B0604020202020204" pitchFamily="34" charset="0"/>
                <a:cs typeface="Arial" panose="020B0604020202020204" pitchFamily="34" charset="0"/>
              </a:rPr>
              <a:t>Благодарю за внимание!</a:t>
            </a:r>
            <a:endParaRPr lang="ru-RU" sz="4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0044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B760E1E4-9748-412A-4F87-7DEA9BF44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3837" y="2"/>
            <a:ext cx="1141163" cy="623455"/>
          </a:xfrm>
          <a:prstGeom prst="rect">
            <a:avLst/>
          </a:prstGeom>
        </p:spPr>
      </p:pic>
      <p:sp>
        <p:nvSpPr>
          <p:cNvPr id="11" name="TextBox 10">
            <a:extLst>
              <a:ext uri="{FF2B5EF4-FFF2-40B4-BE49-F238E27FC236}">
                <a16:creationId xmlns:a16="http://schemas.microsoft.com/office/drawing/2014/main" id="{A4416581-AB75-A7D6-2264-FDBE80CD30D6}"/>
              </a:ext>
            </a:extLst>
          </p:cNvPr>
          <p:cNvSpPr txBox="1"/>
          <p:nvPr/>
        </p:nvSpPr>
        <p:spPr>
          <a:xfrm>
            <a:off x="3580883" y="3303630"/>
            <a:ext cx="1753116" cy="605422"/>
          </a:xfrm>
          <a:prstGeom prst="rect">
            <a:avLst/>
          </a:prstGeom>
          <a:noFill/>
          <a:effectLst>
            <a:outerShdw blurRad="50800" dist="38100" dir="2700000" algn="tl" rotWithShape="0">
              <a:prstClr val="black">
                <a:alpha val="40000"/>
              </a:prstClr>
            </a:outerShdw>
          </a:effectLst>
        </p:spPr>
        <p:txBody>
          <a:bodyPr wrap="square">
            <a:spAutoFit/>
          </a:bodyPr>
          <a:lstStyle/>
          <a:p>
            <a:pPr algn="ctr" defTabSz="761996"/>
            <a:r>
              <a:rPr lang="ru-RU" sz="1667" b="1" dirty="0">
                <a:solidFill>
                  <a:prstClr val="white"/>
                </a:solidFill>
                <a:latin typeface="PT Sans" panose="020B0503020203020204" pitchFamily="34" charset="77"/>
              </a:rPr>
              <a:t>Добавленная соль</a:t>
            </a:r>
            <a:endParaRPr lang="en-GB" sz="1667" b="1" dirty="0">
              <a:solidFill>
                <a:prstClr val="white"/>
              </a:solidFill>
              <a:latin typeface="PT Sans" panose="020B0503020203020204" pitchFamily="34" charset="77"/>
            </a:endParaRPr>
          </a:p>
        </p:txBody>
      </p:sp>
      <p:sp>
        <p:nvSpPr>
          <p:cNvPr id="12" name="TextBox 11">
            <a:extLst>
              <a:ext uri="{FF2B5EF4-FFF2-40B4-BE49-F238E27FC236}">
                <a16:creationId xmlns:a16="http://schemas.microsoft.com/office/drawing/2014/main" id="{C6837795-906B-61F3-5F7E-40A6F582277A}"/>
              </a:ext>
            </a:extLst>
          </p:cNvPr>
          <p:cNvSpPr txBox="1"/>
          <p:nvPr/>
        </p:nvSpPr>
        <p:spPr>
          <a:xfrm>
            <a:off x="9788535" y="4442119"/>
            <a:ext cx="2035165" cy="861967"/>
          </a:xfrm>
          <a:prstGeom prst="rect">
            <a:avLst/>
          </a:prstGeom>
          <a:noFill/>
          <a:effectLst>
            <a:outerShdw blurRad="50800" dist="38100" dir="2700000" algn="tl" rotWithShape="0">
              <a:prstClr val="black">
                <a:alpha val="40000"/>
              </a:prstClr>
            </a:outerShdw>
          </a:effectLst>
        </p:spPr>
        <p:txBody>
          <a:bodyPr wrap="square">
            <a:spAutoFit/>
          </a:bodyPr>
          <a:lstStyle/>
          <a:p>
            <a:pPr algn="ctr" defTabSz="761996"/>
            <a:r>
              <a:rPr lang="ru-RU" sz="1667" b="1" dirty="0">
                <a:solidFill>
                  <a:srgbClr val="FFC000">
                    <a:lumMod val="40000"/>
                    <a:lumOff val="60000"/>
                  </a:srgbClr>
                </a:solidFill>
                <a:latin typeface="PT Sans" panose="020B0503020203020204" pitchFamily="34" charset="77"/>
              </a:rPr>
              <a:t>Скрытая соль в обработанных продуктах</a:t>
            </a:r>
            <a:endParaRPr lang="en-GB" sz="1667" b="1" dirty="0">
              <a:solidFill>
                <a:srgbClr val="FFC000">
                  <a:lumMod val="40000"/>
                  <a:lumOff val="60000"/>
                </a:srgbClr>
              </a:solidFill>
              <a:latin typeface="PT Sans" panose="020B0503020203020204" pitchFamily="34" charset="77"/>
            </a:endParaRPr>
          </a:p>
        </p:txBody>
      </p:sp>
      <p:pic>
        <p:nvPicPr>
          <p:cNvPr id="2" name="Рисунок 1"/>
          <p:cNvPicPr>
            <a:picLocks noChangeAspect="1"/>
          </p:cNvPicPr>
          <p:nvPr/>
        </p:nvPicPr>
        <p:blipFill>
          <a:blip r:embed="rId4"/>
          <a:stretch>
            <a:fillRect/>
          </a:stretch>
        </p:blipFill>
        <p:spPr>
          <a:xfrm>
            <a:off x="31898" y="8546"/>
            <a:ext cx="12160103" cy="6857999"/>
          </a:xfrm>
          <a:prstGeom prst="rect">
            <a:avLst/>
          </a:prstGeom>
        </p:spPr>
      </p:pic>
    </p:spTree>
    <p:extLst>
      <p:ext uri="{BB962C8B-B14F-4D97-AF65-F5344CB8AC3E}">
        <p14:creationId xmlns:p14="http://schemas.microsoft.com/office/powerpoint/2010/main" val="466656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50000"/>
                  </a:schemeClr>
                </a:solidFill>
                <a:latin typeface="Arial" panose="020B0604020202020204" pitchFamily="34" charset="0"/>
                <a:ea typeface="Times New Roman" panose="02020603050405020304" pitchFamily="18" charset="0"/>
                <a:cs typeface="Times New Roman" panose="02020603050405020304" pitchFamily="18" charset="0"/>
              </a:rPr>
              <a:t>К</a:t>
            </a:r>
            <a:r>
              <a:rPr lang="aa-ET" dirty="0" smtClean="0">
                <a:solidFill>
                  <a:schemeClr val="accent2">
                    <a:lumMod val="50000"/>
                  </a:schemeClr>
                </a:solidFill>
                <a:latin typeface="Arial" panose="020B0604020202020204" pitchFamily="34" charset="0"/>
                <a:ea typeface="Times New Roman" panose="02020603050405020304" pitchFamily="18" charset="0"/>
                <a:cs typeface="Times New Roman" panose="02020603050405020304" pitchFamily="18" charset="0"/>
              </a:rPr>
              <a:t>лючевые </a:t>
            </a:r>
            <a:r>
              <a:rPr lang="aa-ET" dirty="0">
                <a:solidFill>
                  <a:schemeClr val="accent2">
                    <a:lumMod val="50000"/>
                  </a:schemeClr>
                </a:solidFill>
                <a:latin typeface="Arial" panose="020B0604020202020204" pitchFamily="34" charset="0"/>
                <a:ea typeface="Times New Roman" panose="02020603050405020304" pitchFamily="18" charset="0"/>
                <a:cs typeface="Times New Roman" panose="02020603050405020304" pitchFamily="18" charset="0"/>
              </a:rPr>
              <a:t>стратегии </a:t>
            </a:r>
            <a:r>
              <a:rPr lang="aa-ET" dirty="0" smtClean="0">
                <a:solidFill>
                  <a:schemeClr val="accent2">
                    <a:lumMod val="50000"/>
                  </a:schemeClr>
                </a:solidFill>
                <a:latin typeface="Arial" panose="020B0604020202020204" pitchFamily="34" charset="0"/>
                <a:ea typeface="Times New Roman" panose="02020603050405020304" pitchFamily="18" charset="0"/>
                <a:cs typeface="Times New Roman" panose="02020603050405020304" pitchFamily="18" charset="0"/>
              </a:rPr>
              <a:t>по </a:t>
            </a:r>
            <a:r>
              <a:rPr lang="aa-ET" dirty="0">
                <a:solidFill>
                  <a:schemeClr val="accent2">
                    <a:lumMod val="50000"/>
                  </a:schemeClr>
                </a:solidFill>
                <a:latin typeface="Arial" panose="020B0604020202020204" pitchFamily="34" charset="0"/>
                <a:ea typeface="Times New Roman" panose="02020603050405020304" pitchFamily="18" charset="0"/>
                <a:cs typeface="Times New Roman" panose="02020603050405020304" pitchFamily="18" charset="0"/>
              </a:rPr>
              <a:t>сокращению потребления соли</a:t>
            </a:r>
            <a:endParaRPr lang="ru-RU" dirty="0">
              <a:solidFill>
                <a:schemeClr val="accent2">
                  <a:lumMod val="50000"/>
                </a:schemeClr>
              </a:solidFill>
            </a:endParaRPr>
          </a:p>
        </p:txBody>
      </p:sp>
      <p:sp>
        <p:nvSpPr>
          <p:cNvPr id="3" name="Прямоугольник 2"/>
          <p:cNvSpPr/>
          <p:nvPr/>
        </p:nvSpPr>
        <p:spPr>
          <a:xfrm>
            <a:off x="563139" y="1930400"/>
            <a:ext cx="8710863" cy="4537781"/>
          </a:xfrm>
          <a:prstGeom prst="rect">
            <a:avLst/>
          </a:prstGeom>
        </p:spPr>
        <p:txBody>
          <a:bodyPr wrap="square">
            <a:spAutoFit/>
          </a:bodyPr>
          <a:lstStyle/>
          <a:p>
            <a:pPr>
              <a:lnSpc>
                <a:spcPct val="107000"/>
              </a:lnSpc>
              <a:spcAft>
                <a:spcPts val="0"/>
              </a:spcAft>
            </a:pP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aa-ET"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надлежащая </a:t>
            </a:r>
            <a:r>
              <a:rPr lang="aa-ET" b="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налоговая политика </a:t>
            </a: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и регулирование, обеспечивающие поставку производителями и розничными предприятиями более здоровых продуктов питания и расширение ассортимента доступной и недорогой здоровой пищевой продукции; </a:t>
            </a:r>
            <a:b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aa-ET"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взаимодействие с частным сектором </a:t>
            </a: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для обеспечения поставок и повышения доступности продуктов с низким содержанием соли; </a:t>
            </a:r>
            <a:b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aa-ET"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информирование и расширение прав и возможностей потребителей </a:t>
            </a:r>
            <a:r>
              <a:rPr lang="aa-ET"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для </a:t>
            </a: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повышения их осведомленности о необходимости сокращать потребление соли; </a:t>
            </a:r>
            <a:b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создание благоприятных предпосылок для сокращения потребления соли на местном уровне, создание «</a:t>
            </a:r>
            <a:r>
              <a:rPr lang="aa-ET"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сред здорового питания</a:t>
            </a: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b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aa-ET"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мониторинг </a:t>
            </a:r>
            <a:r>
              <a:rPr lang="aa-ET"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потребления соли населением, источников соли в рационе питания, а также уровня осведомленности, установок и поведения людей в отношении этой проблемы для учета полученных данных при принятии решений о мерах политики.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253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B7DBA6-7FAF-E9DA-E25A-BD3BFAE992F2}"/>
              </a:ext>
            </a:extLst>
          </p:cNvPr>
          <p:cNvSpPr>
            <a:spLocks noGrp="1"/>
          </p:cNvSpPr>
          <p:nvPr>
            <p:ph type="title"/>
          </p:nvPr>
        </p:nvSpPr>
        <p:spPr>
          <a:xfrm>
            <a:off x="413792" y="555478"/>
            <a:ext cx="11321008" cy="739457"/>
          </a:xfrm>
        </p:spPr>
        <p:txBody>
          <a:bodyPr>
            <a:noAutofit/>
          </a:bodyPr>
          <a:lstStyle/>
          <a:p>
            <a:pPr algn="ctr"/>
            <a:r>
              <a:rPr lang="ru-RU" sz="2933" b="1" dirty="0">
                <a:solidFill>
                  <a:schemeClr val="accent2">
                    <a:lumMod val="75000"/>
                  </a:schemeClr>
                </a:solidFill>
              </a:rPr>
              <a:t>Элементы успешной программы по снижению содержания </a:t>
            </a:r>
            <a:r>
              <a:rPr lang="ru-RU" sz="2933" b="1" dirty="0"/>
              <a:t>соли</a:t>
            </a:r>
            <a:endParaRPr lang="en-GB" sz="2933" b="1" dirty="0"/>
          </a:p>
        </p:txBody>
      </p:sp>
      <p:sp>
        <p:nvSpPr>
          <p:cNvPr id="3" name="Footer Placeholder 2">
            <a:extLst>
              <a:ext uri="{FF2B5EF4-FFF2-40B4-BE49-F238E27FC236}">
                <a16:creationId xmlns:a16="http://schemas.microsoft.com/office/drawing/2014/main" id="{4ED5A66F-188B-7154-1746-8852AF020516}"/>
              </a:ext>
            </a:extLst>
          </p:cNvPr>
          <p:cNvSpPr>
            <a:spLocks noGrp="1"/>
          </p:cNvSpPr>
          <p:nvPr>
            <p:ph type="ftr" sz="quarter" idx="11"/>
          </p:nvPr>
        </p:nvSpPr>
        <p:spPr>
          <a:xfrm>
            <a:off x="469836" y="6180665"/>
            <a:ext cx="6297612" cy="365125"/>
          </a:xfrm>
        </p:spPr>
        <p:txBody>
          <a:bodyPr/>
          <a:lstStyle/>
          <a:p>
            <a:pPr defTabSz="914377"/>
            <a:r>
              <a:rPr lang="en-GB" sz="1100" kern="1200" dirty="0">
                <a:latin typeface="Calibri" panose="020F0502020204030204"/>
              </a:rPr>
              <a:t>Sources: WHO, 2024 </a:t>
            </a:r>
            <a:r>
              <a:rPr lang="en-GB" sz="1100" u="sng" kern="1200" dirty="0">
                <a:solidFill>
                  <a:srgbClr val="000000"/>
                </a:solidFill>
                <a:latin typeface="Calibri" panose="020F0502020204030204"/>
                <a:ea typeface="Aptos" panose="020B0004020202020204" pitchFamily="34" charset="0"/>
                <a:cs typeface="Aptos" panose="020B0004020202020204" pitchFamily="34" charset="0"/>
                <a:hlinkClick r:id="rId3"/>
              </a:rPr>
              <a:t>https://iris.who.int/handle/10665/376580</a:t>
            </a:r>
            <a:r>
              <a:rPr lang="en-GB" kern="1200" dirty="0">
                <a:latin typeface="Calibri" panose="020F0502020204030204"/>
                <a:ea typeface="+mn-ea"/>
                <a:cs typeface="+mn-cs"/>
              </a:rPr>
              <a:t>]</a:t>
            </a:r>
          </a:p>
          <a:p>
            <a:pPr defTabSz="914377"/>
            <a:endParaRPr lang="en-US" kern="1200" dirty="0">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2EFD313-9CAA-BDCC-B6C8-2751B5E9D342}"/>
              </a:ext>
            </a:extLst>
          </p:cNvPr>
          <p:cNvSpPr>
            <a:spLocks noGrp="1"/>
          </p:cNvSpPr>
          <p:nvPr>
            <p:ph type="sldNum" sz="quarter" idx="12"/>
          </p:nvPr>
        </p:nvSpPr>
        <p:spPr/>
        <p:txBody>
          <a:bodyPr/>
          <a:lstStyle/>
          <a:p>
            <a:pPr defTabSz="914377"/>
            <a:fld id="{714BF2E0-EE3B-6A4E-9FB9-82DE86E1F02F}" type="slidenum">
              <a:rPr lang="en-US" kern="1200">
                <a:latin typeface="Calibri" panose="020F0502020204030204"/>
                <a:ea typeface="+mn-ea"/>
                <a:cs typeface="+mn-cs"/>
              </a:rPr>
              <a:pPr defTabSz="914377"/>
              <a:t>7</a:t>
            </a:fld>
            <a:endParaRPr lang="en-US" kern="1200">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6FD4731D-45E8-F517-F1AE-C787EA82050E}"/>
              </a:ext>
            </a:extLst>
          </p:cNvPr>
          <p:cNvPicPr>
            <a:picLocks noGrp="1" noChangeAspect="1"/>
          </p:cNvPicPr>
          <p:nvPr>
            <p:ph idx="1"/>
          </p:nvPr>
        </p:nvPicPr>
        <p:blipFill rotWithShape="1">
          <a:blip r:embed="rId4"/>
          <a:srcRect l="4040"/>
          <a:stretch/>
        </p:blipFill>
        <p:spPr>
          <a:xfrm>
            <a:off x="2881129" y="1046997"/>
            <a:ext cx="5649091" cy="5667176"/>
          </a:xfrm>
          <a:prstGeom prst="rect">
            <a:avLst/>
          </a:prstGeom>
        </p:spPr>
      </p:pic>
      <p:sp>
        <p:nvSpPr>
          <p:cNvPr id="2" name="TextBox 1">
            <a:extLst>
              <a:ext uri="{FF2B5EF4-FFF2-40B4-BE49-F238E27FC236}">
                <a16:creationId xmlns:a16="http://schemas.microsoft.com/office/drawing/2014/main" id="{D057FFCD-4024-5830-DAEB-D579D5009528}"/>
              </a:ext>
            </a:extLst>
          </p:cNvPr>
          <p:cNvSpPr txBox="1"/>
          <p:nvPr/>
        </p:nvSpPr>
        <p:spPr>
          <a:xfrm>
            <a:off x="6515099" y="1497093"/>
            <a:ext cx="2758903" cy="830997"/>
          </a:xfrm>
          <a:prstGeom prst="rect">
            <a:avLst/>
          </a:prstGeom>
          <a:noFill/>
        </p:spPr>
        <p:txBody>
          <a:bodyPr wrap="square" rtlCol="0">
            <a:spAutoFit/>
          </a:bodyPr>
          <a:lstStyle/>
          <a:p>
            <a:r>
              <a:rPr lang="ru-RU" sz="2400" dirty="0"/>
              <a:t>Политическая приверженность</a:t>
            </a:r>
            <a:endParaRPr lang="en-US" sz="2400" dirty="0"/>
          </a:p>
        </p:txBody>
      </p:sp>
      <p:sp>
        <p:nvSpPr>
          <p:cNvPr id="5" name="TextBox 4">
            <a:extLst>
              <a:ext uri="{FF2B5EF4-FFF2-40B4-BE49-F238E27FC236}">
                <a16:creationId xmlns:a16="http://schemas.microsoft.com/office/drawing/2014/main" id="{85CDFEDC-8D76-7D22-6791-84732F6DEED8}"/>
              </a:ext>
            </a:extLst>
          </p:cNvPr>
          <p:cNvSpPr txBox="1"/>
          <p:nvPr/>
        </p:nvSpPr>
        <p:spPr>
          <a:xfrm>
            <a:off x="8612770" y="3429001"/>
            <a:ext cx="2462759" cy="1200329"/>
          </a:xfrm>
          <a:prstGeom prst="rect">
            <a:avLst/>
          </a:prstGeom>
          <a:noFill/>
        </p:spPr>
        <p:txBody>
          <a:bodyPr wrap="square" rtlCol="0">
            <a:spAutoFit/>
          </a:bodyPr>
          <a:lstStyle/>
          <a:p>
            <a:r>
              <a:rPr lang="ru-RU" sz="2400" dirty="0"/>
              <a:t>Ресурсы </a:t>
            </a:r>
          </a:p>
          <a:p>
            <a:r>
              <a:rPr lang="ru-RU" sz="2400" dirty="0"/>
              <a:t>(время и финансы)</a:t>
            </a:r>
            <a:endParaRPr lang="en-US" sz="2400" dirty="0"/>
          </a:p>
        </p:txBody>
      </p:sp>
      <p:sp>
        <p:nvSpPr>
          <p:cNvPr id="7" name="TextBox 6">
            <a:extLst>
              <a:ext uri="{FF2B5EF4-FFF2-40B4-BE49-F238E27FC236}">
                <a16:creationId xmlns:a16="http://schemas.microsoft.com/office/drawing/2014/main" id="{85E76FE9-7DF7-02E1-D64C-A50735A5B22E}"/>
              </a:ext>
            </a:extLst>
          </p:cNvPr>
          <p:cNvSpPr txBox="1"/>
          <p:nvPr/>
        </p:nvSpPr>
        <p:spPr>
          <a:xfrm>
            <a:off x="2301477" y="5546411"/>
            <a:ext cx="2462759" cy="830997"/>
          </a:xfrm>
          <a:prstGeom prst="rect">
            <a:avLst/>
          </a:prstGeom>
          <a:noFill/>
        </p:spPr>
        <p:txBody>
          <a:bodyPr wrap="square" rtlCol="0">
            <a:spAutoFit/>
          </a:bodyPr>
          <a:lstStyle/>
          <a:p>
            <a:pPr algn="r"/>
            <a:r>
              <a:rPr lang="ru-RU" sz="2400" dirty="0"/>
              <a:t>Доступность данных</a:t>
            </a:r>
            <a:endParaRPr lang="en-US" sz="2400" dirty="0"/>
          </a:p>
        </p:txBody>
      </p:sp>
      <p:sp>
        <p:nvSpPr>
          <p:cNvPr id="9" name="TextBox 8">
            <a:extLst>
              <a:ext uri="{FF2B5EF4-FFF2-40B4-BE49-F238E27FC236}">
                <a16:creationId xmlns:a16="http://schemas.microsoft.com/office/drawing/2014/main" id="{94560207-2161-E107-B488-C29D5417B139}"/>
              </a:ext>
            </a:extLst>
          </p:cNvPr>
          <p:cNvSpPr txBox="1"/>
          <p:nvPr/>
        </p:nvSpPr>
        <p:spPr>
          <a:xfrm>
            <a:off x="233917" y="3416301"/>
            <a:ext cx="2642636" cy="830997"/>
          </a:xfrm>
          <a:prstGeom prst="rect">
            <a:avLst/>
          </a:prstGeom>
          <a:noFill/>
        </p:spPr>
        <p:txBody>
          <a:bodyPr wrap="square" rtlCol="0">
            <a:spAutoFit/>
          </a:bodyPr>
          <a:lstStyle/>
          <a:p>
            <a:pPr algn="r"/>
            <a:r>
              <a:rPr lang="ru-RU" sz="2400" dirty="0"/>
              <a:t>Взаимодействие с индустрией</a:t>
            </a:r>
            <a:endParaRPr lang="en-US" sz="2400" dirty="0"/>
          </a:p>
        </p:txBody>
      </p:sp>
      <p:sp>
        <p:nvSpPr>
          <p:cNvPr id="11" name="Oval 10">
            <a:extLst>
              <a:ext uri="{FF2B5EF4-FFF2-40B4-BE49-F238E27FC236}">
                <a16:creationId xmlns:a16="http://schemas.microsoft.com/office/drawing/2014/main" id="{2D8F734B-AE59-36B5-F1EF-4DB9645C9184}"/>
              </a:ext>
            </a:extLst>
          </p:cNvPr>
          <p:cNvSpPr/>
          <p:nvPr/>
        </p:nvSpPr>
        <p:spPr>
          <a:xfrm>
            <a:off x="4708725" y="2959100"/>
            <a:ext cx="1993899" cy="200680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b="1" dirty="0"/>
              <a:t>Успешная пограмма по снижению соли</a:t>
            </a:r>
            <a:endParaRPr lang="en-US" sz="2000" b="1" dirty="0"/>
          </a:p>
        </p:txBody>
      </p:sp>
    </p:spTree>
    <p:extLst>
      <p:ext uri="{BB962C8B-B14F-4D97-AF65-F5344CB8AC3E}">
        <p14:creationId xmlns:p14="http://schemas.microsoft.com/office/powerpoint/2010/main" val="3580447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947EC-26BD-0B4C-A067-B7AA20C3073C}"/>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ru-RU" sz="2667"/>
              <a:t>Политические обязательства </a:t>
            </a:r>
            <a:endParaRPr lang="en-US" sz="2667"/>
          </a:p>
        </p:txBody>
      </p:sp>
      <p:sp>
        <p:nvSpPr>
          <p:cNvPr id="3" name="Content Placeholder 2">
            <a:extLst>
              <a:ext uri="{FF2B5EF4-FFF2-40B4-BE49-F238E27FC236}">
                <a16:creationId xmlns:a16="http://schemas.microsoft.com/office/drawing/2014/main" id="{0B32D2E0-05FF-9B42-BAD7-C1083914F577}"/>
              </a:ext>
            </a:extLst>
          </p:cNvPr>
          <p:cNvSpPr>
            <a:spLocks noGrp="1"/>
          </p:cNvSpPr>
          <p:nvPr>
            <p:ph sz="half" idx="1"/>
          </p:nvPr>
        </p:nvSpPr>
        <p:spPr>
          <a:xfrm>
            <a:off x="181032" y="1233547"/>
            <a:ext cx="6722299" cy="1870543"/>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ru-RU" sz="1800" dirty="0"/>
              <a:t>Сильное руководство </a:t>
            </a:r>
            <a:endParaRPr lang="en-US" sz="1800" dirty="0"/>
          </a:p>
          <a:p>
            <a:r>
              <a:rPr lang="ru-RU" sz="1800" dirty="0"/>
              <a:t>Координация и сотрудничество с заинтересованными участниками и секторами </a:t>
            </a:r>
            <a:endParaRPr lang="en-US" sz="1800" dirty="0"/>
          </a:p>
          <a:p>
            <a:r>
              <a:rPr lang="ru-RU" sz="1800" dirty="0"/>
              <a:t>Анализ заинтересованных сторон </a:t>
            </a:r>
            <a:endParaRPr lang="en-US" sz="1800" dirty="0"/>
          </a:p>
          <a:p>
            <a:r>
              <a:rPr lang="ru-RU" sz="1800" dirty="0"/>
              <a:t>Согласованный подход по сокращению потребления натрия и всеобщего йодирования соли </a:t>
            </a:r>
            <a:endParaRPr lang="en-US" sz="1800" dirty="0"/>
          </a:p>
          <a:p>
            <a:r>
              <a:rPr lang="en-US" sz="1800" dirty="0"/>
              <a:t>Advocacy groups with scientific credibility</a:t>
            </a:r>
          </a:p>
          <a:p>
            <a:endParaRPr lang="en-US" sz="1800" dirty="0"/>
          </a:p>
          <a:p>
            <a:r>
              <a:rPr lang="ru-RU" sz="1800" dirty="0"/>
              <a:t>Механизмы подотчетности </a:t>
            </a:r>
            <a:endParaRPr lang="en-US" sz="1800" dirty="0"/>
          </a:p>
          <a:p>
            <a:endParaRPr lang="en-US" sz="1800" dirty="0"/>
          </a:p>
          <a:p>
            <a:endParaRPr lang="en-US" sz="1800" dirty="0"/>
          </a:p>
          <a:p>
            <a:endParaRPr lang="en-US" sz="1800" dirty="0"/>
          </a:p>
        </p:txBody>
      </p:sp>
      <p:sp>
        <p:nvSpPr>
          <p:cNvPr id="24" name="TextBox 23">
            <a:extLst>
              <a:ext uri="{FF2B5EF4-FFF2-40B4-BE49-F238E27FC236}">
                <a16:creationId xmlns:a16="http://schemas.microsoft.com/office/drawing/2014/main" id="{275CFE44-9F3D-EBAA-E91E-62C7D2C9D842}"/>
              </a:ext>
            </a:extLst>
          </p:cNvPr>
          <p:cNvSpPr txBox="1"/>
          <p:nvPr/>
        </p:nvSpPr>
        <p:spPr>
          <a:xfrm>
            <a:off x="181032" y="3428009"/>
            <a:ext cx="5116287" cy="584775"/>
          </a:xfrm>
          <a:prstGeom prst="rect">
            <a:avLst/>
          </a:prstGeom>
          <a:solidFill>
            <a:schemeClr val="bg1"/>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ru-RU" sz="1600" i="1" dirty="0">
                <a:solidFill>
                  <a:srgbClr val="000000"/>
                </a:solidFill>
              </a:rPr>
              <a:t>У ВОЗ имеется аналитическая записка, в которой рассмотрен этот согласованный подход </a:t>
            </a:r>
            <a:endParaRPr lang="en-GB" sz="1600" i="1" dirty="0">
              <a:solidFill>
                <a:srgbClr val="000000"/>
              </a:solidFill>
            </a:endParaRPr>
          </a:p>
        </p:txBody>
      </p:sp>
      <p:sp>
        <p:nvSpPr>
          <p:cNvPr id="7" name="Footer Placeholder 6">
            <a:extLst>
              <a:ext uri="{FF2B5EF4-FFF2-40B4-BE49-F238E27FC236}">
                <a16:creationId xmlns:a16="http://schemas.microsoft.com/office/drawing/2014/main" id="{3C87C2F7-AA6A-504B-82F0-80D1F6EA764B}"/>
              </a:ext>
            </a:extLst>
          </p:cNvPr>
          <p:cNvSpPr>
            <a:spLocks noGrp="1"/>
          </p:cNvSpPr>
          <p:nvPr>
            <p:ph type="ftr" sz="quarter" idx="11"/>
          </p:nvPr>
        </p:nvSpPr>
        <p:spPr>
          <a:xfrm>
            <a:off x="2547258" y="5801635"/>
            <a:ext cx="9530924" cy="324091"/>
          </a:xfrm>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pPr>
              <a:lnSpc>
                <a:spcPct val="120000"/>
              </a:lnSpc>
            </a:pPr>
            <a:r>
              <a:rPr lang="ru-RU" dirty="0">
                <a:solidFill>
                  <a:schemeClr val="tx2"/>
                </a:solidFill>
              </a:rPr>
              <a:t>Источники</a:t>
            </a:r>
            <a:r>
              <a:rPr lang="en-GB" dirty="0">
                <a:solidFill>
                  <a:schemeClr val="tx2"/>
                </a:solidFill>
              </a:rPr>
              <a:t>: </a:t>
            </a:r>
            <a:r>
              <a:rPr lang="ru-RU" dirty="0">
                <a:solidFill>
                  <a:schemeClr val="tx2"/>
                </a:solidFill>
              </a:rPr>
              <a:t>ВОЗ</a:t>
            </a:r>
            <a:r>
              <a:rPr lang="en-GB" dirty="0">
                <a:solidFill>
                  <a:schemeClr val="tx2"/>
                </a:solidFill>
              </a:rPr>
              <a:t>, 2024 </a:t>
            </a:r>
            <a:r>
              <a:rPr lang="en-GB" u="sng" dirty="0">
                <a:solidFill>
                  <a:schemeClr val="tx2"/>
                </a:solidFill>
                <a:effectLst/>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xmlns="" val="tx"/>
                    </a:ext>
                  </a:extLst>
                </a:hlinkClick>
              </a:rPr>
              <a:t>https://iris.who.int/handle/10665/376580</a:t>
            </a:r>
            <a:r>
              <a:rPr lang="en-GB" dirty="0">
                <a:solidFill>
                  <a:schemeClr val="tx2"/>
                </a:solidFill>
              </a:rPr>
              <a:t>]</a:t>
            </a:r>
          </a:p>
          <a:p>
            <a:pPr>
              <a:lnSpc>
                <a:spcPct val="120000"/>
              </a:lnSpc>
            </a:pPr>
            <a:r>
              <a:rPr lang="ru-RU" b="0" u="none" strike="noStrike" dirty="0">
                <a:solidFill>
                  <a:schemeClr val="tx2"/>
                </a:solidFill>
                <a:effectLst/>
              </a:rPr>
              <a:t>Аналитическая записка</a:t>
            </a:r>
            <a:r>
              <a:rPr lang="en-US" b="0" u="none" strike="noStrike" dirty="0">
                <a:solidFill>
                  <a:schemeClr val="tx2"/>
                </a:solidFill>
                <a:effectLst/>
              </a:rPr>
              <a:t>: </a:t>
            </a:r>
            <a:r>
              <a:rPr lang="ru-RU" b="0" u="none" strike="noStrike" dirty="0">
                <a:solidFill>
                  <a:schemeClr val="tx2"/>
                </a:solidFill>
                <a:effectLst/>
              </a:rPr>
              <a:t>Всеобщее йодирование соли и снижение потребления натрия</a:t>
            </a:r>
            <a:r>
              <a:rPr lang="en-US" b="0" u="none" strike="noStrike" dirty="0">
                <a:solidFill>
                  <a:schemeClr val="tx2"/>
                </a:solidFill>
                <a:effectLst/>
              </a:rPr>
              <a:t>:</a:t>
            </a:r>
            <a:r>
              <a:rPr lang="ru-RU" b="0" u="none" strike="noStrike" dirty="0">
                <a:solidFill>
                  <a:schemeClr val="tx2"/>
                </a:solidFill>
                <a:effectLst/>
              </a:rPr>
              <a:t>совместимые, экономически выгодные стратегии, имеющие важное значение для общественного здравоохранения </a:t>
            </a:r>
            <a:r>
              <a:rPr lang="en-US" b="0" u="none" strike="noStrike" dirty="0">
                <a:solidFill>
                  <a:schemeClr val="tx2"/>
                </a:solidFill>
                <a:effectLst/>
              </a:rPr>
              <a:t> benefit. </a:t>
            </a:r>
            <a:r>
              <a:rPr lang="en-US" b="0" u="sng" strike="noStrike" dirty="0">
                <a:solidFill>
                  <a:schemeClr val="tx2"/>
                </a:solidFill>
                <a:effectLst/>
                <a:hlinkClick r:id="rId4">
                  <a:extLst>
                    <a:ext uri="{A12FA001-AC4F-418D-AE19-62706E023703}">
                      <ahyp:hlinkClr xmlns:ahyp="http://schemas.microsoft.com/office/drawing/2018/hyperlinkcolor" xmlns="" val="tx"/>
                    </a:ext>
                  </a:extLst>
                </a:hlinkClick>
              </a:rPr>
              <a:t>https://www.who.int/publications/i/item/9789240053717</a:t>
            </a:r>
            <a:r>
              <a:rPr lang="en-US" b="0" u="none" strike="noStrike" dirty="0">
                <a:solidFill>
                  <a:schemeClr val="tx2"/>
                </a:solidFill>
                <a:effectLst/>
              </a:rPr>
              <a:t> </a:t>
            </a:r>
            <a:r>
              <a:rPr lang="en-US" b="0" dirty="0">
                <a:solidFill>
                  <a:schemeClr val="tx2"/>
                </a:solidFill>
                <a:effectLst/>
                <a:highlight>
                  <a:srgbClr val="F5F5F5"/>
                </a:highlight>
              </a:rPr>
              <a:t>​</a:t>
            </a:r>
            <a:endParaRPr lang="en-GB" dirty="0">
              <a:solidFill>
                <a:schemeClr val="tx2"/>
              </a:solidFill>
            </a:endParaRPr>
          </a:p>
          <a:p>
            <a:endParaRPr lang="en-US" dirty="0">
              <a:solidFill>
                <a:schemeClr val="tx2"/>
              </a:solidFill>
            </a:endParaRPr>
          </a:p>
        </p:txBody>
      </p:sp>
      <p:sp>
        <p:nvSpPr>
          <p:cNvPr id="8" name="Slide Number Placeholder 7">
            <a:extLst>
              <a:ext uri="{FF2B5EF4-FFF2-40B4-BE49-F238E27FC236}">
                <a16:creationId xmlns:a16="http://schemas.microsoft.com/office/drawing/2014/main" id="{B8FF1AF2-E557-9D4A-BD32-02353532A06F}"/>
              </a:ext>
            </a:extLst>
          </p:cNvPr>
          <p:cNvSpPr>
            <a:spLocks noGrp="1"/>
          </p:cNvSpPr>
          <p:nvPr>
            <p:ph type="sldNum" sz="quarter" idx="12"/>
          </p:nvPr>
        </p:nvSpPr>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fld id="{714BF2E0-EE3B-6A4E-9FB9-82DE86E1F02F}" type="slidenum">
              <a:rPr lang="en-US" smtClean="0"/>
              <a:pPr/>
              <a:t>8</a:t>
            </a:fld>
            <a:endParaRPr lang="en-US"/>
          </a:p>
        </p:txBody>
      </p:sp>
      <p:pic>
        <p:nvPicPr>
          <p:cNvPr id="5" name="Picture 4">
            <a:extLst>
              <a:ext uri="{FF2B5EF4-FFF2-40B4-BE49-F238E27FC236}">
                <a16:creationId xmlns:a16="http://schemas.microsoft.com/office/drawing/2014/main" id="{AE2DC954-CA5C-EB1F-8F2F-AB1683C0E31E}"/>
              </a:ext>
            </a:extLst>
          </p:cNvPr>
          <p:cNvPicPr>
            <a:picLocks noChangeAspect="1"/>
          </p:cNvPicPr>
          <p:nvPr/>
        </p:nvPicPr>
        <p:blipFill rotWithShape="1">
          <a:blip r:embed="rId5"/>
          <a:srcRect l="4040"/>
          <a:stretch/>
        </p:blipFill>
        <p:spPr>
          <a:xfrm>
            <a:off x="7183412" y="1002416"/>
            <a:ext cx="4652989" cy="4667901"/>
          </a:xfrm>
          <a:prstGeom prst="rect">
            <a:avLst/>
          </a:prstGeom>
        </p:spPr>
      </p:pic>
      <p:pic>
        <p:nvPicPr>
          <p:cNvPr id="1026" name="Picture 2">
            <a:extLst>
              <a:ext uri="{FF2B5EF4-FFF2-40B4-BE49-F238E27FC236}">
                <a16:creationId xmlns:a16="http://schemas.microsoft.com/office/drawing/2014/main" id="{7E5CD5F0-3844-AB8E-3333-070DFD400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0580" y="3479539"/>
            <a:ext cx="1874139" cy="252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05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7F1FE7FC-3553-6830-3C33-7152167C0196}"/>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21CDF5-8781-F622-D076-5C4E8BFBC9E7}"/>
              </a:ext>
            </a:extLst>
          </p:cNvPr>
          <p:cNvSpPr>
            <a:spLocks noGrp="1"/>
          </p:cNvSpPr>
          <p:nvPr>
            <p:ph type="title"/>
          </p:nvPr>
        </p:nvSpPr>
        <p:spPr>
          <a:xfrm>
            <a:off x="288757" y="432623"/>
            <a:ext cx="12052663" cy="1004888"/>
          </a:xfrm>
        </p:spPr>
        <p:txBody>
          <a:bodyPr>
            <a:noAutofit/>
          </a:bodyPr>
          <a:lstStyle/>
          <a:p>
            <a:r>
              <a:rPr lang="ru-RU" sz="3733" dirty="0"/>
              <a:t>Глобальный мониторинг мер по снижению потребления натрия </a:t>
            </a:r>
            <a:endParaRPr lang="en-US" sz="3733" dirty="0"/>
          </a:p>
        </p:txBody>
      </p:sp>
      <p:sp>
        <p:nvSpPr>
          <p:cNvPr id="23" name="TextBox 22">
            <a:extLst>
              <a:ext uri="{FF2B5EF4-FFF2-40B4-BE49-F238E27FC236}">
                <a16:creationId xmlns:a16="http://schemas.microsoft.com/office/drawing/2014/main" id="{7CDE0783-0188-2000-BB24-364D5A5A802E}"/>
              </a:ext>
            </a:extLst>
          </p:cNvPr>
          <p:cNvSpPr txBox="1"/>
          <p:nvPr/>
        </p:nvSpPr>
        <p:spPr>
          <a:xfrm>
            <a:off x="8046720" y="6341075"/>
            <a:ext cx="4005941" cy="830997"/>
          </a:xfrm>
          <a:prstGeom prst="rect">
            <a:avLst/>
          </a:prstGeom>
          <a:noFill/>
        </p:spPr>
        <p:txBody>
          <a:bodyPr wrap="square">
            <a:spAutoFit/>
          </a:bodyPr>
          <a:lstStyle/>
          <a:p>
            <a:pPr algn="r"/>
            <a:r>
              <a:rPr lang="en-US" sz="1200" dirty="0">
                <a:hlinkClick r:id="rId4"/>
              </a:rPr>
              <a:t>https://gifna.who.int/summary/sodium</a:t>
            </a:r>
            <a:endParaRPr lang="en-US" sz="1200" dirty="0"/>
          </a:p>
          <a:p>
            <a:pPr algn="r"/>
            <a:r>
              <a:rPr lang="en-US" sz="1200" dirty="0">
                <a:hlinkClick r:id="rId5"/>
              </a:rPr>
              <a:t>https://www.who.int/publications/i/item/9789240069985</a:t>
            </a:r>
            <a:r>
              <a:rPr lang="en-US" sz="1200" dirty="0"/>
              <a:t> </a:t>
            </a:r>
          </a:p>
          <a:p>
            <a:pPr algn="r"/>
            <a:r>
              <a:rPr lang="en-US" sz="1200" dirty="0"/>
              <a:t> </a:t>
            </a:r>
          </a:p>
        </p:txBody>
      </p:sp>
      <p:sp>
        <p:nvSpPr>
          <p:cNvPr id="3" name="Content Placeholder 27">
            <a:extLst>
              <a:ext uri="{FF2B5EF4-FFF2-40B4-BE49-F238E27FC236}">
                <a16:creationId xmlns:a16="http://schemas.microsoft.com/office/drawing/2014/main" id="{5AC0232B-ED8C-0AE0-A7E0-B4EF29CBB8FC}"/>
              </a:ext>
            </a:extLst>
          </p:cNvPr>
          <p:cNvSpPr txBox="1">
            <a:spLocks/>
          </p:cNvSpPr>
          <p:nvPr/>
        </p:nvSpPr>
        <p:spPr>
          <a:xfrm>
            <a:off x="1" y="1690689"/>
            <a:ext cx="4238625" cy="44053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133" dirty="0"/>
              <a:t>В рамках страновой таблицы с оценками по натрию отслеживаются следующие показатели:</a:t>
            </a:r>
            <a:r>
              <a:rPr lang="en-US" sz="2133" dirty="0"/>
              <a:t>  </a:t>
            </a:r>
          </a:p>
          <a:p>
            <a:pPr lvl="1"/>
            <a:r>
              <a:rPr lang="ru-RU" sz="1867" dirty="0"/>
              <a:t>обязательные и добровольные политические меры, устанавливающие пороговые значения содержания натрия (маркировка на лицевой стороне упаковки, изменение рецептуры продукта, маркетинговые ограничения, государственные закупки продуктов питания, налоги);</a:t>
            </a:r>
            <a:r>
              <a:rPr lang="en-US" sz="1867" dirty="0"/>
              <a:t> </a:t>
            </a:r>
          </a:p>
          <a:p>
            <a:pPr lvl="1"/>
            <a:r>
              <a:rPr lang="ru-RU" sz="1867" dirty="0"/>
              <a:t>лучшие подходы ВОЗ к снижению потребления натрия; </a:t>
            </a:r>
            <a:endParaRPr lang="en-US" sz="1867" dirty="0"/>
          </a:p>
          <a:p>
            <a:pPr lvl="1"/>
            <a:r>
              <a:rPr lang="ru-RU" sz="1867" dirty="0"/>
              <a:t>национальные политические обязательства по снижению потребления натрия. </a:t>
            </a:r>
            <a:endParaRPr lang="en-US" sz="1867" dirty="0"/>
          </a:p>
        </p:txBody>
      </p:sp>
      <p:pic>
        <p:nvPicPr>
          <p:cNvPr id="7" name="Picture 6" descr="A map of the world&#10;&#10;Description automatically generated">
            <a:extLst>
              <a:ext uri="{FF2B5EF4-FFF2-40B4-BE49-F238E27FC236}">
                <a16:creationId xmlns:a16="http://schemas.microsoft.com/office/drawing/2014/main" id="{23311AB1-DB50-A821-AAEC-40D6D4183309}"/>
              </a:ext>
            </a:extLst>
          </p:cNvPr>
          <p:cNvPicPr>
            <a:picLocks noChangeAspect="1"/>
          </p:cNvPicPr>
          <p:nvPr/>
        </p:nvPicPr>
        <p:blipFill>
          <a:blip r:embed="rId6"/>
          <a:stretch>
            <a:fillRect/>
          </a:stretch>
        </p:blipFill>
        <p:spPr>
          <a:xfrm>
            <a:off x="4238626" y="1804989"/>
            <a:ext cx="5344375" cy="3543780"/>
          </a:xfrm>
          <a:prstGeom prst="rect">
            <a:avLst/>
          </a:prstGeom>
        </p:spPr>
      </p:pic>
      <p:pic>
        <p:nvPicPr>
          <p:cNvPr id="8" name="Picture 7">
            <a:extLst>
              <a:ext uri="{FF2B5EF4-FFF2-40B4-BE49-F238E27FC236}">
                <a16:creationId xmlns:a16="http://schemas.microsoft.com/office/drawing/2014/main" id="{CFE84DAB-6205-3191-A4BE-B892B6090E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9341" y="5559448"/>
            <a:ext cx="3843465" cy="536552"/>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0104AE7B-770C-E15A-5EA2-6FD136713A64}"/>
              </a:ext>
            </a:extLst>
          </p:cNvPr>
          <p:cNvPicPr>
            <a:picLocks noChangeAspect="1"/>
          </p:cNvPicPr>
          <p:nvPr/>
        </p:nvPicPr>
        <p:blipFill rotWithShape="1">
          <a:blip r:embed="rId8">
            <a:extLst>
              <a:ext uri="{28A0092B-C50C-407E-A947-70E740481C1C}">
                <a14:useLocalDpi xmlns:a14="http://schemas.microsoft.com/office/drawing/2010/main" val="0"/>
              </a:ext>
            </a:extLst>
          </a:blip>
          <a:srcRect l="1016" t="335" b="721"/>
          <a:stretch/>
        </p:blipFill>
        <p:spPr>
          <a:xfrm>
            <a:off x="10009389" y="1804989"/>
            <a:ext cx="1673425" cy="4536087"/>
          </a:xfrm>
          <a:prstGeom prst="rect">
            <a:avLst/>
          </a:prstGeom>
          <a:ln>
            <a:solidFill>
              <a:schemeClr val="tx1"/>
            </a:solidFill>
          </a:ln>
        </p:spPr>
      </p:pic>
      <p:pic>
        <p:nvPicPr>
          <p:cNvPr id="13" name="Picture 12" descr="A bowl of salt on a blue and orange surface&#10;&#10;Description automatically generated">
            <a:extLst>
              <a:ext uri="{FF2B5EF4-FFF2-40B4-BE49-F238E27FC236}">
                <a16:creationId xmlns:a16="http://schemas.microsoft.com/office/drawing/2014/main" id="{80601DC8-DF53-8979-C140-215E9CAB104C}"/>
              </a:ext>
            </a:extLst>
          </p:cNvPr>
          <p:cNvPicPr>
            <a:picLocks noChangeAspect="1"/>
          </p:cNvPicPr>
          <p:nvPr/>
        </p:nvPicPr>
        <p:blipFill>
          <a:blip r:embed="rId9"/>
          <a:stretch>
            <a:fillRect/>
          </a:stretch>
        </p:blipFill>
        <p:spPr>
          <a:xfrm>
            <a:off x="8890033" y="4829831"/>
            <a:ext cx="1070564" cy="1511244"/>
          </a:xfrm>
          <a:prstGeom prst="rect">
            <a:avLst/>
          </a:prstGeom>
        </p:spPr>
      </p:pic>
    </p:spTree>
    <p:extLst>
      <p:ext uri="{BB962C8B-B14F-4D97-AF65-F5344CB8AC3E}">
        <p14:creationId xmlns:p14="http://schemas.microsoft.com/office/powerpoint/2010/main" val="1638409976"/>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2053</TotalTime>
  <Words>6040</Words>
  <Application>Microsoft Office PowerPoint</Application>
  <PresentationFormat>Широкоэкранный</PresentationFormat>
  <Paragraphs>649</Paragraphs>
  <Slides>46</Slides>
  <Notes>11</Notes>
  <HiddenSlides>0</HiddenSlides>
  <MMClips>0</MMClips>
  <ScaleCrop>false</ScaleCrop>
  <HeadingPairs>
    <vt:vector size="6" baseType="variant">
      <vt:variant>
        <vt:lpstr>Использованные шрифты</vt:lpstr>
      </vt:variant>
      <vt:variant>
        <vt:i4>19</vt:i4>
      </vt:variant>
      <vt:variant>
        <vt:lpstr>Тема</vt:lpstr>
      </vt:variant>
      <vt:variant>
        <vt:i4>1</vt:i4>
      </vt:variant>
      <vt:variant>
        <vt:lpstr>Заголовки слайдов</vt:lpstr>
      </vt:variant>
      <vt:variant>
        <vt:i4>46</vt:i4>
      </vt:variant>
    </vt:vector>
  </HeadingPairs>
  <TitlesOfParts>
    <vt:vector size="66" baseType="lpstr">
      <vt:lpstr>SimSun</vt:lpstr>
      <vt:lpstr>Aptos</vt:lpstr>
      <vt:lpstr>Arial</vt:lpstr>
      <vt:lpstr>Arial Narrow</vt:lpstr>
      <vt:lpstr>Calibri</vt:lpstr>
      <vt:lpstr>Calibri Light</vt:lpstr>
      <vt:lpstr>Courier New</vt:lpstr>
      <vt:lpstr>HelveticaNeueLT Pro 55 Roman</vt:lpstr>
      <vt:lpstr>HelveticaNeueLTPro-Lt</vt:lpstr>
      <vt:lpstr>Montserrat</vt:lpstr>
      <vt:lpstr>Noto Sans</vt:lpstr>
      <vt:lpstr>PT Sans</vt:lpstr>
      <vt:lpstr>Segoe UI Semibold</vt:lpstr>
      <vt:lpstr>Segoe UI Semilight</vt:lpstr>
      <vt:lpstr>Symbol</vt:lpstr>
      <vt:lpstr>Times New Roman</vt:lpstr>
      <vt:lpstr>Trebuchet MS</vt:lpstr>
      <vt:lpstr>Wingdings</vt:lpstr>
      <vt:lpstr>Wingdings 3</vt:lpstr>
      <vt:lpstr>Грань</vt:lpstr>
      <vt:lpstr>Международная практика. Рекомендации ВОЗ. Ключевые подходы по снижению потребления соли. Выгоды в будущем на вложения в инвестиции по сокращению соли.</vt:lpstr>
      <vt:lpstr>Презентация PowerPoint</vt:lpstr>
      <vt:lpstr>Мировая цель по профилактике и контролю НИЗ </vt:lpstr>
      <vt:lpstr>Текущая ситуация по потреблению соли:</vt:lpstr>
      <vt:lpstr>Презентация PowerPoint</vt:lpstr>
      <vt:lpstr>Ключевые стратегии по сокращению потребления соли</vt:lpstr>
      <vt:lpstr>Элементы успешной программы по снижению содержания соли</vt:lpstr>
      <vt:lpstr>Политические обязательства </vt:lpstr>
      <vt:lpstr>Глобальный мониторинг мер по снижению потребления натрия </vt:lpstr>
      <vt:lpstr>Источники соли в рационе </vt:lpstr>
      <vt:lpstr>Разница содержания соли в свежих и обработанных продуктах </vt:lpstr>
      <vt:lpstr>Изменение рецептуры продуктов являются частью научно обоснованного Меню Действий ВОЗ, направленного на создание более здоровых рационов питания</vt:lpstr>
      <vt:lpstr>Изменение рецептуры продуктов  </vt:lpstr>
      <vt:lpstr>Изменение рецептуры – общие сложности</vt:lpstr>
      <vt:lpstr>Руководство по изменению рецептуры</vt:lpstr>
      <vt:lpstr>Руководство по изменению рецептуры</vt:lpstr>
      <vt:lpstr>Презентация PowerPoint</vt:lpstr>
      <vt:lpstr>Маркировка. Почему нужна? </vt:lpstr>
      <vt:lpstr>МЕЖДУНАРОДНЫЕ КЕЙСЫ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Проблемные вопросы и пути решения</vt:lpstr>
      <vt:lpstr>Что мы можем сделать сейчас на основе опыта стран?</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Учетная запись Майкрософт</dc:creator>
  <cp:lastModifiedBy>нцоз</cp:lastModifiedBy>
  <cp:revision>134</cp:revision>
  <dcterms:created xsi:type="dcterms:W3CDTF">2024-09-10T17:46:22Z</dcterms:created>
  <dcterms:modified xsi:type="dcterms:W3CDTF">2025-09-05T09:49:53Z</dcterms:modified>
</cp:coreProperties>
</file>