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84" r:id="rId3"/>
    <p:sldId id="282" r:id="rId4"/>
    <p:sldId id="283" r:id="rId5"/>
    <p:sldId id="257" r:id="rId6"/>
    <p:sldId id="285" r:id="rId7"/>
    <p:sldId id="286" r:id="rId8"/>
    <p:sldId id="287" r:id="rId9"/>
    <p:sldId id="289" r:id="rId10"/>
    <p:sldId id="290" r:id="rId11"/>
    <p:sldId id="291" r:id="rId12"/>
    <p:sldId id="292" r:id="rId13"/>
    <p:sldId id="293" r:id="rId14"/>
    <p:sldId id="294" r:id="rId15"/>
    <p:sldId id="295" r:id="rId16"/>
    <p:sldId id="296" r:id="rId17"/>
    <p:sldId id="297" r:id="rId18"/>
    <p:sldId id="298" r:id="rId19"/>
    <p:sldId id="299" r:id="rId20"/>
    <p:sldId id="301" r:id="rId21"/>
    <p:sldId id="300" r:id="rId22"/>
  </p:sldIdLst>
  <p:sldSz cx="12192000" cy="6858000"/>
  <p:notesSz cx="6858000" cy="9144000"/>
  <p:defaultTextStyle>
    <a:defPPr>
      <a:defRPr lang="ru-K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967"/>
    <p:restoredTop sz="94767"/>
  </p:normalViewPr>
  <p:slideViewPr>
    <p:cSldViewPr snapToGrid="0">
      <p:cViewPr>
        <p:scale>
          <a:sx n="129" d="100"/>
          <a:sy n="129" d="100"/>
        </p:scale>
        <p:origin x="70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548817-AFB6-8D42-A157-110383867A2A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9D54B2F-0347-5E45-B81D-89987DD50713}">
      <dgm:prSet/>
      <dgm:spPr/>
      <dgm:t>
        <a:bodyPr/>
        <a:lstStyle/>
        <a:p>
          <a:r>
            <a:rPr lang="ru-RU" u="sng" dirty="0"/>
            <a:t>Обеспечение стратегического и программного руководства деятельностью</a:t>
          </a:r>
          <a:r>
            <a:rPr lang="ru-RU" dirty="0"/>
            <a:t> в рамках национального плана </a:t>
          </a:r>
          <a:r>
            <a:rPr lang="ru-RU" dirty="0" err="1"/>
            <a:t>действии</a:t>
          </a:r>
          <a:r>
            <a:rPr lang="ru-RU" dirty="0"/>
            <a:t>̆ по УПП, </a:t>
          </a:r>
          <a:r>
            <a:rPr lang="ru-RU" dirty="0" err="1"/>
            <a:t>связаннои</a:t>
          </a:r>
          <a:r>
            <a:rPr lang="ru-RU" dirty="0"/>
            <a:t>̆ с </a:t>
          </a:r>
          <a:r>
            <a:rPr lang="ru-RU" dirty="0" err="1"/>
            <a:t>оптимизациеи</a:t>
          </a:r>
          <a:r>
            <a:rPr lang="ru-RU" dirty="0"/>
            <a:t>̆ использования противомикробных препаратов, включая разработку планов реализации СКАТ в соответствии с национальными планами </a:t>
          </a:r>
          <a:r>
            <a:rPr lang="ru-RU" dirty="0" err="1"/>
            <a:t>действии</a:t>
          </a:r>
          <a:r>
            <a:rPr lang="ru-RU" dirty="0"/>
            <a:t>̆ с четко определенными целями и показателями. </a:t>
          </a:r>
          <a:endParaRPr lang="ru-KZ" dirty="0"/>
        </a:p>
      </dgm:t>
    </dgm:pt>
    <dgm:pt modelId="{BC11F55C-27B0-DE44-9899-14671F1532D0}" type="parTrans" cxnId="{A60FE62A-FDBB-0B4B-8C49-45611AABC321}">
      <dgm:prSet/>
      <dgm:spPr/>
      <dgm:t>
        <a:bodyPr/>
        <a:lstStyle/>
        <a:p>
          <a:endParaRPr lang="ru-RU"/>
        </a:p>
      </dgm:t>
    </dgm:pt>
    <dgm:pt modelId="{B1BD09C4-BD86-D24B-A1E1-8EF23AB34DBF}" type="sibTrans" cxnId="{A60FE62A-FDBB-0B4B-8C49-45611AABC321}">
      <dgm:prSet/>
      <dgm:spPr/>
      <dgm:t>
        <a:bodyPr/>
        <a:lstStyle/>
        <a:p>
          <a:endParaRPr lang="ru-RU"/>
        </a:p>
      </dgm:t>
    </dgm:pt>
    <dgm:pt modelId="{B9BCEEA6-FA32-0744-AD23-8F6210D9FAB4}">
      <dgm:prSet/>
      <dgm:spPr/>
      <dgm:t>
        <a:bodyPr/>
        <a:lstStyle/>
        <a:p>
          <a:r>
            <a:rPr lang="ru-RU" u="sng" dirty="0"/>
            <a:t>Подготовка рекомендаций, </a:t>
          </a:r>
          <a:r>
            <a:rPr lang="ru-RU" dirty="0"/>
            <a:t>касающихся выявления пробелов и установления приоритетов, для определения </a:t>
          </a:r>
          <a:r>
            <a:rPr lang="ru-RU" dirty="0" err="1"/>
            <a:t>отправнои</a:t>
          </a:r>
          <a:r>
            <a:rPr lang="ru-RU" dirty="0"/>
            <a:t>̆ точки на основе имеющихся </a:t>
          </a:r>
          <a:r>
            <a:rPr lang="ru-RU" dirty="0" err="1"/>
            <a:t>возможностеи</a:t>
          </a:r>
          <a:r>
            <a:rPr lang="ru-RU" dirty="0"/>
            <a:t>̆ и ресурсов. </a:t>
          </a:r>
          <a:endParaRPr lang="ru-KZ" dirty="0"/>
        </a:p>
      </dgm:t>
    </dgm:pt>
    <dgm:pt modelId="{AF459DC9-7EDC-0D4C-ADFD-B1732BF876BE}" type="parTrans" cxnId="{5081427F-ECCE-7C42-9B96-C5A32790F460}">
      <dgm:prSet/>
      <dgm:spPr/>
      <dgm:t>
        <a:bodyPr/>
        <a:lstStyle/>
        <a:p>
          <a:endParaRPr lang="ru-RU"/>
        </a:p>
      </dgm:t>
    </dgm:pt>
    <dgm:pt modelId="{53517B43-C213-FA4F-AEFB-D737EF6E6285}" type="sibTrans" cxnId="{5081427F-ECCE-7C42-9B96-C5A32790F460}">
      <dgm:prSet/>
      <dgm:spPr/>
      <dgm:t>
        <a:bodyPr/>
        <a:lstStyle/>
        <a:p>
          <a:endParaRPr lang="ru-RU"/>
        </a:p>
      </dgm:t>
    </dgm:pt>
    <dgm:pt modelId="{610EE040-7052-CB47-8E83-C03FE5EA05D2}">
      <dgm:prSet/>
      <dgm:spPr/>
      <dgm:t>
        <a:bodyPr/>
        <a:lstStyle/>
        <a:p>
          <a:r>
            <a:rPr lang="ru-RU" dirty="0" err="1"/>
            <a:t>Дальнейшая</a:t>
          </a:r>
          <a:r>
            <a:rPr lang="ru-RU" dirty="0"/>
            <a:t> </a:t>
          </a:r>
          <a:r>
            <a:rPr lang="ru-RU" u="sng" dirty="0"/>
            <a:t>интеграция мер СКАТ на различных уровнях</a:t>
          </a:r>
          <a:r>
            <a:rPr lang="ru-RU" dirty="0"/>
            <a:t> сектора здравоохранения, включая </a:t>
          </a:r>
          <a:r>
            <a:rPr lang="ru-RU" dirty="0" err="1"/>
            <a:t>национальныи</a:t>
          </a:r>
          <a:r>
            <a:rPr lang="ru-RU" dirty="0"/>
            <a:t>̆ и региональный уровни и МО. </a:t>
          </a:r>
          <a:endParaRPr lang="ru-KZ" dirty="0"/>
        </a:p>
      </dgm:t>
    </dgm:pt>
    <dgm:pt modelId="{72DF5C7B-C51C-6A4D-A86E-2637138F0F0F}" type="parTrans" cxnId="{9BC6D44D-D82E-6D40-9A6E-099C13A003CD}">
      <dgm:prSet/>
      <dgm:spPr/>
      <dgm:t>
        <a:bodyPr/>
        <a:lstStyle/>
        <a:p>
          <a:endParaRPr lang="ru-RU"/>
        </a:p>
      </dgm:t>
    </dgm:pt>
    <dgm:pt modelId="{3D793933-8D1A-3F46-A269-E46DB0F27D0E}" type="sibTrans" cxnId="{9BC6D44D-D82E-6D40-9A6E-099C13A003CD}">
      <dgm:prSet/>
      <dgm:spPr/>
      <dgm:t>
        <a:bodyPr/>
        <a:lstStyle/>
        <a:p>
          <a:endParaRPr lang="ru-RU"/>
        </a:p>
      </dgm:t>
    </dgm:pt>
    <dgm:pt modelId="{DCF39B12-45A8-6C44-938A-6DCA82E444DD}">
      <dgm:prSet/>
      <dgm:spPr/>
      <dgm:t>
        <a:bodyPr/>
        <a:lstStyle/>
        <a:p>
          <a:r>
            <a:rPr lang="ru-RU" u="sng" dirty="0"/>
            <a:t>Координация разработки и распространения руководящих принципов </a:t>
          </a:r>
          <a:r>
            <a:rPr lang="ru-RU" dirty="0"/>
            <a:t>для оптимизации диагностики и лечения инфекционных заболеваний, инструментов поддержки клинических решений, </a:t>
          </a:r>
          <a:r>
            <a:rPr lang="ru-RU" dirty="0" err="1"/>
            <a:t>СОПов</a:t>
          </a:r>
          <a:r>
            <a:rPr lang="ru-RU" dirty="0"/>
            <a:t> и инструментов практического осуществления. </a:t>
          </a:r>
          <a:endParaRPr lang="ru-KZ" dirty="0"/>
        </a:p>
      </dgm:t>
    </dgm:pt>
    <dgm:pt modelId="{7BF318DD-4FF1-9642-AAF1-B58092DF12AC}" type="parTrans" cxnId="{645FCC9B-3871-9048-9198-70A1AC9C9C6F}">
      <dgm:prSet/>
      <dgm:spPr/>
      <dgm:t>
        <a:bodyPr/>
        <a:lstStyle/>
        <a:p>
          <a:endParaRPr lang="ru-RU"/>
        </a:p>
      </dgm:t>
    </dgm:pt>
    <dgm:pt modelId="{7EF21263-EC14-FE4B-9593-2AC74AFEAC7E}" type="sibTrans" cxnId="{645FCC9B-3871-9048-9198-70A1AC9C9C6F}">
      <dgm:prSet/>
      <dgm:spPr/>
      <dgm:t>
        <a:bodyPr/>
        <a:lstStyle/>
        <a:p>
          <a:endParaRPr lang="ru-RU"/>
        </a:p>
      </dgm:t>
    </dgm:pt>
    <dgm:pt modelId="{D981BB34-AAA1-9141-90BE-1FC5FD626CEB}" type="pres">
      <dgm:prSet presAssocID="{52548817-AFB6-8D42-A157-110383867A2A}" presName="linear" presStyleCnt="0">
        <dgm:presLayoutVars>
          <dgm:animLvl val="lvl"/>
          <dgm:resizeHandles val="exact"/>
        </dgm:presLayoutVars>
      </dgm:prSet>
      <dgm:spPr/>
    </dgm:pt>
    <dgm:pt modelId="{20827238-5DA2-754E-86D5-C2DC16000B03}" type="pres">
      <dgm:prSet presAssocID="{B9D54B2F-0347-5E45-B81D-89987DD50713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FC7EB73F-645E-D347-A5E4-DB7DA7967483}" type="pres">
      <dgm:prSet presAssocID="{B1BD09C4-BD86-D24B-A1E1-8EF23AB34DBF}" presName="spacer" presStyleCnt="0"/>
      <dgm:spPr/>
    </dgm:pt>
    <dgm:pt modelId="{0D666A00-7A98-4D49-919C-3FE878BA9CD5}" type="pres">
      <dgm:prSet presAssocID="{B9BCEEA6-FA32-0744-AD23-8F6210D9FAB4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BF6EA8C3-36F1-9D41-81EB-F3CE0E2CE801}" type="pres">
      <dgm:prSet presAssocID="{53517B43-C213-FA4F-AEFB-D737EF6E6285}" presName="spacer" presStyleCnt="0"/>
      <dgm:spPr/>
    </dgm:pt>
    <dgm:pt modelId="{1BB1799A-E439-0B46-8337-FEE81E56E1B6}" type="pres">
      <dgm:prSet presAssocID="{610EE040-7052-CB47-8E83-C03FE5EA05D2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81382C52-80E2-934F-96FB-A62CE862FE77}" type="pres">
      <dgm:prSet presAssocID="{3D793933-8D1A-3F46-A269-E46DB0F27D0E}" presName="spacer" presStyleCnt="0"/>
      <dgm:spPr/>
    </dgm:pt>
    <dgm:pt modelId="{018C4F5D-8DC4-0B49-A027-B7A47832E619}" type="pres">
      <dgm:prSet presAssocID="{DCF39B12-45A8-6C44-938A-6DCA82E444DD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93A8F928-D654-2442-A5AF-41ACD0A540F7}" type="presOf" srcId="{52548817-AFB6-8D42-A157-110383867A2A}" destId="{D981BB34-AAA1-9141-90BE-1FC5FD626CEB}" srcOrd="0" destOrd="0" presId="urn:microsoft.com/office/officeart/2005/8/layout/vList2"/>
    <dgm:cxn modelId="{A60FE62A-FDBB-0B4B-8C49-45611AABC321}" srcId="{52548817-AFB6-8D42-A157-110383867A2A}" destId="{B9D54B2F-0347-5E45-B81D-89987DD50713}" srcOrd="0" destOrd="0" parTransId="{BC11F55C-27B0-DE44-9899-14671F1532D0}" sibTransId="{B1BD09C4-BD86-D24B-A1E1-8EF23AB34DBF}"/>
    <dgm:cxn modelId="{9BC6D44D-D82E-6D40-9A6E-099C13A003CD}" srcId="{52548817-AFB6-8D42-A157-110383867A2A}" destId="{610EE040-7052-CB47-8E83-C03FE5EA05D2}" srcOrd="2" destOrd="0" parTransId="{72DF5C7B-C51C-6A4D-A86E-2637138F0F0F}" sibTransId="{3D793933-8D1A-3F46-A269-E46DB0F27D0E}"/>
    <dgm:cxn modelId="{58309372-379C-1C4B-81FD-01E9D1A5CA71}" type="presOf" srcId="{DCF39B12-45A8-6C44-938A-6DCA82E444DD}" destId="{018C4F5D-8DC4-0B49-A027-B7A47832E619}" srcOrd="0" destOrd="0" presId="urn:microsoft.com/office/officeart/2005/8/layout/vList2"/>
    <dgm:cxn modelId="{5081427F-ECCE-7C42-9B96-C5A32790F460}" srcId="{52548817-AFB6-8D42-A157-110383867A2A}" destId="{B9BCEEA6-FA32-0744-AD23-8F6210D9FAB4}" srcOrd="1" destOrd="0" parTransId="{AF459DC9-7EDC-0D4C-ADFD-B1732BF876BE}" sibTransId="{53517B43-C213-FA4F-AEFB-D737EF6E6285}"/>
    <dgm:cxn modelId="{19EF8491-2C66-6741-933D-5D227E07875B}" type="presOf" srcId="{B9BCEEA6-FA32-0744-AD23-8F6210D9FAB4}" destId="{0D666A00-7A98-4D49-919C-3FE878BA9CD5}" srcOrd="0" destOrd="0" presId="urn:microsoft.com/office/officeart/2005/8/layout/vList2"/>
    <dgm:cxn modelId="{645FCC9B-3871-9048-9198-70A1AC9C9C6F}" srcId="{52548817-AFB6-8D42-A157-110383867A2A}" destId="{DCF39B12-45A8-6C44-938A-6DCA82E444DD}" srcOrd="3" destOrd="0" parTransId="{7BF318DD-4FF1-9642-AAF1-B58092DF12AC}" sibTransId="{7EF21263-EC14-FE4B-9593-2AC74AFEAC7E}"/>
    <dgm:cxn modelId="{427E1AF8-EC1F-E348-AFA4-7F0943CD7FC8}" type="presOf" srcId="{B9D54B2F-0347-5E45-B81D-89987DD50713}" destId="{20827238-5DA2-754E-86D5-C2DC16000B03}" srcOrd="0" destOrd="0" presId="urn:microsoft.com/office/officeart/2005/8/layout/vList2"/>
    <dgm:cxn modelId="{8E12ADFA-C207-264C-9491-C96B6556549D}" type="presOf" srcId="{610EE040-7052-CB47-8E83-C03FE5EA05D2}" destId="{1BB1799A-E439-0B46-8337-FEE81E56E1B6}" srcOrd="0" destOrd="0" presId="urn:microsoft.com/office/officeart/2005/8/layout/vList2"/>
    <dgm:cxn modelId="{92A6B7E2-A39E-8342-B808-970A87A471CE}" type="presParOf" srcId="{D981BB34-AAA1-9141-90BE-1FC5FD626CEB}" destId="{20827238-5DA2-754E-86D5-C2DC16000B03}" srcOrd="0" destOrd="0" presId="urn:microsoft.com/office/officeart/2005/8/layout/vList2"/>
    <dgm:cxn modelId="{3FEB5E66-B5F9-9B4A-B4A4-B5A8996372FD}" type="presParOf" srcId="{D981BB34-AAA1-9141-90BE-1FC5FD626CEB}" destId="{FC7EB73F-645E-D347-A5E4-DB7DA7967483}" srcOrd="1" destOrd="0" presId="urn:microsoft.com/office/officeart/2005/8/layout/vList2"/>
    <dgm:cxn modelId="{A7350164-9BD0-3445-9854-C6A369791EEF}" type="presParOf" srcId="{D981BB34-AAA1-9141-90BE-1FC5FD626CEB}" destId="{0D666A00-7A98-4D49-919C-3FE878BA9CD5}" srcOrd="2" destOrd="0" presId="urn:microsoft.com/office/officeart/2005/8/layout/vList2"/>
    <dgm:cxn modelId="{62409EF8-5C88-8246-AB7C-F17881F120CB}" type="presParOf" srcId="{D981BB34-AAA1-9141-90BE-1FC5FD626CEB}" destId="{BF6EA8C3-36F1-9D41-81EB-F3CE0E2CE801}" srcOrd="3" destOrd="0" presId="urn:microsoft.com/office/officeart/2005/8/layout/vList2"/>
    <dgm:cxn modelId="{9C2981A7-BAD5-104E-A7B8-78BB15C02C94}" type="presParOf" srcId="{D981BB34-AAA1-9141-90BE-1FC5FD626CEB}" destId="{1BB1799A-E439-0B46-8337-FEE81E56E1B6}" srcOrd="4" destOrd="0" presId="urn:microsoft.com/office/officeart/2005/8/layout/vList2"/>
    <dgm:cxn modelId="{35746CF2-A787-844F-B09F-739E042B4CF7}" type="presParOf" srcId="{D981BB34-AAA1-9141-90BE-1FC5FD626CEB}" destId="{81382C52-80E2-934F-96FB-A62CE862FE77}" srcOrd="5" destOrd="0" presId="urn:microsoft.com/office/officeart/2005/8/layout/vList2"/>
    <dgm:cxn modelId="{79C1DB0F-E521-594F-B416-5483EDB88032}" type="presParOf" srcId="{D981BB34-AAA1-9141-90BE-1FC5FD626CEB}" destId="{018C4F5D-8DC4-0B49-A027-B7A47832E619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6AFE677-4D5F-6249-8284-F6CD330C7FC1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104D2A3-BFFC-254C-AF96-BFADF26CE021}">
      <dgm:prSet custT="1"/>
      <dgm:spPr/>
      <dgm:t>
        <a:bodyPr/>
        <a:lstStyle/>
        <a:p>
          <a:r>
            <a:rPr lang="ru-RU" sz="1600" u="sng" dirty="0"/>
            <a:t>Мобилизация ресурсов на деятельность в области СКАТ</a:t>
          </a:r>
          <a:r>
            <a:rPr lang="ru-RU" sz="1600" dirty="0"/>
            <a:t>, в том числе путем включения в национальные планы и бюджеты сектора здравоохранения на всех уровнях. </a:t>
          </a:r>
          <a:endParaRPr lang="ru-KZ" sz="1600" dirty="0"/>
        </a:p>
      </dgm:t>
    </dgm:pt>
    <dgm:pt modelId="{F2CD5246-36F5-9C47-A5FA-A20456C06C0B}" type="parTrans" cxnId="{D1F01CE2-ABF0-6B4F-AC2E-CC277F2BAFBD}">
      <dgm:prSet/>
      <dgm:spPr/>
      <dgm:t>
        <a:bodyPr/>
        <a:lstStyle/>
        <a:p>
          <a:endParaRPr lang="ru-RU"/>
        </a:p>
      </dgm:t>
    </dgm:pt>
    <dgm:pt modelId="{70C91C73-16D9-604D-80E8-F3992767A033}" type="sibTrans" cxnId="{D1F01CE2-ABF0-6B4F-AC2E-CC277F2BAFBD}">
      <dgm:prSet/>
      <dgm:spPr/>
      <dgm:t>
        <a:bodyPr/>
        <a:lstStyle/>
        <a:p>
          <a:endParaRPr lang="ru-RU"/>
        </a:p>
      </dgm:t>
    </dgm:pt>
    <dgm:pt modelId="{8F5D4029-2BE0-4344-A93B-A65F0096305D}">
      <dgm:prSet custT="1"/>
      <dgm:spPr/>
      <dgm:t>
        <a:bodyPr/>
        <a:lstStyle/>
        <a:p>
          <a:r>
            <a:rPr lang="ru-RU" sz="1600" u="sng" dirty="0"/>
            <a:t>Создание синергического эффекта </a:t>
          </a:r>
          <a:r>
            <a:rPr lang="ru-RU" sz="1600" dirty="0"/>
            <a:t>и включение мер СКАТ в программы общественного здравоохранения, например в области ТБ, ВИЧ, ВОУЗ, ПМСП, ЧС в области общественного здравоохранения, ВСГ и ПИИК. </a:t>
          </a:r>
          <a:endParaRPr lang="ru-KZ" sz="1600" dirty="0"/>
        </a:p>
      </dgm:t>
    </dgm:pt>
    <dgm:pt modelId="{9E57DDAD-9474-9B4D-84B7-D3B306FEF137}" type="parTrans" cxnId="{F8B00FAC-A978-4647-AB43-348B64A4441D}">
      <dgm:prSet/>
      <dgm:spPr/>
      <dgm:t>
        <a:bodyPr/>
        <a:lstStyle/>
        <a:p>
          <a:endParaRPr lang="ru-RU"/>
        </a:p>
      </dgm:t>
    </dgm:pt>
    <dgm:pt modelId="{0A7A820D-9D9B-9E46-A9A6-E9F2F98CC719}" type="sibTrans" cxnId="{F8B00FAC-A978-4647-AB43-348B64A4441D}">
      <dgm:prSet/>
      <dgm:spPr/>
      <dgm:t>
        <a:bodyPr/>
        <a:lstStyle/>
        <a:p>
          <a:endParaRPr lang="ru-RU"/>
        </a:p>
      </dgm:t>
    </dgm:pt>
    <dgm:pt modelId="{64CA5FD1-43EF-E64B-85C7-7E86E0E4F8B3}">
      <dgm:prSet custT="1"/>
      <dgm:spPr/>
      <dgm:t>
        <a:bodyPr/>
        <a:lstStyle/>
        <a:p>
          <a:r>
            <a:rPr lang="ru-RU" sz="1600" u="sng" dirty="0" err="1"/>
            <a:t>Содействие</a:t>
          </a:r>
          <a:r>
            <a:rPr lang="ru-RU" sz="1600" u="sng" dirty="0"/>
            <a:t> сотрудничеству и работе механизмов </a:t>
          </a:r>
          <a:r>
            <a:rPr lang="ru-RU" sz="1600" u="sng" dirty="0" err="1"/>
            <a:t>взаимодействия</a:t>
          </a:r>
          <a:r>
            <a:rPr lang="ru-RU" sz="1600" dirty="0"/>
            <a:t> государственных, неправительственных и частных коммерческих структур в секторе здравоохранения в целях поддержки мер СКАТ и рекомендаций по вопросам политики. </a:t>
          </a:r>
          <a:endParaRPr lang="ru-KZ" sz="1600" dirty="0"/>
        </a:p>
      </dgm:t>
    </dgm:pt>
    <dgm:pt modelId="{1D326AC1-9CEF-CB46-9E11-5750093DFF3B}" type="parTrans" cxnId="{26E9B009-A0EA-7E4D-8B55-64A2220A4C22}">
      <dgm:prSet/>
      <dgm:spPr/>
      <dgm:t>
        <a:bodyPr/>
        <a:lstStyle/>
        <a:p>
          <a:endParaRPr lang="ru-RU"/>
        </a:p>
      </dgm:t>
    </dgm:pt>
    <dgm:pt modelId="{FABC62F4-976B-D147-9F78-D1DDBF05D753}" type="sibTrans" cxnId="{26E9B009-A0EA-7E4D-8B55-64A2220A4C22}">
      <dgm:prSet/>
      <dgm:spPr/>
      <dgm:t>
        <a:bodyPr/>
        <a:lstStyle/>
        <a:p>
          <a:endParaRPr lang="ru-RU"/>
        </a:p>
      </dgm:t>
    </dgm:pt>
    <dgm:pt modelId="{F069691C-BC4C-4D4E-8674-0DDCB8885462}">
      <dgm:prSet custT="1"/>
      <dgm:spPr/>
      <dgm:t>
        <a:bodyPr/>
        <a:lstStyle/>
        <a:p>
          <a:r>
            <a:rPr lang="ru-RU" sz="1600" dirty="0"/>
            <a:t>Поддержка </a:t>
          </a:r>
          <a:r>
            <a:rPr lang="ru-RU" sz="1600" u="sng" dirty="0"/>
            <a:t>внедренческих исследований, управление знаниями</a:t>
          </a:r>
          <a:r>
            <a:rPr lang="ru-RU" sz="1600" dirty="0"/>
            <a:t> и создание платформ для получения фактических данных и обучения в интересах определения передовых практик и опыта </a:t>
          </a:r>
          <a:r>
            <a:rPr lang="ru-RU" sz="1600" dirty="0" err="1"/>
            <a:t>успешнои</a:t>
          </a:r>
          <a:r>
            <a:rPr lang="ru-RU" sz="1600" dirty="0"/>
            <a:t>̆ реализации мер СКАТ. </a:t>
          </a:r>
          <a:endParaRPr lang="ru-KZ" sz="1600" dirty="0"/>
        </a:p>
      </dgm:t>
    </dgm:pt>
    <dgm:pt modelId="{CA2B1967-FC38-BF4B-B196-8BF2210270E8}" type="parTrans" cxnId="{B2AEE379-E55B-C340-B409-427EA930C5B4}">
      <dgm:prSet/>
      <dgm:spPr/>
      <dgm:t>
        <a:bodyPr/>
        <a:lstStyle/>
        <a:p>
          <a:endParaRPr lang="ru-RU"/>
        </a:p>
      </dgm:t>
    </dgm:pt>
    <dgm:pt modelId="{FA53BB18-5220-A145-BFFD-DBA4A32ACD3E}" type="sibTrans" cxnId="{B2AEE379-E55B-C340-B409-427EA930C5B4}">
      <dgm:prSet/>
      <dgm:spPr/>
      <dgm:t>
        <a:bodyPr/>
        <a:lstStyle/>
        <a:p>
          <a:endParaRPr lang="ru-RU"/>
        </a:p>
      </dgm:t>
    </dgm:pt>
    <dgm:pt modelId="{A6F31095-B21B-704D-A43F-67A70A0139A6}">
      <dgm:prSet custT="1"/>
      <dgm:spPr/>
      <dgm:t>
        <a:bodyPr/>
        <a:lstStyle/>
        <a:p>
          <a:r>
            <a:rPr lang="ru-RU" sz="1600" u="sng" dirty="0"/>
            <a:t>Включение СКАТ во все соответствующие программы </a:t>
          </a:r>
          <a:r>
            <a:rPr lang="ru-RU" sz="1600" u="sng" dirty="0" err="1"/>
            <a:t>додипломнои</a:t>
          </a:r>
          <a:r>
            <a:rPr lang="ru-RU" sz="1600" u="sng" dirty="0"/>
            <a:t>̆ и </a:t>
          </a:r>
          <a:r>
            <a:rPr lang="ru-RU" sz="1600" u="sng" dirty="0" err="1"/>
            <a:t>постдипломнои</a:t>
          </a:r>
          <a:r>
            <a:rPr lang="ru-RU" sz="1600" u="sng" dirty="0"/>
            <a:t>̆ подготовки всех специалистов здравоохранения. </a:t>
          </a:r>
          <a:endParaRPr lang="ru-KZ" sz="1600" u="sng" dirty="0"/>
        </a:p>
      </dgm:t>
    </dgm:pt>
    <dgm:pt modelId="{51C070BB-621F-7F4F-900C-913729269890}" type="parTrans" cxnId="{E0EB658D-26AD-B544-B805-22AD452211BD}">
      <dgm:prSet/>
      <dgm:spPr/>
      <dgm:t>
        <a:bodyPr/>
        <a:lstStyle/>
        <a:p>
          <a:endParaRPr lang="ru-RU"/>
        </a:p>
      </dgm:t>
    </dgm:pt>
    <dgm:pt modelId="{6C4F60B7-666F-5F45-9632-3BC3D5495782}" type="sibTrans" cxnId="{E0EB658D-26AD-B544-B805-22AD452211BD}">
      <dgm:prSet/>
      <dgm:spPr/>
      <dgm:t>
        <a:bodyPr/>
        <a:lstStyle/>
        <a:p>
          <a:endParaRPr lang="ru-RU"/>
        </a:p>
      </dgm:t>
    </dgm:pt>
    <dgm:pt modelId="{76D372B1-7A92-C846-B5FB-51E450136628}">
      <dgm:prSet custT="1"/>
      <dgm:spPr/>
      <dgm:t>
        <a:bodyPr/>
        <a:lstStyle/>
        <a:p>
          <a:r>
            <a:rPr lang="ru-RU" sz="1600" u="sng" dirty="0"/>
            <a:t>Разработка и внедрение механизма мониторинга и оценки, а также национальных целевых </a:t>
          </a:r>
          <a:r>
            <a:rPr lang="ru-RU" sz="1600" u="sng" dirty="0" err="1"/>
            <a:t>показателеи</a:t>
          </a:r>
          <a:r>
            <a:rPr lang="ru-RU" sz="1600" u="sng" dirty="0"/>
            <a:t>̆, характеризующих меры СКАТ, </a:t>
          </a:r>
          <a:r>
            <a:rPr lang="ru-RU" sz="1600" dirty="0"/>
            <a:t>на основе согласованных в национальном и международном масштабах </a:t>
          </a:r>
          <a:r>
            <a:rPr lang="ru-RU" sz="1600" dirty="0" err="1"/>
            <a:t>показателеи</a:t>
          </a:r>
          <a:r>
            <a:rPr lang="ru-RU" sz="1600" dirty="0"/>
            <a:t>̆, руководящих принципов и инструментов. </a:t>
          </a:r>
          <a:endParaRPr lang="ru-KZ" sz="1600" dirty="0"/>
        </a:p>
      </dgm:t>
    </dgm:pt>
    <dgm:pt modelId="{FC27D98E-CBD1-314C-B81B-3BCD3EE74765}" type="parTrans" cxnId="{5FB83BBA-FB0E-EE4C-86E5-FBEA23B20F03}">
      <dgm:prSet/>
      <dgm:spPr/>
      <dgm:t>
        <a:bodyPr/>
        <a:lstStyle/>
        <a:p>
          <a:endParaRPr lang="ru-RU"/>
        </a:p>
      </dgm:t>
    </dgm:pt>
    <dgm:pt modelId="{69B434CB-BA99-A54E-B129-B937E8753FD6}" type="sibTrans" cxnId="{5FB83BBA-FB0E-EE4C-86E5-FBEA23B20F03}">
      <dgm:prSet/>
      <dgm:spPr/>
      <dgm:t>
        <a:bodyPr/>
        <a:lstStyle/>
        <a:p>
          <a:endParaRPr lang="ru-RU"/>
        </a:p>
      </dgm:t>
    </dgm:pt>
    <dgm:pt modelId="{B3CB9869-8294-EF4A-B9CA-B43DC6AB31B7}" type="pres">
      <dgm:prSet presAssocID="{66AFE677-4D5F-6249-8284-F6CD330C7FC1}" presName="linear" presStyleCnt="0">
        <dgm:presLayoutVars>
          <dgm:animLvl val="lvl"/>
          <dgm:resizeHandles val="exact"/>
        </dgm:presLayoutVars>
      </dgm:prSet>
      <dgm:spPr/>
    </dgm:pt>
    <dgm:pt modelId="{79FD4C45-1521-C942-BDDC-7D3880C48307}" type="pres">
      <dgm:prSet presAssocID="{F104D2A3-BFFC-254C-AF96-BFADF26CE021}" presName="parentText" presStyleLbl="node1" presStyleIdx="0" presStyleCnt="6" custScaleY="90909">
        <dgm:presLayoutVars>
          <dgm:chMax val="0"/>
          <dgm:bulletEnabled val="1"/>
        </dgm:presLayoutVars>
      </dgm:prSet>
      <dgm:spPr/>
    </dgm:pt>
    <dgm:pt modelId="{1E0ECD0C-CB1D-0547-846D-040D35311D56}" type="pres">
      <dgm:prSet presAssocID="{70C91C73-16D9-604D-80E8-F3992767A033}" presName="spacer" presStyleCnt="0"/>
      <dgm:spPr/>
    </dgm:pt>
    <dgm:pt modelId="{FB813A0B-9997-4A49-ADAF-9B766808BD41}" type="pres">
      <dgm:prSet presAssocID="{8F5D4029-2BE0-4344-A93B-A65F0096305D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2AE293C1-558A-E74D-8CF7-9C334FD8234F}" type="pres">
      <dgm:prSet presAssocID="{0A7A820D-9D9B-9E46-A9A6-E9F2F98CC719}" presName="spacer" presStyleCnt="0"/>
      <dgm:spPr/>
    </dgm:pt>
    <dgm:pt modelId="{E2653093-FDEE-D54F-B552-4586BBA94A59}" type="pres">
      <dgm:prSet presAssocID="{64CA5FD1-43EF-E64B-85C7-7E86E0E4F8B3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83261214-0272-0342-9CA6-F95AD96B6E25}" type="pres">
      <dgm:prSet presAssocID="{FABC62F4-976B-D147-9F78-D1DDBF05D753}" presName="spacer" presStyleCnt="0"/>
      <dgm:spPr/>
    </dgm:pt>
    <dgm:pt modelId="{18F9011B-9BCF-6146-9250-D636A7726C93}" type="pres">
      <dgm:prSet presAssocID="{F069691C-BC4C-4D4E-8674-0DDCB8885462}" presName="parentText" presStyleLbl="node1" presStyleIdx="3" presStyleCnt="6" custLinFactNeighborX="-28">
        <dgm:presLayoutVars>
          <dgm:chMax val="0"/>
          <dgm:bulletEnabled val="1"/>
        </dgm:presLayoutVars>
      </dgm:prSet>
      <dgm:spPr/>
    </dgm:pt>
    <dgm:pt modelId="{2CE76005-3F10-FD47-A6E1-C11658B78EB8}" type="pres">
      <dgm:prSet presAssocID="{FA53BB18-5220-A145-BFFD-DBA4A32ACD3E}" presName="spacer" presStyleCnt="0"/>
      <dgm:spPr/>
    </dgm:pt>
    <dgm:pt modelId="{15EC804E-C6E5-3B4F-9734-F75C6D223EB3}" type="pres">
      <dgm:prSet presAssocID="{A6F31095-B21B-704D-A43F-67A70A0139A6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3ADEE785-93B0-3F43-B32D-81D0ECA1788C}" type="pres">
      <dgm:prSet presAssocID="{6C4F60B7-666F-5F45-9632-3BC3D5495782}" presName="spacer" presStyleCnt="0"/>
      <dgm:spPr/>
    </dgm:pt>
    <dgm:pt modelId="{D949D0B8-3987-6242-869C-3A07CE27C96F}" type="pres">
      <dgm:prSet presAssocID="{76D372B1-7A92-C846-B5FB-51E450136628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26E9B009-A0EA-7E4D-8B55-64A2220A4C22}" srcId="{66AFE677-4D5F-6249-8284-F6CD330C7FC1}" destId="{64CA5FD1-43EF-E64B-85C7-7E86E0E4F8B3}" srcOrd="2" destOrd="0" parTransId="{1D326AC1-9CEF-CB46-9E11-5750093DFF3B}" sibTransId="{FABC62F4-976B-D147-9F78-D1DDBF05D753}"/>
    <dgm:cxn modelId="{E7D6DC1B-54D6-2A49-99C6-4C41E2BA34DB}" type="presOf" srcId="{8F5D4029-2BE0-4344-A93B-A65F0096305D}" destId="{FB813A0B-9997-4A49-ADAF-9B766808BD41}" srcOrd="0" destOrd="0" presId="urn:microsoft.com/office/officeart/2005/8/layout/vList2"/>
    <dgm:cxn modelId="{B2AEE379-E55B-C340-B409-427EA930C5B4}" srcId="{66AFE677-4D5F-6249-8284-F6CD330C7FC1}" destId="{F069691C-BC4C-4D4E-8674-0DDCB8885462}" srcOrd="3" destOrd="0" parTransId="{CA2B1967-FC38-BF4B-B196-8BF2210270E8}" sibTransId="{FA53BB18-5220-A145-BFFD-DBA4A32ACD3E}"/>
    <dgm:cxn modelId="{361E9385-73E0-3346-ACAB-CEB33375FBC8}" type="presOf" srcId="{F069691C-BC4C-4D4E-8674-0DDCB8885462}" destId="{18F9011B-9BCF-6146-9250-D636A7726C93}" srcOrd="0" destOrd="0" presId="urn:microsoft.com/office/officeart/2005/8/layout/vList2"/>
    <dgm:cxn modelId="{E0EB658D-26AD-B544-B805-22AD452211BD}" srcId="{66AFE677-4D5F-6249-8284-F6CD330C7FC1}" destId="{A6F31095-B21B-704D-A43F-67A70A0139A6}" srcOrd="4" destOrd="0" parTransId="{51C070BB-621F-7F4F-900C-913729269890}" sibTransId="{6C4F60B7-666F-5F45-9632-3BC3D5495782}"/>
    <dgm:cxn modelId="{7143E8A1-1C00-3349-8362-8FAC3A76EB88}" type="presOf" srcId="{66AFE677-4D5F-6249-8284-F6CD330C7FC1}" destId="{B3CB9869-8294-EF4A-B9CA-B43DC6AB31B7}" srcOrd="0" destOrd="0" presId="urn:microsoft.com/office/officeart/2005/8/layout/vList2"/>
    <dgm:cxn modelId="{F8B00FAC-A978-4647-AB43-348B64A4441D}" srcId="{66AFE677-4D5F-6249-8284-F6CD330C7FC1}" destId="{8F5D4029-2BE0-4344-A93B-A65F0096305D}" srcOrd="1" destOrd="0" parTransId="{9E57DDAD-9474-9B4D-84B7-D3B306FEF137}" sibTransId="{0A7A820D-9D9B-9E46-A9A6-E9F2F98CC719}"/>
    <dgm:cxn modelId="{37004AB5-8EE4-C845-881A-930E03363E69}" type="presOf" srcId="{A6F31095-B21B-704D-A43F-67A70A0139A6}" destId="{15EC804E-C6E5-3B4F-9734-F75C6D223EB3}" srcOrd="0" destOrd="0" presId="urn:microsoft.com/office/officeart/2005/8/layout/vList2"/>
    <dgm:cxn modelId="{05AEE3B9-C340-F840-AFA3-177FD0969682}" type="presOf" srcId="{76D372B1-7A92-C846-B5FB-51E450136628}" destId="{D949D0B8-3987-6242-869C-3A07CE27C96F}" srcOrd="0" destOrd="0" presId="urn:microsoft.com/office/officeart/2005/8/layout/vList2"/>
    <dgm:cxn modelId="{5FB83BBA-FB0E-EE4C-86E5-FBEA23B20F03}" srcId="{66AFE677-4D5F-6249-8284-F6CD330C7FC1}" destId="{76D372B1-7A92-C846-B5FB-51E450136628}" srcOrd="5" destOrd="0" parTransId="{FC27D98E-CBD1-314C-B81B-3BCD3EE74765}" sibTransId="{69B434CB-BA99-A54E-B129-B937E8753FD6}"/>
    <dgm:cxn modelId="{D0B919D7-A2E0-8B46-A077-A90A6E486C72}" type="presOf" srcId="{F104D2A3-BFFC-254C-AF96-BFADF26CE021}" destId="{79FD4C45-1521-C942-BDDC-7D3880C48307}" srcOrd="0" destOrd="0" presId="urn:microsoft.com/office/officeart/2005/8/layout/vList2"/>
    <dgm:cxn modelId="{D1F01CE2-ABF0-6B4F-AC2E-CC277F2BAFBD}" srcId="{66AFE677-4D5F-6249-8284-F6CD330C7FC1}" destId="{F104D2A3-BFFC-254C-AF96-BFADF26CE021}" srcOrd="0" destOrd="0" parTransId="{F2CD5246-36F5-9C47-A5FA-A20456C06C0B}" sibTransId="{70C91C73-16D9-604D-80E8-F3992767A033}"/>
    <dgm:cxn modelId="{072A09FA-B18D-E943-A3D4-E6426A2591B9}" type="presOf" srcId="{64CA5FD1-43EF-E64B-85C7-7E86E0E4F8B3}" destId="{E2653093-FDEE-D54F-B552-4586BBA94A59}" srcOrd="0" destOrd="0" presId="urn:microsoft.com/office/officeart/2005/8/layout/vList2"/>
    <dgm:cxn modelId="{56FEF179-44F6-6A4A-B4A4-FBD86218973E}" type="presParOf" srcId="{B3CB9869-8294-EF4A-B9CA-B43DC6AB31B7}" destId="{79FD4C45-1521-C942-BDDC-7D3880C48307}" srcOrd="0" destOrd="0" presId="urn:microsoft.com/office/officeart/2005/8/layout/vList2"/>
    <dgm:cxn modelId="{03B912DE-DE5B-5741-9608-D7D9ADCA93D5}" type="presParOf" srcId="{B3CB9869-8294-EF4A-B9CA-B43DC6AB31B7}" destId="{1E0ECD0C-CB1D-0547-846D-040D35311D56}" srcOrd="1" destOrd="0" presId="urn:microsoft.com/office/officeart/2005/8/layout/vList2"/>
    <dgm:cxn modelId="{A1EFE070-77EF-F043-AD31-9A4BF58593F9}" type="presParOf" srcId="{B3CB9869-8294-EF4A-B9CA-B43DC6AB31B7}" destId="{FB813A0B-9997-4A49-ADAF-9B766808BD41}" srcOrd="2" destOrd="0" presId="urn:microsoft.com/office/officeart/2005/8/layout/vList2"/>
    <dgm:cxn modelId="{BBC90C88-BEFD-F44C-AE2B-E29ADBFACA2D}" type="presParOf" srcId="{B3CB9869-8294-EF4A-B9CA-B43DC6AB31B7}" destId="{2AE293C1-558A-E74D-8CF7-9C334FD8234F}" srcOrd="3" destOrd="0" presId="urn:microsoft.com/office/officeart/2005/8/layout/vList2"/>
    <dgm:cxn modelId="{D3005D93-AB36-4843-80EB-978A47C50B18}" type="presParOf" srcId="{B3CB9869-8294-EF4A-B9CA-B43DC6AB31B7}" destId="{E2653093-FDEE-D54F-B552-4586BBA94A59}" srcOrd="4" destOrd="0" presId="urn:microsoft.com/office/officeart/2005/8/layout/vList2"/>
    <dgm:cxn modelId="{3BED306A-F9DB-F540-A213-2BB8375BBCA3}" type="presParOf" srcId="{B3CB9869-8294-EF4A-B9CA-B43DC6AB31B7}" destId="{83261214-0272-0342-9CA6-F95AD96B6E25}" srcOrd="5" destOrd="0" presId="urn:microsoft.com/office/officeart/2005/8/layout/vList2"/>
    <dgm:cxn modelId="{C053EA7A-7C8F-F542-A3E5-DD2C10B8A2F3}" type="presParOf" srcId="{B3CB9869-8294-EF4A-B9CA-B43DC6AB31B7}" destId="{18F9011B-9BCF-6146-9250-D636A7726C93}" srcOrd="6" destOrd="0" presId="urn:microsoft.com/office/officeart/2005/8/layout/vList2"/>
    <dgm:cxn modelId="{1E8663E3-CCAC-8F4C-9DE7-98723AB8C5FA}" type="presParOf" srcId="{B3CB9869-8294-EF4A-B9CA-B43DC6AB31B7}" destId="{2CE76005-3F10-FD47-A6E1-C11658B78EB8}" srcOrd="7" destOrd="0" presId="urn:microsoft.com/office/officeart/2005/8/layout/vList2"/>
    <dgm:cxn modelId="{915D7FB3-C905-EF4C-9BAC-BB3C7B4E8945}" type="presParOf" srcId="{B3CB9869-8294-EF4A-B9CA-B43DC6AB31B7}" destId="{15EC804E-C6E5-3B4F-9734-F75C6D223EB3}" srcOrd="8" destOrd="0" presId="urn:microsoft.com/office/officeart/2005/8/layout/vList2"/>
    <dgm:cxn modelId="{11EA4D87-7C62-044B-B4A9-75B553C45053}" type="presParOf" srcId="{B3CB9869-8294-EF4A-B9CA-B43DC6AB31B7}" destId="{3ADEE785-93B0-3F43-B32D-81D0ECA1788C}" srcOrd="9" destOrd="0" presId="urn:microsoft.com/office/officeart/2005/8/layout/vList2"/>
    <dgm:cxn modelId="{C5729148-317D-5345-A076-31DE949251A7}" type="presParOf" srcId="{B3CB9869-8294-EF4A-B9CA-B43DC6AB31B7}" destId="{D949D0B8-3987-6242-869C-3A07CE27C96F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FD5D32B-B720-9447-BAF1-7DEBFFEF7312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96E3E1F-5019-2B4A-B64B-415E864B47A9}">
      <dgm:prSet custT="1"/>
      <dgm:spPr>
        <a:ln>
          <a:solidFill>
            <a:schemeClr val="tx2">
              <a:lumMod val="20000"/>
              <a:lumOff val="80000"/>
            </a:schemeClr>
          </a:solidFill>
        </a:ln>
      </dgm:spPr>
      <dgm:t>
        <a:bodyPr/>
        <a:lstStyle/>
        <a:p>
          <a:r>
            <a:rPr lang="ru-RU" sz="1300" dirty="0"/>
            <a:t>Для обеспечения </a:t>
          </a:r>
          <a:r>
            <a:rPr lang="ru-RU" sz="1300" dirty="0" err="1"/>
            <a:t>целенаправленнои</a:t>
          </a:r>
          <a:r>
            <a:rPr lang="ru-RU" sz="1300" dirty="0"/>
            <a:t>̆ реализации СКАТ </a:t>
          </a:r>
          <a:r>
            <a:rPr lang="ru-RU" sz="1300" u="sng" dirty="0"/>
            <a:t>включить </a:t>
          </a:r>
          <a:r>
            <a:rPr lang="ru-RU" sz="1300" u="sng" dirty="0" err="1"/>
            <a:t>Примерныи</a:t>
          </a:r>
          <a:r>
            <a:rPr lang="ru-RU" sz="1300" u="sng" dirty="0"/>
            <a:t>̆ перечень ВОЗ и систему </a:t>
          </a:r>
          <a:r>
            <a:rPr lang="en-US" sz="1300" u="sng" dirty="0" err="1"/>
            <a:t>AWaRe</a:t>
          </a:r>
          <a:r>
            <a:rPr lang="en-US" sz="1300" u="sng" dirty="0"/>
            <a:t> </a:t>
          </a:r>
          <a:r>
            <a:rPr lang="ru-RU" sz="1300" u="sng" dirty="0"/>
            <a:t>в национальные перечни, </a:t>
          </a:r>
          <a:r>
            <a:rPr lang="ru-RU" sz="1300" dirty="0"/>
            <a:t>формулярные списки, национальные руководства, клинические протоколы и рекомендации, касающиеся вопросов лечения.  </a:t>
          </a:r>
          <a:endParaRPr lang="ru-KZ" sz="1300" dirty="0"/>
        </a:p>
      </dgm:t>
    </dgm:pt>
    <dgm:pt modelId="{D39B01F6-8DBA-AE4E-9B33-9DD0692351A2}" type="parTrans" cxnId="{D38AD665-A10D-F645-B9A6-0B5A8B2EF87A}">
      <dgm:prSet/>
      <dgm:spPr/>
      <dgm:t>
        <a:bodyPr/>
        <a:lstStyle/>
        <a:p>
          <a:endParaRPr lang="ru-RU" sz="1300"/>
        </a:p>
      </dgm:t>
    </dgm:pt>
    <dgm:pt modelId="{8B886552-BD01-454A-A5C5-640204532B93}" type="sibTrans" cxnId="{D38AD665-A10D-F645-B9A6-0B5A8B2EF87A}">
      <dgm:prSet/>
      <dgm:spPr/>
      <dgm:t>
        <a:bodyPr/>
        <a:lstStyle/>
        <a:p>
          <a:endParaRPr lang="ru-RU" sz="1300"/>
        </a:p>
      </dgm:t>
    </dgm:pt>
    <dgm:pt modelId="{BDEF403A-C53F-5A48-8218-38B20D2FA8EF}">
      <dgm:prSet custT="1"/>
      <dgm:spPr/>
      <dgm:t>
        <a:bodyPr/>
        <a:lstStyle/>
        <a:p>
          <a:r>
            <a:rPr lang="ru-RU" sz="1300" dirty="0"/>
            <a:t>Обеспечить эффективное </a:t>
          </a:r>
          <a:r>
            <a:rPr lang="ru-RU" sz="1300" u="sng" dirty="0"/>
            <a:t>прогнозирование спроса на ПП </a:t>
          </a:r>
          <a:r>
            <a:rPr lang="ru-RU" sz="1300" dirty="0"/>
            <a:t>в национальном и региональном масштабах (антибиотики, противогрибковые, противовирусные и противопаразитарные средства) в зависимости от напряженности </a:t>
          </a:r>
          <a:r>
            <a:rPr lang="ru-RU" sz="1300" dirty="0" err="1"/>
            <a:t>эпидемическои</a:t>
          </a:r>
          <a:r>
            <a:rPr lang="ru-RU" sz="1300" dirty="0"/>
            <a:t>̆ обстановки на местах и приоритетов общественного здравоохранения. </a:t>
          </a:r>
          <a:endParaRPr lang="ru-KZ" sz="1300" dirty="0"/>
        </a:p>
      </dgm:t>
    </dgm:pt>
    <dgm:pt modelId="{01ED8BD0-9D34-574C-A83D-7B27CAAE3A9D}" type="parTrans" cxnId="{1F519557-46E6-C648-BB62-42EF606AF533}">
      <dgm:prSet/>
      <dgm:spPr/>
      <dgm:t>
        <a:bodyPr/>
        <a:lstStyle/>
        <a:p>
          <a:endParaRPr lang="ru-RU" sz="1300"/>
        </a:p>
      </dgm:t>
    </dgm:pt>
    <dgm:pt modelId="{BF724DEC-0BA2-D040-BC2E-28724200DA24}" type="sibTrans" cxnId="{1F519557-46E6-C648-BB62-42EF606AF533}">
      <dgm:prSet/>
      <dgm:spPr/>
      <dgm:t>
        <a:bodyPr/>
        <a:lstStyle/>
        <a:p>
          <a:endParaRPr lang="ru-RU" sz="1300"/>
        </a:p>
      </dgm:t>
    </dgm:pt>
    <dgm:pt modelId="{5887F62A-BA6A-014A-80BE-B97431F99C4E}">
      <dgm:prSet custT="1"/>
      <dgm:spPr/>
      <dgm:t>
        <a:bodyPr/>
        <a:lstStyle/>
        <a:p>
          <a:r>
            <a:rPr lang="ru-RU" sz="1300" dirty="0"/>
            <a:t>Создать надежную </a:t>
          </a:r>
          <a:r>
            <a:rPr lang="ru-RU" sz="1300" u="sng" dirty="0"/>
            <a:t>цепь поставок и систему информации </a:t>
          </a:r>
          <a:r>
            <a:rPr lang="ru-RU" sz="1300" dirty="0"/>
            <a:t>о лекарственных средствах, обеспечивающие возможность заблаговременного выявления </a:t>
          </a:r>
          <a:r>
            <a:rPr lang="ru-RU" sz="1300" u="sng" dirty="0" err="1"/>
            <a:t>вероятнои</a:t>
          </a:r>
          <a:r>
            <a:rPr lang="ru-RU" sz="1300" u="sng" dirty="0"/>
            <a:t>̆ нехватки или дефицита ПП </a:t>
          </a:r>
          <a:r>
            <a:rPr lang="ru-RU" sz="1300" dirty="0"/>
            <a:t>и оперативное принятие мер. </a:t>
          </a:r>
          <a:endParaRPr lang="ru-KZ" sz="1300" dirty="0"/>
        </a:p>
      </dgm:t>
    </dgm:pt>
    <dgm:pt modelId="{ED2A2586-B7DD-F045-A548-90BEE81D5DB0}" type="parTrans" cxnId="{6C95B566-A5B1-F74B-A179-700EA3151B04}">
      <dgm:prSet/>
      <dgm:spPr/>
      <dgm:t>
        <a:bodyPr/>
        <a:lstStyle/>
        <a:p>
          <a:endParaRPr lang="ru-RU" sz="1300"/>
        </a:p>
      </dgm:t>
    </dgm:pt>
    <dgm:pt modelId="{2997F2F6-3684-F643-9D42-747D8A3063E4}" type="sibTrans" cxnId="{6C95B566-A5B1-F74B-A179-700EA3151B04}">
      <dgm:prSet/>
      <dgm:spPr/>
      <dgm:t>
        <a:bodyPr/>
        <a:lstStyle/>
        <a:p>
          <a:endParaRPr lang="ru-RU" sz="1300"/>
        </a:p>
      </dgm:t>
    </dgm:pt>
    <dgm:pt modelId="{1C41B898-CBD0-5640-8FEA-255E9F9738E7}">
      <dgm:prSet custT="1"/>
      <dgm:spPr/>
      <dgm:t>
        <a:bodyPr/>
        <a:lstStyle/>
        <a:p>
          <a:r>
            <a:rPr lang="ru-RU" sz="1300" dirty="0"/>
            <a:t>Воспользоваться </a:t>
          </a:r>
          <a:r>
            <a:rPr lang="ru-RU" sz="1300" u="sng" dirty="0" err="1"/>
            <a:t>системои</a:t>
          </a:r>
          <a:r>
            <a:rPr lang="ru-RU" sz="1300" u="sng" dirty="0"/>
            <a:t>̆ совместных закупок для обеспечения</a:t>
          </a:r>
          <a:r>
            <a:rPr lang="ru-RU" sz="1300" dirty="0"/>
            <a:t> поставок лекарственных средств гарантированного качества, прогнозирования спроса для </a:t>
          </a:r>
          <a:r>
            <a:rPr lang="ru-RU" sz="1300" dirty="0" err="1"/>
            <a:t>производителеи</a:t>
          </a:r>
          <a:r>
            <a:rPr lang="ru-RU" sz="1300" dirty="0"/>
            <a:t>̆ и поощрения удобных в практическом отношении методов закупок. </a:t>
          </a:r>
          <a:endParaRPr lang="ru-KZ" sz="1300" dirty="0"/>
        </a:p>
      </dgm:t>
    </dgm:pt>
    <dgm:pt modelId="{5C88CDEB-6F9A-974E-964C-21023602ACBE}" type="parTrans" cxnId="{282E51E1-D724-8E4B-B49D-0BDFC5772AEA}">
      <dgm:prSet/>
      <dgm:spPr/>
      <dgm:t>
        <a:bodyPr/>
        <a:lstStyle/>
        <a:p>
          <a:endParaRPr lang="ru-RU" sz="1300"/>
        </a:p>
      </dgm:t>
    </dgm:pt>
    <dgm:pt modelId="{4182C035-5BA7-AF44-9A77-0EC08EA427B7}" type="sibTrans" cxnId="{282E51E1-D724-8E4B-B49D-0BDFC5772AEA}">
      <dgm:prSet/>
      <dgm:spPr/>
      <dgm:t>
        <a:bodyPr/>
        <a:lstStyle/>
        <a:p>
          <a:endParaRPr lang="ru-RU" sz="1300"/>
        </a:p>
      </dgm:t>
    </dgm:pt>
    <dgm:pt modelId="{3F5F1E7F-946D-AE41-8474-8F6A64F003F8}">
      <dgm:prSet custT="1"/>
      <dgm:spPr/>
      <dgm:t>
        <a:bodyPr/>
        <a:lstStyle/>
        <a:p>
          <a:r>
            <a:rPr lang="ru-RU" sz="1300" dirty="0"/>
            <a:t>Упростить процедуру и требования, а также </a:t>
          </a:r>
          <a:r>
            <a:rPr lang="ru-RU" sz="1300" u="sng" dirty="0"/>
            <a:t>снизить затраты на регистрацию ПП </a:t>
          </a:r>
          <a:r>
            <a:rPr lang="ru-RU" sz="1300" dirty="0"/>
            <a:t>в стране с помощью комплексных мер СКАТ и механизмов обеспечения качества. </a:t>
          </a:r>
          <a:endParaRPr lang="ru-KZ" sz="1300" dirty="0"/>
        </a:p>
      </dgm:t>
    </dgm:pt>
    <dgm:pt modelId="{83052CB1-E1BB-6744-85AB-D23372015699}" type="parTrans" cxnId="{59740612-6230-F140-8F76-6A536784723B}">
      <dgm:prSet/>
      <dgm:spPr/>
      <dgm:t>
        <a:bodyPr/>
        <a:lstStyle/>
        <a:p>
          <a:endParaRPr lang="ru-RU" sz="1300"/>
        </a:p>
      </dgm:t>
    </dgm:pt>
    <dgm:pt modelId="{E1549A61-0170-6246-B305-E6D0B4FA03F2}" type="sibTrans" cxnId="{59740612-6230-F140-8F76-6A536784723B}">
      <dgm:prSet/>
      <dgm:spPr/>
      <dgm:t>
        <a:bodyPr/>
        <a:lstStyle/>
        <a:p>
          <a:endParaRPr lang="ru-RU" sz="1300"/>
        </a:p>
      </dgm:t>
    </dgm:pt>
    <dgm:pt modelId="{8B36A79E-D0FB-AF46-AA13-9A8A30C876CB}">
      <dgm:prSet custT="1"/>
      <dgm:spPr/>
      <dgm:t>
        <a:bodyPr/>
        <a:lstStyle/>
        <a:p>
          <a:r>
            <a:rPr lang="ru-RU" sz="1300" dirty="0"/>
            <a:t>Поощрять опубликование регулирующими органами информации об источниках активных фармацевтических субстанций для зарегистрированных ПП в целях обеспечения транспарентности, а также возможности выработки решений для поддержания прогнозируемых поставок и смягчения последствий дефицита. </a:t>
          </a:r>
          <a:endParaRPr lang="ru-KZ" sz="1300" dirty="0"/>
        </a:p>
      </dgm:t>
    </dgm:pt>
    <dgm:pt modelId="{463D574C-26F6-654D-97A2-16EBF18F75F3}" type="parTrans" cxnId="{E657835A-D9BF-BE45-9157-BEFB0AA8FBE4}">
      <dgm:prSet/>
      <dgm:spPr/>
      <dgm:t>
        <a:bodyPr/>
        <a:lstStyle/>
        <a:p>
          <a:endParaRPr lang="ru-RU" sz="1300"/>
        </a:p>
      </dgm:t>
    </dgm:pt>
    <dgm:pt modelId="{C83E37DA-1124-D146-B61C-D1FBE46A2C75}" type="sibTrans" cxnId="{E657835A-D9BF-BE45-9157-BEFB0AA8FBE4}">
      <dgm:prSet/>
      <dgm:spPr/>
      <dgm:t>
        <a:bodyPr/>
        <a:lstStyle/>
        <a:p>
          <a:endParaRPr lang="ru-RU" sz="1300"/>
        </a:p>
      </dgm:t>
    </dgm:pt>
    <dgm:pt modelId="{1979294E-A2A6-C44A-9CE3-526201FAD1B5}">
      <dgm:prSet custT="1"/>
      <dgm:spPr/>
      <dgm:t>
        <a:bodyPr/>
        <a:lstStyle/>
        <a:p>
          <a:r>
            <a:rPr lang="ru-RU" sz="1300" dirty="0"/>
            <a:t>Обеспечить </a:t>
          </a:r>
          <a:r>
            <a:rPr lang="ru-RU" sz="1300" u="sng" dirty="0"/>
            <a:t>приоритет мер СКАТ в рамках существующих структур и механизмов на национальном уровне </a:t>
          </a:r>
          <a:r>
            <a:rPr lang="ru-RU" sz="1300" dirty="0"/>
            <a:t>и уровне учреждений, таких как советы по </a:t>
          </a:r>
          <a:r>
            <a:rPr lang="ru-RU" sz="1300" dirty="0" err="1"/>
            <a:t>фармацевтическои</a:t>
          </a:r>
          <a:r>
            <a:rPr lang="ru-RU" sz="1300" dirty="0"/>
            <a:t>̆ деятельности либо комитеты по вопросам лекарственного обеспечения и терапии. </a:t>
          </a:r>
          <a:endParaRPr lang="ru-KZ" sz="1300" dirty="0"/>
        </a:p>
      </dgm:t>
    </dgm:pt>
    <dgm:pt modelId="{A0BC9FE7-5CE2-E043-9298-3BEB3CD738BD}" type="parTrans" cxnId="{F972160B-75B9-FE41-8F5B-FA201E783510}">
      <dgm:prSet/>
      <dgm:spPr/>
      <dgm:t>
        <a:bodyPr/>
        <a:lstStyle/>
        <a:p>
          <a:endParaRPr lang="ru-RU" sz="1300"/>
        </a:p>
      </dgm:t>
    </dgm:pt>
    <dgm:pt modelId="{00BE5004-2D27-7B48-B09F-8C3F03F05C03}" type="sibTrans" cxnId="{F972160B-75B9-FE41-8F5B-FA201E783510}">
      <dgm:prSet/>
      <dgm:spPr/>
      <dgm:t>
        <a:bodyPr/>
        <a:lstStyle/>
        <a:p>
          <a:endParaRPr lang="ru-RU" sz="1300"/>
        </a:p>
      </dgm:t>
    </dgm:pt>
    <dgm:pt modelId="{B01041CF-3A59-E449-8E3A-EBA8FEF72325}">
      <dgm:prSet custT="1"/>
      <dgm:spPr/>
      <dgm:t>
        <a:bodyPr/>
        <a:lstStyle/>
        <a:p>
          <a:r>
            <a:rPr lang="ru-RU" sz="1300" dirty="0"/>
            <a:t>Обеспечить </a:t>
          </a:r>
          <a:r>
            <a:rPr lang="ru-RU" sz="1300" u="sng" dirty="0"/>
            <a:t>доступность и ценовую приемлемость ПП </a:t>
          </a:r>
          <a:r>
            <a:rPr lang="ru-RU" sz="1300" dirty="0"/>
            <a:t>как в государственном, так и в частном секторе на основе приоритетов ОЗ, </a:t>
          </a:r>
          <a:r>
            <a:rPr lang="ru-RU" sz="1300" dirty="0" err="1"/>
            <a:t>эпидемическои</a:t>
          </a:r>
          <a:r>
            <a:rPr lang="ru-RU" sz="1300" dirty="0"/>
            <a:t>̆ обстановки и характеристик </a:t>
          </a:r>
          <a:r>
            <a:rPr lang="ru-RU" sz="1300" dirty="0" err="1"/>
            <a:t>устойчивости</a:t>
          </a:r>
          <a:r>
            <a:rPr lang="ru-RU" sz="1300" dirty="0"/>
            <a:t> патогенов посредством реализации соответствующих правил, политики, мер и механизмов. </a:t>
          </a:r>
          <a:endParaRPr lang="ru-KZ" sz="1300" dirty="0"/>
        </a:p>
      </dgm:t>
    </dgm:pt>
    <dgm:pt modelId="{E850E35B-3D15-BE40-99A9-ABF8071649D9}" type="parTrans" cxnId="{E9154A88-2413-B54E-B70F-25BDB5164DFF}">
      <dgm:prSet/>
      <dgm:spPr/>
      <dgm:t>
        <a:bodyPr/>
        <a:lstStyle/>
        <a:p>
          <a:endParaRPr lang="ru-RU" sz="1300"/>
        </a:p>
      </dgm:t>
    </dgm:pt>
    <dgm:pt modelId="{E85062DC-47E4-EE41-AFAE-CD5E1EA1D31C}" type="sibTrans" cxnId="{E9154A88-2413-B54E-B70F-25BDB5164DFF}">
      <dgm:prSet/>
      <dgm:spPr/>
      <dgm:t>
        <a:bodyPr/>
        <a:lstStyle/>
        <a:p>
          <a:endParaRPr lang="ru-RU" sz="1300"/>
        </a:p>
      </dgm:t>
    </dgm:pt>
    <dgm:pt modelId="{D56C1DA7-BC3A-D049-81CC-7BCDB1745391}">
      <dgm:prSet custT="1"/>
      <dgm:spPr/>
      <dgm:t>
        <a:bodyPr/>
        <a:lstStyle/>
        <a:p>
          <a:r>
            <a:rPr lang="ru-RU" sz="1300" dirty="0"/>
            <a:t>Разработать основанные на фактических данных </a:t>
          </a:r>
          <a:r>
            <a:rPr lang="ru-RU" sz="1300" u="sng" dirty="0"/>
            <a:t>политику, меры и механизмы для расширения доступа </a:t>
          </a:r>
          <a:r>
            <a:rPr lang="ru-RU" sz="1300" dirty="0"/>
            <a:t>к альтернативным терапевтическим средствам, перепрофилированным, а также новым ПП, в том числе для лиц, испытывающих трудности с их приобретением. </a:t>
          </a:r>
          <a:endParaRPr lang="ru-KZ" sz="1300" dirty="0"/>
        </a:p>
      </dgm:t>
    </dgm:pt>
    <dgm:pt modelId="{9C530ABE-069C-B54D-92FA-1929447174D3}" type="parTrans" cxnId="{A2930C1F-A712-5D45-8ECF-BA1CAEE8F1AE}">
      <dgm:prSet/>
      <dgm:spPr/>
      <dgm:t>
        <a:bodyPr/>
        <a:lstStyle/>
        <a:p>
          <a:endParaRPr lang="ru-RU" sz="1300"/>
        </a:p>
      </dgm:t>
    </dgm:pt>
    <dgm:pt modelId="{F9B382FE-3338-CA48-9059-11489E8A049A}" type="sibTrans" cxnId="{A2930C1F-A712-5D45-8ECF-BA1CAEE8F1AE}">
      <dgm:prSet/>
      <dgm:spPr/>
      <dgm:t>
        <a:bodyPr/>
        <a:lstStyle/>
        <a:p>
          <a:endParaRPr lang="ru-RU" sz="1300"/>
        </a:p>
      </dgm:t>
    </dgm:pt>
    <dgm:pt modelId="{BE56AB24-1A44-CD44-A094-27A827A8DDA6}">
      <dgm:prSet custT="1"/>
      <dgm:spPr/>
      <dgm:t>
        <a:bodyPr/>
        <a:lstStyle/>
        <a:p>
          <a:r>
            <a:rPr lang="ru-RU" sz="1300" dirty="0"/>
            <a:t>В целях обеспечения качества и эффективности ПП, в том числе новых антибиотиков, усовершенствовать национальную систему управления закупками и цепочками поставок. </a:t>
          </a:r>
          <a:endParaRPr lang="ru-KZ" sz="1300" dirty="0"/>
        </a:p>
      </dgm:t>
    </dgm:pt>
    <dgm:pt modelId="{C91A61CA-6690-C544-848E-61EC2F07924A}" type="parTrans" cxnId="{A9F9783C-3B86-534C-AEF1-4A00FC9FEEF1}">
      <dgm:prSet/>
      <dgm:spPr/>
      <dgm:t>
        <a:bodyPr/>
        <a:lstStyle/>
        <a:p>
          <a:endParaRPr lang="ru-RU" sz="1300"/>
        </a:p>
      </dgm:t>
    </dgm:pt>
    <dgm:pt modelId="{101002F9-261D-8444-9BCA-F3F6173A5890}" type="sibTrans" cxnId="{A9F9783C-3B86-534C-AEF1-4A00FC9FEEF1}">
      <dgm:prSet/>
      <dgm:spPr/>
      <dgm:t>
        <a:bodyPr/>
        <a:lstStyle/>
        <a:p>
          <a:endParaRPr lang="ru-RU" sz="1300"/>
        </a:p>
      </dgm:t>
    </dgm:pt>
    <dgm:pt modelId="{77A4A319-0D2E-0847-A298-83576A0FD436}" type="pres">
      <dgm:prSet presAssocID="{AFD5D32B-B720-9447-BAF1-7DEBFFEF7312}" presName="linear" presStyleCnt="0">
        <dgm:presLayoutVars>
          <dgm:animLvl val="lvl"/>
          <dgm:resizeHandles val="exact"/>
        </dgm:presLayoutVars>
      </dgm:prSet>
      <dgm:spPr/>
    </dgm:pt>
    <dgm:pt modelId="{56C85E50-389F-FC4A-8FE6-CA592833383D}" type="pres">
      <dgm:prSet presAssocID="{396E3E1F-5019-2B4A-B64B-415E864B47A9}" presName="parentText" presStyleLbl="node1" presStyleIdx="0" presStyleCnt="10" custLinFactNeighborX="654" custLinFactNeighborY="-3855">
        <dgm:presLayoutVars>
          <dgm:chMax val="0"/>
          <dgm:bulletEnabled val="1"/>
        </dgm:presLayoutVars>
      </dgm:prSet>
      <dgm:spPr/>
    </dgm:pt>
    <dgm:pt modelId="{B39C1A3A-CC28-5043-922F-F06E435CD6A6}" type="pres">
      <dgm:prSet presAssocID="{8B886552-BD01-454A-A5C5-640204532B93}" presName="spacer" presStyleCnt="0"/>
      <dgm:spPr/>
    </dgm:pt>
    <dgm:pt modelId="{4C2EDD20-7365-C646-9640-190ED2B27456}" type="pres">
      <dgm:prSet presAssocID="{BDEF403A-C53F-5A48-8218-38B20D2FA8EF}" presName="parentText" presStyleLbl="node1" presStyleIdx="1" presStyleCnt="10">
        <dgm:presLayoutVars>
          <dgm:chMax val="0"/>
          <dgm:bulletEnabled val="1"/>
        </dgm:presLayoutVars>
      </dgm:prSet>
      <dgm:spPr/>
    </dgm:pt>
    <dgm:pt modelId="{9F3BCF4E-4F5E-3441-880B-D4939EFD003C}" type="pres">
      <dgm:prSet presAssocID="{BF724DEC-0BA2-D040-BC2E-28724200DA24}" presName="spacer" presStyleCnt="0"/>
      <dgm:spPr/>
    </dgm:pt>
    <dgm:pt modelId="{06E160DB-903F-204F-8A76-54A653D4B0F8}" type="pres">
      <dgm:prSet presAssocID="{5887F62A-BA6A-014A-80BE-B97431F99C4E}" presName="parentText" presStyleLbl="node1" presStyleIdx="2" presStyleCnt="10">
        <dgm:presLayoutVars>
          <dgm:chMax val="0"/>
          <dgm:bulletEnabled val="1"/>
        </dgm:presLayoutVars>
      </dgm:prSet>
      <dgm:spPr/>
    </dgm:pt>
    <dgm:pt modelId="{CD49C731-0640-C84E-9FCD-15E3C1AA7F8A}" type="pres">
      <dgm:prSet presAssocID="{2997F2F6-3684-F643-9D42-747D8A3063E4}" presName="spacer" presStyleCnt="0"/>
      <dgm:spPr/>
    </dgm:pt>
    <dgm:pt modelId="{2984B9F6-0812-BF48-B3FE-34411CCD57A8}" type="pres">
      <dgm:prSet presAssocID="{1C41B898-CBD0-5640-8FEA-255E9F9738E7}" presName="parentText" presStyleLbl="node1" presStyleIdx="3" presStyleCnt="10">
        <dgm:presLayoutVars>
          <dgm:chMax val="0"/>
          <dgm:bulletEnabled val="1"/>
        </dgm:presLayoutVars>
      </dgm:prSet>
      <dgm:spPr/>
    </dgm:pt>
    <dgm:pt modelId="{36D5BE21-5155-1F4A-B9DC-782B4BFC6678}" type="pres">
      <dgm:prSet presAssocID="{4182C035-5BA7-AF44-9A77-0EC08EA427B7}" presName="spacer" presStyleCnt="0"/>
      <dgm:spPr/>
    </dgm:pt>
    <dgm:pt modelId="{AD81B09D-5797-F349-8ACE-54A4CFA4A3EE}" type="pres">
      <dgm:prSet presAssocID="{3F5F1E7F-946D-AE41-8474-8F6A64F003F8}" presName="parentText" presStyleLbl="node1" presStyleIdx="4" presStyleCnt="10">
        <dgm:presLayoutVars>
          <dgm:chMax val="0"/>
          <dgm:bulletEnabled val="1"/>
        </dgm:presLayoutVars>
      </dgm:prSet>
      <dgm:spPr/>
    </dgm:pt>
    <dgm:pt modelId="{2C83E6FD-4B8D-F14F-A563-E8B37615CE5E}" type="pres">
      <dgm:prSet presAssocID="{E1549A61-0170-6246-B305-E6D0B4FA03F2}" presName="spacer" presStyleCnt="0"/>
      <dgm:spPr/>
    </dgm:pt>
    <dgm:pt modelId="{6DCCA34A-4430-E841-B763-C7073DFA8195}" type="pres">
      <dgm:prSet presAssocID="{8B36A79E-D0FB-AF46-AA13-9A8A30C876CB}" presName="parentText" presStyleLbl="node1" presStyleIdx="5" presStyleCnt="10">
        <dgm:presLayoutVars>
          <dgm:chMax val="0"/>
          <dgm:bulletEnabled val="1"/>
        </dgm:presLayoutVars>
      </dgm:prSet>
      <dgm:spPr/>
    </dgm:pt>
    <dgm:pt modelId="{322BC730-F9D6-134B-8483-3DD84381C4EB}" type="pres">
      <dgm:prSet presAssocID="{C83E37DA-1124-D146-B61C-D1FBE46A2C75}" presName="spacer" presStyleCnt="0"/>
      <dgm:spPr/>
    </dgm:pt>
    <dgm:pt modelId="{187F7C68-F877-EF4C-BA63-EBE03990DC86}" type="pres">
      <dgm:prSet presAssocID="{1979294E-A2A6-C44A-9CE3-526201FAD1B5}" presName="parentText" presStyleLbl="node1" presStyleIdx="6" presStyleCnt="10">
        <dgm:presLayoutVars>
          <dgm:chMax val="0"/>
          <dgm:bulletEnabled val="1"/>
        </dgm:presLayoutVars>
      </dgm:prSet>
      <dgm:spPr/>
    </dgm:pt>
    <dgm:pt modelId="{13C53F65-D477-A24D-AFE4-F0DF5607F507}" type="pres">
      <dgm:prSet presAssocID="{00BE5004-2D27-7B48-B09F-8C3F03F05C03}" presName="spacer" presStyleCnt="0"/>
      <dgm:spPr/>
    </dgm:pt>
    <dgm:pt modelId="{BFB33217-76CC-8249-AED6-7195A80792F4}" type="pres">
      <dgm:prSet presAssocID="{B01041CF-3A59-E449-8E3A-EBA8FEF72325}" presName="parentText" presStyleLbl="node1" presStyleIdx="7" presStyleCnt="10">
        <dgm:presLayoutVars>
          <dgm:chMax val="0"/>
          <dgm:bulletEnabled val="1"/>
        </dgm:presLayoutVars>
      </dgm:prSet>
      <dgm:spPr/>
    </dgm:pt>
    <dgm:pt modelId="{2E4906E4-4D66-E242-BFBC-740CBB9E4407}" type="pres">
      <dgm:prSet presAssocID="{E85062DC-47E4-EE41-AFAE-CD5E1EA1D31C}" presName="spacer" presStyleCnt="0"/>
      <dgm:spPr/>
    </dgm:pt>
    <dgm:pt modelId="{B9D8A74C-9CB3-B74F-AB9E-3464C594BB77}" type="pres">
      <dgm:prSet presAssocID="{D56C1DA7-BC3A-D049-81CC-7BCDB1745391}" presName="parentText" presStyleLbl="node1" presStyleIdx="8" presStyleCnt="10">
        <dgm:presLayoutVars>
          <dgm:chMax val="0"/>
          <dgm:bulletEnabled val="1"/>
        </dgm:presLayoutVars>
      </dgm:prSet>
      <dgm:spPr/>
    </dgm:pt>
    <dgm:pt modelId="{BCE56ABC-404E-F340-BC3E-A344BEE386F2}" type="pres">
      <dgm:prSet presAssocID="{F9B382FE-3338-CA48-9059-11489E8A049A}" presName="spacer" presStyleCnt="0"/>
      <dgm:spPr/>
    </dgm:pt>
    <dgm:pt modelId="{590E9561-99F6-CC46-9E90-BC3BB7A417D9}" type="pres">
      <dgm:prSet presAssocID="{BE56AB24-1A44-CD44-A094-27A827A8DDA6}" presName="parentText" presStyleLbl="node1" presStyleIdx="9" presStyleCnt="10">
        <dgm:presLayoutVars>
          <dgm:chMax val="0"/>
          <dgm:bulletEnabled val="1"/>
        </dgm:presLayoutVars>
      </dgm:prSet>
      <dgm:spPr/>
    </dgm:pt>
  </dgm:ptLst>
  <dgm:cxnLst>
    <dgm:cxn modelId="{58482707-A870-9F4E-88DC-EC1E70967A7B}" type="presOf" srcId="{396E3E1F-5019-2B4A-B64B-415E864B47A9}" destId="{56C85E50-389F-FC4A-8FE6-CA592833383D}" srcOrd="0" destOrd="0" presId="urn:microsoft.com/office/officeart/2005/8/layout/vList2"/>
    <dgm:cxn modelId="{F972160B-75B9-FE41-8F5B-FA201E783510}" srcId="{AFD5D32B-B720-9447-BAF1-7DEBFFEF7312}" destId="{1979294E-A2A6-C44A-9CE3-526201FAD1B5}" srcOrd="6" destOrd="0" parTransId="{A0BC9FE7-5CE2-E043-9298-3BEB3CD738BD}" sibTransId="{00BE5004-2D27-7B48-B09F-8C3F03F05C03}"/>
    <dgm:cxn modelId="{178F2C0B-E056-7E4E-811D-E14FE64EFD58}" type="presOf" srcId="{1C41B898-CBD0-5640-8FEA-255E9F9738E7}" destId="{2984B9F6-0812-BF48-B3FE-34411CCD57A8}" srcOrd="0" destOrd="0" presId="urn:microsoft.com/office/officeart/2005/8/layout/vList2"/>
    <dgm:cxn modelId="{59740612-6230-F140-8F76-6A536784723B}" srcId="{AFD5D32B-B720-9447-BAF1-7DEBFFEF7312}" destId="{3F5F1E7F-946D-AE41-8474-8F6A64F003F8}" srcOrd="4" destOrd="0" parTransId="{83052CB1-E1BB-6744-85AB-D23372015699}" sibTransId="{E1549A61-0170-6246-B305-E6D0B4FA03F2}"/>
    <dgm:cxn modelId="{A2930C1F-A712-5D45-8ECF-BA1CAEE8F1AE}" srcId="{AFD5D32B-B720-9447-BAF1-7DEBFFEF7312}" destId="{D56C1DA7-BC3A-D049-81CC-7BCDB1745391}" srcOrd="8" destOrd="0" parTransId="{9C530ABE-069C-B54D-92FA-1929447174D3}" sibTransId="{F9B382FE-3338-CA48-9059-11489E8A049A}"/>
    <dgm:cxn modelId="{C126602D-D856-2D4A-A39C-2EC4CD8DD7E6}" type="presOf" srcId="{8B36A79E-D0FB-AF46-AA13-9A8A30C876CB}" destId="{6DCCA34A-4430-E841-B763-C7073DFA8195}" srcOrd="0" destOrd="0" presId="urn:microsoft.com/office/officeart/2005/8/layout/vList2"/>
    <dgm:cxn modelId="{96D0A935-57E4-4D4E-9A35-FA58BEDD0CF5}" type="presOf" srcId="{5887F62A-BA6A-014A-80BE-B97431F99C4E}" destId="{06E160DB-903F-204F-8A76-54A653D4B0F8}" srcOrd="0" destOrd="0" presId="urn:microsoft.com/office/officeart/2005/8/layout/vList2"/>
    <dgm:cxn modelId="{1EEED939-B2A1-5E47-B2DB-53F0F529FDA9}" type="presOf" srcId="{BDEF403A-C53F-5A48-8218-38B20D2FA8EF}" destId="{4C2EDD20-7365-C646-9640-190ED2B27456}" srcOrd="0" destOrd="0" presId="urn:microsoft.com/office/officeart/2005/8/layout/vList2"/>
    <dgm:cxn modelId="{A9F9783C-3B86-534C-AEF1-4A00FC9FEEF1}" srcId="{AFD5D32B-B720-9447-BAF1-7DEBFFEF7312}" destId="{BE56AB24-1A44-CD44-A094-27A827A8DDA6}" srcOrd="9" destOrd="0" parTransId="{C91A61CA-6690-C544-848E-61EC2F07924A}" sibTransId="{101002F9-261D-8444-9BCA-F3F6173A5890}"/>
    <dgm:cxn modelId="{1F519557-46E6-C648-BB62-42EF606AF533}" srcId="{AFD5D32B-B720-9447-BAF1-7DEBFFEF7312}" destId="{BDEF403A-C53F-5A48-8218-38B20D2FA8EF}" srcOrd="1" destOrd="0" parTransId="{01ED8BD0-9D34-574C-A83D-7B27CAAE3A9D}" sibTransId="{BF724DEC-0BA2-D040-BC2E-28724200DA24}"/>
    <dgm:cxn modelId="{E657835A-D9BF-BE45-9157-BEFB0AA8FBE4}" srcId="{AFD5D32B-B720-9447-BAF1-7DEBFFEF7312}" destId="{8B36A79E-D0FB-AF46-AA13-9A8A30C876CB}" srcOrd="5" destOrd="0" parTransId="{463D574C-26F6-654D-97A2-16EBF18F75F3}" sibTransId="{C83E37DA-1124-D146-B61C-D1FBE46A2C75}"/>
    <dgm:cxn modelId="{D38AD665-A10D-F645-B9A6-0B5A8B2EF87A}" srcId="{AFD5D32B-B720-9447-BAF1-7DEBFFEF7312}" destId="{396E3E1F-5019-2B4A-B64B-415E864B47A9}" srcOrd="0" destOrd="0" parTransId="{D39B01F6-8DBA-AE4E-9B33-9DD0692351A2}" sibTransId="{8B886552-BD01-454A-A5C5-640204532B93}"/>
    <dgm:cxn modelId="{6C95B566-A5B1-F74B-A179-700EA3151B04}" srcId="{AFD5D32B-B720-9447-BAF1-7DEBFFEF7312}" destId="{5887F62A-BA6A-014A-80BE-B97431F99C4E}" srcOrd="2" destOrd="0" parTransId="{ED2A2586-B7DD-F045-A548-90BEE81D5DB0}" sibTransId="{2997F2F6-3684-F643-9D42-747D8A3063E4}"/>
    <dgm:cxn modelId="{D41FC370-EBD4-364C-9028-2844FEB6CBFB}" type="presOf" srcId="{B01041CF-3A59-E449-8E3A-EBA8FEF72325}" destId="{BFB33217-76CC-8249-AED6-7195A80792F4}" srcOrd="0" destOrd="0" presId="urn:microsoft.com/office/officeart/2005/8/layout/vList2"/>
    <dgm:cxn modelId="{E9154A88-2413-B54E-B70F-25BDB5164DFF}" srcId="{AFD5D32B-B720-9447-BAF1-7DEBFFEF7312}" destId="{B01041CF-3A59-E449-8E3A-EBA8FEF72325}" srcOrd="7" destOrd="0" parTransId="{E850E35B-3D15-BE40-99A9-ABF8071649D9}" sibTransId="{E85062DC-47E4-EE41-AFAE-CD5E1EA1D31C}"/>
    <dgm:cxn modelId="{552C618D-6342-8642-B582-C6D398EAB8CD}" type="presOf" srcId="{1979294E-A2A6-C44A-9CE3-526201FAD1B5}" destId="{187F7C68-F877-EF4C-BA63-EBE03990DC86}" srcOrd="0" destOrd="0" presId="urn:microsoft.com/office/officeart/2005/8/layout/vList2"/>
    <dgm:cxn modelId="{9EF9F691-5E0D-7E42-B249-39A03F9CB7C3}" type="presOf" srcId="{AFD5D32B-B720-9447-BAF1-7DEBFFEF7312}" destId="{77A4A319-0D2E-0847-A298-83576A0FD436}" srcOrd="0" destOrd="0" presId="urn:microsoft.com/office/officeart/2005/8/layout/vList2"/>
    <dgm:cxn modelId="{D7ECC3C7-5568-DE4D-8E2C-8660FDD5CA03}" type="presOf" srcId="{BE56AB24-1A44-CD44-A094-27A827A8DDA6}" destId="{590E9561-99F6-CC46-9E90-BC3BB7A417D9}" srcOrd="0" destOrd="0" presId="urn:microsoft.com/office/officeart/2005/8/layout/vList2"/>
    <dgm:cxn modelId="{D2C303D1-CDA8-C341-A728-5073A9DD8190}" type="presOf" srcId="{3F5F1E7F-946D-AE41-8474-8F6A64F003F8}" destId="{AD81B09D-5797-F349-8ACE-54A4CFA4A3EE}" srcOrd="0" destOrd="0" presId="urn:microsoft.com/office/officeart/2005/8/layout/vList2"/>
    <dgm:cxn modelId="{048F51D7-2FAC-9F46-B059-78F9FF5D99E2}" type="presOf" srcId="{D56C1DA7-BC3A-D049-81CC-7BCDB1745391}" destId="{B9D8A74C-9CB3-B74F-AB9E-3464C594BB77}" srcOrd="0" destOrd="0" presId="urn:microsoft.com/office/officeart/2005/8/layout/vList2"/>
    <dgm:cxn modelId="{282E51E1-D724-8E4B-B49D-0BDFC5772AEA}" srcId="{AFD5D32B-B720-9447-BAF1-7DEBFFEF7312}" destId="{1C41B898-CBD0-5640-8FEA-255E9F9738E7}" srcOrd="3" destOrd="0" parTransId="{5C88CDEB-6F9A-974E-964C-21023602ACBE}" sibTransId="{4182C035-5BA7-AF44-9A77-0EC08EA427B7}"/>
    <dgm:cxn modelId="{65E01DF4-0742-3A40-8668-964A67FF6678}" type="presParOf" srcId="{77A4A319-0D2E-0847-A298-83576A0FD436}" destId="{56C85E50-389F-FC4A-8FE6-CA592833383D}" srcOrd="0" destOrd="0" presId="urn:microsoft.com/office/officeart/2005/8/layout/vList2"/>
    <dgm:cxn modelId="{0B0490F7-4FD1-6B41-A266-928FBE200BE6}" type="presParOf" srcId="{77A4A319-0D2E-0847-A298-83576A0FD436}" destId="{B39C1A3A-CC28-5043-922F-F06E435CD6A6}" srcOrd="1" destOrd="0" presId="urn:microsoft.com/office/officeart/2005/8/layout/vList2"/>
    <dgm:cxn modelId="{392B4497-CE08-754E-9B04-4CE6E74AD11E}" type="presParOf" srcId="{77A4A319-0D2E-0847-A298-83576A0FD436}" destId="{4C2EDD20-7365-C646-9640-190ED2B27456}" srcOrd="2" destOrd="0" presId="urn:microsoft.com/office/officeart/2005/8/layout/vList2"/>
    <dgm:cxn modelId="{656FA2AF-CF2A-E246-828D-AA495DA9B7F9}" type="presParOf" srcId="{77A4A319-0D2E-0847-A298-83576A0FD436}" destId="{9F3BCF4E-4F5E-3441-880B-D4939EFD003C}" srcOrd="3" destOrd="0" presId="urn:microsoft.com/office/officeart/2005/8/layout/vList2"/>
    <dgm:cxn modelId="{BF74B46B-8E16-7A4D-BB2D-72DDAE3AA032}" type="presParOf" srcId="{77A4A319-0D2E-0847-A298-83576A0FD436}" destId="{06E160DB-903F-204F-8A76-54A653D4B0F8}" srcOrd="4" destOrd="0" presId="urn:microsoft.com/office/officeart/2005/8/layout/vList2"/>
    <dgm:cxn modelId="{5E10BEB6-CD3C-544C-B163-4CFF0F486CD4}" type="presParOf" srcId="{77A4A319-0D2E-0847-A298-83576A0FD436}" destId="{CD49C731-0640-C84E-9FCD-15E3C1AA7F8A}" srcOrd="5" destOrd="0" presId="urn:microsoft.com/office/officeart/2005/8/layout/vList2"/>
    <dgm:cxn modelId="{BD2C153C-F1DF-D04B-B100-ACCC9A7E3CB7}" type="presParOf" srcId="{77A4A319-0D2E-0847-A298-83576A0FD436}" destId="{2984B9F6-0812-BF48-B3FE-34411CCD57A8}" srcOrd="6" destOrd="0" presId="urn:microsoft.com/office/officeart/2005/8/layout/vList2"/>
    <dgm:cxn modelId="{9C3A9B2C-39F3-2C46-913A-4A3FEEDAD282}" type="presParOf" srcId="{77A4A319-0D2E-0847-A298-83576A0FD436}" destId="{36D5BE21-5155-1F4A-B9DC-782B4BFC6678}" srcOrd="7" destOrd="0" presId="urn:microsoft.com/office/officeart/2005/8/layout/vList2"/>
    <dgm:cxn modelId="{1FF6D5CB-3114-4148-AEDF-30068F7DEA35}" type="presParOf" srcId="{77A4A319-0D2E-0847-A298-83576A0FD436}" destId="{AD81B09D-5797-F349-8ACE-54A4CFA4A3EE}" srcOrd="8" destOrd="0" presId="urn:microsoft.com/office/officeart/2005/8/layout/vList2"/>
    <dgm:cxn modelId="{EEE92632-B182-8643-BFEB-6436D3044EF5}" type="presParOf" srcId="{77A4A319-0D2E-0847-A298-83576A0FD436}" destId="{2C83E6FD-4B8D-F14F-A563-E8B37615CE5E}" srcOrd="9" destOrd="0" presId="urn:microsoft.com/office/officeart/2005/8/layout/vList2"/>
    <dgm:cxn modelId="{475F6634-9C5E-CB4F-972B-44B0834EA7DB}" type="presParOf" srcId="{77A4A319-0D2E-0847-A298-83576A0FD436}" destId="{6DCCA34A-4430-E841-B763-C7073DFA8195}" srcOrd="10" destOrd="0" presId="urn:microsoft.com/office/officeart/2005/8/layout/vList2"/>
    <dgm:cxn modelId="{DC682A5A-B642-404D-8B57-E35303E31FEF}" type="presParOf" srcId="{77A4A319-0D2E-0847-A298-83576A0FD436}" destId="{322BC730-F9D6-134B-8483-3DD84381C4EB}" srcOrd="11" destOrd="0" presId="urn:microsoft.com/office/officeart/2005/8/layout/vList2"/>
    <dgm:cxn modelId="{09BCEC12-DD58-3144-B4AC-A87DB2636ED0}" type="presParOf" srcId="{77A4A319-0D2E-0847-A298-83576A0FD436}" destId="{187F7C68-F877-EF4C-BA63-EBE03990DC86}" srcOrd="12" destOrd="0" presId="urn:microsoft.com/office/officeart/2005/8/layout/vList2"/>
    <dgm:cxn modelId="{CA550FBA-DEBA-3241-BD3E-279ED6A1EFC8}" type="presParOf" srcId="{77A4A319-0D2E-0847-A298-83576A0FD436}" destId="{13C53F65-D477-A24D-AFE4-F0DF5607F507}" srcOrd="13" destOrd="0" presId="urn:microsoft.com/office/officeart/2005/8/layout/vList2"/>
    <dgm:cxn modelId="{7431F7BB-9ECD-E942-AD92-4CA36062B237}" type="presParOf" srcId="{77A4A319-0D2E-0847-A298-83576A0FD436}" destId="{BFB33217-76CC-8249-AED6-7195A80792F4}" srcOrd="14" destOrd="0" presId="urn:microsoft.com/office/officeart/2005/8/layout/vList2"/>
    <dgm:cxn modelId="{181955F9-37BA-4D4E-929C-CD991FD2C022}" type="presParOf" srcId="{77A4A319-0D2E-0847-A298-83576A0FD436}" destId="{2E4906E4-4D66-E242-BFBC-740CBB9E4407}" srcOrd="15" destOrd="0" presId="urn:microsoft.com/office/officeart/2005/8/layout/vList2"/>
    <dgm:cxn modelId="{19FA45D2-8B3C-504E-9267-97878CFBB4CD}" type="presParOf" srcId="{77A4A319-0D2E-0847-A298-83576A0FD436}" destId="{B9D8A74C-9CB3-B74F-AB9E-3464C594BB77}" srcOrd="16" destOrd="0" presId="urn:microsoft.com/office/officeart/2005/8/layout/vList2"/>
    <dgm:cxn modelId="{0BC50DB2-10F3-8847-B174-4ECA7DAFE84E}" type="presParOf" srcId="{77A4A319-0D2E-0847-A298-83576A0FD436}" destId="{BCE56ABC-404E-F340-BC3E-A344BEE386F2}" srcOrd="17" destOrd="0" presId="urn:microsoft.com/office/officeart/2005/8/layout/vList2"/>
    <dgm:cxn modelId="{0FC5DD1E-6C65-0D48-BA68-F1676537063E}" type="presParOf" srcId="{77A4A319-0D2E-0847-A298-83576A0FD436}" destId="{590E9561-99F6-CC46-9E90-BC3BB7A417D9}" srcOrd="1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C032632-2C99-754E-895F-33B584994E33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9817825D-620D-E54E-880A-49AEE72B2557}">
      <dgm:prSet/>
      <dgm:spPr/>
      <dgm:t>
        <a:bodyPr/>
        <a:lstStyle/>
        <a:p>
          <a:r>
            <a:rPr lang="ru-RU" u="sng" dirty="0"/>
            <a:t>Выявить принципы поведенческих изменений в среде работников здравоохранения и внедрить их в политику</a:t>
          </a:r>
          <a:r>
            <a:rPr lang="ru-RU" dirty="0"/>
            <a:t>, ориентированную на выработку оптимальных процедур диагностики, а также назначения, отпуска и приема противомикробных препаратов в рамках комплексных национальных мер СКАТ и национальных планов в области УПП. </a:t>
          </a:r>
          <a:endParaRPr lang="ru-KZ" dirty="0"/>
        </a:p>
      </dgm:t>
    </dgm:pt>
    <dgm:pt modelId="{82694120-3962-5E4B-8C63-12C71C1F00BE}" type="parTrans" cxnId="{E2254E69-A039-E340-8319-F640CE1C5630}">
      <dgm:prSet/>
      <dgm:spPr/>
      <dgm:t>
        <a:bodyPr/>
        <a:lstStyle/>
        <a:p>
          <a:endParaRPr lang="ru-RU"/>
        </a:p>
      </dgm:t>
    </dgm:pt>
    <dgm:pt modelId="{00CB6B9E-244F-BE45-B318-87EEC5839D5F}" type="sibTrans" cxnId="{E2254E69-A039-E340-8319-F640CE1C5630}">
      <dgm:prSet/>
      <dgm:spPr/>
      <dgm:t>
        <a:bodyPr/>
        <a:lstStyle/>
        <a:p>
          <a:endParaRPr lang="ru-RU"/>
        </a:p>
      </dgm:t>
    </dgm:pt>
    <dgm:pt modelId="{0A619CE5-5FFD-C843-BD17-00C32D771032}">
      <dgm:prSet/>
      <dgm:spPr/>
      <dgm:t>
        <a:bodyPr/>
        <a:lstStyle/>
        <a:p>
          <a:r>
            <a:rPr lang="ru-RU" dirty="0"/>
            <a:t>В рамках национальных планов УПП и СОП </a:t>
          </a:r>
          <a:r>
            <a:rPr lang="ru-RU" u="sng" dirty="0"/>
            <a:t>создать инициативы и политику, направленные на решение социальных и экономических проблем</a:t>
          </a:r>
          <a:r>
            <a:rPr lang="ru-RU" dirty="0"/>
            <a:t>, приводящих к ненадлежащему назначению и использованию противомикробных препаратов. </a:t>
          </a:r>
          <a:endParaRPr lang="ru-KZ" dirty="0"/>
        </a:p>
      </dgm:t>
    </dgm:pt>
    <dgm:pt modelId="{01512A9B-D103-D547-AB60-CCC8B2D37B14}" type="parTrans" cxnId="{0C3C92F0-330F-4440-A290-458AF68C2F48}">
      <dgm:prSet/>
      <dgm:spPr/>
      <dgm:t>
        <a:bodyPr/>
        <a:lstStyle/>
        <a:p>
          <a:endParaRPr lang="ru-RU"/>
        </a:p>
      </dgm:t>
    </dgm:pt>
    <dgm:pt modelId="{89AF9E02-0E70-0D4A-9A66-8389F587A2CB}" type="sibTrans" cxnId="{0C3C92F0-330F-4440-A290-458AF68C2F48}">
      <dgm:prSet/>
      <dgm:spPr/>
      <dgm:t>
        <a:bodyPr/>
        <a:lstStyle/>
        <a:p>
          <a:endParaRPr lang="ru-RU"/>
        </a:p>
      </dgm:t>
    </dgm:pt>
    <dgm:pt modelId="{637583CF-5F13-384E-BB92-61BE02B5B1AA}">
      <dgm:prSet/>
      <dgm:spPr/>
      <dgm:t>
        <a:bodyPr/>
        <a:lstStyle/>
        <a:p>
          <a:r>
            <a:rPr lang="ru-RU" dirty="0"/>
            <a:t>Усовершенствовать национальные НПА, стимулирующие назначение ПП посредством применения Руководства по МНН (генерические наименования), в целях смягчения ненадлежащего влияния </a:t>
          </a:r>
          <a:r>
            <a:rPr lang="ru-RU" dirty="0" err="1"/>
            <a:t>маркетинговои</a:t>
          </a:r>
          <a:r>
            <a:rPr lang="ru-RU" dirty="0"/>
            <a:t>̆ деятельности на лиц, делающих назначения. </a:t>
          </a:r>
          <a:endParaRPr lang="ru-KZ" dirty="0"/>
        </a:p>
      </dgm:t>
    </dgm:pt>
    <dgm:pt modelId="{C9402830-2278-0449-8B62-CF6EF29C0881}" type="parTrans" cxnId="{128F6BAD-37B5-7F45-A9FD-76CC96498355}">
      <dgm:prSet/>
      <dgm:spPr/>
      <dgm:t>
        <a:bodyPr/>
        <a:lstStyle/>
        <a:p>
          <a:endParaRPr lang="ru-RU"/>
        </a:p>
      </dgm:t>
    </dgm:pt>
    <dgm:pt modelId="{6CD59B6B-3FDF-3142-BE95-EA0BE348F5D0}" type="sibTrans" cxnId="{128F6BAD-37B5-7F45-A9FD-76CC96498355}">
      <dgm:prSet/>
      <dgm:spPr/>
      <dgm:t>
        <a:bodyPr/>
        <a:lstStyle/>
        <a:p>
          <a:endParaRPr lang="ru-RU"/>
        </a:p>
      </dgm:t>
    </dgm:pt>
    <dgm:pt modelId="{0874AFF0-7758-6749-A3F0-2E33A74163A6}">
      <dgm:prSet/>
      <dgm:spPr/>
      <dgm:t>
        <a:bodyPr/>
        <a:lstStyle/>
        <a:p>
          <a:r>
            <a:rPr lang="ru-RU" u="sng" dirty="0"/>
            <a:t>Поощрять и стимулировать передовых работников</a:t>
          </a:r>
          <a:r>
            <a:rPr lang="ru-RU" dirty="0"/>
            <a:t>, а также организации и учреждения к реализации новаторских мер или внедрению системы вознаграждений (сообразно обстоятельствам на местах) в деле борьбы с </a:t>
          </a:r>
          <a:r>
            <a:rPr lang="ru-RU" dirty="0" err="1"/>
            <a:t>неправильнои</a:t>
          </a:r>
          <a:r>
            <a:rPr lang="ru-RU" dirty="0"/>
            <a:t>̆ </a:t>
          </a:r>
          <a:r>
            <a:rPr lang="ru-RU" dirty="0" err="1"/>
            <a:t>диагностикои</a:t>
          </a:r>
          <a:r>
            <a:rPr lang="ru-RU" dirty="0"/>
            <a:t>̆ инфекционных заболеваний, а также ненадлежащего назначения, отпуска, применения или лечения противомикробными препаратами. </a:t>
          </a:r>
          <a:endParaRPr lang="ru-KZ" dirty="0"/>
        </a:p>
      </dgm:t>
    </dgm:pt>
    <dgm:pt modelId="{F5EE164E-A6EE-1849-902D-A3E22C62101B}" type="parTrans" cxnId="{343858DE-89BA-5C47-A1B2-FE47FAFE61B6}">
      <dgm:prSet/>
      <dgm:spPr/>
      <dgm:t>
        <a:bodyPr/>
        <a:lstStyle/>
        <a:p>
          <a:endParaRPr lang="ru-RU"/>
        </a:p>
      </dgm:t>
    </dgm:pt>
    <dgm:pt modelId="{17F85D35-002F-834C-A439-1239EDC8DE45}" type="sibTrans" cxnId="{343858DE-89BA-5C47-A1B2-FE47FAFE61B6}">
      <dgm:prSet/>
      <dgm:spPr/>
      <dgm:t>
        <a:bodyPr/>
        <a:lstStyle/>
        <a:p>
          <a:endParaRPr lang="ru-RU"/>
        </a:p>
      </dgm:t>
    </dgm:pt>
    <dgm:pt modelId="{C2688BB9-8861-0944-BDBF-BAC878320EE2}">
      <dgm:prSet/>
      <dgm:spPr/>
      <dgm:t>
        <a:bodyPr/>
        <a:lstStyle/>
        <a:p>
          <a:r>
            <a:rPr lang="ru-RU" u="sng" dirty="0"/>
            <a:t>Признать роль и создать мотивацию для передовых работников </a:t>
          </a:r>
          <a:r>
            <a:rPr lang="ru-RU" dirty="0"/>
            <a:t>и организаций, а также стимулировать принятие надлежащих мер в области рационального использования противомикробных препаратов. </a:t>
          </a:r>
          <a:endParaRPr lang="ru-KZ" dirty="0"/>
        </a:p>
      </dgm:t>
    </dgm:pt>
    <dgm:pt modelId="{49BB0AB9-2A50-954F-AFE5-22D52465C388}" type="parTrans" cxnId="{3251FB01-DE96-904A-B64F-9E8C1FEE666A}">
      <dgm:prSet/>
      <dgm:spPr/>
      <dgm:t>
        <a:bodyPr/>
        <a:lstStyle/>
        <a:p>
          <a:endParaRPr lang="ru-RU"/>
        </a:p>
      </dgm:t>
    </dgm:pt>
    <dgm:pt modelId="{61E69568-AEC1-5F47-A459-58D3F5ACF591}" type="sibTrans" cxnId="{3251FB01-DE96-904A-B64F-9E8C1FEE666A}">
      <dgm:prSet/>
      <dgm:spPr/>
      <dgm:t>
        <a:bodyPr/>
        <a:lstStyle/>
        <a:p>
          <a:endParaRPr lang="ru-RU"/>
        </a:p>
      </dgm:t>
    </dgm:pt>
    <dgm:pt modelId="{B0A1772A-43C5-094B-AFE8-E217452A5531}" type="pres">
      <dgm:prSet presAssocID="{5C032632-2C99-754E-895F-33B584994E33}" presName="linear" presStyleCnt="0">
        <dgm:presLayoutVars>
          <dgm:animLvl val="lvl"/>
          <dgm:resizeHandles val="exact"/>
        </dgm:presLayoutVars>
      </dgm:prSet>
      <dgm:spPr/>
    </dgm:pt>
    <dgm:pt modelId="{6500ACF6-2D01-704B-AC2D-7FA5489BB6B2}" type="pres">
      <dgm:prSet presAssocID="{9817825D-620D-E54E-880A-49AEE72B2557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A5050D9A-E350-C24F-8CA7-9DD77CB2ED2E}" type="pres">
      <dgm:prSet presAssocID="{00CB6B9E-244F-BE45-B318-87EEC5839D5F}" presName="spacer" presStyleCnt="0"/>
      <dgm:spPr/>
    </dgm:pt>
    <dgm:pt modelId="{B9282F8F-D075-0C49-9255-5D276D2F8311}" type="pres">
      <dgm:prSet presAssocID="{0A619CE5-5FFD-C843-BD17-00C32D771032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420C3E55-81E9-C449-B81C-9658421CF03C}" type="pres">
      <dgm:prSet presAssocID="{89AF9E02-0E70-0D4A-9A66-8389F587A2CB}" presName="spacer" presStyleCnt="0"/>
      <dgm:spPr/>
    </dgm:pt>
    <dgm:pt modelId="{7E07EDA0-9170-4F4F-88E3-3BA3A6966F18}" type="pres">
      <dgm:prSet presAssocID="{637583CF-5F13-384E-BB92-61BE02B5B1AA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174F2A93-75DC-4A4D-BC4D-FFE7F8EE1F31}" type="pres">
      <dgm:prSet presAssocID="{6CD59B6B-3FDF-3142-BE95-EA0BE348F5D0}" presName="spacer" presStyleCnt="0"/>
      <dgm:spPr/>
    </dgm:pt>
    <dgm:pt modelId="{32E12F71-E24D-3E47-A0F2-FA9D1FA81DFE}" type="pres">
      <dgm:prSet presAssocID="{0874AFF0-7758-6749-A3F0-2E33A74163A6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4B5D7924-B52F-4D4E-A59E-1708E1FD9636}" type="pres">
      <dgm:prSet presAssocID="{17F85D35-002F-834C-A439-1239EDC8DE45}" presName="spacer" presStyleCnt="0"/>
      <dgm:spPr/>
    </dgm:pt>
    <dgm:pt modelId="{C633EDC1-3C0A-BB42-9FD4-1B5125B2DA4B}" type="pres">
      <dgm:prSet presAssocID="{C2688BB9-8861-0944-BDBF-BAC878320EE2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3251FB01-DE96-904A-B64F-9E8C1FEE666A}" srcId="{5C032632-2C99-754E-895F-33B584994E33}" destId="{C2688BB9-8861-0944-BDBF-BAC878320EE2}" srcOrd="4" destOrd="0" parTransId="{49BB0AB9-2A50-954F-AFE5-22D52465C388}" sibTransId="{61E69568-AEC1-5F47-A459-58D3F5ACF591}"/>
    <dgm:cxn modelId="{2C453959-1930-934C-AA57-F5314DF56E30}" type="presOf" srcId="{0A619CE5-5FFD-C843-BD17-00C32D771032}" destId="{B9282F8F-D075-0C49-9255-5D276D2F8311}" srcOrd="0" destOrd="0" presId="urn:microsoft.com/office/officeart/2005/8/layout/vList2"/>
    <dgm:cxn modelId="{B07AC05A-73E9-354F-A997-817412F2831C}" type="presOf" srcId="{5C032632-2C99-754E-895F-33B584994E33}" destId="{B0A1772A-43C5-094B-AFE8-E217452A5531}" srcOrd="0" destOrd="0" presId="urn:microsoft.com/office/officeart/2005/8/layout/vList2"/>
    <dgm:cxn modelId="{E2254E69-A039-E340-8319-F640CE1C5630}" srcId="{5C032632-2C99-754E-895F-33B584994E33}" destId="{9817825D-620D-E54E-880A-49AEE72B2557}" srcOrd="0" destOrd="0" parTransId="{82694120-3962-5E4B-8C63-12C71C1F00BE}" sibTransId="{00CB6B9E-244F-BE45-B318-87EEC5839D5F}"/>
    <dgm:cxn modelId="{128F6BAD-37B5-7F45-A9FD-76CC96498355}" srcId="{5C032632-2C99-754E-895F-33B584994E33}" destId="{637583CF-5F13-384E-BB92-61BE02B5B1AA}" srcOrd="2" destOrd="0" parTransId="{C9402830-2278-0449-8B62-CF6EF29C0881}" sibTransId="{6CD59B6B-3FDF-3142-BE95-EA0BE348F5D0}"/>
    <dgm:cxn modelId="{928BD4B9-8CAA-7140-84A6-3EC8E0531380}" type="presOf" srcId="{637583CF-5F13-384E-BB92-61BE02B5B1AA}" destId="{7E07EDA0-9170-4F4F-88E3-3BA3A6966F18}" srcOrd="0" destOrd="0" presId="urn:microsoft.com/office/officeart/2005/8/layout/vList2"/>
    <dgm:cxn modelId="{9A941CCE-9901-A44D-9BA5-4ACA555248D6}" type="presOf" srcId="{C2688BB9-8861-0944-BDBF-BAC878320EE2}" destId="{C633EDC1-3C0A-BB42-9FD4-1B5125B2DA4B}" srcOrd="0" destOrd="0" presId="urn:microsoft.com/office/officeart/2005/8/layout/vList2"/>
    <dgm:cxn modelId="{343858DE-89BA-5C47-A1B2-FE47FAFE61B6}" srcId="{5C032632-2C99-754E-895F-33B584994E33}" destId="{0874AFF0-7758-6749-A3F0-2E33A74163A6}" srcOrd="3" destOrd="0" parTransId="{F5EE164E-A6EE-1849-902D-A3E22C62101B}" sibTransId="{17F85D35-002F-834C-A439-1239EDC8DE45}"/>
    <dgm:cxn modelId="{2DD057E1-8414-934A-9F46-5138D8BAFF5C}" type="presOf" srcId="{0874AFF0-7758-6749-A3F0-2E33A74163A6}" destId="{32E12F71-E24D-3E47-A0F2-FA9D1FA81DFE}" srcOrd="0" destOrd="0" presId="urn:microsoft.com/office/officeart/2005/8/layout/vList2"/>
    <dgm:cxn modelId="{8B3377EE-C57F-8F4B-A097-E34C6BB833C7}" type="presOf" srcId="{9817825D-620D-E54E-880A-49AEE72B2557}" destId="{6500ACF6-2D01-704B-AC2D-7FA5489BB6B2}" srcOrd="0" destOrd="0" presId="urn:microsoft.com/office/officeart/2005/8/layout/vList2"/>
    <dgm:cxn modelId="{0C3C92F0-330F-4440-A290-458AF68C2F48}" srcId="{5C032632-2C99-754E-895F-33B584994E33}" destId="{0A619CE5-5FFD-C843-BD17-00C32D771032}" srcOrd="1" destOrd="0" parTransId="{01512A9B-D103-D547-AB60-CCC8B2D37B14}" sibTransId="{89AF9E02-0E70-0D4A-9A66-8389F587A2CB}"/>
    <dgm:cxn modelId="{1FFA2545-2AB6-0841-A73D-1BC094EF19F3}" type="presParOf" srcId="{B0A1772A-43C5-094B-AFE8-E217452A5531}" destId="{6500ACF6-2D01-704B-AC2D-7FA5489BB6B2}" srcOrd="0" destOrd="0" presId="urn:microsoft.com/office/officeart/2005/8/layout/vList2"/>
    <dgm:cxn modelId="{428D3D4F-9C29-9A44-AB59-F210D798E3BE}" type="presParOf" srcId="{B0A1772A-43C5-094B-AFE8-E217452A5531}" destId="{A5050D9A-E350-C24F-8CA7-9DD77CB2ED2E}" srcOrd="1" destOrd="0" presId="urn:microsoft.com/office/officeart/2005/8/layout/vList2"/>
    <dgm:cxn modelId="{60F6E23E-00A4-3548-BF4D-7EA3C5CD6824}" type="presParOf" srcId="{B0A1772A-43C5-094B-AFE8-E217452A5531}" destId="{B9282F8F-D075-0C49-9255-5D276D2F8311}" srcOrd="2" destOrd="0" presId="urn:microsoft.com/office/officeart/2005/8/layout/vList2"/>
    <dgm:cxn modelId="{C3F550BF-4F26-8944-A448-AD940CA7BE61}" type="presParOf" srcId="{B0A1772A-43C5-094B-AFE8-E217452A5531}" destId="{420C3E55-81E9-C449-B81C-9658421CF03C}" srcOrd="3" destOrd="0" presId="urn:microsoft.com/office/officeart/2005/8/layout/vList2"/>
    <dgm:cxn modelId="{6DE5EDBA-CC27-9145-855B-1589DF17496C}" type="presParOf" srcId="{B0A1772A-43C5-094B-AFE8-E217452A5531}" destId="{7E07EDA0-9170-4F4F-88E3-3BA3A6966F18}" srcOrd="4" destOrd="0" presId="urn:microsoft.com/office/officeart/2005/8/layout/vList2"/>
    <dgm:cxn modelId="{51C63967-E518-0C4A-9B13-4F621B5C675E}" type="presParOf" srcId="{B0A1772A-43C5-094B-AFE8-E217452A5531}" destId="{174F2A93-75DC-4A4D-BC4D-FFE7F8EE1F31}" srcOrd="5" destOrd="0" presId="urn:microsoft.com/office/officeart/2005/8/layout/vList2"/>
    <dgm:cxn modelId="{D1E7996D-CF5F-3044-8FD1-99C12421B818}" type="presParOf" srcId="{B0A1772A-43C5-094B-AFE8-E217452A5531}" destId="{32E12F71-E24D-3E47-A0F2-FA9D1FA81DFE}" srcOrd="6" destOrd="0" presId="urn:microsoft.com/office/officeart/2005/8/layout/vList2"/>
    <dgm:cxn modelId="{D60A9804-C141-3A4E-84A0-A6447E63BB0A}" type="presParOf" srcId="{B0A1772A-43C5-094B-AFE8-E217452A5531}" destId="{4B5D7924-B52F-4D4E-A59E-1708E1FD9636}" srcOrd="7" destOrd="0" presId="urn:microsoft.com/office/officeart/2005/8/layout/vList2"/>
    <dgm:cxn modelId="{A6889742-35E1-944C-B9E3-A040D9DC6A26}" type="presParOf" srcId="{B0A1772A-43C5-094B-AFE8-E217452A5531}" destId="{C633EDC1-3C0A-BB42-9FD4-1B5125B2DA4B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2A321F3-0D57-794F-BB5F-61B682D9429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B05E97D-A7CC-B843-A60C-437EFB170BBE}">
      <dgm:prSet custT="1"/>
      <dgm:spPr>
        <a:ln>
          <a:solidFill>
            <a:schemeClr val="accent1">
              <a:lumMod val="40000"/>
              <a:lumOff val="60000"/>
            </a:schemeClr>
          </a:solidFill>
        </a:ln>
      </dgm:spPr>
      <dgm:t>
        <a:bodyPr/>
        <a:lstStyle/>
        <a:p>
          <a:r>
            <a:rPr lang="ru-RU" sz="1800" b="1" dirty="0"/>
            <a:t>Разработка </a:t>
          </a:r>
          <a:r>
            <a:rPr lang="ru-RU" sz="1800" b="1" dirty="0" err="1"/>
            <a:t>национальнои</a:t>
          </a:r>
          <a:r>
            <a:rPr lang="ru-RU" sz="1800" b="1" dirty="0"/>
            <a:t>̆ политики/стратегии в области комплексных мер СКАТ </a:t>
          </a:r>
          <a:endParaRPr lang="ru-KZ" sz="1800" dirty="0"/>
        </a:p>
      </dgm:t>
    </dgm:pt>
    <dgm:pt modelId="{6E797400-9CE3-6340-8F87-A48C7993C070}" type="parTrans" cxnId="{31D43EC6-803B-794C-A194-D7401BCD231C}">
      <dgm:prSet/>
      <dgm:spPr/>
      <dgm:t>
        <a:bodyPr/>
        <a:lstStyle/>
        <a:p>
          <a:endParaRPr lang="ru-RU" sz="1800"/>
        </a:p>
      </dgm:t>
    </dgm:pt>
    <dgm:pt modelId="{B0753A2B-71D1-D04A-B0E2-97B564F946C6}" type="sibTrans" cxnId="{31D43EC6-803B-794C-A194-D7401BCD231C}">
      <dgm:prSet/>
      <dgm:spPr/>
      <dgm:t>
        <a:bodyPr/>
        <a:lstStyle/>
        <a:p>
          <a:endParaRPr lang="ru-RU" sz="1800"/>
        </a:p>
      </dgm:t>
    </dgm:pt>
    <dgm:pt modelId="{49C73D55-ADEA-C849-B84C-866FB474BE21}">
      <dgm:prSet custT="1"/>
      <dgm:spPr/>
      <dgm:t>
        <a:bodyPr/>
        <a:lstStyle/>
        <a:p>
          <a:r>
            <a:rPr lang="ru-RU" sz="1800" b="1" dirty="0"/>
            <a:t>Проведение оценки исходного состояния и ситуационного анализа /П</a:t>
          </a:r>
          <a:r>
            <a:rPr lang="ru-RU" sz="1800" b="1" i="0" u="none" dirty="0"/>
            <a:t>ериодическая оценка СКАТ в национальном масштабе</a:t>
          </a:r>
          <a:r>
            <a:rPr lang="ru-RU" sz="1800" b="1" dirty="0"/>
            <a:t> </a:t>
          </a:r>
          <a:endParaRPr lang="ru-KZ" sz="1800" dirty="0"/>
        </a:p>
      </dgm:t>
    </dgm:pt>
    <dgm:pt modelId="{34CB491D-C151-6C45-AD44-272CDFA76C94}" type="parTrans" cxnId="{ACEA3EB2-554E-3E48-8E73-60EB28FE2EFC}">
      <dgm:prSet/>
      <dgm:spPr/>
      <dgm:t>
        <a:bodyPr/>
        <a:lstStyle/>
        <a:p>
          <a:endParaRPr lang="ru-RU" sz="1800"/>
        </a:p>
      </dgm:t>
    </dgm:pt>
    <dgm:pt modelId="{0294B4DF-3C80-E342-A363-AE1192431E2A}" type="sibTrans" cxnId="{ACEA3EB2-554E-3E48-8E73-60EB28FE2EFC}">
      <dgm:prSet/>
      <dgm:spPr/>
      <dgm:t>
        <a:bodyPr/>
        <a:lstStyle/>
        <a:p>
          <a:endParaRPr lang="ru-RU" sz="1800"/>
        </a:p>
      </dgm:t>
    </dgm:pt>
    <dgm:pt modelId="{B17AC1AD-481C-5A48-BDFC-52C76F636BD7}">
      <dgm:prSet custT="1"/>
      <dgm:spPr/>
      <dgm:t>
        <a:bodyPr/>
        <a:lstStyle/>
        <a:p>
          <a:r>
            <a:rPr lang="ru-RU" sz="1800" b="1" dirty="0"/>
            <a:t>Создать и упрочить механизмы координации и отчетности на всех уровнях </a:t>
          </a:r>
          <a:endParaRPr lang="ru-KZ" sz="1800" dirty="0"/>
        </a:p>
      </dgm:t>
    </dgm:pt>
    <dgm:pt modelId="{DD85BD9F-AB2E-3D42-B875-87108DB4EBA2}" type="parTrans" cxnId="{7C4C66DE-A4B5-174E-8AFF-73796CE870BB}">
      <dgm:prSet/>
      <dgm:spPr/>
      <dgm:t>
        <a:bodyPr/>
        <a:lstStyle/>
        <a:p>
          <a:endParaRPr lang="ru-RU" sz="1800"/>
        </a:p>
      </dgm:t>
    </dgm:pt>
    <dgm:pt modelId="{C39F3EA9-10CB-BC46-8C0C-25D8940F2C34}" type="sibTrans" cxnId="{7C4C66DE-A4B5-174E-8AFF-73796CE870BB}">
      <dgm:prSet/>
      <dgm:spPr/>
      <dgm:t>
        <a:bodyPr/>
        <a:lstStyle/>
        <a:p>
          <a:endParaRPr lang="ru-RU" sz="1800"/>
        </a:p>
      </dgm:t>
    </dgm:pt>
    <dgm:pt modelId="{500213EC-7115-8F4D-8630-E30EA8D34876}">
      <dgm:prSet custT="1"/>
      <dgm:spPr/>
      <dgm:t>
        <a:bodyPr/>
        <a:lstStyle/>
        <a:p>
          <a:r>
            <a:rPr lang="ru-RU" sz="1800" b="1" dirty="0"/>
            <a:t>Разработка плана практического осуществления и сметы </a:t>
          </a:r>
          <a:endParaRPr lang="ru-KZ" sz="1800" dirty="0"/>
        </a:p>
      </dgm:t>
    </dgm:pt>
    <dgm:pt modelId="{EC3FF6D3-13FC-234F-B937-EB927A815EF1}" type="parTrans" cxnId="{8A041058-F112-7A44-B836-61CA027FA327}">
      <dgm:prSet/>
      <dgm:spPr/>
      <dgm:t>
        <a:bodyPr/>
        <a:lstStyle/>
        <a:p>
          <a:endParaRPr lang="ru-RU" sz="1800"/>
        </a:p>
      </dgm:t>
    </dgm:pt>
    <dgm:pt modelId="{6A5CD5B6-718B-F740-BBA9-749BE8083204}" type="sibTrans" cxnId="{8A041058-F112-7A44-B836-61CA027FA327}">
      <dgm:prSet/>
      <dgm:spPr/>
      <dgm:t>
        <a:bodyPr/>
        <a:lstStyle/>
        <a:p>
          <a:endParaRPr lang="ru-RU" sz="1800"/>
        </a:p>
      </dgm:t>
    </dgm:pt>
    <dgm:pt modelId="{661EFC3D-7BD9-B645-9EF9-459D3E5C294E}">
      <dgm:prSet custT="1"/>
      <dgm:spPr/>
      <dgm:t>
        <a:bodyPr/>
        <a:lstStyle/>
        <a:p>
          <a:r>
            <a:rPr lang="ru-RU" sz="1800" b="1" dirty="0"/>
            <a:t>Человеческие и финансовые ресурсы </a:t>
          </a:r>
          <a:endParaRPr lang="ru-KZ" sz="1800" dirty="0"/>
        </a:p>
      </dgm:t>
    </dgm:pt>
    <dgm:pt modelId="{1C618066-CEEC-544D-9D4A-16589783FDFD}" type="parTrans" cxnId="{2A6C56E9-83BB-E54C-8BEC-C72BD59AF45C}">
      <dgm:prSet/>
      <dgm:spPr/>
      <dgm:t>
        <a:bodyPr/>
        <a:lstStyle/>
        <a:p>
          <a:endParaRPr lang="ru-RU" sz="1800"/>
        </a:p>
      </dgm:t>
    </dgm:pt>
    <dgm:pt modelId="{097BC0BD-D9B1-DE48-8BFB-998707EAF38A}" type="sibTrans" cxnId="{2A6C56E9-83BB-E54C-8BEC-C72BD59AF45C}">
      <dgm:prSet/>
      <dgm:spPr/>
      <dgm:t>
        <a:bodyPr/>
        <a:lstStyle/>
        <a:p>
          <a:endParaRPr lang="ru-RU" sz="1800"/>
        </a:p>
      </dgm:t>
    </dgm:pt>
    <dgm:pt modelId="{7C8EBCD5-0E63-7242-8DE0-D30CBE79281C}">
      <dgm:prSet custT="1"/>
      <dgm:spPr/>
      <dgm:t>
        <a:bodyPr/>
        <a:lstStyle/>
        <a:p>
          <a:r>
            <a:rPr lang="ru-RU" sz="1800" b="1" dirty="0"/>
            <a:t>Информационно-разъяснительная работа и повышение уровня осведомленности </a:t>
          </a:r>
          <a:endParaRPr lang="ru-KZ" sz="1800" dirty="0"/>
        </a:p>
      </dgm:t>
    </dgm:pt>
    <dgm:pt modelId="{13CF28A8-806C-B147-B5DE-7407595BC6F5}" type="parTrans" cxnId="{F42FCA52-2508-294E-BA76-E5872A11A40E}">
      <dgm:prSet/>
      <dgm:spPr/>
      <dgm:t>
        <a:bodyPr/>
        <a:lstStyle/>
        <a:p>
          <a:endParaRPr lang="ru-RU" sz="1800"/>
        </a:p>
      </dgm:t>
    </dgm:pt>
    <dgm:pt modelId="{5563C885-08B1-0346-9A2D-D0E013E2AF24}" type="sibTrans" cxnId="{F42FCA52-2508-294E-BA76-E5872A11A40E}">
      <dgm:prSet/>
      <dgm:spPr/>
      <dgm:t>
        <a:bodyPr/>
        <a:lstStyle/>
        <a:p>
          <a:endParaRPr lang="ru-RU" sz="1800"/>
        </a:p>
      </dgm:t>
    </dgm:pt>
    <dgm:pt modelId="{BF913E52-1308-8344-AC28-62623C943B58}">
      <dgm:prSet custT="1"/>
      <dgm:spPr/>
      <dgm:t>
        <a:bodyPr/>
        <a:lstStyle/>
        <a:p>
          <a:r>
            <a:rPr lang="ru-RU" sz="1800" b="1" dirty="0"/>
            <a:t>Наращивание потенциала </a:t>
          </a:r>
          <a:endParaRPr lang="ru-KZ" sz="1800" dirty="0"/>
        </a:p>
      </dgm:t>
    </dgm:pt>
    <dgm:pt modelId="{30F5C5BB-3A34-AF45-8CDA-6DC947FDD2AD}" type="parTrans" cxnId="{14011133-C3C5-A043-9B0C-3FF06FA335EA}">
      <dgm:prSet/>
      <dgm:spPr/>
      <dgm:t>
        <a:bodyPr/>
        <a:lstStyle/>
        <a:p>
          <a:endParaRPr lang="ru-RU" sz="1800"/>
        </a:p>
      </dgm:t>
    </dgm:pt>
    <dgm:pt modelId="{4FB81430-39B1-E146-B243-1CF693889FA7}" type="sibTrans" cxnId="{14011133-C3C5-A043-9B0C-3FF06FA335EA}">
      <dgm:prSet/>
      <dgm:spPr/>
      <dgm:t>
        <a:bodyPr/>
        <a:lstStyle/>
        <a:p>
          <a:endParaRPr lang="ru-RU" sz="1800"/>
        </a:p>
      </dgm:t>
    </dgm:pt>
    <dgm:pt modelId="{9E8EB9A4-7042-1C4E-996F-9208C0C4594D}" type="pres">
      <dgm:prSet presAssocID="{12A321F3-0D57-794F-BB5F-61B682D9429B}" presName="linear" presStyleCnt="0">
        <dgm:presLayoutVars>
          <dgm:animLvl val="lvl"/>
          <dgm:resizeHandles val="exact"/>
        </dgm:presLayoutVars>
      </dgm:prSet>
      <dgm:spPr/>
    </dgm:pt>
    <dgm:pt modelId="{18348E2B-FC31-5545-AE9F-70D16300639C}" type="pres">
      <dgm:prSet presAssocID="{EB05E97D-A7CC-B843-A60C-437EFB170BBE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012C9BFD-B90D-374B-B9FE-15B48A037345}" type="pres">
      <dgm:prSet presAssocID="{B0753A2B-71D1-D04A-B0E2-97B564F946C6}" presName="spacer" presStyleCnt="0"/>
      <dgm:spPr/>
    </dgm:pt>
    <dgm:pt modelId="{CC492E06-2B0B-5E42-8F8F-AFA2BF38FC83}" type="pres">
      <dgm:prSet presAssocID="{49C73D55-ADEA-C849-B84C-866FB474BE21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1035D5FC-6E59-8B4C-AF59-3F05044F606C}" type="pres">
      <dgm:prSet presAssocID="{0294B4DF-3C80-E342-A363-AE1192431E2A}" presName="spacer" presStyleCnt="0"/>
      <dgm:spPr/>
    </dgm:pt>
    <dgm:pt modelId="{91D41DDD-67D5-4A4E-8706-69AF1A4A9466}" type="pres">
      <dgm:prSet presAssocID="{B17AC1AD-481C-5A48-BDFC-52C76F636BD7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3B8A3A2F-BF20-9D41-8711-95FB89798D24}" type="pres">
      <dgm:prSet presAssocID="{C39F3EA9-10CB-BC46-8C0C-25D8940F2C34}" presName="spacer" presStyleCnt="0"/>
      <dgm:spPr/>
    </dgm:pt>
    <dgm:pt modelId="{4AFF9F71-27B5-7644-B182-90EF93CB809B}" type="pres">
      <dgm:prSet presAssocID="{500213EC-7115-8F4D-8630-E30EA8D34876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FEA15F15-AC16-394C-ABD0-906184D290D5}" type="pres">
      <dgm:prSet presAssocID="{6A5CD5B6-718B-F740-BBA9-749BE8083204}" presName="spacer" presStyleCnt="0"/>
      <dgm:spPr/>
    </dgm:pt>
    <dgm:pt modelId="{7A014908-921C-CD4D-921C-BFD60B7928BA}" type="pres">
      <dgm:prSet presAssocID="{661EFC3D-7BD9-B645-9EF9-459D3E5C294E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2EB2576C-E2D8-6947-BF92-C80A87D1B1FA}" type="pres">
      <dgm:prSet presAssocID="{097BC0BD-D9B1-DE48-8BFB-998707EAF38A}" presName="spacer" presStyleCnt="0"/>
      <dgm:spPr/>
    </dgm:pt>
    <dgm:pt modelId="{E6BD7539-7CAF-0240-9C18-735DBE387704}" type="pres">
      <dgm:prSet presAssocID="{7C8EBCD5-0E63-7242-8DE0-D30CBE79281C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36205B7A-3428-1F47-BCF4-3A9D30F994DD}" type="pres">
      <dgm:prSet presAssocID="{5563C885-08B1-0346-9A2D-D0E013E2AF24}" presName="spacer" presStyleCnt="0"/>
      <dgm:spPr/>
    </dgm:pt>
    <dgm:pt modelId="{F8A16764-D809-EC4A-B7C8-E0D03B5804D6}" type="pres">
      <dgm:prSet presAssocID="{BF913E52-1308-8344-AC28-62623C943B58}" presName="parentText" presStyleLbl="node1" presStyleIdx="6" presStyleCnt="7">
        <dgm:presLayoutVars>
          <dgm:chMax val="0"/>
          <dgm:bulletEnabled val="1"/>
        </dgm:presLayoutVars>
      </dgm:prSet>
      <dgm:spPr/>
    </dgm:pt>
  </dgm:ptLst>
  <dgm:cxnLst>
    <dgm:cxn modelId="{4423DF05-8585-5642-B43B-5113048DB538}" type="presOf" srcId="{BF913E52-1308-8344-AC28-62623C943B58}" destId="{F8A16764-D809-EC4A-B7C8-E0D03B5804D6}" srcOrd="0" destOrd="0" presId="urn:microsoft.com/office/officeart/2005/8/layout/vList2"/>
    <dgm:cxn modelId="{14011133-C3C5-A043-9B0C-3FF06FA335EA}" srcId="{12A321F3-0D57-794F-BB5F-61B682D9429B}" destId="{BF913E52-1308-8344-AC28-62623C943B58}" srcOrd="6" destOrd="0" parTransId="{30F5C5BB-3A34-AF45-8CDA-6DC947FDD2AD}" sibTransId="{4FB81430-39B1-E146-B243-1CF693889FA7}"/>
    <dgm:cxn modelId="{22997A3B-C4E6-B441-9272-44DCBA3A7F2A}" type="presOf" srcId="{7C8EBCD5-0E63-7242-8DE0-D30CBE79281C}" destId="{E6BD7539-7CAF-0240-9C18-735DBE387704}" srcOrd="0" destOrd="0" presId="urn:microsoft.com/office/officeart/2005/8/layout/vList2"/>
    <dgm:cxn modelId="{E4E6D43D-425E-454D-8EDF-D5F8608915A9}" type="presOf" srcId="{49C73D55-ADEA-C849-B84C-866FB474BE21}" destId="{CC492E06-2B0B-5E42-8F8F-AFA2BF38FC83}" srcOrd="0" destOrd="0" presId="urn:microsoft.com/office/officeart/2005/8/layout/vList2"/>
    <dgm:cxn modelId="{F42FCA52-2508-294E-BA76-E5872A11A40E}" srcId="{12A321F3-0D57-794F-BB5F-61B682D9429B}" destId="{7C8EBCD5-0E63-7242-8DE0-D30CBE79281C}" srcOrd="5" destOrd="0" parTransId="{13CF28A8-806C-B147-B5DE-7407595BC6F5}" sibTransId="{5563C885-08B1-0346-9A2D-D0E013E2AF24}"/>
    <dgm:cxn modelId="{8A041058-F112-7A44-B836-61CA027FA327}" srcId="{12A321F3-0D57-794F-BB5F-61B682D9429B}" destId="{500213EC-7115-8F4D-8630-E30EA8D34876}" srcOrd="3" destOrd="0" parTransId="{EC3FF6D3-13FC-234F-B937-EB927A815EF1}" sibTransId="{6A5CD5B6-718B-F740-BBA9-749BE8083204}"/>
    <dgm:cxn modelId="{4482346D-C2E2-2443-81EA-CB7EADE502F6}" type="presOf" srcId="{661EFC3D-7BD9-B645-9EF9-459D3E5C294E}" destId="{7A014908-921C-CD4D-921C-BFD60B7928BA}" srcOrd="0" destOrd="0" presId="urn:microsoft.com/office/officeart/2005/8/layout/vList2"/>
    <dgm:cxn modelId="{FBA54074-FE6C-CB42-B754-D433FB2B3336}" type="presOf" srcId="{B17AC1AD-481C-5A48-BDFC-52C76F636BD7}" destId="{91D41DDD-67D5-4A4E-8706-69AF1A4A9466}" srcOrd="0" destOrd="0" presId="urn:microsoft.com/office/officeart/2005/8/layout/vList2"/>
    <dgm:cxn modelId="{66F39088-A4D9-034E-8D36-A4C4A9DF28E6}" type="presOf" srcId="{12A321F3-0D57-794F-BB5F-61B682D9429B}" destId="{9E8EB9A4-7042-1C4E-996F-9208C0C4594D}" srcOrd="0" destOrd="0" presId="urn:microsoft.com/office/officeart/2005/8/layout/vList2"/>
    <dgm:cxn modelId="{1C039799-5A6E-FE4C-8914-B7BE77070521}" type="presOf" srcId="{EB05E97D-A7CC-B843-A60C-437EFB170BBE}" destId="{18348E2B-FC31-5545-AE9F-70D16300639C}" srcOrd="0" destOrd="0" presId="urn:microsoft.com/office/officeart/2005/8/layout/vList2"/>
    <dgm:cxn modelId="{ACEA3EB2-554E-3E48-8E73-60EB28FE2EFC}" srcId="{12A321F3-0D57-794F-BB5F-61B682D9429B}" destId="{49C73D55-ADEA-C849-B84C-866FB474BE21}" srcOrd="1" destOrd="0" parTransId="{34CB491D-C151-6C45-AD44-272CDFA76C94}" sibTransId="{0294B4DF-3C80-E342-A363-AE1192431E2A}"/>
    <dgm:cxn modelId="{31D43EC6-803B-794C-A194-D7401BCD231C}" srcId="{12A321F3-0D57-794F-BB5F-61B682D9429B}" destId="{EB05E97D-A7CC-B843-A60C-437EFB170BBE}" srcOrd="0" destOrd="0" parTransId="{6E797400-9CE3-6340-8F87-A48C7993C070}" sibTransId="{B0753A2B-71D1-D04A-B0E2-97B564F946C6}"/>
    <dgm:cxn modelId="{7C4C66DE-A4B5-174E-8AFF-73796CE870BB}" srcId="{12A321F3-0D57-794F-BB5F-61B682D9429B}" destId="{B17AC1AD-481C-5A48-BDFC-52C76F636BD7}" srcOrd="2" destOrd="0" parTransId="{DD85BD9F-AB2E-3D42-B875-87108DB4EBA2}" sibTransId="{C39F3EA9-10CB-BC46-8C0C-25D8940F2C34}"/>
    <dgm:cxn modelId="{2A6C56E9-83BB-E54C-8BEC-C72BD59AF45C}" srcId="{12A321F3-0D57-794F-BB5F-61B682D9429B}" destId="{661EFC3D-7BD9-B645-9EF9-459D3E5C294E}" srcOrd="4" destOrd="0" parTransId="{1C618066-CEEC-544D-9D4A-16589783FDFD}" sibTransId="{097BC0BD-D9B1-DE48-8BFB-998707EAF38A}"/>
    <dgm:cxn modelId="{598592F7-05D1-2D4C-82EE-B7D14DB3834A}" type="presOf" srcId="{500213EC-7115-8F4D-8630-E30EA8D34876}" destId="{4AFF9F71-27B5-7644-B182-90EF93CB809B}" srcOrd="0" destOrd="0" presId="urn:microsoft.com/office/officeart/2005/8/layout/vList2"/>
    <dgm:cxn modelId="{F7649AC7-7F70-4041-BFCF-75EAFC0AB54C}" type="presParOf" srcId="{9E8EB9A4-7042-1C4E-996F-9208C0C4594D}" destId="{18348E2B-FC31-5545-AE9F-70D16300639C}" srcOrd="0" destOrd="0" presId="urn:microsoft.com/office/officeart/2005/8/layout/vList2"/>
    <dgm:cxn modelId="{58E5369E-56C6-4E48-8B5A-FDB7ACAE9191}" type="presParOf" srcId="{9E8EB9A4-7042-1C4E-996F-9208C0C4594D}" destId="{012C9BFD-B90D-374B-B9FE-15B48A037345}" srcOrd="1" destOrd="0" presId="urn:microsoft.com/office/officeart/2005/8/layout/vList2"/>
    <dgm:cxn modelId="{6CCD4429-5ED0-8142-B4F4-641A435E1A58}" type="presParOf" srcId="{9E8EB9A4-7042-1C4E-996F-9208C0C4594D}" destId="{CC492E06-2B0B-5E42-8F8F-AFA2BF38FC83}" srcOrd="2" destOrd="0" presId="urn:microsoft.com/office/officeart/2005/8/layout/vList2"/>
    <dgm:cxn modelId="{2A8A0E59-E397-294A-A3BE-AB8138BB6494}" type="presParOf" srcId="{9E8EB9A4-7042-1C4E-996F-9208C0C4594D}" destId="{1035D5FC-6E59-8B4C-AF59-3F05044F606C}" srcOrd="3" destOrd="0" presId="urn:microsoft.com/office/officeart/2005/8/layout/vList2"/>
    <dgm:cxn modelId="{703D5F3A-3BC8-E544-A449-D0298470AFDC}" type="presParOf" srcId="{9E8EB9A4-7042-1C4E-996F-9208C0C4594D}" destId="{91D41DDD-67D5-4A4E-8706-69AF1A4A9466}" srcOrd="4" destOrd="0" presId="urn:microsoft.com/office/officeart/2005/8/layout/vList2"/>
    <dgm:cxn modelId="{AA2AF12F-6A46-054E-84D4-E438CBB5E3A6}" type="presParOf" srcId="{9E8EB9A4-7042-1C4E-996F-9208C0C4594D}" destId="{3B8A3A2F-BF20-9D41-8711-95FB89798D24}" srcOrd="5" destOrd="0" presId="urn:microsoft.com/office/officeart/2005/8/layout/vList2"/>
    <dgm:cxn modelId="{5A5495F7-0809-784B-92BF-88B1B766821D}" type="presParOf" srcId="{9E8EB9A4-7042-1C4E-996F-9208C0C4594D}" destId="{4AFF9F71-27B5-7644-B182-90EF93CB809B}" srcOrd="6" destOrd="0" presId="urn:microsoft.com/office/officeart/2005/8/layout/vList2"/>
    <dgm:cxn modelId="{2908E35C-5321-1649-AAA6-9E2AB8ED3D83}" type="presParOf" srcId="{9E8EB9A4-7042-1C4E-996F-9208C0C4594D}" destId="{FEA15F15-AC16-394C-ABD0-906184D290D5}" srcOrd="7" destOrd="0" presId="urn:microsoft.com/office/officeart/2005/8/layout/vList2"/>
    <dgm:cxn modelId="{CB17FBF7-45FD-EF4E-B4D5-28301ECFB01A}" type="presParOf" srcId="{9E8EB9A4-7042-1C4E-996F-9208C0C4594D}" destId="{7A014908-921C-CD4D-921C-BFD60B7928BA}" srcOrd="8" destOrd="0" presId="urn:microsoft.com/office/officeart/2005/8/layout/vList2"/>
    <dgm:cxn modelId="{CD49E469-66BF-374F-8F52-96E860DCB74A}" type="presParOf" srcId="{9E8EB9A4-7042-1C4E-996F-9208C0C4594D}" destId="{2EB2576C-E2D8-6947-BF92-C80A87D1B1FA}" srcOrd="9" destOrd="0" presId="urn:microsoft.com/office/officeart/2005/8/layout/vList2"/>
    <dgm:cxn modelId="{982CF54D-8E29-A447-A385-4744463E7DB7}" type="presParOf" srcId="{9E8EB9A4-7042-1C4E-996F-9208C0C4594D}" destId="{E6BD7539-7CAF-0240-9C18-735DBE387704}" srcOrd="10" destOrd="0" presId="urn:microsoft.com/office/officeart/2005/8/layout/vList2"/>
    <dgm:cxn modelId="{E80BB923-6790-4C41-93D1-6F3751EA5584}" type="presParOf" srcId="{9E8EB9A4-7042-1C4E-996F-9208C0C4594D}" destId="{36205B7A-3428-1F47-BCF4-3A9D30F994DD}" srcOrd="11" destOrd="0" presId="urn:microsoft.com/office/officeart/2005/8/layout/vList2"/>
    <dgm:cxn modelId="{296C7E03-BD0A-1343-B628-8F1D57BA82F1}" type="presParOf" srcId="{9E8EB9A4-7042-1C4E-996F-9208C0C4594D}" destId="{F8A16764-D809-EC4A-B7C8-E0D03B5804D6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827238-5DA2-754E-86D5-C2DC16000B03}">
      <dsp:nvSpPr>
        <dsp:cNvPr id="0" name=""/>
        <dsp:cNvSpPr/>
      </dsp:nvSpPr>
      <dsp:spPr>
        <a:xfrm>
          <a:off x="0" y="60316"/>
          <a:ext cx="11208470" cy="128465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u="sng" kern="1200" dirty="0"/>
            <a:t>Обеспечение стратегического и программного руководства деятельностью</a:t>
          </a:r>
          <a:r>
            <a:rPr lang="ru-RU" sz="1800" kern="1200" dirty="0"/>
            <a:t> в рамках национального плана </a:t>
          </a:r>
          <a:r>
            <a:rPr lang="ru-RU" sz="1800" kern="1200" dirty="0" err="1"/>
            <a:t>действии</a:t>
          </a:r>
          <a:r>
            <a:rPr lang="ru-RU" sz="1800" kern="1200" dirty="0"/>
            <a:t>̆ по УПП, </a:t>
          </a:r>
          <a:r>
            <a:rPr lang="ru-RU" sz="1800" kern="1200" dirty="0" err="1"/>
            <a:t>связаннои</a:t>
          </a:r>
          <a:r>
            <a:rPr lang="ru-RU" sz="1800" kern="1200" dirty="0"/>
            <a:t>̆ с </a:t>
          </a:r>
          <a:r>
            <a:rPr lang="ru-RU" sz="1800" kern="1200" dirty="0" err="1"/>
            <a:t>оптимизациеи</a:t>
          </a:r>
          <a:r>
            <a:rPr lang="ru-RU" sz="1800" kern="1200" dirty="0"/>
            <a:t>̆ использования противомикробных препаратов, включая разработку планов реализации СКАТ в соответствии с национальными планами </a:t>
          </a:r>
          <a:r>
            <a:rPr lang="ru-RU" sz="1800" kern="1200" dirty="0" err="1"/>
            <a:t>действии</a:t>
          </a:r>
          <a:r>
            <a:rPr lang="ru-RU" sz="1800" kern="1200" dirty="0"/>
            <a:t>̆ с четко определенными целями и показателями. </a:t>
          </a:r>
          <a:endParaRPr lang="ru-KZ" sz="1800" kern="1200" dirty="0"/>
        </a:p>
      </dsp:txBody>
      <dsp:txXfrm>
        <a:off x="62712" y="123028"/>
        <a:ext cx="11083046" cy="1159235"/>
      </dsp:txXfrm>
    </dsp:sp>
    <dsp:sp modelId="{0D666A00-7A98-4D49-919C-3FE878BA9CD5}">
      <dsp:nvSpPr>
        <dsp:cNvPr id="0" name=""/>
        <dsp:cNvSpPr/>
      </dsp:nvSpPr>
      <dsp:spPr>
        <a:xfrm>
          <a:off x="0" y="1396816"/>
          <a:ext cx="11208470" cy="128465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u="sng" kern="1200" dirty="0"/>
            <a:t>Подготовка рекомендаций, </a:t>
          </a:r>
          <a:r>
            <a:rPr lang="ru-RU" sz="1800" kern="1200" dirty="0"/>
            <a:t>касающихся выявления пробелов и установления приоритетов, для определения </a:t>
          </a:r>
          <a:r>
            <a:rPr lang="ru-RU" sz="1800" kern="1200" dirty="0" err="1"/>
            <a:t>отправнои</a:t>
          </a:r>
          <a:r>
            <a:rPr lang="ru-RU" sz="1800" kern="1200" dirty="0"/>
            <a:t>̆ точки на основе имеющихся </a:t>
          </a:r>
          <a:r>
            <a:rPr lang="ru-RU" sz="1800" kern="1200" dirty="0" err="1"/>
            <a:t>возможностеи</a:t>
          </a:r>
          <a:r>
            <a:rPr lang="ru-RU" sz="1800" kern="1200" dirty="0"/>
            <a:t>̆ и ресурсов. </a:t>
          </a:r>
          <a:endParaRPr lang="ru-KZ" sz="1800" kern="1200" dirty="0"/>
        </a:p>
      </dsp:txBody>
      <dsp:txXfrm>
        <a:off x="62712" y="1459528"/>
        <a:ext cx="11083046" cy="1159235"/>
      </dsp:txXfrm>
    </dsp:sp>
    <dsp:sp modelId="{1BB1799A-E439-0B46-8337-FEE81E56E1B6}">
      <dsp:nvSpPr>
        <dsp:cNvPr id="0" name=""/>
        <dsp:cNvSpPr/>
      </dsp:nvSpPr>
      <dsp:spPr>
        <a:xfrm>
          <a:off x="0" y="2733315"/>
          <a:ext cx="11208470" cy="128465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 err="1"/>
            <a:t>Дальнейшая</a:t>
          </a:r>
          <a:r>
            <a:rPr lang="ru-RU" sz="1800" kern="1200" dirty="0"/>
            <a:t> </a:t>
          </a:r>
          <a:r>
            <a:rPr lang="ru-RU" sz="1800" u="sng" kern="1200" dirty="0"/>
            <a:t>интеграция мер СКАТ на различных уровнях</a:t>
          </a:r>
          <a:r>
            <a:rPr lang="ru-RU" sz="1800" kern="1200" dirty="0"/>
            <a:t> сектора здравоохранения, включая </a:t>
          </a:r>
          <a:r>
            <a:rPr lang="ru-RU" sz="1800" kern="1200" dirty="0" err="1"/>
            <a:t>национальныи</a:t>
          </a:r>
          <a:r>
            <a:rPr lang="ru-RU" sz="1800" kern="1200" dirty="0"/>
            <a:t>̆ и региональный уровни и МО. </a:t>
          </a:r>
          <a:endParaRPr lang="ru-KZ" sz="1800" kern="1200" dirty="0"/>
        </a:p>
      </dsp:txBody>
      <dsp:txXfrm>
        <a:off x="62712" y="2796027"/>
        <a:ext cx="11083046" cy="1159235"/>
      </dsp:txXfrm>
    </dsp:sp>
    <dsp:sp modelId="{018C4F5D-8DC4-0B49-A027-B7A47832E619}">
      <dsp:nvSpPr>
        <dsp:cNvPr id="0" name=""/>
        <dsp:cNvSpPr/>
      </dsp:nvSpPr>
      <dsp:spPr>
        <a:xfrm>
          <a:off x="0" y="4069815"/>
          <a:ext cx="11208470" cy="128465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u="sng" kern="1200" dirty="0"/>
            <a:t>Координация разработки и распространения руководящих принципов </a:t>
          </a:r>
          <a:r>
            <a:rPr lang="ru-RU" sz="1800" kern="1200" dirty="0"/>
            <a:t>для оптимизации диагностики и лечения инфекционных заболеваний, инструментов поддержки клинических решений, </a:t>
          </a:r>
          <a:r>
            <a:rPr lang="ru-RU" sz="1800" kern="1200" dirty="0" err="1"/>
            <a:t>СОПов</a:t>
          </a:r>
          <a:r>
            <a:rPr lang="ru-RU" sz="1800" kern="1200" dirty="0"/>
            <a:t> и инструментов практического осуществления. </a:t>
          </a:r>
          <a:endParaRPr lang="ru-KZ" sz="1800" kern="1200" dirty="0"/>
        </a:p>
      </dsp:txBody>
      <dsp:txXfrm>
        <a:off x="62712" y="4132527"/>
        <a:ext cx="11083046" cy="11592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FD4C45-1521-C942-BDDC-7D3880C48307}">
      <dsp:nvSpPr>
        <dsp:cNvPr id="0" name=""/>
        <dsp:cNvSpPr/>
      </dsp:nvSpPr>
      <dsp:spPr>
        <a:xfrm>
          <a:off x="0" y="36817"/>
          <a:ext cx="11123628" cy="78974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u="sng" kern="1200" dirty="0"/>
            <a:t>Мобилизация ресурсов на деятельность в области СКАТ</a:t>
          </a:r>
          <a:r>
            <a:rPr lang="ru-RU" sz="1600" kern="1200" dirty="0"/>
            <a:t>, в том числе путем включения в национальные планы и бюджеты сектора здравоохранения на всех уровнях. </a:t>
          </a:r>
          <a:endParaRPr lang="ru-KZ" sz="1600" kern="1200" dirty="0"/>
        </a:p>
      </dsp:txBody>
      <dsp:txXfrm>
        <a:off x="38552" y="75369"/>
        <a:ext cx="11046524" cy="712645"/>
      </dsp:txXfrm>
    </dsp:sp>
    <dsp:sp modelId="{FB813A0B-9997-4A49-ADAF-9B766808BD41}">
      <dsp:nvSpPr>
        <dsp:cNvPr id="0" name=""/>
        <dsp:cNvSpPr/>
      </dsp:nvSpPr>
      <dsp:spPr>
        <a:xfrm>
          <a:off x="0" y="840967"/>
          <a:ext cx="11123628" cy="86872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u="sng" kern="1200" dirty="0"/>
            <a:t>Создание синергического эффекта </a:t>
          </a:r>
          <a:r>
            <a:rPr lang="ru-RU" sz="1600" kern="1200" dirty="0"/>
            <a:t>и включение мер СКАТ в программы общественного здравоохранения, например в области ТБ, ВИЧ, ВОУЗ, ПМСП, ЧС в области общественного здравоохранения, ВСГ и ПИИК. </a:t>
          </a:r>
          <a:endParaRPr lang="ru-KZ" sz="1600" kern="1200" dirty="0"/>
        </a:p>
      </dsp:txBody>
      <dsp:txXfrm>
        <a:off x="42408" y="883375"/>
        <a:ext cx="11038812" cy="783909"/>
      </dsp:txXfrm>
    </dsp:sp>
    <dsp:sp modelId="{E2653093-FDEE-D54F-B552-4586BBA94A59}">
      <dsp:nvSpPr>
        <dsp:cNvPr id="0" name=""/>
        <dsp:cNvSpPr/>
      </dsp:nvSpPr>
      <dsp:spPr>
        <a:xfrm>
          <a:off x="0" y="1724092"/>
          <a:ext cx="11123628" cy="86872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u="sng" kern="1200" dirty="0" err="1"/>
            <a:t>Содействие</a:t>
          </a:r>
          <a:r>
            <a:rPr lang="ru-RU" sz="1600" u="sng" kern="1200" dirty="0"/>
            <a:t> сотрудничеству и работе механизмов </a:t>
          </a:r>
          <a:r>
            <a:rPr lang="ru-RU" sz="1600" u="sng" kern="1200" dirty="0" err="1"/>
            <a:t>взаимодействия</a:t>
          </a:r>
          <a:r>
            <a:rPr lang="ru-RU" sz="1600" kern="1200" dirty="0"/>
            <a:t> государственных, неправительственных и частных коммерческих структур в секторе здравоохранения в целях поддержки мер СКАТ и рекомендаций по вопросам политики. </a:t>
          </a:r>
          <a:endParaRPr lang="ru-KZ" sz="1600" kern="1200" dirty="0"/>
        </a:p>
      </dsp:txBody>
      <dsp:txXfrm>
        <a:off x="42408" y="1766500"/>
        <a:ext cx="11038812" cy="783909"/>
      </dsp:txXfrm>
    </dsp:sp>
    <dsp:sp modelId="{18F9011B-9BCF-6146-9250-D636A7726C93}">
      <dsp:nvSpPr>
        <dsp:cNvPr id="0" name=""/>
        <dsp:cNvSpPr/>
      </dsp:nvSpPr>
      <dsp:spPr>
        <a:xfrm>
          <a:off x="0" y="2607217"/>
          <a:ext cx="11123628" cy="86872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Поддержка </a:t>
          </a:r>
          <a:r>
            <a:rPr lang="ru-RU" sz="1600" u="sng" kern="1200" dirty="0"/>
            <a:t>внедренческих исследований, управление знаниями</a:t>
          </a:r>
          <a:r>
            <a:rPr lang="ru-RU" sz="1600" kern="1200" dirty="0"/>
            <a:t> и создание платформ для получения фактических данных и обучения в интересах определения передовых практик и опыта </a:t>
          </a:r>
          <a:r>
            <a:rPr lang="ru-RU" sz="1600" kern="1200" dirty="0" err="1"/>
            <a:t>успешнои</a:t>
          </a:r>
          <a:r>
            <a:rPr lang="ru-RU" sz="1600" kern="1200" dirty="0"/>
            <a:t>̆ реализации мер СКАТ. </a:t>
          </a:r>
          <a:endParaRPr lang="ru-KZ" sz="1600" kern="1200" dirty="0"/>
        </a:p>
      </dsp:txBody>
      <dsp:txXfrm>
        <a:off x="42408" y="2649625"/>
        <a:ext cx="11038812" cy="783909"/>
      </dsp:txXfrm>
    </dsp:sp>
    <dsp:sp modelId="{15EC804E-C6E5-3B4F-9734-F75C6D223EB3}">
      <dsp:nvSpPr>
        <dsp:cNvPr id="0" name=""/>
        <dsp:cNvSpPr/>
      </dsp:nvSpPr>
      <dsp:spPr>
        <a:xfrm>
          <a:off x="0" y="3490342"/>
          <a:ext cx="11123628" cy="86872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u="sng" kern="1200" dirty="0"/>
            <a:t>Включение СКАТ во все соответствующие программы </a:t>
          </a:r>
          <a:r>
            <a:rPr lang="ru-RU" sz="1600" u="sng" kern="1200" dirty="0" err="1"/>
            <a:t>додипломнои</a:t>
          </a:r>
          <a:r>
            <a:rPr lang="ru-RU" sz="1600" u="sng" kern="1200" dirty="0"/>
            <a:t>̆ и </a:t>
          </a:r>
          <a:r>
            <a:rPr lang="ru-RU" sz="1600" u="sng" kern="1200" dirty="0" err="1"/>
            <a:t>постдипломнои</a:t>
          </a:r>
          <a:r>
            <a:rPr lang="ru-RU" sz="1600" u="sng" kern="1200" dirty="0"/>
            <a:t>̆ подготовки всех специалистов здравоохранения. </a:t>
          </a:r>
          <a:endParaRPr lang="ru-KZ" sz="1600" u="sng" kern="1200" dirty="0"/>
        </a:p>
      </dsp:txBody>
      <dsp:txXfrm>
        <a:off x="42408" y="3532750"/>
        <a:ext cx="11038812" cy="783909"/>
      </dsp:txXfrm>
    </dsp:sp>
    <dsp:sp modelId="{D949D0B8-3987-6242-869C-3A07CE27C96F}">
      <dsp:nvSpPr>
        <dsp:cNvPr id="0" name=""/>
        <dsp:cNvSpPr/>
      </dsp:nvSpPr>
      <dsp:spPr>
        <a:xfrm>
          <a:off x="0" y="4373467"/>
          <a:ext cx="11123628" cy="86872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u="sng" kern="1200" dirty="0"/>
            <a:t>Разработка и внедрение механизма мониторинга и оценки, а также национальных целевых </a:t>
          </a:r>
          <a:r>
            <a:rPr lang="ru-RU" sz="1600" u="sng" kern="1200" dirty="0" err="1"/>
            <a:t>показателеи</a:t>
          </a:r>
          <a:r>
            <a:rPr lang="ru-RU" sz="1600" u="sng" kern="1200" dirty="0"/>
            <a:t>̆, характеризующих меры СКАТ, </a:t>
          </a:r>
          <a:r>
            <a:rPr lang="ru-RU" sz="1600" kern="1200" dirty="0"/>
            <a:t>на основе согласованных в национальном и международном масштабах </a:t>
          </a:r>
          <a:r>
            <a:rPr lang="ru-RU" sz="1600" kern="1200" dirty="0" err="1"/>
            <a:t>показателеи</a:t>
          </a:r>
          <a:r>
            <a:rPr lang="ru-RU" sz="1600" kern="1200" dirty="0"/>
            <a:t>̆, руководящих принципов и инструментов. </a:t>
          </a:r>
          <a:endParaRPr lang="ru-KZ" sz="1600" kern="1200" dirty="0"/>
        </a:p>
      </dsp:txBody>
      <dsp:txXfrm>
        <a:off x="42408" y="4415875"/>
        <a:ext cx="11038812" cy="78390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C85E50-389F-FC4A-8FE6-CA592833383D}">
      <dsp:nvSpPr>
        <dsp:cNvPr id="0" name=""/>
        <dsp:cNvSpPr/>
      </dsp:nvSpPr>
      <dsp:spPr>
        <a:xfrm>
          <a:off x="0" y="14894"/>
          <a:ext cx="11716185" cy="5148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solidFill>
            <a:schemeClr val="tx2">
              <a:lumMod val="20000"/>
              <a:lumOff val="80000"/>
            </a:schemeClr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 dirty="0"/>
            <a:t>Для обеспечения </a:t>
          </a:r>
          <a:r>
            <a:rPr lang="ru-RU" sz="1300" kern="1200" dirty="0" err="1"/>
            <a:t>целенаправленнои</a:t>
          </a:r>
          <a:r>
            <a:rPr lang="ru-RU" sz="1300" kern="1200" dirty="0"/>
            <a:t>̆ реализации СКАТ </a:t>
          </a:r>
          <a:r>
            <a:rPr lang="ru-RU" sz="1300" u="sng" kern="1200" dirty="0"/>
            <a:t>включить </a:t>
          </a:r>
          <a:r>
            <a:rPr lang="ru-RU" sz="1300" u="sng" kern="1200" dirty="0" err="1"/>
            <a:t>Примерныи</a:t>
          </a:r>
          <a:r>
            <a:rPr lang="ru-RU" sz="1300" u="sng" kern="1200" dirty="0"/>
            <a:t>̆ перечень ВОЗ и систему </a:t>
          </a:r>
          <a:r>
            <a:rPr lang="en-US" sz="1300" u="sng" kern="1200" dirty="0" err="1"/>
            <a:t>AWaRe</a:t>
          </a:r>
          <a:r>
            <a:rPr lang="en-US" sz="1300" u="sng" kern="1200" dirty="0"/>
            <a:t> </a:t>
          </a:r>
          <a:r>
            <a:rPr lang="ru-RU" sz="1300" u="sng" kern="1200" dirty="0"/>
            <a:t>в национальные перечни, </a:t>
          </a:r>
          <a:r>
            <a:rPr lang="ru-RU" sz="1300" kern="1200" dirty="0"/>
            <a:t>формулярные списки, национальные руководства, клинические протоколы и рекомендации, касающиеся вопросов лечения.  </a:t>
          </a:r>
          <a:endParaRPr lang="ru-KZ" sz="1300" kern="1200" dirty="0"/>
        </a:p>
      </dsp:txBody>
      <dsp:txXfrm>
        <a:off x="25130" y="40024"/>
        <a:ext cx="11665925" cy="464540"/>
      </dsp:txXfrm>
    </dsp:sp>
    <dsp:sp modelId="{4C2EDD20-7365-C646-9640-190ED2B27456}">
      <dsp:nvSpPr>
        <dsp:cNvPr id="0" name=""/>
        <dsp:cNvSpPr/>
      </dsp:nvSpPr>
      <dsp:spPr>
        <a:xfrm>
          <a:off x="0" y="562595"/>
          <a:ext cx="11716185" cy="5148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 dirty="0"/>
            <a:t>Обеспечить эффективное </a:t>
          </a:r>
          <a:r>
            <a:rPr lang="ru-RU" sz="1300" u="sng" kern="1200" dirty="0"/>
            <a:t>прогнозирование спроса на ПП </a:t>
          </a:r>
          <a:r>
            <a:rPr lang="ru-RU" sz="1300" kern="1200" dirty="0"/>
            <a:t>в национальном и региональном масштабах (антибиотики, противогрибковые, противовирусные и противопаразитарные средства) в зависимости от напряженности </a:t>
          </a:r>
          <a:r>
            <a:rPr lang="ru-RU" sz="1300" kern="1200" dirty="0" err="1"/>
            <a:t>эпидемическои</a:t>
          </a:r>
          <a:r>
            <a:rPr lang="ru-RU" sz="1300" kern="1200" dirty="0"/>
            <a:t>̆ обстановки на местах и приоритетов общественного здравоохранения. </a:t>
          </a:r>
          <a:endParaRPr lang="ru-KZ" sz="1300" kern="1200" dirty="0"/>
        </a:p>
      </dsp:txBody>
      <dsp:txXfrm>
        <a:off x="25130" y="587725"/>
        <a:ext cx="11665925" cy="464540"/>
      </dsp:txXfrm>
    </dsp:sp>
    <dsp:sp modelId="{06E160DB-903F-204F-8A76-54A653D4B0F8}">
      <dsp:nvSpPr>
        <dsp:cNvPr id="0" name=""/>
        <dsp:cNvSpPr/>
      </dsp:nvSpPr>
      <dsp:spPr>
        <a:xfrm>
          <a:off x="0" y="1109075"/>
          <a:ext cx="11716185" cy="5148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 dirty="0"/>
            <a:t>Создать надежную </a:t>
          </a:r>
          <a:r>
            <a:rPr lang="ru-RU" sz="1300" u="sng" kern="1200" dirty="0"/>
            <a:t>цепь поставок и систему информации </a:t>
          </a:r>
          <a:r>
            <a:rPr lang="ru-RU" sz="1300" kern="1200" dirty="0"/>
            <a:t>о лекарственных средствах, обеспечивающие возможность заблаговременного выявления </a:t>
          </a:r>
          <a:r>
            <a:rPr lang="ru-RU" sz="1300" u="sng" kern="1200" dirty="0" err="1"/>
            <a:t>вероятнои</a:t>
          </a:r>
          <a:r>
            <a:rPr lang="ru-RU" sz="1300" u="sng" kern="1200" dirty="0"/>
            <a:t>̆ нехватки или дефицита ПП </a:t>
          </a:r>
          <a:r>
            <a:rPr lang="ru-RU" sz="1300" kern="1200" dirty="0"/>
            <a:t>и оперативное принятие мер. </a:t>
          </a:r>
          <a:endParaRPr lang="ru-KZ" sz="1300" kern="1200" dirty="0"/>
        </a:p>
      </dsp:txBody>
      <dsp:txXfrm>
        <a:off x="25130" y="1134205"/>
        <a:ext cx="11665925" cy="464540"/>
      </dsp:txXfrm>
    </dsp:sp>
    <dsp:sp modelId="{2984B9F6-0812-BF48-B3FE-34411CCD57A8}">
      <dsp:nvSpPr>
        <dsp:cNvPr id="0" name=""/>
        <dsp:cNvSpPr/>
      </dsp:nvSpPr>
      <dsp:spPr>
        <a:xfrm>
          <a:off x="0" y="1655555"/>
          <a:ext cx="11716185" cy="5148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 dirty="0"/>
            <a:t>Воспользоваться </a:t>
          </a:r>
          <a:r>
            <a:rPr lang="ru-RU" sz="1300" u="sng" kern="1200" dirty="0" err="1"/>
            <a:t>системои</a:t>
          </a:r>
          <a:r>
            <a:rPr lang="ru-RU" sz="1300" u="sng" kern="1200" dirty="0"/>
            <a:t>̆ совместных закупок для обеспечения</a:t>
          </a:r>
          <a:r>
            <a:rPr lang="ru-RU" sz="1300" kern="1200" dirty="0"/>
            <a:t> поставок лекарственных средств гарантированного качества, прогнозирования спроса для </a:t>
          </a:r>
          <a:r>
            <a:rPr lang="ru-RU" sz="1300" kern="1200" dirty="0" err="1"/>
            <a:t>производителеи</a:t>
          </a:r>
          <a:r>
            <a:rPr lang="ru-RU" sz="1300" kern="1200" dirty="0"/>
            <a:t>̆ и поощрения удобных в практическом отношении методов закупок. </a:t>
          </a:r>
          <a:endParaRPr lang="ru-KZ" sz="1300" kern="1200" dirty="0"/>
        </a:p>
      </dsp:txBody>
      <dsp:txXfrm>
        <a:off x="25130" y="1680685"/>
        <a:ext cx="11665925" cy="464540"/>
      </dsp:txXfrm>
    </dsp:sp>
    <dsp:sp modelId="{AD81B09D-5797-F349-8ACE-54A4CFA4A3EE}">
      <dsp:nvSpPr>
        <dsp:cNvPr id="0" name=""/>
        <dsp:cNvSpPr/>
      </dsp:nvSpPr>
      <dsp:spPr>
        <a:xfrm>
          <a:off x="0" y="2202036"/>
          <a:ext cx="11716185" cy="5148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 dirty="0"/>
            <a:t>Упростить процедуру и требования, а также </a:t>
          </a:r>
          <a:r>
            <a:rPr lang="ru-RU" sz="1300" u="sng" kern="1200" dirty="0"/>
            <a:t>снизить затраты на регистрацию ПП </a:t>
          </a:r>
          <a:r>
            <a:rPr lang="ru-RU" sz="1300" kern="1200" dirty="0"/>
            <a:t>в стране с помощью комплексных мер СКАТ и механизмов обеспечения качества. </a:t>
          </a:r>
          <a:endParaRPr lang="ru-KZ" sz="1300" kern="1200" dirty="0"/>
        </a:p>
      </dsp:txBody>
      <dsp:txXfrm>
        <a:off x="25130" y="2227166"/>
        <a:ext cx="11665925" cy="464540"/>
      </dsp:txXfrm>
    </dsp:sp>
    <dsp:sp modelId="{6DCCA34A-4430-E841-B763-C7073DFA8195}">
      <dsp:nvSpPr>
        <dsp:cNvPr id="0" name=""/>
        <dsp:cNvSpPr/>
      </dsp:nvSpPr>
      <dsp:spPr>
        <a:xfrm>
          <a:off x="0" y="2748516"/>
          <a:ext cx="11716185" cy="5148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 dirty="0"/>
            <a:t>Поощрять опубликование регулирующими органами информации об источниках активных фармацевтических субстанций для зарегистрированных ПП в целях обеспечения транспарентности, а также возможности выработки решений для поддержания прогнозируемых поставок и смягчения последствий дефицита. </a:t>
          </a:r>
          <a:endParaRPr lang="ru-KZ" sz="1300" kern="1200" dirty="0"/>
        </a:p>
      </dsp:txBody>
      <dsp:txXfrm>
        <a:off x="25130" y="2773646"/>
        <a:ext cx="11665925" cy="464540"/>
      </dsp:txXfrm>
    </dsp:sp>
    <dsp:sp modelId="{187F7C68-F877-EF4C-BA63-EBE03990DC86}">
      <dsp:nvSpPr>
        <dsp:cNvPr id="0" name=""/>
        <dsp:cNvSpPr/>
      </dsp:nvSpPr>
      <dsp:spPr>
        <a:xfrm>
          <a:off x="0" y="3294995"/>
          <a:ext cx="11716185" cy="5148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 dirty="0"/>
            <a:t>Обеспечить </a:t>
          </a:r>
          <a:r>
            <a:rPr lang="ru-RU" sz="1300" u="sng" kern="1200" dirty="0"/>
            <a:t>приоритет мер СКАТ в рамках существующих структур и механизмов на национальном уровне </a:t>
          </a:r>
          <a:r>
            <a:rPr lang="ru-RU" sz="1300" kern="1200" dirty="0"/>
            <a:t>и уровне учреждений, таких как советы по </a:t>
          </a:r>
          <a:r>
            <a:rPr lang="ru-RU" sz="1300" kern="1200" dirty="0" err="1"/>
            <a:t>фармацевтическои</a:t>
          </a:r>
          <a:r>
            <a:rPr lang="ru-RU" sz="1300" kern="1200" dirty="0"/>
            <a:t>̆ деятельности либо комитеты по вопросам лекарственного обеспечения и терапии. </a:t>
          </a:r>
          <a:endParaRPr lang="ru-KZ" sz="1300" kern="1200" dirty="0"/>
        </a:p>
      </dsp:txBody>
      <dsp:txXfrm>
        <a:off x="25130" y="3320125"/>
        <a:ext cx="11665925" cy="464540"/>
      </dsp:txXfrm>
    </dsp:sp>
    <dsp:sp modelId="{BFB33217-76CC-8249-AED6-7195A80792F4}">
      <dsp:nvSpPr>
        <dsp:cNvPr id="0" name=""/>
        <dsp:cNvSpPr/>
      </dsp:nvSpPr>
      <dsp:spPr>
        <a:xfrm>
          <a:off x="0" y="3841476"/>
          <a:ext cx="11716185" cy="5148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 dirty="0"/>
            <a:t>Обеспечить </a:t>
          </a:r>
          <a:r>
            <a:rPr lang="ru-RU" sz="1300" u="sng" kern="1200" dirty="0"/>
            <a:t>доступность и ценовую приемлемость ПП </a:t>
          </a:r>
          <a:r>
            <a:rPr lang="ru-RU" sz="1300" kern="1200" dirty="0"/>
            <a:t>как в государственном, так и в частном секторе на основе приоритетов ОЗ, </a:t>
          </a:r>
          <a:r>
            <a:rPr lang="ru-RU" sz="1300" kern="1200" dirty="0" err="1"/>
            <a:t>эпидемическои</a:t>
          </a:r>
          <a:r>
            <a:rPr lang="ru-RU" sz="1300" kern="1200" dirty="0"/>
            <a:t>̆ обстановки и характеристик </a:t>
          </a:r>
          <a:r>
            <a:rPr lang="ru-RU" sz="1300" kern="1200" dirty="0" err="1"/>
            <a:t>устойчивости</a:t>
          </a:r>
          <a:r>
            <a:rPr lang="ru-RU" sz="1300" kern="1200" dirty="0"/>
            <a:t> патогенов посредством реализации соответствующих правил, политики, мер и механизмов. </a:t>
          </a:r>
          <a:endParaRPr lang="ru-KZ" sz="1300" kern="1200" dirty="0"/>
        </a:p>
      </dsp:txBody>
      <dsp:txXfrm>
        <a:off x="25130" y="3866606"/>
        <a:ext cx="11665925" cy="464540"/>
      </dsp:txXfrm>
    </dsp:sp>
    <dsp:sp modelId="{B9D8A74C-9CB3-B74F-AB9E-3464C594BB77}">
      <dsp:nvSpPr>
        <dsp:cNvPr id="0" name=""/>
        <dsp:cNvSpPr/>
      </dsp:nvSpPr>
      <dsp:spPr>
        <a:xfrm>
          <a:off x="0" y="4387956"/>
          <a:ext cx="11716185" cy="5148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 dirty="0"/>
            <a:t>Разработать основанные на фактических данных </a:t>
          </a:r>
          <a:r>
            <a:rPr lang="ru-RU" sz="1300" u="sng" kern="1200" dirty="0"/>
            <a:t>политику, меры и механизмы для расширения доступа </a:t>
          </a:r>
          <a:r>
            <a:rPr lang="ru-RU" sz="1300" kern="1200" dirty="0"/>
            <a:t>к альтернативным терапевтическим средствам, перепрофилированным, а также новым ПП, в том числе для лиц, испытывающих трудности с их приобретением. </a:t>
          </a:r>
          <a:endParaRPr lang="ru-KZ" sz="1300" kern="1200" dirty="0"/>
        </a:p>
      </dsp:txBody>
      <dsp:txXfrm>
        <a:off x="25130" y="4413086"/>
        <a:ext cx="11665925" cy="464540"/>
      </dsp:txXfrm>
    </dsp:sp>
    <dsp:sp modelId="{590E9561-99F6-CC46-9E90-BC3BB7A417D9}">
      <dsp:nvSpPr>
        <dsp:cNvPr id="0" name=""/>
        <dsp:cNvSpPr/>
      </dsp:nvSpPr>
      <dsp:spPr>
        <a:xfrm>
          <a:off x="0" y="4934436"/>
          <a:ext cx="11716185" cy="5148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 dirty="0"/>
            <a:t>В целях обеспечения качества и эффективности ПП, в том числе новых антибиотиков, усовершенствовать национальную систему управления закупками и цепочками поставок. </a:t>
          </a:r>
          <a:endParaRPr lang="ru-KZ" sz="1300" kern="1200" dirty="0"/>
        </a:p>
      </dsp:txBody>
      <dsp:txXfrm>
        <a:off x="25130" y="4959566"/>
        <a:ext cx="11665925" cy="46454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00ACF6-2D01-704B-AC2D-7FA5489BB6B2}">
      <dsp:nvSpPr>
        <dsp:cNvPr id="0" name=""/>
        <dsp:cNvSpPr/>
      </dsp:nvSpPr>
      <dsp:spPr>
        <a:xfrm>
          <a:off x="0" y="758266"/>
          <a:ext cx="11547835" cy="82485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u="sng" kern="1200" dirty="0"/>
            <a:t>Выявить принципы поведенческих изменений в среде работников здравоохранения и внедрить их в политику</a:t>
          </a:r>
          <a:r>
            <a:rPr lang="ru-RU" sz="1500" kern="1200" dirty="0"/>
            <a:t>, ориентированную на выработку оптимальных процедур диагностики, а также назначения, отпуска и приема противомикробных препаратов в рамках комплексных национальных мер СКАТ и национальных планов в области УПП. </a:t>
          </a:r>
          <a:endParaRPr lang="ru-KZ" sz="1500" kern="1200" dirty="0"/>
        </a:p>
      </dsp:txBody>
      <dsp:txXfrm>
        <a:off x="40266" y="798532"/>
        <a:ext cx="11467303" cy="744318"/>
      </dsp:txXfrm>
    </dsp:sp>
    <dsp:sp modelId="{B9282F8F-D075-0C49-9255-5D276D2F8311}">
      <dsp:nvSpPr>
        <dsp:cNvPr id="0" name=""/>
        <dsp:cNvSpPr/>
      </dsp:nvSpPr>
      <dsp:spPr>
        <a:xfrm>
          <a:off x="0" y="1626316"/>
          <a:ext cx="11547835" cy="82485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 dirty="0"/>
            <a:t>В рамках национальных планов УПП и СОП </a:t>
          </a:r>
          <a:r>
            <a:rPr lang="ru-RU" sz="1500" u="sng" kern="1200" dirty="0"/>
            <a:t>создать инициативы и политику, направленные на решение социальных и экономических проблем</a:t>
          </a:r>
          <a:r>
            <a:rPr lang="ru-RU" sz="1500" kern="1200" dirty="0"/>
            <a:t>, приводящих к ненадлежащему назначению и использованию противомикробных препаратов. </a:t>
          </a:r>
          <a:endParaRPr lang="ru-KZ" sz="1500" kern="1200" dirty="0"/>
        </a:p>
      </dsp:txBody>
      <dsp:txXfrm>
        <a:off x="40266" y="1666582"/>
        <a:ext cx="11467303" cy="744318"/>
      </dsp:txXfrm>
    </dsp:sp>
    <dsp:sp modelId="{7E07EDA0-9170-4F4F-88E3-3BA3A6966F18}">
      <dsp:nvSpPr>
        <dsp:cNvPr id="0" name=""/>
        <dsp:cNvSpPr/>
      </dsp:nvSpPr>
      <dsp:spPr>
        <a:xfrm>
          <a:off x="0" y="2494366"/>
          <a:ext cx="11547835" cy="82485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 dirty="0"/>
            <a:t>Усовершенствовать национальные НПА, стимулирующие назначение ПП посредством применения Руководства по МНН (генерические наименования), в целях смягчения ненадлежащего влияния </a:t>
          </a:r>
          <a:r>
            <a:rPr lang="ru-RU" sz="1500" kern="1200" dirty="0" err="1"/>
            <a:t>маркетинговои</a:t>
          </a:r>
          <a:r>
            <a:rPr lang="ru-RU" sz="1500" kern="1200" dirty="0"/>
            <a:t>̆ деятельности на лиц, делающих назначения. </a:t>
          </a:r>
          <a:endParaRPr lang="ru-KZ" sz="1500" kern="1200" dirty="0"/>
        </a:p>
      </dsp:txBody>
      <dsp:txXfrm>
        <a:off x="40266" y="2534632"/>
        <a:ext cx="11467303" cy="744318"/>
      </dsp:txXfrm>
    </dsp:sp>
    <dsp:sp modelId="{32E12F71-E24D-3E47-A0F2-FA9D1FA81DFE}">
      <dsp:nvSpPr>
        <dsp:cNvPr id="0" name=""/>
        <dsp:cNvSpPr/>
      </dsp:nvSpPr>
      <dsp:spPr>
        <a:xfrm>
          <a:off x="0" y="3362417"/>
          <a:ext cx="11547835" cy="82485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u="sng" kern="1200" dirty="0"/>
            <a:t>Поощрять и стимулировать передовых работников</a:t>
          </a:r>
          <a:r>
            <a:rPr lang="ru-RU" sz="1500" kern="1200" dirty="0"/>
            <a:t>, а также организации и учреждения к реализации новаторских мер или внедрению системы вознаграждений (сообразно обстоятельствам на местах) в деле борьбы с </a:t>
          </a:r>
          <a:r>
            <a:rPr lang="ru-RU" sz="1500" kern="1200" dirty="0" err="1"/>
            <a:t>неправильнои</a:t>
          </a:r>
          <a:r>
            <a:rPr lang="ru-RU" sz="1500" kern="1200" dirty="0"/>
            <a:t>̆ </a:t>
          </a:r>
          <a:r>
            <a:rPr lang="ru-RU" sz="1500" kern="1200" dirty="0" err="1"/>
            <a:t>диагностикои</a:t>
          </a:r>
          <a:r>
            <a:rPr lang="ru-RU" sz="1500" kern="1200" dirty="0"/>
            <a:t>̆ инфекционных заболеваний, а также ненадлежащего назначения, отпуска, применения или лечения противомикробными препаратами. </a:t>
          </a:r>
          <a:endParaRPr lang="ru-KZ" sz="1500" kern="1200" dirty="0"/>
        </a:p>
      </dsp:txBody>
      <dsp:txXfrm>
        <a:off x="40266" y="3402683"/>
        <a:ext cx="11467303" cy="744318"/>
      </dsp:txXfrm>
    </dsp:sp>
    <dsp:sp modelId="{C633EDC1-3C0A-BB42-9FD4-1B5125B2DA4B}">
      <dsp:nvSpPr>
        <dsp:cNvPr id="0" name=""/>
        <dsp:cNvSpPr/>
      </dsp:nvSpPr>
      <dsp:spPr>
        <a:xfrm>
          <a:off x="0" y="4230467"/>
          <a:ext cx="11547835" cy="82485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u="sng" kern="1200" dirty="0"/>
            <a:t>Признать роль и создать мотивацию для передовых работников </a:t>
          </a:r>
          <a:r>
            <a:rPr lang="ru-RU" sz="1500" kern="1200" dirty="0"/>
            <a:t>и организаций, а также стимулировать принятие надлежащих мер в области рационального использования противомикробных препаратов. </a:t>
          </a:r>
          <a:endParaRPr lang="ru-KZ" sz="1500" kern="1200" dirty="0"/>
        </a:p>
      </dsp:txBody>
      <dsp:txXfrm>
        <a:off x="40266" y="4270733"/>
        <a:ext cx="11467303" cy="74431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348E2B-FC31-5545-AE9F-70D16300639C}">
      <dsp:nvSpPr>
        <dsp:cNvPr id="0" name=""/>
        <dsp:cNvSpPr/>
      </dsp:nvSpPr>
      <dsp:spPr>
        <a:xfrm>
          <a:off x="0" y="2350"/>
          <a:ext cx="11410949" cy="6924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lumMod val="40000"/>
              <a:lumOff val="6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/>
            <a:t>Разработка </a:t>
          </a:r>
          <a:r>
            <a:rPr lang="ru-RU" sz="1800" b="1" kern="1200" dirty="0" err="1"/>
            <a:t>национальнои</a:t>
          </a:r>
          <a:r>
            <a:rPr lang="ru-RU" sz="1800" b="1" kern="1200" dirty="0"/>
            <a:t>̆ политики/стратегии в области комплексных мер СКАТ </a:t>
          </a:r>
          <a:endParaRPr lang="ru-KZ" sz="1800" kern="1200" dirty="0"/>
        </a:p>
      </dsp:txBody>
      <dsp:txXfrm>
        <a:off x="33804" y="36154"/>
        <a:ext cx="11343341" cy="624876"/>
      </dsp:txXfrm>
    </dsp:sp>
    <dsp:sp modelId="{CC492E06-2B0B-5E42-8F8F-AFA2BF38FC83}">
      <dsp:nvSpPr>
        <dsp:cNvPr id="0" name=""/>
        <dsp:cNvSpPr/>
      </dsp:nvSpPr>
      <dsp:spPr>
        <a:xfrm>
          <a:off x="0" y="708742"/>
          <a:ext cx="11410949" cy="6924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/>
            <a:t>Проведение оценки исходного состояния и ситуационного анализа /П</a:t>
          </a:r>
          <a:r>
            <a:rPr lang="ru-RU" sz="1800" b="1" i="0" u="none" kern="1200" dirty="0"/>
            <a:t>ериодическая оценка СКАТ в национальном масштабе</a:t>
          </a:r>
          <a:r>
            <a:rPr lang="ru-RU" sz="1800" b="1" kern="1200" dirty="0"/>
            <a:t> </a:t>
          </a:r>
          <a:endParaRPr lang="ru-KZ" sz="1800" kern="1200" dirty="0"/>
        </a:p>
      </dsp:txBody>
      <dsp:txXfrm>
        <a:off x="33804" y="742546"/>
        <a:ext cx="11343341" cy="624876"/>
      </dsp:txXfrm>
    </dsp:sp>
    <dsp:sp modelId="{91D41DDD-67D5-4A4E-8706-69AF1A4A9466}">
      <dsp:nvSpPr>
        <dsp:cNvPr id="0" name=""/>
        <dsp:cNvSpPr/>
      </dsp:nvSpPr>
      <dsp:spPr>
        <a:xfrm>
          <a:off x="0" y="1415134"/>
          <a:ext cx="11410949" cy="6924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/>
            <a:t>Создать и упрочить механизмы координации и отчетности на всех уровнях </a:t>
          </a:r>
          <a:endParaRPr lang="ru-KZ" sz="1800" kern="1200" dirty="0"/>
        </a:p>
      </dsp:txBody>
      <dsp:txXfrm>
        <a:off x="33804" y="1448938"/>
        <a:ext cx="11343341" cy="624876"/>
      </dsp:txXfrm>
    </dsp:sp>
    <dsp:sp modelId="{4AFF9F71-27B5-7644-B182-90EF93CB809B}">
      <dsp:nvSpPr>
        <dsp:cNvPr id="0" name=""/>
        <dsp:cNvSpPr/>
      </dsp:nvSpPr>
      <dsp:spPr>
        <a:xfrm>
          <a:off x="0" y="2121526"/>
          <a:ext cx="11410949" cy="6924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/>
            <a:t>Разработка плана практического осуществления и сметы </a:t>
          </a:r>
          <a:endParaRPr lang="ru-KZ" sz="1800" kern="1200" dirty="0"/>
        </a:p>
      </dsp:txBody>
      <dsp:txXfrm>
        <a:off x="33804" y="2155330"/>
        <a:ext cx="11343341" cy="624876"/>
      </dsp:txXfrm>
    </dsp:sp>
    <dsp:sp modelId="{7A014908-921C-CD4D-921C-BFD60B7928BA}">
      <dsp:nvSpPr>
        <dsp:cNvPr id="0" name=""/>
        <dsp:cNvSpPr/>
      </dsp:nvSpPr>
      <dsp:spPr>
        <a:xfrm>
          <a:off x="0" y="2827918"/>
          <a:ext cx="11410949" cy="6924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/>
            <a:t>Человеческие и финансовые ресурсы </a:t>
          </a:r>
          <a:endParaRPr lang="ru-KZ" sz="1800" kern="1200" dirty="0"/>
        </a:p>
      </dsp:txBody>
      <dsp:txXfrm>
        <a:off x="33804" y="2861722"/>
        <a:ext cx="11343341" cy="624876"/>
      </dsp:txXfrm>
    </dsp:sp>
    <dsp:sp modelId="{E6BD7539-7CAF-0240-9C18-735DBE387704}">
      <dsp:nvSpPr>
        <dsp:cNvPr id="0" name=""/>
        <dsp:cNvSpPr/>
      </dsp:nvSpPr>
      <dsp:spPr>
        <a:xfrm>
          <a:off x="0" y="3534310"/>
          <a:ext cx="11410949" cy="6924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/>
            <a:t>Информационно-разъяснительная работа и повышение уровня осведомленности </a:t>
          </a:r>
          <a:endParaRPr lang="ru-KZ" sz="1800" kern="1200" dirty="0"/>
        </a:p>
      </dsp:txBody>
      <dsp:txXfrm>
        <a:off x="33804" y="3568114"/>
        <a:ext cx="11343341" cy="624876"/>
      </dsp:txXfrm>
    </dsp:sp>
    <dsp:sp modelId="{F8A16764-D809-EC4A-B7C8-E0D03B5804D6}">
      <dsp:nvSpPr>
        <dsp:cNvPr id="0" name=""/>
        <dsp:cNvSpPr/>
      </dsp:nvSpPr>
      <dsp:spPr>
        <a:xfrm>
          <a:off x="0" y="4240702"/>
          <a:ext cx="11410949" cy="6924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/>
            <a:t>Наращивание потенциала </a:t>
          </a:r>
          <a:endParaRPr lang="ru-KZ" sz="1800" kern="1200" dirty="0"/>
        </a:p>
      </dsp:txBody>
      <dsp:txXfrm>
        <a:off x="33804" y="4274506"/>
        <a:ext cx="11343341" cy="6248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956398-76E4-A4FA-166A-B0E7CAC957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0A1B00A-69C1-E8F5-69BE-4558DB21C2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5262C67-AE2F-1955-D34F-358DFA805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DEBCA-46F3-E349-9CDB-A592AFD72FBA}" type="datetimeFigureOut">
              <a:rPr lang="ru-KZ" smtClean="0"/>
              <a:t>29.05.2025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9734222-CBF5-85C9-8D97-44D51AE01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3F8B565-675A-7DAC-0EFB-47C20C848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61189-1572-B248-94EF-9722927DB78F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395298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9543E3-7285-DE7B-C09A-C3F4751E7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9B0967D-AD2C-530E-560F-97592B8B23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7631C5F-DB6E-3F6F-E8E6-6D7F94A66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DEBCA-46F3-E349-9CDB-A592AFD72FBA}" type="datetimeFigureOut">
              <a:rPr lang="ru-KZ" smtClean="0"/>
              <a:t>29.05.2025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0048391-9EEF-B3F6-70CA-D9D1B7ADA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8CF4372-E32B-2D03-6237-3DC6A2156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61189-1572-B248-94EF-9722927DB78F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008104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8F004A7-FF3A-DA50-6C71-E93565EAD4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F876E2A-CDB1-2C72-05F8-1F5F36D8A2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F0F0907-53C2-EFBE-E2B0-4D9CE9F38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DEBCA-46F3-E349-9CDB-A592AFD72FBA}" type="datetimeFigureOut">
              <a:rPr lang="ru-KZ" smtClean="0"/>
              <a:t>29.05.2025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33BD31-8B02-C56A-8FC1-9549202FB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1BC088A-6123-2FE7-C1C2-A362AE702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61189-1572-B248-94EF-9722927DB78F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007556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ACC113-0AB0-EDA4-BBCE-AC6BB84E46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F13BB51-9FD0-DA40-4DB0-750D040995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9580FB8-2C2C-5201-8E4A-D801DECE9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DEBCA-46F3-E349-9CDB-A592AFD72FBA}" type="datetimeFigureOut">
              <a:rPr lang="ru-KZ" smtClean="0"/>
              <a:t>29.05.2025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89AAA7C-609F-B3CC-DDB2-F289A0630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A07FAA2-5513-C54A-8602-A2F137A27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61189-1572-B248-94EF-9722927DB78F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519586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0C1F7B-A907-1D7A-01F7-BE2C8D34D4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1F9BFC9-C31B-EE6D-FF6E-6E64E69528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F1276DF-DFA0-4D8E-8683-1637B23F0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DEBCA-46F3-E349-9CDB-A592AFD72FBA}" type="datetimeFigureOut">
              <a:rPr lang="ru-KZ" smtClean="0"/>
              <a:t>29.05.2025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B84C0C5-E79B-C9CC-FB26-EAA298D69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39C316A-10DE-03B2-2211-DBE7EB50B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61189-1572-B248-94EF-9722927DB78F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687928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C84FEC-5B6F-3F2C-AA9D-E5CA86EE0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47F8B2E-3A4B-294A-877E-7B1E52D9B6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EC3BDF5-ED69-819C-1857-115D19BAC1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BF958A0-25C1-B31C-5506-EB0701CC3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DEBCA-46F3-E349-9CDB-A592AFD72FBA}" type="datetimeFigureOut">
              <a:rPr lang="ru-KZ" smtClean="0"/>
              <a:t>29.05.2025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75CE7AA-8A99-AAD2-3EEF-C90F1DA50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352A802-C976-A83D-7705-7F9DFC55D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61189-1572-B248-94EF-9722927DB78F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574623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974471-7615-95B8-BBF6-A94A03CAB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FC39800-AC38-8D67-D3EA-E291BFAE1A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2D36871-7F9F-5ADE-44CD-46CE754B00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F9620BB-30EF-31A7-0BA9-EE98CB1B87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E42004B-418C-89F5-933D-3ED3FC9F23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0C622A1-F501-F304-A50D-32A6E6472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DEBCA-46F3-E349-9CDB-A592AFD72FBA}" type="datetimeFigureOut">
              <a:rPr lang="ru-KZ" smtClean="0"/>
              <a:t>29.05.2025</a:t>
            </a:fld>
            <a:endParaRPr lang="ru-KZ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D6A1F16-F69D-30D4-65CA-604FF9B4E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A745F45E-4EC8-5ED0-633B-C0426C214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61189-1572-B248-94EF-9722927DB78F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543897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4F3238-3C06-42FF-41D6-4A1821D8D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0DC4805-6213-26DE-69E4-C98F40D44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DEBCA-46F3-E349-9CDB-A592AFD72FBA}" type="datetimeFigureOut">
              <a:rPr lang="ru-KZ" smtClean="0"/>
              <a:t>29.05.2025</a:t>
            </a:fld>
            <a:endParaRPr lang="ru-KZ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C7434FA-38B3-9B57-BE0C-94A39A80F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858549D-C878-5E4E-A331-A39F34995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61189-1572-B248-94EF-9722927DB78F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133845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E7AED5E9-665E-D5E9-F6B5-BF9B35B39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DEBCA-46F3-E349-9CDB-A592AFD72FBA}" type="datetimeFigureOut">
              <a:rPr lang="ru-KZ" smtClean="0"/>
              <a:t>29.05.2025</a:t>
            </a:fld>
            <a:endParaRPr lang="ru-KZ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5600147-F987-DBB3-3C8C-B98618D49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EA7D345-1922-3BE5-0CDE-D20F57699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61189-1572-B248-94EF-9722927DB78F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685175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2616D6-F693-605E-86C6-63C6FAF60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88E821C-00C2-36DA-3C44-5ED0EF5C65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69854EC-F01D-DB61-099A-27140D163D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844F9FA-2ABB-A18C-673D-08190DED9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DEBCA-46F3-E349-9CDB-A592AFD72FBA}" type="datetimeFigureOut">
              <a:rPr lang="ru-KZ" smtClean="0"/>
              <a:t>29.05.2025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10A7ED8-785C-0A95-CD76-17E129459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2A9E80D-3BFD-3B27-9852-060FE62DD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61189-1572-B248-94EF-9722927DB78F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131873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7CA3C1-0D33-8620-D8BB-74A9D3DE0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70E3B9E1-43D9-0A30-C1D6-319A7D2552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KZ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D20D9B4-73E9-478D-E411-E97798A543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B215C81-10E6-ABA7-42DE-B76316447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DEBCA-46F3-E349-9CDB-A592AFD72FBA}" type="datetimeFigureOut">
              <a:rPr lang="ru-KZ" smtClean="0"/>
              <a:t>29.05.2025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BB9B921-07FF-7C0D-318D-DCD396F64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666EFA0-45AD-8F60-B448-0EEA49AC7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61189-1572-B248-94EF-9722927DB78F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046010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F94DA3-A6D9-B090-F077-B9E117039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A5CF57E-413F-59AE-4BFE-7E28F78AD2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85B6711-532F-7770-B6AD-A8A76AE477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BDEBCA-46F3-E349-9CDB-A592AFD72FBA}" type="datetimeFigureOut">
              <a:rPr lang="ru-KZ" smtClean="0"/>
              <a:t>29.05.2025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7E145C3-1434-23AD-167A-A8A596DF6A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223A901-4224-12C2-E700-B26702E041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A61189-1572-B248-94EF-9722927DB78F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561925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K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9174B0-14B3-FD8C-60D3-C0FD5AA1F9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88894"/>
            <a:ext cx="9144000" cy="2387600"/>
          </a:xfrm>
        </p:spPr>
        <p:txBody>
          <a:bodyPr>
            <a:normAutofit/>
          </a:bodyPr>
          <a:lstStyle/>
          <a:p>
            <a:r>
              <a:rPr lang="ru-RU" sz="3200" b="1" dirty="0">
                <a:effectLst/>
                <a:latin typeface="GothamNarrow"/>
              </a:rPr>
              <a:t>КОМПЛЕКСНЫЕ МЕРЫ СТРАТЕГИИ КОНТРОЛЯ АНТИМИКРОБНОЙ ТЕРАПИИ</a:t>
            </a:r>
            <a:br>
              <a:rPr lang="ru-RU" sz="7200" dirty="0">
                <a:effectLst/>
              </a:rPr>
            </a:br>
            <a:endParaRPr lang="ru-KZ" sz="7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6C48BA4-98EC-A5FE-C81A-05D439C5601D}"/>
              </a:ext>
            </a:extLst>
          </p:cNvPr>
          <p:cNvSpPr txBox="1"/>
          <p:nvPr/>
        </p:nvSpPr>
        <p:spPr>
          <a:xfrm>
            <a:off x="7136296" y="5893904"/>
            <a:ext cx="51058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/>
              <a:t>РЕКОМЕНДАЦИИ ВОЗ ПО ВОПРОСАМ ПОЛИТИКИ, КАСАЮЩЕЙСЯ КОМПЛЕКСНЫХ </a:t>
            </a:r>
          </a:p>
          <a:p>
            <a:r>
              <a:rPr lang="ru-RU" sz="1000" dirty="0"/>
              <a:t>СТРАТЕГИЙ КОНТРОЛЯ АНТИМИКРОБНОЙ ТЕРАПИИ В СЕКТОРЕ ЗДРАВООХРАНЕНИЯ, 2021 </a:t>
            </a:r>
          </a:p>
        </p:txBody>
      </p:sp>
    </p:spTree>
    <p:extLst>
      <p:ext uri="{BB962C8B-B14F-4D97-AF65-F5344CB8AC3E}">
        <p14:creationId xmlns:p14="http://schemas.microsoft.com/office/powerpoint/2010/main" val="39171196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6AA24B-691A-18C5-A7C0-41CA47534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>
                <a:effectLst/>
                <a:latin typeface="GothamNarrow"/>
              </a:rPr>
              <a:t>2.2 Изыскать социальные триггеры и формы оплаты труда, стимулирующие ответственное назначение и отпуск противомикробных препаратов </a:t>
            </a:r>
            <a:br>
              <a:rPr lang="ru-RU" dirty="0"/>
            </a:br>
            <a:endParaRPr lang="ru-KZ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0EB5B033-8877-03DA-B377-238C1A48E6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1186343"/>
              </p:ext>
            </p:extLst>
          </p:nvPr>
        </p:nvGraphicFramePr>
        <p:xfrm>
          <a:off x="367645" y="782425"/>
          <a:ext cx="11547835" cy="5813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399119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A19A8C-CB18-DF3C-2899-8BA4D76995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ru-RU" sz="2400" b="1" dirty="0">
                <a:effectLst/>
                <a:latin typeface="+mn-lt"/>
              </a:rPr>
              <a:t>2.3. Законодательно закрепить и обеспечить регулирование ответственного и правильного использования и утилизации ПП</a:t>
            </a:r>
            <a:endParaRPr lang="ru-KZ" sz="5400" dirty="0">
              <a:latin typeface="+mn-l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A22E75B-4C96-45CC-45E5-FB8B0BF9EF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8357" y="1093304"/>
            <a:ext cx="11688417" cy="5685183"/>
          </a:xfrm>
        </p:spPr>
        <p:txBody>
          <a:bodyPr>
            <a:normAutofit fontScale="92500" lnSpcReduction="10000"/>
          </a:bodyPr>
          <a:lstStyle/>
          <a:p>
            <a:r>
              <a:rPr lang="ru-RU" sz="1800" dirty="0">
                <a:effectLst/>
                <a:latin typeface="GothamNarrow"/>
              </a:rPr>
              <a:t>Разработать и ввести в </a:t>
            </a:r>
            <a:r>
              <a:rPr lang="ru-RU" sz="1800" dirty="0" err="1">
                <a:effectLst/>
                <a:latin typeface="GothamNarrow"/>
              </a:rPr>
              <a:t>действие</a:t>
            </a:r>
            <a:r>
              <a:rPr lang="ru-RU" sz="1800" dirty="0">
                <a:effectLst/>
                <a:latin typeface="GothamNarrow"/>
              </a:rPr>
              <a:t> эффективные </a:t>
            </a:r>
            <a:r>
              <a:rPr lang="ru-RU" sz="1800" u="sng" dirty="0">
                <a:effectLst/>
                <a:latin typeface="GothamNarrow"/>
              </a:rPr>
              <a:t>системы регулирования для обеспечения надзора </a:t>
            </a:r>
            <a:r>
              <a:rPr lang="ru-RU" sz="1800" dirty="0">
                <a:effectLst/>
                <a:latin typeface="GothamNarrow"/>
              </a:rPr>
              <a:t>за </a:t>
            </a:r>
            <a:r>
              <a:rPr lang="ru-RU" sz="1800" dirty="0" err="1">
                <a:effectLst/>
                <a:latin typeface="GothamNarrow"/>
              </a:rPr>
              <a:t>разработкои</a:t>
            </a:r>
            <a:r>
              <a:rPr lang="ru-RU" sz="1800" dirty="0">
                <a:effectLst/>
                <a:latin typeface="GothamNarrow"/>
              </a:rPr>
              <a:t>̆, производством, маркетингом, импортом, </a:t>
            </a:r>
            <a:r>
              <a:rPr lang="ru-RU" sz="1800" dirty="0" err="1">
                <a:effectLst/>
                <a:latin typeface="GothamNarrow"/>
              </a:rPr>
              <a:t>поставкои</a:t>
            </a:r>
            <a:r>
              <a:rPr lang="ru-RU" sz="1800" dirty="0">
                <a:effectLst/>
                <a:latin typeface="GothamNarrow"/>
              </a:rPr>
              <a:t>̆, назначением, отпуском, введением и </a:t>
            </a:r>
            <a:r>
              <a:rPr lang="ru-RU" sz="1800" dirty="0" err="1">
                <a:effectLst/>
                <a:latin typeface="GothamNarrow"/>
              </a:rPr>
              <a:t>утилизациеи</a:t>
            </a:r>
            <a:r>
              <a:rPr lang="ru-RU" sz="1800" dirty="0">
                <a:effectLst/>
                <a:latin typeface="GothamNarrow"/>
              </a:rPr>
              <a:t>̆ ПП гарантированного качества. </a:t>
            </a:r>
            <a:endParaRPr lang="ru-RU" dirty="0">
              <a:effectLst/>
            </a:endParaRPr>
          </a:p>
          <a:p>
            <a:r>
              <a:rPr lang="ru-RU" sz="1800" dirty="0">
                <a:effectLst/>
                <a:latin typeface="GothamNarrow"/>
              </a:rPr>
              <a:t>Ввести в </a:t>
            </a:r>
            <a:r>
              <a:rPr lang="ru-RU" sz="1800" dirty="0" err="1">
                <a:effectLst/>
                <a:latin typeface="GothamNarrow"/>
              </a:rPr>
              <a:t>действие</a:t>
            </a:r>
            <a:r>
              <a:rPr lang="ru-RU" sz="1800" dirty="0">
                <a:effectLst/>
                <a:latin typeface="GothamNarrow"/>
              </a:rPr>
              <a:t> и </a:t>
            </a:r>
            <a:r>
              <a:rPr lang="ru-RU" sz="1800" u="sng" dirty="0">
                <a:effectLst/>
                <a:latin typeface="GothamNarrow"/>
              </a:rPr>
              <a:t>обеспечить соблюдение правил, ограничивающих </a:t>
            </a:r>
            <a:r>
              <a:rPr lang="ru-RU" sz="1800" u="sng" dirty="0" err="1">
                <a:effectLst/>
                <a:latin typeface="GothamNarrow"/>
              </a:rPr>
              <a:t>безрецептурныи</a:t>
            </a:r>
            <a:r>
              <a:rPr lang="ru-RU" sz="1800" u="sng" dirty="0">
                <a:effectLst/>
                <a:latin typeface="GothamNarrow"/>
              </a:rPr>
              <a:t>̆ отпуск и интернет продажу</a:t>
            </a:r>
            <a:r>
              <a:rPr lang="ru-RU" sz="1800" dirty="0">
                <a:effectLst/>
                <a:latin typeface="GothamNarrow"/>
              </a:rPr>
              <a:t> антибиотиков и других ПП, предназначенных для системного применения, в отсутствие рецепта. </a:t>
            </a:r>
            <a:endParaRPr lang="ru-RU" dirty="0">
              <a:effectLst/>
            </a:endParaRPr>
          </a:p>
          <a:p>
            <a:r>
              <a:rPr lang="ru-RU" sz="1800" dirty="0">
                <a:effectLst/>
                <a:latin typeface="GothamNarrow"/>
              </a:rPr>
              <a:t>Ввести в </a:t>
            </a:r>
            <a:r>
              <a:rPr lang="ru-RU" sz="1800" dirty="0" err="1">
                <a:effectLst/>
                <a:latin typeface="GothamNarrow"/>
              </a:rPr>
              <a:t>действие</a:t>
            </a:r>
            <a:r>
              <a:rPr lang="ru-RU" sz="1800" dirty="0">
                <a:effectLst/>
                <a:latin typeface="GothamNarrow"/>
              </a:rPr>
              <a:t> и обеспечить соблюдение правил, стимулирующих подготовку нормативных требований для лиц, назначающих и отпускающих ПП, а также осуществляющих их рекламу. </a:t>
            </a:r>
            <a:endParaRPr lang="ru-RU" dirty="0">
              <a:effectLst/>
            </a:endParaRPr>
          </a:p>
          <a:p>
            <a:r>
              <a:rPr lang="ru-RU" sz="1800" dirty="0">
                <a:effectLst/>
                <a:latin typeface="GothamNarrow"/>
              </a:rPr>
              <a:t>Наладить работу и внедрить в практику надежные и эффективные системы пострегистрационного наблюдения и </a:t>
            </a:r>
            <a:r>
              <a:rPr lang="ru-RU" sz="1800" dirty="0" err="1">
                <a:effectLst/>
                <a:latin typeface="GothamNarrow"/>
              </a:rPr>
              <a:t>фармаконадзора</a:t>
            </a:r>
            <a:r>
              <a:rPr lang="ru-RU" sz="1800" dirty="0">
                <a:effectLst/>
                <a:latin typeface="GothamNarrow"/>
              </a:rPr>
              <a:t> для обеспечения доступности безопасных ПП гарантированного качества. </a:t>
            </a:r>
            <a:endParaRPr lang="ru-RU" dirty="0">
              <a:effectLst/>
            </a:endParaRPr>
          </a:p>
          <a:p>
            <a:r>
              <a:rPr lang="ru-RU" sz="1800" dirty="0">
                <a:effectLst/>
                <a:latin typeface="GothamNarrow"/>
              </a:rPr>
              <a:t>В целях искоренения практики сбыта и дистрибуции некондиционных и фальсифицированных лекарственных средств создать механизмы регулирования и принять меры для их </a:t>
            </a:r>
            <a:r>
              <a:rPr lang="ru-RU" sz="1800" dirty="0" err="1">
                <a:effectLst/>
                <a:latin typeface="GothamNarrow"/>
              </a:rPr>
              <a:t>практическои</a:t>
            </a:r>
            <a:r>
              <a:rPr lang="ru-RU" sz="1800" dirty="0">
                <a:effectLst/>
                <a:latin typeface="GothamNarrow"/>
              </a:rPr>
              <a:t>̆ реализации силами национальных регулирующих органов при тесном </a:t>
            </a:r>
            <a:r>
              <a:rPr lang="ru-RU" sz="1800" dirty="0" err="1">
                <a:effectLst/>
                <a:latin typeface="GothamNarrow"/>
              </a:rPr>
              <a:t>содействии</a:t>
            </a:r>
            <a:r>
              <a:rPr lang="ru-RU" sz="1800" dirty="0">
                <a:effectLst/>
                <a:latin typeface="GothamNarrow"/>
              </a:rPr>
              <a:t> профессиональных сообществ и объединений. </a:t>
            </a:r>
            <a:endParaRPr lang="ru-RU" dirty="0">
              <a:effectLst/>
            </a:endParaRPr>
          </a:p>
          <a:p>
            <a:r>
              <a:rPr lang="ru-RU" sz="1800" dirty="0">
                <a:effectLst/>
                <a:latin typeface="GothamNarrow"/>
              </a:rPr>
              <a:t>Совместно с национальными регулирующими органами и управлениями по лекарственным средствам для ветеринарного применения или аналогичными структурами разработать и ввести в </a:t>
            </a:r>
            <a:r>
              <a:rPr lang="ru-RU" sz="1800" dirty="0" err="1">
                <a:effectLst/>
                <a:latin typeface="GothamNarrow"/>
              </a:rPr>
              <a:t>действие</a:t>
            </a:r>
            <a:r>
              <a:rPr lang="ru-RU" sz="1800" dirty="0">
                <a:effectLst/>
                <a:latin typeface="GothamNarrow"/>
              </a:rPr>
              <a:t> нормативно правовые механизмы, обеспечивающие бережливое использование ПП для лечения человека и препятствующие их </a:t>
            </a:r>
            <a:r>
              <a:rPr lang="ru-RU" sz="1800" u="sng" dirty="0">
                <a:effectLst/>
                <a:latin typeface="GothamNarrow"/>
              </a:rPr>
              <a:t>ненадлежащему применению в ветеринарном и фитосанитарном секторах</a:t>
            </a:r>
            <a:r>
              <a:rPr lang="ru-RU" sz="1800" dirty="0">
                <a:effectLst/>
                <a:latin typeface="GothamNarrow"/>
              </a:rPr>
              <a:t>. </a:t>
            </a:r>
            <a:endParaRPr lang="ru-RU" dirty="0">
              <a:effectLst/>
            </a:endParaRPr>
          </a:p>
          <a:p>
            <a:r>
              <a:rPr lang="ru-RU" sz="1800" dirty="0">
                <a:effectLst/>
                <a:latin typeface="GothamNarrow"/>
              </a:rPr>
              <a:t>Создать благоприятные условия для привлечения профессиональных обществ и частного сектора к поддержке ответственного использования ПП, а также обеспечить применение правовых инструментов и нормативных механизмов. </a:t>
            </a:r>
            <a:endParaRPr lang="ru-RU" dirty="0">
              <a:effectLst/>
            </a:endParaRPr>
          </a:p>
          <a:p>
            <a:r>
              <a:rPr lang="ru-RU" sz="1800" dirty="0">
                <a:effectLst/>
                <a:latin typeface="GothamNarrow"/>
              </a:rPr>
              <a:t>Разработать адаптированные к конкретным обстоятельствам </a:t>
            </a:r>
            <a:r>
              <a:rPr lang="ru-RU" sz="1800" u="sng" dirty="0">
                <a:effectLst/>
                <a:latin typeface="GothamNarrow"/>
              </a:rPr>
              <a:t>программы </a:t>
            </a:r>
            <a:r>
              <a:rPr lang="ru-RU" sz="1800" u="sng" dirty="0" err="1">
                <a:effectLst/>
                <a:latin typeface="GothamNarrow"/>
              </a:rPr>
              <a:t>национальнои</a:t>
            </a:r>
            <a:r>
              <a:rPr lang="ru-RU" sz="1800" u="sng" dirty="0">
                <a:effectLst/>
                <a:latin typeface="GothamNarrow"/>
              </a:rPr>
              <a:t>̆ аккредитации со стандартами СКАТ</a:t>
            </a:r>
            <a:r>
              <a:rPr lang="ru-RU" sz="1800" dirty="0">
                <a:effectLst/>
                <a:latin typeface="GothamNarrow"/>
              </a:rPr>
              <a:t>, которые могут применяться – там, где это возможно и целесообразно – в качестве адекватного инструмента </a:t>
            </a:r>
            <a:r>
              <a:rPr lang="ru-RU" sz="1800" dirty="0" err="1">
                <a:effectLst/>
                <a:latin typeface="GothamNarrow"/>
              </a:rPr>
              <a:t>воздействия</a:t>
            </a:r>
            <a:r>
              <a:rPr lang="ru-RU" sz="1800" dirty="0">
                <a:effectLst/>
                <a:latin typeface="GothamNarrow"/>
              </a:rPr>
              <a:t>, например механизмы проведения инспекции, обеспечения качества и усовершенствования работы лечебно-профилактических учреждений всех </a:t>
            </a:r>
            <a:r>
              <a:rPr lang="ru-RU" sz="1800" dirty="0" err="1">
                <a:effectLst/>
                <a:latin typeface="GothamNarrow"/>
              </a:rPr>
              <a:t>уровнеи</a:t>
            </a:r>
            <a:r>
              <a:rPr lang="ru-RU" sz="1800" dirty="0">
                <a:effectLst/>
                <a:latin typeface="GothamNarrow"/>
              </a:rPr>
              <a:t>̆. </a:t>
            </a:r>
            <a:endParaRPr 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6394019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186B5C-A440-2BCA-B491-E57806AAB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5811" y="169862"/>
            <a:ext cx="10868024" cy="1325563"/>
          </a:xfrm>
        </p:spPr>
        <p:txBody>
          <a:bodyPr>
            <a:normAutofit/>
          </a:bodyPr>
          <a:lstStyle/>
          <a:p>
            <a:r>
              <a:rPr lang="ru-RU" sz="2400" b="1" dirty="0">
                <a:effectLst/>
                <a:latin typeface="+mn-lt"/>
              </a:rPr>
              <a:t>3 </a:t>
            </a:r>
            <a:r>
              <a:rPr lang="ru-RU" sz="2400" b="1" u="sng" dirty="0">
                <a:effectLst/>
                <a:latin typeface="+mn-lt"/>
              </a:rPr>
              <a:t>Повышение уровня информированности, образования и подготовки </a:t>
            </a:r>
            <a:br>
              <a:rPr lang="ru-RU" sz="2400" dirty="0">
                <a:latin typeface="+mn-lt"/>
              </a:rPr>
            </a:br>
            <a:r>
              <a:rPr lang="ru-RU" sz="2400" b="1" dirty="0">
                <a:effectLst/>
                <a:latin typeface="+mn-lt"/>
              </a:rPr>
              <a:t>3.1. Повысить осведомленность и уровень вовлеченности в целях </a:t>
            </a:r>
            <a:r>
              <a:rPr lang="ru-RU" sz="2400" b="1" dirty="0" err="1">
                <a:effectLst/>
                <a:latin typeface="+mn-lt"/>
              </a:rPr>
              <a:t>содействия</a:t>
            </a:r>
            <a:r>
              <a:rPr lang="ru-RU" sz="2400" b="1" dirty="0">
                <a:effectLst/>
                <a:latin typeface="+mn-lt"/>
              </a:rPr>
              <a:t> поведенческим изменениям, касающимся использования ПП</a:t>
            </a:r>
            <a:endParaRPr lang="ru-KZ" sz="2400" dirty="0">
              <a:latin typeface="+mn-l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5FF7E9A-A88E-E195-477B-D5B8368F74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165" y="1440279"/>
            <a:ext cx="11115670" cy="5247859"/>
          </a:xfrm>
        </p:spPr>
        <p:txBody>
          <a:bodyPr>
            <a:normAutofit fontScale="92500" lnSpcReduction="20000"/>
          </a:bodyPr>
          <a:lstStyle/>
          <a:p>
            <a:r>
              <a:rPr lang="ru-RU" sz="1800" dirty="0">
                <a:effectLst/>
                <a:latin typeface="GothamNarrow"/>
              </a:rPr>
              <a:t>Оказать </a:t>
            </a:r>
            <a:r>
              <a:rPr lang="ru-RU" sz="1800" dirty="0" err="1">
                <a:effectLst/>
                <a:latin typeface="GothamNarrow"/>
              </a:rPr>
              <a:t>содействие</a:t>
            </a:r>
            <a:r>
              <a:rPr lang="ru-RU" sz="1800" dirty="0">
                <a:effectLst/>
                <a:latin typeface="GothamNarrow"/>
              </a:rPr>
              <a:t> разработке и проведению исследований, направленных на изучение уровня осведомленности, а также поведенческих детерминант с целью стимулировать изменения среди специалистов здравоохранения, </a:t>
            </a:r>
            <a:r>
              <a:rPr lang="ru-RU" sz="1800" dirty="0" err="1">
                <a:effectLst/>
                <a:latin typeface="GothamNarrow"/>
              </a:rPr>
              <a:t>широкои</a:t>
            </a:r>
            <a:r>
              <a:rPr lang="ru-RU" sz="1800" dirty="0">
                <a:effectLst/>
                <a:latin typeface="GothamNarrow"/>
              </a:rPr>
              <a:t>̆ общественности, </a:t>
            </a:r>
            <a:r>
              <a:rPr lang="ru-RU" sz="1800" dirty="0" err="1">
                <a:effectLst/>
                <a:latin typeface="GothamNarrow"/>
              </a:rPr>
              <a:t>потребителеи</a:t>
            </a:r>
            <a:r>
              <a:rPr lang="ru-RU" sz="1800" dirty="0">
                <a:effectLst/>
                <a:latin typeface="GothamNarrow"/>
              </a:rPr>
              <a:t>̆ и других заинтересованных сторон. </a:t>
            </a:r>
            <a:endParaRPr lang="ru-RU" dirty="0">
              <a:effectLst/>
            </a:endParaRPr>
          </a:p>
          <a:p>
            <a:r>
              <a:rPr lang="ru-RU" sz="1800" dirty="0">
                <a:effectLst/>
                <a:latin typeface="GothamNarrow"/>
              </a:rPr>
              <a:t>Проводить </a:t>
            </a:r>
            <a:r>
              <a:rPr lang="ru-RU" sz="1800" u="sng" dirty="0">
                <a:effectLst/>
                <a:latin typeface="GothamNarrow"/>
              </a:rPr>
              <a:t>регулярные и постоянные кампании, которые направлены на повышение осведомленности</a:t>
            </a:r>
            <a:r>
              <a:rPr lang="ru-RU" sz="1800" dirty="0">
                <a:effectLst/>
                <a:latin typeface="GothamNarrow"/>
              </a:rPr>
              <a:t>, а также налаживание </a:t>
            </a:r>
            <a:r>
              <a:rPr lang="ru-RU" sz="1800" dirty="0" err="1">
                <a:effectLst/>
                <a:latin typeface="GothamNarrow"/>
              </a:rPr>
              <a:t>взаимодействия</a:t>
            </a:r>
            <a:r>
              <a:rPr lang="ru-RU" sz="1800" dirty="0">
                <a:effectLst/>
                <a:latin typeface="GothamNarrow"/>
              </a:rPr>
              <a:t> и посвящены проблеме лекарственно </a:t>
            </a:r>
            <a:r>
              <a:rPr lang="ru-RU" sz="1800" dirty="0" err="1">
                <a:effectLst/>
                <a:latin typeface="GothamNarrow"/>
              </a:rPr>
              <a:t>устойчивых</a:t>
            </a:r>
            <a:r>
              <a:rPr lang="ru-RU" sz="1800" dirty="0">
                <a:effectLst/>
                <a:latin typeface="GothamNarrow"/>
              </a:rPr>
              <a:t> инфекций и мерам для их сдерживания, с использованием полученных данных и с учетом </a:t>
            </a:r>
            <a:r>
              <a:rPr lang="ru-RU" sz="1800" dirty="0" err="1">
                <a:effectLst/>
                <a:latin typeface="GothamNarrow"/>
              </a:rPr>
              <a:t>особенностеи</a:t>
            </a:r>
            <a:r>
              <a:rPr lang="ru-RU" sz="1800" dirty="0">
                <a:effectLst/>
                <a:latin typeface="GothamNarrow"/>
              </a:rPr>
              <a:t>̆ </a:t>
            </a:r>
            <a:r>
              <a:rPr lang="ru-RU" sz="1800" dirty="0" err="1">
                <a:effectLst/>
                <a:latin typeface="GothamNarrow"/>
              </a:rPr>
              <a:t>местнои</a:t>
            </a:r>
            <a:r>
              <a:rPr lang="ru-RU" sz="1800" dirty="0">
                <a:effectLst/>
                <a:latin typeface="GothamNarrow"/>
              </a:rPr>
              <a:t>̆ жизни и местного языка. Кампании должны, в частности, охватывать профилактические мероприятия, такие как гигиена рук и вакцинация, препятствовать самолечению и поощрять ответственное и надлежащее использование ПП, а также важность </a:t>
            </a:r>
            <a:r>
              <a:rPr lang="ru-RU" sz="1800" dirty="0" err="1">
                <a:effectLst/>
                <a:latin typeface="GothamNarrow"/>
              </a:rPr>
              <a:t>надлежащеи</a:t>
            </a:r>
            <a:r>
              <a:rPr lang="ru-RU" sz="1800" dirty="0">
                <a:effectLst/>
                <a:latin typeface="GothamNarrow"/>
              </a:rPr>
              <a:t>̆ и </a:t>
            </a:r>
            <a:r>
              <a:rPr lang="ru-RU" sz="1800" dirty="0" err="1">
                <a:effectLst/>
                <a:latin typeface="GothamNarrow"/>
              </a:rPr>
              <a:t>оптимизированнои</a:t>
            </a:r>
            <a:r>
              <a:rPr lang="ru-RU" sz="1800" dirty="0">
                <a:effectLst/>
                <a:latin typeface="GothamNarrow"/>
              </a:rPr>
              <a:t>̆ диагностики. </a:t>
            </a:r>
            <a:endParaRPr lang="ru-RU" dirty="0">
              <a:effectLst/>
            </a:endParaRPr>
          </a:p>
          <a:p>
            <a:r>
              <a:rPr lang="ru-RU" sz="1800" dirty="0">
                <a:effectLst/>
                <a:latin typeface="GothamNarrow"/>
              </a:rPr>
              <a:t>Организовать проведение и осуществлять к</a:t>
            </a:r>
            <a:r>
              <a:rPr lang="ru-RU" sz="1800" u="sng" dirty="0">
                <a:effectLst/>
                <a:latin typeface="GothamNarrow"/>
              </a:rPr>
              <a:t>оординацию масштабных и регулярных информационно-пропагандистских мероприятий национального масштаба,</a:t>
            </a:r>
            <a:r>
              <a:rPr lang="ru-RU" sz="1800" dirty="0">
                <a:effectLst/>
                <a:latin typeface="GothamNarrow"/>
              </a:rPr>
              <a:t> таких как Всемирная неделя правильного использования ПП, в интересах привлечения внимания к СКАТ политиков и общественности, а также </a:t>
            </a:r>
            <a:r>
              <a:rPr lang="ru-RU" sz="1800" dirty="0" err="1">
                <a:effectLst/>
                <a:latin typeface="GothamNarrow"/>
              </a:rPr>
              <a:t>содействия</a:t>
            </a:r>
            <a:r>
              <a:rPr lang="ru-RU" sz="1800" dirty="0">
                <a:effectLst/>
                <a:latin typeface="GothamNarrow"/>
              </a:rPr>
              <a:t> реализации передовых практик </a:t>
            </a:r>
            <a:r>
              <a:rPr lang="ru-RU" sz="1800" dirty="0" err="1">
                <a:effectLst/>
                <a:latin typeface="GothamNarrow"/>
              </a:rPr>
              <a:t>широкои</a:t>
            </a:r>
            <a:r>
              <a:rPr lang="ru-RU" sz="1800" dirty="0">
                <a:effectLst/>
                <a:latin typeface="GothamNarrow"/>
              </a:rPr>
              <a:t>̆ общественностью, работниками здравоохранения и лицами, формулирующими политику, в деле профилактики возникновения и распространения </a:t>
            </a:r>
            <a:r>
              <a:rPr lang="ru-RU" sz="1800" dirty="0" err="1">
                <a:effectLst/>
                <a:latin typeface="GothamNarrow"/>
              </a:rPr>
              <a:t>лекарственно-устойчивых</a:t>
            </a:r>
            <a:r>
              <a:rPr lang="ru-RU" sz="1800" dirty="0">
                <a:effectLst/>
                <a:latin typeface="GothamNarrow"/>
              </a:rPr>
              <a:t> инфекций и расширения </a:t>
            </a:r>
            <a:r>
              <a:rPr lang="ru-RU" sz="1800" dirty="0" err="1">
                <a:effectLst/>
                <a:latin typeface="GothamNarrow"/>
              </a:rPr>
              <a:t>комплекснои</a:t>
            </a:r>
            <a:r>
              <a:rPr lang="ru-RU" sz="1800" dirty="0">
                <a:effectLst/>
                <a:latin typeface="GothamNarrow"/>
              </a:rPr>
              <a:t>̆ деятельности в области СКАТ. </a:t>
            </a:r>
            <a:endParaRPr lang="ru-RU" dirty="0">
              <a:effectLst/>
            </a:endParaRPr>
          </a:p>
          <a:p>
            <a:r>
              <a:rPr lang="ru-RU" sz="1800" dirty="0">
                <a:effectLst/>
                <a:latin typeface="GothamNarrow"/>
              </a:rPr>
              <a:t>Включить специально разработанные информационные сообщения о СКАТ в </a:t>
            </a:r>
            <a:r>
              <a:rPr lang="ru-RU" sz="1800" dirty="0" err="1">
                <a:effectLst/>
                <a:latin typeface="GothamNarrow"/>
              </a:rPr>
              <a:t>широкии</a:t>
            </a:r>
            <a:r>
              <a:rPr lang="ru-RU" sz="1800" dirty="0">
                <a:effectLst/>
                <a:latin typeface="GothamNarrow"/>
              </a:rPr>
              <a:t>̆ контекст национальных инициатив в сфере пропаганды здоровья, профилактики, лечения и реабилитации, таких как </a:t>
            </a:r>
            <a:r>
              <a:rPr lang="ru-RU" sz="1800" dirty="0" err="1">
                <a:effectLst/>
                <a:latin typeface="GothamNarrow"/>
              </a:rPr>
              <a:t>Всемирныи</a:t>
            </a:r>
            <a:r>
              <a:rPr lang="ru-RU" sz="1800" dirty="0">
                <a:effectLst/>
                <a:latin typeface="GothamNarrow"/>
              </a:rPr>
              <a:t>̆ день воды, </a:t>
            </a:r>
            <a:r>
              <a:rPr lang="ru-RU" sz="1800" dirty="0" err="1">
                <a:effectLst/>
                <a:latin typeface="GothamNarrow"/>
              </a:rPr>
              <a:t>Всемирныи</a:t>
            </a:r>
            <a:r>
              <a:rPr lang="ru-RU" sz="1800" dirty="0">
                <a:effectLst/>
                <a:latin typeface="GothamNarrow"/>
              </a:rPr>
              <a:t>̆ день туалета, </a:t>
            </a:r>
            <a:r>
              <a:rPr lang="ru-RU" sz="1800" dirty="0" err="1">
                <a:effectLst/>
                <a:latin typeface="GothamNarrow"/>
              </a:rPr>
              <a:t>Международныи</a:t>
            </a:r>
            <a:r>
              <a:rPr lang="ru-RU" sz="1800" dirty="0">
                <a:effectLst/>
                <a:latin typeface="GothamNarrow"/>
              </a:rPr>
              <a:t>̆ день защиты </a:t>
            </a:r>
            <a:r>
              <a:rPr lang="ru-RU" sz="1800" dirty="0" err="1">
                <a:effectLst/>
                <a:latin typeface="GothamNarrow"/>
              </a:rPr>
              <a:t>детеи</a:t>
            </a:r>
            <a:r>
              <a:rPr lang="ru-RU" sz="1800" dirty="0">
                <a:effectLst/>
                <a:latin typeface="GothamNarrow"/>
              </a:rPr>
              <a:t>̆, прививочные кампании, </a:t>
            </a:r>
            <a:r>
              <a:rPr lang="ru-RU" sz="1800" dirty="0" err="1">
                <a:effectLst/>
                <a:latin typeface="GothamNarrow"/>
              </a:rPr>
              <a:t>Всемирныи</a:t>
            </a:r>
            <a:r>
              <a:rPr lang="ru-RU" sz="1800" dirty="0">
                <a:effectLst/>
                <a:latin typeface="GothamNarrow"/>
              </a:rPr>
              <a:t>̆ день борьбы со СПИДом, </a:t>
            </a:r>
            <a:r>
              <a:rPr lang="ru-RU" sz="1800" dirty="0" err="1">
                <a:effectLst/>
                <a:latin typeface="GothamNarrow"/>
              </a:rPr>
              <a:t>Всемирныи</a:t>
            </a:r>
            <a:r>
              <a:rPr lang="ru-RU" sz="1800" dirty="0">
                <a:effectLst/>
                <a:latin typeface="GothamNarrow"/>
              </a:rPr>
              <a:t>̆ день борьбы с туберкулезом, </a:t>
            </a:r>
            <a:r>
              <a:rPr lang="ru-RU" sz="1800" dirty="0" err="1">
                <a:effectLst/>
                <a:latin typeface="GothamNarrow"/>
              </a:rPr>
              <a:t>Всемирныи</a:t>
            </a:r>
            <a:r>
              <a:rPr lang="ru-RU" sz="1800" dirty="0">
                <a:effectLst/>
                <a:latin typeface="GothamNarrow"/>
              </a:rPr>
              <a:t>̆ день борьбы с </a:t>
            </a:r>
            <a:r>
              <a:rPr lang="ru-RU" sz="1800" dirty="0" err="1">
                <a:effectLst/>
                <a:latin typeface="GothamNarrow"/>
              </a:rPr>
              <a:t>маляриеи</a:t>
            </a:r>
            <a:r>
              <a:rPr lang="ru-RU" sz="1800" dirty="0">
                <a:effectLst/>
                <a:latin typeface="GothamNarrow"/>
              </a:rPr>
              <a:t>̆ и Всемирная неделя питания, а также другие </a:t>
            </a:r>
            <a:r>
              <a:rPr lang="ru-RU" sz="1800" dirty="0" err="1">
                <a:effectLst/>
                <a:latin typeface="GothamNarrow"/>
              </a:rPr>
              <a:t>многосекторальные</a:t>
            </a:r>
            <a:r>
              <a:rPr lang="ru-RU" sz="1800" dirty="0">
                <a:effectLst/>
                <a:latin typeface="GothamNarrow"/>
              </a:rPr>
              <a:t> инициативы в области информирования о рисках, реализуемые правительствами. </a:t>
            </a:r>
            <a:endParaRPr lang="ru-RU" dirty="0">
              <a:effectLst/>
            </a:endParaRPr>
          </a:p>
          <a:p>
            <a:r>
              <a:rPr lang="ru-RU" sz="1800" u="sng" dirty="0">
                <a:effectLst/>
                <a:latin typeface="GothamNarrow"/>
              </a:rPr>
              <a:t>Разработать инструменты и проводить регулярную оценку и определение влияния информационных кампании</a:t>
            </a:r>
            <a:r>
              <a:rPr lang="ru-RU" sz="1800" dirty="0">
                <a:effectLst/>
                <a:latin typeface="GothamNarrow"/>
              </a:rPr>
              <a:t>̆ на знания, взгляды и поведенческие установки работников здравоохранения и населения в целом. </a:t>
            </a:r>
            <a:endParaRPr lang="ru-RU" dirty="0">
              <a:effectLst/>
            </a:endParaRPr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17969561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78A665-606D-D0BE-A75E-4933A00F1F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C18591-7E21-EFD9-6E58-3C159C2DF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499" y="169862"/>
            <a:ext cx="11082336" cy="1325563"/>
          </a:xfrm>
        </p:spPr>
        <p:txBody>
          <a:bodyPr>
            <a:normAutofit/>
          </a:bodyPr>
          <a:lstStyle/>
          <a:p>
            <a:r>
              <a:rPr lang="ru-RU" sz="2400" b="1" dirty="0">
                <a:effectLst/>
                <a:latin typeface="GothamNarrow"/>
              </a:rPr>
              <a:t>3.1. Повысить осведомленность и уровень вовлеченности в целях </a:t>
            </a:r>
            <a:r>
              <a:rPr lang="ru-RU" sz="2400" b="1" dirty="0" err="1">
                <a:effectLst/>
                <a:latin typeface="GothamNarrow"/>
              </a:rPr>
              <a:t>содействия</a:t>
            </a:r>
            <a:r>
              <a:rPr lang="ru-RU" sz="2400" b="1" dirty="0">
                <a:effectLst/>
                <a:latin typeface="GothamNarrow"/>
              </a:rPr>
              <a:t> поведенческим изменениям, касающимся использования ПП (2)</a:t>
            </a:r>
            <a:endParaRPr lang="ru-KZ" sz="5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5289772-3CCA-65E3-5D02-6DE6C83423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139" y="1361662"/>
            <a:ext cx="11320670" cy="5128590"/>
          </a:xfrm>
        </p:spPr>
        <p:txBody>
          <a:bodyPr>
            <a:normAutofit fontScale="92500" lnSpcReduction="10000"/>
          </a:bodyPr>
          <a:lstStyle/>
          <a:p>
            <a:r>
              <a:rPr lang="ru-RU" sz="1800" u="sng" dirty="0">
                <a:latin typeface="GothamNarrow"/>
              </a:rPr>
              <a:t>С</a:t>
            </a:r>
            <a:r>
              <a:rPr lang="ru-RU" sz="1800" u="sng" dirty="0">
                <a:effectLst/>
                <a:latin typeface="GothamNarrow"/>
              </a:rPr>
              <a:t>оздать и поддерживать функционирование национального центра управления знаниями для </a:t>
            </a:r>
            <a:r>
              <a:rPr lang="ru-RU" sz="1800" u="sng" dirty="0" err="1">
                <a:effectLst/>
                <a:latin typeface="GothamNarrow"/>
              </a:rPr>
              <a:t>содействия</a:t>
            </a:r>
            <a:r>
              <a:rPr lang="ru-RU" sz="1800" u="sng" dirty="0">
                <a:effectLst/>
                <a:latin typeface="GothamNarrow"/>
              </a:rPr>
              <a:t> непрерывному получению и распространению информации на всех уровнях, в том числе в среде </a:t>
            </a:r>
            <a:r>
              <a:rPr lang="ru-RU" sz="1800" u="sng" dirty="0" err="1">
                <a:effectLst/>
                <a:latin typeface="GothamNarrow"/>
              </a:rPr>
              <a:t>детеи</a:t>
            </a:r>
            <a:r>
              <a:rPr lang="ru-RU" sz="1800" u="sng" dirty="0">
                <a:effectLst/>
                <a:latin typeface="GothamNarrow"/>
              </a:rPr>
              <a:t>̆ и молодежи</a:t>
            </a:r>
            <a:r>
              <a:rPr lang="ru-RU" sz="1800" dirty="0">
                <a:effectLst/>
                <a:latin typeface="GothamNarrow"/>
              </a:rPr>
              <a:t>, на основе сотрудничества с министерствами образования и здравоохранения и другими соответствующими правительственными учреждениями и заинтересованными группами, включая организации гражданского общества, с </a:t>
            </a:r>
            <a:r>
              <a:rPr lang="ru-RU" sz="1800" dirty="0" err="1">
                <a:effectLst/>
                <a:latin typeface="GothamNarrow"/>
              </a:rPr>
              <a:t>опорои</a:t>
            </a:r>
            <a:r>
              <a:rPr lang="ru-RU" sz="1800" dirty="0">
                <a:effectLst/>
                <a:latin typeface="GothamNarrow"/>
              </a:rPr>
              <a:t>̆ на существующую деятельность. </a:t>
            </a:r>
            <a:endParaRPr lang="ru-RU" sz="1200" dirty="0">
              <a:effectLst/>
            </a:endParaRPr>
          </a:p>
          <a:p>
            <a:r>
              <a:rPr lang="ru-RU" sz="1800" u="sng" dirty="0">
                <a:effectLst/>
                <a:latin typeface="GothamNarrow"/>
              </a:rPr>
              <a:t>Разработать или адаптировать существующие учебные инструменты и материалы </a:t>
            </a:r>
            <a:r>
              <a:rPr lang="ru-RU" sz="1800" dirty="0">
                <a:effectLst/>
                <a:latin typeface="GothamNarrow"/>
              </a:rPr>
              <a:t>к национальным и местным условиям для создания эффективных </a:t>
            </a:r>
            <a:r>
              <a:rPr lang="ru-RU" sz="1800" dirty="0" err="1">
                <a:effectLst/>
                <a:latin typeface="GothamNarrow"/>
              </a:rPr>
              <a:t>моделеи</a:t>
            </a:r>
            <a:r>
              <a:rPr lang="ru-RU" sz="1800" dirty="0">
                <a:effectLst/>
                <a:latin typeface="GothamNarrow"/>
              </a:rPr>
              <a:t>̆ совершенствования знаний и практики среди населения в целом и среди всех работников здравоохранения (например, в больницах и учреждениях ПМСП), занятых как в государственном, так и частном секторе, а также для расширения участия сообществ. </a:t>
            </a:r>
            <a:endParaRPr lang="ru-RU" sz="1200" dirty="0">
              <a:effectLst/>
            </a:endParaRPr>
          </a:p>
          <a:p>
            <a:r>
              <a:rPr lang="ru-RU" sz="1800" u="sng" dirty="0">
                <a:effectLst/>
                <a:latin typeface="GothamNarrow"/>
              </a:rPr>
              <a:t>Разработать совместные стратегии коммуникации </a:t>
            </a:r>
            <a:r>
              <a:rPr lang="ru-RU" sz="1800" dirty="0">
                <a:effectLst/>
                <a:latin typeface="GothamNarrow"/>
              </a:rPr>
              <a:t>с заинтересованными сторонами в сфере животноводства, сельского </a:t>
            </a:r>
            <a:r>
              <a:rPr lang="ru-RU" sz="1800" dirty="0" err="1">
                <a:effectLst/>
                <a:latin typeface="GothamNarrow"/>
              </a:rPr>
              <a:t>хозяйства</a:t>
            </a:r>
            <a:r>
              <a:rPr lang="ru-RU" sz="1800" dirty="0">
                <a:effectLst/>
                <a:latin typeface="GothamNarrow"/>
              </a:rPr>
              <a:t> и защиты </a:t>
            </a:r>
            <a:r>
              <a:rPr lang="ru-RU" sz="1800" dirty="0" err="1">
                <a:effectLst/>
                <a:latin typeface="GothamNarrow"/>
              </a:rPr>
              <a:t>окружающеи</a:t>
            </a:r>
            <a:r>
              <a:rPr lang="ru-RU" sz="1800" dirty="0">
                <a:effectLst/>
                <a:latin typeface="GothamNarrow"/>
              </a:rPr>
              <a:t>̆ среды в целях повышения осведомленности об использовании противомикробных препаратов и </a:t>
            </a:r>
            <a:r>
              <a:rPr lang="ru-RU" sz="1800" dirty="0" err="1">
                <a:effectLst/>
                <a:latin typeface="GothamNarrow"/>
              </a:rPr>
              <a:t>устойчивости</a:t>
            </a:r>
            <a:r>
              <a:rPr lang="ru-RU" sz="1800" dirty="0">
                <a:effectLst/>
                <a:latin typeface="GothamNarrow"/>
              </a:rPr>
              <a:t> </a:t>
            </a:r>
            <a:r>
              <a:rPr lang="ru-RU" sz="1800" dirty="0" err="1">
                <a:effectLst/>
                <a:latin typeface="GothamNarrow"/>
              </a:rPr>
              <a:t>возбудителеи</a:t>
            </a:r>
            <a:r>
              <a:rPr lang="ru-RU" sz="1800" dirty="0">
                <a:effectLst/>
                <a:latin typeface="GothamNarrow"/>
              </a:rPr>
              <a:t>̆ к препаратам с помощью подхода «Единое здоровье». </a:t>
            </a:r>
            <a:endParaRPr lang="ru-RU" sz="1200" dirty="0">
              <a:effectLst/>
            </a:endParaRPr>
          </a:p>
          <a:p>
            <a:r>
              <a:rPr lang="ru-RU" sz="1800" dirty="0">
                <a:effectLst/>
                <a:latin typeface="GothamNarrow"/>
              </a:rPr>
              <a:t>Используя подход «Единое здоровье» и возможности сотрудничества с соответствующими органами в распространении информации через местные СМИ, печатные СМИ и социальные сети, подготовить документальные сюжеты, свидетельства и яркие примеры личного опыта борьбы против лекарственно </a:t>
            </a:r>
            <a:r>
              <a:rPr lang="ru-RU" sz="1800" dirty="0" err="1">
                <a:effectLst/>
                <a:latin typeface="GothamNarrow"/>
              </a:rPr>
              <a:t>устойчивых</a:t>
            </a:r>
            <a:r>
              <a:rPr lang="ru-RU" sz="1800" dirty="0">
                <a:effectLst/>
                <a:latin typeface="GothamNarrow"/>
              </a:rPr>
              <a:t> инфекций. </a:t>
            </a:r>
            <a:endParaRPr lang="ru-RU" sz="1200" dirty="0">
              <a:effectLst/>
            </a:endParaRPr>
          </a:p>
          <a:p>
            <a:r>
              <a:rPr lang="ru-RU" sz="1800" dirty="0">
                <a:effectLst/>
                <a:latin typeface="GothamNarrow"/>
              </a:rPr>
              <a:t>Проводить регулярные обследования и </a:t>
            </a:r>
            <a:r>
              <a:rPr lang="ru-RU" sz="1800" u="sng" dirty="0">
                <a:effectLst/>
                <a:latin typeface="GothamNarrow"/>
              </a:rPr>
              <a:t>анализ для выяснения уровня осведомленности</a:t>
            </a:r>
            <a:r>
              <a:rPr lang="ru-RU" sz="1800" dirty="0">
                <a:effectLst/>
                <a:latin typeface="GothamNarrow"/>
              </a:rPr>
              <a:t>, взглядов и поведенческих установок работников здравоохранения, </a:t>
            </a:r>
            <a:r>
              <a:rPr lang="ru-RU" sz="1800" dirty="0" err="1">
                <a:effectLst/>
                <a:latin typeface="GothamNarrow"/>
              </a:rPr>
              <a:t>широкои</a:t>
            </a:r>
            <a:r>
              <a:rPr lang="ru-RU" sz="1800" dirty="0">
                <a:effectLst/>
                <a:latin typeface="GothamNarrow"/>
              </a:rPr>
              <a:t>̆ общественности, </a:t>
            </a:r>
            <a:r>
              <a:rPr lang="ru-RU" sz="1800" dirty="0" err="1">
                <a:effectLst/>
                <a:latin typeface="GothamNarrow"/>
              </a:rPr>
              <a:t>потребителеи</a:t>
            </a:r>
            <a:r>
              <a:rPr lang="ru-RU" sz="1800" dirty="0">
                <a:effectLst/>
                <a:latin typeface="GothamNarrow"/>
              </a:rPr>
              <a:t>̆ и других заинтересованных сторон в отношении применения противомикробных препаратов и возникновения </a:t>
            </a:r>
            <a:r>
              <a:rPr lang="ru-RU" sz="1800" dirty="0" err="1">
                <a:effectLst/>
                <a:latin typeface="GothamNarrow"/>
              </a:rPr>
              <a:t>устойчивости</a:t>
            </a:r>
            <a:r>
              <a:rPr lang="ru-RU" sz="1800" dirty="0">
                <a:effectLst/>
                <a:latin typeface="GothamNarrow"/>
              </a:rPr>
              <a:t>, а также для определения наилучших методов и сфер применения стратегий коммуникации и поведенческих изменений и использования исходных наборов данных для мониторинга прогресса и эффекта. </a:t>
            </a:r>
            <a:endParaRPr lang="ru-RU" sz="1200" dirty="0">
              <a:effectLst/>
            </a:endParaRPr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6489386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2E8E8E-3B0F-156C-A954-D9E5BEB5EA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850" y="136525"/>
            <a:ext cx="10515600" cy="1325563"/>
          </a:xfrm>
        </p:spPr>
        <p:txBody>
          <a:bodyPr>
            <a:normAutofit/>
          </a:bodyPr>
          <a:lstStyle/>
          <a:p>
            <a:r>
              <a:rPr lang="ru-RU" sz="2000" b="1" dirty="0">
                <a:effectLst/>
                <a:latin typeface="GothamNarrow"/>
              </a:rPr>
              <a:t>3.2. Укрепить потенциал работников здравоохранения путем предоставления индивидуальных пакетов услуг в области образования и </a:t>
            </a:r>
            <a:r>
              <a:rPr lang="ru-RU" sz="2000" b="1" dirty="0" err="1">
                <a:effectLst/>
                <a:latin typeface="GothamNarrow"/>
              </a:rPr>
              <a:t>профессиональнои</a:t>
            </a:r>
            <a:r>
              <a:rPr lang="ru-RU" sz="2000" b="1" dirty="0">
                <a:effectLst/>
                <a:latin typeface="GothamNarrow"/>
              </a:rPr>
              <a:t>̆ подготовки в соответствии с функциями и ролями работников здравоохранения </a:t>
            </a:r>
            <a:endParaRPr lang="ru-KZ" sz="4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2A33817-34BB-EA4E-9F75-CE3AB1E844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525" y="1533524"/>
            <a:ext cx="10829925" cy="4791075"/>
          </a:xfrm>
        </p:spPr>
        <p:txBody>
          <a:bodyPr/>
          <a:lstStyle/>
          <a:p>
            <a:r>
              <a:rPr lang="ru-RU" sz="1800" u="sng" dirty="0">
                <a:effectLst/>
                <a:latin typeface="GothamNarrow"/>
              </a:rPr>
              <a:t>Внедрить принципы СКАТ</a:t>
            </a:r>
            <a:r>
              <a:rPr lang="ru-RU" sz="1800" dirty="0">
                <a:effectLst/>
                <a:latin typeface="GothamNarrow"/>
              </a:rPr>
              <a:t>, включая надлежащее использование ПП, цикл совершенствования качества, меры/ вмешательства СКАТ и другие принципы ПИИК и ВСГ </a:t>
            </a:r>
            <a:r>
              <a:rPr lang="ru-RU" sz="1800" u="sng" dirty="0">
                <a:effectLst/>
                <a:latin typeface="GothamNarrow"/>
              </a:rPr>
              <a:t>в программы </a:t>
            </a:r>
            <a:r>
              <a:rPr lang="ru-RU" sz="1800" u="sng" dirty="0" err="1">
                <a:effectLst/>
                <a:latin typeface="GothamNarrow"/>
              </a:rPr>
              <a:t>додипломнои</a:t>
            </a:r>
            <a:r>
              <a:rPr lang="ru-RU" sz="1800" u="sng" dirty="0">
                <a:effectLst/>
                <a:latin typeface="GothamNarrow"/>
              </a:rPr>
              <a:t>̆ и </a:t>
            </a:r>
            <a:r>
              <a:rPr lang="ru-RU" sz="1800" u="sng" dirty="0" err="1">
                <a:effectLst/>
                <a:latin typeface="GothamNarrow"/>
              </a:rPr>
              <a:t>постдипломнои</a:t>
            </a:r>
            <a:r>
              <a:rPr lang="ru-RU" sz="1800" dirty="0">
                <a:effectLst/>
                <a:latin typeface="GothamNarrow"/>
              </a:rPr>
              <a:t>̆ подготовки работников здравоохранения всех категорий. </a:t>
            </a:r>
            <a:endParaRPr lang="ru-RU" dirty="0">
              <a:effectLst/>
            </a:endParaRPr>
          </a:p>
          <a:p>
            <a:r>
              <a:rPr lang="ru-RU" sz="1800" u="sng" dirty="0">
                <a:effectLst/>
                <a:latin typeface="GothamNarrow"/>
              </a:rPr>
              <a:t>Разработать или адаптировать учебные материалы и стандартные операционные процедуры СКАТ, применяемые на базе учреждении</a:t>
            </a:r>
            <a:r>
              <a:rPr lang="ru-RU" sz="1800" dirty="0">
                <a:effectLst/>
                <a:latin typeface="GothamNarrow"/>
              </a:rPr>
              <a:t>̆ (больницы и учреждения первичного звена), с учетом рекомендованных национальных и международных инструментов, а также условий на местах для применения работниками здравоохранения. </a:t>
            </a:r>
            <a:endParaRPr lang="ru-RU" dirty="0">
              <a:effectLst/>
            </a:endParaRPr>
          </a:p>
          <a:p>
            <a:r>
              <a:rPr lang="ru-RU" sz="1800" dirty="0">
                <a:effectLst/>
                <a:latin typeface="GothamNarrow"/>
              </a:rPr>
              <a:t>Разработать или адаптировать пакеты услуг для </a:t>
            </a:r>
            <a:r>
              <a:rPr lang="ru-RU" sz="1800" u="sng" dirty="0">
                <a:effectLst/>
                <a:latin typeface="GothamNarrow"/>
              </a:rPr>
              <a:t>обучения на рабочем месте лиц</a:t>
            </a:r>
            <a:r>
              <a:rPr lang="ru-RU" sz="1800" dirty="0">
                <a:effectLst/>
                <a:latin typeface="GothamNarrow"/>
              </a:rPr>
              <a:t>, формулирующих политику, и </a:t>
            </a:r>
            <a:r>
              <a:rPr lang="ru-RU" sz="1800" u="sng" dirty="0" err="1">
                <a:effectLst/>
                <a:latin typeface="GothamNarrow"/>
              </a:rPr>
              <a:t>руководителеи</a:t>
            </a:r>
            <a:r>
              <a:rPr lang="ru-RU" sz="1800" u="sng" dirty="0">
                <a:effectLst/>
                <a:latin typeface="GothamNarrow"/>
              </a:rPr>
              <a:t>̆ служб здравоохранения в целях повышения уровня их осведомленности</a:t>
            </a:r>
            <a:r>
              <a:rPr lang="ru-RU" sz="1800" dirty="0">
                <a:effectLst/>
                <a:latin typeface="GothamNarrow"/>
              </a:rPr>
              <a:t>, а также упрочения лидерства при принятии решений, касающихся мер СКАТ. </a:t>
            </a:r>
            <a:endParaRPr lang="ru-RU" dirty="0">
              <a:effectLst/>
            </a:endParaRPr>
          </a:p>
          <a:p>
            <a:r>
              <a:rPr lang="ru-RU" sz="1800" u="sng" dirty="0">
                <a:effectLst/>
                <a:latin typeface="GothamNarrow"/>
              </a:rPr>
              <a:t>Внедрить концепции и принципы СКАТ</a:t>
            </a:r>
            <a:r>
              <a:rPr lang="ru-RU" sz="1800" dirty="0">
                <a:effectLst/>
                <a:latin typeface="GothamNarrow"/>
              </a:rPr>
              <a:t> в программу подготовки по дополнительным дисциплинам, например в </a:t>
            </a:r>
            <a:r>
              <a:rPr lang="ru-RU" sz="1800" u="sng" dirty="0">
                <a:effectLst/>
                <a:latin typeface="GothamNarrow"/>
              </a:rPr>
              <a:t>программу подготовки в сфере ПИИК.</a:t>
            </a:r>
            <a:r>
              <a:rPr lang="ru-RU" sz="1800" dirty="0">
                <a:effectLst/>
                <a:latin typeface="GothamNarrow"/>
              </a:rPr>
              <a:t> </a:t>
            </a:r>
            <a:endParaRPr lang="ru-RU" dirty="0">
              <a:effectLst/>
            </a:endParaRPr>
          </a:p>
          <a:p>
            <a:r>
              <a:rPr lang="ru-RU" sz="1800" dirty="0">
                <a:effectLst/>
                <a:latin typeface="GothamNarrow"/>
              </a:rPr>
              <a:t>Проводить подготовку и выделять необходимые человеческие ресурсы для </a:t>
            </a:r>
            <a:r>
              <a:rPr lang="ru-RU" sz="1800" dirty="0" err="1">
                <a:effectLst/>
                <a:latin typeface="GothamNarrow"/>
              </a:rPr>
              <a:t>содействия</a:t>
            </a:r>
            <a:r>
              <a:rPr lang="ru-RU" sz="1800" dirty="0">
                <a:effectLst/>
                <a:latin typeface="GothamNarrow"/>
              </a:rPr>
              <a:t> осуществлению комплексных мер СКАТ на экспертном уровне, обеспечивая подотчетность. </a:t>
            </a:r>
            <a:endParaRPr lang="ru-RU" dirty="0">
              <a:effectLst/>
            </a:endParaRPr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20738153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BE4421-5EBE-7C3F-EF07-BD1E4E29CA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54100"/>
          </a:xfrm>
        </p:spPr>
        <p:txBody>
          <a:bodyPr>
            <a:normAutofit/>
          </a:bodyPr>
          <a:lstStyle/>
          <a:p>
            <a:r>
              <a:rPr lang="ru-RU" sz="2000" b="1" dirty="0">
                <a:effectLst/>
                <a:latin typeface="GothamNarrow"/>
              </a:rPr>
              <a:t>4 Совершенствование деятельности в области водоснабжения, санитарии и гигиены, а также профилактики инфекций и инфекционного контроля </a:t>
            </a:r>
            <a:br>
              <a:rPr lang="ru-RU" sz="4800" dirty="0"/>
            </a:br>
            <a:r>
              <a:rPr lang="ru-RU" sz="2000" b="1" dirty="0">
                <a:effectLst/>
                <a:latin typeface="GothamNarrow"/>
              </a:rPr>
              <a:t>4.1. Усовершенствовать ВСГ в учреждениях здравоохранения и общинах </a:t>
            </a:r>
            <a:endParaRPr lang="ru-KZ" sz="4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A9AB566-D217-5C44-7F90-58A8D0B959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>
                <a:effectLst/>
                <a:latin typeface="GothamNarrow"/>
              </a:rPr>
              <a:t>Наладить сотрудничество и пропагандировать внедрение рекомендованных международных руководств и инструментов для поддержки мер ВСГ в лечебно-профилактических учреждениях и общинах в рамках комплексных мер СКАТ. </a:t>
            </a:r>
            <a:endParaRPr lang="ru-RU" sz="3200" dirty="0">
              <a:effectLst/>
            </a:endParaRPr>
          </a:p>
          <a:p>
            <a:r>
              <a:rPr lang="ru-RU" sz="2000" dirty="0">
                <a:effectLst/>
                <a:latin typeface="GothamNarrow"/>
              </a:rPr>
              <a:t>В целях оценки ВСГ в лечебно-профилактических учреждениях в рамках комплексных мер СКАТ, способствующих внедрению необходимых усовершенствований и поддержанию качества услуг ВСГ, совместно с соответствующими программами </a:t>
            </a:r>
            <a:r>
              <a:rPr lang="ru-RU" sz="2000" dirty="0" err="1">
                <a:effectLst/>
                <a:latin typeface="GothamNarrow"/>
              </a:rPr>
              <a:t>задействовать</a:t>
            </a:r>
            <a:r>
              <a:rPr lang="ru-RU" sz="2000" dirty="0">
                <a:effectLst/>
                <a:latin typeface="GothamNarrow"/>
              </a:rPr>
              <a:t> инструмент ВОЗ по совершенствованию ВСГ в учреждениях. </a:t>
            </a:r>
            <a:endParaRPr lang="ru-RU" sz="3200" dirty="0">
              <a:effectLst/>
            </a:endParaRPr>
          </a:p>
          <a:p>
            <a:r>
              <a:rPr lang="ru-RU" sz="2000" dirty="0">
                <a:effectLst/>
                <a:latin typeface="GothamNarrow"/>
              </a:rPr>
              <a:t>Использовать руководящее положение сектора здравоохранения в интересах совершенствования системы управления и инвестиций в услуги ВСГ в общинах (с упором на санитарные услуги), а также в интересах </a:t>
            </a:r>
            <a:r>
              <a:rPr lang="ru-RU" sz="2000" dirty="0" err="1">
                <a:effectLst/>
                <a:latin typeface="GothamNarrow"/>
              </a:rPr>
              <a:t>бесперебойного</a:t>
            </a:r>
            <a:r>
              <a:rPr lang="ru-RU" sz="2000" dirty="0">
                <a:effectLst/>
                <a:latin typeface="GothamNarrow"/>
              </a:rPr>
              <a:t> оказания услуг в рамках комплексных мер СКАТ. </a:t>
            </a:r>
            <a:endParaRPr lang="ru-RU" sz="3200" dirty="0">
              <a:effectLst/>
            </a:endParaRPr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40484754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CC10D6-AA2D-5237-920D-04327F9C3A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>
                <a:effectLst/>
                <a:latin typeface="GothamNarrow"/>
              </a:rPr>
              <a:t>4. 2. Реализовать основные компоненты ПИИК в лечебно-профилактических учреждениях </a:t>
            </a:r>
            <a:endParaRPr lang="ru-KZ" sz="5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1666F82-DA99-7F67-8989-B7C4AA1E2C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2475" y="1690688"/>
            <a:ext cx="10601325" cy="4538662"/>
          </a:xfrm>
        </p:spPr>
        <p:txBody>
          <a:bodyPr/>
          <a:lstStyle/>
          <a:p>
            <a:r>
              <a:rPr lang="ru-RU" sz="1800" dirty="0">
                <a:effectLst/>
                <a:latin typeface="GothamNarrow"/>
              </a:rPr>
              <a:t>Проводить совместную работу и пропаганду по линии </a:t>
            </a:r>
            <a:r>
              <a:rPr lang="ru-RU" sz="1800" u="sng" dirty="0">
                <a:effectLst/>
                <a:latin typeface="GothamNarrow"/>
              </a:rPr>
              <a:t>реализации минимальных требований ПИИК</a:t>
            </a:r>
            <a:r>
              <a:rPr lang="ru-RU" sz="1800" dirty="0">
                <a:effectLst/>
                <a:latin typeface="GothamNarrow"/>
              </a:rPr>
              <a:t>, основных компонентов программ ВОЗ, а также мультимодальных стратегий в дополнение к комплексным мерам СКАТ. </a:t>
            </a:r>
            <a:endParaRPr lang="ru-RU" dirty="0">
              <a:effectLst/>
            </a:endParaRPr>
          </a:p>
          <a:p>
            <a:r>
              <a:rPr lang="ru-RU" sz="1800" dirty="0">
                <a:effectLst/>
                <a:latin typeface="GothamNarrow"/>
              </a:rPr>
              <a:t>Совместно с соответствующими программами координировать и </a:t>
            </a:r>
            <a:r>
              <a:rPr lang="ru-RU" sz="1800" u="sng" dirty="0">
                <a:effectLst/>
                <a:latin typeface="GothamNarrow"/>
              </a:rPr>
              <a:t>стимулировать выполнение мер ПИИК на основе </a:t>
            </a:r>
            <a:r>
              <a:rPr lang="ru-RU" sz="1800" u="sng" dirty="0" err="1">
                <a:effectLst/>
                <a:latin typeface="GothamNarrow"/>
              </a:rPr>
              <a:t>мультимодальнои</a:t>
            </a:r>
            <a:r>
              <a:rPr lang="ru-RU" sz="1800" u="sng" dirty="0">
                <a:effectLst/>
                <a:latin typeface="GothamNarrow"/>
              </a:rPr>
              <a:t>̆ стратегии на уровне учреждении</a:t>
            </a:r>
            <a:r>
              <a:rPr lang="ru-RU" sz="1800" dirty="0">
                <a:effectLst/>
                <a:latin typeface="GothamNarrow"/>
              </a:rPr>
              <a:t>̆. </a:t>
            </a:r>
            <a:endParaRPr lang="ru-RU" dirty="0">
              <a:effectLst/>
            </a:endParaRPr>
          </a:p>
          <a:p>
            <a:r>
              <a:rPr lang="ru-RU" sz="1800" dirty="0">
                <a:effectLst/>
                <a:latin typeface="GothamNarrow"/>
              </a:rPr>
              <a:t>Создать официальные междисциплинарные </a:t>
            </a:r>
            <a:r>
              <a:rPr lang="ru-RU" sz="1800" u="sng" dirty="0">
                <a:effectLst/>
                <a:latin typeface="GothamNarrow"/>
              </a:rPr>
              <a:t>структуры и механизмы управления и </a:t>
            </a:r>
            <a:r>
              <a:rPr lang="ru-RU" sz="1800" u="sng" dirty="0" err="1">
                <a:effectLst/>
                <a:latin typeface="GothamNarrow"/>
              </a:rPr>
              <a:t>взаимодействия</a:t>
            </a:r>
            <a:r>
              <a:rPr lang="ru-RU" sz="1800" u="sng" dirty="0">
                <a:effectLst/>
                <a:latin typeface="GothamNarrow"/>
              </a:rPr>
              <a:t> между руководством ПИИК и комплексным центральным подразделением СКАТ </a:t>
            </a:r>
            <a:r>
              <a:rPr lang="ru-RU" sz="1800" dirty="0">
                <a:effectLst/>
                <a:latin typeface="GothamNarrow"/>
              </a:rPr>
              <a:t>на всех уровнях системы здравоохранения. </a:t>
            </a:r>
            <a:endParaRPr lang="ru-RU" dirty="0">
              <a:effectLst/>
            </a:endParaRPr>
          </a:p>
          <a:p>
            <a:r>
              <a:rPr lang="ru-RU" sz="1800" dirty="0">
                <a:effectLst/>
                <a:latin typeface="GothamNarrow"/>
              </a:rPr>
              <a:t>Совместно с соответствующими программами разработать, провести анализ и доработку нормативных механизмов, имеющих отношение к реализации мер ПИИК на всех уровнях системы здравоохранения. </a:t>
            </a:r>
            <a:endParaRPr lang="ru-RU" dirty="0">
              <a:effectLst/>
            </a:endParaRPr>
          </a:p>
          <a:p>
            <a:r>
              <a:rPr lang="ru-RU" sz="1800" u="sng" dirty="0">
                <a:effectLst/>
                <a:latin typeface="GothamNarrow"/>
              </a:rPr>
              <a:t>Разработать систему, позволяющую объединить</a:t>
            </a:r>
            <a:r>
              <a:rPr lang="ru-RU" sz="1800" dirty="0">
                <a:effectLst/>
                <a:latin typeface="GothamNarrow"/>
              </a:rPr>
              <a:t> мониторинг и регистрацию случаев инфекций, связанных с медико</a:t>
            </a:r>
            <a:r>
              <a:rPr lang="ru-RU" sz="1800" dirty="0">
                <a:latin typeface="GothamNarrow"/>
              </a:rPr>
              <a:t>-</a:t>
            </a:r>
            <a:r>
              <a:rPr lang="ru-RU" sz="1800" dirty="0" err="1">
                <a:effectLst/>
                <a:latin typeface="GothamNarrow"/>
              </a:rPr>
              <a:t>санитарнои</a:t>
            </a:r>
            <a:r>
              <a:rPr lang="ru-RU" sz="1800" dirty="0">
                <a:effectLst/>
                <a:latin typeface="GothamNarrow"/>
              </a:rPr>
              <a:t>̆ помощью, применения противомикробных препаратов, УПП, результатов лечения пациентов и качества оказания помощи. </a:t>
            </a:r>
            <a:endParaRPr lang="ru-RU" dirty="0">
              <a:effectLst/>
            </a:endParaRPr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30275420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FD50D4-12A6-B02E-7C9E-C3C357EF6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>
            <a:normAutofit/>
          </a:bodyPr>
          <a:lstStyle/>
          <a:p>
            <a:r>
              <a:rPr lang="ru-RU" sz="2000" b="1" u="sng" dirty="0">
                <a:effectLst/>
                <a:latin typeface="GothamNarrow"/>
              </a:rPr>
              <a:t>5. Надзор, мониторинг и оценка </a:t>
            </a:r>
            <a:br>
              <a:rPr lang="ru-RU" sz="4800" dirty="0"/>
            </a:br>
            <a:r>
              <a:rPr lang="ru-RU" sz="2000" b="1" dirty="0">
                <a:effectLst/>
                <a:latin typeface="GothamNarrow"/>
              </a:rPr>
              <a:t>5.1. Надзор за использованием и потреблением противомикробных препаратов </a:t>
            </a:r>
            <a:endParaRPr lang="ru-KZ" sz="4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D195EC5-42D3-EE29-80B5-E59F4CD41E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450" y="1181100"/>
            <a:ext cx="11277600" cy="5524500"/>
          </a:xfrm>
        </p:spPr>
        <p:txBody>
          <a:bodyPr>
            <a:normAutofit fontScale="92500" lnSpcReduction="10000"/>
          </a:bodyPr>
          <a:lstStyle/>
          <a:p>
            <a:r>
              <a:rPr lang="ru-RU" sz="1800" u="sng" dirty="0">
                <a:effectLst/>
                <a:latin typeface="GothamNarrow"/>
              </a:rPr>
              <a:t>Создать</a:t>
            </a:r>
            <a:r>
              <a:rPr lang="ru-RU" sz="1800" dirty="0">
                <a:effectLst/>
                <a:latin typeface="GothamNarrow"/>
              </a:rPr>
              <a:t> или усовершенствовать </a:t>
            </a:r>
            <a:r>
              <a:rPr lang="ru-RU" sz="1800" u="sng" dirty="0">
                <a:effectLst/>
                <a:latin typeface="GothamNarrow"/>
              </a:rPr>
              <a:t>национальные программы эпиднадзора за использованием и потреблением ПП</a:t>
            </a:r>
            <a:r>
              <a:rPr lang="ru-RU" sz="1800" dirty="0">
                <a:effectLst/>
                <a:latin typeface="GothamNarrow"/>
              </a:rPr>
              <a:t>, обеспечив наличие </a:t>
            </a:r>
            <a:r>
              <a:rPr lang="ru-RU" sz="1800" dirty="0" err="1">
                <a:effectLst/>
                <a:latin typeface="GothamNarrow"/>
              </a:rPr>
              <a:t>четкои</a:t>
            </a:r>
            <a:r>
              <a:rPr lang="ru-RU" sz="1800" dirty="0">
                <a:effectLst/>
                <a:latin typeface="GothamNarrow"/>
              </a:rPr>
              <a:t>̆ структуры, схемы управления и </a:t>
            </a:r>
            <a:r>
              <a:rPr lang="ru-RU" sz="1800" dirty="0" err="1">
                <a:effectLst/>
                <a:latin typeface="GothamNarrow"/>
              </a:rPr>
              <a:t>целеи</a:t>
            </a:r>
            <a:r>
              <a:rPr lang="ru-RU" sz="1800" dirty="0">
                <a:effectLst/>
                <a:latin typeface="GothamNarrow"/>
              </a:rPr>
              <a:t>̆ деятельности (то есть сбор данных, валидация, анализ, подготовка отчетов и обмен данными со всеми заинтересованными сторонами). </a:t>
            </a:r>
            <a:endParaRPr lang="ru-RU" dirty="0">
              <a:effectLst/>
            </a:endParaRPr>
          </a:p>
          <a:p>
            <a:r>
              <a:rPr lang="ru-RU" sz="1800" u="sng" dirty="0">
                <a:effectLst/>
                <a:latin typeface="GothamNarrow"/>
              </a:rPr>
              <a:t>Разработать методику надзора за использованием и потреблением ПП </a:t>
            </a:r>
            <a:r>
              <a:rPr lang="ru-RU" sz="1800" dirty="0">
                <a:effectLst/>
                <a:latin typeface="GothamNarrow"/>
              </a:rPr>
              <a:t>в национальном, региональном масштабах и в масштабе учреждений на основе стандартизованных международных методик, включая Глобальную систему эпиднадзора за </a:t>
            </a:r>
            <a:r>
              <a:rPr lang="ru-RU" sz="1800" dirty="0" err="1">
                <a:effectLst/>
                <a:latin typeface="GothamNarrow"/>
              </a:rPr>
              <a:t>устойчивостью</a:t>
            </a:r>
            <a:r>
              <a:rPr lang="ru-RU" sz="1800" dirty="0">
                <a:effectLst/>
                <a:latin typeface="GothamNarrow"/>
              </a:rPr>
              <a:t> к противомикробным препаратам ВОЗ и систему </a:t>
            </a:r>
            <a:r>
              <a:rPr lang="en" sz="1800" dirty="0">
                <a:effectLst/>
                <a:latin typeface="GothamNarrow"/>
              </a:rPr>
              <a:t>ATC/DDD</a:t>
            </a:r>
            <a:r>
              <a:rPr lang="ru-RU" sz="1800" dirty="0">
                <a:effectLst/>
                <a:latin typeface="GothamNarrow"/>
              </a:rPr>
              <a:t>. </a:t>
            </a:r>
            <a:endParaRPr lang="ru-RU" dirty="0">
              <a:effectLst/>
            </a:endParaRPr>
          </a:p>
          <a:p>
            <a:r>
              <a:rPr lang="ru-RU" sz="1800" dirty="0">
                <a:effectLst/>
                <a:latin typeface="GothamNarrow"/>
              </a:rPr>
              <a:t>Разработать или адаптировать инструменты для поддержки </a:t>
            </a:r>
            <a:r>
              <a:rPr lang="ru-RU" sz="1800" dirty="0" err="1">
                <a:effectLst/>
                <a:latin typeface="GothamNarrow"/>
              </a:rPr>
              <a:t>стандартизированнои</a:t>
            </a:r>
            <a:r>
              <a:rPr lang="ru-RU" sz="1800" dirty="0">
                <a:effectLst/>
                <a:latin typeface="GothamNarrow"/>
              </a:rPr>
              <a:t>̆ и </a:t>
            </a:r>
            <a:r>
              <a:rPr lang="ru-RU" sz="1800" dirty="0" err="1">
                <a:effectLst/>
                <a:latin typeface="GothamNarrow"/>
              </a:rPr>
              <a:t>согласованнои</a:t>
            </a:r>
            <a:r>
              <a:rPr lang="ru-RU" sz="1800" dirty="0">
                <a:effectLst/>
                <a:latin typeface="GothamNarrow"/>
              </a:rPr>
              <a:t>̆ </a:t>
            </a:r>
            <a:r>
              <a:rPr lang="ru-RU" sz="1800" dirty="0" err="1">
                <a:effectLst/>
                <a:latin typeface="GothamNarrow"/>
              </a:rPr>
              <a:t>национальнои</a:t>
            </a:r>
            <a:r>
              <a:rPr lang="ru-RU" sz="1800" dirty="0">
                <a:effectLst/>
                <a:latin typeface="GothamNarrow"/>
              </a:rPr>
              <a:t>̆ системы документирования и отчетности об использовании ПП, предназначенных для системного применения, в соответствии с согласованными на международном уровне руководящими принципами, наборами данных, источниками данных как в учреждениях  </a:t>
            </a:r>
            <a:r>
              <a:rPr lang="ru-RU" sz="1800" dirty="0" err="1">
                <a:effectLst/>
                <a:latin typeface="GothamNarrow"/>
              </a:rPr>
              <a:t>первичнои</a:t>
            </a:r>
            <a:r>
              <a:rPr lang="ru-RU" sz="1800" dirty="0">
                <a:effectLst/>
                <a:latin typeface="GothamNarrow"/>
              </a:rPr>
              <a:t>̆, так и </a:t>
            </a:r>
            <a:r>
              <a:rPr lang="ru-RU" sz="1800" dirty="0" err="1">
                <a:effectLst/>
                <a:latin typeface="GothamNarrow"/>
              </a:rPr>
              <a:t>специализированнои</a:t>
            </a:r>
            <a:r>
              <a:rPr lang="ru-RU" sz="1800" dirty="0">
                <a:effectLst/>
                <a:latin typeface="GothamNarrow"/>
              </a:rPr>
              <a:t>̆ медико-</a:t>
            </a:r>
            <a:r>
              <a:rPr lang="ru-RU" sz="1800" dirty="0" err="1">
                <a:effectLst/>
                <a:latin typeface="GothamNarrow"/>
              </a:rPr>
              <a:t>санитарнои</a:t>
            </a:r>
            <a:r>
              <a:rPr lang="ru-RU" sz="1800" dirty="0">
                <a:effectLst/>
                <a:latin typeface="GothamNarrow"/>
              </a:rPr>
              <a:t>̆ помощи, и использовать эту информацию для обоснования комплексных мер СКАТ. </a:t>
            </a:r>
            <a:endParaRPr lang="ru-RU" dirty="0">
              <a:effectLst/>
            </a:endParaRPr>
          </a:p>
          <a:p>
            <a:r>
              <a:rPr lang="ru-RU" sz="1800" dirty="0">
                <a:effectLst/>
                <a:latin typeface="GothamNarrow"/>
              </a:rPr>
              <a:t>Внедрить и начать применение инструмента для расчета потребления ПП (инструмент </a:t>
            </a:r>
            <a:r>
              <a:rPr lang="en" sz="1800" dirty="0">
                <a:effectLst/>
                <a:latin typeface="GothamNarrow"/>
              </a:rPr>
              <a:t>AMC) </a:t>
            </a:r>
            <a:r>
              <a:rPr lang="ru-RU" sz="1800" dirty="0">
                <a:effectLst/>
                <a:latin typeface="GothamNarrow"/>
              </a:rPr>
              <a:t>в целях пересчета сведений, содержащихся в пакетах данных о потреблении ПП, в единицы </a:t>
            </a:r>
            <a:r>
              <a:rPr lang="en" sz="1800" dirty="0">
                <a:effectLst/>
                <a:latin typeface="GothamNarrow"/>
              </a:rPr>
              <a:t>DDD. </a:t>
            </a:r>
            <a:endParaRPr lang="en" dirty="0">
              <a:effectLst/>
            </a:endParaRPr>
          </a:p>
          <a:p>
            <a:r>
              <a:rPr lang="ru-RU" sz="1800" u="sng" dirty="0">
                <a:effectLst/>
                <a:latin typeface="GothamNarrow"/>
              </a:rPr>
              <a:t>Проводить изучение потребления антибиотиков в МО </a:t>
            </a:r>
            <a:r>
              <a:rPr lang="ru-RU" sz="1800" dirty="0">
                <a:effectLst/>
                <a:latin typeface="GothamNarrow"/>
              </a:rPr>
              <a:t>(учреждения ПМСП и больницы) на основе согласованных на международном уровне руководящих принципов, включая методологию ВОЗ для изучения </a:t>
            </a:r>
            <a:r>
              <a:rPr lang="ru-RU" sz="1800" dirty="0" err="1">
                <a:effectLst/>
                <a:latin typeface="GothamNarrow"/>
              </a:rPr>
              <a:t>точечнои</a:t>
            </a:r>
            <a:r>
              <a:rPr lang="ru-RU" sz="1800" dirty="0">
                <a:effectLst/>
                <a:latin typeface="GothamNarrow"/>
              </a:rPr>
              <a:t>̆ </a:t>
            </a:r>
            <a:r>
              <a:rPr lang="ru-RU" sz="1800" dirty="0" err="1">
                <a:effectLst/>
                <a:latin typeface="GothamNarrow"/>
              </a:rPr>
              <a:t>превалентности</a:t>
            </a:r>
            <a:r>
              <a:rPr lang="ru-RU" sz="1800" dirty="0">
                <a:effectLst/>
                <a:latin typeface="GothamNarrow"/>
              </a:rPr>
              <a:t>, а также повышать практическую ценность данных для обоснования программных решений в рамках комплексных мер СКАТ на местном и национальном уровнях. </a:t>
            </a:r>
            <a:endParaRPr lang="ru-RU" dirty="0">
              <a:effectLst/>
            </a:endParaRPr>
          </a:p>
          <a:p>
            <a:r>
              <a:rPr lang="ru-RU" sz="1800" dirty="0" err="1">
                <a:effectLst/>
                <a:latin typeface="GothamNarrow"/>
              </a:rPr>
              <a:t>Содействовать</a:t>
            </a:r>
            <a:r>
              <a:rPr lang="ru-RU" sz="1800" dirty="0">
                <a:effectLst/>
                <a:latin typeface="GothamNarrow"/>
              </a:rPr>
              <a:t> и расширять обмен данными для оптимизации использования ПП и создания системы регулярного надзора за оказываемым </a:t>
            </a:r>
            <a:r>
              <a:rPr lang="ru-RU" sz="1800" dirty="0" err="1">
                <a:effectLst/>
                <a:latin typeface="GothamNarrow"/>
              </a:rPr>
              <a:t>содействием</a:t>
            </a:r>
            <a:r>
              <a:rPr lang="ru-RU" sz="1800" dirty="0">
                <a:effectLst/>
                <a:latin typeface="GothamNarrow"/>
              </a:rPr>
              <a:t> и проведением аудита, а также предоставления </a:t>
            </a:r>
            <a:r>
              <a:rPr lang="ru-RU" sz="1800" dirty="0" err="1">
                <a:effectLst/>
                <a:latin typeface="GothamNarrow"/>
              </a:rPr>
              <a:t>обратнои</a:t>
            </a:r>
            <a:r>
              <a:rPr lang="ru-RU" sz="1800" dirty="0">
                <a:effectLst/>
                <a:latin typeface="GothamNarrow"/>
              </a:rPr>
              <a:t>̆ связи в отношении практики назначения и отпуска лекарств на основе данных об использовании ПП. </a:t>
            </a:r>
            <a:endParaRPr lang="ru-RU" dirty="0">
              <a:effectLst/>
            </a:endParaRPr>
          </a:p>
          <a:p>
            <a:r>
              <a:rPr lang="ru-RU" sz="1800" dirty="0">
                <a:effectLst/>
                <a:latin typeface="GothamNarrow"/>
              </a:rPr>
              <a:t>Предусмотреть периодическое определение </a:t>
            </a:r>
            <a:r>
              <a:rPr lang="ru-RU" sz="1800" dirty="0" err="1">
                <a:effectLst/>
                <a:latin typeface="GothamNarrow"/>
              </a:rPr>
              <a:t>процентнои</a:t>
            </a:r>
            <a:r>
              <a:rPr lang="ru-RU" sz="1800" dirty="0">
                <a:effectLst/>
                <a:latin typeface="GothamNarrow"/>
              </a:rPr>
              <a:t>̆ </a:t>
            </a:r>
            <a:r>
              <a:rPr lang="ru-RU" sz="1800" u="sng" dirty="0">
                <a:effectLst/>
                <a:latin typeface="GothamNarrow"/>
              </a:rPr>
              <a:t>доли лечебно-профилактических учреждении</a:t>
            </a:r>
            <a:r>
              <a:rPr lang="ru-RU" sz="1800" dirty="0">
                <a:effectLst/>
                <a:latin typeface="GothamNarrow"/>
              </a:rPr>
              <a:t>̆, постоянно располагающих </a:t>
            </a:r>
            <a:r>
              <a:rPr lang="ru-RU" sz="1800" u="sng" dirty="0">
                <a:effectLst/>
                <a:latin typeface="GothamNarrow"/>
              </a:rPr>
              <a:t>основным набором необходимых антибиотиков </a:t>
            </a:r>
            <a:r>
              <a:rPr lang="ru-RU" sz="1800" dirty="0">
                <a:effectLst/>
                <a:latin typeface="GothamNarrow"/>
              </a:rPr>
              <a:t>по </a:t>
            </a:r>
            <a:r>
              <a:rPr lang="ru-RU" sz="1800" dirty="0" err="1">
                <a:effectLst/>
                <a:latin typeface="GothamNarrow"/>
              </a:rPr>
              <a:t>приемлемои</a:t>
            </a:r>
            <a:r>
              <a:rPr lang="ru-RU" sz="1800" dirty="0">
                <a:effectLst/>
                <a:latin typeface="GothamNarrow"/>
              </a:rPr>
              <a:t>̆ стоимости. </a:t>
            </a:r>
            <a:endParaRPr lang="ru-RU" dirty="0">
              <a:effectLst/>
            </a:endParaRPr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4400020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3A4F32-6A0B-E1B3-1D76-5CC4D42199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6050"/>
            <a:ext cx="10515600" cy="1325563"/>
          </a:xfrm>
        </p:spPr>
        <p:txBody>
          <a:bodyPr>
            <a:normAutofit/>
          </a:bodyPr>
          <a:lstStyle/>
          <a:p>
            <a:r>
              <a:rPr lang="ru-RU" sz="2400" b="1" dirty="0">
                <a:effectLst/>
                <a:latin typeface="GothamNarrow"/>
              </a:rPr>
              <a:t>5.2. Надзор за УПП </a:t>
            </a:r>
            <a:endParaRPr lang="ru-KZ" sz="5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A359578-5318-3893-20EC-D27820126F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dirty="0">
                <a:effectLst/>
                <a:latin typeface="GothamNarrow"/>
              </a:rPr>
              <a:t>Проводить </a:t>
            </a:r>
            <a:r>
              <a:rPr lang="ru-RU" sz="1800" u="sng" dirty="0">
                <a:effectLst/>
                <a:latin typeface="GothamNarrow"/>
              </a:rPr>
              <a:t>деятельность и </a:t>
            </a:r>
            <a:r>
              <a:rPr lang="ru-RU" sz="1800" u="sng" dirty="0" err="1">
                <a:effectLst/>
                <a:latin typeface="GothamNarrow"/>
              </a:rPr>
              <a:t>содействовать</a:t>
            </a:r>
            <a:r>
              <a:rPr lang="ru-RU" sz="1800" u="sng" dirty="0">
                <a:effectLst/>
                <a:latin typeface="GothamNarrow"/>
              </a:rPr>
              <a:t> эпиднадзору за потреблением и использованием </a:t>
            </a:r>
            <a:r>
              <a:rPr lang="ru-RU" sz="1800" dirty="0">
                <a:effectLst/>
                <a:latin typeface="GothamNarrow"/>
              </a:rPr>
              <a:t>ПП и УПП в национальном масштабе в целях обоснования планирования, практического осуществления и мониторинга прогресса </a:t>
            </a:r>
            <a:r>
              <a:rPr lang="ru-RU" sz="1800" dirty="0" err="1">
                <a:effectLst/>
                <a:latin typeface="GothamNarrow"/>
              </a:rPr>
              <a:t>комплекснои</a:t>
            </a:r>
            <a:r>
              <a:rPr lang="ru-RU" sz="1800" dirty="0">
                <a:effectLst/>
                <a:latin typeface="GothamNarrow"/>
              </a:rPr>
              <a:t>̆ деятельности в области СКАТ и улучшения результатов лечения пациентов. Разработка стратегий эпиднадзора для получения качественных и репрезентативных данных для обоснования эмпирического лечения и комплексных мер СКАТ должна проводиться национальным органом по эпиднадзору за УПП. </a:t>
            </a:r>
            <a:endParaRPr lang="ru-RU" dirty="0">
              <a:effectLst/>
            </a:endParaRPr>
          </a:p>
          <a:p>
            <a:r>
              <a:rPr lang="ru-RU" sz="1800" u="sng" dirty="0">
                <a:effectLst/>
                <a:latin typeface="GothamNarrow"/>
              </a:rPr>
              <a:t>Повысить потенциал </a:t>
            </a:r>
            <a:r>
              <a:rPr lang="ru-RU" sz="1800" u="sng" dirty="0" err="1">
                <a:effectLst/>
                <a:latin typeface="GothamNarrow"/>
              </a:rPr>
              <a:t>лабораторнои</a:t>
            </a:r>
            <a:r>
              <a:rPr lang="ru-RU" sz="1800" u="sng" dirty="0">
                <a:effectLst/>
                <a:latin typeface="GothamNarrow"/>
              </a:rPr>
              <a:t>̆ службы</a:t>
            </a:r>
            <a:r>
              <a:rPr lang="ru-RU" sz="1800" dirty="0">
                <a:effectLst/>
                <a:latin typeface="GothamNarrow"/>
              </a:rPr>
              <a:t>, а также эффективность процессов и процедур для оптимизации диагностики инфекционных заболеваний и улучшения идентификации патогенов и тестирования на </a:t>
            </a:r>
            <a:r>
              <a:rPr lang="ru-RU" sz="1800" dirty="0" err="1">
                <a:effectLst/>
                <a:latin typeface="GothamNarrow"/>
              </a:rPr>
              <a:t>устойчивость</a:t>
            </a:r>
            <a:r>
              <a:rPr lang="ru-RU" sz="1800" dirty="0">
                <a:effectLst/>
                <a:latin typeface="GothamNarrow"/>
              </a:rPr>
              <a:t> к ПП. </a:t>
            </a:r>
            <a:endParaRPr lang="ru-RU" dirty="0">
              <a:effectLst/>
            </a:endParaRPr>
          </a:p>
          <a:p>
            <a:r>
              <a:rPr lang="ru-RU" sz="1800" dirty="0">
                <a:effectLst/>
                <a:latin typeface="GothamNarrow"/>
              </a:rPr>
              <a:t>В интересах обоснования соответствующих политических решений, направленных на сдерживание УПП, стимулировать согласованное использование данных эпиднадзора за УПП и сведений об использовании и потреблении ПП со сходными данными ветеринарного надзора. </a:t>
            </a:r>
            <a:endParaRPr lang="ru-RU" dirty="0">
              <a:effectLst/>
            </a:endParaRPr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33130730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FC823C-6FC8-64B1-CDD8-702557450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58738"/>
            <a:ext cx="10515600" cy="1325563"/>
          </a:xfrm>
        </p:spPr>
        <p:txBody>
          <a:bodyPr>
            <a:normAutofit/>
          </a:bodyPr>
          <a:lstStyle/>
          <a:p>
            <a:r>
              <a:rPr lang="ru-RU" sz="2400" b="1" dirty="0">
                <a:effectLst/>
                <a:latin typeface="GothamNarrow"/>
              </a:rPr>
              <a:t>5.3. Мониторинг и оценка мер СКАТ </a:t>
            </a:r>
            <a:endParaRPr lang="ru-KZ" sz="5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B81FF1F-6F3B-8ACD-D7D2-D2FC2353F4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699" y="1171575"/>
            <a:ext cx="10829925" cy="489893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1800" dirty="0"/>
              <a:t>П</a:t>
            </a:r>
            <a:r>
              <a:rPr lang="ru-RU" sz="1800" dirty="0">
                <a:effectLst/>
              </a:rPr>
              <a:t>оказатели </a:t>
            </a:r>
            <a:r>
              <a:rPr lang="ru-RU" sz="1800" dirty="0" err="1">
                <a:effectLst/>
              </a:rPr>
              <a:t>комплекснои</a:t>
            </a:r>
            <a:r>
              <a:rPr lang="ru-RU" sz="1800" dirty="0">
                <a:effectLst/>
              </a:rPr>
              <a:t>̆ деятельности СКАТ в области охраны здоровья человека, которые могут использоваться для определения основных и целевых </a:t>
            </a:r>
            <a:r>
              <a:rPr lang="ru-RU" sz="1800" dirty="0" err="1">
                <a:effectLst/>
              </a:rPr>
              <a:t>показателеи</a:t>
            </a:r>
            <a:r>
              <a:rPr lang="ru-RU" sz="1800" dirty="0">
                <a:effectLst/>
              </a:rPr>
              <a:t>̆: </a:t>
            </a:r>
            <a:endParaRPr lang="ru-RU" dirty="0"/>
          </a:p>
          <a:p>
            <a:r>
              <a:rPr lang="ru-RU" sz="1800" dirty="0">
                <a:effectLst/>
              </a:rPr>
              <a:t>совокупное потребление антибиотиков для системного применения у человека (код АТХ </a:t>
            </a:r>
            <a:r>
              <a:rPr lang="en" sz="1800" dirty="0">
                <a:effectLst/>
              </a:rPr>
              <a:t>J01) </a:t>
            </a:r>
            <a:r>
              <a:rPr lang="ru-RU" sz="1800" dirty="0">
                <a:effectLst/>
              </a:rPr>
              <a:t>в единицах </a:t>
            </a:r>
            <a:r>
              <a:rPr lang="en" sz="1800" dirty="0">
                <a:effectLst/>
              </a:rPr>
              <a:t>DDD </a:t>
            </a:r>
            <a:r>
              <a:rPr lang="ru-RU" sz="1800" dirty="0">
                <a:effectLst/>
              </a:rPr>
              <a:t>на 1000 населения в день; </a:t>
            </a:r>
            <a:endParaRPr lang="ru-RU" dirty="0"/>
          </a:p>
          <a:p>
            <a:r>
              <a:rPr lang="ru-RU" sz="1800" dirty="0">
                <a:effectLst/>
              </a:rPr>
              <a:t>доля системных антибиотиков категории «Доступные» по отношению к совокупному объему потребления антибиотиков, выраженному в единицах </a:t>
            </a:r>
            <a:r>
              <a:rPr lang="en" sz="1800" dirty="0">
                <a:effectLst/>
              </a:rPr>
              <a:t>DDD; </a:t>
            </a:r>
            <a:endParaRPr lang="en" dirty="0"/>
          </a:p>
          <a:p>
            <a:r>
              <a:rPr lang="ru-RU" sz="1800" dirty="0">
                <a:effectLst/>
              </a:rPr>
              <a:t>относительная доля антибиотиков из различных категорий классификации </a:t>
            </a:r>
            <a:r>
              <a:rPr lang="en" sz="1800" dirty="0" err="1">
                <a:effectLst/>
              </a:rPr>
              <a:t>AWaRe</a:t>
            </a:r>
            <a:r>
              <a:rPr lang="en" sz="1800" dirty="0">
                <a:effectLst/>
              </a:rPr>
              <a:t> («</a:t>
            </a:r>
            <a:r>
              <a:rPr lang="ru-RU" sz="1800" dirty="0">
                <a:effectLst/>
              </a:rPr>
              <a:t>Доступа», «Надзора», «Резерва») для использования в </a:t>
            </a:r>
            <a:r>
              <a:rPr lang="ru-RU" sz="1800" dirty="0" err="1">
                <a:effectLst/>
              </a:rPr>
              <a:t>педиатрическои</a:t>
            </a:r>
            <a:r>
              <a:rPr lang="ru-RU" sz="1800" dirty="0">
                <a:effectLst/>
              </a:rPr>
              <a:t>̆ практике; </a:t>
            </a:r>
            <a:endParaRPr lang="ru-RU" dirty="0"/>
          </a:p>
          <a:p>
            <a:r>
              <a:rPr lang="ru-RU" sz="1800" dirty="0">
                <a:effectLst/>
              </a:rPr>
              <a:t>процентная доля госпитализированных пациентов (взрослые и дети), получающих антибиотикотерапию средствами из различных категорий классификации </a:t>
            </a:r>
            <a:r>
              <a:rPr lang="en" sz="1800" dirty="0" err="1">
                <a:effectLst/>
              </a:rPr>
              <a:t>AWaRe</a:t>
            </a:r>
            <a:r>
              <a:rPr lang="en" sz="1800" dirty="0">
                <a:effectLst/>
              </a:rPr>
              <a:t>; </a:t>
            </a:r>
            <a:endParaRPr lang="en" dirty="0"/>
          </a:p>
          <a:p>
            <a:r>
              <a:rPr lang="ru-RU" sz="1800" dirty="0">
                <a:effectLst/>
              </a:rPr>
              <a:t>доля медицинских учреждений, постоянно располагающих набором основных необходимых и доступных лекарственных средств; </a:t>
            </a:r>
            <a:endParaRPr lang="ru-RU" dirty="0"/>
          </a:p>
          <a:p>
            <a:r>
              <a:rPr lang="ru-RU" sz="1800" dirty="0">
                <a:effectLst/>
              </a:rPr>
              <a:t>процент хирургических вмешательств, выполняемых в стационаре, в ходе которых были соблюдены надлежащая продолжительность введения и длительность использования антибиотиков для профилактики хирургических инфекций; </a:t>
            </a:r>
            <a:endParaRPr lang="ru-RU" dirty="0"/>
          </a:p>
          <a:p>
            <a:r>
              <a:rPr lang="ru-RU" sz="1800" dirty="0">
                <a:effectLst/>
              </a:rPr>
              <a:t>наличие законодательных или нормативных актов, требующих отпуска противомикробных средств только по рецепту уполномоченных работников здравоохранения. </a:t>
            </a:r>
            <a:endParaRPr lang="ru-RU" dirty="0"/>
          </a:p>
          <a:p>
            <a:endParaRPr lang="ru-KZ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99DE4DA-3628-5837-3C73-29A0F218D70B}"/>
              </a:ext>
            </a:extLst>
          </p:cNvPr>
          <p:cNvSpPr txBox="1"/>
          <p:nvPr/>
        </p:nvSpPr>
        <p:spPr>
          <a:xfrm>
            <a:off x="419100" y="5964059"/>
            <a:ext cx="11353800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" sz="1100" dirty="0">
                <a:effectLst/>
                <a:latin typeface="GothamNarrow"/>
              </a:rPr>
              <a:t>Monitoring and evaluation of the global action plan on antimicrobial resistance: framework and recommended indicators. Annex 3. Methodology sheets for recommended indicators. Geneva: World Health Organization; 2019 </a:t>
            </a:r>
            <a:r>
              <a:rPr lang="en" sz="1100" dirty="0">
                <a:solidFill>
                  <a:srgbClr val="219BD6"/>
                </a:solidFill>
                <a:effectLst/>
                <a:latin typeface="GothamNarrow"/>
              </a:rPr>
              <a:t>https://</a:t>
            </a:r>
            <a:r>
              <a:rPr lang="en" sz="1100" dirty="0" err="1">
                <a:solidFill>
                  <a:srgbClr val="219BD6"/>
                </a:solidFill>
                <a:effectLst/>
                <a:latin typeface="GothamNarrow"/>
              </a:rPr>
              <a:t>www.who</a:t>
            </a:r>
            <a:r>
              <a:rPr lang="en" sz="1100" dirty="0">
                <a:solidFill>
                  <a:srgbClr val="219BD6"/>
                </a:solidFill>
                <a:effectLst/>
                <a:latin typeface="GothamNarrow"/>
              </a:rPr>
              <a:t>. int/antimicrobial-resistance/global-action-plan/monitoring-evaluation/AMR-M-E-indicator-reference-sheets-web-high- December-2019.pdf?ua=1</a:t>
            </a:r>
            <a:r>
              <a:rPr lang="en" sz="1100" dirty="0">
                <a:effectLst/>
                <a:latin typeface="GothamNarrow"/>
              </a:rPr>
              <a:t>, </a:t>
            </a:r>
            <a:r>
              <a:rPr lang="ru-RU" sz="1100" dirty="0">
                <a:effectLst/>
                <a:latin typeface="GothamNarrow"/>
              </a:rPr>
              <a:t>по состоянию на 5 апреля 2021 г.). </a:t>
            </a:r>
          </a:p>
        </p:txBody>
      </p:sp>
    </p:spTree>
    <p:extLst>
      <p:ext uri="{BB962C8B-B14F-4D97-AF65-F5344CB8AC3E}">
        <p14:creationId xmlns:p14="http://schemas.microsoft.com/office/powerpoint/2010/main" val="771485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AA2AD2-F277-6A0B-BCC0-2FCE88989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6464"/>
            <a:ext cx="10515600" cy="872004"/>
          </a:xfrm>
        </p:spPr>
        <p:txBody>
          <a:bodyPr/>
          <a:lstStyle/>
          <a:p>
            <a:pPr algn="ctr"/>
            <a:r>
              <a:rPr lang="ru-RU" sz="4000" b="0" dirty="0">
                <a:effectLst/>
                <a:latin typeface="GothamNarrow"/>
              </a:rPr>
              <a:t>Принципы комплексных мер СКАТ </a:t>
            </a: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8AB427F-7AEB-2554-4007-B609DB2C36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835" y="1018468"/>
            <a:ext cx="11354035" cy="547440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2400" dirty="0">
                <a:latin typeface="GothamNarrow"/>
              </a:rPr>
              <a:t>С</a:t>
            </a:r>
            <a:r>
              <a:rPr lang="ru-RU" sz="2400" dirty="0">
                <a:effectLst/>
                <a:latin typeface="GothamNarrow"/>
              </a:rPr>
              <a:t>тратегия способствует выработке комплексного подхода к бережливому использованию противомикробных препаратов, а также синергизму и эффективности при осуществлении всеобъемлющих мероприятий в основных сферах здравоохранения на всех уровнях. </a:t>
            </a:r>
            <a:endParaRPr lang="ru-RU" sz="3600" dirty="0"/>
          </a:p>
          <a:p>
            <a:pPr marL="0" indent="0">
              <a:buNone/>
            </a:pPr>
            <a:r>
              <a:rPr lang="ru-RU" sz="2400" b="1" dirty="0">
                <a:latin typeface="GothamNarrow"/>
              </a:rPr>
              <a:t>О</a:t>
            </a:r>
            <a:r>
              <a:rPr lang="ru-RU" sz="2400" b="1" dirty="0">
                <a:effectLst/>
                <a:latin typeface="GothamNarrow"/>
              </a:rPr>
              <a:t>сновные руководящие принципы: </a:t>
            </a:r>
            <a:endParaRPr lang="ru-RU" sz="3600" b="1" dirty="0"/>
          </a:p>
          <a:p>
            <a:r>
              <a:rPr lang="ru-RU" sz="2400" dirty="0">
                <a:effectLst/>
                <a:latin typeface="GothamNarrow"/>
              </a:rPr>
              <a:t>В первую очередь определить </a:t>
            </a:r>
            <a:r>
              <a:rPr lang="ru-RU" sz="2400" u="sng" dirty="0" err="1">
                <a:effectLst/>
                <a:latin typeface="GothamNarrow"/>
              </a:rPr>
              <a:t>приоритетныи</a:t>
            </a:r>
            <a:r>
              <a:rPr lang="ru-RU" sz="2400" u="sng" dirty="0">
                <a:effectLst/>
                <a:latin typeface="GothamNarrow"/>
              </a:rPr>
              <a:t>̆ порядок реализации мер</a:t>
            </a:r>
            <a:r>
              <a:rPr lang="ru-RU" sz="2400" dirty="0">
                <a:effectLst/>
                <a:latin typeface="GothamNarrow"/>
              </a:rPr>
              <a:t>, которые, по итогам оценки </a:t>
            </a:r>
            <a:r>
              <a:rPr lang="ru-RU" sz="2400" dirty="0" err="1">
                <a:effectLst/>
                <a:latin typeface="GothamNarrow"/>
              </a:rPr>
              <a:t>потребностеи</a:t>
            </a:r>
            <a:r>
              <a:rPr lang="ru-RU" sz="2400" dirty="0">
                <a:effectLst/>
                <a:latin typeface="GothamNarrow"/>
              </a:rPr>
              <a:t>̆ на уровне страны и на уровне учреждения, с </a:t>
            </a:r>
            <a:r>
              <a:rPr lang="ru-RU" sz="2400" dirty="0" err="1">
                <a:effectLst/>
                <a:latin typeface="GothamNarrow"/>
              </a:rPr>
              <a:t>наибольшеи</a:t>
            </a:r>
            <a:r>
              <a:rPr lang="ru-RU" sz="2400" dirty="0">
                <a:effectLst/>
                <a:latin typeface="GothamNarrow"/>
              </a:rPr>
              <a:t>̆ вероятностью могут обеспечить </a:t>
            </a:r>
            <a:r>
              <a:rPr lang="ru-RU" sz="2400" dirty="0" err="1">
                <a:effectLst/>
                <a:latin typeface="GothamNarrow"/>
              </a:rPr>
              <a:t>максимальныи</a:t>
            </a:r>
            <a:r>
              <a:rPr lang="ru-RU" sz="2400" dirty="0">
                <a:effectLst/>
                <a:latin typeface="GothamNarrow"/>
              </a:rPr>
              <a:t>̆ успех. </a:t>
            </a:r>
            <a:endParaRPr lang="ru-RU" sz="3600" dirty="0"/>
          </a:p>
          <a:p>
            <a:r>
              <a:rPr lang="ru-RU" sz="2400" dirty="0">
                <a:effectLst/>
                <a:latin typeface="GothamNarrow"/>
              </a:rPr>
              <a:t>Упрочить и применять существующие национальные и субнациональные платформы, а также </a:t>
            </a:r>
            <a:r>
              <a:rPr lang="ru-RU" sz="2400" u="sng" dirty="0">
                <a:effectLst/>
                <a:latin typeface="GothamNarrow"/>
              </a:rPr>
              <a:t>координационные механизмы и ресурсы </a:t>
            </a:r>
            <a:r>
              <a:rPr lang="ru-RU" sz="2400" dirty="0">
                <a:effectLst/>
                <a:latin typeface="GothamNarrow"/>
              </a:rPr>
              <a:t>для реализации </a:t>
            </a:r>
            <a:r>
              <a:rPr lang="ru-RU" sz="2400" dirty="0" err="1">
                <a:effectLst/>
                <a:latin typeface="GothamNarrow"/>
              </a:rPr>
              <a:t>комплекснои</a:t>
            </a:r>
            <a:r>
              <a:rPr lang="ru-RU" sz="2400" dirty="0">
                <a:effectLst/>
                <a:latin typeface="GothamNarrow"/>
              </a:rPr>
              <a:t>̆ деятельности в области СКАТ. </a:t>
            </a:r>
            <a:endParaRPr lang="ru-RU" sz="3600" dirty="0"/>
          </a:p>
          <a:p>
            <a:r>
              <a:rPr lang="ru-RU" sz="2400" dirty="0">
                <a:effectLst/>
                <a:latin typeface="GothamNarrow"/>
              </a:rPr>
              <a:t>Наладить прочную и </a:t>
            </a:r>
            <a:r>
              <a:rPr lang="ru-RU" sz="2400" u="sng" dirty="0">
                <a:effectLst/>
                <a:latin typeface="GothamNarrow"/>
              </a:rPr>
              <a:t>эффективную связь и синергическое </a:t>
            </a:r>
            <a:r>
              <a:rPr lang="ru-RU" sz="2400" u="sng" dirty="0" err="1">
                <a:effectLst/>
                <a:latin typeface="GothamNarrow"/>
              </a:rPr>
              <a:t>взаимодействие</a:t>
            </a:r>
            <a:r>
              <a:rPr lang="ru-RU" sz="2400" u="sng" dirty="0">
                <a:effectLst/>
                <a:latin typeface="GothamNarrow"/>
              </a:rPr>
              <a:t> </a:t>
            </a:r>
            <a:r>
              <a:rPr lang="ru-RU" sz="2400" dirty="0">
                <a:effectLst/>
                <a:latin typeface="GothamNarrow"/>
              </a:rPr>
              <a:t>между соответствующими сферами и дисциплинами, имеющими отношение к УПП, включая национальные программы в области профилактики инфекций и борьбы против инфекционных </a:t>
            </a:r>
            <a:r>
              <a:rPr lang="ru-RU" sz="2400" dirty="0" err="1">
                <a:effectLst/>
                <a:latin typeface="GothamNarrow"/>
              </a:rPr>
              <a:t>болезнеи</a:t>
            </a:r>
            <a:r>
              <a:rPr lang="ru-RU" sz="2400" dirty="0">
                <a:effectLst/>
                <a:latin typeface="GothamNarrow"/>
              </a:rPr>
              <a:t>̆, таких как ВИЧ, туберкулез, программы в области репродуктивного и материнского здоровья, здоровья новорожденных, </a:t>
            </a:r>
            <a:r>
              <a:rPr lang="ru-RU" sz="2400" dirty="0" err="1">
                <a:effectLst/>
                <a:latin typeface="GothamNarrow"/>
              </a:rPr>
              <a:t>детеи</a:t>
            </a:r>
            <a:r>
              <a:rPr lang="ru-RU" sz="2400" dirty="0">
                <a:effectLst/>
                <a:latin typeface="GothamNarrow"/>
              </a:rPr>
              <a:t>̆ и подростков</a:t>
            </a:r>
            <a:endParaRPr lang="ru-KZ" sz="3600" dirty="0"/>
          </a:p>
        </p:txBody>
      </p:sp>
    </p:spTree>
    <p:extLst>
      <p:ext uri="{BB962C8B-B14F-4D97-AF65-F5344CB8AC3E}">
        <p14:creationId xmlns:p14="http://schemas.microsoft.com/office/powerpoint/2010/main" val="12809480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9C765E-BD14-0DFE-913B-2EDA124363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099B5F-E6BF-0206-67EF-E3991DE9E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58738"/>
            <a:ext cx="10515600" cy="1325563"/>
          </a:xfrm>
        </p:spPr>
        <p:txBody>
          <a:bodyPr>
            <a:normAutofit/>
          </a:bodyPr>
          <a:lstStyle/>
          <a:p>
            <a:r>
              <a:rPr lang="ru-RU" sz="2400" b="1" dirty="0">
                <a:effectLst/>
                <a:latin typeface="GothamNarrow"/>
              </a:rPr>
              <a:t>5.3. Мониторинг и оценка мер СКАТ (2)</a:t>
            </a:r>
            <a:endParaRPr lang="ru-KZ" sz="5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9F7D500-DAF1-ED19-41DE-9D11366AD6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530" y="1053548"/>
            <a:ext cx="11042373" cy="562554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1800" dirty="0">
                <a:effectLst/>
                <a:latin typeface="GothamNarrow"/>
              </a:rPr>
              <a:t>Создать </a:t>
            </a:r>
            <a:r>
              <a:rPr lang="ru-RU" sz="1800" dirty="0" err="1">
                <a:effectLst/>
                <a:latin typeface="GothamNarrow"/>
              </a:rPr>
              <a:t>национальныи</a:t>
            </a:r>
            <a:r>
              <a:rPr lang="ru-RU" sz="1800" dirty="0">
                <a:effectLst/>
                <a:latin typeface="GothamNarrow"/>
              </a:rPr>
              <a:t>̆ механизм мониторинга и оценки, включая согласованные на международном уровне основные показатели </a:t>
            </a:r>
            <a:r>
              <a:rPr lang="ru-RU" sz="1800" dirty="0" err="1">
                <a:effectLst/>
                <a:latin typeface="GothamNarrow"/>
              </a:rPr>
              <a:t>комплекснои</a:t>
            </a:r>
            <a:r>
              <a:rPr lang="ru-RU" sz="1800" dirty="0">
                <a:effectLst/>
                <a:latin typeface="GothamNarrow"/>
              </a:rPr>
              <a:t>̆ деятельности СКАТ в области охраны здоровья человека. </a:t>
            </a:r>
            <a:endParaRPr lang="ru-RU" sz="1200" dirty="0">
              <a:effectLst/>
            </a:endParaRPr>
          </a:p>
          <a:p>
            <a:pPr marL="0" indent="0">
              <a:buNone/>
            </a:pPr>
            <a:r>
              <a:rPr lang="ru-RU" sz="1800" dirty="0">
                <a:effectLst/>
                <a:latin typeface="GothamNarrow"/>
              </a:rPr>
              <a:t>Кроме того, в механизме национального мониторинга и оценки должны быть определены средства для: </a:t>
            </a:r>
            <a:endParaRPr lang="ru-RU" sz="1200" dirty="0">
              <a:effectLst/>
            </a:endParaRPr>
          </a:p>
          <a:p>
            <a:pPr>
              <a:buFont typeface="+mj-lt"/>
              <a:buAutoNum type="arabicPeriod"/>
            </a:pPr>
            <a:r>
              <a:rPr lang="ru-RU" sz="1800" dirty="0">
                <a:effectLst/>
                <a:latin typeface="GothamNarrow"/>
              </a:rPr>
              <a:t>применения данных, полученных в национальном, региональном масштабах и на уровне учреждений и касающихся УПП, а также использования и потребления противомикробных препаратов, в целях постоянного совершенствования комплексных мер СКАТ; </a:t>
            </a:r>
          </a:p>
          <a:p>
            <a:pPr>
              <a:buFont typeface="+mj-lt"/>
              <a:buAutoNum type="arabicPeriod"/>
            </a:pPr>
            <a:r>
              <a:rPr lang="ru-RU" sz="1800" u="sng" dirty="0">
                <a:effectLst/>
                <a:latin typeface="GothamNarrow"/>
              </a:rPr>
              <a:t>введения в </a:t>
            </a:r>
            <a:r>
              <a:rPr lang="ru-RU" sz="1800" u="sng" dirty="0" err="1">
                <a:effectLst/>
                <a:latin typeface="GothamNarrow"/>
              </a:rPr>
              <a:t>действие</a:t>
            </a:r>
            <a:r>
              <a:rPr lang="ru-RU" sz="1800" u="sng" dirty="0">
                <a:effectLst/>
                <a:latin typeface="GothamNarrow"/>
              </a:rPr>
              <a:t> процедур подотчетности</a:t>
            </a:r>
            <a:r>
              <a:rPr lang="ru-RU" sz="1800" dirty="0">
                <a:effectLst/>
                <a:latin typeface="GothamNarrow"/>
              </a:rPr>
              <a:t> в национальном и субнациональном масштабах и на уровне учреждений, а также развития практики надзора, способствующего практическому осуществлению, и признания роли местных руководящих органов и передовых практик; </a:t>
            </a:r>
          </a:p>
          <a:p>
            <a:pPr>
              <a:buFont typeface="+mj-lt"/>
              <a:buAutoNum type="arabicPeriod"/>
            </a:pPr>
            <a:r>
              <a:rPr lang="ru-RU" sz="1800" u="sng" dirty="0">
                <a:effectLst/>
                <a:latin typeface="GothamNarrow"/>
              </a:rPr>
              <a:t>проведения оценки исходного состояния мер СКАТ </a:t>
            </a:r>
            <a:r>
              <a:rPr lang="ru-RU" sz="1800" dirty="0">
                <a:effectLst/>
                <a:latin typeface="GothamNarrow"/>
              </a:rPr>
              <a:t>в национальном, региональном масштабах и на уровне учреждений; </a:t>
            </a:r>
          </a:p>
          <a:p>
            <a:pPr>
              <a:buFont typeface="+mj-lt"/>
              <a:buAutoNum type="arabicPeriod"/>
            </a:pPr>
            <a:r>
              <a:rPr lang="ru-RU" sz="1800" dirty="0">
                <a:effectLst/>
                <a:latin typeface="GothamNarrow"/>
              </a:rPr>
              <a:t>интеграции деятельности в области мониторинга и оценки СКАТ с мониторингом за показателями ПИИК и ВСГ; </a:t>
            </a:r>
          </a:p>
          <a:p>
            <a:pPr>
              <a:buFont typeface="+mj-lt"/>
              <a:buAutoNum type="arabicPeriod"/>
            </a:pPr>
            <a:r>
              <a:rPr lang="ru-RU" sz="1800" dirty="0">
                <a:effectLst/>
                <a:latin typeface="GothamNarrow"/>
              </a:rPr>
              <a:t>выявления рисков и </a:t>
            </a:r>
            <a:r>
              <a:rPr lang="ru-RU" sz="1800" dirty="0" err="1">
                <a:effectLst/>
                <a:latin typeface="GothamNarrow"/>
              </a:rPr>
              <a:t>возможностеи</a:t>
            </a:r>
            <a:r>
              <a:rPr lang="ru-RU" sz="1800" dirty="0">
                <a:effectLst/>
                <a:latin typeface="GothamNarrow"/>
              </a:rPr>
              <a:t>̆, связанных с процессом практического осуществления, и выработки необходимых </a:t>
            </a:r>
            <a:r>
              <a:rPr lang="ru-RU" sz="1800" dirty="0" err="1">
                <a:effectLst/>
                <a:latin typeface="GothamNarrow"/>
              </a:rPr>
              <a:t>действии</a:t>
            </a:r>
            <a:r>
              <a:rPr lang="ru-RU" sz="1800" dirty="0">
                <a:effectLst/>
                <a:latin typeface="GothamNarrow"/>
              </a:rPr>
              <a:t>̆, в том числе на основе принципов </a:t>
            </a:r>
            <a:r>
              <a:rPr lang="ru-RU" sz="1800" dirty="0" err="1">
                <a:effectLst/>
                <a:latin typeface="GothamNarrow"/>
              </a:rPr>
              <a:t>научнои</a:t>
            </a:r>
            <a:r>
              <a:rPr lang="ru-RU" sz="1800" dirty="0">
                <a:effectLst/>
                <a:latin typeface="GothamNarrow"/>
              </a:rPr>
              <a:t>̆ обоснованности мер, поведенческих изменений и постоянного повышения качества. </a:t>
            </a:r>
          </a:p>
          <a:p>
            <a:r>
              <a:rPr lang="ru-RU" sz="1800" u="sng" dirty="0">
                <a:effectLst/>
                <a:latin typeface="GothamNarrow"/>
              </a:rPr>
              <a:t>Разработать</a:t>
            </a:r>
            <a:r>
              <a:rPr lang="ru-RU" sz="1800" dirty="0">
                <a:effectLst/>
                <a:latin typeface="GothamNarrow"/>
              </a:rPr>
              <a:t> национальные и субнациональные </a:t>
            </a:r>
            <a:r>
              <a:rPr lang="ru-RU" sz="1800" u="sng" dirty="0">
                <a:effectLst/>
                <a:latin typeface="GothamNarrow"/>
              </a:rPr>
              <a:t>меры для обеспечения качества </a:t>
            </a:r>
            <a:r>
              <a:rPr lang="ru-RU" sz="1800" u="sng" dirty="0" err="1">
                <a:effectLst/>
                <a:latin typeface="GothamNarrow"/>
              </a:rPr>
              <a:t>медицинскои</a:t>
            </a:r>
            <a:r>
              <a:rPr lang="ru-RU" sz="1800" u="sng" dirty="0">
                <a:effectLst/>
                <a:latin typeface="GothamNarrow"/>
              </a:rPr>
              <a:t>̆ помощи с использованием комплексных данных эпиднадзора </a:t>
            </a:r>
            <a:r>
              <a:rPr lang="ru-RU" sz="1800" dirty="0">
                <a:effectLst/>
                <a:latin typeface="GothamNarrow"/>
              </a:rPr>
              <a:t>для подтверждения изменений тактики ведения пациентов и результатов лечения за счет внедрения рационального использования противомикробных препаратов, включая составление </a:t>
            </a:r>
            <a:r>
              <a:rPr lang="ru-RU" sz="1800" dirty="0" err="1">
                <a:effectLst/>
                <a:latin typeface="GothamNarrow"/>
              </a:rPr>
              <a:t>антибиотикограмм</a:t>
            </a:r>
            <a:r>
              <a:rPr lang="ru-RU" sz="1800" dirty="0">
                <a:effectLst/>
                <a:latin typeface="GothamNarrow"/>
              </a:rPr>
              <a:t> и адаптацию планов СКАТ к местным условиям. </a:t>
            </a:r>
            <a:endParaRPr lang="ru-RU" sz="1200" dirty="0">
              <a:effectLst/>
            </a:endParaRPr>
          </a:p>
          <a:p>
            <a:r>
              <a:rPr lang="ru-RU" sz="1800" dirty="0">
                <a:effectLst/>
                <a:latin typeface="GothamNarrow"/>
              </a:rPr>
              <a:t>Рассмотреть вопрос о периодическом проведении пострегистрационного надзора за противомикробными препаратами в целях обеспечения гарантированного качества. </a:t>
            </a:r>
            <a:endParaRPr lang="ru-RU" sz="1200" dirty="0">
              <a:effectLst/>
            </a:endParaRPr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42508138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9253E0-BEB2-6EAD-87AB-189D83231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525" y="365125"/>
            <a:ext cx="11410949" cy="1325563"/>
          </a:xfrm>
        </p:spPr>
        <p:txBody>
          <a:bodyPr>
            <a:noAutofit/>
          </a:bodyPr>
          <a:lstStyle/>
          <a:p>
            <a:pPr algn="ctr"/>
            <a:r>
              <a:rPr lang="ru-RU" sz="3200" dirty="0" err="1">
                <a:latin typeface="+mn-lt"/>
              </a:rPr>
              <a:t>В</a:t>
            </a:r>
            <a:r>
              <a:rPr lang="ru-RU" sz="3200" dirty="0" err="1">
                <a:effectLst/>
                <a:latin typeface="+mn-lt"/>
              </a:rPr>
              <a:t>ажнейшие</a:t>
            </a:r>
            <a:r>
              <a:rPr lang="ru-RU" sz="3200" dirty="0">
                <a:effectLst/>
                <a:latin typeface="+mn-lt"/>
              </a:rPr>
              <a:t> шаги для </a:t>
            </a:r>
            <a:r>
              <a:rPr lang="ru-RU" sz="3200" dirty="0" err="1">
                <a:effectLst/>
                <a:latin typeface="+mn-lt"/>
              </a:rPr>
              <a:t>содействия</a:t>
            </a:r>
            <a:r>
              <a:rPr lang="ru-RU" sz="3200" dirty="0">
                <a:effectLst/>
                <a:latin typeface="+mn-lt"/>
              </a:rPr>
              <a:t> практическому осуществлению </a:t>
            </a:r>
            <a:r>
              <a:rPr lang="ru-RU" sz="3200" dirty="0" err="1">
                <a:effectLst/>
                <a:latin typeface="+mn-lt"/>
              </a:rPr>
              <a:t>комплекснои</a:t>
            </a:r>
            <a:r>
              <a:rPr lang="ru-RU" sz="3200" dirty="0">
                <a:effectLst/>
                <a:latin typeface="+mn-lt"/>
              </a:rPr>
              <a:t>̆ деятельности в области СКАТ</a:t>
            </a:r>
            <a:endParaRPr lang="ru-KZ" sz="4000" dirty="0">
              <a:latin typeface="+mn-lt"/>
            </a:endParaRP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CCEE09BE-FF88-BFE7-18B0-CED9E9276C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9109152"/>
              </p:ext>
            </p:extLst>
          </p:nvPr>
        </p:nvGraphicFramePr>
        <p:xfrm>
          <a:off x="390525" y="1557338"/>
          <a:ext cx="11410949" cy="49355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70418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170007-3367-5AB5-6DD4-490EB34999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161" y="145481"/>
            <a:ext cx="11372193" cy="769992"/>
          </a:xfrm>
        </p:spPr>
        <p:txBody>
          <a:bodyPr>
            <a:normAutofit fontScale="90000"/>
          </a:bodyPr>
          <a:lstStyle/>
          <a:p>
            <a:pPr algn="ctr"/>
            <a:r>
              <a:rPr lang="ru-KZ" sz="3200" b="1" dirty="0"/>
              <a:t>Комплексные меры стратегии контроля антимикробной терапии 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6876E4D2-BB1B-D57F-6E95-0B73CF4FE59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6352338"/>
              </p:ext>
            </p:extLst>
          </p:nvPr>
        </p:nvGraphicFramePr>
        <p:xfrm>
          <a:off x="627320" y="943259"/>
          <a:ext cx="11026199" cy="5193381"/>
        </p:xfrm>
        <a:graphic>
          <a:graphicData uri="http://schemas.openxmlformats.org/drawingml/2006/table">
            <a:tbl>
              <a:tblPr/>
              <a:tblGrid>
                <a:gridCol w="11026199">
                  <a:extLst>
                    <a:ext uri="{9D8B030D-6E8A-4147-A177-3AD203B41FA5}">
                      <a16:colId xmlns:a16="http://schemas.microsoft.com/office/drawing/2014/main" val="3676671481"/>
                    </a:ext>
                  </a:extLst>
                </a:gridCol>
              </a:tblGrid>
              <a:tr h="971248">
                <a:tc>
                  <a:txBody>
                    <a:bodyPr/>
                    <a:lstStyle/>
                    <a:p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КОМПОНЕНТ 1. </a:t>
                      </a:r>
                      <a:endParaRPr lang="ru-RU" sz="44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Создание и разработка национальных координационных механизмов для стратегии контроля </a:t>
                      </a:r>
                      <a:r>
                        <a:rPr lang="ru-RU" sz="1800" b="1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антимикробнои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̆ терапии, а также разработка рекомендаций </a:t>
                      </a:r>
                      <a:endParaRPr lang="ru-RU" sz="44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1923" marR="71923" marT="35961" marB="3596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3517867"/>
                  </a:ext>
                </a:extLst>
              </a:tr>
              <a:tr h="650177">
                <a:tc>
                  <a:txBody>
                    <a:bodyPr/>
                    <a:lstStyle/>
                    <a:p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Создать и поддерживать работу </a:t>
                      </a:r>
                      <a:r>
                        <a:rPr lang="ru-RU" sz="1800" u="sng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национального координационного механиз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ма для стратегии контроля антимикробных препаратов, </a:t>
                      </a:r>
                      <a:r>
                        <a:rPr lang="ru-RU" sz="180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действующего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на национальном, региональном и местном масштабах. </a:t>
                      </a:r>
                      <a:endParaRPr lang="ru-RU" sz="44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1923" marR="71923" marT="35961" marB="3596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3832885"/>
                  </a:ext>
                </a:extLst>
              </a:tr>
              <a:tr h="650177">
                <a:tc>
                  <a:txBody>
                    <a:bodyPr/>
                    <a:lstStyle/>
                    <a:p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2.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Разработать </a:t>
                      </a:r>
                      <a:r>
                        <a:rPr lang="ru-RU" sz="1800" u="sng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национальные руководящие принципы в области лечения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и рационального использования препаратов, а также инструменты практического осуществления. </a:t>
                      </a:r>
                      <a:endParaRPr lang="ru-RU" sz="44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1923" marR="71923" marT="35961" marB="3596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6957366"/>
                  </a:ext>
                </a:extLst>
              </a:tr>
              <a:tr h="971248">
                <a:tc>
                  <a:txBody>
                    <a:bodyPr/>
                    <a:lstStyle/>
                    <a:p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КОМПОНЕНТ 2. </a:t>
                      </a:r>
                      <a:endParaRPr lang="ru-RU" sz="44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Обеспечение доступности, а также принятие мер регулирования в отношении противомикробных препаратов </a:t>
                      </a:r>
                      <a:endParaRPr lang="ru-RU" sz="44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1923" marR="71923" marT="35961" marB="3596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4298907"/>
                  </a:ext>
                </a:extLst>
              </a:tr>
              <a:tr h="650177">
                <a:tc>
                  <a:txBody>
                    <a:bodyPr/>
                    <a:lstStyle/>
                    <a:p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3.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Улучшить </a:t>
                      </a:r>
                      <a:r>
                        <a:rPr lang="ru-RU" sz="1800" u="sng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доступность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основных качественных, безопасных, эффективных и приемлемых по цене противомикробных препаратов. </a:t>
                      </a:r>
                      <a:endParaRPr lang="ru-RU" sz="44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1923" marR="71923" marT="35961" marB="3596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9481661"/>
                  </a:ext>
                </a:extLst>
              </a:tr>
              <a:tr h="650177">
                <a:tc>
                  <a:txBody>
                    <a:bodyPr/>
                    <a:lstStyle/>
                    <a:p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4.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Изыскать </a:t>
                      </a:r>
                      <a:r>
                        <a:rPr lang="ru-RU" sz="1800" u="sng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социальные триггеры и формы оплаты труда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, стимулирующие ответственное назначение и отпуск противомикробных препаратов. </a:t>
                      </a:r>
                      <a:endParaRPr lang="ru-RU" sz="44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1923" marR="71923" marT="35961" marB="3596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2813600"/>
                  </a:ext>
                </a:extLst>
              </a:tr>
              <a:tr h="650177">
                <a:tc>
                  <a:txBody>
                    <a:bodyPr/>
                    <a:lstStyle/>
                    <a:p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5.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Законодательно закрепить и обеспечить </a:t>
                      </a:r>
                      <a:r>
                        <a:rPr lang="ru-RU" sz="1800" u="sng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регулирование ответственного и правильного использования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и утилизации противомикробных средств. </a:t>
                      </a:r>
                      <a:endParaRPr lang="ru-RU" sz="44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1923" marR="71923" marT="35961" marB="3596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993617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FA442A89-1824-A7F8-56FC-F0DD19D618F0}"/>
              </a:ext>
            </a:extLst>
          </p:cNvPr>
          <p:cNvSpPr txBox="1"/>
          <p:nvPr/>
        </p:nvSpPr>
        <p:spPr>
          <a:xfrm>
            <a:off x="627320" y="6164426"/>
            <a:ext cx="11340048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Рекомендации</a:t>
            </a:r>
            <a:r>
              <a:rPr kumimoji="0" lang="ru-RU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othamNarrow"/>
                <a:ea typeface="+mn-ea"/>
                <a:cs typeface="+mn-cs"/>
              </a:rPr>
              <a:t> ВОЗ по вопросам политики, </a:t>
            </a:r>
            <a:r>
              <a:rPr kumimoji="0" lang="ru-RU" sz="10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othamNarrow"/>
                <a:ea typeface="+mn-ea"/>
                <a:cs typeface="+mn-cs"/>
              </a:rPr>
              <a:t>касающейся</a:t>
            </a:r>
            <a:r>
              <a:rPr kumimoji="0" lang="ru-RU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othamNarrow"/>
                <a:ea typeface="+mn-ea"/>
                <a:cs typeface="+mn-cs"/>
              </a:rPr>
              <a:t> комплексных стратегий контроля </a:t>
            </a:r>
            <a:r>
              <a:rPr kumimoji="0" lang="ru-RU" sz="10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othamNarrow"/>
                <a:ea typeface="+mn-ea"/>
                <a:cs typeface="+mn-cs"/>
              </a:rPr>
              <a:t>антимикробнои</a:t>
            </a:r>
            <a:r>
              <a:rPr kumimoji="0" lang="ru-RU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othamNarrow"/>
                <a:ea typeface="+mn-ea"/>
                <a:cs typeface="+mn-cs"/>
              </a:rPr>
              <a:t>̆ терапии в секторе здравоохранения/ </a:t>
            </a:r>
            <a:r>
              <a:rPr kumimoji="0" lang="en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othamNarrow"/>
                <a:ea typeface="+mn-ea"/>
                <a:cs typeface="+mn-cs"/>
              </a:rPr>
              <a:t>WHO policy guidance on integrated antimicrobial stewardship activities</a:t>
            </a:r>
            <a:r>
              <a:rPr kumimoji="0" lang="ru-RU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othamNarrow"/>
                <a:ea typeface="+mn-ea"/>
                <a:cs typeface="+mn-cs"/>
              </a:rPr>
              <a:t>/ 2021</a:t>
            </a:r>
            <a:endParaRPr kumimoji="0" lang="en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61295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2CDD8C1A-3EC7-4BDD-C29D-F177073AF83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1853785"/>
              </p:ext>
            </p:extLst>
          </p:nvPr>
        </p:nvGraphicFramePr>
        <p:xfrm>
          <a:off x="566530" y="171781"/>
          <a:ext cx="11093437" cy="6079547"/>
        </p:xfrm>
        <a:graphic>
          <a:graphicData uri="http://schemas.openxmlformats.org/drawingml/2006/table">
            <a:tbl>
              <a:tblPr/>
              <a:tblGrid>
                <a:gridCol w="11093437">
                  <a:extLst>
                    <a:ext uri="{9D8B030D-6E8A-4147-A177-3AD203B41FA5}">
                      <a16:colId xmlns:a16="http://schemas.microsoft.com/office/drawing/2014/main" val="2675210188"/>
                    </a:ext>
                  </a:extLst>
                </a:gridCol>
              </a:tblGrid>
              <a:tr h="620435">
                <a:tc>
                  <a:txBody>
                    <a:bodyPr/>
                    <a:lstStyle/>
                    <a:p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КОМПОНЕНТ 3. </a:t>
                      </a:r>
                      <a:endParaRPr lang="ru-RU" sz="44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Повышение уровня информированности, образования и подготовки </a:t>
                      </a:r>
                      <a:endParaRPr lang="ru-RU" sz="44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3751" marR="73751" marT="36876" marB="3687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1208239"/>
                  </a:ext>
                </a:extLst>
              </a:tr>
              <a:tr h="620435">
                <a:tc>
                  <a:txBody>
                    <a:bodyPr/>
                    <a:lstStyle/>
                    <a:p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6. </a:t>
                      </a:r>
                      <a:r>
                        <a:rPr lang="ru-RU" sz="1800" u="sng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Повысить осведомленность и уровень вовлеченности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в целях </a:t>
                      </a:r>
                      <a:r>
                        <a:rPr lang="ru-RU" sz="180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содействия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поведенческим изменениям, касающимся использования противомикробных препаратов. </a:t>
                      </a:r>
                      <a:endParaRPr lang="ru-RU" sz="44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3751" marR="73751" marT="36876" marB="3687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9059099"/>
                  </a:ext>
                </a:extLst>
              </a:tr>
              <a:tr h="893893">
                <a:tc>
                  <a:txBody>
                    <a:bodyPr/>
                    <a:lstStyle/>
                    <a:p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7.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Укрепить потенциал работников здравоохранения путем предоставления индивидуальных пакетов услуг в области образования и </a:t>
                      </a:r>
                      <a:r>
                        <a:rPr lang="ru-RU" sz="180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профессиональнои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̆ подготовки в соответствии с ролями и функциями работников здравоохранения. </a:t>
                      </a:r>
                      <a:endParaRPr lang="ru-RU" sz="44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3751" marR="73751" marT="36876" marB="3687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739607"/>
                  </a:ext>
                </a:extLst>
              </a:tr>
              <a:tr h="893893">
                <a:tc>
                  <a:txBody>
                    <a:bodyPr/>
                    <a:lstStyle/>
                    <a:p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КОМПОНЕНТ 4. </a:t>
                      </a:r>
                      <a:endParaRPr lang="ru-RU" sz="44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Совершенствование деятельности в области водоснабжения, санитарии и гигиены, а также профилактики инфекций и инфекционного контроля </a:t>
                      </a:r>
                      <a:endParaRPr lang="ru-RU" sz="44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3751" marR="73751" marT="36876" marB="3687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5010473"/>
                  </a:ext>
                </a:extLst>
              </a:tr>
              <a:tr h="460809">
                <a:tc>
                  <a:txBody>
                    <a:bodyPr/>
                    <a:lstStyle/>
                    <a:p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8.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Усовершенствовать ВСГ в учреждениях здравоохранения и общинах. </a:t>
                      </a:r>
                      <a:endParaRPr lang="ru-RU" sz="44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3751" marR="73751" marT="36876" marB="3687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2174566"/>
                  </a:ext>
                </a:extLst>
              </a:tr>
              <a:tr h="460809">
                <a:tc>
                  <a:txBody>
                    <a:bodyPr/>
                    <a:lstStyle/>
                    <a:p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9. </a:t>
                      </a:r>
                      <a:r>
                        <a:rPr lang="ru-RU" sz="1800" u="sng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Реализовать основные компоненты ПИИК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в лечебно-профилактических учреждениях. </a:t>
                      </a:r>
                      <a:endParaRPr lang="ru-RU" sz="44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3751" marR="73751" marT="36876" marB="3687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9732152"/>
                  </a:ext>
                </a:extLst>
              </a:tr>
              <a:tr h="737294">
                <a:tc>
                  <a:txBody>
                    <a:bodyPr/>
                    <a:lstStyle/>
                    <a:p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КОМПОНЕНТ 5. </a:t>
                      </a:r>
                      <a:endParaRPr lang="ru-RU" sz="44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Надзор, мониторинг и оценка </a:t>
                      </a:r>
                      <a:endParaRPr lang="ru-RU" sz="44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3751" marR="73751" marT="36876" marB="3687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8537235"/>
                  </a:ext>
                </a:extLst>
              </a:tr>
              <a:tr h="460809">
                <a:tc>
                  <a:txBody>
                    <a:bodyPr/>
                    <a:lstStyle/>
                    <a:p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10. </a:t>
                      </a:r>
                      <a:r>
                        <a:rPr lang="ru-RU" sz="1800" u="sng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Надзор за использованием и потреблением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противомикробных препаратов. </a:t>
                      </a:r>
                      <a:endParaRPr lang="ru-RU" sz="44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3751" marR="73751" marT="36876" marB="3687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3963112"/>
                  </a:ext>
                </a:extLst>
              </a:tr>
              <a:tr h="460809">
                <a:tc>
                  <a:txBody>
                    <a:bodyPr/>
                    <a:lstStyle/>
                    <a:p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11.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Надзор за УПП. </a:t>
                      </a:r>
                      <a:endParaRPr lang="ru-RU" sz="44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3751" marR="73751" marT="36876" marB="3687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2279865"/>
                  </a:ext>
                </a:extLst>
              </a:tr>
              <a:tr h="460809">
                <a:tc>
                  <a:txBody>
                    <a:bodyPr/>
                    <a:lstStyle/>
                    <a:p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12. </a:t>
                      </a:r>
                      <a:r>
                        <a:rPr lang="ru-RU" sz="1800" u="sng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Мониторинг и оценка мер СКАТ. </a:t>
                      </a:r>
                      <a:endParaRPr lang="ru-RU" sz="4400" u="sng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3751" marR="73751" marT="36876" marB="3687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273809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FA442A89-1824-A7F8-56FC-F0DD19D618F0}"/>
              </a:ext>
            </a:extLst>
          </p:cNvPr>
          <p:cNvSpPr txBox="1"/>
          <p:nvPr/>
        </p:nvSpPr>
        <p:spPr>
          <a:xfrm>
            <a:off x="228601" y="6331226"/>
            <a:ext cx="11763700" cy="4282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Рекомендации ВОЗ по вопросам политики, </a:t>
            </a:r>
            <a:r>
              <a:rPr kumimoji="0" lang="ru-RU" sz="10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касающейся</a:t>
            </a:r>
            <a:r>
              <a:rPr kumimoji="0" lang="ru-RU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комплексных стратегий контроля </a:t>
            </a:r>
            <a:r>
              <a:rPr kumimoji="0" lang="ru-RU" sz="10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антимикробнои</a:t>
            </a:r>
            <a:r>
              <a:rPr kumimoji="0" lang="ru-RU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̆ терапии в секторе здравоохранения/ </a:t>
            </a:r>
            <a:r>
              <a:rPr kumimoji="0" lang="en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WHO policy guidance on integrated antimicrobial stewardship activities</a:t>
            </a:r>
            <a:r>
              <a:rPr kumimoji="0" lang="ru-RU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 2021</a:t>
            </a:r>
            <a:endParaRPr kumimoji="0" lang="en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908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DB76DE-90E3-C218-FA98-0842D07CD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988" y="322819"/>
            <a:ext cx="11430000" cy="1325563"/>
          </a:xfrm>
        </p:spPr>
        <p:txBody>
          <a:bodyPr>
            <a:noAutofit/>
          </a:bodyPr>
          <a:lstStyle/>
          <a:p>
            <a:r>
              <a:rPr lang="ru-RU" sz="2400" b="1" dirty="0">
                <a:latin typeface="GothamNarrow"/>
              </a:rPr>
              <a:t>1.</a:t>
            </a:r>
            <a:r>
              <a:rPr lang="ru-RU" sz="2400" b="1" u="sng" dirty="0">
                <a:latin typeface="GothamNarrow"/>
              </a:rPr>
              <a:t>Создание и разработка национальных координационных механизмов для СКАТ, а также разработка рекомендаций </a:t>
            </a:r>
            <a:br>
              <a:rPr lang="ru-RU" sz="2400" u="sng" dirty="0"/>
            </a:br>
            <a:r>
              <a:rPr lang="ru-RU" sz="2400" b="1" dirty="0">
                <a:latin typeface="GothamNarrow"/>
              </a:rPr>
              <a:t>1.1 Создать и поддерживать работу национального координационного механизма СКАТ, </a:t>
            </a:r>
            <a:r>
              <a:rPr lang="ru-RU" sz="2400" b="1" dirty="0" err="1">
                <a:latin typeface="GothamNarrow"/>
              </a:rPr>
              <a:t>действующего</a:t>
            </a:r>
            <a:r>
              <a:rPr lang="ru-RU" sz="2400" b="1" dirty="0">
                <a:latin typeface="GothamNarrow"/>
              </a:rPr>
              <a:t> в национальном, региональном и местном масштабах </a:t>
            </a:r>
            <a:endParaRPr lang="ru-KZ" sz="40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F1DC482-6FE2-425F-709A-4B35B6CCAF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1885361"/>
            <a:ext cx="11430000" cy="4972639"/>
          </a:xfrm>
        </p:spPr>
        <p:txBody>
          <a:bodyPr/>
          <a:lstStyle/>
          <a:p>
            <a:r>
              <a:rPr lang="ru-RU" sz="2000" u="sng" dirty="0">
                <a:effectLst/>
                <a:latin typeface="GothamNarrow"/>
              </a:rPr>
              <a:t>Создать и поддерживать работу национального координационного органа </a:t>
            </a:r>
            <a:r>
              <a:rPr lang="ru-RU" sz="2000" dirty="0">
                <a:effectLst/>
                <a:latin typeface="GothamNarrow"/>
              </a:rPr>
              <a:t>(НКО) при МЗ или другом национальном учреждении, </a:t>
            </a:r>
            <a:r>
              <a:rPr lang="ru-RU" sz="2000" dirty="0" err="1">
                <a:effectLst/>
                <a:latin typeface="GothamNarrow"/>
              </a:rPr>
              <a:t>которыи</a:t>
            </a:r>
            <a:r>
              <a:rPr lang="ru-RU" sz="2000" dirty="0">
                <a:effectLst/>
                <a:latin typeface="GothamNarrow"/>
              </a:rPr>
              <a:t>̆ располагает собственным стабильным и адекватным финансированием, технически компетентными кадрами, в котором налажена подотчетность работы, а также обеспечены функциональные возможности для координации разработки, практического внедрения и мониторинга комплексных мер СКАТ на всех административных уровнях. </a:t>
            </a:r>
            <a:endParaRPr lang="ru-RU" sz="3200" dirty="0">
              <a:effectLst/>
            </a:endParaRPr>
          </a:p>
          <a:p>
            <a:r>
              <a:rPr lang="ru-RU" sz="2000" dirty="0">
                <a:effectLst/>
                <a:latin typeface="GothamNarrow"/>
              </a:rPr>
              <a:t>НКО должен </a:t>
            </a:r>
            <a:r>
              <a:rPr lang="ru-RU" sz="2000" u="sng" dirty="0">
                <a:effectLst/>
                <a:latin typeface="GothamNarrow"/>
              </a:rPr>
              <a:t>учредить</a:t>
            </a:r>
            <a:r>
              <a:rPr lang="ru-RU" sz="2000" dirty="0">
                <a:effectLst/>
                <a:latin typeface="GothamNarrow"/>
              </a:rPr>
              <a:t> </a:t>
            </a:r>
            <a:r>
              <a:rPr lang="ru-RU" sz="2000" dirty="0" err="1">
                <a:effectLst/>
                <a:latin typeface="GothamNarrow"/>
              </a:rPr>
              <a:t>специальныи</a:t>
            </a:r>
            <a:r>
              <a:rPr lang="ru-RU" sz="2000" dirty="0">
                <a:effectLst/>
                <a:latin typeface="GothamNarrow"/>
              </a:rPr>
              <a:t>̆ </a:t>
            </a:r>
            <a:r>
              <a:rPr lang="ru-RU" sz="2000" dirty="0" err="1">
                <a:effectLst/>
                <a:latin typeface="GothamNarrow"/>
              </a:rPr>
              <a:t>национальныи</a:t>
            </a:r>
            <a:r>
              <a:rPr lang="ru-RU" sz="2000" dirty="0">
                <a:effectLst/>
                <a:latin typeface="GothamNarrow"/>
              </a:rPr>
              <a:t>̆ </a:t>
            </a:r>
            <a:r>
              <a:rPr lang="ru-RU" sz="2000" u="sng" dirty="0" err="1">
                <a:effectLst/>
                <a:latin typeface="GothamNarrow"/>
              </a:rPr>
              <a:t>координационныи</a:t>
            </a:r>
            <a:r>
              <a:rPr lang="ru-RU" sz="2000" u="sng" dirty="0">
                <a:effectLst/>
                <a:latin typeface="GothamNarrow"/>
              </a:rPr>
              <a:t>̆ механизм по СКАТ </a:t>
            </a:r>
            <a:r>
              <a:rPr lang="ru-RU" sz="2000" dirty="0">
                <a:effectLst/>
                <a:latin typeface="GothamNarrow"/>
              </a:rPr>
              <a:t>для реализации комплексных мер СКАТ силами широкого спектра участников, включая </a:t>
            </a:r>
            <a:r>
              <a:rPr lang="ru-RU" sz="2000" dirty="0" err="1">
                <a:effectLst/>
                <a:latin typeface="GothamNarrow"/>
              </a:rPr>
              <a:t>представителеи</a:t>
            </a:r>
            <a:r>
              <a:rPr lang="ru-RU" sz="2000" dirty="0">
                <a:effectLst/>
                <a:latin typeface="GothamNarrow"/>
              </a:rPr>
              <a:t>̆ соответствующих национальных программ и департаментов, частного коммерческого сектора, профессиональных обществ, неправительственных организаций (НПО), регулирующих органов, научных кругов и </a:t>
            </a:r>
            <a:r>
              <a:rPr lang="ru-RU" sz="2000" dirty="0" err="1">
                <a:effectLst/>
                <a:latin typeface="GothamNarrow"/>
              </a:rPr>
              <a:t>исследователеи</a:t>
            </a:r>
            <a:r>
              <a:rPr lang="ru-RU" sz="2000" dirty="0">
                <a:effectLst/>
                <a:latin typeface="GothamNarrow"/>
              </a:rPr>
              <a:t>̆, </a:t>
            </a:r>
            <a:r>
              <a:rPr lang="ru-RU" sz="2000" dirty="0" err="1">
                <a:effectLst/>
                <a:latin typeface="GothamNarrow"/>
              </a:rPr>
              <a:t>представителеи</a:t>
            </a:r>
            <a:r>
              <a:rPr lang="ru-RU" sz="2000" dirty="0">
                <a:effectLst/>
                <a:latin typeface="GothamNarrow"/>
              </a:rPr>
              <a:t>̆, </a:t>
            </a:r>
            <a:r>
              <a:rPr lang="ru-RU" sz="2000" dirty="0" err="1">
                <a:effectLst/>
                <a:latin typeface="GothamNarrow"/>
              </a:rPr>
              <a:t>взаимодействующих</a:t>
            </a:r>
            <a:r>
              <a:rPr lang="ru-RU" sz="2000" dirty="0">
                <a:effectLst/>
                <a:latin typeface="GothamNarrow"/>
              </a:rPr>
              <a:t> с общинными группами и пациентами, а также </a:t>
            </a:r>
            <a:r>
              <a:rPr lang="ru-RU" sz="2000" dirty="0" err="1">
                <a:effectLst/>
                <a:latin typeface="GothamNarrow"/>
              </a:rPr>
              <a:t>представителеи</a:t>
            </a:r>
            <a:r>
              <a:rPr lang="ru-RU" sz="2000" dirty="0">
                <a:effectLst/>
                <a:latin typeface="GothamNarrow"/>
              </a:rPr>
              <a:t>̆ других секторов и национальных механизмов, которые </a:t>
            </a:r>
            <a:r>
              <a:rPr lang="ru-RU" sz="2000" dirty="0" err="1">
                <a:effectLst/>
                <a:latin typeface="GothamNarrow"/>
              </a:rPr>
              <a:t>действуют</a:t>
            </a:r>
            <a:r>
              <a:rPr lang="ru-RU" sz="2000" dirty="0">
                <a:effectLst/>
                <a:latin typeface="GothamNarrow"/>
              </a:rPr>
              <a:t> в рамках подхода «Единое здоровье». </a:t>
            </a:r>
            <a:endParaRPr lang="ru-RU" sz="3200" dirty="0">
              <a:effectLst/>
            </a:endParaRPr>
          </a:p>
          <a:p>
            <a:r>
              <a:rPr lang="ru-RU" sz="2000" dirty="0" err="1">
                <a:effectLst/>
                <a:latin typeface="GothamNarrow"/>
              </a:rPr>
              <a:t>Содействовать</a:t>
            </a:r>
            <a:r>
              <a:rPr lang="ru-RU" sz="2000" dirty="0">
                <a:effectLst/>
                <a:latin typeface="GothamNarrow"/>
              </a:rPr>
              <a:t> созданию и функционированию национального координационного механизма СКАТ на региональном и местном уровнях в зависимости от обстоятельств и </a:t>
            </a:r>
            <a:r>
              <a:rPr lang="ru-RU" sz="2000" dirty="0" err="1">
                <a:effectLst/>
                <a:latin typeface="GothamNarrow"/>
              </a:rPr>
              <a:t>потребностеи</a:t>
            </a:r>
            <a:r>
              <a:rPr lang="ru-RU" sz="2000" dirty="0">
                <a:effectLst/>
                <a:latin typeface="GothamNarrow"/>
              </a:rPr>
              <a:t>̆ на местах. </a:t>
            </a:r>
            <a:endParaRPr lang="ru-RU" sz="32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549656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BA7296-A34B-7FC1-C1CA-7F8AACFC54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2033"/>
            <a:ext cx="10515600" cy="725121"/>
          </a:xfrm>
        </p:spPr>
        <p:txBody>
          <a:bodyPr>
            <a:normAutofit/>
          </a:bodyPr>
          <a:lstStyle/>
          <a:p>
            <a:r>
              <a:rPr lang="ru-KZ" sz="2800" b="1" dirty="0">
                <a:latin typeface="GothamNarrow"/>
              </a:rPr>
              <a:t>Задачи </a:t>
            </a:r>
            <a:r>
              <a:rPr lang="ru-RU" sz="2800" b="1" dirty="0">
                <a:effectLst/>
                <a:latin typeface="GothamNarrow"/>
              </a:rPr>
              <a:t>национального координационного органа СКАТ:</a:t>
            </a:r>
            <a:endParaRPr lang="ru-KZ" sz="6000" b="1" dirty="0"/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7EFAB428-C6D7-708B-EA2C-71A72D23DD3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3745167"/>
              </p:ext>
            </p:extLst>
          </p:nvPr>
        </p:nvGraphicFramePr>
        <p:xfrm>
          <a:off x="480767" y="967154"/>
          <a:ext cx="11208470" cy="54147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949982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7672E7-CEE1-5E42-AD50-E21654EFC7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8545AD-7DC4-8FDA-402F-AC8A820673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2033"/>
            <a:ext cx="10515600" cy="725121"/>
          </a:xfrm>
        </p:spPr>
        <p:txBody>
          <a:bodyPr>
            <a:normAutofit fontScale="90000"/>
          </a:bodyPr>
          <a:lstStyle/>
          <a:p>
            <a:r>
              <a:rPr lang="ru-KZ" sz="3200" b="1" dirty="0">
                <a:latin typeface="GothamNarrow"/>
              </a:rPr>
              <a:t>Задачи </a:t>
            </a:r>
            <a:r>
              <a:rPr lang="ru-RU" sz="3200" b="1" dirty="0">
                <a:effectLst/>
                <a:latin typeface="GothamNarrow"/>
              </a:rPr>
              <a:t>национального координационного органа СКАТ (2):</a:t>
            </a:r>
            <a:endParaRPr lang="ru-KZ" sz="6600" b="1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8B10F3A3-CE18-6636-8B0A-E340A53C881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119337"/>
              </p:ext>
            </p:extLst>
          </p:nvPr>
        </p:nvGraphicFramePr>
        <p:xfrm>
          <a:off x="537328" y="1065229"/>
          <a:ext cx="11123628" cy="52790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621809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1011D9-EACA-3899-EA4F-3886F3BF9D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169" y="18255"/>
            <a:ext cx="11061831" cy="1325563"/>
          </a:xfrm>
        </p:spPr>
        <p:txBody>
          <a:bodyPr>
            <a:normAutofit/>
          </a:bodyPr>
          <a:lstStyle/>
          <a:p>
            <a:r>
              <a:rPr lang="ru-RU" sz="2400" b="1" dirty="0">
                <a:effectLst/>
                <a:latin typeface="GothamNarrow"/>
              </a:rPr>
              <a:t>1.2. Разработать национальные руководящие принципы в области лечения и рационального использования препаратов, а также инструменты практического осуществления </a:t>
            </a:r>
            <a:endParaRPr lang="ru-KZ" sz="5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25A2C78-5743-0EA8-E958-D4C85F8048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8219" y="1234912"/>
            <a:ext cx="11415859" cy="5412632"/>
          </a:xfrm>
        </p:spPr>
        <p:txBody>
          <a:bodyPr>
            <a:normAutofit lnSpcReduction="10000"/>
          </a:bodyPr>
          <a:lstStyle/>
          <a:p>
            <a:r>
              <a:rPr lang="ru-RU" sz="1800" dirty="0">
                <a:effectLst/>
                <a:latin typeface="GothamNarrow"/>
              </a:rPr>
              <a:t>Разработать/адаптировать и проводить </a:t>
            </a:r>
            <a:r>
              <a:rPr lang="ru-RU" sz="1800" u="sng" dirty="0">
                <a:effectLst/>
                <a:latin typeface="GothamNarrow"/>
              </a:rPr>
              <a:t>мониторинг за осуществлением стандартных руководящих принципов </a:t>
            </a:r>
            <a:r>
              <a:rPr lang="ru-RU" sz="1800" dirty="0">
                <a:effectLst/>
                <a:latin typeface="GothamNarrow"/>
              </a:rPr>
              <a:t>общественного здравоохранения в области диагностики и лечения инфекций и инфекционных заболеваний в зависимости от </a:t>
            </a:r>
            <a:r>
              <a:rPr lang="ru-RU" sz="1800" dirty="0" err="1">
                <a:effectLst/>
                <a:latin typeface="GothamNarrow"/>
              </a:rPr>
              <a:t>эпидемическои</a:t>
            </a:r>
            <a:r>
              <a:rPr lang="ru-RU" sz="1800" dirty="0">
                <a:effectLst/>
                <a:latin typeface="GothamNarrow"/>
              </a:rPr>
              <a:t>̆ обстановки на местах и </a:t>
            </a:r>
            <a:r>
              <a:rPr lang="ru-RU" sz="1800" dirty="0" err="1">
                <a:effectLst/>
                <a:latin typeface="GothamNarrow"/>
              </a:rPr>
              <a:t>устойчивости</a:t>
            </a:r>
            <a:r>
              <a:rPr lang="ru-RU" sz="1800" dirty="0">
                <a:effectLst/>
                <a:latin typeface="GothamNarrow"/>
              </a:rPr>
              <a:t> </a:t>
            </a:r>
            <a:r>
              <a:rPr lang="ru-RU" sz="1800" dirty="0" err="1">
                <a:effectLst/>
                <a:latin typeface="GothamNarrow"/>
              </a:rPr>
              <a:t>возбудителеи</a:t>
            </a:r>
            <a:r>
              <a:rPr lang="ru-RU" sz="1800" dirty="0">
                <a:effectLst/>
                <a:latin typeface="GothamNarrow"/>
              </a:rPr>
              <a:t>̆, а также на основе принципов, которые содержатся в рекомендациях, согласованных на международном уровне. </a:t>
            </a:r>
            <a:endParaRPr lang="ru-RU" dirty="0">
              <a:effectLst/>
            </a:endParaRPr>
          </a:p>
          <a:p>
            <a:r>
              <a:rPr lang="ru-RU" sz="1800" dirty="0">
                <a:effectLst/>
                <a:latin typeface="GothamNarrow"/>
              </a:rPr>
              <a:t>Проводить и координировать работу по линии обеспечения </a:t>
            </a:r>
            <a:r>
              <a:rPr lang="ru-RU" sz="1800" u="sng" dirty="0">
                <a:effectLst/>
                <a:latin typeface="GothamNarrow"/>
              </a:rPr>
              <a:t>доступности приемлемых по цене и адекватных средств </a:t>
            </a:r>
            <a:r>
              <a:rPr lang="ru-RU" sz="1800" u="sng" dirty="0" err="1">
                <a:effectLst/>
                <a:latin typeface="GothamNarrow"/>
              </a:rPr>
              <a:t>микробиологическои</a:t>
            </a:r>
            <a:r>
              <a:rPr lang="ru-RU" sz="1800" u="sng" dirty="0">
                <a:effectLst/>
                <a:latin typeface="GothamNarrow"/>
              </a:rPr>
              <a:t>̆ диагностики </a:t>
            </a:r>
            <a:r>
              <a:rPr lang="ru-RU" sz="1800" dirty="0">
                <a:effectLst/>
                <a:latin typeface="GothamNarrow"/>
              </a:rPr>
              <a:t>для обеспечения </a:t>
            </a:r>
            <a:r>
              <a:rPr lang="ru-RU" sz="1800" dirty="0" err="1">
                <a:effectLst/>
                <a:latin typeface="GothamNarrow"/>
              </a:rPr>
              <a:t>надлежащеи</a:t>
            </a:r>
            <a:r>
              <a:rPr lang="ru-RU" sz="1800" dirty="0">
                <a:effectLst/>
                <a:latin typeface="GothamNarrow"/>
              </a:rPr>
              <a:t>̆ ̆ диагностики в интересах </a:t>
            </a:r>
            <a:r>
              <a:rPr lang="ru-RU" sz="1800" dirty="0" err="1">
                <a:effectLst/>
                <a:latin typeface="GothamNarrow"/>
              </a:rPr>
              <a:t>содействия</a:t>
            </a:r>
            <a:r>
              <a:rPr lang="ru-RU" sz="1800" dirty="0">
                <a:effectLst/>
                <a:latin typeface="GothamNarrow"/>
              </a:rPr>
              <a:t> принятию решений о тактике лечения, а также улучшения качества оказания помощи и ее результатов. </a:t>
            </a:r>
            <a:endParaRPr lang="ru-RU" dirty="0">
              <a:effectLst/>
            </a:endParaRPr>
          </a:p>
          <a:p>
            <a:r>
              <a:rPr lang="ru-RU" sz="1800" dirty="0">
                <a:effectLst/>
                <a:latin typeface="GothamNarrow"/>
              </a:rPr>
              <a:t>Разработать </a:t>
            </a:r>
            <a:r>
              <a:rPr lang="ru-RU" sz="1800" u="sng" dirty="0">
                <a:effectLst/>
                <a:latin typeface="GothamNarrow"/>
              </a:rPr>
              <a:t>простые, масштабируемые, </a:t>
            </a:r>
            <a:r>
              <a:rPr lang="ru-RU" sz="1800" u="sng" dirty="0" err="1">
                <a:effectLst/>
                <a:latin typeface="GothamNarrow"/>
              </a:rPr>
              <a:t>устойчивые</a:t>
            </a:r>
            <a:r>
              <a:rPr lang="ru-RU" sz="1800" u="sng" dirty="0">
                <a:effectLst/>
                <a:latin typeface="GothamNarrow"/>
              </a:rPr>
              <a:t> </a:t>
            </a:r>
            <a:r>
              <a:rPr lang="ru-RU" sz="1800" dirty="0">
                <a:effectLst/>
                <a:latin typeface="GothamNarrow"/>
              </a:rPr>
              <a:t>и отвечающие конкретным обстоятельствам </a:t>
            </a:r>
            <a:r>
              <a:rPr lang="ru-RU" sz="1800" u="sng" dirty="0" err="1">
                <a:effectLst/>
                <a:latin typeface="GothamNarrow"/>
              </a:rPr>
              <a:t>СОПы</a:t>
            </a:r>
            <a:r>
              <a:rPr lang="ru-RU" sz="1800" dirty="0">
                <a:effectLst/>
                <a:latin typeface="GothamNarrow"/>
              </a:rPr>
              <a:t> и стандарты для мер СКАТ в ЛПУ (больницах и учреждениях ПМСП). </a:t>
            </a:r>
            <a:endParaRPr lang="ru-RU" dirty="0">
              <a:effectLst/>
            </a:endParaRPr>
          </a:p>
          <a:p>
            <a:r>
              <a:rPr lang="ru-RU" sz="1800" dirty="0">
                <a:effectLst/>
                <a:latin typeface="GothamNarrow"/>
              </a:rPr>
              <a:t>Включить принципы </a:t>
            </a:r>
            <a:r>
              <a:rPr lang="ru-RU" sz="1800" u="sng" dirty="0">
                <a:effectLst/>
                <a:latin typeface="GothamNarrow"/>
              </a:rPr>
              <a:t>непрерывного повышения качества </a:t>
            </a:r>
            <a:r>
              <a:rPr lang="ru-RU" sz="1800" dirty="0">
                <a:effectLst/>
                <a:latin typeface="GothamNarrow"/>
              </a:rPr>
              <a:t>в деятельность по осуществлению СКАТ в целях обеспечения стабильных результатов реализуемых вмешательств и мер. </a:t>
            </a:r>
            <a:endParaRPr lang="ru-RU" dirty="0">
              <a:effectLst/>
            </a:endParaRPr>
          </a:p>
          <a:p>
            <a:r>
              <a:rPr lang="ru-RU" sz="1800" dirty="0">
                <a:effectLst/>
                <a:latin typeface="GothamNarrow"/>
              </a:rPr>
              <a:t>Создать структуры и системы для эффективного согласования работы и привлечения различных ведомств к поддержке комплексных мер СКАТ. </a:t>
            </a:r>
            <a:endParaRPr lang="ru-RU" dirty="0">
              <a:effectLst/>
            </a:endParaRPr>
          </a:p>
          <a:p>
            <a:r>
              <a:rPr lang="ru-RU" sz="1800" dirty="0" err="1">
                <a:effectLst/>
                <a:latin typeface="GothamNarrow"/>
              </a:rPr>
              <a:t>Содействовать</a:t>
            </a:r>
            <a:r>
              <a:rPr lang="ru-RU" sz="1800" dirty="0">
                <a:effectLst/>
                <a:latin typeface="GothamNarrow"/>
              </a:rPr>
              <a:t> разработке и использованию электронных платформ и приложений, позволяющих подготовить данные для разработки руководящих принципов, стандартов и инструментов внедрения СКАТ, а также другую соответствующую информацию, и обеспечивающих обмен опытом, </a:t>
            </a:r>
            <a:r>
              <a:rPr lang="ru-RU" sz="1800" dirty="0" err="1">
                <a:effectLst/>
                <a:latin typeface="GothamNarrow"/>
              </a:rPr>
              <a:t>передовои</a:t>
            </a:r>
            <a:r>
              <a:rPr lang="ru-RU" sz="1800" dirty="0">
                <a:effectLst/>
                <a:latin typeface="GothamNarrow"/>
              </a:rPr>
              <a:t>̆ </a:t>
            </a:r>
            <a:r>
              <a:rPr lang="ru-RU" sz="1800" dirty="0" err="1">
                <a:effectLst/>
                <a:latin typeface="GothamNarrow"/>
              </a:rPr>
              <a:t>практикои</a:t>
            </a:r>
            <a:r>
              <a:rPr lang="ru-RU" sz="1800" dirty="0">
                <a:effectLst/>
                <a:latin typeface="GothamNarrow"/>
              </a:rPr>
              <a:t>̆ и </a:t>
            </a:r>
            <a:r>
              <a:rPr lang="ru-RU" sz="1800" dirty="0" err="1">
                <a:effectLst/>
                <a:latin typeface="GothamNarrow"/>
              </a:rPr>
              <a:t>информациеи</a:t>
            </a:r>
            <a:r>
              <a:rPr lang="ru-RU" sz="1800" dirty="0">
                <a:effectLst/>
                <a:latin typeface="GothamNarrow"/>
              </a:rPr>
              <a:t>̆ о реализации мер СКАТ. </a:t>
            </a:r>
            <a:endParaRPr lang="ru-RU" dirty="0">
              <a:effectLst/>
            </a:endParaRPr>
          </a:p>
          <a:p>
            <a:r>
              <a:rPr lang="ru-RU" sz="1800" dirty="0">
                <a:effectLst/>
                <a:latin typeface="GothamNarrow"/>
              </a:rPr>
              <a:t>Обеспечить </a:t>
            </a:r>
            <a:r>
              <a:rPr lang="ru-RU" sz="1800" u="sng" dirty="0">
                <a:effectLst/>
                <a:latin typeface="GothamNarrow"/>
              </a:rPr>
              <a:t>наличие механизмов и мер для распространения руководящих принципов,</a:t>
            </a:r>
            <a:r>
              <a:rPr lang="ru-RU" sz="1800" dirty="0">
                <a:effectLst/>
                <a:latin typeface="GothamNarrow"/>
              </a:rPr>
              <a:t> стандартов и инструментов осуществления деятельности в области СКАТ. </a:t>
            </a:r>
            <a:endParaRPr lang="ru-RU" dirty="0">
              <a:effectLst/>
            </a:endParaRPr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38883112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C300CA-D513-EF91-FB58-8BD48AC924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AC85E9-60C6-A027-B02E-F5E5A87C5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687" y="280284"/>
            <a:ext cx="11360426" cy="747238"/>
          </a:xfrm>
        </p:spPr>
        <p:txBody>
          <a:bodyPr>
            <a:noAutofit/>
          </a:bodyPr>
          <a:lstStyle/>
          <a:p>
            <a:r>
              <a:rPr lang="ru-RU" sz="2000" b="1" u="sng" dirty="0">
                <a:effectLst/>
                <a:latin typeface="+mn-lt"/>
              </a:rPr>
              <a:t>2 Обеспечение доступности, а также принятие мер регулирования в отношении ПП</a:t>
            </a:r>
            <a:br>
              <a:rPr lang="ru-RU" sz="2000" dirty="0">
                <a:latin typeface="+mn-lt"/>
              </a:rPr>
            </a:br>
            <a:r>
              <a:rPr lang="ru-RU" sz="2000" b="1" dirty="0">
                <a:effectLst/>
                <a:latin typeface="+mn-lt"/>
              </a:rPr>
              <a:t>2.1 Улучшить доступность основных качественных, безопасных, эффективных и приемлемых по цене ПП</a:t>
            </a:r>
            <a:endParaRPr lang="ru-RU" sz="2000" dirty="0">
              <a:latin typeface="+mn-lt"/>
            </a:endParaRP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F7BBE819-399D-18E1-E608-3FE383D1BBD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8228149"/>
              </p:ext>
            </p:extLst>
          </p:nvPr>
        </p:nvGraphicFramePr>
        <p:xfrm>
          <a:off x="237907" y="1160071"/>
          <a:ext cx="11716185" cy="5465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6799029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41325</TotalTime>
  <Words>4203</Words>
  <Application>Microsoft Macintosh PowerPoint</Application>
  <PresentationFormat>Широкоэкранный</PresentationFormat>
  <Paragraphs>152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GothamNarrow</vt:lpstr>
      <vt:lpstr>Тема Office</vt:lpstr>
      <vt:lpstr>КОМПЛЕКСНЫЕ МЕРЫ СТРАТЕГИИ КОНТРОЛЯ АНТИМИКРОБНОЙ ТЕРАПИИ </vt:lpstr>
      <vt:lpstr>Принципы комплексных мер СКАТ </vt:lpstr>
      <vt:lpstr>Комплексные меры стратегии контроля антимикробной терапии </vt:lpstr>
      <vt:lpstr>Презентация PowerPoint</vt:lpstr>
      <vt:lpstr>1.Создание и разработка национальных координационных механизмов для СКАТ, а также разработка рекомендаций  1.1 Создать и поддерживать работу национального координационного механизма СКАТ, действующего в национальном, региональном и местном масштабах </vt:lpstr>
      <vt:lpstr>Задачи национального координационного органа СКАТ:</vt:lpstr>
      <vt:lpstr>Задачи национального координационного органа СКАТ (2):</vt:lpstr>
      <vt:lpstr>1.2. Разработать национальные руководящие принципы в области лечения и рационального использования препаратов, а также инструменты практического осуществления </vt:lpstr>
      <vt:lpstr>2 Обеспечение доступности, а также принятие мер регулирования в отношении ПП 2.1 Улучшить доступность основных качественных, безопасных, эффективных и приемлемых по цене ПП</vt:lpstr>
      <vt:lpstr>2.2 Изыскать социальные триггеры и формы оплаты труда, стимулирующие ответственное назначение и отпуск противомикробных препаратов  </vt:lpstr>
      <vt:lpstr>2.3. Законодательно закрепить и обеспечить регулирование ответственного и правильного использования и утилизации ПП</vt:lpstr>
      <vt:lpstr>3 Повышение уровня информированности, образования и подготовки  3.1. Повысить осведомленность и уровень вовлеченности в целях содействия поведенческим изменениям, касающимся использования ПП</vt:lpstr>
      <vt:lpstr>3.1. Повысить осведомленность и уровень вовлеченности в целях содействия поведенческим изменениям, касающимся использования ПП (2)</vt:lpstr>
      <vt:lpstr>3.2. Укрепить потенциал работников здравоохранения путем предоставления индивидуальных пакетов услуг в области образования и профессиональной подготовки в соответствии с функциями и ролями работников здравоохранения </vt:lpstr>
      <vt:lpstr>4 Совершенствование деятельности в области водоснабжения, санитарии и гигиены, а также профилактики инфекций и инфекционного контроля  4.1. Усовершенствовать ВСГ в учреждениях здравоохранения и общинах </vt:lpstr>
      <vt:lpstr>4. 2. Реализовать основные компоненты ПИИК в лечебно-профилактических учреждениях </vt:lpstr>
      <vt:lpstr>5. Надзор, мониторинг и оценка  5.1. Надзор за использованием и потреблением противомикробных препаратов </vt:lpstr>
      <vt:lpstr>5.2. Надзор за УПП </vt:lpstr>
      <vt:lpstr>5.3. Мониторинг и оценка мер СКАТ </vt:lpstr>
      <vt:lpstr>5.3. Мониторинг и оценка мер СКАТ (2)</vt:lpstr>
      <vt:lpstr>Важнейшие шаги для содействия практическому осуществлению комплексной деятельности в области СКАТ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Microsoft Office User</dc:creator>
  <cp:lastModifiedBy>Microsoft Office User</cp:lastModifiedBy>
  <cp:revision>7</cp:revision>
  <dcterms:created xsi:type="dcterms:W3CDTF">2024-11-13T15:03:52Z</dcterms:created>
  <dcterms:modified xsi:type="dcterms:W3CDTF">2025-06-12T07:29:01Z</dcterms:modified>
</cp:coreProperties>
</file>