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charts/chart4.xml" ContentType="application/vnd.openxmlformats-officedocument.drawingml.chart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charts/chart5.xml" ContentType="application/vnd.openxmlformats-officedocument.drawingml.chart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charts/chart16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92" r:id="rId2"/>
    <p:sldId id="289" r:id="rId3"/>
    <p:sldId id="612" r:id="rId4"/>
    <p:sldId id="789" r:id="rId5"/>
    <p:sldId id="553" r:id="rId6"/>
    <p:sldId id="538" r:id="rId7"/>
    <p:sldId id="539" r:id="rId8"/>
    <p:sldId id="570" r:id="rId9"/>
    <p:sldId id="582" r:id="rId10"/>
    <p:sldId id="614" r:id="rId11"/>
    <p:sldId id="583" r:id="rId12"/>
    <p:sldId id="724" r:id="rId13"/>
    <p:sldId id="770" r:id="rId14"/>
    <p:sldId id="771" r:id="rId15"/>
    <p:sldId id="725" r:id="rId16"/>
    <p:sldId id="777" r:id="rId17"/>
    <p:sldId id="726" r:id="rId18"/>
    <p:sldId id="732" r:id="rId19"/>
    <p:sldId id="731" r:id="rId20"/>
    <p:sldId id="733" r:id="rId21"/>
    <p:sldId id="734" r:id="rId22"/>
    <p:sldId id="729" r:id="rId23"/>
    <p:sldId id="787" r:id="rId24"/>
    <p:sldId id="742" r:id="rId25"/>
    <p:sldId id="741" r:id="rId26"/>
    <p:sldId id="740" r:id="rId27"/>
    <p:sldId id="788" r:id="rId28"/>
    <p:sldId id="739" r:id="rId29"/>
    <p:sldId id="738" r:id="rId30"/>
    <p:sldId id="737" r:id="rId31"/>
    <p:sldId id="736" r:id="rId32"/>
    <p:sldId id="778" r:id="rId33"/>
    <p:sldId id="779" r:id="rId34"/>
    <p:sldId id="780" r:id="rId35"/>
    <p:sldId id="743" r:id="rId36"/>
    <p:sldId id="744" r:id="rId37"/>
    <p:sldId id="772" r:id="rId38"/>
    <p:sldId id="773" r:id="rId39"/>
    <p:sldId id="774" r:id="rId40"/>
    <p:sldId id="775" r:id="rId41"/>
    <p:sldId id="748" r:id="rId42"/>
    <p:sldId id="746" r:id="rId43"/>
    <p:sldId id="747" r:id="rId44"/>
    <p:sldId id="749" r:id="rId45"/>
    <p:sldId id="766" r:id="rId46"/>
    <p:sldId id="750" r:id="rId47"/>
    <p:sldId id="767" r:id="rId48"/>
    <p:sldId id="768" r:id="rId49"/>
    <p:sldId id="769" r:id="rId50"/>
    <p:sldId id="758" r:id="rId51"/>
    <p:sldId id="759" r:id="rId52"/>
    <p:sldId id="760" r:id="rId53"/>
    <p:sldId id="761" r:id="rId54"/>
    <p:sldId id="762" r:id="rId55"/>
    <p:sldId id="763" r:id="rId56"/>
    <p:sldId id="764" r:id="rId57"/>
    <p:sldId id="781" r:id="rId58"/>
    <p:sldId id="782" r:id="rId59"/>
    <p:sldId id="783" r:id="rId60"/>
    <p:sldId id="784" r:id="rId61"/>
    <p:sldId id="785" r:id="rId62"/>
    <p:sldId id="712" r:id="rId63"/>
    <p:sldId id="786" r:id="rId64"/>
    <p:sldId id="711" r:id="rId65"/>
  </p:sldIdLst>
  <p:sldSz cx="12801600" cy="9180513"/>
  <p:notesSz cx="6888163" cy="10020300"/>
  <p:defaultTextStyle>
    <a:defPPr>
      <a:defRPr lang="ru-RU"/>
    </a:defPPr>
    <a:lvl1pPr marL="0" algn="l" defTabSz="127930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9651" algn="l" defTabSz="127930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9302" algn="l" defTabSz="127930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8954" algn="l" defTabSz="127930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8603" algn="l" defTabSz="127930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8254" algn="l" defTabSz="127930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7905" algn="l" defTabSz="127930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7556" algn="l" defTabSz="127930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17205" algn="l" defTabSz="1279302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892" userDrawn="1">
          <p15:clr>
            <a:srgbClr val="A4A3A4"/>
          </p15:clr>
        </p15:guide>
        <p15:guide id="4" pos="40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059FC"/>
    <a:srgbClr val="0000CC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49" autoAdjust="0"/>
    <p:restoredTop sz="95382" autoAdjust="0"/>
  </p:normalViewPr>
  <p:slideViewPr>
    <p:cSldViewPr>
      <p:cViewPr>
        <p:scale>
          <a:sx n="50" d="100"/>
          <a:sy n="50" d="100"/>
        </p:scale>
        <p:origin x="-1266" y="-66"/>
      </p:cViewPr>
      <p:guideLst>
        <p:guide orient="horz" pos="2161"/>
        <p:guide orient="horz" pos="2892"/>
        <p:guide pos="2880"/>
        <p:guide pos="4033"/>
      </p:guideLst>
    </p:cSldViewPr>
  </p:slideViewPr>
  <p:outlineViewPr>
    <p:cViewPr>
      <p:scale>
        <a:sx n="33" d="100"/>
        <a:sy n="33" d="100"/>
      </p:scale>
      <p:origin x="0" y="45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3996E-3"/>
                  <c:y val="-0.21260955784212729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75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52E-2"/>
                  <c:y val="-0.22227362865313288"/>
                </c:manualLayout>
              </c:layout>
              <c:showVal val="1"/>
            </c:dLbl>
            <c:dLbl>
              <c:idx val="2"/>
              <c:layout>
                <c:manualLayout>
                  <c:x val="1.3683824402652546E-2"/>
                  <c:y val="-0.2271056640586358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895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8"/>
                </c:manualLayout>
              </c:layout>
              <c:showVal val="1"/>
            </c:dLbl>
            <c:dLbl>
              <c:idx val="6"/>
              <c:layout>
                <c:manualLayout>
                  <c:x val="1.52042495963135E-2"/>
                  <c:y val="-0.24326249348955103"/>
                </c:manualLayout>
              </c:layout>
              <c:showVal val="1"/>
            </c:dLbl>
            <c:dLbl>
              <c:idx val="7"/>
              <c:layout>
                <c:manualLayout>
                  <c:x val="1.4118231768005385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8"/>
                <c:pt idx="0">
                  <c:v>Программа ПИИК</c:v>
                </c:pt>
                <c:pt idx="1">
                  <c:v>Руководства по ПИИК</c:v>
                </c:pt>
                <c:pt idx="2">
                  <c:v>Обучение и подготовка по ПИИК</c:v>
                </c:pt>
                <c:pt idx="3">
                  <c:v>Эпиднадзор за ИСМП</c:v>
                </c:pt>
                <c:pt idx="4">
                  <c:v>Мультимодальные стратегии</c:v>
                </c:pt>
                <c:pt idx="5">
                  <c:v>Мониторинг/аудит практик ПИИК и обратная связь</c:v>
                </c:pt>
                <c:pt idx="6">
                  <c:v>Рабочая нагрузка, кадровое обеспечение и средняя занятость койки</c:v>
                </c:pt>
                <c:pt idx="7">
                  <c:v>Рабочая среда, материалы и оборудование для ПИИК на уровне учреждения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75</c:v>
                </c:pt>
                <c:pt idx="1">
                  <c:v>77.5</c:v>
                </c:pt>
                <c:pt idx="2">
                  <c:v>70</c:v>
                </c:pt>
                <c:pt idx="3">
                  <c:v>65</c:v>
                </c:pt>
                <c:pt idx="4">
                  <c:v>50</c:v>
                </c:pt>
                <c:pt idx="5">
                  <c:v>75</c:v>
                </c:pt>
                <c:pt idx="6">
                  <c:v>85</c:v>
                </c:pt>
                <c:pt idx="7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8"/>
                <c:pt idx="0">
                  <c:v>Программа ПИИК</c:v>
                </c:pt>
                <c:pt idx="1">
                  <c:v>Руководства по ПИИК</c:v>
                </c:pt>
                <c:pt idx="2">
                  <c:v>Обучение и подготовка по ПИИК</c:v>
                </c:pt>
                <c:pt idx="3">
                  <c:v>Эпиднадзор за ИСМП</c:v>
                </c:pt>
                <c:pt idx="4">
                  <c:v>Мультимодальные стратегии</c:v>
                </c:pt>
                <c:pt idx="5">
                  <c:v>Мониторинг/аудит практик ПИИК и обратная связь</c:v>
                </c:pt>
                <c:pt idx="6">
                  <c:v>Рабочая нагрузка, кадровое обеспечение и средняя занятость койки</c:v>
                </c:pt>
                <c:pt idx="7">
                  <c:v>Рабочая среда, материалы и оборудование для ПИИК на уровне учреждения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8"/>
                <c:pt idx="0">
                  <c:v>Программа ПИИК</c:v>
                </c:pt>
                <c:pt idx="1">
                  <c:v>Руководства по ПИИК</c:v>
                </c:pt>
                <c:pt idx="2">
                  <c:v>Обучение и подготовка по ПИИК</c:v>
                </c:pt>
                <c:pt idx="3">
                  <c:v>Эпиднадзор за ИСМП</c:v>
                </c:pt>
                <c:pt idx="4">
                  <c:v>Мультимодальные стратегии</c:v>
                </c:pt>
                <c:pt idx="5">
                  <c:v>Мониторинг/аудит практик ПИИК и обратная связь</c:v>
                </c:pt>
                <c:pt idx="6">
                  <c:v>Рабочая нагрузка, кадровое обеспечение и средняя занятость койки</c:v>
                </c:pt>
                <c:pt idx="7">
                  <c:v>Рабочая среда, материалы и оборудование для ПИИК на уровне учреждения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109431424"/>
        <c:axId val="114520448"/>
        <c:axId val="0"/>
      </c:bar3DChart>
      <c:catAx>
        <c:axId val="10943142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4520448"/>
        <c:crosses val="autoZero"/>
        <c:auto val="1"/>
        <c:lblAlgn val="ctr"/>
        <c:lblOffset val="100"/>
      </c:catAx>
      <c:valAx>
        <c:axId val="11452044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94314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118E-3"/>
                  <c:y val="-0.21260955784212746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75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59E-2"/>
                  <c:y val="-0.22227362865313274"/>
                </c:manualLayout>
              </c:layout>
              <c:showVal val="1"/>
            </c:dLbl>
            <c:dLbl>
              <c:idx val="2"/>
              <c:layout>
                <c:manualLayout>
                  <c:x val="1.3683824402652565E-2"/>
                  <c:y val="-0.22710566405863566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06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66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17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Мониторинг/аудит практик ПИИК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Мониторинг/аудит практик ПИИК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Мониторинг/аудит практик ПИИК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117435392"/>
        <c:axId val="117469952"/>
        <c:axId val="0"/>
      </c:bar3DChart>
      <c:catAx>
        <c:axId val="11743539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469952"/>
        <c:crosses val="autoZero"/>
        <c:auto val="1"/>
        <c:lblAlgn val="ctr"/>
        <c:lblOffset val="100"/>
      </c:catAx>
      <c:valAx>
        <c:axId val="11746995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4353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118E-3"/>
                  <c:y val="-0.21260955784212746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85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59E-2"/>
                  <c:y val="-0.22227362865313274"/>
                </c:manualLayout>
              </c:layout>
              <c:showVal val="1"/>
            </c:dLbl>
            <c:dLbl>
              <c:idx val="2"/>
              <c:layout>
                <c:manualLayout>
                  <c:x val="1.3683824402652565E-2"/>
                  <c:y val="-0.22710566405863566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06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66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17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Рабочая нагрузка, кадровое обеспечение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Рабочая нагрузка, кадровое обеспечение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Рабочая нагрузка, кадровое обеспечение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117558656"/>
        <c:axId val="117580928"/>
        <c:axId val="0"/>
      </c:bar3DChart>
      <c:catAx>
        <c:axId val="11755865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580928"/>
        <c:crosses val="autoZero"/>
        <c:auto val="1"/>
        <c:lblAlgn val="ctr"/>
        <c:lblOffset val="100"/>
      </c:catAx>
      <c:valAx>
        <c:axId val="11758092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5586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4.7784784445556719E-3"/>
                  <c:y val="-0.24329119986243694"/>
                </c:manualLayout>
              </c:layout>
              <c:showVal val="1"/>
            </c:dLbl>
            <c:dLbl>
              <c:idx val="1"/>
              <c:layout>
                <c:manualLayout>
                  <c:x val="6.5161069698486404E-3"/>
                  <c:y val="-0.25836971960837118"/>
                </c:manualLayout>
              </c:layout>
              <c:showVal val="1"/>
            </c:dLbl>
            <c:dLbl>
              <c:idx val="2"/>
              <c:layout>
                <c:manualLayout>
                  <c:x val="1.3683824402652535E-2"/>
                  <c:y val="-0.22710566405863572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892"/>
                </c:manualLayout>
              </c:layout>
              <c:showVal val="1"/>
            </c:dLbl>
            <c:dLbl>
              <c:idx val="4"/>
              <c:layout>
                <c:manualLayout>
                  <c:x val="1.0642974535396451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72"/>
                </c:manualLayout>
              </c:layout>
              <c:showVal val="1"/>
            </c:dLbl>
            <c:dLbl>
              <c:idx val="6"/>
              <c:layout>
                <c:manualLayout>
                  <c:x val="1.5204249336280643E-2"/>
                  <c:y val="-0.2053615047338728"/>
                </c:manualLayout>
              </c:layout>
              <c:showVal val="1"/>
            </c:dLbl>
            <c:dLbl>
              <c:idx val="7"/>
              <c:layout>
                <c:manualLayout>
                  <c:x val="1.8462303081237818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8"/>
                <c:pt idx="0">
                  <c:v>Программа ПИИК</c:v>
                </c:pt>
                <c:pt idx="1">
                  <c:v>Руководства по ПИИК</c:v>
                </c:pt>
                <c:pt idx="2">
                  <c:v>Обучение и подготовка по ПИИК</c:v>
                </c:pt>
                <c:pt idx="3">
                  <c:v>Эпиднадзор за ИСМП</c:v>
                </c:pt>
                <c:pt idx="4">
                  <c:v>Мультимодальные стратегии</c:v>
                </c:pt>
                <c:pt idx="5">
                  <c:v>Мониторинг/аудит практик ПИИК и обратная связь</c:v>
                </c:pt>
                <c:pt idx="6">
                  <c:v>Рабочая нагрузка, кадровое обеспечение и средняя занятость койки</c:v>
                </c:pt>
                <c:pt idx="7">
                  <c:v>Рабочая среда, материалы и оборудование для ПИИК на уровне учреждения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85</c:v>
                </c:pt>
                <c:pt idx="1">
                  <c:v>92.5</c:v>
                </c:pt>
                <c:pt idx="2">
                  <c:v>80</c:v>
                </c:pt>
                <c:pt idx="3">
                  <c:v>90</c:v>
                </c:pt>
                <c:pt idx="4">
                  <c:v>90</c:v>
                </c:pt>
                <c:pt idx="5">
                  <c:v>80</c:v>
                </c:pt>
                <c:pt idx="6">
                  <c:v>70</c:v>
                </c:pt>
                <c:pt idx="7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8"/>
                <c:pt idx="0">
                  <c:v>Программа ПИИК</c:v>
                </c:pt>
                <c:pt idx="1">
                  <c:v>Руководства по ПИИК</c:v>
                </c:pt>
                <c:pt idx="2">
                  <c:v>Обучение и подготовка по ПИИК</c:v>
                </c:pt>
                <c:pt idx="3">
                  <c:v>Эпиднадзор за ИСМП</c:v>
                </c:pt>
                <c:pt idx="4">
                  <c:v>Мультимодальные стратегии</c:v>
                </c:pt>
                <c:pt idx="5">
                  <c:v>Мониторинг/аудит практик ПИИК и обратная связь</c:v>
                </c:pt>
                <c:pt idx="6">
                  <c:v>Рабочая нагрузка, кадровое обеспечение и средняя занятость койки</c:v>
                </c:pt>
                <c:pt idx="7">
                  <c:v>Рабочая среда, материалы и оборудование для ПИИК на уровне учреждения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8"/>
                <c:pt idx="0">
                  <c:v>Программа ПИИК</c:v>
                </c:pt>
                <c:pt idx="1">
                  <c:v>Руководства по ПИИК</c:v>
                </c:pt>
                <c:pt idx="2">
                  <c:v>Обучение и подготовка по ПИИК</c:v>
                </c:pt>
                <c:pt idx="3">
                  <c:v>Эпиднадзор за ИСМП</c:v>
                </c:pt>
                <c:pt idx="4">
                  <c:v>Мультимодальные стратегии</c:v>
                </c:pt>
                <c:pt idx="5">
                  <c:v>Мониторинг/аудит практик ПИИК и обратная связь</c:v>
                </c:pt>
                <c:pt idx="6">
                  <c:v>Рабочая нагрузка, кадровое обеспечение и средняя занятость койки</c:v>
                </c:pt>
                <c:pt idx="7">
                  <c:v>Рабочая среда, материалы и оборудование для ПИИК на уровне учреждения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152690688"/>
        <c:axId val="152692224"/>
        <c:axId val="0"/>
      </c:bar3DChart>
      <c:catAx>
        <c:axId val="15269068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692224"/>
        <c:crosses val="autoZero"/>
        <c:auto val="1"/>
        <c:lblAlgn val="ctr"/>
        <c:lblOffset val="100"/>
      </c:catAx>
      <c:valAx>
        <c:axId val="152692224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6906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1"/>
                <c:pt idx="0">
                  <c:v>Трехэтапный процесс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dLbl>
              <c:idx val="0"/>
              <c:layout>
                <c:manualLayout>
                  <c:x val="2.5195613185836494E-2"/>
                  <c:y val="-2.6051780820419153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1"/>
                <c:pt idx="0">
                  <c:v>Трехэтапный процесс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687.5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Трехэтапный процесс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Val val="1"/>
        </c:dLbls>
        <c:gapWidth val="75"/>
        <c:shape val="cylinder"/>
        <c:axId val="62286464"/>
        <c:axId val="62300544"/>
        <c:axId val="152671104"/>
      </c:bar3DChart>
      <c:catAx>
        <c:axId val="622864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2300544"/>
        <c:crosses val="autoZero"/>
        <c:auto val="1"/>
        <c:lblAlgn val="ctr"/>
        <c:lblOffset val="100"/>
      </c:catAx>
      <c:valAx>
        <c:axId val="62300544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2286464"/>
        <c:crosses val="autoZero"/>
        <c:crossBetween val="between"/>
      </c:valAx>
      <c:serAx>
        <c:axId val="152671104"/>
        <c:scaling>
          <c:orientation val="minMax"/>
        </c:scaling>
        <c:delete val="1"/>
        <c:axPos val="b"/>
        <c:tickLblPos val="none"/>
        <c:crossAx val="62300544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0445822111719387"/>
          <c:y val="6.3276351360570068E-2"/>
          <c:w val="0.8894600791482935"/>
          <c:h val="0.571241840575219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2.5259166606009308E-2"/>
                  <c:y val="-0.53525997111432067"/>
                </c:manualLayout>
              </c:layout>
              <c:showVal val="1"/>
            </c:dLbl>
            <c:dLbl>
              <c:idx val="1"/>
              <c:layout>
                <c:manualLayout>
                  <c:x val="-1.7844999980844978E-2"/>
                  <c:y val="-0.47975541703943231"/>
                </c:manualLayout>
              </c:layout>
              <c:showVal val="1"/>
            </c:dLbl>
            <c:dLbl>
              <c:idx val="2"/>
              <c:layout>
                <c:manualLayout>
                  <c:x val="-4.6412467580230592E-3"/>
                  <c:y val="-0.45036053498928991"/>
                </c:manualLayout>
              </c:layout>
              <c:showVal val="1"/>
            </c:dLbl>
            <c:dLbl>
              <c:idx val="3"/>
              <c:layout>
                <c:manualLayout>
                  <c:x val="-6.721834547119286E-3"/>
                  <c:y val="-0.42498811048285118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Недостаточный</c:v>
                </c:pt>
                <c:pt idx="1">
                  <c:v>Базовый</c:v>
                </c:pt>
                <c:pt idx="2">
                  <c:v>Средний</c:v>
                </c:pt>
                <c:pt idx="3">
                  <c:v>Высокий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201</c:v>
                </c:pt>
                <c:pt idx="2">
                  <c:v>401</c:v>
                </c:pt>
                <c:pt idx="3">
                  <c:v>601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dLbl>
              <c:idx val="0"/>
              <c:layout>
                <c:manualLayout>
                  <c:x val="4.7133172942469985E-2"/>
                  <c:y val="-0.32055892425208143"/>
                </c:manualLayout>
              </c:layout>
              <c:showVal val="1"/>
            </c:dLbl>
            <c:dLbl>
              <c:idx val="1"/>
              <c:layout>
                <c:manualLayout>
                  <c:x val="6.9379384091422802E-2"/>
                  <c:y val="-0.264553938451283"/>
                </c:manualLayout>
              </c:layout>
              <c:showVal val="1"/>
            </c:dLbl>
            <c:dLbl>
              <c:idx val="2"/>
              <c:layout>
                <c:manualLayout>
                  <c:x val="7.3460587712476433E-2"/>
                  <c:y val="-0.23206485829059931"/>
                </c:manualLayout>
              </c:layout>
              <c:showVal val="1"/>
            </c:dLbl>
            <c:dLbl>
              <c:idx val="3"/>
              <c:layout>
                <c:manualLayout>
                  <c:x val="8.5864022771416318E-2"/>
                  <c:y val="-0.20978663189470184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Недостаточный</c:v>
                </c:pt>
                <c:pt idx="1">
                  <c:v>Базовый</c:v>
                </c:pt>
                <c:pt idx="2">
                  <c:v>Средний</c:v>
                </c:pt>
                <c:pt idx="3">
                  <c:v>Высокий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200</c:v>
                </c:pt>
                <c:pt idx="1">
                  <c:v>400</c:v>
                </c:pt>
                <c:pt idx="2">
                  <c:v>600</c:v>
                </c:pt>
                <c:pt idx="3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Недостаточный</c:v>
                </c:pt>
                <c:pt idx="1">
                  <c:v>Базовый</c:v>
                </c:pt>
                <c:pt idx="2">
                  <c:v>Средний</c:v>
                </c:pt>
                <c:pt idx="3">
                  <c:v>Высокий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Val val="1"/>
        </c:dLbls>
        <c:gapWidth val="75"/>
        <c:shape val="box"/>
        <c:axId val="62377344"/>
        <c:axId val="62387328"/>
        <c:axId val="0"/>
      </c:bar3DChart>
      <c:catAx>
        <c:axId val="6237734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2387328"/>
        <c:crosses val="autoZero"/>
        <c:auto val="1"/>
        <c:lblAlgn val="ctr"/>
        <c:lblOffset val="100"/>
      </c:catAx>
      <c:valAx>
        <c:axId val="62387328"/>
        <c:scaling>
          <c:orientation val="minMax"/>
        </c:scaling>
        <c:axPos val="l"/>
        <c:numFmt formatCode="0%" sourceLinked="1"/>
        <c:maj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23773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118E-3"/>
                  <c:y val="-0.21260955784212746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85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59E-2"/>
                  <c:y val="-0.22227362865313274"/>
                </c:manualLayout>
              </c:layout>
              <c:showVal val="1"/>
            </c:dLbl>
            <c:dLbl>
              <c:idx val="2"/>
              <c:layout>
                <c:manualLayout>
                  <c:x val="1.3683824402652565E-2"/>
                  <c:y val="-0.22710566405863566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06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66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17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Программа ПИИК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Программа ПИИК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Программа ПИИК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65078400"/>
        <c:axId val="65079936"/>
        <c:axId val="0"/>
      </c:bar3DChart>
      <c:catAx>
        <c:axId val="6507840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5079936"/>
        <c:crosses val="autoZero"/>
        <c:auto val="1"/>
        <c:lblAlgn val="ctr"/>
        <c:lblOffset val="100"/>
      </c:catAx>
      <c:valAx>
        <c:axId val="65079936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50784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187E-3"/>
                  <c:y val="-0.21260955784212751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92,5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61E-2"/>
                  <c:y val="-0.22227362865313266"/>
                </c:manualLayout>
              </c:layout>
              <c:showVal val="1"/>
            </c:dLbl>
            <c:dLbl>
              <c:idx val="2"/>
              <c:layout>
                <c:manualLayout>
                  <c:x val="1.3683824402652573E-2"/>
                  <c:y val="-0.22710566405863561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12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61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26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Руководства по ПИИК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92.5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Руководства по ПИИК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Руководства по ПИИК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69342336"/>
        <c:axId val="69343872"/>
        <c:axId val="0"/>
      </c:bar3DChart>
      <c:catAx>
        <c:axId val="6934233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343872"/>
        <c:crosses val="autoZero"/>
        <c:auto val="1"/>
        <c:lblAlgn val="ctr"/>
        <c:lblOffset val="100"/>
      </c:catAx>
      <c:valAx>
        <c:axId val="6934387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34233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239E-3"/>
                  <c:y val="-0.21260955784212757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80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61E-2"/>
                  <c:y val="-0.2222736286531326"/>
                </c:manualLayout>
              </c:layout>
              <c:showVal val="1"/>
            </c:dLbl>
            <c:dLbl>
              <c:idx val="2"/>
              <c:layout>
                <c:manualLayout>
                  <c:x val="1.3683824402652582E-2"/>
                  <c:y val="-0.22710566405863555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23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55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31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Обучение и подготовка по ПИИК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Обучение и подготовка по ПИИК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Обучение и подготовка по ПИИК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69478272"/>
        <c:axId val="69479808"/>
        <c:axId val="0"/>
      </c:bar3DChart>
      <c:catAx>
        <c:axId val="694782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479808"/>
        <c:crosses val="autoZero"/>
        <c:auto val="1"/>
        <c:lblAlgn val="ctr"/>
        <c:lblOffset val="100"/>
      </c:catAx>
      <c:valAx>
        <c:axId val="6947980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4782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187E-3"/>
                  <c:y val="-0.21260955784212751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90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61E-2"/>
                  <c:y val="-0.22227362865313266"/>
                </c:manualLayout>
              </c:layout>
              <c:showVal val="1"/>
            </c:dLbl>
            <c:dLbl>
              <c:idx val="2"/>
              <c:layout>
                <c:manualLayout>
                  <c:x val="1.3683824402652573E-2"/>
                  <c:y val="-0.22710566405863561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12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61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26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Эпиднадзор за ИСМП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Эпиднадзор за ИСМП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Эпиднадзор за ИСМП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69593728"/>
        <c:axId val="69616000"/>
        <c:axId val="0"/>
      </c:bar3DChart>
      <c:catAx>
        <c:axId val="6959372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616000"/>
        <c:crosses val="autoZero"/>
        <c:auto val="1"/>
        <c:lblAlgn val="ctr"/>
        <c:lblOffset val="100"/>
      </c:catAx>
      <c:valAx>
        <c:axId val="6961600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5937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239E-3"/>
                  <c:y val="-0.21260955784212757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90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61E-2"/>
                  <c:y val="-0.2222736286531326"/>
                </c:manualLayout>
              </c:layout>
              <c:showVal val="1"/>
            </c:dLbl>
            <c:dLbl>
              <c:idx val="2"/>
              <c:layout>
                <c:manualLayout>
                  <c:x val="1.3683824402652582E-2"/>
                  <c:y val="-0.22710566405863555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23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55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31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Мультимодальные стратегии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Мультимодальные стратегии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Мультимодальные стратегии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69733760"/>
        <c:axId val="69747840"/>
        <c:axId val="0"/>
      </c:bar3DChart>
      <c:catAx>
        <c:axId val="6973376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747840"/>
        <c:crosses val="autoZero"/>
        <c:auto val="1"/>
        <c:lblAlgn val="ctr"/>
        <c:lblOffset val="100"/>
      </c:catAx>
      <c:valAx>
        <c:axId val="6974784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7337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1"/>
                <c:pt idx="0">
                  <c:v>Трехэтапный процесс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dLbl>
              <c:idx val="0"/>
              <c:layout>
                <c:manualLayout>
                  <c:x val="2.5195613185836494E-2"/>
                  <c:y val="-2.6051780820419163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1"/>
                <c:pt idx="0">
                  <c:v>Трехэтапный процесс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597.5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1"/>
                <c:pt idx="0">
                  <c:v>Трехэтапный процесс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Val val="1"/>
        </c:dLbls>
        <c:gapWidth val="75"/>
        <c:shape val="cylinder"/>
        <c:axId val="73696768"/>
        <c:axId val="73698304"/>
        <c:axId val="109442816"/>
      </c:bar3DChart>
      <c:catAx>
        <c:axId val="7369676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3698304"/>
        <c:crosses val="autoZero"/>
        <c:auto val="1"/>
        <c:lblAlgn val="ctr"/>
        <c:lblOffset val="100"/>
      </c:catAx>
      <c:valAx>
        <c:axId val="73698304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3696768"/>
        <c:crosses val="autoZero"/>
        <c:crossBetween val="between"/>
      </c:valAx>
      <c:serAx>
        <c:axId val="109442816"/>
        <c:scaling>
          <c:orientation val="minMax"/>
        </c:scaling>
        <c:delete val="1"/>
        <c:axPos val="b"/>
        <c:tickLblPos val="none"/>
        <c:crossAx val="73698304"/>
        <c:crosses val="autoZero"/>
      </c:ser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187E-3"/>
                  <c:y val="-0.21260955784212751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75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61E-2"/>
                  <c:y val="-0.22227362865313266"/>
                </c:manualLayout>
              </c:layout>
              <c:showVal val="1"/>
            </c:dLbl>
            <c:dLbl>
              <c:idx val="2"/>
              <c:layout>
                <c:manualLayout>
                  <c:x val="1.3683824402652573E-2"/>
                  <c:y val="-0.22710566405863561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12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61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26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Мониторинг/аудит практик ПИИК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Мониторинг/аудит практик ПИИК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Мониторинг/аудит практик ПИИК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69844992"/>
        <c:axId val="69846528"/>
        <c:axId val="0"/>
      </c:bar3DChart>
      <c:catAx>
        <c:axId val="6984499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846528"/>
        <c:crosses val="autoZero"/>
        <c:auto val="1"/>
        <c:lblAlgn val="ctr"/>
        <c:lblOffset val="100"/>
      </c:catAx>
      <c:valAx>
        <c:axId val="6984652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8449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187E-3"/>
                  <c:y val="-0.21260955784212751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85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61E-2"/>
                  <c:y val="-0.22227362865313266"/>
                </c:manualLayout>
              </c:layout>
              <c:showVal val="1"/>
            </c:dLbl>
            <c:dLbl>
              <c:idx val="2"/>
              <c:layout>
                <c:manualLayout>
                  <c:x val="1.3683824402652573E-2"/>
                  <c:y val="-0.22710566405863561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12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61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26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Рабочая нагрузка, кадровое обеспечение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Рабочая нагрузка, кадровое обеспечение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Рабочая нагрузка, кадровое обеспечение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69992832"/>
        <c:axId val="69994368"/>
        <c:axId val="0"/>
      </c:bar3DChart>
      <c:catAx>
        <c:axId val="699928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994368"/>
        <c:crosses val="autoZero"/>
        <c:auto val="1"/>
        <c:lblAlgn val="ctr"/>
        <c:lblOffset val="100"/>
      </c:catAx>
      <c:valAx>
        <c:axId val="6999436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99928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0445822111719387"/>
          <c:y val="6.3276351360570068E-2"/>
          <c:w val="0.8894600791482935"/>
          <c:h val="0.57124184057521921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2.5259166606009315E-2"/>
                  <c:y val="-0.53525997111432067"/>
                </c:manualLayout>
              </c:layout>
              <c:showVal val="1"/>
            </c:dLbl>
            <c:dLbl>
              <c:idx val="1"/>
              <c:layout>
                <c:manualLayout>
                  <c:x val="-1.7844999980844978E-2"/>
                  <c:y val="-0.47975541703943231"/>
                </c:manualLayout>
              </c:layout>
              <c:showVal val="1"/>
            </c:dLbl>
            <c:dLbl>
              <c:idx val="2"/>
              <c:layout>
                <c:manualLayout>
                  <c:x val="-4.64124675802306E-3"/>
                  <c:y val="-0.45036053498928996"/>
                </c:manualLayout>
              </c:layout>
              <c:showVal val="1"/>
            </c:dLbl>
            <c:dLbl>
              <c:idx val="3"/>
              <c:layout>
                <c:manualLayout>
                  <c:x val="-6.721834547119286E-3"/>
                  <c:y val="-0.42498811048285129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Недостаточный</c:v>
                </c:pt>
                <c:pt idx="1">
                  <c:v>Базовый</c:v>
                </c:pt>
                <c:pt idx="2">
                  <c:v>Средний</c:v>
                </c:pt>
                <c:pt idx="3">
                  <c:v>Высокий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201</c:v>
                </c:pt>
                <c:pt idx="2">
                  <c:v>401</c:v>
                </c:pt>
                <c:pt idx="3">
                  <c:v>601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Lbls>
            <c:dLbl>
              <c:idx val="0"/>
              <c:layout>
                <c:manualLayout>
                  <c:x val="4.7133172942469985E-2"/>
                  <c:y val="-0.32055892425208155"/>
                </c:manualLayout>
              </c:layout>
              <c:showVal val="1"/>
            </c:dLbl>
            <c:dLbl>
              <c:idx val="1"/>
              <c:layout>
                <c:manualLayout>
                  <c:x val="6.9379384091422802E-2"/>
                  <c:y val="-0.26455393845128294"/>
                </c:manualLayout>
              </c:layout>
              <c:showVal val="1"/>
            </c:dLbl>
            <c:dLbl>
              <c:idx val="2"/>
              <c:layout>
                <c:manualLayout>
                  <c:x val="7.3460587712476433E-2"/>
                  <c:y val="-0.23206485829059931"/>
                </c:manualLayout>
              </c:layout>
              <c:showVal val="1"/>
            </c:dLbl>
            <c:dLbl>
              <c:idx val="3"/>
              <c:layout>
                <c:manualLayout>
                  <c:x val="8.586402277141636E-2"/>
                  <c:y val="-0.20978663189470187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4"/>
                <c:pt idx="0">
                  <c:v>Недостаточный</c:v>
                </c:pt>
                <c:pt idx="1">
                  <c:v>Базовый</c:v>
                </c:pt>
                <c:pt idx="2">
                  <c:v>Средний</c:v>
                </c:pt>
                <c:pt idx="3">
                  <c:v>Высокий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200</c:v>
                </c:pt>
                <c:pt idx="1">
                  <c:v>400</c:v>
                </c:pt>
                <c:pt idx="2">
                  <c:v>600</c:v>
                </c:pt>
                <c:pt idx="3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4"/>
                <c:pt idx="0">
                  <c:v>Недостаточный</c:v>
                </c:pt>
                <c:pt idx="1">
                  <c:v>Базовый</c:v>
                </c:pt>
                <c:pt idx="2">
                  <c:v>Средний</c:v>
                </c:pt>
                <c:pt idx="3">
                  <c:v>Высокий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Val val="1"/>
        </c:dLbls>
        <c:gapWidth val="75"/>
        <c:shape val="box"/>
        <c:axId val="114764032"/>
        <c:axId val="114782208"/>
        <c:axId val="0"/>
      </c:bar3DChart>
      <c:catAx>
        <c:axId val="11476403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4782208"/>
        <c:crosses val="autoZero"/>
        <c:auto val="1"/>
        <c:lblAlgn val="ctr"/>
        <c:lblOffset val="100"/>
      </c:catAx>
      <c:valAx>
        <c:axId val="114782208"/>
        <c:scaling>
          <c:orientation val="minMax"/>
        </c:scaling>
        <c:axPos val="l"/>
        <c:numFmt formatCode="0%" sourceLinked="1"/>
        <c:maj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47640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066E-3"/>
                  <c:y val="-0.21260955784212737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75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54E-2"/>
                  <c:y val="-0.2222736286531328"/>
                </c:manualLayout>
              </c:layout>
              <c:showVal val="1"/>
            </c:dLbl>
            <c:dLbl>
              <c:idx val="2"/>
              <c:layout>
                <c:manualLayout>
                  <c:x val="1.3683824402652553E-2"/>
                  <c:y val="-0.22710566405863572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72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09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Программа ПИИК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Программа ПИИК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Программа ПИИК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114994560"/>
        <c:axId val="115033216"/>
        <c:axId val="0"/>
      </c:bar3DChart>
      <c:catAx>
        <c:axId val="11499456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033216"/>
        <c:crosses val="autoZero"/>
        <c:auto val="1"/>
        <c:lblAlgn val="ctr"/>
        <c:lblOffset val="100"/>
      </c:catAx>
      <c:valAx>
        <c:axId val="115033216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499456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118E-3"/>
                  <c:y val="-0.21260955784212746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77,5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59E-2"/>
                  <c:y val="-0.22227362865313274"/>
                </c:manualLayout>
              </c:layout>
              <c:showVal val="1"/>
            </c:dLbl>
            <c:dLbl>
              <c:idx val="2"/>
              <c:layout>
                <c:manualLayout>
                  <c:x val="1.3683824402652565E-2"/>
                  <c:y val="-0.22710566405863566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06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66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17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Руководства по ПИИК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Руководства по ПИИК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Руководства по ПИИК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115316608"/>
        <c:axId val="115318144"/>
        <c:axId val="0"/>
      </c:bar3DChart>
      <c:catAx>
        <c:axId val="11531660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318144"/>
        <c:crosses val="autoZero"/>
        <c:auto val="1"/>
        <c:lblAlgn val="ctr"/>
        <c:lblOffset val="100"/>
      </c:catAx>
      <c:valAx>
        <c:axId val="115318144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3166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187E-3"/>
                  <c:y val="-0.21260955784212751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70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61E-2"/>
                  <c:y val="-0.22227362865313266"/>
                </c:manualLayout>
              </c:layout>
              <c:showVal val="1"/>
            </c:dLbl>
            <c:dLbl>
              <c:idx val="2"/>
              <c:layout>
                <c:manualLayout>
                  <c:x val="1.3683824402652573E-2"/>
                  <c:y val="-0.22710566405863561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12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61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26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Обучение и подготовка по ПИИК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Обучение и подготовка по ПИИК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Обучение и подготовка по ПИИК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115350144"/>
        <c:axId val="115384704"/>
        <c:axId val="0"/>
      </c:bar3DChart>
      <c:catAx>
        <c:axId val="11535014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384704"/>
        <c:crosses val="autoZero"/>
        <c:auto val="1"/>
        <c:lblAlgn val="ctr"/>
        <c:lblOffset val="100"/>
      </c:catAx>
      <c:valAx>
        <c:axId val="115384704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3501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118E-3"/>
                  <c:y val="-0.21260955784212746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65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59E-2"/>
                  <c:y val="-0.22227362865313274"/>
                </c:manualLayout>
              </c:layout>
              <c:showVal val="1"/>
            </c:dLbl>
            <c:dLbl>
              <c:idx val="2"/>
              <c:layout>
                <c:manualLayout>
                  <c:x val="1.3683824402652565E-2"/>
                  <c:y val="-0.22710566405863566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06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66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17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Эпиднадзор за ИСМП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65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Эпиднадзор за ИСМП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Эпиднадзор за ИСМП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115523584"/>
        <c:axId val="115525120"/>
        <c:axId val="0"/>
      </c:bar3DChart>
      <c:catAx>
        <c:axId val="11552358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525120"/>
        <c:crosses val="autoZero"/>
        <c:auto val="1"/>
        <c:lblAlgn val="ctr"/>
        <c:lblOffset val="100"/>
      </c:catAx>
      <c:valAx>
        <c:axId val="11552512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52358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9.1225496017684187E-3"/>
                  <c:y val="-0.21260955784212751"/>
                </c:manualLayout>
              </c:layout>
              <c:tx>
                <c:rich>
                  <a:bodyPr/>
                  <a:lstStyle/>
                  <a:p>
                    <a:r>
                      <a:rPr lang="kk-KZ" dirty="0" smtClean="0"/>
                      <a:t>50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1.5204249336280661E-2"/>
                  <c:y val="-0.22227362865313266"/>
                </c:manualLayout>
              </c:layout>
              <c:showVal val="1"/>
            </c:dLbl>
            <c:dLbl>
              <c:idx val="2"/>
              <c:layout>
                <c:manualLayout>
                  <c:x val="1.3683824402652573E-2"/>
                  <c:y val="-0.22710566405863561"/>
                </c:manualLayout>
              </c:layout>
              <c:showVal val="1"/>
            </c:dLbl>
            <c:dLbl>
              <c:idx val="3"/>
              <c:layout>
                <c:manualLayout>
                  <c:x val="7.6021246681402662E-3"/>
                  <c:y val="-0.24884982338339912"/>
                </c:manualLayout>
              </c:layout>
              <c:showVal val="1"/>
            </c:dLbl>
            <c:dLbl>
              <c:idx val="4"/>
              <c:layout>
                <c:manualLayout>
                  <c:x val="1.0642974535396459E-2"/>
                  <c:y val="-0.23435371716689021"/>
                </c:manualLayout>
              </c:layout>
              <c:showVal val="1"/>
            </c:dLbl>
            <c:dLbl>
              <c:idx val="5"/>
              <c:layout>
                <c:manualLayout>
                  <c:x val="1.2163399469024515E-2"/>
                  <c:y val="-0.22710566405863561"/>
                </c:manualLayout>
              </c:layout>
              <c:showVal val="1"/>
            </c:dLbl>
            <c:dLbl>
              <c:idx val="6"/>
              <c:layout>
                <c:manualLayout>
                  <c:x val="1.5204249596313503E-2"/>
                  <c:y val="-0.24326249348955126"/>
                </c:manualLayout>
              </c:layout>
              <c:showVal val="1"/>
            </c:dLbl>
            <c:dLbl>
              <c:idx val="7"/>
              <c:layout>
                <c:manualLayout>
                  <c:x val="1.4118231768005382E-2"/>
                  <c:y val="-0.26206587828355787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Лист1!$A$2:$A$9</c:f>
              <c:strCache>
                <c:ptCount val="1"/>
                <c:pt idx="0">
                  <c:v>Мультимодальные стратегии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Мультимодальные стратегии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dLbls>
            <c:showVal val="1"/>
          </c:dLbls>
          <c:cat>
            <c:strRef>
              <c:f>Лист1!$A$2:$A$9</c:f>
              <c:strCache>
                <c:ptCount val="1"/>
                <c:pt idx="0">
                  <c:v>Мультимодальные стратегии</c:v>
                </c:pt>
              </c:strCache>
            </c:strRef>
          </c:cat>
          <c:val>
            <c:numRef>
              <c:f>Лист1!$D$2:$D$9</c:f>
            </c:numRef>
          </c:val>
        </c:ser>
        <c:dLbls>
          <c:showVal val="1"/>
        </c:dLbls>
        <c:gapWidth val="75"/>
        <c:shape val="box"/>
        <c:axId val="117336704"/>
        <c:axId val="117354880"/>
        <c:axId val="0"/>
      </c:bar3DChart>
      <c:catAx>
        <c:axId val="11733670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354880"/>
        <c:crosses val="autoZero"/>
        <c:auto val="1"/>
        <c:lblAlgn val="ctr"/>
        <c:lblOffset val="100"/>
      </c:catAx>
      <c:valAx>
        <c:axId val="11735488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73367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979369-3236-4E86-B2AA-1299E2E4EB0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9A554-6E60-4235-993B-970E376586F4}">
      <dgm:prSet phldrT="[Текст]"/>
      <dgm:spPr/>
      <dgm:t>
        <a:bodyPr/>
        <a:lstStyle/>
        <a:p>
          <a:r>
            <a:rPr lang="en-US" dirty="0"/>
            <a:t>1</a:t>
          </a:r>
          <a:endParaRPr lang="ru-RU" dirty="0"/>
        </a:p>
      </dgm:t>
    </dgm:pt>
    <dgm:pt modelId="{5E1C8164-B570-4CC3-982B-8580A5594835}" type="parTrans" cxnId="{6D8D8524-6806-449A-95E8-3229EB88E153}">
      <dgm:prSet/>
      <dgm:spPr/>
      <dgm:t>
        <a:bodyPr/>
        <a:lstStyle/>
        <a:p>
          <a:endParaRPr lang="ru-RU"/>
        </a:p>
      </dgm:t>
    </dgm:pt>
    <dgm:pt modelId="{0ACF1CD8-F755-47A9-9171-0D4E2EDB0434}" type="sibTrans" cxnId="{6D8D8524-6806-449A-95E8-3229EB88E153}">
      <dgm:prSet/>
      <dgm:spPr/>
      <dgm:t>
        <a:bodyPr/>
        <a:lstStyle/>
        <a:p>
          <a:endParaRPr lang="ru-RU"/>
        </a:p>
      </dgm:t>
    </dgm:pt>
    <dgm:pt modelId="{F2381767-987C-4204-B3E1-1A5B1643E620}">
      <dgm:prSet phldrT="[Текст]"/>
      <dgm:spPr/>
      <dgm:t>
        <a:bodyPr/>
        <a:lstStyle/>
        <a:p>
          <a:r>
            <a:rPr lang="en-US" dirty="0"/>
            <a:t>2</a:t>
          </a:r>
          <a:endParaRPr lang="ru-RU" dirty="0"/>
        </a:p>
      </dgm:t>
    </dgm:pt>
    <dgm:pt modelId="{814E962C-65F9-424A-BE1F-2D443052A2A7}" type="parTrans" cxnId="{43F3C036-27B8-4D86-BE0E-F6D474748206}">
      <dgm:prSet/>
      <dgm:spPr/>
      <dgm:t>
        <a:bodyPr/>
        <a:lstStyle/>
        <a:p>
          <a:endParaRPr lang="ru-RU"/>
        </a:p>
      </dgm:t>
    </dgm:pt>
    <dgm:pt modelId="{26B7C08F-6982-48E9-AC4D-81B4577FC492}" type="sibTrans" cxnId="{43F3C036-27B8-4D86-BE0E-F6D474748206}">
      <dgm:prSet/>
      <dgm:spPr/>
      <dgm:t>
        <a:bodyPr/>
        <a:lstStyle/>
        <a:p>
          <a:endParaRPr lang="ru-RU"/>
        </a:p>
      </dgm:t>
    </dgm:pt>
    <dgm:pt modelId="{F91C97F6-F0CB-44D4-8D72-2EF6B3BD58EC}">
      <dgm:prSet phldrT="[Текст]"/>
      <dgm:spPr/>
      <dgm:t>
        <a:bodyPr/>
        <a:lstStyle/>
        <a:p>
          <a:r>
            <a:rPr lang="en-US" dirty="0"/>
            <a:t>3</a:t>
          </a:r>
          <a:endParaRPr lang="ru-RU" dirty="0"/>
        </a:p>
      </dgm:t>
    </dgm:pt>
    <dgm:pt modelId="{E4B4199C-138B-4F06-852E-EC55F491B30D}" type="parTrans" cxnId="{73C194ED-9FF5-4DEB-BD22-3DD6503A0B83}">
      <dgm:prSet/>
      <dgm:spPr/>
      <dgm:t>
        <a:bodyPr/>
        <a:lstStyle/>
        <a:p>
          <a:endParaRPr lang="ru-RU"/>
        </a:p>
      </dgm:t>
    </dgm:pt>
    <dgm:pt modelId="{4F6222D3-B024-414F-8C10-4A52C1CBAC91}" type="sibTrans" cxnId="{73C194ED-9FF5-4DEB-BD22-3DD6503A0B83}">
      <dgm:prSet/>
      <dgm:spPr/>
      <dgm:t>
        <a:bodyPr/>
        <a:lstStyle/>
        <a:p>
          <a:endParaRPr lang="ru-RU"/>
        </a:p>
      </dgm:t>
    </dgm:pt>
    <dgm:pt modelId="{D829E5FA-CBAA-4EBA-9680-B16AD9B14D4F}">
      <dgm:prSet custT="1"/>
      <dgm:spPr/>
      <dgm:t>
        <a:bodyPr/>
        <a:lstStyle/>
        <a:p>
          <a:r>
            <a:rPr lang="kk-KZ" sz="24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b="1" dirty="0">
            <a:solidFill>
              <a:schemeClr val="tx1"/>
            </a:solidFill>
          </a:endParaRPr>
        </a:p>
      </dgm:t>
    </dgm:pt>
    <dgm:pt modelId="{8B531A01-C654-4D47-933C-1C65BB9F78B7}" type="parTrans" cxnId="{16CFC277-F763-413E-A9E5-0438CC829030}">
      <dgm:prSet/>
      <dgm:spPr/>
      <dgm:t>
        <a:bodyPr/>
        <a:lstStyle/>
        <a:p>
          <a:endParaRPr lang="ru-RU"/>
        </a:p>
      </dgm:t>
    </dgm:pt>
    <dgm:pt modelId="{5E0A38BB-EE1E-4C8E-99A9-1746C7168972}" type="sibTrans" cxnId="{16CFC277-F763-413E-A9E5-0438CC829030}">
      <dgm:prSet/>
      <dgm:spPr/>
      <dgm:t>
        <a:bodyPr/>
        <a:lstStyle/>
        <a:p>
          <a:endParaRPr lang="ru-RU"/>
        </a:p>
      </dgm:t>
    </dgm:pt>
    <dgm:pt modelId="{122FF4BC-043B-44A4-B1BA-1A100B1584C9}">
      <dgm:prSet custT="1"/>
      <dgm:spPr/>
      <dgm:t>
        <a:bodyPr/>
        <a:lstStyle/>
        <a:p>
          <a:r>
            <a:rPr lang="ru-RU" sz="2400" dirty="0" smtClean="0"/>
            <a:t>Провести самооценку мероприятий по ПИИК в своей организации. Обсудить с группой. </a:t>
          </a:r>
          <a:endParaRPr lang="ru-RU" sz="2400" dirty="0"/>
        </a:p>
      </dgm:t>
    </dgm:pt>
    <dgm:pt modelId="{1321442E-4F9F-4736-A6D8-E2B0E98BB617}" type="parTrans" cxnId="{311C47E0-C803-488E-9E08-187887A421B7}">
      <dgm:prSet/>
      <dgm:spPr/>
      <dgm:t>
        <a:bodyPr/>
        <a:lstStyle/>
        <a:p>
          <a:endParaRPr lang="ru-RU"/>
        </a:p>
      </dgm:t>
    </dgm:pt>
    <dgm:pt modelId="{EE101447-E5F6-4787-B50B-E8CCB10EE911}" type="sibTrans" cxnId="{311C47E0-C803-488E-9E08-187887A421B7}">
      <dgm:prSet/>
      <dgm:spPr/>
      <dgm:t>
        <a:bodyPr/>
        <a:lstStyle/>
        <a:p>
          <a:endParaRPr lang="ru-RU"/>
        </a:p>
      </dgm:t>
    </dgm:pt>
    <dgm:pt modelId="{B434EB17-BCB4-401F-A53A-17FF53491869}">
      <dgm:prSet custT="1"/>
      <dgm:spPr/>
      <dgm:t>
        <a:bodyPr/>
        <a:lstStyle/>
        <a:p>
          <a:r>
            <a:rPr lang="ru-RU" sz="2400" dirty="0" smtClean="0"/>
            <a:t>На основании проведенной оценки предоставить результаты и обсудить в группе. Под руководством ментора определить направления ПИИК, требующие улучшения. Разработать план по улучшению выбранного раздела на основании проведенной оценки. </a:t>
          </a:r>
          <a:endParaRPr lang="ru-RU" sz="2400" dirty="0"/>
        </a:p>
      </dgm:t>
    </dgm:pt>
    <dgm:pt modelId="{FCA7E247-55BE-4910-B959-287FEF69A428}" type="parTrans" cxnId="{CC165A6E-C280-4D44-8326-B7902DB0B928}">
      <dgm:prSet/>
      <dgm:spPr/>
      <dgm:t>
        <a:bodyPr/>
        <a:lstStyle/>
        <a:p>
          <a:endParaRPr lang="ru-RU"/>
        </a:p>
      </dgm:t>
    </dgm:pt>
    <dgm:pt modelId="{B3299E9E-4950-456F-9B8B-D3EED48B632E}" type="sibTrans" cxnId="{CC165A6E-C280-4D44-8326-B7902DB0B928}">
      <dgm:prSet/>
      <dgm:spPr/>
      <dgm:t>
        <a:bodyPr/>
        <a:lstStyle/>
        <a:p>
          <a:endParaRPr lang="ru-RU"/>
        </a:p>
      </dgm:t>
    </dgm:pt>
    <dgm:pt modelId="{1ED74F26-442B-44C8-8C88-7D0EDF0110FA}">
      <dgm:prSet custT="1"/>
      <dgm:spPr/>
      <dgm:t>
        <a:bodyPr/>
        <a:lstStyle/>
        <a:p>
          <a:r>
            <a:rPr lang="kk-KZ" sz="2400" dirty="0" smtClean="0"/>
            <a:t>Разработать проекты документов (СОП, программы, правила и.т.д.) регламентирующих порядок процессов, требующих улучшения. Представить проект на КИК. Согласовать с членами комиссии и утвердить руководителем медицинской организации. </a:t>
          </a:r>
          <a:endParaRPr lang="ru-RU" sz="2400" dirty="0"/>
        </a:p>
      </dgm:t>
    </dgm:pt>
    <dgm:pt modelId="{2E053166-3071-49B3-984E-D3C706229719}" type="parTrans" cxnId="{082939AD-D39F-422D-957A-0AC9EFBC88DC}">
      <dgm:prSet/>
      <dgm:spPr/>
      <dgm:t>
        <a:bodyPr/>
        <a:lstStyle/>
        <a:p>
          <a:endParaRPr lang="ru-RU"/>
        </a:p>
      </dgm:t>
    </dgm:pt>
    <dgm:pt modelId="{2C19A7FB-D55A-4BC1-B1A1-432B5A03FD35}" type="sibTrans" cxnId="{082939AD-D39F-422D-957A-0AC9EFBC88DC}">
      <dgm:prSet/>
      <dgm:spPr/>
      <dgm:t>
        <a:bodyPr/>
        <a:lstStyle/>
        <a:p>
          <a:endParaRPr lang="ru-RU"/>
        </a:p>
      </dgm:t>
    </dgm:pt>
    <dgm:pt modelId="{37065CDC-847E-4DD9-B90E-3C1F97EF8E14}" type="pres">
      <dgm:prSet presAssocID="{C5979369-3236-4E86-B2AA-1299E2E4EB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1FFE2-5241-460F-B87F-CAD5FE5831CD}" type="pres">
      <dgm:prSet presAssocID="{CA89A554-6E60-4235-993B-970E376586F4}" presName="composite" presStyleCnt="0"/>
      <dgm:spPr/>
    </dgm:pt>
    <dgm:pt modelId="{3C39E02F-1426-4DAD-BD87-E3F36B85890E}" type="pres">
      <dgm:prSet presAssocID="{CA89A554-6E60-4235-993B-970E376586F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8BCE4-A2E5-40CA-9647-6E7AE2B023C4}" type="pres">
      <dgm:prSet presAssocID="{CA89A554-6E60-4235-993B-970E376586F4}" presName="descendantText" presStyleLbl="alignAcc1" presStyleIdx="0" presStyleCnt="3" custScaleX="86495" custScaleY="116292" custLinFactNeighborX="-4857" custLinFactNeighborY="-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75CE7-2304-45A6-BF4D-AC02BD384EA5}" type="pres">
      <dgm:prSet presAssocID="{0ACF1CD8-F755-47A9-9171-0D4E2EDB0434}" presName="sp" presStyleCnt="0"/>
      <dgm:spPr/>
    </dgm:pt>
    <dgm:pt modelId="{D1E594F0-D9DA-4457-9FC1-D7C850A94203}" type="pres">
      <dgm:prSet presAssocID="{F2381767-987C-4204-B3E1-1A5B1643E620}" presName="composite" presStyleCnt="0"/>
      <dgm:spPr/>
    </dgm:pt>
    <dgm:pt modelId="{32861CB7-7237-4BA6-950A-9F11E473E71F}" type="pres">
      <dgm:prSet presAssocID="{F2381767-987C-4204-B3E1-1A5B1643E62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A53EB-69BB-47BB-8B3F-3650F3669329}" type="pres">
      <dgm:prSet presAssocID="{F2381767-987C-4204-B3E1-1A5B1643E620}" presName="descendantText" presStyleLbl="alignAcc1" presStyleIdx="1" presStyleCnt="3" custScaleX="97265" custScaleY="199847" custLinFactNeighborX="499" custLinFactNeighborY="-14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115E7-461D-4D3A-AD93-0CC5167DF157}" type="pres">
      <dgm:prSet presAssocID="{26B7C08F-6982-48E9-AC4D-81B4577FC492}" presName="sp" presStyleCnt="0"/>
      <dgm:spPr/>
    </dgm:pt>
    <dgm:pt modelId="{B3E41C36-93C3-4D23-91DD-DC148FD09DA5}" type="pres">
      <dgm:prSet presAssocID="{F91C97F6-F0CB-44D4-8D72-2EF6B3BD58EC}" presName="composite" presStyleCnt="0"/>
      <dgm:spPr/>
    </dgm:pt>
    <dgm:pt modelId="{760276EE-828C-4E3E-9253-C040D7010127}" type="pres">
      <dgm:prSet presAssocID="{F91C97F6-F0CB-44D4-8D72-2EF6B3BD58E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25859-A841-4B39-99B5-AA028C5549F8}" type="pres">
      <dgm:prSet presAssocID="{F91C97F6-F0CB-44D4-8D72-2EF6B3BD58EC}" presName="descendantText" presStyleLbl="alignAcc1" presStyleIdx="2" presStyleCnt="3" custScaleX="96329" custScaleY="134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0DC4E3-EE97-43A8-91FE-283A0B1FA9A9}" type="presOf" srcId="{B434EB17-BCB4-401F-A53A-17FF53491869}" destId="{612A53EB-69BB-47BB-8B3F-3650F3669329}" srcOrd="0" destOrd="1" presId="urn:microsoft.com/office/officeart/2005/8/layout/chevron2"/>
    <dgm:cxn modelId="{FDCC0995-60D0-447A-B60E-7447A9CE75A7}" type="presOf" srcId="{F91C97F6-F0CB-44D4-8D72-2EF6B3BD58EC}" destId="{760276EE-828C-4E3E-9253-C040D7010127}" srcOrd="0" destOrd="0" presId="urn:microsoft.com/office/officeart/2005/8/layout/chevron2"/>
    <dgm:cxn modelId="{311C47E0-C803-488E-9E08-187887A421B7}" srcId="{F2381767-987C-4204-B3E1-1A5B1643E620}" destId="{122FF4BC-043B-44A4-B1BA-1A100B1584C9}" srcOrd="0" destOrd="0" parTransId="{1321442E-4F9F-4736-A6D8-E2B0E98BB617}" sibTransId="{EE101447-E5F6-4787-B50B-E8CCB10EE911}"/>
    <dgm:cxn modelId="{082939AD-D39F-422D-957A-0AC9EFBC88DC}" srcId="{F91C97F6-F0CB-44D4-8D72-2EF6B3BD58EC}" destId="{1ED74F26-442B-44C8-8C88-7D0EDF0110FA}" srcOrd="0" destOrd="0" parTransId="{2E053166-3071-49B3-984E-D3C706229719}" sibTransId="{2C19A7FB-D55A-4BC1-B1A1-432B5A03FD35}"/>
    <dgm:cxn modelId="{199EDA7B-A53F-496C-90EC-3DED1ECC9B29}" type="presOf" srcId="{D829E5FA-CBAA-4EBA-9680-B16AD9B14D4F}" destId="{FB78BCE4-A2E5-40CA-9647-6E7AE2B023C4}" srcOrd="0" destOrd="0" presId="urn:microsoft.com/office/officeart/2005/8/layout/chevron2"/>
    <dgm:cxn modelId="{5EFBE20D-7407-4060-8801-0CB61D9E2C72}" type="presOf" srcId="{F2381767-987C-4204-B3E1-1A5B1643E620}" destId="{32861CB7-7237-4BA6-950A-9F11E473E71F}" srcOrd="0" destOrd="0" presId="urn:microsoft.com/office/officeart/2005/8/layout/chevron2"/>
    <dgm:cxn modelId="{115CB5AD-14BF-484D-B181-2B1B52377D6A}" type="presOf" srcId="{1ED74F26-442B-44C8-8C88-7D0EDF0110FA}" destId="{CAD25859-A841-4B39-99B5-AA028C5549F8}" srcOrd="0" destOrd="0" presId="urn:microsoft.com/office/officeart/2005/8/layout/chevron2"/>
    <dgm:cxn modelId="{19D41632-BD5E-46A7-A35C-1BD785B968F5}" type="presOf" srcId="{C5979369-3236-4E86-B2AA-1299E2E4EB0E}" destId="{37065CDC-847E-4DD9-B90E-3C1F97EF8E14}" srcOrd="0" destOrd="0" presId="urn:microsoft.com/office/officeart/2005/8/layout/chevron2"/>
    <dgm:cxn modelId="{73C194ED-9FF5-4DEB-BD22-3DD6503A0B83}" srcId="{C5979369-3236-4E86-B2AA-1299E2E4EB0E}" destId="{F91C97F6-F0CB-44D4-8D72-2EF6B3BD58EC}" srcOrd="2" destOrd="0" parTransId="{E4B4199C-138B-4F06-852E-EC55F491B30D}" sibTransId="{4F6222D3-B024-414F-8C10-4A52C1CBAC91}"/>
    <dgm:cxn modelId="{16CFC277-F763-413E-A9E5-0438CC829030}" srcId="{CA89A554-6E60-4235-993B-970E376586F4}" destId="{D829E5FA-CBAA-4EBA-9680-B16AD9B14D4F}" srcOrd="0" destOrd="0" parTransId="{8B531A01-C654-4D47-933C-1C65BB9F78B7}" sibTransId="{5E0A38BB-EE1E-4C8E-99A9-1746C7168972}"/>
    <dgm:cxn modelId="{6D8D8524-6806-449A-95E8-3229EB88E153}" srcId="{C5979369-3236-4E86-B2AA-1299E2E4EB0E}" destId="{CA89A554-6E60-4235-993B-970E376586F4}" srcOrd="0" destOrd="0" parTransId="{5E1C8164-B570-4CC3-982B-8580A5594835}" sibTransId="{0ACF1CD8-F755-47A9-9171-0D4E2EDB0434}"/>
    <dgm:cxn modelId="{E3CC3001-A296-4754-8BB8-D24BCFAFAEDE}" type="presOf" srcId="{CA89A554-6E60-4235-993B-970E376586F4}" destId="{3C39E02F-1426-4DAD-BD87-E3F36B85890E}" srcOrd="0" destOrd="0" presId="urn:microsoft.com/office/officeart/2005/8/layout/chevron2"/>
    <dgm:cxn modelId="{C048D6AA-4C9D-44EE-988A-AB5F803AF5D3}" type="presOf" srcId="{122FF4BC-043B-44A4-B1BA-1A100B1584C9}" destId="{612A53EB-69BB-47BB-8B3F-3650F3669329}" srcOrd="0" destOrd="0" presId="urn:microsoft.com/office/officeart/2005/8/layout/chevron2"/>
    <dgm:cxn modelId="{CC165A6E-C280-4D44-8326-B7902DB0B928}" srcId="{F2381767-987C-4204-B3E1-1A5B1643E620}" destId="{B434EB17-BCB4-401F-A53A-17FF53491869}" srcOrd="1" destOrd="0" parTransId="{FCA7E247-55BE-4910-B959-287FEF69A428}" sibTransId="{B3299E9E-4950-456F-9B8B-D3EED48B632E}"/>
    <dgm:cxn modelId="{43F3C036-27B8-4D86-BE0E-F6D474748206}" srcId="{C5979369-3236-4E86-B2AA-1299E2E4EB0E}" destId="{F2381767-987C-4204-B3E1-1A5B1643E620}" srcOrd="1" destOrd="0" parTransId="{814E962C-65F9-424A-BE1F-2D443052A2A7}" sibTransId="{26B7C08F-6982-48E9-AC4D-81B4577FC492}"/>
    <dgm:cxn modelId="{199900AC-F5B1-4A37-9D35-39D76E7AA92A}" type="presParOf" srcId="{37065CDC-847E-4DD9-B90E-3C1F97EF8E14}" destId="{8A81FFE2-5241-460F-B87F-CAD5FE5831CD}" srcOrd="0" destOrd="0" presId="urn:microsoft.com/office/officeart/2005/8/layout/chevron2"/>
    <dgm:cxn modelId="{23D7330A-7159-40AC-BD9F-AD54B7F18456}" type="presParOf" srcId="{8A81FFE2-5241-460F-B87F-CAD5FE5831CD}" destId="{3C39E02F-1426-4DAD-BD87-E3F36B85890E}" srcOrd="0" destOrd="0" presId="urn:microsoft.com/office/officeart/2005/8/layout/chevron2"/>
    <dgm:cxn modelId="{5966F726-1503-47C9-AB85-EA62A48C1571}" type="presParOf" srcId="{8A81FFE2-5241-460F-B87F-CAD5FE5831CD}" destId="{FB78BCE4-A2E5-40CA-9647-6E7AE2B023C4}" srcOrd="1" destOrd="0" presId="urn:microsoft.com/office/officeart/2005/8/layout/chevron2"/>
    <dgm:cxn modelId="{1DD49A2B-09A1-438C-9B4D-C3DA17E94D57}" type="presParOf" srcId="{37065CDC-847E-4DD9-B90E-3C1F97EF8E14}" destId="{38B75CE7-2304-45A6-BF4D-AC02BD384EA5}" srcOrd="1" destOrd="0" presId="urn:microsoft.com/office/officeart/2005/8/layout/chevron2"/>
    <dgm:cxn modelId="{09B5BCD3-9FB3-44DA-9388-AD5463BCFB39}" type="presParOf" srcId="{37065CDC-847E-4DD9-B90E-3C1F97EF8E14}" destId="{D1E594F0-D9DA-4457-9FC1-D7C850A94203}" srcOrd="2" destOrd="0" presId="urn:microsoft.com/office/officeart/2005/8/layout/chevron2"/>
    <dgm:cxn modelId="{AB20086E-31B3-432C-B360-8471929CAB9F}" type="presParOf" srcId="{D1E594F0-D9DA-4457-9FC1-D7C850A94203}" destId="{32861CB7-7237-4BA6-950A-9F11E473E71F}" srcOrd="0" destOrd="0" presId="urn:microsoft.com/office/officeart/2005/8/layout/chevron2"/>
    <dgm:cxn modelId="{4C319712-7939-43A9-8F58-1CC3E6408470}" type="presParOf" srcId="{D1E594F0-D9DA-4457-9FC1-D7C850A94203}" destId="{612A53EB-69BB-47BB-8B3F-3650F3669329}" srcOrd="1" destOrd="0" presId="urn:microsoft.com/office/officeart/2005/8/layout/chevron2"/>
    <dgm:cxn modelId="{1B65CED1-51A2-4FCD-ADD2-EE5969283A81}" type="presParOf" srcId="{37065CDC-847E-4DD9-B90E-3C1F97EF8E14}" destId="{7A3115E7-461D-4D3A-AD93-0CC5167DF157}" srcOrd="3" destOrd="0" presId="urn:microsoft.com/office/officeart/2005/8/layout/chevron2"/>
    <dgm:cxn modelId="{1BD5234E-9031-4CB9-8796-9E34C3AF2701}" type="presParOf" srcId="{37065CDC-847E-4DD9-B90E-3C1F97EF8E14}" destId="{B3E41C36-93C3-4D23-91DD-DC148FD09DA5}" srcOrd="4" destOrd="0" presId="urn:microsoft.com/office/officeart/2005/8/layout/chevron2"/>
    <dgm:cxn modelId="{463400C4-2D31-428A-8C08-C23EF4BF33D5}" type="presParOf" srcId="{B3E41C36-93C3-4D23-91DD-DC148FD09DA5}" destId="{760276EE-828C-4E3E-9253-C040D7010127}" srcOrd="0" destOrd="0" presId="urn:microsoft.com/office/officeart/2005/8/layout/chevron2"/>
    <dgm:cxn modelId="{5454DF74-647E-4E2F-A9AC-FCF91F9A3FFB}" type="presParOf" srcId="{B3E41C36-93C3-4D23-91DD-DC148FD09DA5}" destId="{CAD25859-A841-4B39-99B5-AA028C5549F8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5979369-3236-4E86-B2AA-1299E2E4EB0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9A554-6E60-4235-993B-970E376586F4}">
      <dgm:prSet phldrT="[Текст]"/>
      <dgm:spPr/>
      <dgm:t>
        <a:bodyPr/>
        <a:lstStyle/>
        <a:p>
          <a:r>
            <a:rPr lang="en-US" dirty="0"/>
            <a:t>1</a:t>
          </a:r>
          <a:endParaRPr lang="ru-RU" dirty="0"/>
        </a:p>
      </dgm:t>
    </dgm:pt>
    <dgm:pt modelId="{5E1C8164-B570-4CC3-982B-8580A5594835}" type="parTrans" cxnId="{6D8D8524-6806-449A-95E8-3229EB88E153}">
      <dgm:prSet/>
      <dgm:spPr/>
      <dgm:t>
        <a:bodyPr/>
        <a:lstStyle/>
        <a:p>
          <a:endParaRPr lang="ru-RU"/>
        </a:p>
      </dgm:t>
    </dgm:pt>
    <dgm:pt modelId="{0ACF1CD8-F755-47A9-9171-0D4E2EDB0434}" type="sibTrans" cxnId="{6D8D8524-6806-449A-95E8-3229EB88E153}">
      <dgm:prSet/>
      <dgm:spPr/>
      <dgm:t>
        <a:bodyPr/>
        <a:lstStyle/>
        <a:p>
          <a:endParaRPr lang="ru-RU"/>
        </a:p>
      </dgm:t>
    </dgm:pt>
    <dgm:pt modelId="{F2381767-987C-4204-B3E1-1A5B1643E620}">
      <dgm:prSet phldrT="[Текст]"/>
      <dgm:spPr/>
      <dgm:t>
        <a:bodyPr/>
        <a:lstStyle/>
        <a:p>
          <a:r>
            <a:rPr lang="en-US" dirty="0"/>
            <a:t>2</a:t>
          </a:r>
          <a:endParaRPr lang="ru-RU" dirty="0"/>
        </a:p>
      </dgm:t>
    </dgm:pt>
    <dgm:pt modelId="{814E962C-65F9-424A-BE1F-2D443052A2A7}" type="parTrans" cxnId="{43F3C036-27B8-4D86-BE0E-F6D474748206}">
      <dgm:prSet/>
      <dgm:spPr/>
      <dgm:t>
        <a:bodyPr/>
        <a:lstStyle/>
        <a:p>
          <a:endParaRPr lang="ru-RU"/>
        </a:p>
      </dgm:t>
    </dgm:pt>
    <dgm:pt modelId="{26B7C08F-6982-48E9-AC4D-81B4577FC492}" type="sibTrans" cxnId="{43F3C036-27B8-4D86-BE0E-F6D474748206}">
      <dgm:prSet/>
      <dgm:spPr/>
      <dgm:t>
        <a:bodyPr/>
        <a:lstStyle/>
        <a:p>
          <a:endParaRPr lang="ru-RU"/>
        </a:p>
      </dgm:t>
    </dgm:pt>
    <dgm:pt modelId="{F91C97F6-F0CB-44D4-8D72-2EF6B3BD58EC}">
      <dgm:prSet phldrT="[Текст]"/>
      <dgm:spPr/>
      <dgm:t>
        <a:bodyPr/>
        <a:lstStyle/>
        <a:p>
          <a:r>
            <a:rPr lang="en-US" dirty="0"/>
            <a:t>3</a:t>
          </a:r>
          <a:endParaRPr lang="ru-RU" dirty="0"/>
        </a:p>
      </dgm:t>
    </dgm:pt>
    <dgm:pt modelId="{E4B4199C-138B-4F06-852E-EC55F491B30D}" type="parTrans" cxnId="{73C194ED-9FF5-4DEB-BD22-3DD6503A0B83}">
      <dgm:prSet/>
      <dgm:spPr/>
      <dgm:t>
        <a:bodyPr/>
        <a:lstStyle/>
        <a:p>
          <a:endParaRPr lang="ru-RU"/>
        </a:p>
      </dgm:t>
    </dgm:pt>
    <dgm:pt modelId="{4F6222D3-B024-414F-8C10-4A52C1CBAC91}" type="sibTrans" cxnId="{73C194ED-9FF5-4DEB-BD22-3DD6503A0B83}">
      <dgm:prSet/>
      <dgm:spPr/>
      <dgm:t>
        <a:bodyPr/>
        <a:lstStyle/>
        <a:p>
          <a:endParaRPr lang="ru-RU"/>
        </a:p>
      </dgm:t>
    </dgm:pt>
    <dgm:pt modelId="{D829E5FA-CBAA-4EBA-9680-B16AD9B14D4F}">
      <dgm:prSet custT="1"/>
      <dgm:spPr/>
      <dgm:t>
        <a:bodyPr/>
        <a:lstStyle/>
        <a:p>
          <a:r>
            <a:rPr lang="kk-KZ" sz="24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b="1" dirty="0">
            <a:solidFill>
              <a:schemeClr val="tx1"/>
            </a:solidFill>
          </a:endParaRPr>
        </a:p>
      </dgm:t>
    </dgm:pt>
    <dgm:pt modelId="{8B531A01-C654-4D47-933C-1C65BB9F78B7}" type="parTrans" cxnId="{16CFC277-F763-413E-A9E5-0438CC829030}">
      <dgm:prSet/>
      <dgm:spPr/>
      <dgm:t>
        <a:bodyPr/>
        <a:lstStyle/>
        <a:p>
          <a:endParaRPr lang="ru-RU"/>
        </a:p>
      </dgm:t>
    </dgm:pt>
    <dgm:pt modelId="{5E0A38BB-EE1E-4C8E-99A9-1746C7168972}" type="sibTrans" cxnId="{16CFC277-F763-413E-A9E5-0438CC829030}">
      <dgm:prSet/>
      <dgm:spPr/>
      <dgm:t>
        <a:bodyPr/>
        <a:lstStyle/>
        <a:p>
          <a:endParaRPr lang="ru-RU"/>
        </a:p>
      </dgm:t>
    </dgm:pt>
    <dgm:pt modelId="{122FF4BC-043B-44A4-B1BA-1A100B1584C9}">
      <dgm:prSet custT="1"/>
      <dgm:spPr/>
      <dgm:t>
        <a:bodyPr/>
        <a:lstStyle/>
        <a:p>
          <a:r>
            <a:rPr lang="ru-RU" sz="2400" dirty="0" smtClean="0"/>
            <a:t>Провести самооценку мероприятий по ПИИК в своей организации. Обсудить с группой. </a:t>
          </a:r>
          <a:endParaRPr lang="ru-RU" sz="2400" dirty="0"/>
        </a:p>
      </dgm:t>
    </dgm:pt>
    <dgm:pt modelId="{1321442E-4F9F-4736-A6D8-E2B0E98BB617}" type="parTrans" cxnId="{311C47E0-C803-488E-9E08-187887A421B7}">
      <dgm:prSet/>
      <dgm:spPr/>
      <dgm:t>
        <a:bodyPr/>
        <a:lstStyle/>
        <a:p>
          <a:endParaRPr lang="ru-RU"/>
        </a:p>
      </dgm:t>
    </dgm:pt>
    <dgm:pt modelId="{EE101447-E5F6-4787-B50B-E8CCB10EE911}" type="sibTrans" cxnId="{311C47E0-C803-488E-9E08-187887A421B7}">
      <dgm:prSet/>
      <dgm:spPr/>
      <dgm:t>
        <a:bodyPr/>
        <a:lstStyle/>
        <a:p>
          <a:endParaRPr lang="ru-RU"/>
        </a:p>
      </dgm:t>
    </dgm:pt>
    <dgm:pt modelId="{B434EB17-BCB4-401F-A53A-17FF53491869}">
      <dgm:prSet custT="1"/>
      <dgm:spPr/>
      <dgm:t>
        <a:bodyPr/>
        <a:lstStyle/>
        <a:p>
          <a:r>
            <a:rPr lang="ru-RU" sz="2400" dirty="0" smtClean="0"/>
            <a:t>На основании проведенной оценки предоставить результаты и обсудить в группе. Под руководством ментора определить направления ПИИК, требующие улучшения. Разработать план по улучшению выбранного раздела на основании проведенной оценки. </a:t>
          </a:r>
          <a:endParaRPr lang="ru-RU" sz="2400" dirty="0"/>
        </a:p>
      </dgm:t>
    </dgm:pt>
    <dgm:pt modelId="{FCA7E247-55BE-4910-B959-287FEF69A428}" type="parTrans" cxnId="{CC165A6E-C280-4D44-8326-B7902DB0B928}">
      <dgm:prSet/>
      <dgm:spPr/>
      <dgm:t>
        <a:bodyPr/>
        <a:lstStyle/>
        <a:p>
          <a:endParaRPr lang="ru-RU"/>
        </a:p>
      </dgm:t>
    </dgm:pt>
    <dgm:pt modelId="{B3299E9E-4950-456F-9B8B-D3EED48B632E}" type="sibTrans" cxnId="{CC165A6E-C280-4D44-8326-B7902DB0B928}">
      <dgm:prSet/>
      <dgm:spPr/>
      <dgm:t>
        <a:bodyPr/>
        <a:lstStyle/>
        <a:p>
          <a:endParaRPr lang="ru-RU"/>
        </a:p>
      </dgm:t>
    </dgm:pt>
    <dgm:pt modelId="{1ED74F26-442B-44C8-8C88-7D0EDF0110FA}">
      <dgm:prSet custT="1"/>
      <dgm:spPr/>
      <dgm:t>
        <a:bodyPr/>
        <a:lstStyle/>
        <a:p>
          <a:r>
            <a:rPr lang="kk-KZ" sz="2400" dirty="0" smtClean="0"/>
            <a:t>Разработать проекты документов (СОП, программы, правила и.т.д.) регламентирующих порядок процессов, требующих улучшения. Представить проект на КИК. Согласовать с членами комиссии и утвердить руководителем медицинской организации. </a:t>
          </a:r>
          <a:endParaRPr lang="ru-RU" sz="2400" dirty="0"/>
        </a:p>
      </dgm:t>
    </dgm:pt>
    <dgm:pt modelId="{2E053166-3071-49B3-984E-D3C706229719}" type="parTrans" cxnId="{082939AD-D39F-422D-957A-0AC9EFBC88DC}">
      <dgm:prSet/>
      <dgm:spPr/>
      <dgm:t>
        <a:bodyPr/>
        <a:lstStyle/>
        <a:p>
          <a:endParaRPr lang="ru-RU"/>
        </a:p>
      </dgm:t>
    </dgm:pt>
    <dgm:pt modelId="{2C19A7FB-D55A-4BC1-B1A1-432B5A03FD35}" type="sibTrans" cxnId="{082939AD-D39F-422D-957A-0AC9EFBC88DC}">
      <dgm:prSet/>
      <dgm:spPr/>
      <dgm:t>
        <a:bodyPr/>
        <a:lstStyle/>
        <a:p>
          <a:endParaRPr lang="ru-RU"/>
        </a:p>
      </dgm:t>
    </dgm:pt>
    <dgm:pt modelId="{37065CDC-847E-4DD9-B90E-3C1F97EF8E14}" type="pres">
      <dgm:prSet presAssocID="{C5979369-3236-4E86-B2AA-1299E2E4EB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1FFE2-5241-460F-B87F-CAD5FE5831CD}" type="pres">
      <dgm:prSet presAssocID="{CA89A554-6E60-4235-993B-970E376586F4}" presName="composite" presStyleCnt="0"/>
      <dgm:spPr/>
    </dgm:pt>
    <dgm:pt modelId="{3C39E02F-1426-4DAD-BD87-E3F36B85890E}" type="pres">
      <dgm:prSet presAssocID="{CA89A554-6E60-4235-993B-970E376586F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8BCE4-A2E5-40CA-9647-6E7AE2B023C4}" type="pres">
      <dgm:prSet presAssocID="{CA89A554-6E60-4235-993B-970E376586F4}" presName="descendantText" presStyleLbl="alignAcc1" presStyleIdx="0" presStyleCnt="3" custScaleX="86495" custScaleY="116292" custLinFactNeighborX="-4857" custLinFactNeighborY="-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75CE7-2304-45A6-BF4D-AC02BD384EA5}" type="pres">
      <dgm:prSet presAssocID="{0ACF1CD8-F755-47A9-9171-0D4E2EDB0434}" presName="sp" presStyleCnt="0"/>
      <dgm:spPr/>
    </dgm:pt>
    <dgm:pt modelId="{D1E594F0-D9DA-4457-9FC1-D7C850A94203}" type="pres">
      <dgm:prSet presAssocID="{F2381767-987C-4204-B3E1-1A5B1643E620}" presName="composite" presStyleCnt="0"/>
      <dgm:spPr/>
    </dgm:pt>
    <dgm:pt modelId="{32861CB7-7237-4BA6-950A-9F11E473E71F}" type="pres">
      <dgm:prSet presAssocID="{F2381767-987C-4204-B3E1-1A5B1643E62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A53EB-69BB-47BB-8B3F-3650F3669329}" type="pres">
      <dgm:prSet presAssocID="{F2381767-987C-4204-B3E1-1A5B1643E620}" presName="descendantText" presStyleLbl="alignAcc1" presStyleIdx="1" presStyleCnt="3" custScaleX="97265" custScaleY="199847" custLinFactNeighborX="499" custLinFactNeighborY="-14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115E7-461D-4D3A-AD93-0CC5167DF157}" type="pres">
      <dgm:prSet presAssocID="{26B7C08F-6982-48E9-AC4D-81B4577FC492}" presName="sp" presStyleCnt="0"/>
      <dgm:spPr/>
    </dgm:pt>
    <dgm:pt modelId="{B3E41C36-93C3-4D23-91DD-DC148FD09DA5}" type="pres">
      <dgm:prSet presAssocID="{F91C97F6-F0CB-44D4-8D72-2EF6B3BD58EC}" presName="composite" presStyleCnt="0"/>
      <dgm:spPr/>
    </dgm:pt>
    <dgm:pt modelId="{760276EE-828C-4E3E-9253-C040D7010127}" type="pres">
      <dgm:prSet presAssocID="{F91C97F6-F0CB-44D4-8D72-2EF6B3BD58E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D25859-A841-4B39-99B5-AA028C5549F8}" type="pres">
      <dgm:prSet presAssocID="{F91C97F6-F0CB-44D4-8D72-2EF6B3BD58EC}" presName="descendantText" presStyleLbl="alignAcc1" presStyleIdx="2" presStyleCnt="3" custScaleX="96329" custScaleY="134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09DC49-AD34-4E40-B8DC-2342B8D186DE}" type="presOf" srcId="{CA89A554-6E60-4235-993B-970E376586F4}" destId="{3C39E02F-1426-4DAD-BD87-E3F36B85890E}" srcOrd="0" destOrd="0" presId="urn:microsoft.com/office/officeart/2005/8/layout/chevron2"/>
    <dgm:cxn modelId="{987E0B9E-B466-4F3F-9C04-76663507B27C}" type="presOf" srcId="{122FF4BC-043B-44A4-B1BA-1A100B1584C9}" destId="{612A53EB-69BB-47BB-8B3F-3650F3669329}" srcOrd="0" destOrd="0" presId="urn:microsoft.com/office/officeart/2005/8/layout/chevron2"/>
    <dgm:cxn modelId="{E25B5FF0-C37E-4AD7-9713-A619F9823DDB}" type="presOf" srcId="{1ED74F26-442B-44C8-8C88-7D0EDF0110FA}" destId="{CAD25859-A841-4B39-99B5-AA028C5549F8}" srcOrd="0" destOrd="0" presId="urn:microsoft.com/office/officeart/2005/8/layout/chevron2"/>
    <dgm:cxn modelId="{311C47E0-C803-488E-9E08-187887A421B7}" srcId="{F2381767-987C-4204-B3E1-1A5B1643E620}" destId="{122FF4BC-043B-44A4-B1BA-1A100B1584C9}" srcOrd="0" destOrd="0" parTransId="{1321442E-4F9F-4736-A6D8-E2B0E98BB617}" sibTransId="{EE101447-E5F6-4787-B50B-E8CCB10EE911}"/>
    <dgm:cxn modelId="{D7019D93-1D11-490F-A588-46C78F58C925}" type="presOf" srcId="{C5979369-3236-4E86-B2AA-1299E2E4EB0E}" destId="{37065CDC-847E-4DD9-B90E-3C1F97EF8E14}" srcOrd="0" destOrd="0" presId="urn:microsoft.com/office/officeart/2005/8/layout/chevron2"/>
    <dgm:cxn modelId="{082939AD-D39F-422D-957A-0AC9EFBC88DC}" srcId="{F91C97F6-F0CB-44D4-8D72-2EF6B3BD58EC}" destId="{1ED74F26-442B-44C8-8C88-7D0EDF0110FA}" srcOrd="0" destOrd="0" parTransId="{2E053166-3071-49B3-984E-D3C706229719}" sibTransId="{2C19A7FB-D55A-4BC1-B1A1-432B5A03FD35}"/>
    <dgm:cxn modelId="{7A9AA19D-B04C-48EE-B2F3-0AE2F417C8F6}" type="presOf" srcId="{F91C97F6-F0CB-44D4-8D72-2EF6B3BD58EC}" destId="{760276EE-828C-4E3E-9253-C040D7010127}" srcOrd="0" destOrd="0" presId="urn:microsoft.com/office/officeart/2005/8/layout/chevron2"/>
    <dgm:cxn modelId="{73C194ED-9FF5-4DEB-BD22-3DD6503A0B83}" srcId="{C5979369-3236-4E86-B2AA-1299E2E4EB0E}" destId="{F91C97F6-F0CB-44D4-8D72-2EF6B3BD58EC}" srcOrd="2" destOrd="0" parTransId="{E4B4199C-138B-4F06-852E-EC55F491B30D}" sibTransId="{4F6222D3-B024-414F-8C10-4A52C1CBAC91}"/>
    <dgm:cxn modelId="{42780482-B288-4097-A002-9F87768879C3}" type="presOf" srcId="{D829E5FA-CBAA-4EBA-9680-B16AD9B14D4F}" destId="{FB78BCE4-A2E5-40CA-9647-6E7AE2B023C4}" srcOrd="0" destOrd="0" presId="urn:microsoft.com/office/officeart/2005/8/layout/chevron2"/>
    <dgm:cxn modelId="{16CFC277-F763-413E-A9E5-0438CC829030}" srcId="{CA89A554-6E60-4235-993B-970E376586F4}" destId="{D829E5FA-CBAA-4EBA-9680-B16AD9B14D4F}" srcOrd="0" destOrd="0" parTransId="{8B531A01-C654-4D47-933C-1C65BB9F78B7}" sibTransId="{5E0A38BB-EE1E-4C8E-99A9-1746C7168972}"/>
    <dgm:cxn modelId="{6FE857DA-00AA-4916-A25C-95571B7493A4}" type="presOf" srcId="{B434EB17-BCB4-401F-A53A-17FF53491869}" destId="{612A53EB-69BB-47BB-8B3F-3650F3669329}" srcOrd="0" destOrd="1" presId="urn:microsoft.com/office/officeart/2005/8/layout/chevron2"/>
    <dgm:cxn modelId="{316DA872-DBFB-448E-B1E2-C27460B4F10B}" type="presOf" srcId="{F2381767-987C-4204-B3E1-1A5B1643E620}" destId="{32861CB7-7237-4BA6-950A-9F11E473E71F}" srcOrd="0" destOrd="0" presId="urn:microsoft.com/office/officeart/2005/8/layout/chevron2"/>
    <dgm:cxn modelId="{6D8D8524-6806-449A-95E8-3229EB88E153}" srcId="{C5979369-3236-4E86-B2AA-1299E2E4EB0E}" destId="{CA89A554-6E60-4235-993B-970E376586F4}" srcOrd="0" destOrd="0" parTransId="{5E1C8164-B570-4CC3-982B-8580A5594835}" sibTransId="{0ACF1CD8-F755-47A9-9171-0D4E2EDB0434}"/>
    <dgm:cxn modelId="{CC165A6E-C280-4D44-8326-B7902DB0B928}" srcId="{F2381767-987C-4204-B3E1-1A5B1643E620}" destId="{B434EB17-BCB4-401F-A53A-17FF53491869}" srcOrd="1" destOrd="0" parTransId="{FCA7E247-55BE-4910-B959-287FEF69A428}" sibTransId="{B3299E9E-4950-456F-9B8B-D3EED48B632E}"/>
    <dgm:cxn modelId="{43F3C036-27B8-4D86-BE0E-F6D474748206}" srcId="{C5979369-3236-4E86-B2AA-1299E2E4EB0E}" destId="{F2381767-987C-4204-B3E1-1A5B1643E620}" srcOrd="1" destOrd="0" parTransId="{814E962C-65F9-424A-BE1F-2D443052A2A7}" sibTransId="{26B7C08F-6982-48E9-AC4D-81B4577FC492}"/>
    <dgm:cxn modelId="{1E96DEB3-7FE9-422A-A36E-BDBD2534036D}" type="presParOf" srcId="{37065CDC-847E-4DD9-B90E-3C1F97EF8E14}" destId="{8A81FFE2-5241-460F-B87F-CAD5FE5831CD}" srcOrd="0" destOrd="0" presId="urn:microsoft.com/office/officeart/2005/8/layout/chevron2"/>
    <dgm:cxn modelId="{5DCB46E6-8469-442A-9201-8A935E531382}" type="presParOf" srcId="{8A81FFE2-5241-460F-B87F-CAD5FE5831CD}" destId="{3C39E02F-1426-4DAD-BD87-E3F36B85890E}" srcOrd="0" destOrd="0" presId="urn:microsoft.com/office/officeart/2005/8/layout/chevron2"/>
    <dgm:cxn modelId="{4CFA834E-1F01-402F-B53F-50AE1791075B}" type="presParOf" srcId="{8A81FFE2-5241-460F-B87F-CAD5FE5831CD}" destId="{FB78BCE4-A2E5-40CA-9647-6E7AE2B023C4}" srcOrd="1" destOrd="0" presId="urn:microsoft.com/office/officeart/2005/8/layout/chevron2"/>
    <dgm:cxn modelId="{169429E0-D973-4C45-8530-9389CF97B0FF}" type="presParOf" srcId="{37065CDC-847E-4DD9-B90E-3C1F97EF8E14}" destId="{38B75CE7-2304-45A6-BF4D-AC02BD384EA5}" srcOrd="1" destOrd="0" presId="urn:microsoft.com/office/officeart/2005/8/layout/chevron2"/>
    <dgm:cxn modelId="{FB993727-8EFB-4913-AD3D-C55C9D5CC03D}" type="presParOf" srcId="{37065CDC-847E-4DD9-B90E-3C1F97EF8E14}" destId="{D1E594F0-D9DA-4457-9FC1-D7C850A94203}" srcOrd="2" destOrd="0" presId="urn:microsoft.com/office/officeart/2005/8/layout/chevron2"/>
    <dgm:cxn modelId="{5D73F31D-34E0-44CD-97BE-E8DDF644F75D}" type="presParOf" srcId="{D1E594F0-D9DA-4457-9FC1-D7C850A94203}" destId="{32861CB7-7237-4BA6-950A-9F11E473E71F}" srcOrd="0" destOrd="0" presId="urn:microsoft.com/office/officeart/2005/8/layout/chevron2"/>
    <dgm:cxn modelId="{5592A0EF-5FFA-4502-85E8-8545B4959A6E}" type="presParOf" srcId="{D1E594F0-D9DA-4457-9FC1-D7C850A94203}" destId="{612A53EB-69BB-47BB-8B3F-3650F3669329}" srcOrd="1" destOrd="0" presId="urn:microsoft.com/office/officeart/2005/8/layout/chevron2"/>
    <dgm:cxn modelId="{8E022789-19BF-473A-941A-943EB0E78EBF}" type="presParOf" srcId="{37065CDC-847E-4DD9-B90E-3C1F97EF8E14}" destId="{7A3115E7-461D-4D3A-AD93-0CC5167DF157}" srcOrd="3" destOrd="0" presId="urn:microsoft.com/office/officeart/2005/8/layout/chevron2"/>
    <dgm:cxn modelId="{1729DF29-5080-484A-98AA-9632FE58C7EE}" type="presParOf" srcId="{37065CDC-847E-4DD9-B90E-3C1F97EF8E14}" destId="{B3E41C36-93C3-4D23-91DD-DC148FD09DA5}" srcOrd="4" destOrd="0" presId="urn:microsoft.com/office/officeart/2005/8/layout/chevron2"/>
    <dgm:cxn modelId="{4A53BEBF-4AC8-4812-8411-F6E6B1AA5144}" type="presParOf" srcId="{B3E41C36-93C3-4D23-91DD-DC148FD09DA5}" destId="{760276EE-828C-4E3E-9253-C040D7010127}" srcOrd="0" destOrd="0" presId="urn:microsoft.com/office/officeart/2005/8/layout/chevron2"/>
    <dgm:cxn modelId="{F05D6E05-FC36-466F-9575-346361DF762D}" type="presParOf" srcId="{B3E41C36-93C3-4D23-91DD-DC148FD09DA5}" destId="{CAD25859-A841-4B39-99B5-AA028C5549F8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5979369-3236-4E86-B2AA-1299E2E4EB0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9A554-6E60-4235-993B-970E376586F4}">
      <dgm:prSet phldrT="[Текст]"/>
      <dgm:spPr/>
      <dgm:t>
        <a:bodyPr/>
        <a:lstStyle/>
        <a:p>
          <a:r>
            <a:rPr lang="kk-KZ" dirty="0" smtClean="0"/>
            <a:t>2</a:t>
          </a:r>
          <a:endParaRPr lang="ru-RU" dirty="0"/>
        </a:p>
      </dgm:t>
    </dgm:pt>
    <dgm:pt modelId="{5E1C8164-B570-4CC3-982B-8580A5594835}" type="parTrans" cxnId="{6D8D8524-6806-449A-95E8-3229EB88E153}">
      <dgm:prSet/>
      <dgm:spPr/>
      <dgm:t>
        <a:bodyPr/>
        <a:lstStyle/>
        <a:p>
          <a:endParaRPr lang="ru-RU"/>
        </a:p>
      </dgm:t>
    </dgm:pt>
    <dgm:pt modelId="{0ACF1CD8-F755-47A9-9171-0D4E2EDB0434}" type="sibTrans" cxnId="{6D8D8524-6806-449A-95E8-3229EB88E153}">
      <dgm:prSet/>
      <dgm:spPr/>
      <dgm:t>
        <a:bodyPr/>
        <a:lstStyle/>
        <a:p>
          <a:endParaRPr lang="ru-RU"/>
        </a:p>
      </dgm:t>
    </dgm:pt>
    <dgm:pt modelId="{D829E5FA-CBAA-4EBA-9680-B16AD9B14D4F}">
      <dgm:prSet custT="1"/>
      <dgm:spPr/>
      <dgm:t>
        <a:bodyPr/>
        <a:lstStyle/>
        <a:p>
          <a:r>
            <a:rPr lang="ru-RU" sz="2400" dirty="0" smtClean="0"/>
            <a:t>Провести самооценку мероприятий по ПИИК в своей организации. Обсудить с группой. </a:t>
          </a:r>
          <a:endParaRPr lang="ru-RU" sz="2400" dirty="0"/>
        </a:p>
      </dgm:t>
    </dgm:pt>
    <dgm:pt modelId="{8B531A01-C654-4D47-933C-1C65BB9F78B7}" type="parTrans" cxnId="{16CFC277-F763-413E-A9E5-0438CC829030}">
      <dgm:prSet/>
      <dgm:spPr/>
      <dgm:t>
        <a:bodyPr/>
        <a:lstStyle/>
        <a:p>
          <a:endParaRPr lang="ru-RU"/>
        </a:p>
      </dgm:t>
    </dgm:pt>
    <dgm:pt modelId="{5E0A38BB-EE1E-4C8E-99A9-1746C7168972}" type="sibTrans" cxnId="{16CFC277-F763-413E-A9E5-0438CC829030}">
      <dgm:prSet/>
      <dgm:spPr/>
      <dgm:t>
        <a:bodyPr/>
        <a:lstStyle/>
        <a:p>
          <a:endParaRPr lang="ru-RU"/>
        </a:p>
      </dgm:t>
    </dgm:pt>
    <dgm:pt modelId="{37065CDC-847E-4DD9-B90E-3C1F97EF8E14}" type="pres">
      <dgm:prSet presAssocID="{C5979369-3236-4E86-B2AA-1299E2E4EB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1FFE2-5241-460F-B87F-CAD5FE5831CD}" type="pres">
      <dgm:prSet presAssocID="{CA89A554-6E60-4235-993B-970E376586F4}" presName="composite" presStyleCnt="0"/>
      <dgm:spPr/>
    </dgm:pt>
    <dgm:pt modelId="{3C39E02F-1426-4DAD-BD87-E3F36B85890E}" type="pres">
      <dgm:prSet presAssocID="{CA89A554-6E60-4235-993B-970E376586F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8BCE4-A2E5-40CA-9647-6E7AE2B023C4}" type="pres">
      <dgm:prSet presAssocID="{CA89A554-6E60-4235-993B-970E376586F4}" presName="descendantText" presStyleLbl="alignAcc1" presStyleIdx="0" presStyleCnt="1" custScaleX="97082" custScaleY="116292" custLinFactNeighborX="-1373" custLinFactNeighborY="13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D8524-6806-449A-95E8-3229EB88E153}" srcId="{C5979369-3236-4E86-B2AA-1299E2E4EB0E}" destId="{CA89A554-6E60-4235-993B-970E376586F4}" srcOrd="0" destOrd="0" parTransId="{5E1C8164-B570-4CC3-982B-8580A5594835}" sibTransId="{0ACF1CD8-F755-47A9-9171-0D4E2EDB0434}"/>
    <dgm:cxn modelId="{16CFC277-F763-413E-A9E5-0438CC829030}" srcId="{CA89A554-6E60-4235-993B-970E376586F4}" destId="{D829E5FA-CBAA-4EBA-9680-B16AD9B14D4F}" srcOrd="0" destOrd="0" parTransId="{8B531A01-C654-4D47-933C-1C65BB9F78B7}" sibTransId="{5E0A38BB-EE1E-4C8E-99A9-1746C7168972}"/>
    <dgm:cxn modelId="{F655A8DA-CD06-4B17-B531-4128850D62FD}" type="presOf" srcId="{CA89A554-6E60-4235-993B-970E376586F4}" destId="{3C39E02F-1426-4DAD-BD87-E3F36B85890E}" srcOrd="0" destOrd="0" presId="urn:microsoft.com/office/officeart/2005/8/layout/chevron2"/>
    <dgm:cxn modelId="{07DF3159-B22E-40C9-AD43-1E98FA9190C2}" type="presOf" srcId="{C5979369-3236-4E86-B2AA-1299E2E4EB0E}" destId="{37065CDC-847E-4DD9-B90E-3C1F97EF8E14}" srcOrd="0" destOrd="0" presId="urn:microsoft.com/office/officeart/2005/8/layout/chevron2"/>
    <dgm:cxn modelId="{349BC143-9F06-4068-9605-E2E4648D0A6A}" type="presOf" srcId="{D829E5FA-CBAA-4EBA-9680-B16AD9B14D4F}" destId="{FB78BCE4-A2E5-40CA-9647-6E7AE2B023C4}" srcOrd="0" destOrd="0" presId="urn:microsoft.com/office/officeart/2005/8/layout/chevron2"/>
    <dgm:cxn modelId="{E43462A6-9F3A-4FA1-9217-B821079E6890}" type="presParOf" srcId="{37065CDC-847E-4DD9-B90E-3C1F97EF8E14}" destId="{8A81FFE2-5241-460F-B87F-CAD5FE5831CD}" srcOrd="0" destOrd="0" presId="urn:microsoft.com/office/officeart/2005/8/layout/chevron2"/>
    <dgm:cxn modelId="{891A55E0-7F45-407C-827C-2F42BC953CAD}" type="presParOf" srcId="{8A81FFE2-5241-460F-B87F-CAD5FE5831CD}" destId="{3C39E02F-1426-4DAD-BD87-E3F36B85890E}" srcOrd="0" destOrd="0" presId="urn:microsoft.com/office/officeart/2005/8/layout/chevron2"/>
    <dgm:cxn modelId="{A5D0D356-2264-4C11-939F-0A716B9D34A4}" type="presParOf" srcId="{8A81FFE2-5241-460F-B87F-CAD5FE5831CD}" destId="{FB78BCE4-A2E5-40CA-9647-6E7AE2B023C4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979369-3236-4E86-B2AA-1299E2E4EB0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9A554-6E60-4235-993B-970E376586F4}">
      <dgm:prSet phldrT="[Текст]"/>
      <dgm:spPr/>
      <dgm:t>
        <a:bodyPr/>
        <a:lstStyle/>
        <a:p>
          <a:r>
            <a:rPr lang="en-US" dirty="0"/>
            <a:t>1</a:t>
          </a:r>
          <a:endParaRPr lang="ru-RU" dirty="0"/>
        </a:p>
      </dgm:t>
    </dgm:pt>
    <dgm:pt modelId="{5E1C8164-B570-4CC3-982B-8580A5594835}" type="parTrans" cxnId="{6D8D8524-6806-449A-95E8-3229EB88E153}">
      <dgm:prSet/>
      <dgm:spPr/>
      <dgm:t>
        <a:bodyPr/>
        <a:lstStyle/>
        <a:p>
          <a:endParaRPr lang="ru-RU"/>
        </a:p>
      </dgm:t>
    </dgm:pt>
    <dgm:pt modelId="{0ACF1CD8-F755-47A9-9171-0D4E2EDB0434}" type="sibTrans" cxnId="{6D8D8524-6806-449A-95E8-3229EB88E153}">
      <dgm:prSet/>
      <dgm:spPr/>
      <dgm:t>
        <a:bodyPr/>
        <a:lstStyle/>
        <a:p>
          <a:endParaRPr lang="ru-RU"/>
        </a:p>
      </dgm:t>
    </dgm:pt>
    <dgm:pt modelId="{D829E5FA-CBAA-4EBA-9680-B16AD9B14D4F}">
      <dgm:prSet custT="1"/>
      <dgm:spPr/>
      <dgm:t>
        <a:bodyPr/>
        <a:lstStyle/>
        <a:p>
          <a:r>
            <a:rPr lang="kk-KZ" sz="24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dirty="0"/>
        </a:p>
      </dgm:t>
    </dgm:pt>
    <dgm:pt modelId="{5E0A38BB-EE1E-4C8E-99A9-1746C7168972}" type="sibTrans" cxnId="{16CFC277-F763-413E-A9E5-0438CC829030}">
      <dgm:prSet/>
      <dgm:spPr/>
      <dgm:t>
        <a:bodyPr/>
        <a:lstStyle/>
        <a:p>
          <a:endParaRPr lang="ru-RU"/>
        </a:p>
      </dgm:t>
    </dgm:pt>
    <dgm:pt modelId="{8B531A01-C654-4D47-933C-1C65BB9F78B7}" type="parTrans" cxnId="{16CFC277-F763-413E-A9E5-0438CC829030}">
      <dgm:prSet/>
      <dgm:spPr/>
      <dgm:t>
        <a:bodyPr/>
        <a:lstStyle/>
        <a:p>
          <a:endParaRPr lang="ru-RU"/>
        </a:p>
      </dgm:t>
    </dgm:pt>
    <dgm:pt modelId="{37065CDC-847E-4DD9-B90E-3C1F97EF8E14}" type="pres">
      <dgm:prSet presAssocID="{C5979369-3236-4E86-B2AA-1299E2E4EB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1FFE2-5241-460F-B87F-CAD5FE5831CD}" type="pres">
      <dgm:prSet presAssocID="{CA89A554-6E60-4235-993B-970E376586F4}" presName="composite" presStyleCnt="0"/>
      <dgm:spPr/>
    </dgm:pt>
    <dgm:pt modelId="{3C39E02F-1426-4DAD-BD87-E3F36B85890E}" type="pres">
      <dgm:prSet presAssocID="{CA89A554-6E60-4235-993B-970E376586F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8BCE4-A2E5-40CA-9647-6E7AE2B023C4}" type="pres">
      <dgm:prSet presAssocID="{CA89A554-6E60-4235-993B-970E376586F4}" presName="descendantText" presStyleLbl="alignAcc1" presStyleIdx="0" presStyleCnt="1" custScaleY="116292" custLinFactNeighborX="-65" custLinFactNeighborY="1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D8524-6806-449A-95E8-3229EB88E153}" srcId="{C5979369-3236-4E86-B2AA-1299E2E4EB0E}" destId="{CA89A554-6E60-4235-993B-970E376586F4}" srcOrd="0" destOrd="0" parTransId="{5E1C8164-B570-4CC3-982B-8580A5594835}" sibTransId="{0ACF1CD8-F755-47A9-9171-0D4E2EDB0434}"/>
    <dgm:cxn modelId="{87168485-5EED-488C-8765-4074D6F48D16}" type="presOf" srcId="{D829E5FA-CBAA-4EBA-9680-B16AD9B14D4F}" destId="{FB78BCE4-A2E5-40CA-9647-6E7AE2B023C4}" srcOrd="0" destOrd="0" presId="urn:microsoft.com/office/officeart/2005/8/layout/chevron2"/>
    <dgm:cxn modelId="{16CFC277-F763-413E-A9E5-0438CC829030}" srcId="{CA89A554-6E60-4235-993B-970E376586F4}" destId="{D829E5FA-CBAA-4EBA-9680-B16AD9B14D4F}" srcOrd="0" destOrd="0" parTransId="{8B531A01-C654-4D47-933C-1C65BB9F78B7}" sibTransId="{5E0A38BB-EE1E-4C8E-99A9-1746C7168972}"/>
    <dgm:cxn modelId="{CF961C07-4824-4623-B631-8C737AC04256}" type="presOf" srcId="{CA89A554-6E60-4235-993B-970E376586F4}" destId="{3C39E02F-1426-4DAD-BD87-E3F36B85890E}" srcOrd="0" destOrd="0" presId="urn:microsoft.com/office/officeart/2005/8/layout/chevron2"/>
    <dgm:cxn modelId="{7DA825CA-480B-4B49-9808-CC296A6D6A60}" type="presOf" srcId="{C5979369-3236-4E86-B2AA-1299E2E4EB0E}" destId="{37065CDC-847E-4DD9-B90E-3C1F97EF8E14}" srcOrd="0" destOrd="0" presId="urn:microsoft.com/office/officeart/2005/8/layout/chevron2"/>
    <dgm:cxn modelId="{E79134C1-1FB6-4633-B9C3-6FB59542F795}" type="presParOf" srcId="{37065CDC-847E-4DD9-B90E-3C1F97EF8E14}" destId="{8A81FFE2-5241-460F-B87F-CAD5FE5831CD}" srcOrd="0" destOrd="0" presId="urn:microsoft.com/office/officeart/2005/8/layout/chevron2"/>
    <dgm:cxn modelId="{F00CB7E5-9D76-493B-AED7-FB2AE41A5027}" type="presParOf" srcId="{8A81FFE2-5241-460F-B87F-CAD5FE5831CD}" destId="{3C39E02F-1426-4DAD-BD87-E3F36B85890E}" srcOrd="0" destOrd="0" presId="urn:microsoft.com/office/officeart/2005/8/layout/chevron2"/>
    <dgm:cxn modelId="{E9CA6854-E918-4010-843E-8390A75D51B6}" type="presParOf" srcId="{8A81FFE2-5241-460F-B87F-CAD5FE5831CD}" destId="{FB78BCE4-A2E5-40CA-9647-6E7AE2B023C4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979369-3236-4E86-B2AA-1299E2E4EB0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9A554-6E60-4235-993B-970E376586F4}">
      <dgm:prSet phldrT="[Текст]"/>
      <dgm:spPr/>
      <dgm:t>
        <a:bodyPr/>
        <a:lstStyle/>
        <a:p>
          <a:r>
            <a:rPr lang="en-US" dirty="0"/>
            <a:t>1</a:t>
          </a:r>
          <a:endParaRPr lang="ru-RU" dirty="0"/>
        </a:p>
      </dgm:t>
    </dgm:pt>
    <dgm:pt modelId="{5E1C8164-B570-4CC3-982B-8580A5594835}" type="parTrans" cxnId="{6D8D8524-6806-449A-95E8-3229EB88E153}">
      <dgm:prSet/>
      <dgm:spPr/>
      <dgm:t>
        <a:bodyPr/>
        <a:lstStyle/>
        <a:p>
          <a:endParaRPr lang="ru-RU"/>
        </a:p>
      </dgm:t>
    </dgm:pt>
    <dgm:pt modelId="{0ACF1CD8-F755-47A9-9171-0D4E2EDB0434}" type="sibTrans" cxnId="{6D8D8524-6806-449A-95E8-3229EB88E153}">
      <dgm:prSet/>
      <dgm:spPr/>
      <dgm:t>
        <a:bodyPr/>
        <a:lstStyle/>
        <a:p>
          <a:endParaRPr lang="ru-RU"/>
        </a:p>
      </dgm:t>
    </dgm:pt>
    <dgm:pt modelId="{D829E5FA-CBAA-4EBA-9680-B16AD9B14D4F}">
      <dgm:prSet custT="1"/>
      <dgm:spPr/>
      <dgm:t>
        <a:bodyPr/>
        <a:lstStyle/>
        <a:p>
          <a:r>
            <a:rPr lang="kk-KZ" sz="24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dirty="0"/>
        </a:p>
      </dgm:t>
    </dgm:pt>
    <dgm:pt modelId="{8B531A01-C654-4D47-933C-1C65BB9F78B7}" type="parTrans" cxnId="{16CFC277-F763-413E-A9E5-0438CC829030}">
      <dgm:prSet/>
      <dgm:spPr/>
      <dgm:t>
        <a:bodyPr/>
        <a:lstStyle/>
        <a:p>
          <a:endParaRPr lang="ru-RU"/>
        </a:p>
      </dgm:t>
    </dgm:pt>
    <dgm:pt modelId="{5E0A38BB-EE1E-4C8E-99A9-1746C7168972}" type="sibTrans" cxnId="{16CFC277-F763-413E-A9E5-0438CC829030}">
      <dgm:prSet/>
      <dgm:spPr/>
      <dgm:t>
        <a:bodyPr/>
        <a:lstStyle/>
        <a:p>
          <a:endParaRPr lang="ru-RU"/>
        </a:p>
      </dgm:t>
    </dgm:pt>
    <dgm:pt modelId="{37065CDC-847E-4DD9-B90E-3C1F97EF8E14}" type="pres">
      <dgm:prSet presAssocID="{C5979369-3236-4E86-B2AA-1299E2E4EB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1FFE2-5241-460F-B87F-CAD5FE5831CD}" type="pres">
      <dgm:prSet presAssocID="{CA89A554-6E60-4235-993B-970E376586F4}" presName="composite" presStyleCnt="0"/>
      <dgm:spPr/>
    </dgm:pt>
    <dgm:pt modelId="{3C39E02F-1426-4DAD-BD87-E3F36B85890E}" type="pres">
      <dgm:prSet presAssocID="{CA89A554-6E60-4235-993B-970E376586F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8BCE4-A2E5-40CA-9647-6E7AE2B023C4}" type="pres">
      <dgm:prSet presAssocID="{CA89A554-6E60-4235-993B-970E376586F4}" presName="descendantText" presStyleLbl="alignAcc1" presStyleIdx="0" presStyleCnt="1" custScaleY="100000" custLinFactNeighborX="-65" custLinFactNeighborY="1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D8524-6806-449A-95E8-3229EB88E153}" srcId="{C5979369-3236-4E86-B2AA-1299E2E4EB0E}" destId="{CA89A554-6E60-4235-993B-970E376586F4}" srcOrd="0" destOrd="0" parTransId="{5E1C8164-B570-4CC3-982B-8580A5594835}" sibTransId="{0ACF1CD8-F755-47A9-9171-0D4E2EDB0434}"/>
    <dgm:cxn modelId="{C86C5139-ACA2-47DB-9D52-B25A7DE87A60}" type="presOf" srcId="{D829E5FA-CBAA-4EBA-9680-B16AD9B14D4F}" destId="{FB78BCE4-A2E5-40CA-9647-6E7AE2B023C4}" srcOrd="0" destOrd="0" presId="urn:microsoft.com/office/officeart/2005/8/layout/chevron2"/>
    <dgm:cxn modelId="{16CFC277-F763-413E-A9E5-0438CC829030}" srcId="{CA89A554-6E60-4235-993B-970E376586F4}" destId="{D829E5FA-CBAA-4EBA-9680-B16AD9B14D4F}" srcOrd="0" destOrd="0" parTransId="{8B531A01-C654-4D47-933C-1C65BB9F78B7}" sibTransId="{5E0A38BB-EE1E-4C8E-99A9-1746C7168972}"/>
    <dgm:cxn modelId="{4A940F26-EAA7-473D-858D-76F88537D95B}" type="presOf" srcId="{CA89A554-6E60-4235-993B-970E376586F4}" destId="{3C39E02F-1426-4DAD-BD87-E3F36B85890E}" srcOrd="0" destOrd="0" presId="urn:microsoft.com/office/officeart/2005/8/layout/chevron2"/>
    <dgm:cxn modelId="{59FAC2D7-8395-4432-938D-48F6D1CF09CA}" type="presOf" srcId="{C5979369-3236-4E86-B2AA-1299E2E4EB0E}" destId="{37065CDC-847E-4DD9-B90E-3C1F97EF8E14}" srcOrd="0" destOrd="0" presId="urn:microsoft.com/office/officeart/2005/8/layout/chevron2"/>
    <dgm:cxn modelId="{D6A7E3ED-200C-4AC6-BF80-836435B02675}" type="presParOf" srcId="{37065CDC-847E-4DD9-B90E-3C1F97EF8E14}" destId="{8A81FFE2-5241-460F-B87F-CAD5FE5831CD}" srcOrd="0" destOrd="0" presId="urn:microsoft.com/office/officeart/2005/8/layout/chevron2"/>
    <dgm:cxn modelId="{C3E23F0C-36FD-40AC-946C-D4037F4E0789}" type="presParOf" srcId="{8A81FFE2-5241-460F-B87F-CAD5FE5831CD}" destId="{3C39E02F-1426-4DAD-BD87-E3F36B85890E}" srcOrd="0" destOrd="0" presId="urn:microsoft.com/office/officeart/2005/8/layout/chevron2"/>
    <dgm:cxn modelId="{0F72A241-5078-44F7-B303-A4D6A95546DE}" type="presParOf" srcId="{8A81FFE2-5241-460F-B87F-CAD5FE5831CD}" destId="{FB78BCE4-A2E5-40CA-9647-6E7AE2B023C4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979369-3236-4E86-B2AA-1299E2E4EB0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9A554-6E60-4235-993B-970E376586F4}">
      <dgm:prSet phldrT="[Текст]"/>
      <dgm:spPr/>
      <dgm:t>
        <a:bodyPr/>
        <a:lstStyle/>
        <a:p>
          <a:r>
            <a:rPr lang="en-US" dirty="0"/>
            <a:t>1</a:t>
          </a:r>
          <a:endParaRPr lang="ru-RU" dirty="0"/>
        </a:p>
      </dgm:t>
    </dgm:pt>
    <dgm:pt modelId="{5E1C8164-B570-4CC3-982B-8580A5594835}" type="parTrans" cxnId="{6D8D8524-6806-449A-95E8-3229EB88E153}">
      <dgm:prSet/>
      <dgm:spPr/>
      <dgm:t>
        <a:bodyPr/>
        <a:lstStyle/>
        <a:p>
          <a:endParaRPr lang="ru-RU"/>
        </a:p>
      </dgm:t>
    </dgm:pt>
    <dgm:pt modelId="{0ACF1CD8-F755-47A9-9171-0D4E2EDB0434}" type="sibTrans" cxnId="{6D8D8524-6806-449A-95E8-3229EB88E153}">
      <dgm:prSet/>
      <dgm:spPr/>
      <dgm:t>
        <a:bodyPr/>
        <a:lstStyle/>
        <a:p>
          <a:endParaRPr lang="ru-RU"/>
        </a:p>
      </dgm:t>
    </dgm:pt>
    <dgm:pt modelId="{D829E5FA-CBAA-4EBA-9680-B16AD9B14D4F}">
      <dgm:prSet custT="1"/>
      <dgm:spPr/>
      <dgm:t>
        <a:bodyPr/>
        <a:lstStyle/>
        <a:p>
          <a:r>
            <a:rPr lang="kk-KZ" sz="24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dirty="0"/>
        </a:p>
      </dgm:t>
    </dgm:pt>
    <dgm:pt modelId="{8B531A01-C654-4D47-933C-1C65BB9F78B7}" type="parTrans" cxnId="{16CFC277-F763-413E-A9E5-0438CC829030}">
      <dgm:prSet/>
      <dgm:spPr/>
      <dgm:t>
        <a:bodyPr/>
        <a:lstStyle/>
        <a:p>
          <a:endParaRPr lang="ru-RU"/>
        </a:p>
      </dgm:t>
    </dgm:pt>
    <dgm:pt modelId="{5E0A38BB-EE1E-4C8E-99A9-1746C7168972}" type="sibTrans" cxnId="{16CFC277-F763-413E-A9E5-0438CC829030}">
      <dgm:prSet/>
      <dgm:spPr/>
      <dgm:t>
        <a:bodyPr/>
        <a:lstStyle/>
        <a:p>
          <a:endParaRPr lang="ru-RU"/>
        </a:p>
      </dgm:t>
    </dgm:pt>
    <dgm:pt modelId="{37065CDC-847E-4DD9-B90E-3C1F97EF8E14}" type="pres">
      <dgm:prSet presAssocID="{C5979369-3236-4E86-B2AA-1299E2E4EB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1FFE2-5241-460F-B87F-CAD5FE5831CD}" type="pres">
      <dgm:prSet presAssocID="{CA89A554-6E60-4235-993B-970E376586F4}" presName="composite" presStyleCnt="0"/>
      <dgm:spPr/>
    </dgm:pt>
    <dgm:pt modelId="{3C39E02F-1426-4DAD-BD87-E3F36B85890E}" type="pres">
      <dgm:prSet presAssocID="{CA89A554-6E60-4235-993B-970E376586F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8BCE4-A2E5-40CA-9647-6E7AE2B023C4}" type="pres">
      <dgm:prSet presAssocID="{CA89A554-6E60-4235-993B-970E376586F4}" presName="descendantText" presStyleLbl="alignAcc1" presStyleIdx="0" presStyleCnt="1" custScaleY="116292" custLinFactNeighborX="-65" custLinFactNeighborY="1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D8524-6806-449A-95E8-3229EB88E153}" srcId="{C5979369-3236-4E86-B2AA-1299E2E4EB0E}" destId="{CA89A554-6E60-4235-993B-970E376586F4}" srcOrd="0" destOrd="0" parTransId="{5E1C8164-B570-4CC3-982B-8580A5594835}" sibTransId="{0ACF1CD8-F755-47A9-9171-0D4E2EDB0434}"/>
    <dgm:cxn modelId="{4C6FB045-629E-46E6-91E1-75062A9E1F19}" type="presOf" srcId="{CA89A554-6E60-4235-993B-970E376586F4}" destId="{3C39E02F-1426-4DAD-BD87-E3F36B85890E}" srcOrd="0" destOrd="0" presId="urn:microsoft.com/office/officeart/2005/8/layout/chevron2"/>
    <dgm:cxn modelId="{16CFC277-F763-413E-A9E5-0438CC829030}" srcId="{CA89A554-6E60-4235-993B-970E376586F4}" destId="{D829E5FA-CBAA-4EBA-9680-B16AD9B14D4F}" srcOrd="0" destOrd="0" parTransId="{8B531A01-C654-4D47-933C-1C65BB9F78B7}" sibTransId="{5E0A38BB-EE1E-4C8E-99A9-1746C7168972}"/>
    <dgm:cxn modelId="{B7CD83DF-3D35-4010-9E66-0D39B13390FC}" type="presOf" srcId="{D829E5FA-CBAA-4EBA-9680-B16AD9B14D4F}" destId="{FB78BCE4-A2E5-40CA-9647-6E7AE2B023C4}" srcOrd="0" destOrd="0" presId="urn:microsoft.com/office/officeart/2005/8/layout/chevron2"/>
    <dgm:cxn modelId="{664521D6-69D9-4F18-97CA-A8C5AEADF40B}" type="presOf" srcId="{C5979369-3236-4E86-B2AA-1299E2E4EB0E}" destId="{37065CDC-847E-4DD9-B90E-3C1F97EF8E14}" srcOrd="0" destOrd="0" presId="urn:microsoft.com/office/officeart/2005/8/layout/chevron2"/>
    <dgm:cxn modelId="{A0AD0DFE-2754-4D3D-9515-06950B7E842E}" type="presParOf" srcId="{37065CDC-847E-4DD9-B90E-3C1F97EF8E14}" destId="{8A81FFE2-5241-460F-B87F-CAD5FE5831CD}" srcOrd="0" destOrd="0" presId="urn:microsoft.com/office/officeart/2005/8/layout/chevron2"/>
    <dgm:cxn modelId="{93BC6A80-D745-447F-A30A-17F23C78980D}" type="presParOf" srcId="{8A81FFE2-5241-460F-B87F-CAD5FE5831CD}" destId="{3C39E02F-1426-4DAD-BD87-E3F36B85890E}" srcOrd="0" destOrd="0" presId="urn:microsoft.com/office/officeart/2005/8/layout/chevron2"/>
    <dgm:cxn modelId="{4F34CA1A-B872-444E-A5CD-2C4EEEC78920}" type="presParOf" srcId="{8A81FFE2-5241-460F-B87F-CAD5FE5831CD}" destId="{FB78BCE4-A2E5-40CA-9647-6E7AE2B023C4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979369-3236-4E86-B2AA-1299E2E4EB0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9A554-6E60-4235-993B-970E376586F4}">
      <dgm:prSet phldrT="[Текст]"/>
      <dgm:spPr/>
      <dgm:t>
        <a:bodyPr/>
        <a:lstStyle/>
        <a:p>
          <a:r>
            <a:rPr lang="en-US" dirty="0"/>
            <a:t>1</a:t>
          </a:r>
          <a:endParaRPr lang="ru-RU" dirty="0"/>
        </a:p>
      </dgm:t>
    </dgm:pt>
    <dgm:pt modelId="{5E1C8164-B570-4CC3-982B-8580A5594835}" type="parTrans" cxnId="{6D8D8524-6806-449A-95E8-3229EB88E153}">
      <dgm:prSet/>
      <dgm:spPr/>
      <dgm:t>
        <a:bodyPr/>
        <a:lstStyle/>
        <a:p>
          <a:endParaRPr lang="ru-RU"/>
        </a:p>
      </dgm:t>
    </dgm:pt>
    <dgm:pt modelId="{0ACF1CD8-F755-47A9-9171-0D4E2EDB0434}" type="sibTrans" cxnId="{6D8D8524-6806-449A-95E8-3229EB88E153}">
      <dgm:prSet/>
      <dgm:spPr/>
      <dgm:t>
        <a:bodyPr/>
        <a:lstStyle/>
        <a:p>
          <a:endParaRPr lang="ru-RU"/>
        </a:p>
      </dgm:t>
    </dgm:pt>
    <dgm:pt modelId="{D829E5FA-CBAA-4EBA-9680-B16AD9B14D4F}">
      <dgm:prSet custT="1"/>
      <dgm:spPr/>
      <dgm:t>
        <a:bodyPr/>
        <a:lstStyle/>
        <a:p>
          <a:r>
            <a:rPr lang="kk-KZ" sz="24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dirty="0"/>
        </a:p>
      </dgm:t>
    </dgm:pt>
    <dgm:pt modelId="{8B531A01-C654-4D47-933C-1C65BB9F78B7}" type="parTrans" cxnId="{16CFC277-F763-413E-A9E5-0438CC829030}">
      <dgm:prSet/>
      <dgm:spPr/>
      <dgm:t>
        <a:bodyPr/>
        <a:lstStyle/>
        <a:p>
          <a:endParaRPr lang="ru-RU"/>
        </a:p>
      </dgm:t>
    </dgm:pt>
    <dgm:pt modelId="{5E0A38BB-EE1E-4C8E-99A9-1746C7168972}" type="sibTrans" cxnId="{16CFC277-F763-413E-A9E5-0438CC829030}">
      <dgm:prSet/>
      <dgm:spPr/>
      <dgm:t>
        <a:bodyPr/>
        <a:lstStyle/>
        <a:p>
          <a:endParaRPr lang="ru-RU"/>
        </a:p>
      </dgm:t>
    </dgm:pt>
    <dgm:pt modelId="{37065CDC-847E-4DD9-B90E-3C1F97EF8E14}" type="pres">
      <dgm:prSet presAssocID="{C5979369-3236-4E86-B2AA-1299E2E4EB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1FFE2-5241-460F-B87F-CAD5FE5831CD}" type="pres">
      <dgm:prSet presAssocID="{CA89A554-6E60-4235-993B-970E376586F4}" presName="composite" presStyleCnt="0"/>
      <dgm:spPr/>
    </dgm:pt>
    <dgm:pt modelId="{3C39E02F-1426-4DAD-BD87-E3F36B85890E}" type="pres">
      <dgm:prSet presAssocID="{CA89A554-6E60-4235-993B-970E376586F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8BCE4-A2E5-40CA-9647-6E7AE2B023C4}" type="pres">
      <dgm:prSet presAssocID="{CA89A554-6E60-4235-993B-970E376586F4}" presName="descendantText" presStyleLbl="alignAcc1" presStyleIdx="0" presStyleCnt="1" custScaleY="116292" custLinFactNeighborX="-601" custLinFactNeighborY="38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D8524-6806-449A-95E8-3229EB88E153}" srcId="{C5979369-3236-4E86-B2AA-1299E2E4EB0E}" destId="{CA89A554-6E60-4235-993B-970E376586F4}" srcOrd="0" destOrd="0" parTransId="{5E1C8164-B570-4CC3-982B-8580A5594835}" sibTransId="{0ACF1CD8-F755-47A9-9171-0D4E2EDB0434}"/>
    <dgm:cxn modelId="{87168485-5EED-488C-8765-4074D6F48D16}" type="presOf" srcId="{D829E5FA-CBAA-4EBA-9680-B16AD9B14D4F}" destId="{FB78BCE4-A2E5-40CA-9647-6E7AE2B023C4}" srcOrd="0" destOrd="0" presId="urn:microsoft.com/office/officeart/2005/8/layout/chevron2"/>
    <dgm:cxn modelId="{16CFC277-F763-413E-A9E5-0438CC829030}" srcId="{CA89A554-6E60-4235-993B-970E376586F4}" destId="{D829E5FA-CBAA-4EBA-9680-B16AD9B14D4F}" srcOrd="0" destOrd="0" parTransId="{8B531A01-C654-4D47-933C-1C65BB9F78B7}" sibTransId="{5E0A38BB-EE1E-4C8E-99A9-1746C7168972}"/>
    <dgm:cxn modelId="{CF961C07-4824-4623-B631-8C737AC04256}" type="presOf" srcId="{CA89A554-6E60-4235-993B-970E376586F4}" destId="{3C39E02F-1426-4DAD-BD87-E3F36B85890E}" srcOrd="0" destOrd="0" presId="urn:microsoft.com/office/officeart/2005/8/layout/chevron2"/>
    <dgm:cxn modelId="{7DA825CA-480B-4B49-9808-CC296A6D6A60}" type="presOf" srcId="{C5979369-3236-4E86-B2AA-1299E2E4EB0E}" destId="{37065CDC-847E-4DD9-B90E-3C1F97EF8E14}" srcOrd="0" destOrd="0" presId="urn:microsoft.com/office/officeart/2005/8/layout/chevron2"/>
    <dgm:cxn modelId="{E79134C1-1FB6-4633-B9C3-6FB59542F795}" type="presParOf" srcId="{37065CDC-847E-4DD9-B90E-3C1F97EF8E14}" destId="{8A81FFE2-5241-460F-B87F-CAD5FE5831CD}" srcOrd="0" destOrd="0" presId="urn:microsoft.com/office/officeart/2005/8/layout/chevron2"/>
    <dgm:cxn modelId="{F00CB7E5-9D76-493B-AED7-FB2AE41A5027}" type="presParOf" srcId="{8A81FFE2-5241-460F-B87F-CAD5FE5831CD}" destId="{3C39E02F-1426-4DAD-BD87-E3F36B85890E}" srcOrd="0" destOrd="0" presId="urn:microsoft.com/office/officeart/2005/8/layout/chevron2"/>
    <dgm:cxn modelId="{E9CA6854-E918-4010-843E-8390A75D51B6}" type="presParOf" srcId="{8A81FFE2-5241-460F-B87F-CAD5FE5831CD}" destId="{FB78BCE4-A2E5-40CA-9647-6E7AE2B023C4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979369-3236-4E86-B2AA-1299E2E4EB0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9A554-6E60-4235-993B-970E376586F4}">
      <dgm:prSet phldrT="[Текст]"/>
      <dgm:spPr/>
      <dgm:t>
        <a:bodyPr/>
        <a:lstStyle/>
        <a:p>
          <a:r>
            <a:rPr lang="en-US" dirty="0"/>
            <a:t>1</a:t>
          </a:r>
          <a:endParaRPr lang="ru-RU" dirty="0"/>
        </a:p>
      </dgm:t>
    </dgm:pt>
    <dgm:pt modelId="{5E1C8164-B570-4CC3-982B-8580A5594835}" type="parTrans" cxnId="{6D8D8524-6806-449A-95E8-3229EB88E153}">
      <dgm:prSet/>
      <dgm:spPr/>
      <dgm:t>
        <a:bodyPr/>
        <a:lstStyle/>
        <a:p>
          <a:endParaRPr lang="ru-RU"/>
        </a:p>
      </dgm:t>
    </dgm:pt>
    <dgm:pt modelId="{0ACF1CD8-F755-47A9-9171-0D4E2EDB0434}" type="sibTrans" cxnId="{6D8D8524-6806-449A-95E8-3229EB88E153}">
      <dgm:prSet/>
      <dgm:spPr/>
      <dgm:t>
        <a:bodyPr/>
        <a:lstStyle/>
        <a:p>
          <a:endParaRPr lang="ru-RU"/>
        </a:p>
      </dgm:t>
    </dgm:pt>
    <dgm:pt modelId="{D829E5FA-CBAA-4EBA-9680-B16AD9B14D4F}">
      <dgm:prSet custT="1"/>
      <dgm:spPr/>
      <dgm:t>
        <a:bodyPr/>
        <a:lstStyle/>
        <a:p>
          <a:r>
            <a:rPr lang="kk-KZ" sz="24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dirty="0"/>
        </a:p>
      </dgm:t>
    </dgm:pt>
    <dgm:pt modelId="{8B531A01-C654-4D47-933C-1C65BB9F78B7}" type="parTrans" cxnId="{16CFC277-F763-413E-A9E5-0438CC829030}">
      <dgm:prSet/>
      <dgm:spPr/>
      <dgm:t>
        <a:bodyPr/>
        <a:lstStyle/>
        <a:p>
          <a:endParaRPr lang="ru-RU"/>
        </a:p>
      </dgm:t>
    </dgm:pt>
    <dgm:pt modelId="{5E0A38BB-EE1E-4C8E-99A9-1746C7168972}" type="sibTrans" cxnId="{16CFC277-F763-413E-A9E5-0438CC829030}">
      <dgm:prSet/>
      <dgm:spPr/>
      <dgm:t>
        <a:bodyPr/>
        <a:lstStyle/>
        <a:p>
          <a:endParaRPr lang="ru-RU"/>
        </a:p>
      </dgm:t>
    </dgm:pt>
    <dgm:pt modelId="{37065CDC-847E-4DD9-B90E-3C1F97EF8E14}" type="pres">
      <dgm:prSet presAssocID="{C5979369-3236-4E86-B2AA-1299E2E4EB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1FFE2-5241-460F-B87F-CAD5FE5831CD}" type="pres">
      <dgm:prSet presAssocID="{CA89A554-6E60-4235-993B-970E376586F4}" presName="composite" presStyleCnt="0"/>
      <dgm:spPr/>
    </dgm:pt>
    <dgm:pt modelId="{3C39E02F-1426-4DAD-BD87-E3F36B85890E}" type="pres">
      <dgm:prSet presAssocID="{CA89A554-6E60-4235-993B-970E376586F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8BCE4-A2E5-40CA-9647-6E7AE2B023C4}" type="pres">
      <dgm:prSet presAssocID="{CA89A554-6E60-4235-993B-970E376586F4}" presName="descendantText" presStyleLbl="alignAcc1" presStyleIdx="0" presStyleCnt="1" custScaleY="116292" custLinFactNeighborX="-601" custLinFactNeighborY="38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D8524-6806-449A-95E8-3229EB88E153}" srcId="{C5979369-3236-4E86-B2AA-1299E2E4EB0E}" destId="{CA89A554-6E60-4235-993B-970E376586F4}" srcOrd="0" destOrd="0" parTransId="{5E1C8164-B570-4CC3-982B-8580A5594835}" sibTransId="{0ACF1CD8-F755-47A9-9171-0D4E2EDB0434}"/>
    <dgm:cxn modelId="{16CFC277-F763-413E-A9E5-0438CC829030}" srcId="{CA89A554-6E60-4235-993B-970E376586F4}" destId="{D829E5FA-CBAA-4EBA-9680-B16AD9B14D4F}" srcOrd="0" destOrd="0" parTransId="{8B531A01-C654-4D47-933C-1C65BB9F78B7}" sibTransId="{5E0A38BB-EE1E-4C8E-99A9-1746C7168972}"/>
    <dgm:cxn modelId="{08438C38-5B54-4424-B39B-26E032587ECC}" type="presOf" srcId="{D829E5FA-CBAA-4EBA-9680-B16AD9B14D4F}" destId="{FB78BCE4-A2E5-40CA-9647-6E7AE2B023C4}" srcOrd="0" destOrd="0" presId="urn:microsoft.com/office/officeart/2005/8/layout/chevron2"/>
    <dgm:cxn modelId="{7A55FD6C-57AE-45F2-BFDC-7DE46B552977}" type="presOf" srcId="{CA89A554-6E60-4235-993B-970E376586F4}" destId="{3C39E02F-1426-4DAD-BD87-E3F36B85890E}" srcOrd="0" destOrd="0" presId="urn:microsoft.com/office/officeart/2005/8/layout/chevron2"/>
    <dgm:cxn modelId="{D2418A26-B8F9-489C-A0F3-BF2271DCBA82}" type="presOf" srcId="{C5979369-3236-4E86-B2AA-1299E2E4EB0E}" destId="{37065CDC-847E-4DD9-B90E-3C1F97EF8E14}" srcOrd="0" destOrd="0" presId="urn:microsoft.com/office/officeart/2005/8/layout/chevron2"/>
    <dgm:cxn modelId="{80EB034C-B9AA-43A2-8910-D7AC0B4CA7BF}" type="presParOf" srcId="{37065CDC-847E-4DD9-B90E-3C1F97EF8E14}" destId="{8A81FFE2-5241-460F-B87F-CAD5FE5831CD}" srcOrd="0" destOrd="0" presId="urn:microsoft.com/office/officeart/2005/8/layout/chevron2"/>
    <dgm:cxn modelId="{8485F940-85F5-4FE5-AD72-3B3F7014FFA9}" type="presParOf" srcId="{8A81FFE2-5241-460F-B87F-CAD5FE5831CD}" destId="{3C39E02F-1426-4DAD-BD87-E3F36B85890E}" srcOrd="0" destOrd="0" presId="urn:microsoft.com/office/officeart/2005/8/layout/chevron2"/>
    <dgm:cxn modelId="{E6F05473-EDCC-463D-B7BB-2BD6668C1966}" type="presParOf" srcId="{8A81FFE2-5241-460F-B87F-CAD5FE5831CD}" destId="{FB78BCE4-A2E5-40CA-9647-6E7AE2B023C4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5979369-3236-4E86-B2AA-1299E2E4EB0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9A554-6E60-4235-993B-970E376586F4}">
      <dgm:prSet phldrT="[Текст]"/>
      <dgm:spPr/>
      <dgm:t>
        <a:bodyPr/>
        <a:lstStyle/>
        <a:p>
          <a:r>
            <a:rPr lang="en-US" dirty="0"/>
            <a:t>1</a:t>
          </a:r>
          <a:endParaRPr lang="ru-RU" dirty="0"/>
        </a:p>
      </dgm:t>
    </dgm:pt>
    <dgm:pt modelId="{5E1C8164-B570-4CC3-982B-8580A5594835}" type="parTrans" cxnId="{6D8D8524-6806-449A-95E8-3229EB88E153}">
      <dgm:prSet/>
      <dgm:spPr/>
      <dgm:t>
        <a:bodyPr/>
        <a:lstStyle/>
        <a:p>
          <a:endParaRPr lang="ru-RU"/>
        </a:p>
      </dgm:t>
    </dgm:pt>
    <dgm:pt modelId="{0ACF1CD8-F755-47A9-9171-0D4E2EDB0434}" type="sibTrans" cxnId="{6D8D8524-6806-449A-95E8-3229EB88E153}">
      <dgm:prSet/>
      <dgm:spPr/>
      <dgm:t>
        <a:bodyPr/>
        <a:lstStyle/>
        <a:p>
          <a:endParaRPr lang="ru-RU"/>
        </a:p>
      </dgm:t>
    </dgm:pt>
    <dgm:pt modelId="{D829E5FA-CBAA-4EBA-9680-B16AD9B14D4F}">
      <dgm:prSet custT="1"/>
      <dgm:spPr/>
      <dgm:t>
        <a:bodyPr/>
        <a:lstStyle/>
        <a:p>
          <a:r>
            <a:rPr lang="kk-KZ" sz="24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dirty="0"/>
        </a:p>
      </dgm:t>
    </dgm:pt>
    <dgm:pt modelId="{8B531A01-C654-4D47-933C-1C65BB9F78B7}" type="parTrans" cxnId="{16CFC277-F763-413E-A9E5-0438CC829030}">
      <dgm:prSet/>
      <dgm:spPr/>
      <dgm:t>
        <a:bodyPr/>
        <a:lstStyle/>
        <a:p>
          <a:endParaRPr lang="ru-RU"/>
        </a:p>
      </dgm:t>
    </dgm:pt>
    <dgm:pt modelId="{5E0A38BB-EE1E-4C8E-99A9-1746C7168972}" type="sibTrans" cxnId="{16CFC277-F763-413E-A9E5-0438CC829030}">
      <dgm:prSet/>
      <dgm:spPr/>
      <dgm:t>
        <a:bodyPr/>
        <a:lstStyle/>
        <a:p>
          <a:endParaRPr lang="ru-RU"/>
        </a:p>
      </dgm:t>
    </dgm:pt>
    <dgm:pt modelId="{37065CDC-847E-4DD9-B90E-3C1F97EF8E14}" type="pres">
      <dgm:prSet presAssocID="{C5979369-3236-4E86-B2AA-1299E2E4EB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1FFE2-5241-460F-B87F-CAD5FE5831CD}" type="pres">
      <dgm:prSet presAssocID="{CA89A554-6E60-4235-993B-970E376586F4}" presName="composite" presStyleCnt="0"/>
      <dgm:spPr/>
    </dgm:pt>
    <dgm:pt modelId="{3C39E02F-1426-4DAD-BD87-E3F36B85890E}" type="pres">
      <dgm:prSet presAssocID="{CA89A554-6E60-4235-993B-970E376586F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8BCE4-A2E5-40CA-9647-6E7AE2B023C4}" type="pres">
      <dgm:prSet presAssocID="{CA89A554-6E60-4235-993B-970E376586F4}" presName="descendantText" presStyleLbl="alignAcc1" presStyleIdx="0" presStyleCnt="1" custScaleY="116292" custLinFactNeighborX="-601" custLinFactNeighborY="38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D8524-6806-449A-95E8-3229EB88E153}" srcId="{C5979369-3236-4E86-B2AA-1299E2E4EB0E}" destId="{CA89A554-6E60-4235-993B-970E376586F4}" srcOrd="0" destOrd="0" parTransId="{5E1C8164-B570-4CC3-982B-8580A5594835}" sibTransId="{0ACF1CD8-F755-47A9-9171-0D4E2EDB0434}"/>
    <dgm:cxn modelId="{16CFC277-F763-413E-A9E5-0438CC829030}" srcId="{CA89A554-6E60-4235-993B-970E376586F4}" destId="{D829E5FA-CBAA-4EBA-9680-B16AD9B14D4F}" srcOrd="0" destOrd="0" parTransId="{8B531A01-C654-4D47-933C-1C65BB9F78B7}" sibTransId="{5E0A38BB-EE1E-4C8E-99A9-1746C7168972}"/>
    <dgm:cxn modelId="{31488B40-D575-45C9-AAFC-9C26010E185F}" type="presOf" srcId="{D829E5FA-CBAA-4EBA-9680-B16AD9B14D4F}" destId="{FB78BCE4-A2E5-40CA-9647-6E7AE2B023C4}" srcOrd="0" destOrd="0" presId="urn:microsoft.com/office/officeart/2005/8/layout/chevron2"/>
    <dgm:cxn modelId="{328A5B4A-6E92-4F7A-B7B0-05D458969B43}" type="presOf" srcId="{C5979369-3236-4E86-B2AA-1299E2E4EB0E}" destId="{37065CDC-847E-4DD9-B90E-3C1F97EF8E14}" srcOrd="0" destOrd="0" presId="urn:microsoft.com/office/officeart/2005/8/layout/chevron2"/>
    <dgm:cxn modelId="{569C3236-42E1-4D88-9AE5-9EC4BA0C7680}" type="presOf" srcId="{CA89A554-6E60-4235-993B-970E376586F4}" destId="{3C39E02F-1426-4DAD-BD87-E3F36B85890E}" srcOrd="0" destOrd="0" presId="urn:microsoft.com/office/officeart/2005/8/layout/chevron2"/>
    <dgm:cxn modelId="{3F7B150A-CCBA-4A2A-BA99-7AB9F1D487D0}" type="presParOf" srcId="{37065CDC-847E-4DD9-B90E-3C1F97EF8E14}" destId="{8A81FFE2-5241-460F-B87F-CAD5FE5831CD}" srcOrd="0" destOrd="0" presId="urn:microsoft.com/office/officeart/2005/8/layout/chevron2"/>
    <dgm:cxn modelId="{1B8360E0-FAC7-4C8C-9C9A-5DE024845196}" type="presParOf" srcId="{8A81FFE2-5241-460F-B87F-CAD5FE5831CD}" destId="{3C39E02F-1426-4DAD-BD87-E3F36B85890E}" srcOrd="0" destOrd="0" presId="urn:microsoft.com/office/officeart/2005/8/layout/chevron2"/>
    <dgm:cxn modelId="{75699444-0E18-4DBF-9205-471B6279A068}" type="presParOf" srcId="{8A81FFE2-5241-460F-B87F-CAD5FE5831CD}" destId="{FB78BCE4-A2E5-40CA-9647-6E7AE2B023C4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979369-3236-4E86-B2AA-1299E2E4EB0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9A554-6E60-4235-993B-970E376586F4}">
      <dgm:prSet phldrT="[Текст]"/>
      <dgm:spPr/>
      <dgm:t>
        <a:bodyPr/>
        <a:lstStyle/>
        <a:p>
          <a:r>
            <a:rPr lang="en-US" dirty="0"/>
            <a:t>1</a:t>
          </a:r>
          <a:endParaRPr lang="ru-RU" dirty="0"/>
        </a:p>
      </dgm:t>
    </dgm:pt>
    <dgm:pt modelId="{5E1C8164-B570-4CC3-982B-8580A5594835}" type="parTrans" cxnId="{6D8D8524-6806-449A-95E8-3229EB88E153}">
      <dgm:prSet/>
      <dgm:spPr/>
      <dgm:t>
        <a:bodyPr/>
        <a:lstStyle/>
        <a:p>
          <a:endParaRPr lang="ru-RU"/>
        </a:p>
      </dgm:t>
    </dgm:pt>
    <dgm:pt modelId="{0ACF1CD8-F755-47A9-9171-0D4E2EDB0434}" type="sibTrans" cxnId="{6D8D8524-6806-449A-95E8-3229EB88E153}">
      <dgm:prSet/>
      <dgm:spPr/>
      <dgm:t>
        <a:bodyPr/>
        <a:lstStyle/>
        <a:p>
          <a:endParaRPr lang="ru-RU"/>
        </a:p>
      </dgm:t>
    </dgm:pt>
    <dgm:pt modelId="{D829E5FA-CBAA-4EBA-9680-B16AD9B14D4F}">
      <dgm:prSet custT="1"/>
      <dgm:spPr/>
      <dgm:t>
        <a:bodyPr/>
        <a:lstStyle/>
        <a:p>
          <a:r>
            <a:rPr lang="kk-KZ" sz="24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dirty="0"/>
        </a:p>
      </dgm:t>
    </dgm:pt>
    <dgm:pt modelId="{8B531A01-C654-4D47-933C-1C65BB9F78B7}" type="parTrans" cxnId="{16CFC277-F763-413E-A9E5-0438CC829030}">
      <dgm:prSet/>
      <dgm:spPr/>
      <dgm:t>
        <a:bodyPr/>
        <a:lstStyle/>
        <a:p>
          <a:endParaRPr lang="ru-RU"/>
        </a:p>
      </dgm:t>
    </dgm:pt>
    <dgm:pt modelId="{5E0A38BB-EE1E-4C8E-99A9-1746C7168972}" type="sibTrans" cxnId="{16CFC277-F763-413E-A9E5-0438CC829030}">
      <dgm:prSet/>
      <dgm:spPr/>
      <dgm:t>
        <a:bodyPr/>
        <a:lstStyle/>
        <a:p>
          <a:endParaRPr lang="ru-RU"/>
        </a:p>
      </dgm:t>
    </dgm:pt>
    <dgm:pt modelId="{37065CDC-847E-4DD9-B90E-3C1F97EF8E14}" type="pres">
      <dgm:prSet presAssocID="{C5979369-3236-4E86-B2AA-1299E2E4EB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1FFE2-5241-460F-B87F-CAD5FE5831CD}" type="pres">
      <dgm:prSet presAssocID="{CA89A554-6E60-4235-993B-970E376586F4}" presName="composite" presStyleCnt="0"/>
      <dgm:spPr/>
    </dgm:pt>
    <dgm:pt modelId="{3C39E02F-1426-4DAD-BD87-E3F36B85890E}" type="pres">
      <dgm:prSet presAssocID="{CA89A554-6E60-4235-993B-970E376586F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8BCE4-A2E5-40CA-9647-6E7AE2B023C4}" type="pres">
      <dgm:prSet presAssocID="{CA89A554-6E60-4235-993B-970E376586F4}" presName="descendantText" presStyleLbl="alignAcc1" presStyleIdx="0" presStyleCnt="1" custScaleY="116292" custLinFactNeighborX="-601" custLinFactNeighborY="38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D8524-6806-449A-95E8-3229EB88E153}" srcId="{C5979369-3236-4E86-B2AA-1299E2E4EB0E}" destId="{CA89A554-6E60-4235-993B-970E376586F4}" srcOrd="0" destOrd="0" parTransId="{5E1C8164-B570-4CC3-982B-8580A5594835}" sibTransId="{0ACF1CD8-F755-47A9-9171-0D4E2EDB0434}"/>
    <dgm:cxn modelId="{2D309950-56F3-47CD-A3F9-AAF9A3EDED41}" type="presOf" srcId="{D829E5FA-CBAA-4EBA-9680-B16AD9B14D4F}" destId="{FB78BCE4-A2E5-40CA-9647-6E7AE2B023C4}" srcOrd="0" destOrd="0" presId="urn:microsoft.com/office/officeart/2005/8/layout/chevron2"/>
    <dgm:cxn modelId="{16CFC277-F763-413E-A9E5-0438CC829030}" srcId="{CA89A554-6E60-4235-993B-970E376586F4}" destId="{D829E5FA-CBAA-4EBA-9680-B16AD9B14D4F}" srcOrd="0" destOrd="0" parTransId="{8B531A01-C654-4D47-933C-1C65BB9F78B7}" sibTransId="{5E0A38BB-EE1E-4C8E-99A9-1746C7168972}"/>
    <dgm:cxn modelId="{E9D032F1-96D1-4550-9AED-B853520B4664}" type="presOf" srcId="{C5979369-3236-4E86-B2AA-1299E2E4EB0E}" destId="{37065CDC-847E-4DD9-B90E-3C1F97EF8E14}" srcOrd="0" destOrd="0" presId="urn:microsoft.com/office/officeart/2005/8/layout/chevron2"/>
    <dgm:cxn modelId="{2032A1CB-2C74-41C0-A419-75EAD3A1C0CF}" type="presOf" srcId="{CA89A554-6E60-4235-993B-970E376586F4}" destId="{3C39E02F-1426-4DAD-BD87-E3F36B85890E}" srcOrd="0" destOrd="0" presId="urn:microsoft.com/office/officeart/2005/8/layout/chevron2"/>
    <dgm:cxn modelId="{35A8C2CA-C46E-402D-AD52-782F1957EDDF}" type="presParOf" srcId="{37065CDC-847E-4DD9-B90E-3C1F97EF8E14}" destId="{8A81FFE2-5241-460F-B87F-CAD5FE5831CD}" srcOrd="0" destOrd="0" presId="urn:microsoft.com/office/officeart/2005/8/layout/chevron2"/>
    <dgm:cxn modelId="{9D3CF479-030D-4B7F-A7E5-291D618CB76A}" type="presParOf" srcId="{8A81FFE2-5241-460F-B87F-CAD5FE5831CD}" destId="{3C39E02F-1426-4DAD-BD87-E3F36B85890E}" srcOrd="0" destOrd="0" presId="urn:microsoft.com/office/officeart/2005/8/layout/chevron2"/>
    <dgm:cxn modelId="{AF3B3829-BE1C-4C7E-85D0-3F7DD1DB05C1}" type="presParOf" srcId="{8A81FFE2-5241-460F-B87F-CAD5FE5831CD}" destId="{FB78BCE4-A2E5-40CA-9647-6E7AE2B023C4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5979369-3236-4E86-B2AA-1299E2E4EB0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89A554-6E60-4235-993B-970E376586F4}">
      <dgm:prSet phldrT="[Текст]"/>
      <dgm:spPr/>
      <dgm:t>
        <a:bodyPr/>
        <a:lstStyle/>
        <a:p>
          <a:r>
            <a:rPr lang="kk-KZ" dirty="0" smtClean="0"/>
            <a:t>2</a:t>
          </a:r>
          <a:endParaRPr lang="ru-RU" dirty="0"/>
        </a:p>
      </dgm:t>
    </dgm:pt>
    <dgm:pt modelId="{5E1C8164-B570-4CC3-982B-8580A5594835}" type="parTrans" cxnId="{6D8D8524-6806-449A-95E8-3229EB88E153}">
      <dgm:prSet/>
      <dgm:spPr/>
      <dgm:t>
        <a:bodyPr/>
        <a:lstStyle/>
        <a:p>
          <a:endParaRPr lang="ru-RU"/>
        </a:p>
      </dgm:t>
    </dgm:pt>
    <dgm:pt modelId="{0ACF1CD8-F755-47A9-9171-0D4E2EDB0434}" type="sibTrans" cxnId="{6D8D8524-6806-449A-95E8-3229EB88E153}">
      <dgm:prSet/>
      <dgm:spPr/>
      <dgm:t>
        <a:bodyPr/>
        <a:lstStyle/>
        <a:p>
          <a:endParaRPr lang="ru-RU"/>
        </a:p>
      </dgm:t>
    </dgm:pt>
    <dgm:pt modelId="{D829E5FA-CBAA-4EBA-9680-B16AD9B14D4F}">
      <dgm:prSet custT="1"/>
      <dgm:spPr/>
      <dgm:t>
        <a:bodyPr/>
        <a:lstStyle/>
        <a:p>
          <a:r>
            <a:rPr lang="ru-RU" sz="2400" dirty="0" smtClean="0"/>
            <a:t>Провести самооценку мероприятий по ПИИК в своей организации. Обсудить с группой. </a:t>
          </a:r>
          <a:endParaRPr lang="ru-RU" sz="2400" dirty="0"/>
        </a:p>
      </dgm:t>
    </dgm:pt>
    <dgm:pt modelId="{8B531A01-C654-4D47-933C-1C65BB9F78B7}" type="parTrans" cxnId="{16CFC277-F763-413E-A9E5-0438CC829030}">
      <dgm:prSet/>
      <dgm:spPr/>
      <dgm:t>
        <a:bodyPr/>
        <a:lstStyle/>
        <a:p>
          <a:endParaRPr lang="ru-RU"/>
        </a:p>
      </dgm:t>
    </dgm:pt>
    <dgm:pt modelId="{5E0A38BB-EE1E-4C8E-99A9-1746C7168972}" type="sibTrans" cxnId="{16CFC277-F763-413E-A9E5-0438CC829030}">
      <dgm:prSet/>
      <dgm:spPr/>
      <dgm:t>
        <a:bodyPr/>
        <a:lstStyle/>
        <a:p>
          <a:endParaRPr lang="ru-RU"/>
        </a:p>
      </dgm:t>
    </dgm:pt>
    <dgm:pt modelId="{37065CDC-847E-4DD9-B90E-3C1F97EF8E14}" type="pres">
      <dgm:prSet presAssocID="{C5979369-3236-4E86-B2AA-1299E2E4EB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1FFE2-5241-460F-B87F-CAD5FE5831CD}" type="pres">
      <dgm:prSet presAssocID="{CA89A554-6E60-4235-993B-970E376586F4}" presName="composite" presStyleCnt="0"/>
      <dgm:spPr/>
    </dgm:pt>
    <dgm:pt modelId="{3C39E02F-1426-4DAD-BD87-E3F36B85890E}" type="pres">
      <dgm:prSet presAssocID="{CA89A554-6E60-4235-993B-970E376586F4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78BCE4-A2E5-40CA-9647-6E7AE2B023C4}" type="pres">
      <dgm:prSet presAssocID="{CA89A554-6E60-4235-993B-970E376586F4}" presName="descendantText" presStyleLbl="alignAcc1" presStyleIdx="0" presStyleCnt="1" custScaleX="97082" custScaleY="116292" custLinFactNeighborX="-1373" custLinFactNeighborY="13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8D8524-6806-449A-95E8-3229EB88E153}" srcId="{C5979369-3236-4E86-B2AA-1299E2E4EB0E}" destId="{CA89A554-6E60-4235-993B-970E376586F4}" srcOrd="0" destOrd="0" parTransId="{5E1C8164-B570-4CC3-982B-8580A5594835}" sibTransId="{0ACF1CD8-F755-47A9-9171-0D4E2EDB0434}"/>
    <dgm:cxn modelId="{7B470843-7581-42BF-9A11-462FE65EE1BB}" type="presOf" srcId="{C5979369-3236-4E86-B2AA-1299E2E4EB0E}" destId="{37065CDC-847E-4DD9-B90E-3C1F97EF8E14}" srcOrd="0" destOrd="0" presId="urn:microsoft.com/office/officeart/2005/8/layout/chevron2"/>
    <dgm:cxn modelId="{16CFC277-F763-413E-A9E5-0438CC829030}" srcId="{CA89A554-6E60-4235-993B-970E376586F4}" destId="{D829E5FA-CBAA-4EBA-9680-B16AD9B14D4F}" srcOrd="0" destOrd="0" parTransId="{8B531A01-C654-4D47-933C-1C65BB9F78B7}" sibTransId="{5E0A38BB-EE1E-4C8E-99A9-1746C7168972}"/>
    <dgm:cxn modelId="{64C10812-772C-4E65-9157-3762CDC8E412}" type="presOf" srcId="{CA89A554-6E60-4235-993B-970E376586F4}" destId="{3C39E02F-1426-4DAD-BD87-E3F36B85890E}" srcOrd="0" destOrd="0" presId="urn:microsoft.com/office/officeart/2005/8/layout/chevron2"/>
    <dgm:cxn modelId="{88359880-4DC4-4B9A-BF55-AE3B75826F13}" type="presOf" srcId="{D829E5FA-CBAA-4EBA-9680-B16AD9B14D4F}" destId="{FB78BCE4-A2E5-40CA-9647-6E7AE2B023C4}" srcOrd="0" destOrd="0" presId="urn:microsoft.com/office/officeart/2005/8/layout/chevron2"/>
    <dgm:cxn modelId="{56CD3918-EC8A-4B2A-813C-3F85D51D636D}" type="presParOf" srcId="{37065CDC-847E-4DD9-B90E-3C1F97EF8E14}" destId="{8A81FFE2-5241-460F-B87F-CAD5FE5831CD}" srcOrd="0" destOrd="0" presId="urn:microsoft.com/office/officeart/2005/8/layout/chevron2"/>
    <dgm:cxn modelId="{B62D038C-7566-4094-A000-B68A15CB7EEB}" type="presParOf" srcId="{8A81FFE2-5241-460F-B87F-CAD5FE5831CD}" destId="{3C39E02F-1426-4DAD-BD87-E3F36B85890E}" srcOrd="0" destOrd="0" presId="urn:microsoft.com/office/officeart/2005/8/layout/chevron2"/>
    <dgm:cxn modelId="{68FC6012-422E-40D2-B999-2B964CF1848D}" type="presParOf" srcId="{8A81FFE2-5241-460F-B87F-CAD5FE5831CD}" destId="{FB78BCE4-A2E5-40CA-9647-6E7AE2B023C4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9E02F-1426-4DAD-BD87-E3F36B85890E}">
      <dsp:nvSpPr>
        <dsp:cNvPr id="0" name=""/>
        <dsp:cNvSpPr/>
      </dsp:nvSpPr>
      <dsp:spPr>
        <a:xfrm rot="5400000">
          <a:off x="-194837" y="364826"/>
          <a:ext cx="1780415" cy="12462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1</a:t>
          </a:r>
          <a:endParaRPr lang="ru-RU" sz="3500" kern="1200" dirty="0"/>
        </a:p>
      </dsp:txBody>
      <dsp:txXfrm rot="5400000">
        <a:off x="-194837" y="364826"/>
        <a:ext cx="1780415" cy="1246290"/>
      </dsp:txXfrm>
    </dsp:sp>
    <dsp:sp modelId="{FB78BCE4-A2E5-40CA-9647-6E7AE2B023C4}">
      <dsp:nvSpPr>
        <dsp:cNvPr id="0" name=""/>
        <dsp:cNvSpPr/>
      </dsp:nvSpPr>
      <dsp:spPr>
        <a:xfrm rot="5400000">
          <a:off x="5256724" y="-3744594"/>
          <a:ext cx="1345812" cy="88350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b="1" kern="1200" dirty="0">
            <a:solidFill>
              <a:schemeClr val="tx1"/>
            </a:solidFill>
          </a:endParaRPr>
        </a:p>
      </dsp:txBody>
      <dsp:txXfrm rot="5400000">
        <a:off x="5256724" y="-3744594"/>
        <a:ext cx="1345812" cy="8835000"/>
      </dsp:txXfrm>
    </dsp:sp>
    <dsp:sp modelId="{32861CB7-7237-4BA6-950A-9F11E473E71F}">
      <dsp:nvSpPr>
        <dsp:cNvPr id="0" name=""/>
        <dsp:cNvSpPr/>
      </dsp:nvSpPr>
      <dsp:spPr>
        <a:xfrm rot="5400000">
          <a:off x="-194837" y="2561242"/>
          <a:ext cx="1780415" cy="12462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2</a:t>
          </a:r>
          <a:endParaRPr lang="ru-RU" sz="3500" kern="1200" dirty="0"/>
        </a:p>
      </dsp:txBody>
      <dsp:txXfrm rot="5400000">
        <a:off x="-194837" y="2561242"/>
        <a:ext cx="1780415" cy="1246290"/>
      </dsp:txXfrm>
    </dsp:sp>
    <dsp:sp modelId="{612A53EB-69BB-47BB-8B3F-3650F3669329}">
      <dsp:nvSpPr>
        <dsp:cNvPr id="0" name=""/>
        <dsp:cNvSpPr/>
      </dsp:nvSpPr>
      <dsp:spPr>
        <a:xfrm rot="5400000">
          <a:off x="5496350" y="-2429874"/>
          <a:ext cx="2312769" cy="102741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Провести самооценку мероприятий по ПИИК в своей организации. Обсудить с группой. 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На основании проведенной оценки предоставить результаты и обсудить в группе. Под руководством ментора определить направления ПИИК, требующие улучшения. Разработать план по улучшению выбранного раздела на основании проведенной оценки. </a:t>
          </a:r>
          <a:endParaRPr lang="ru-RU" sz="2400" kern="1200" dirty="0"/>
        </a:p>
      </dsp:txBody>
      <dsp:txXfrm rot="5400000">
        <a:off x="5496350" y="-2429874"/>
        <a:ext cx="2312769" cy="10274122"/>
      </dsp:txXfrm>
    </dsp:sp>
    <dsp:sp modelId="{760276EE-828C-4E3E-9253-C040D7010127}">
      <dsp:nvSpPr>
        <dsp:cNvPr id="0" name=""/>
        <dsp:cNvSpPr/>
      </dsp:nvSpPr>
      <dsp:spPr>
        <a:xfrm rot="5400000">
          <a:off x="-194837" y="4379526"/>
          <a:ext cx="1780415" cy="12462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3</a:t>
          </a:r>
          <a:endParaRPr lang="ru-RU" sz="3500" kern="1200" dirty="0"/>
        </a:p>
      </dsp:txBody>
      <dsp:txXfrm rot="5400000">
        <a:off x="-194837" y="4379526"/>
        <a:ext cx="1780415" cy="1246290"/>
      </dsp:txXfrm>
    </dsp:sp>
    <dsp:sp modelId="{CAD25859-A841-4B39-99B5-AA028C5549F8}">
      <dsp:nvSpPr>
        <dsp:cNvPr id="0" name=""/>
        <dsp:cNvSpPr/>
      </dsp:nvSpPr>
      <dsp:spPr>
        <a:xfrm rot="5400000">
          <a:off x="5821773" y="-396527"/>
          <a:ext cx="1556504" cy="101752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/>
            <a:t>Разработать проекты документов (СОП, программы, правила и.т.д.) регламентирующих порядок процессов, требующих улучшения. Представить проект на КИК. Согласовать с членами комиссии и утвердить руководителем медицинской организации. </a:t>
          </a:r>
          <a:endParaRPr lang="ru-RU" sz="2400" kern="1200" dirty="0"/>
        </a:p>
      </dsp:txBody>
      <dsp:txXfrm rot="5400000">
        <a:off x="5821773" y="-396527"/>
        <a:ext cx="1556504" cy="1017525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9E02F-1426-4DAD-BD87-E3F36B85890E}">
      <dsp:nvSpPr>
        <dsp:cNvPr id="0" name=""/>
        <dsp:cNvSpPr/>
      </dsp:nvSpPr>
      <dsp:spPr>
        <a:xfrm rot="5400000">
          <a:off x="-194837" y="364826"/>
          <a:ext cx="1780415" cy="12462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1</a:t>
          </a:r>
          <a:endParaRPr lang="ru-RU" sz="3500" kern="1200" dirty="0"/>
        </a:p>
      </dsp:txBody>
      <dsp:txXfrm rot="5400000">
        <a:off x="-194837" y="364826"/>
        <a:ext cx="1780415" cy="1246290"/>
      </dsp:txXfrm>
    </dsp:sp>
    <dsp:sp modelId="{FB78BCE4-A2E5-40CA-9647-6E7AE2B023C4}">
      <dsp:nvSpPr>
        <dsp:cNvPr id="0" name=""/>
        <dsp:cNvSpPr/>
      </dsp:nvSpPr>
      <dsp:spPr>
        <a:xfrm rot="5400000">
          <a:off x="5256724" y="-3744594"/>
          <a:ext cx="1345812" cy="883500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b="1" kern="1200" dirty="0">
            <a:solidFill>
              <a:schemeClr val="tx1"/>
            </a:solidFill>
          </a:endParaRPr>
        </a:p>
      </dsp:txBody>
      <dsp:txXfrm rot="5400000">
        <a:off x="5256724" y="-3744594"/>
        <a:ext cx="1345812" cy="8835000"/>
      </dsp:txXfrm>
    </dsp:sp>
    <dsp:sp modelId="{32861CB7-7237-4BA6-950A-9F11E473E71F}">
      <dsp:nvSpPr>
        <dsp:cNvPr id="0" name=""/>
        <dsp:cNvSpPr/>
      </dsp:nvSpPr>
      <dsp:spPr>
        <a:xfrm rot="5400000">
          <a:off x="-194837" y="2561242"/>
          <a:ext cx="1780415" cy="12462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2</a:t>
          </a:r>
          <a:endParaRPr lang="ru-RU" sz="3500" kern="1200" dirty="0"/>
        </a:p>
      </dsp:txBody>
      <dsp:txXfrm rot="5400000">
        <a:off x="-194837" y="2561242"/>
        <a:ext cx="1780415" cy="1246290"/>
      </dsp:txXfrm>
    </dsp:sp>
    <dsp:sp modelId="{612A53EB-69BB-47BB-8B3F-3650F3669329}">
      <dsp:nvSpPr>
        <dsp:cNvPr id="0" name=""/>
        <dsp:cNvSpPr/>
      </dsp:nvSpPr>
      <dsp:spPr>
        <a:xfrm rot="5400000">
          <a:off x="5496350" y="-2429874"/>
          <a:ext cx="2312769" cy="102741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Провести самооценку мероприятий по ПИИК в своей организации. Обсудить с группой. 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На основании проведенной оценки предоставить результаты и обсудить в группе. Под руководством ментора определить направления ПИИК, требующие улучшения. Разработать план по улучшению выбранного раздела на основании проведенной оценки. </a:t>
          </a:r>
          <a:endParaRPr lang="ru-RU" sz="2400" kern="1200" dirty="0"/>
        </a:p>
      </dsp:txBody>
      <dsp:txXfrm rot="5400000">
        <a:off x="5496350" y="-2429874"/>
        <a:ext cx="2312769" cy="10274122"/>
      </dsp:txXfrm>
    </dsp:sp>
    <dsp:sp modelId="{760276EE-828C-4E3E-9253-C040D7010127}">
      <dsp:nvSpPr>
        <dsp:cNvPr id="0" name=""/>
        <dsp:cNvSpPr/>
      </dsp:nvSpPr>
      <dsp:spPr>
        <a:xfrm rot="5400000">
          <a:off x="-194837" y="4379526"/>
          <a:ext cx="1780415" cy="12462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3</a:t>
          </a:r>
          <a:endParaRPr lang="ru-RU" sz="3500" kern="1200" dirty="0"/>
        </a:p>
      </dsp:txBody>
      <dsp:txXfrm rot="5400000">
        <a:off x="-194837" y="4379526"/>
        <a:ext cx="1780415" cy="1246290"/>
      </dsp:txXfrm>
    </dsp:sp>
    <dsp:sp modelId="{CAD25859-A841-4B39-99B5-AA028C5549F8}">
      <dsp:nvSpPr>
        <dsp:cNvPr id="0" name=""/>
        <dsp:cNvSpPr/>
      </dsp:nvSpPr>
      <dsp:spPr>
        <a:xfrm rot="5400000">
          <a:off x="5821773" y="-396527"/>
          <a:ext cx="1556504" cy="101752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/>
            <a:t>Разработать проекты документов (СОП, программы, правила и.т.д.) регламентирующих порядок процессов, требующих улучшения. Представить проект на КИК. Согласовать с членами комиссии и утвердить руководителем медицинской организации. </a:t>
          </a:r>
          <a:endParaRPr lang="ru-RU" sz="2400" kern="1200" dirty="0"/>
        </a:p>
      </dsp:txBody>
      <dsp:txXfrm rot="5400000">
        <a:off x="5821773" y="-396527"/>
        <a:ext cx="1556504" cy="1017525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9E02F-1426-4DAD-BD87-E3F36B85890E}">
      <dsp:nvSpPr>
        <dsp:cNvPr id="0" name=""/>
        <dsp:cNvSpPr/>
      </dsp:nvSpPr>
      <dsp:spPr>
        <a:xfrm rot="5400000">
          <a:off x="-116895" y="265262"/>
          <a:ext cx="1277791" cy="894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500" kern="1200" dirty="0" smtClean="0"/>
            <a:t>2</a:t>
          </a:r>
          <a:endParaRPr lang="ru-RU" sz="2500" kern="1200" dirty="0"/>
        </a:p>
      </dsp:txBody>
      <dsp:txXfrm rot="5400000">
        <a:off x="-116895" y="265262"/>
        <a:ext cx="1277791" cy="894453"/>
      </dsp:txXfrm>
    </dsp:sp>
    <dsp:sp modelId="{FB78BCE4-A2E5-40CA-9647-6E7AE2B023C4}">
      <dsp:nvSpPr>
        <dsp:cNvPr id="0" name=""/>
        <dsp:cNvSpPr/>
      </dsp:nvSpPr>
      <dsp:spPr>
        <a:xfrm rot="5400000">
          <a:off x="5470493" y="-4377503"/>
          <a:ext cx="965879" cy="99507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Провести самооценку мероприятий по ПИИК в своей организации. Обсудить с группой. </a:t>
          </a:r>
          <a:endParaRPr lang="ru-RU" sz="2400" kern="1200" dirty="0"/>
        </a:p>
      </dsp:txBody>
      <dsp:txXfrm rot="5400000">
        <a:off x="5470493" y="-4377503"/>
        <a:ext cx="965879" cy="995078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9E02F-1426-4DAD-BD87-E3F36B85890E}">
      <dsp:nvSpPr>
        <dsp:cNvPr id="0" name=""/>
        <dsp:cNvSpPr/>
      </dsp:nvSpPr>
      <dsp:spPr>
        <a:xfrm rot="5400000">
          <a:off x="-191668" y="265262"/>
          <a:ext cx="1277791" cy="894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1</a:t>
          </a:r>
          <a:endParaRPr lang="ru-RU" sz="2500" kern="1200" dirty="0"/>
        </a:p>
      </dsp:txBody>
      <dsp:txXfrm rot="5400000">
        <a:off x="-191668" y="265262"/>
        <a:ext cx="1277791" cy="894453"/>
      </dsp:txXfrm>
    </dsp:sp>
    <dsp:sp modelId="{FB78BCE4-A2E5-40CA-9647-6E7AE2B023C4}">
      <dsp:nvSpPr>
        <dsp:cNvPr id="0" name=""/>
        <dsp:cNvSpPr/>
      </dsp:nvSpPr>
      <dsp:spPr>
        <a:xfrm rot="5400000">
          <a:off x="5659576" y="-4751283"/>
          <a:ext cx="965879" cy="105097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kern="1200" dirty="0"/>
        </a:p>
      </dsp:txBody>
      <dsp:txXfrm rot="5400000">
        <a:off x="5659576" y="-4751283"/>
        <a:ext cx="965879" cy="1050978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9E02F-1426-4DAD-BD87-E3F36B85890E}">
      <dsp:nvSpPr>
        <dsp:cNvPr id="0" name=""/>
        <dsp:cNvSpPr/>
      </dsp:nvSpPr>
      <dsp:spPr>
        <a:xfrm rot="5400000">
          <a:off x="-181995" y="181995"/>
          <a:ext cx="1213306" cy="8493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1</a:t>
          </a:r>
          <a:endParaRPr lang="ru-RU" sz="2300" kern="1200" dirty="0"/>
        </a:p>
      </dsp:txBody>
      <dsp:txXfrm rot="5400000">
        <a:off x="-181995" y="181995"/>
        <a:ext cx="1213306" cy="849314"/>
      </dsp:txXfrm>
    </dsp:sp>
    <dsp:sp modelId="{FB78BCE4-A2E5-40CA-9647-6E7AE2B023C4}">
      <dsp:nvSpPr>
        <dsp:cNvPr id="0" name=""/>
        <dsp:cNvSpPr/>
      </dsp:nvSpPr>
      <dsp:spPr>
        <a:xfrm rot="5400000">
          <a:off x="6035736" y="-5179695"/>
          <a:ext cx="788648" cy="111760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kern="1200" dirty="0"/>
        </a:p>
      </dsp:txBody>
      <dsp:txXfrm rot="5400000">
        <a:off x="6035736" y="-5179695"/>
        <a:ext cx="788648" cy="1117602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9E02F-1426-4DAD-BD87-E3F36B85890E}">
      <dsp:nvSpPr>
        <dsp:cNvPr id="0" name=""/>
        <dsp:cNvSpPr/>
      </dsp:nvSpPr>
      <dsp:spPr>
        <a:xfrm rot="5400000">
          <a:off x="-172513" y="239984"/>
          <a:ext cx="1150089" cy="8050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1</a:t>
          </a:r>
          <a:endParaRPr lang="ru-RU" sz="2200" kern="1200" dirty="0"/>
        </a:p>
      </dsp:txBody>
      <dsp:txXfrm rot="5400000">
        <a:off x="-172513" y="239984"/>
        <a:ext cx="1150089" cy="805062"/>
      </dsp:txXfrm>
    </dsp:sp>
    <dsp:sp modelId="{FB78BCE4-A2E5-40CA-9647-6E7AE2B023C4}">
      <dsp:nvSpPr>
        <dsp:cNvPr id="0" name=""/>
        <dsp:cNvSpPr/>
      </dsp:nvSpPr>
      <dsp:spPr>
        <a:xfrm rot="5400000">
          <a:off x="5829402" y="-5011609"/>
          <a:ext cx="869350" cy="109322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kern="1200" dirty="0"/>
        </a:p>
      </dsp:txBody>
      <dsp:txXfrm rot="5400000">
        <a:off x="5829402" y="-5011609"/>
        <a:ext cx="869350" cy="1093224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9E02F-1426-4DAD-BD87-E3F36B85890E}">
      <dsp:nvSpPr>
        <dsp:cNvPr id="0" name=""/>
        <dsp:cNvSpPr/>
      </dsp:nvSpPr>
      <dsp:spPr>
        <a:xfrm rot="5400000">
          <a:off x="-191668" y="265262"/>
          <a:ext cx="1277791" cy="894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1</a:t>
          </a:r>
          <a:endParaRPr lang="ru-RU" sz="2500" kern="1200" dirty="0"/>
        </a:p>
      </dsp:txBody>
      <dsp:txXfrm rot="5400000">
        <a:off x="-191668" y="265262"/>
        <a:ext cx="1277791" cy="894453"/>
      </dsp:txXfrm>
    </dsp:sp>
    <dsp:sp modelId="{FB78BCE4-A2E5-40CA-9647-6E7AE2B023C4}">
      <dsp:nvSpPr>
        <dsp:cNvPr id="0" name=""/>
        <dsp:cNvSpPr/>
      </dsp:nvSpPr>
      <dsp:spPr>
        <a:xfrm rot="5400000">
          <a:off x="5474849" y="-4312332"/>
          <a:ext cx="965879" cy="102498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kern="1200" dirty="0"/>
        </a:p>
      </dsp:txBody>
      <dsp:txXfrm rot="5400000">
        <a:off x="5474849" y="-4312332"/>
        <a:ext cx="965879" cy="1024987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9E02F-1426-4DAD-BD87-E3F36B85890E}">
      <dsp:nvSpPr>
        <dsp:cNvPr id="0" name=""/>
        <dsp:cNvSpPr/>
      </dsp:nvSpPr>
      <dsp:spPr>
        <a:xfrm rot="5400000">
          <a:off x="-191668" y="265262"/>
          <a:ext cx="1277791" cy="894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1</a:t>
          </a:r>
          <a:endParaRPr lang="ru-RU" sz="2500" kern="1200" dirty="0"/>
        </a:p>
      </dsp:txBody>
      <dsp:txXfrm rot="5400000">
        <a:off x="-191668" y="265262"/>
        <a:ext cx="1277791" cy="894453"/>
      </dsp:txXfrm>
    </dsp:sp>
    <dsp:sp modelId="{FB78BCE4-A2E5-40CA-9647-6E7AE2B023C4}">
      <dsp:nvSpPr>
        <dsp:cNvPr id="0" name=""/>
        <dsp:cNvSpPr/>
      </dsp:nvSpPr>
      <dsp:spPr>
        <a:xfrm rot="5400000">
          <a:off x="5474849" y="-4312332"/>
          <a:ext cx="965879" cy="102498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kern="1200" dirty="0"/>
        </a:p>
      </dsp:txBody>
      <dsp:txXfrm rot="5400000">
        <a:off x="5474849" y="-4312332"/>
        <a:ext cx="965879" cy="1024987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9E02F-1426-4DAD-BD87-E3F36B85890E}">
      <dsp:nvSpPr>
        <dsp:cNvPr id="0" name=""/>
        <dsp:cNvSpPr/>
      </dsp:nvSpPr>
      <dsp:spPr>
        <a:xfrm rot="5400000">
          <a:off x="-191668" y="265262"/>
          <a:ext cx="1277791" cy="894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1</a:t>
          </a:r>
          <a:endParaRPr lang="ru-RU" sz="2500" kern="1200" dirty="0"/>
        </a:p>
      </dsp:txBody>
      <dsp:txXfrm rot="5400000">
        <a:off x="-191668" y="265262"/>
        <a:ext cx="1277791" cy="894453"/>
      </dsp:txXfrm>
    </dsp:sp>
    <dsp:sp modelId="{FB78BCE4-A2E5-40CA-9647-6E7AE2B023C4}">
      <dsp:nvSpPr>
        <dsp:cNvPr id="0" name=""/>
        <dsp:cNvSpPr/>
      </dsp:nvSpPr>
      <dsp:spPr>
        <a:xfrm rot="5400000">
          <a:off x="5474849" y="-4312332"/>
          <a:ext cx="965879" cy="102498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kern="1200" dirty="0"/>
        </a:p>
      </dsp:txBody>
      <dsp:txXfrm rot="5400000">
        <a:off x="5474849" y="-4312332"/>
        <a:ext cx="965879" cy="1024987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9E02F-1426-4DAD-BD87-E3F36B85890E}">
      <dsp:nvSpPr>
        <dsp:cNvPr id="0" name=""/>
        <dsp:cNvSpPr/>
      </dsp:nvSpPr>
      <dsp:spPr>
        <a:xfrm rot="5400000">
          <a:off x="-191668" y="265262"/>
          <a:ext cx="1277791" cy="894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1</a:t>
          </a:r>
          <a:endParaRPr lang="ru-RU" sz="2500" kern="1200" dirty="0"/>
        </a:p>
      </dsp:txBody>
      <dsp:txXfrm rot="5400000">
        <a:off x="-191668" y="265262"/>
        <a:ext cx="1277791" cy="894453"/>
      </dsp:txXfrm>
    </dsp:sp>
    <dsp:sp modelId="{FB78BCE4-A2E5-40CA-9647-6E7AE2B023C4}">
      <dsp:nvSpPr>
        <dsp:cNvPr id="0" name=""/>
        <dsp:cNvSpPr/>
      </dsp:nvSpPr>
      <dsp:spPr>
        <a:xfrm rot="5400000">
          <a:off x="5474849" y="-4312332"/>
          <a:ext cx="965879" cy="102498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kk-KZ" sz="2400" kern="1200" dirty="0" smtClean="0"/>
            <a:t>Подготовить отчет на 3-4 слайдах мониторинга внедрения практик по полевым работам, проведенных на первом этапе. </a:t>
          </a:r>
          <a:endParaRPr lang="ru-RU" sz="2400" kern="1200" dirty="0"/>
        </a:p>
      </dsp:txBody>
      <dsp:txXfrm rot="5400000">
        <a:off x="5474849" y="-4312332"/>
        <a:ext cx="965879" cy="1024987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39E02F-1426-4DAD-BD87-E3F36B85890E}">
      <dsp:nvSpPr>
        <dsp:cNvPr id="0" name=""/>
        <dsp:cNvSpPr/>
      </dsp:nvSpPr>
      <dsp:spPr>
        <a:xfrm rot="5400000">
          <a:off x="-116895" y="265262"/>
          <a:ext cx="1277791" cy="8944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500" kern="1200" dirty="0" smtClean="0"/>
            <a:t>2</a:t>
          </a:r>
          <a:endParaRPr lang="ru-RU" sz="2500" kern="1200" dirty="0"/>
        </a:p>
      </dsp:txBody>
      <dsp:txXfrm rot="5400000">
        <a:off x="-116895" y="265262"/>
        <a:ext cx="1277791" cy="894453"/>
      </dsp:txXfrm>
    </dsp:sp>
    <dsp:sp modelId="{FB78BCE4-A2E5-40CA-9647-6E7AE2B023C4}">
      <dsp:nvSpPr>
        <dsp:cNvPr id="0" name=""/>
        <dsp:cNvSpPr/>
      </dsp:nvSpPr>
      <dsp:spPr>
        <a:xfrm rot="5400000">
          <a:off x="5470493" y="-4377503"/>
          <a:ext cx="965879" cy="99507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Провести самооценку мероприятий по ПИИК в своей организации. Обсудить с группой. </a:t>
          </a:r>
          <a:endParaRPr lang="ru-RU" sz="2400" kern="1200" dirty="0"/>
        </a:p>
      </dsp:txBody>
      <dsp:txXfrm rot="5400000">
        <a:off x="5470493" y="-4377503"/>
        <a:ext cx="965879" cy="9950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0.27632</cdr:x>
      <cdr:y>0.05</cdr:y>
    </cdr:from>
    <cdr:to>
      <cdr:x>0.30263</cdr:x>
      <cdr:y>0.05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1512168" y="216024"/>
          <a:ext cx="144016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0.46053</cdr:x>
      <cdr:y>0.03333</cdr:y>
    </cdr:from>
    <cdr:to>
      <cdr:x>0.48684</cdr:x>
      <cdr:y>0.03333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2520280" y="144016"/>
          <a:ext cx="144016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0.63793</cdr:x>
      <cdr:y>0.05263</cdr:y>
    </cdr:from>
    <cdr:to>
      <cdr:x>0.66379</cdr:x>
      <cdr:y>0.05263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>
          <a:off x="5328592" y="216024"/>
          <a:ext cx="21602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0.81034</cdr:x>
      <cdr:y>0.07018</cdr:y>
    </cdr:from>
    <cdr:to>
      <cdr:x>0.83621</cdr:x>
      <cdr:y>0.07018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>
          <a:off x="6768752" y="288032"/>
          <a:ext cx="21602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0.27632</cdr:x>
      <cdr:y>0.05</cdr:y>
    </cdr:from>
    <cdr:to>
      <cdr:x>0.30263</cdr:x>
      <cdr:y>0.05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1512168" y="216024"/>
          <a:ext cx="144016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0.46053</cdr:x>
      <cdr:y>0.03333</cdr:y>
    </cdr:from>
    <cdr:to>
      <cdr:x>0.48684</cdr:x>
      <cdr:y>0.03333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2520280" y="144016"/>
          <a:ext cx="144016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0.63793</cdr:x>
      <cdr:y>0.05263</cdr:y>
    </cdr:from>
    <cdr:to>
      <cdr:x>0.66379</cdr:x>
      <cdr:y>0.05263</cdr:y>
    </cdr:to>
    <cdr:cxnSp macro="">
      <cdr:nvCxnSpPr>
        <cdr:cNvPr id="4" name="Прямая соединительная линия 3"/>
        <cdr:cNvCxnSpPr/>
      </cdr:nvCxnSpPr>
      <cdr:spPr>
        <a:xfrm xmlns:a="http://schemas.openxmlformats.org/drawingml/2006/main">
          <a:off x="5328592" y="216024"/>
          <a:ext cx="21602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0.81034</cdr:x>
      <cdr:y>0.07018</cdr:y>
    </cdr:from>
    <cdr:to>
      <cdr:x>0.83621</cdr:x>
      <cdr:y>0.07018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>
          <a:off x="6768752" y="288032"/>
          <a:ext cx="21602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63FBE-D513-4738-93F4-83CCECF2C4E5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1BF41-06F5-40D8-BEAF-46419D1EC54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1220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687E79B-5763-423E-9181-3F449332122C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85850" y="1252538"/>
            <a:ext cx="47164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06FF602-96EF-47BC-A79B-6FCEFE977A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0209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997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39990" algn="l" defTabSz="127997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79979" algn="l" defTabSz="127997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919969" algn="l" defTabSz="127997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559958" algn="l" defTabSz="127997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199948" algn="l" defTabSz="127997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839937" algn="l" defTabSz="127997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479928" algn="l" defTabSz="127997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119918" algn="l" defTabSz="127997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FF602-96EF-47BC-A79B-6FCEFE977A3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8540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FF602-96EF-47BC-A79B-6FCEFE977A30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3519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FF602-96EF-47BC-A79B-6FCEFE977A30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9374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1" y="2851916"/>
            <a:ext cx="10881360" cy="196786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1" y="5202291"/>
            <a:ext cx="8961120" cy="234613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9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8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7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7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6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6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3" y="367652"/>
            <a:ext cx="2880359" cy="78331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1" y="367652"/>
            <a:ext cx="8427720" cy="78331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12/13/2022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90074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5899336"/>
            <a:ext cx="10881360" cy="1823353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3891100"/>
            <a:ext cx="10881360" cy="200823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955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910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866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5582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1977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8373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47687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1164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2" y="2142122"/>
            <a:ext cx="5654041" cy="6058714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4" y="2142122"/>
            <a:ext cx="5654041" cy="6058714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4" y="2054992"/>
            <a:ext cx="5656263" cy="85642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553" indent="0">
              <a:buNone/>
              <a:defRPr sz="2800" b="1"/>
            </a:lvl2pPr>
            <a:lvl3pPr marL="1279108" indent="0">
              <a:buNone/>
              <a:defRPr sz="2500" b="1"/>
            </a:lvl3pPr>
            <a:lvl4pPr marL="1918662" indent="0">
              <a:buNone/>
              <a:defRPr sz="2200" b="1"/>
            </a:lvl4pPr>
            <a:lvl5pPr marL="2558216" indent="0">
              <a:buNone/>
              <a:defRPr sz="2200" b="1"/>
            </a:lvl5pPr>
            <a:lvl6pPr marL="3197769" indent="0">
              <a:buNone/>
              <a:defRPr sz="2200" b="1"/>
            </a:lvl6pPr>
            <a:lvl7pPr marL="3837323" indent="0">
              <a:buNone/>
              <a:defRPr sz="2200" b="1"/>
            </a:lvl7pPr>
            <a:lvl8pPr marL="4476877" indent="0">
              <a:buNone/>
              <a:defRPr sz="2200" b="1"/>
            </a:lvl8pPr>
            <a:lvl9pPr marL="5116430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4" y="2911416"/>
            <a:ext cx="5656263" cy="5289421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44" y="2054992"/>
            <a:ext cx="5658485" cy="856422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9553" indent="0">
              <a:buNone/>
              <a:defRPr sz="2800" b="1"/>
            </a:lvl2pPr>
            <a:lvl3pPr marL="1279108" indent="0">
              <a:buNone/>
              <a:defRPr sz="2500" b="1"/>
            </a:lvl3pPr>
            <a:lvl4pPr marL="1918662" indent="0">
              <a:buNone/>
              <a:defRPr sz="2200" b="1"/>
            </a:lvl4pPr>
            <a:lvl5pPr marL="2558216" indent="0">
              <a:buNone/>
              <a:defRPr sz="2200" b="1"/>
            </a:lvl5pPr>
            <a:lvl6pPr marL="3197769" indent="0">
              <a:buNone/>
              <a:defRPr sz="2200" b="1"/>
            </a:lvl6pPr>
            <a:lvl7pPr marL="3837323" indent="0">
              <a:buNone/>
              <a:defRPr sz="2200" b="1"/>
            </a:lvl7pPr>
            <a:lvl8pPr marL="4476877" indent="0">
              <a:buNone/>
              <a:defRPr sz="2200" b="1"/>
            </a:lvl8pPr>
            <a:lvl9pPr marL="5116430" indent="0">
              <a:buNone/>
              <a:defRPr sz="2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44" y="2911416"/>
            <a:ext cx="5658485" cy="5289421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7" y="365522"/>
            <a:ext cx="4211637" cy="155558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69" y="365528"/>
            <a:ext cx="7156450" cy="7835313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7" y="1921109"/>
            <a:ext cx="4211637" cy="6279726"/>
          </a:xfrm>
        </p:spPr>
        <p:txBody>
          <a:bodyPr/>
          <a:lstStyle>
            <a:lvl1pPr marL="0" indent="0">
              <a:buNone/>
              <a:defRPr sz="2100"/>
            </a:lvl1pPr>
            <a:lvl2pPr marL="639553" indent="0">
              <a:buNone/>
              <a:defRPr sz="1600"/>
            </a:lvl2pPr>
            <a:lvl3pPr marL="1279108" indent="0">
              <a:buNone/>
              <a:defRPr sz="1300"/>
            </a:lvl3pPr>
            <a:lvl4pPr marL="1918662" indent="0">
              <a:buNone/>
              <a:defRPr sz="1300"/>
            </a:lvl4pPr>
            <a:lvl5pPr marL="2558216" indent="0">
              <a:buNone/>
              <a:defRPr sz="1300"/>
            </a:lvl5pPr>
            <a:lvl6pPr marL="3197769" indent="0">
              <a:buNone/>
              <a:defRPr sz="1300"/>
            </a:lvl6pPr>
            <a:lvl7pPr marL="3837323" indent="0">
              <a:buNone/>
              <a:defRPr sz="1300"/>
            </a:lvl7pPr>
            <a:lvl8pPr marL="4476877" indent="0">
              <a:buNone/>
              <a:defRPr sz="1300"/>
            </a:lvl8pPr>
            <a:lvl9pPr marL="511643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5" y="6426359"/>
            <a:ext cx="7680960" cy="75866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5" y="820298"/>
            <a:ext cx="7680960" cy="5508308"/>
          </a:xfrm>
        </p:spPr>
        <p:txBody>
          <a:bodyPr/>
          <a:lstStyle>
            <a:lvl1pPr marL="0" indent="0">
              <a:buNone/>
              <a:defRPr sz="4400"/>
            </a:lvl1pPr>
            <a:lvl2pPr marL="639553" indent="0">
              <a:buNone/>
              <a:defRPr sz="3800"/>
            </a:lvl2pPr>
            <a:lvl3pPr marL="1279108" indent="0">
              <a:buNone/>
              <a:defRPr sz="3400"/>
            </a:lvl3pPr>
            <a:lvl4pPr marL="1918662" indent="0">
              <a:buNone/>
              <a:defRPr sz="2800"/>
            </a:lvl4pPr>
            <a:lvl5pPr marL="2558216" indent="0">
              <a:buNone/>
              <a:defRPr sz="2800"/>
            </a:lvl5pPr>
            <a:lvl6pPr marL="3197769" indent="0">
              <a:buNone/>
              <a:defRPr sz="2800"/>
            </a:lvl6pPr>
            <a:lvl7pPr marL="3837323" indent="0">
              <a:buNone/>
              <a:defRPr sz="2800"/>
            </a:lvl7pPr>
            <a:lvl8pPr marL="4476877" indent="0">
              <a:buNone/>
              <a:defRPr sz="2800"/>
            </a:lvl8pPr>
            <a:lvl9pPr marL="511643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5" y="7185028"/>
            <a:ext cx="7680960" cy="1077436"/>
          </a:xfrm>
        </p:spPr>
        <p:txBody>
          <a:bodyPr/>
          <a:lstStyle>
            <a:lvl1pPr marL="0" indent="0">
              <a:buNone/>
              <a:defRPr sz="2100"/>
            </a:lvl1pPr>
            <a:lvl2pPr marL="639553" indent="0">
              <a:buNone/>
              <a:defRPr sz="1600"/>
            </a:lvl2pPr>
            <a:lvl3pPr marL="1279108" indent="0">
              <a:buNone/>
              <a:defRPr sz="1300"/>
            </a:lvl3pPr>
            <a:lvl4pPr marL="1918662" indent="0">
              <a:buNone/>
              <a:defRPr sz="1300"/>
            </a:lvl4pPr>
            <a:lvl5pPr marL="2558216" indent="0">
              <a:buNone/>
              <a:defRPr sz="1300"/>
            </a:lvl5pPr>
            <a:lvl6pPr marL="3197769" indent="0">
              <a:buNone/>
              <a:defRPr sz="1300"/>
            </a:lvl6pPr>
            <a:lvl7pPr marL="3837323" indent="0">
              <a:buNone/>
              <a:defRPr sz="1300"/>
            </a:lvl7pPr>
            <a:lvl8pPr marL="4476877" indent="0">
              <a:buNone/>
              <a:defRPr sz="1300"/>
            </a:lvl8pPr>
            <a:lvl9pPr marL="5116430" indent="0">
              <a:buNone/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67646"/>
            <a:ext cx="11521440" cy="1530086"/>
          </a:xfrm>
          <a:prstGeom prst="rect">
            <a:avLst/>
          </a:prstGeom>
        </p:spPr>
        <p:txBody>
          <a:bodyPr vert="horz" lIns="127931" tIns="63965" rIns="127931" bIns="6396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1" y="2142122"/>
            <a:ext cx="11521440" cy="6058714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1" y="8508982"/>
            <a:ext cx="2987040" cy="488778"/>
          </a:xfrm>
          <a:prstGeom prst="rect">
            <a:avLst/>
          </a:prstGeom>
        </p:spPr>
        <p:txBody>
          <a:bodyPr vert="horz" lIns="127931" tIns="63965" rIns="127931" bIns="6396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2" y="8508982"/>
            <a:ext cx="4053839" cy="488778"/>
          </a:xfrm>
          <a:prstGeom prst="rect">
            <a:avLst/>
          </a:prstGeom>
        </p:spPr>
        <p:txBody>
          <a:bodyPr vert="horz" lIns="127931" tIns="63965" rIns="127931" bIns="6396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1" y="8508982"/>
            <a:ext cx="2987040" cy="488778"/>
          </a:xfrm>
          <a:prstGeom prst="rect">
            <a:avLst/>
          </a:prstGeom>
        </p:spPr>
        <p:txBody>
          <a:bodyPr vert="horz" lIns="127931" tIns="63965" rIns="127931" bIns="6396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79108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667" indent="-479667" algn="l" defTabSz="1279108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9275" indent="-399719" algn="l" defTabSz="1279108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98885" indent="-319777" algn="l" defTabSz="1279108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38440" indent="-319777" algn="l" defTabSz="127910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7993" indent="-319777" algn="l" defTabSz="1279108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7548" indent="-319777" algn="l" defTabSz="12791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7098" indent="-319777" algn="l" defTabSz="12791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6655" indent="-319777" algn="l" defTabSz="12791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6207" indent="-319777" algn="l" defTabSz="1279108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791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9553" algn="l" defTabSz="12791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108" algn="l" defTabSz="12791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8662" algn="l" defTabSz="12791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8216" algn="l" defTabSz="12791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7769" algn="l" defTabSz="12791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7323" algn="l" defTabSz="12791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877" algn="l" defTabSz="12791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6430" algn="l" defTabSz="127910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6.png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microsoft.com/office/2007/relationships/diagramDrawing" Target="../diagrams/drawing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microsoft.com/office/2007/relationships/diagramDrawing" Target="../diagrams/drawin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microsoft.com/office/2007/relationships/diagramDrawing" Target="../diagrams/drawing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Data" Target="../diagrams/data9.xml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who.int/media/docs/default-source/integrated-health-services-(ihs)/core-components/ipcaf-russian.pdf?sfvrsn=451c53ef_4" TargetMode="Externa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microsoft.com/office/2007/relationships/diagramDrawing" Target="../diagrams/drawing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png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microsoft.com/office/2007/relationships/diagramDrawing" Target="../diagrams/drawing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4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360240" y="2565981"/>
            <a:ext cx="10383554" cy="3181004"/>
          </a:xfrm>
        </p:spPr>
        <p:txBody>
          <a:bodyPr>
            <a:noAutofit/>
          </a:bodyPr>
          <a:lstStyle/>
          <a:p>
            <a: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ГРУППА № 6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ПОЛЕВОЕ ЗАДАНИЕ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1059FC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en-US" sz="2800" b="1" dirty="0">
                <a:solidFill>
                  <a:srgbClr val="1059F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1059FC"/>
                </a:solidFill>
                <a:latin typeface="Times New Roman" pitchFamily="18" charset="0"/>
                <a:cs typeface="Times New Roman" pitchFamily="18" charset="0"/>
              </a:rPr>
              <a:t>Оценка существующих практик ПИИК с целью выявления зон для улучшения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1317" y="5886400"/>
            <a:ext cx="5242182" cy="122413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Ментор: </a:t>
            </a:r>
            <a:r>
              <a:rPr lang="ru-RU" sz="2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Атаханова</a:t>
            </a:r>
            <a:r>
              <a:rPr lang="ru-RU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К.Ч.</a:t>
            </a:r>
          </a:p>
          <a:p>
            <a:pPr algn="l"/>
            <a:r>
              <a:rPr lang="ru-RU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Магистр ОЗ, врач эпидемиолог</a:t>
            </a:r>
          </a:p>
          <a:p>
            <a:pPr algn="l"/>
            <a:r>
              <a:rPr lang="ru-RU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высшей категории </a:t>
            </a:r>
          </a:p>
        </p:txBody>
      </p:sp>
      <p:pic>
        <p:nvPicPr>
          <p:cNvPr id="5" name="Picture 2" descr="C:\Users\userok\Downloads\WhatsApp Image 2021-06-14 at 17.28.41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0" y="348519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57857" y="5804702"/>
            <a:ext cx="6785145" cy="1283410"/>
          </a:xfrm>
          <a:prstGeom prst="rect">
            <a:avLst/>
          </a:prstGeom>
          <a:noFill/>
        </p:spPr>
        <p:txBody>
          <a:bodyPr wrap="square" lIns="127998" tIns="63999" rIns="127998" bIns="63999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Подготовили участники: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Оқаева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А.С.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               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Катенова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С.Ш.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4844" y="277211"/>
            <a:ext cx="10235394" cy="3222402"/>
          </a:xfrm>
          <a:prstGeom prst="rect">
            <a:avLst/>
          </a:prstGeom>
          <a:noFill/>
        </p:spPr>
        <p:txBody>
          <a:bodyPr wrap="none" lIns="127998" tIns="63999" rIns="127998" bIns="63999" rtlCol="0">
            <a:spAutoFit/>
          </a:bodyPr>
          <a:lstStyle/>
          <a:p>
            <a:pPr algn="ctr"/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цикл </a:t>
            </a: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инфекций и инфекционный контроль» </a:t>
            </a:r>
          </a:p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в рамках проекта НЦОЗ и 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ICAP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19" y="300281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337" y="7110537"/>
            <a:ext cx="7605464" cy="164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15" y="232538"/>
            <a:ext cx="2000264" cy="1500199"/>
          </a:xfrm>
          <a:prstGeom prst="rect">
            <a:avLst/>
          </a:prstGeom>
          <a:noFill/>
        </p:spPr>
      </p:pic>
      <p:pic>
        <p:nvPicPr>
          <p:cNvPr id="11" name="Picture 2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91" y="446852"/>
            <a:ext cx="1704975" cy="13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43" y="303979"/>
            <a:ext cx="10101333" cy="1549974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УЧАСТНИК </a:t>
            </a:r>
            <a:r>
              <a:rPr lang="ru-RU" sz="2800" b="1" dirty="0">
                <a:solidFill>
                  <a:schemeClr val="tx2"/>
                </a:solidFill>
              </a:rPr>
              <a:t>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endParaRPr lang="ru-RU" sz="3800" dirty="0"/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7" y="3438129"/>
            <a:ext cx="5884781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777" y="3438129"/>
            <a:ext cx="6408711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="" xmlns:p14="http://schemas.microsoft.com/office/powerpoint/2010/main" val="2490417407"/>
              </p:ext>
            </p:extLst>
          </p:nvPr>
        </p:nvGraphicFramePr>
        <p:xfrm>
          <a:off x="640160" y="2213993"/>
          <a:ext cx="11737305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1549986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4095718256"/>
              </p:ext>
            </p:extLst>
          </p:nvPr>
        </p:nvGraphicFramePr>
        <p:xfrm>
          <a:off x="900075" y="1955027"/>
          <a:ext cx="11144329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УЧАСТНИК </a:t>
            </a:r>
            <a:r>
              <a:rPr lang="ru-RU" sz="2800" b="1" dirty="0">
                <a:solidFill>
                  <a:schemeClr val="tx2"/>
                </a:solidFill>
              </a:rPr>
              <a:t>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4" y="3366120"/>
            <a:ext cx="5524741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76736"/>
            <a:ext cx="5976664" cy="5606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59562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537828136"/>
              </p:ext>
            </p:extLst>
          </p:nvPr>
        </p:nvGraphicFramePr>
        <p:xfrm>
          <a:off x="900075" y="1955027"/>
          <a:ext cx="11144329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36" y="3438129"/>
            <a:ext cx="597666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48" y="3426649"/>
            <a:ext cx="575421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5169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827289447"/>
              </p:ext>
            </p:extLst>
          </p:nvPr>
        </p:nvGraphicFramePr>
        <p:xfrm>
          <a:off x="900075" y="1955027"/>
          <a:ext cx="11144329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366120"/>
            <a:ext cx="509269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04" y="3366120"/>
            <a:ext cx="7056784" cy="568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19320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582144"/>
            <a:ext cx="11572956" cy="5151516"/>
          </a:xfrm>
        </p:spPr>
        <p:txBody>
          <a:bodyPr>
            <a:normAutofit fontScale="92500" lnSpcReduction="10000"/>
          </a:bodyPr>
          <a:lstStyle/>
          <a:p>
            <a:pPr lvl="0" algn="just">
              <a:buNone/>
            </a:pPr>
            <a:r>
              <a:rPr lang="kk-K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 по проведенной полевой работе на 1 этапе обучения: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0" indent="-742950" algn="just">
              <a:buAutoNum type="arabicPeriod"/>
            </a:pP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Данная работа напомнила нам о важности охраны здоровья медицинских работников. </a:t>
            </a:r>
          </a:p>
          <a:p>
            <a:pPr marL="742950" lvl="0" indent="-742950" algn="just">
              <a:buAutoNum type="arabicPeriod"/>
            </a:pP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исполнения, благодаря разработанному перспективному плану, мы четко определили наши дальнейшие действия с указанными сроками и отметкой об исполнении. Что послужило проведению мероприятий по укреплению здоровья персонала больницы. </a:t>
            </a:r>
          </a:p>
          <a:p>
            <a:pPr marL="742950" lvl="0" indent="-742950" algn="just">
              <a:buAutoNum type="arabicPeriod"/>
            </a:pP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направлений командной работы.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261788518"/>
              </p:ext>
            </p:extLst>
          </p:nvPr>
        </p:nvGraphicFramePr>
        <p:xfrm>
          <a:off x="900075" y="1955027"/>
          <a:ext cx="11144329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085174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3220467027"/>
              </p:ext>
            </p:extLst>
          </p:nvPr>
        </p:nvGraphicFramePr>
        <p:xfrm>
          <a:off x="900075" y="2286001"/>
          <a:ext cx="11144329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48272" y="358075"/>
            <a:ext cx="10369152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УЧАСТНИК </a:t>
            </a:r>
            <a:r>
              <a:rPr lang="ru-RU" sz="2800" b="1" dirty="0">
                <a:solidFill>
                  <a:schemeClr val="tx2"/>
                </a:solidFill>
              </a:rPr>
              <a:t>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072209" y="3942185"/>
            <a:ext cx="11233249" cy="468051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800" dirty="0"/>
              <a:t> Во время исполнения полевой работы нами 17-18 ноября была проведена самооценка мероприятий по ПИИК. Инструмент ВОЗ </a:t>
            </a:r>
            <a:r>
              <a:rPr lang="en-US" sz="2800" dirty="0"/>
              <a:t>IPCAF</a:t>
            </a:r>
            <a:r>
              <a:rPr lang="kk-KZ" sz="2800" dirty="0"/>
              <a:t>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kk-KZ" sz="2800" dirty="0"/>
              <a:t>По результату самооценки были выявлены направления ПИИК, требующие улучшения.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kk-KZ" sz="2800" dirty="0"/>
              <a:t>На </a:t>
            </a:r>
            <a:r>
              <a:rPr lang="kk-KZ" sz="2800" dirty="0" smtClean="0"/>
              <a:t>основании </a:t>
            </a:r>
            <a:r>
              <a:rPr lang="kk-KZ" sz="2800" dirty="0"/>
              <a:t>проведенной оценки нами был разработан план по улучшению выбранного раздела. </a:t>
            </a:r>
          </a:p>
          <a:p>
            <a:pPr marL="639556" lvl="1" indent="0" algn="just">
              <a:buSzPct val="150000"/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30427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880520" y="8190656"/>
            <a:ext cx="8672888" cy="543004"/>
          </a:xfrm>
        </p:spPr>
        <p:txBody>
          <a:bodyPr>
            <a:noAutofit/>
          </a:bodyPr>
          <a:lstStyle/>
          <a:p>
            <a:pPr lvl="0" algn="r">
              <a:buNone/>
            </a:pPr>
            <a:r>
              <a:rPr lang="kk-KZ" sz="1800" u="sng" dirty="0">
                <a:hlinkClick r:id="rId3"/>
              </a:rPr>
              <a:t>https://cdn.who.int/media/docs/default-source/integrated-health-services-(ihs)/core-components/ipcaf-russian.pdf?sfvrsn=451c53ef_4</a:t>
            </a:r>
            <a:endParaRPr lang="ru-RU" sz="1800" dirty="0"/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1021327" cy="2246755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89373381"/>
              </p:ext>
            </p:extLst>
          </p:nvPr>
        </p:nvGraphicFramePr>
        <p:xfrm>
          <a:off x="299995" y="2604830"/>
          <a:ext cx="4968552" cy="5369801"/>
        </p:xfrm>
        <a:graphic>
          <a:graphicData uri="http://schemas.openxmlformats.org/presentationml/2006/ole">
            <p:oleObj spid="_x0000_s187403" name="Acrobat Document" r:id="rId5" imgW="3837600" imgH="5444640" progId="AcroExch.Document.DC">
              <p:embed/>
            </p:oleObj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4816624" y="2588380"/>
            <a:ext cx="7416824" cy="5225786"/>
          </a:xfrm>
          <a:prstGeom prst="rect">
            <a:avLst/>
          </a:prstGeom>
        </p:spPr>
        <p:txBody>
          <a:bodyPr vert="horz" lIns="127931" tIns="63965" rIns="127931" bIns="63965" rtlCol="0">
            <a:normAutofit fontScale="92500"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IPCAF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структурированная анкета, состоящая из вопросов закрытого типа (не предполагает развернутый самостоятельный ответ) с соответствующей системой бальной оценки. Она в первую очередь предназначена для самостоятельного заполнения в медицинском учреждении (т. е. для самооценки), но может также использоваться для совместных оценок при тщательном обсуждении внешними экспертами (например, Министерством здравоохранения, ВОЗ или другими заинтересованными сторонами) и персоналом учреждения. Данный инструмент предназначен для учреждений неотложной медицинской помощи, но может быть использован и в других медицинских учреждениях стационарного типа.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281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0733295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УЧАСТНИК </a:t>
            </a:r>
            <a:r>
              <a:rPr lang="ru-RU" sz="2800" b="1" dirty="0">
                <a:solidFill>
                  <a:schemeClr val="tx2"/>
                </a:solidFill>
              </a:rPr>
              <a:t>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141985"/>
            <a:ext cx="12801599" cy="66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26803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0661287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УЧАСТНИК </a:t>
            </a:r>
            <a:r>
              <a:rPr lang="ru-RU" sz="2800" b="1" dirty="0">
                <a:solidFill>
                  <a:schemeClr val="tx2"/>
                </a:solidFill>
              </a:rPr>
              <a:t>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84344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2286001"/>
            <a:ext cx="12501605" cy="63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75916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48272" y="358075"/>
            <a:ext cx="10729192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УЧАСТНИК </a:t>
            </a:r>
            <a:r>
              <a:rPr lang="ru-RU" sz="2800" b="1" dirty="0">
                <a:solidFill>
                  <a:schemeClr val="tx2"/>
                </a:solidFill>
              </a:rPr>
              <a:t>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4" y="2141985"/>
            <a:ext cx="12529392" cy="66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81920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3" y="1243173"/>
            <a:ext cx="11521440" cy="613282"/>
          </a:xfrm>
        </p:spPr>
        <p:txBody>
          <a:bodyPr>
            <a:noAutofit/>
          </a:bodyPr>
          <a:lstStyle/>
          <a:p>
            <a:pPr algn="l"/>
            <a:r>
              <a:rPr lang="ru-RU" sz="3400" b="1" dirty="0"/>
              <a:t/>
            </a:r>
            <a:br>
              <a:rPr lang="ru-RU" sz="3400" b="1" dirty="0"/>
            </a:br>
            <a:r>
              <a:rPr lang="ru-RU" sz="3400" b="1" dirty="0"/>
              <a:t> </a:t>
            </a:r>
            <a:r>
              <a:rPr lang="ru-RU" sz="2800" b="1" dirty="0">
                <a:solidFill>
                  <a:schemeClr val="accent1"/>
                </a:solidFill>
              </a:rPr>
              <a:t>ПОЛЕВОЕ ЗАДАНИЕ</a:t>
            </a:r>
            <a:r>
              <a:rPr lang="ru-RU" sz="3400" b="1" dirty="0"/>
              <a:t/>
            </a:r>
            <a:br>
              <a:rPr lang="ru-RU" sz="3400" b="1" dirty="0"/>
            </a:br>
            <a:endParaRPr lang="ru-RU" sz="34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4294967295"/>
          </p:nvPr>
        </p:nvSpPr>
        <p:spPr>
          <a:xfrm>
            <a:off x="8941953" y="1338803"/>
            <a:ext cx="2959575" cy="478155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800" b="1" dirty="0">
                <a:solidFill>
                  <a:schemeClr val="accent1"/>
                </a:solidFill>
              </a:rPr>
              <a:t>ГРУППА №6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96362536"/>
              </p:ext>
            </p:extLst>
          </p:nvPr>
        </p:nvGraphicFramePr>
        <p:xfrm>
          <a:off x="568154" y="2502025"/>
          <a:ext cx="11593288" cy="5472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74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458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308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Инструкция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sz="2400" dirty="0"/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/>
                        <a:t>Выполнение</a:t>
                      </a:r>
                    </a:p>
                  </a:txBody>
                  <a:tcPr marL="128016" marR="128016" marT="61203" marB="61203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13389">
                <a:tc>
                  <a:txBody>
                    <a:bodyPr/>
                    <a:lstStyle/>
                    <a:p>
                      <a:r>
                        <a:rPr lang="ru-RU" sz="2400" dirty="0"/>
                        <a:t>Разделить участников на группы</a:t>
                      </a:r>
                      <a:r>
                        <a:rPr lang="kk-KZ" sz="2400" dirty="0"/>
                        <a:t> по </a:t>
                      </a:r>
                      <a:r>
                        <a:rPr lang="kk-KZ" sz="2400" dirty="0" smtClean="0"/>
                        <a:t>два </a:t>
                      </a:r>
                      <a:r>
                        <a:rPr lang="kk-KZ" sz="2400" dirty="0"/>
                        <a:t>человека</a:t>
                      </a:r>
                      <a:endParaRPr lang="ru-RU" sz="2400" dirty="0"/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человека:</a:t>
                      </a:r>
                    </a:p>
                    <a:p>
                      <a:r>
                        <a:rPr lang="ru-RU" sz="2400" b="1" kern="1200" dirty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ru-RU" sz="2400" b="1" kern="1200" dirty="0" err="1" smtClean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Оқаева</a:t>
                      </a:r>
                      <a:r>
                        <a:rPr lang="ru-RU" sz="2400" b="1" kern="1200" baseline="0" dirty="0" smtClean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Айым</a:t>
                      </a:r>
                      <a:r>
                        <a:rPr lang="ru-RU" sz="2400" b="1" kern="1200" baseline="0" dirty="0" smtClean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Серікқызы</a:t>
                      </a:r>
                      <a:r>
                        <a:rPr lang="ru-RU" sz="2400" b="1" kern="1200" dirty="0" smtClean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2400" b="1" kern="1200" baseline="0" dirty="0" smtClean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врач </a:t>
                      </a:r>
                      <a:r>
                        <a:rPr lang="ru-RU" sz="2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эпидемиолог  </a:t>
                      </a:r>
                      <a:r>
                        <a:rPr lang="ru-RU" sz="2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КГП на ПХВ «Областная инфекционная</a:t>
                      </a:r>
                      <a:r>
                        <a:rPr lang="ru-RU" sz="24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больница».</a:t>
                      </a:r>
                      <a:endParaRPr lang="ru-RU" sz="2400" dirty="0"/>
                    </a:p>
                    <a:p>
                      <a:r>
                        <a:rPr lang="ru-RU" sz="2400" b="1" kern="1200" dirty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ru-RU" sz="2400" b="1" kern="1200" baseline="0" dirty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dirty="0" err="1" smtClean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Катенова</a:t>
                      </a:r>
                      <a:r>
                        <a:rPr lang="ru-RU" sz="2400" b="1" kern="1200" baseline="0" dirty="0" smtClean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 Сауле </a:t>
                      </a:r>
                      <a:r>
                        <a:rPr lang="ru-RU" sz="2400" b="1" kern="1200" baseline="0" dirty="0" err="1" smtClean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Шакировна</a:t>
                      </a:r>
                      <a:r>
                        <a:rPr lang="ru-RU" sz="2400" b="1" kern="1200" dirty="0" smtClean="0">
                          <a:solidFill>
                            <a:srgbClr val="1059FC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2400" b="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врач эпидемиолог </a:t>
                      </a:r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ГКП на ПХВ «Городская детская</a:t>
                      </a:r>
                      <a:r>
                        <a:rPr lang="ru-RU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клиническая больница» УЗ </a:t>
                      </a:r>
                      <a:r>
                        <a:rPr lang="ru-RU" sz="2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г.Шымкент</a:t>
                      </a:r>
                      <a:r>
                        <a:rPr lang="ru-RU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8016" marR="128016" marT="61203" marB="61203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28333">
                <a:tc>
                  <a:txBody>
                    <a:bodyPr/>
                    <a:lstStyle/>
                    <a:p>
                      <a:r>
                        <a:rPr lang="ru-RU" sz="2400" dirty="0"/>
                        <a:t>Каждой группе </a:t>
                      </a:r>
                      <a:r>
                        <a:rPr lang="kk-KZ" sz="2400" dirty="0"/>
                        <a:t>определить куратора </a:t>
                      </a:r>
                      <a:r>
                        <a:rPr lang="ru-RU" sz="2400" dirty="0"/>
                        <a:t>(ментора)</a:t>
                      </a:r>
                    </a:p>
                    <a:p>
                      <a:endParaRPr lang="ru-RU" sz="2400" dirty="0"/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059F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Атаханова</a:t>
                      </a: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059F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059F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Карлыгаш</a:t>
                      </a: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059F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059F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Чапаевна</a:t>
                      </a:r>
                      <a:r>
                        <a:rPr kumimoji="0" lang="ru-RU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059F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 магистр здравоохранения, врач эпидемиолог высшей категории</a:t>
                      </a:r>
                    </a:p>
                    <a:p>
                      <a:endParaRPr lang="ru-RU" sz="2400" dirty="0"/>
                    </a:p>
                  </a:txBody>
                  <a:tcPr marL="128016" marR="128016" marT="61203" marB="61203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300129" y="286865"/>
            <a:ext cx="10446034" cy="867912"/>
          </a:xfrm>
          <a:prstGeom prst="rect">
            <a:avLst/>
          </a:prstGeom>
          <a:noFill/>
        </p:spPr>
        <p:txBody>
          <a:bodyPr wrap="square" lIns="127998" tIns="63999" rIns="127998" bIns="63999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цикл «Профилактика инфекций и инфекционный контроль» подготовлен в рамках проекта НЦОЗ 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ICAP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25" y="286862"/>
            <a:ext cx="1016081" cy="95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51C4DE9D-43D1-41A9-A0DA-065CA76CE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" y="286862"/>
            <a:ext cx="1016081" cy="95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1863" y="348920"/>
            <a:ext cx="10282742" cy="1180855"/>
          </a:xfrm>
        </p:spPr>
        <p:txBody>
          <a:bodyPr>
            <a:noAutofit/>
          </a:bodyPr>
          <a:lstStyle/>
          <a:p>
            <a:pPr algn="ctr"/>
            <a: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оценки мероприятий по профилактике инфекций и инфекционного контроля на уровне </a:t>
            </a:r>
            <a:r>
              <a:rPr lang="kk-KZ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«Областной </a:t>
            </a:r>
            <a: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инфекционной </a:t>
            </a:r>
            <a:r>
              <a:rPr lang="kk-KZ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больницы» </a:t>
            </a:r>
            <a: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Талдыкорган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1409253"/>
          <a:ext cx="12385376" cy="7357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2546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2408404602"/>
              </p:ext>
            </p:extLst>
          </p:nvPr>
        </p:nvGraphicFramePr>
        <p:xfrm>
          <a:off x="712168" y="4734273"/>
          <a:ext cx="11290854" cy="3915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2786967553"/>
              </p:ext>
            </p:extLst>
          </p:nvPr>
        </p:nvGraphicFramePr>
        <p:xfrm>
          <a:off x="352128" y="252524"/>
          <a:ext cx="11694099" cy="5494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9727570" y="2855164"/>
            <a:ext cx="2016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1127260" y="2758771"/>
            <a:ext cx="1512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5531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7"/>
            <a:ext cx="12318606" cy="200053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пробелов.</a:t>
            </a:r>
          </a:p>
          <a:p>
            <a:pPr algn="ctr"/>
            <a:endParaRPr lang="kk-KZ" sz="2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kk-KZ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1: Программа профилактики инфекции и инфекционного контроля. </a:t>
            </a: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376465" y="3798168"/>
            <a:ext cx="9217025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пункт. Есть ли у вас программа ПИИК?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Да, но нет четко определенных целей – 5 баллов из 10.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пункт.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ли/включены ли в состав комиссии ПИИК представители администрации по управлению инфраструктурой учреждения (например, по биобезопасности, отходам и те, кто занимается вопросами воды, санитарии и гигиены [WASH])?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 – 0 баллов.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пункт. Ведет ли высшее руководство учреждения целенаправленную политику поддержки программы ПИИК через выделенный бюджет специально для программы ПИИК (то есть охватывающим деятельность ПИИК, включая заработную плату)?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 – 0 баллов.</a:t>
            </a:r>
          </a:p>
          <a:p>
            <a:pPr marL="639556" lvl="1" indent="0" algn="just">
              <a:buSzPct val="150000"/>
              <a:buNone/>
            </a:pPr>
            <a:endParaRPr lang="ru-RU" b="1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078088"/>
          <a:ext cx="123853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509491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0968" y="2206327"/>
            <a:ext cx="12318606" cy="200053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пробелов.</a:t>
            </a:r>
          </a:p>
          <a:p>
            <a:pPr algn="ctr"/>
            <a:endParaRPr lang="kk-KZ" sz="2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kk-KZ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1: Программа профилактики инфекции и инфекционного контроля. </a:t>
            </a: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376465" y="3798168"/>
            <a:ext cx="9217025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None/>
            </a:pPr>
            <a:endParaRPr lang="ru-RU" b="1" dirty="0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4" y="3715732"/>
            <a:ext cx="5045797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48" y="3582143"/>
            <a:ext cx="576064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5728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8"/>
            <a:ext cx="12318606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пробелов.</a:t>
            </a:r>
          </a:p>
          <a:p>
            <a:pPr algn="ctr"/>
            <a:endParaRPr lang="ru-RU" sz="2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2: Руководства по профилактике инфекций и инфекционному контролю (ПИИК)</a:t>
            </a:r>
            <a:endParaRPr lang="kk-KZ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448472" y="4125458"/>
            <a:ext cx="8856983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пункт. Есть ли в вашем учреждении руководства по: Стандартным мерам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предосторожности;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Борьбе с вспышками заболеваний и готовности 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ним;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инфекций в области хирургического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вмешательства; Профилактике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катетер-ассоциированных инфекций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кровотока; Профилактике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катетер-ассоциированных инфекций мочевыводящих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путей; Профилактике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внутрибольничной пневмонии всех видов, включая вентилятор-ассоциированную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пневмонию; Рациональному использованию антибиотиков???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нет – 0 баллов. </a:t>
            </a:r>
          </a:p>
          <a:p>
            <a:pPr marL="639556" lvl="1" indent="0" algn="just">
              <a:buSzPct val="150000"/>
              <a:buNone/>
            </a:pPr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078088"/>
          <a:ext cx="123853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4247351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8"/>
            <a:ext cx="12318606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анализ по каждому пункту. Выявление слабых сторон и пробелов.</a:t>
            </a:r>
          </a:p>
          <a:p>
            <a:pPr algn="ctr"/>
            <a:endParaRPr lang="ru-RU" sz="2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3: Обучение и подготовка в области профилактики инфекций и инфекционного контроля (ПИИК)</a:t>
            </a:r>
            <a:endParaRPr lang="kk-KZ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376465" y="3942184"/>
            <a:ext cx="9217025" cy="5040560"/>
          </a:xfrm>
          <a:prstGeom prst="rect">
            <a:avLst/>
          </a:prstGeom>
        </p:spPr>
        <p:txBody>
          <a:bodyPr vert="horz" lIns="127931" tIns="63965" rIns="127931" bIns="63965" rtlCol="0">
            <a:normAutofit fontScale="85000" lnSpcReduction="20000"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пункт. Есть ли дополнительный персонал, не относящийся к ПИИК, обладающий достаточными навыками для выполнения функций преподавателей и наставников (например, специально подготовленные медсестры, врачи, кураторы)?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 – 0 баллов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пункт. Как проходят обучение медицинские работники и другой персонал?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Используется только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письменная информация и / или устное обучение и / или дистанционное обучение – 5 баллов из 10.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пункт. Существует ли специальная подготовка по ПИИК для пациентов или членов семьи с целью минимизации риска инфекций, связанных с оказанием медицинской помощи (например, пациентов со сниженным иммунитетом, пациентов с инвазивными устройствами, пациентов с инфекциями с множественной лекарственной устойчивостью)?                          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 – 0 баллов.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dirty="0"/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078088"/>
          <a:ext cx="123853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254924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60239" y="358075"/>
            <a:ext cx="11233249" cy="2215977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       </a:t>
            </a:r>
            <a:r>
              <a:rPr lang="ru-RU" sz="2400" b="1" dirty="0" err="1">
                <a:solidFill>
                  <a:schemeClr val="tx2"/>
                </a:solidFill>
              </a:rPr>
              <a:t>Оқаева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Айым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Серікқызы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400" dirty="0" err="1">
                <a:solidFill>
                  <a:schemeClr val="tx2"/>
                </a:solidFill>
              </a:rPr>
              <a:t>г.Талдыкорган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3795" y="1498416"/>
            <a:ext cx="12318606" cy="200053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пробелов.</a:t>
            </a:r>
          </a:p>
          <a:p>
            <a:pPr algn="ctr"/>
            <a:endParaRPr lang="ru-RU" sz="2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4: </a:t>
            </a:r>
            <a:r>
              <a:rPr lang="ru-RU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Эпиднадзор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инфекциями, связанными с оказанием медицинской помощи (ИСМП)</a:t>
            </a:r>
            <a:r>
              <a:rPr lang="kk-KZ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550395791"/>
              </p:ext>
            </p:extLst>
          </p:nvPr>
        </p:nvGraphicFramePr>
        <p:xfrm>
          <a:off x="280121" y="3726160"/>
          <a:ext cx="3384375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одержимое 2"/>
          <p:cNvSpPr txBox="1">
            <a:spLocks/>
          </p:cNvSpPr>
          <p:nvPr/>
        </p:nvSpPr>
        <p:spPr>
          <a:xfrm>
            <a:off x="2872406" y="3150096"/>
            <a:ext cx="9721082" cy="5688632"/>
          </a:xfrm>
          <a:prstGeom prst="rect">
            <a:avLst/>
          </a:prstGeom>
        </p:spPr>
        <p:txBody>
          <a:bodyPr vert="horz" lIns="127931" tIns="63965" rIns="127931" bIns="63965" rtlCol="0">
            <a:no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пункт. Проводится ли в вашем учреждении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эпиднадзор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Инфекциями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хирургического вмешательства, Инфекциями, связанными с постановкой устройств (например, катетер-ассоциированные инфекции мочевых путей, инфекции кровотока, связанные с центральным катетером, инфекции кровотока, связанные с периферическим катетером, вентилятор- ассоциированная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пневмония)?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нет – 0 баллов.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пункт. Используете ли вы надежные показатели для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эпиднадзора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числитель и знаменатель в соответствии с международными определениями [например, CDC NHSN/ECDC]15 или, если они адаптированы, базируется ли адаптация на доказательных данных и консультациях экспертов?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нет – 0 баллов.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пункт. Используете ли вы стандартизированные методы сбора данных (например, активное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проспективное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эпидемиологическое наблюдение ) в соответствии с международными протоколами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эпиднадзора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(например, CDC NHSN/ECDC) или, если они адаптированы, базируется ли адаптация на доказательных данных и консультациях экспертов? 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 – 0 баллов.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078088"/>
          <a:ext cx="123853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="" xmlns:p14="http://schemas.microsoft.com/office/powerpoint/2010/main" val="314665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60239" y="358075"/>
            <a:ext cx="11233249" cy="2215977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       </a:t>
            </a:r>
            <a:r>
              <a:rPr lang="ru-RU" sz="2400" b="1" dirty="0" err="1">
                <a:solidFill>
                  <a:schemeClr val="tx2"/>
                </a:solidFill>
              </a:rPr>
              <a:t>Оқаева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Айым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Серікқызы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400" dirty="0" err="1">
                <a:solidFill>
                  <a:schemeClr val="tx2"/>
                </a:solidFill>
              </a:rPr>
              <a:t>г.Талдыкорган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3795" y="1498416"/>
            <a:ext cx="12318606" cy="200053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пробелов.</a:t>
            </a:r>
          </a:p>
          <a:p>
            <a:pPr algn="ctr"/>
            <a:endParaRPr lang="ru-RU" sz="2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4: </a:t>
            </a:r>
            <a:r>
              <a:rPr lang="ru-RU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Эпиднадзор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инфекциями, связанными с оказанием медицинской помощи (ИСМП)</a:t>
            </a:r>
            <a:r>
              <a:rPr lang="kk-KZ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6" y="3078088"/>
            <a:ext cx="615930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48" y="3078088"/>
            <a:ext cx="576064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50106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8"/>
            <a:ext cx="12318606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пробелов.</a:t>
            </a:r>
          </a:p>
          <a:p>
            <a:pPr algn="ctr"/>
            <a:endParaRPr lang="ru-RU" sz="2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5: </a:t>
            </a:r>
            <a:r>
              <a:rPr lang="ru-RU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Мультимодальные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стратегии16 внедрения мероприятий по профилактике инфекции и инфекционному контролю (ПИИК)</a:t>
            </a:r>
            <a:endParaRPr lang="kk-KZ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2944417" y="3942184"/>
            <a:ext cx="9649072" cy="5094313"/>
          </a:xfrm>
          <a:prstGeom prst="rect">
            <a:avLst/>
          </a:prstGeom>
        </p:spPr>
        <p:txBody>
          <a:bodyPr vert="horz" lIns="127931" tIns="63965" rIns="127931" bIns="63965" rtlCol="0">
            <a:normAutofit fontScale="62500" lnSpcReduction="20000"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пункт. Включают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ваши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мультимодальные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стратегии какие-либо или все из следующих элементов: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Принимаются меры для обеспечения необходимой инфраструктуры и постоянного наличия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письменная информация и / или устное обучение и / или дистанционное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– 5 баллов из 10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пункт. Используется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мультидисциплинарная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группа специалистов для реализации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стратегий ПИИК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 – 0 баллов. </a:t>
            </a:r>
          </a:p>
          <a:p>
            <a:pPr marL="639556" lvl="1" indent="0" algn="just">
              <a:buSzPct val="150000"/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пункт. Регулярно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вы связываетесь с коллегами из отдела повышения качества медицинской помощи и безопасности пациентов для разработки и реализации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ПИИК?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нет – 0 баллов.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b="1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510136"/>
          <a:ext cx="1238537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4235208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7"/>
            <a:ext cx="12318606" cy="120031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пробелов</a:t>
            </a:r>
          </a:p>
          <a:p>
            <a:pPr algn="ctr"/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компонент 6: Мониторинг/аудит практик ПИИК и обратная связь</a:t>
            </a:r>
            <a:endParaRPr lang="kk-KZ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376464" y="3798168"/>
            <a:ext cx="9217025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пункт. Имеется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у вас четкий план мониторинга с четкими целями, задачами и мероприятиями (включая инструменты для систематического сбора данных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 – 0 баллов. </a:t>
            </a:r>
          </a:p>
          <a:p>
            <a:pPr marL="639556" lvl="1" indent="0" algn="just">
              <a:buSzPct val="150000"/>
              <a:buNone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пункт. Оцениваете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вы показатели культуры безопасности в вашем учреждении (например, с помощью других опросников, таких как HSOPSC, SAQ, PSCHO, HSC22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 – 0 баллов. </a:t>
            </a:r>
          </a:p>
          <a:p>
            <a:pPr marL="639556" lvl="1" indent="0" algn="just">
              <a:buSzPct val="150000"/>
              <a:buNone/>
            </a:pPr>
            <a:endParaRPr lang="ru-RU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078088"/>
          <a:ext cx="123853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09088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663" y="367646"/>
            <a:ext cx="7272809" cy="1530086"/>
          </a:xfrm>
        </p:spPr>
        <p:txBody>
          <a:bodyPr>
            <a:noAutofit/>
          </a:bodyPr>
          <a:lstStyle/>
          <a:p>
            <a:pPr algn="r"/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1059FC"/>
                </a:solidFill>
                <a:latin typeface="Times New Roman" pitchFamily="18" charset="0"/>
                <a:cs typeface="Times New Roman" pitchFamily="18" charset="0"/>
              </a:rPr>
              <a:t>Оценка существующих практик ПИИК с целью выявления зон для улучшения</a:t>
            </a:r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612775" y="1599950"/>
            <a:ext cx="11521440" cy="121444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>
                <a:solidFill>
                  <a:schemeClr val="tx2"/>
                </a:solidFill>
              </a:rPr>
              <a:t>АКТУАЛЬНОСТЬ</a:t>
            </a:r>
          </a:p>
        </p:txBody>
      </p:sp>
      <p:pic>
        <p:nvPicPr>
          <p:cNvPr id="7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6" y="382492"/>
            <a:ext cx="1100145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71578" y="375414"/>
            <a:ext cx="4071966" cy="1143008"/>
          </a:xfrm>
          <a:prstGeom prst="rect">
            <a:avLst/>
          </a:prstGeom>
        </p:spPr>
        <p:txBody>
          <a:bodyPr vert="horz" lIns="127931" tIns="63965" rIns="127931" bIns="63965" rtlCol="0" anchor="ctr">
            <a:noAutofit/>
          </a:bodyPr>
          <a:lstStyle/>
          <a:p>
            <a:pPr defTabSz="1279108">
              <a:spcBef>
                <a:spcPct val="0"/>
              </a:spcBef>
              <a:defRPr/>
            </a:pPr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Группа </a:t>
            </a:r>
            <a:r>
              <a:rPr lang="ru-RU" sz="3300" b="1" dirty="0" smtClean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6   </a:t>
            </a:r>
            <a: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/>
            </a:r>
            <a:b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</a:br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Полевые</a:t>
            </a:r>
            <a: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 работы</a:t>
            </a:r>
            <a:b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</a:br>
            <a:r>
              <a:rPr lang="ru-RU" sz="3300" b="1" dirty="0">
                <a:solidFill>
                  <a:srgbClr val="1059FC"/>
                </a:solidFill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AutoShape 2" descr="Infection Prevention and Control measure in the context of COVID-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Infection Prevention and Control measure in the context of COVID-1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Infection Prevention and Control measure in the context of COVID-1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8" descr="Infection Prevention and Control measure in the context of COVID-1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0" descr="Infection Prevention and Control measure in the context of COVID-19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535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778" y="2574032"/>
            <a:ext cx="4717702" cy="52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87015" y="2934072"/>
            <a:ext cx="738058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ВОЗ, до 7% госпитализированных пациентов в развитых странах и до 15% в развивающихся странах имеют инфекции, связанные с медицинской помощью (ИСМП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514350" indent="-514350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ИСМП в медицинских организациях можно предотвратить путем реализации эффективных мер по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профилактике инфекций и инфекционному контролю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(ПИИК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514350" indent="-514350">
              <a:buNone/>
            </a:pPr>
            <a:endParaRPr lang="ru-RU" dirty="0" smtClean="0"/>
          </a:p>
          <a:p>
            <a:pPr marL="514350" indent="-514350">
              <a:buNone/>
            </a:pP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09092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7"/>
            <a:ext cx="12318606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пробелов</a:t>
            </a:r>
          </a:p>
          <a:p>
            <a:pPr algn="ctr"/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компонент 7: Рабочая нагрузка, кадровое обеспечение и средняя занятость </a:t>
            </a:r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койки</a:t>
            </a:r>
            <a:endParaRPr lang="kk-KZ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018656" y="4139954"/>
            <a:ext cx="9577065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пункт. Оценивается ли в вашем учреждении уровень кадрового обеспечения в соответствии с загруженностью пациентами с использованием национальных стандартов или стандартного инструмента оценки кадровых потребностей, такого как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Workload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indicators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staffing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нет – 0 баллов.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пункт. Соответствует ли расстояние между койками пациентов рекомендованному &gt; 1 метр в вашем учреждении?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Да, но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отделениях –  5 баллов из 15.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078088"/>
          <a:ext cx="123853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980524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84376" y="358075"/>
            <a:ext cx="9001000" cy="283153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8"/>
            <a:ext cx="12318606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пробелов</a:t>
            </a:r>
          </a:p>
          <a:p>
            <a:pPr algn="ctr"/>
            <a:endParaRPr lang="kk-K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компонент 8: Рабочая среда, материалы и оборудование для ПИИК на уровне </a:t>
            </a:r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</a:t>
            </a:r>
            <a:endParaRPr lang="kk-KZ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376465" y="3582145"/>
            <a:ext cx="9217025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None/>
            </a:pPr>
            <a:endParaRPr lang="ru-RU" dirty="0"/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775974"/>
            <a:ext cx="4228597" cy="484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24" y="3775973"/>
            <a:ext cx="3816424" cy="48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73" y="3775974"/>
            <a:ext cx="3744418" cy="4844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52894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7807" y="156130"/>
            <a:ext cx="10786798" cy="8097100"/>
          </a:xfrm>
        </p:spPr>
        <p:txBody>
          <a:bodyPr/>
          <a:lstStyle/>
          <a:p>
            <a:pPr algn="ctr"/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улучшении данной оценки по ПИИК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01743613"/>
              </p:ext>
            </p:extLst>
          </p:nvPr>
        </p:nvGraphicFramePr>
        <p:xfrm>
          <a:off x="280122" y="1421904"/>
          <a:ext cx="12313367" cy="7461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196"/>
                <a:gridCol w="4818276"/>
                <a:gridCol w="1444286"/>
                <a:gridCol w="2376265"/>
                <a:gridCol w="2088232"/>
                <a:gridCol w="1008112"/>
              </a:tblGrid>
              <a:tr h="775243">
                <a:tc>
                  <a:txBody>
                    <a:bodyPr/>
                    <a:lstStyle/>
                    <a:p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исп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Исполнители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ctr" defTabSz="1279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Отметка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 исп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292108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Составить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план мероприятий по улучшению ПИИК. Предоставить данный план на заседаний КИК и утвердить руководителем. 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07.11.</a:t>
                      </a:r>
                      <a:endParaRPr lang="kk-KZ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эпидемиолог,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зав. отделениями, </a:t>
                      </a: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главная медсестра</a:t>
                      </a: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612709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ru-RU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Пересмотреть</a:t>
                      </a:r>
                      <a:r>
                        <a:rPr lang="ru-RU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программу ПИИК на следующий год. 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Предоставить программу на заседаний КИК и утвердить руководителем. 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ru-RU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25.12.2022г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КИК 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компонент 1.</a:t>
                      </a:r>
                    </a:p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(ПИИК)</a:t>
                      </a:r>
                      <a:endParaRPr lang="ru-RU" sz="19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550487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Разработать СОП и контрольный лист по </a:t>
                      </a: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«Профилактике внутрибольничной пневмонии всех видов, включая вентилятор-ассоцированную пневмонию</a:t>
                      </a:r>
                      <a:r>
                        <a:rPr lang="ru-RU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  <a:r>
                        <a:rPr lang="ru-RU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07.11.</a:t>
                      </a:r>
                      <a:endParaRPr lang="kk-KZ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эпидемиолог,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зам.главного врача по лечебной работе, зав.отделениями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компонент 2.</a:t>
                      </a:r>
                    </a:p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(Руководства</a:t>
                      </a:r>
                      <a:r>
                        <a:rPr lang="kk-KZ" sz="19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ПИИК)</a:t>
                      </a:r>
                      <a:endParaRPr lang="ru-RU" sz="19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2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705992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Разработать СОП и контрольный лист  по </a:t>
                      </a: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«Профилактике катетер-ассоцированных инфекций кровотока</a:t>
                      </a:r>
                      <a:r>
                        <a:rPr lang="ru-RU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07.11.</a:t>
                      </a:r>
                      <a:endParaRPr lang="kk-KZ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эпидемиолог,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зам.главного врача по лечебной работе, зав.отделениями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компонент 2.</a:t>
                      </a:r>
                    </a:p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(Руководства</a:t>
                      </a:r>
                      <a:r>
                        <a:rPr lang="kk-KZ" sz="19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ПИИК)</a:t>
                      </a:r>
                      <a:endParaRPr lang="ru-RU" sz="19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-223936" y="1836"/>
            <a:ext cx="13393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2000" b="1" dirty="0">
                <a:solidFill>
                  <a:schemeClr val="tx2"/>
                </a:solidFill>
              </a:rPr>
            </a:br>
            <a:r>
              <a:rPr lang="ru-RU" sz="20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2000" b="1" dirty="0">
                <a:solidFill>
                  <a:schemeClr val="tx2"/>
                </a:solidFill>
              </a:rPr>
            </a:br>
            <a:r>
              <a:rPr lang="ru-RU" sz="2000" b="1" dirty="0">
                <a:solidFill>
                  <a:schemeClr val="tx2"/>
                </a:solidFill>
              </a:rPr>
              <a:t>       </a:t>
            </a:r>
            <a:r>
              <a:rPr lang="ru-RU" sz="2000" b="1" dirty="0" err="1">
                <a:solidFill>
                  <a:schemeClr val="tx2"/>
                </a:solidFill>
              </a:rPr>
              <a:t>Оқаева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err="1">
                <a:solidFill>
                  <a:schemeClr val="tx2"/>
                </a:solidFill>
              </a:rPr>
              <a:t>Айым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r>
              <a:rPr lang="ru-RU" sz="2000" b="1" dirty="0" err="1">
                <a:solidFill>
                  <a:schemeClr val="tx2"/>
                </a:solidFill>
              </a:rPr>
              <a:t>Серікқызы</a:t>
            </a:r>
            <a:r>
              <a:rPr lang="ru-RU" sz="2000" b="1" dirty="0">
                <a:solidFill>
                  <a:schemeClr val="tx2"/>
                </a:solidFill>
              </a:rPr>
              <a:t> </a:t>
            </a:r>
            <a:br>
              <a:rPr lang="ru-RU" sz="2000" b="1" dirty="0">
                <a:solidFill>
                  <a:schemeClr val="tx2"/>
                </a:solidFill>
              </a:rPr>
            </a:br>
            <a:r>
              <a:rPr lang="ru-RU" sz="20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000" dirty="0" err="1">
                <a:solidFill>
                  <a:schemeClr val="tx2"/>
                </a:solidFill>
              </a:rPr>
              <a:t>г.Талдыкорган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76472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7807" y="156130"/>
            <a:ext cx="10786798" cy="8097100"/>
          </a:xfrm>
        </p:spPr>
        <p:txBody>
          <a:bodyPr/>
          <a:lstStyle/>
          <a:p>
            <a:pPr algn="ctr"/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улучшении данной оценки по ПИИК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8783210"/>
              </p:ext>
            </p:extLst>
          </p:nvPr>
        </p:nvGraphicFramePr>
        <p:xfrm>
          <a:off x="100100" y="1277888"/>
          <a:ext cx="12529392" cy="7752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340"/>
                <a:gridCol w="4452221"/>
                <a:gridCol w="1368152"/>
                <a:gridCol w="2808312"/>
                <a:gridCol w="2059430"/>
                <a:gridCol w="1252937"/>
              </a:tblGrid>
              <a:tr h="733561">
                <a:tc>
                  <a:txBody>
                    <a:bodyPr/>
                    <a:lstStyle/>
                    <a:p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исп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Исполнители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 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Отметка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 исп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510641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Разработать СОП и контрольный лист  по </a:t>
                      </a: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«Борьбе с вспышками заболеваний и готовности к ним</a:t>
                      </a:r>
                      <a:r>
                        <a:rPr lang="ru-RU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2023г.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эпидемиолог,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зам.главного врача по лечебной работе, зав.отделениями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компонент 2.</a:t>
                      </a:r>
                    </a:p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(Руководства</a:t>
                      </a:r>
                      <a:r>
                        <a:rPr lang="kk-KZ" sz="19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ПИИК)</a:t>
                      </a:r>
                      <a:endParaRPr lang="ru-RU" sz="19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510641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Разработать руководства и контрольный лист  по </a:t>
                      </a: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«Рациональному использованию антибиотиков</a:t>
                      </a:r>
                      <a:r>
                        <a:rPr lang="ru-RU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2023г.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эпидемиолог,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зам.главного врача по лечебной работе, зав.отделениями, фармацевт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компонент 2.</a:t>
                      </a:r>
                    </a:p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(Руководства</a:t>
                      </a:r>
                      <a:r>
                        <a:rPr lang="kk-KZ" sz="19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ПИИК)</a:t>
                      </a:r>
                      <a:endParaRPr lang="ru-RU" sz="19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924904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Систематически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повышать знания сотрудников по ПИИК. Провести обучение. Проводить мониторинг по выполнению. 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течение года 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эпидемиолог,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зам.главного врача по лечебной работе, зав.отделениями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компонент 3.</a:t>
                      </a:r>
                    </a:p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(Обучение и подготовка в области ПИИК</a:t>
                      </a:r>
                      <a:r>
                        <a:rPr lang="kk-KZ" sz="19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9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21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924904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Внедрить в использовании инстументы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ВОЗ для регулярной проверки качества данных и оценки эффективности. 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течение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года 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эпидемиолог,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зам по ККМУ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компонент 4.</a:t>
                      </a:r>
                    </a:p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(Эпиднадзор за ИСМП</a:t>
                      </a:r>
                      <a:r>
                        <a:rPr lang="kk-KZ" sz="19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9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9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-944016" y="32316"/>
            <a:ext cx="144736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1800" b="1" dirty="0">
                <a:solidFill>
                  <a:schemeClr val="tx2"/>
                </a:solidFill>
              </a:rPr>
            </a:br>
            <a:r>
              <a:rPr lang="ru-RU" sz="18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1800" b="1" dirty="0">
                <a:solidFill>
                  <a:schemeClr val="tx2"/>
                </a:solidFill>
              </a:rPr>
            </a:br>
            <a:r>
              <a:rPr lang="ru-RU" sz="1800" b="1" dirty="0">
                <a:solidFill>
                  <a:schemeClr val="tx2"/>
                </a:solidFill>
              </a:rPr>
              <a:t>       </a:t>
            </a:r>
            <a:r>
              <a:rPr lang="ru-RU" sz="1800" b="1" dirty="0" err="1">
                <a:solidFill>
                  <a:schemeClr val="tx2"/>
                </a:solidFill>
              </a:rPr>
              <a:t>Оқаева</a:t>
            </a:r>
            <a:r>
              <a:rPr lang="ru-RU" sz="1800" b="1" dirty="0">
                <a:solidFill>
                  <a:schemeClr val="tx2"/>
                </a:solidFill>
              </a:rPr>
              <a:t> </a:t>
            </a:r>
            <a:r>
              <a:rPr lang="ru-RU" sz="1800" b="1" dirty="0" err="1">
                <a:solidFill>
                  <a:schemeClr val="tx2"/>
                </a:solidFill>
              </a:rPr>
              <a:t>Айым</a:t>
            </a:r>
            <a:r>
              <a:rPr lang="ru-RU" sz="1800" b="1" dirty="0">
                <a:solidFill>
                  <a:schemeClr val="tx2"/>
                </a:solidFill>
              </a:rPr>
              <a:t> </a:t>
            </a:r>
            <a:r>
              <a:rPr lang="ru-RU" sz="1800" b="1" dirty="0" err="1">
                <a:solidFill>
                  <a:schemeClr val="tx2"/>
                </a:solidFill>
              </a:rPr>
              <a:t>Серікқызы</a:t>
            </a:r>
            <a:r>
              <a:rPr lang="ru-RU" sz="1800" b="1" dirty="0">
                <a:solidFill>
                  <a:schemeClr val="tx2"/>
                </a:solidFill>
              </a:rPr>
              <a:t> </a:t>
            </a:r>
            <a:br>
              <a:rPr lang="ru-RU" sz="1800" b="1" dirty="0">
                <a:solidFill>
                  <a:schemeClr val="tx2"/>
                </a:solidFill>
              </a:rPr>
            </a:br>
            <a:r>
              <a:rPr lang="ru-RU" sz="1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1800" dirty="0" err="1">
                <a:solidFill>
                  <a:schemeClr val="tx2"/>
                </a:solidFill>
              </a:rPr>
              <a:t>г.Талдыкорган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3917937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7807" y="156130"/>
            <a:ext cx="10786798" cy="8097100"/>
          </a:xfrm>
        </p:spPr>
        <p:txBody>
          <a:bodyPr/>
          <a:lstStyle/>
          <a:p>
            <a:pPr algn="ctr"/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улучшении данной оценки по ПИИК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83436785"/>
              </p:ext>
            </p:extLst>
          </p:nvPr>
        </p:nvGraphicFramePr>
        <p:xfrm>
          <a:off x="136104" y="1133872"/>
          <a:ext cx="12529391" cy="7896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340"/>
                <a:gridCol w="4398054"/>
                <a:gridCol w="1638387"/>
                <a:gridCol w="2493197"/>
                <a:gridCol w="2279494"/>
                <a:gridCol w="1131919"/>
              </a:tblGrid>
              <a:tr h="1189442">
                <a:tc>
                  <a:txBody>
                    <a:bodyPr/>
                    <a:lstStyle/>
                    <a:p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исп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Исполнители</a:t>
                      </a:r>
                      <a:endParaRPr lang="ru-RU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ctr" defTabSz="12791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Отметка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 исп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189442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Создать мультидисциплинарную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группу специалистов для реализации мультимодальных стратегий. 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течение года 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эпидемиолог,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зам.главного врача по лечебной работе и ККМУ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компонент 5.</a:t>
                      </a:r>
                    </a:p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(Мультимодальные стратегии</a:t>
                      </a:r>
                      <a:r>
                        <a:rPr lang="kk-KZ" sz="19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9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727319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результата.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аудит по долгосрочной поддержке программы.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течение года 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эпидемиолог,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зам.главного врача по лечебной работе, зав.отделениями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компонент 6.</a:t>
                      </a:r>
                    </a:p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(Мониторинг/  аудит</a:t>
                      </a:r>
                      <a:r>
                        <a:rPr lang="kk-KZ" sz="19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практик ПИИК и обратная связь )</a:t>
                      </a:r>
                      <a:endParaRPr lang="ru-RU" sz="19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996257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некоторых палатах решить вопрос о не соответствии расстоянии между койками пациентов реккомендованному 1 метру. 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2023 год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эпидемиолог,</a:t>
                      </a: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зам.главного врача по лечебной работе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компонент 7.</a:t>
                      </a:r>
                    </a:p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(Рабочая нагрузка, средняя занятость койки</a:t>
                      </a:r>
                      <a:r>
                        <a:rPr lang="kk-KZ" sz="19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9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  <a:tr h="1458380">
                <a:tc>
                  <a:txBody>
                    <a:bodyPr/>
                    <a:lstStyle/>
                    <a:p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Вести мониторинг за обеспечением, рабочей средой и оборудованием для ПИИК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 КИК</a:t>
                      </a:r>
                      <a:endParaRPr lang="ru-RU" sz="19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Основной компонент 8.</a:t>
                      </a:r>
                    </a:p>
                    <a:p>
                      <a:r>
                        <a:rPr lang="kk-KZ" sz="19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(Рабочая среда,</a:t>
                      </a:r>
                      <a:r>
                        <a:rPr lang="kk-KZ" sz="1900" b="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материалы и оборудование)</a:t>
                      </a:r>
                      <a:endParaRPr lang="ru-RU" sz="1900" b="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  <a:tc>
                  <a:txBody>
                    <a:bodyPr/>
                    <a:lstStyle/>
                    <a:p>
                      <a:endParaRPr lang="ru-RU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016" marR="128016" marT="61203" marB="61203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-2384176" y="0"/>
            <a:ext cx="186500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1600" b="1" dirty="0">
                <a:solidFill>
                  <a:schemeClr val="tx2"/>
                </a:solidFill>
              </a:rPr>
            </a:br>
            <a:r>
              <a:rPr lang="ru-RU" sz="1600" b="1" dirty="0">
                <a:solidFill>
                  <a:schemeClr val="tx2"/>
                </a:solidFill>
              </a:rPr>
              <a:t>УЧАСТНИК № 1               </a:t>
            </a:r>
            <a:br>
              <a:rPr lang="ru-RU" sz="1600" b="1" dirty="0">
                <a:solidFill>
                  <a:schemeClr val="tx2"/>
                </a:solidFill>
              </a:rPr>
            </a:br>
            <a:r>
              <a:rPr lang="ru-RU" sz="1600" b="1" dirty="0">
                <a:solidFill>
                  <a:schemeClr val="tx2"/>
                </a:solidFill>
              </a:rPr>
              <a:t>       </a:t>
            </a:r>
            <a:r>
              <a:rPr lang="ru-RU" sz="1600" b="1" dirty="0" err="1">
                <a:solidFill>
                  <a:schemeClr val="tx2"/>
                </a:solidFill>
              </a:rPr>
              <a:t>Оқаева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Айым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r>
              <a:rPr lang="ru-RU" sz="1600" b="1" dirty="0" err="1">
                <a:solidFill>
                  <a:schemeClr val="tx2"/>
                </a:solidFill>
              </a:rPr>
              <a:t>Серікқызы</a:t>
            </a:r>
            <a:r>
              <a:rPr lang="ru-RU" sz="1600" b="1" dirty="0">
                <a:solidFill>
                  <a:schemeClr val="tx2"/>
                </a:solidFill>
              </a:rPr>
              <a:t> </a:t>
            </a:r>
            <a:br>
              <a:rPr lang="ru-RU" sz="1600" b="1" dirty="0">
                <a:solidFill>
                  <a:schemeClr val="tx2"/>
                </a:solidFill>
              </a:rPr>
            </a:br>
            <a:r>
              <a:rPr lang="ru-RU" sz="1600" b="1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1600" b="1" dirty="0" err="1">
                <a:solidFill>
                  <a:schemeClr val="tx2"/>
                </a:solidFill>
              </a:rPr>
              <a:t>г.Талдыкорган</a:t>
            </a: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4122250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43" y="303977"/>
            <a:ext cx="10101333" cy="1130458"/>
          </a:xfrm>
        </p:spPr>
        <p:txBody>
          <a:bodyPr>
            <a:no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n-lt"/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  <a:latin typeface="+mn-lt"/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2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Катенова</a:t>
            </a:r>
            <a:r>
              <a:rPr lang="ru-RU" sz="2800" b="1" dirty="0">
                <a:solidFill>
                  <a:schemeClr val="tx2"/>
                </a:solidFill>
              </a:rPr>
              <a:t> Сауле </a:t>
            </a:r>
            <a:r>
              <a:rPr lang="ru-RU" sz="2800" b="1" dirty="0" err="1">
                <a:solidFill>
                  <a:schemeClr val="tx2"/>
                </a:solidFill>
              </a:rPr>
              <a:t>Шакировна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800" dirty="0" err="1">
                <a:solidFill>
                  <a:schemeClr val="tx2"/>
                </a:solidFill>
              </a:rPr>
              <a:t>г.Шымкент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23311" y="3150096"/>
            <a:ext cx="11521440" cy="5045032"/>
          </a:xfrm>
        </p:spPr>
        <p:txBody>
          <a:bodyPr/>
          <a:lstStyle/>
          <a:p>
            <a:pPr lvl="0">
              <a:buNone/>
            </a:pPr>
            <a:endParaRPr lang="ru-RU" dirty="0"/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914874036"/>
              </p:ext>
            </p:extLst>
          </p:nvPr>
        </p:nvGraphicFramePr>
        <p:xfrm>
          <a:off x="496145" y="2862065"/>
          <a:ext cx="11809312" cy="5896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04904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43" y="303977"/>
            <a:ext cx="10101333" cy="1130458"/>
          </a:xfrm>
        </p:spPr>
        <p:txBody>
          <a:bodyPr>
            <a:no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n-lt"/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  <a:latin typeface="+mn-lt"/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</a:t>
            </a:r>
            <a:r>
              <a:rPr lang="ru-RU" sz="2800" b="1" dirty="0" smtClean="0">
                <a:solidFill>
                  <a:schemeClr val="tx2"/>
                </a:solidFill>
              </a:rPr>
              <a:t>2 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Катенова</a:t>
            </a:r>
            <a:r>
              <a:rPr lang="ru-RU" sz="2800" b="1" dirty="0">
                <a:solidFill>
                  <a:schemeClr val="tx2"/>
                </a:solidFill>
              </a:rPr>
              <a:t> Сауле </a:t>
            </a:r>
            <a:r>
              <a:rPr lang="ru-RU" sz="2800" b="1" dirty="0" err="1">
                <a:solidFill>
                  <a:schemeClr val="tx2"/>
                </a:solidFill>
              </a:rPr>
              <a:t>Шакировна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800" dirty="0" err="1">
                <a:solidFill>
                  <a:schemeClr val="tx2"/>
                </a:solidFill>
              </a:rPr>
              <a:t>г.Шымкент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23311" y="3150096"/>
            <a:ext cx="11521440" cy="5045032"/>
          </a:xfrm>
        </p:spPr>
        <p:txBody>
          <a:bodyPr/>
          <a:lstStyle/>
          <a:p>
            <a:pPr lvl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2" y="2862064"/>
            <a:ext cx="1180931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46397635"/>
              </p:ext>
            </p:extLst>
          </p:nvPr>
        </p:nvGraphicFramePr>
        <p:xfrm>
          <a:off x="568152" y="6462464"/>
          <a:ext cx="11809312" cy="2520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31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06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5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расположения базы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Шымкент, мкр. Асар, участок 757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постройки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Здание сдано в эксплуатацию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 </a:t>
                      </a: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</a:t>
                      </a: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2222,5 кв</a:t>
                      </a: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 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6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деятельности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и стационарзамещающая помощь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6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1.Оказание экстренной медицинской помощи.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Хирургия новорожденных.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73994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197768"/>
            <a:ext cx="11521440" cy="1800200"/>
          </a:xfrm>
        </p:spPr>
        <p:txBody>
          <a:bodyPr>
            <a:normAutofit fontScale="90000"/>
          </a:bodyPr>
          <a:lstStyle/>
          <a:p>
            <a:pPr lvl="0" defTabSz="1279302">
              <a:spcBef>
                <a:spcPts val="0"/>
              </a:spcBef>
            </a:pPr>
            <a:r>
              <a:rPr lang="ru-RU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br>
              <a:rPr lang="ru-RU" sz="24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br>
              <a:rPr lang="ru-RU" sz="31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9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полевое </a:t>
            </a:r>
            <a:r>
              <a:rPr lang="ru-RU" sz="29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                                  </a:t>
            </a:r>
            <a:r>
              <a:rPr lang="ru-RU" sz="29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ГРУППА </a:t>
            </a:r>
            <a:r>
              <a:rPr lang="ru-RU" sz="29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№6</a:t>
            </a:r>
            <a:br>
              <a:rPr lang="ru-RU" sz="29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№ 2</a:t>
            </a:r>
            <a:r>
              <a:rPr lang="ru-RU" sz="29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9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9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Катенова</a:t>
            </a:r>
            <a:r>
              <a:rPr lang="ru-RU" sz="29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Сауле </a:t>
            </a:r>
            <a:r>
              <a:rPr lang="ru-RU" sz="29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Шакировна</a:t>
            </a:r>
            <a:r>
              <a:rPr lang="ru-RU" sz="29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9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ГКП на ПХВ «Городская детская клиническая больница» УЗ </a:t>
            </a:r>
            <a:r>
              <a:rPr lang="ru-RU" sz="3100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г.Шымкент</a:t>
            </a:r>
            <a: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br>
              <a:rPr lang="ru-RU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3100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8" y="197768"/>
            <a:ext cx="108011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30" y="1997968"/>
            <a:ext cx="86409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58256092"/>
              </p:ext>
            </p:extLst>
          </p:nvPr>
        </p:nvGraphicFramePr>
        <p:xfrm>
          <a:off x="1432247" y="2218671"/>
          <a:ext cx="10513167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3167"/>
              </a:tblGrid>
              <a:tr h="1008112">
                <a:tc>
                  <a:txBody>
                    <a:bodyPr/>
                    <a:lstStyle/>
                    <a:p>
                      <a:r>
                        <a:rPr lang="ru-RU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Подготовить отчет на 3-4 слайдах мониторинга внедрения практик по полевым работам, проведенных на первом этапе. </a:t>
                      </a:r>
                      <a:br>
                        <a:rPr lang="ru-RU" sz="2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 flipV="1">
            <a:off x="352131" y="5020350"/>
            <a:ext cx="1180931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: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16223" y="4806280"/>
            <a:ext cx="10945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4177" y="3510137"/>
            <a:ext cx="11377263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r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Полевая  работа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группа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«Стандартные меры предосторожности. Оценка рисков, с разработкой плана по улучшению мер предосторожности»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«Разработать  стандартные  меры  предосторожности  направленный на  снижение  риска  передачи  воздушно-капельных  инфекции»</a:t>
            </a:r>
          </a:p>
          <a:p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Пояснение к использованию вывесок на дверях палат пациентов о контактных мерах предосторожности (КМП) для медицинского персонала </a:t>
            </a:r>
          </a:p>
        </p:txBody>
      </p:sp>
    </p:spTree>
    <p:extLst>
      <p:ext uri="{BB962C8B-B14F-4D97-AF65-F5344CB8AC3E}">
        <p14:creationId xmlns="" xmlns:p14="http://schemas.microsoft.com/office/powerpoint/2010/main" val="327767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6223" y="125761"/>
            <a:ext cx="10945297" cy="936104"/>
          </a:xfrm>
        </p:spPr>
        <p:txBody>
          <a:bodyPr>
            <a:normAutofit fontScale="90000"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Пояснение к использованию вывесок на дверях палат пациентов о контактных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мерах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предосторожности (КМП) для медицинского персонала</a:t>
            </a: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9" y="125761"/>
            <a:ext cx="86409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52353392"/>
              </p:ext>
            </p:extLst>
          </p:nvPr>
        </p:nvGraphicFramePr>
        <p:xfrm>
          <a:off x="208112" y="1205879"/>
          <a:ext cx="12385376" cy="7717236"/>
        </p:xfrm>
        <a:graphic>
          <a:graphicData uri="http://schemas.openxmlformats.org/drawingml/2006/table">
            <a:tbl>
              <a:tblPr/>
              <a:tblGrid>
                <a:gridCol w="1705770"/>
                <a:gridCol w="5076698"/>
                <a:gridCol w="5602908"/>
              </a:tblGrid>
              <a:tr h="702235">
                <a:tc>
                  <a:txBody>
                    <a:bodyPr/>
                    <a:lstStyle>
                      <a:lvl1pPr marL="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3955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79108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18662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58216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197769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3732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76877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1643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Виды  КМП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 marL="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3955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79108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18662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58216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197769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3732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76877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1643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Инфекционные заболевания, возбудители при которых  испльзуется  вывеска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>
                      <a:lvl1pPr marL="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3955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79108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18662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58216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197769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3732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76877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1643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Необходимые задачи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B3E2"/>
                    </a:solidFill>
                  </a:tcPr>
                </a:tc>
              </a:tr>
              <a:tr h="1993408">
                <a:tc>
                  <a:txBody>
                    <a:bodyPr/>
                    <a:lstStyle>
                      <a:lvl1pPr marL="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3955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79108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18662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58216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197769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3732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76877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1643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Желтый  цвет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3955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79108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18662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58216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197769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3732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76877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1643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Респираторные  формы заболеваний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457200" algn="l"/>
                        </a:tabLst>
                      </a:pP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VISA</a:t>
                      </a: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– </a:t>
                      </a: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</a:t>
                      </a: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20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aureus</a:t>
                      </a: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 снижением чуствительностью к ванкомицину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k-KZ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</a:t>
                      </a:r>
                      <a:r>
                        <a:rPr lang="en-US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VRSA</a:t>
                      </a:r>
                      <a:r>
                        <a:rPr lang="ru-RU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– </a:t>
                      </a: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ванкомицин-резистентный  </a:t>
                      </a: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Staphylococcus </a:t>
                      </a:r>
                      <a:r>
                        <a:rPr lang="en-US" sz="20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aureus</a:t>
                      </a: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endParaRPr lang="kk-KZ" sz="20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k-KZ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3)педикулез, чесотка;  госпитально – септические  инфекции (сепсисы и др.)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marL="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3955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79108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18662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58216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197769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3732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76877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1643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1.Повесить знак на дверь палаты пациента.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2.Поставить извнестность эпидемиолога. 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3.Провести беседу с пациентом и ухаживающими лицами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4.Соблюдать  гигиену рук, и использованием СИЗ (респераторы типа №95, </a:t>
                      </a: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FFP</a:t>
                      </a: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 </a:t>
                      </a: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№99, </a:t>
                      </a:r>
                      <a:r>
                        <a:rPr lang="en-US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FFP</a:t>
                      </a: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5. Трехразовое кварцевание, проветривание палат;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6. Использовать соответствующие  концентрации дезинфицирующего  раствора.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3909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b="1" dirty="0" smtClean="0">
                          <a:solidFill>
                            <a:schemeClr val="tx1"/>
                          </a:solidFill>
                        </a:rPr>
                        <a:t>Белый  цвет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k-KZ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1)Случай  потвержденного иди подозрения на заболевания </a:t>
                      </a:r>
                      <a:r>
                        <a:rPr lang="en-US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Clostridium </a:t>
                      </a:r>
                      <a:r>
                        <a:rPr lang="en-US" sz="2000" baseline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difficile</a:t>
                      </a:r>
                      <a:r>
                        <a:rPr lang="kk-KZ" sz="20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k-KZ" sz="20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2)ОКБИ – острые кишечные бактериальные инфекции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39090">
                <a:tc>
                  <a:txBody>
                    <a:bodyPr/>
                    <a:lstStyle>
                      <a:lvl1pPr marL="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3955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79108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18662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58216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197769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3732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76877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1643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Синий  цвет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3955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79108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18662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58216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197769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3732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76877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1643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457200" algn="l"/>
                        </a:tabLs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Туберкулез легких (подозрения или подтвержденные случай)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 Туберкулез внелегочной выявленный на момент оперативного вмешательства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3001">
                <a:tc>
                  <a:txBody>
                    <a:bodyPr/>
                    <a:lstStyle>
                      <a:lvl1pPr marL="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3955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79108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18662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58216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197769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3732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76877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1643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Зеленный  цвет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3955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79108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18662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58216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197769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3732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76877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1643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Респираторные формы инфекционных  заболеваний: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Ветряная  оспа;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2"/>
                        <a:tabLst>
                          <a:tab pos="457200" algn="l"/>
                        </a:tabLs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Бактериальный менингит;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3"/>
                        <a:tabLst>
                          <a:tab pos="457200" algn="l"/>
                        </a:tabLs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Эпидемический паратит;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4"/>
                        <a:tabLst>
                          <a:tab pos="457200" algn="l"/>
                        </a:tabLs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Респираторные вирусы;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 startAt="4"/>
                        <a:tabLst>
                          <a:tab pos="457200" algn="l"/>
                        </a:tabLs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ОРЗ, ОРВИ, грипп.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63955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279108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918662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558216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3197769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837323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4476877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5116430" algn="l" defTabSz="1279108" rtl="0" eaLnBrk="1" latinLnBrk="0" hangingPunct="1">
                        <a:defRPr sz="25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  <a:tabLst>
                          <a:tab pos="457200" algn="l"/>
                        </a:tabLs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Повесить знак на дверь палаты пациента;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2) Поставить в известность эпидемиолога;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3) Провести беседу с пациентом и ухаживающими лицами;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4) Соблюдать гигиену рук и использование СИЗ (халат только  при ветряной оспе) ;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5) Пациенты без кислорода должны надеть  одноразовую маску до того, как выйдут из палаты. 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8338" marR="4833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0080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2099927"/>
              </p:ext>
            </p:extLst>
          </p:nvPr>
        </p:nvGraphicFramePr>
        <p:xfrm>
          <a:off x="496144" y="1637928"/>
          <a:ext cx="6048672" cy="7128792"/>
        </p:xfrm>
        <a:graphic>
          <a:graphicData uri="http://schemas.openxmlformats.org/presentationml/2006/ole">
            <p:oleObj spid="_x0000_s185366" name="Acrobat Document" r:id="rId3" imgW="3837600" imgH="5444640" progId="AcroExch.Document.DC">
              <p:embed/>
            </p:oleObj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94845539"/>
              </p:ext>
            </p:extLst>
          </p:nvPr>
        </p:nvGraphicFramePr>
        <p:xfrm>
          <a:off x="6904856" y="1709937"/>
          <a:ext cx="5472608" cy="6984776"/>
        </p:xfrm>
        <a:graphic>
          <a:graphicData uri="http://schemas.openxmlformats.org/presentationml/2006/ole">
            <p:oleObj spid="_x0000_s185367" name="Acrobat Document" r:id="rId4" imgW="3837600" imgH="5444640" progId="AcroExch.Document.DC">
              <p:embed/>
            </p:oleObj>
          </a:graphicData>
        </a:graphic>
      </p:graphicFrame>
      <p:pic>
        <p:nvPicPr>
          <p:cNvPr id="185361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9" y="197768"/>
            <a:ext cx="108012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71462"/>
            <a:ext cx="12801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УЧАСТНИК № 2</a:t>
            </a:r>
            <a:r>
              <a:rPr lang="ru-RU" sz="2400" dirty="0">
                <a:solidFill>
                  <a:schemeClr val="tx2"/>
                </a:solidFill>
              </a:rPr>
              <a:t/>
            </a:r>
            <a:br>
              <a:rPr lang="ru-RU" sz="2400" dirty="0">
                <a:solidFill>
                  <a:schemeClr val="tx2"/>
                </a:solidFill>
              </a:rPr>
            </a:br>
            <a:r>
              <a:rPr lang="ru-RU" sz="32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Катенова</a:t>
            </a:r>
            <a:r>
              <a:rPr lang="ru-RU" sz="2400" b="1" dirty="0">
                <a:solidFill>
                  <a:schemeClr val="tx2"/>
                </a:solidFill>
              </a:rPr>
              <a:t> Сауле </a:t>
            </a:r>
            <a:r>
              <a:rPr lang="ru-RU" sz="2400" b="1" dirty="0" err="1">
                <a:solidFill>
                  <a:schemeClr val="tx2"/>
                </a:solidFill>
              </a:rPr>
              <a:t>Шакировна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400" dirty="0" err="1">
                <a:solidFill>
                  <a:schemeClr val="tx2"/>
                </a:solidFill>
              </a:rPr>
              <a:t>г.Шымкент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9424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663" y="367646"/>
            <a:ext cx="7272809" cy="1530086"/>
          </a:xfrm>
        </p:spPr>
        <p:txBody>
          <a:bodyPr>
            <a:noAutofit/>
          </a:bodyPr>
          <a:lstStyle/>
          <a:p>
            <a:pPr algn="r"/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1059FC"/>
                </a:solidFill>
                <a:latin typeface="Times New Roman" pitchFamily="18" charset="0"/>
                <a:cs typeface="Times New Roman" pitchFamily="18" charset="0"/>
              </a:rPr>
              <a:t>Оценка существующих практик ПИИК с целью выявления зон для улучшения</a:t>
            </a:r>
            <a: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612775" y="1599950"/>
            <a:ext cx="11521440" cy="121444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>
                <a:solidFill>
                  <a:schemeClr val="tx2"/>
                </a:solidFill>
              </a:rPr>
              <a:t>АКТУАЛЬНОСТЬ</a:t>
            </a:r>
          </a:p>
        </p:txBody>
      </p:sp>
      <p:pic>
        <p:nvPicPr>
          <p:cNvPr id="7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6" y="382492"/>
            <a:ext cx="1100145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71578" y="375414"/>
            <a:ext cx="4071966" cy="1143008"/>
          </a:xfrm>
          <a:prstGeom prst="rect">
            <a:avLst/>
          </a:prstGeom>
        </p:spPr>
        <p:txBody>
          <a:bodyPr vert="horz" lIns="127931" tIns="63965" rIns="127931" bIns="63965" rtlCol="0" anchor="ctr">
            <a:noAutofit/>
          </a:bodyPr>
          <a:lstStyle/>
          <a:p>
            <a:pPr defTabSz="1279108">
              <a:spcBef>
                <a:spcPct val="0"/>
              </a:spcBef>
              <a:defRPr/>
            </a:pPr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Группа </a:t>
            </a:r>
            <a:r>
              <a:rPr lang="ru-RU" sz="3300" b="1" dirty="0" smtClean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6   </a:t>
            </a:r>
            <a: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/>
            </a:r>
            <a:b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</a:br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Полевые</a:t>
            </a:r>
            <a: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 работы</a:t>
            </a:r>
            <a:b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</a:br>
            <a:r>
              <a:rPr lang="ru-RU" sz="3300" b="1" dirty="0">
                <a:solidFill>
                  <a:srgbClr val="1059FC"/>
                </a:solidFill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AutoShape 2" descr="Infection Prevention and Control measure in the context of COVID-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Infection Prevention and Control measure in the context of COVID-1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Infection Prevention and Control measure in the context of COVID-1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8" descr="Infection Prevention and Control measure in the context of COVID-1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0" descr="Infection Prevention and Control measure in the context of COVID-19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919329" y="2161365"/>
            <a:ext cx="67146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 по основным компонентам системы ПИИК в многопрофильных стационарах РК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проведен в 2021 году при поддержке Филиала международного центра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ICAP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НЦОЗ. </a:t>
            </a:r>
          </a:p>
          <a:p>
            <a:pPr marL="514350" indent="-514350">
              <a:buNone/>
            </a:pPr>
            <a:endParaRPr lang="ru-RU" dirty="0" smtClean="0"/>
          </a:p>
          <a:p>
            <a:pPr marL="514350" indent="-514350">
              <a:buNone/>
            </a:pPr>
            <a:endParaRPr lang="ru-RU" b="1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10" y="4819560"/>
            <a:ext cx="5619326" cy="416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806280"/>
            <a:ext cx="4869036" cy="417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89079" y="2161364"/>
            <a:ext cx="6234573" cy="3329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None/>
            </a:pPr>
            <a:endParaRPr lang="ru-RU" sz="2400" dirty="0" smtClean="0"/>
          </a:p>
          <a:p>
            <a:pPr marL="514350" indent="-514350">
              <a:buNone/>
            </a:pPr>
            <a:r>
              <a:rPr lang="kk-KZ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kk-KZ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Фондом народонаселения   ООН (ЮНФПА) был проведен анализ системы контроля и профилактики инфекции, связанных с оказанием медицинской помощи на национальном уровне и в акушерских стационарах РК. 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None/>
            </a:pPr>
            <a:endParaRPr lang="ru-RU" dirty="0" smtClean="0"/>
          </a:p>
          <a:p>
            <a:pPr marL="514350" indent="-514350">
              <a:buNone/>
            </a:pP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4617185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850281220"/>
              </p:ext>
            </p:extLst>
          </p:nvPr>
        </p:nvGraphicFramePr>
        <p:xfrm>
          <a:off x="280120" y="1890713"/>
          <a:ext cx="5952405" cy="7019925"/>
        </p:xfrm>
        <a:graphic>
          <a:graphicData uri="http://schemas.openxmlformats.org/presentationml/2006/ole">
            <p:oleObj spid="_x0000_s186380" name="Acrobat Document" r:id="rId3" imgW="3837600" imgH="5444640" progId="AcroExch.Document.DC">
              <p:embed/>
            </p:oleObj>
          </a:graphicData>
        </a:graphic>
      </p:graphicFrame>
      <p:pic>
        <p:nvPicPr>
          <p:cNvPr id="186371" name="Picture 3" descr="C:\Users\admin\Downloads\WhatsApp Image 2022-12-08 at 21.55.14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08" y="1997968"/>
            <a:ext cx="5976664" cy="6696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197768"/>
            <a:ext cx="108012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0180" y="197768"/>
            <a:ext cx="116292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УЧАСТНИК № 2</a:t>
            </a:r>
            <a:r>
              <a:rPr lang="ru-RU" sz="2400" dirty="0">
                <a:solidFill>
                  <a:schemeClr val="tx2"/>
                </a:solidFill>
              </a:rPr>
              <a:t/>
            </a:r>
            <a:br>
              <a:rPr lang="ru-RU" sz="2400" dirty="0">
                <a:solidFill>
                  <a:schemeClr val="tx2"/>
                </a:solidFill>
              </a:rPr>
            </a:br>
            <a:r>
              <a:rPr lang="ru-RU" sz="32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Катенова</a:t>
            </a:r>
            <a:r>
              <a:rPr lang="ru-RU" sz="2400" b="1" dirty="0">
                <a:solidFill>
                  <a:schemeClr val="tx2"/>
                </a:solidFill>
              </a:rPr>
              <a:t> Сауле </a:t>
            </a:r>
            <a:r>
              <a:rPr lang="ru-RU" sz="2400" b="1" dirty="0" err="1">
                <a:solidFill>
                  <a:schemeClr val="tx2"/>
                </a:solidFill>
              </a:rPr>
              <a:t>Шакировна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400" dirty="0" err="1">
                <a:solidFill>
                  <a:schemeClr val="tx2"/>
                </a:solidFill>
              </a:rPr>
              <a:t>г.Шымкент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350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43" y="303977"/>
            <a:ext cx="10101333" cy="1130458"/>
          </a:xfrm>
        </p:spPr>
        <p:txBody>
          <a:bodyPr>
            <a:no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n-lt"/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  <a:latin typeface="+mn-lt"/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2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Катенова</a:t>
            </a:r>
            <a:r>
              <a:rPr lang="ru-RU" sz="2800" b="1" dirty="0">
                <a:solidFill>
                  <a:schemeClr val="tx2"/>
                </a:solidFill>
              </a:rPr>
              <a:t> Сауле </a:t>
            </a:r>
            <a:r>
              <a:rPr lang="ru-RU" sz="2800" b="1" dirty="0" err="1">
                <a:solidFill>
                  <a:schemeClr val="tx2"/>
                </a:solidFill>
              </a:rPr>
              <a:t>Шакировна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800" dirty="0" err="1">
                <a:solidFill>
                  <a:schemeClr val="tx2"/>
                </a:solidFill>
              </a:rPr>
              <a:t>г.Шымкент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44215" y="3150096"/>
            <a:ext cx="10353913" cy="5045032"/>
          </a:xfrm>
        </p:spPr>
        <p:txBody>
          <a:bodyPr/>
          <a:lstStyle/>
          <a:p>
            <a:pPr lvl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admin\Downloads\WhatsApp Image 2022-11-25 at 12.43.0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2" y="2862064"/>
            <a:ext cx="6228978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ownloads\WhatsApp Image 2022-11-25 at 12.43.02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56" y="2862064"/>
            <a:ext cx="5688632" cy="60486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1572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43" y="303977"/>
            <a:ext cx="10101333" cy="1130458"/>
          </a:xfrm>
        </p:spPr>
        <p:txBody>
          <a:bodyPr>
            <a:no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n-lt"/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  <a:latin typeface="+mn-lt"/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2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Катенова</a:t>
            </a:r>
            <a:r>
              <a:rPr lang="ru-RU" sz="2800" b="1" dirty="0">
                <a:solidFill>
                  <a:schemeClr val="tx2"/>
                </a:solidFill>
              </a:rPr>
              <a:t> Сауле </a:t>
            </a:r>
            <a:r>
              <a:rPr lang="ru-RU" sz="2800" b="1" dirty="0" err="1">
                <a:solidFill>
                  <a:schemeClr val="tx2"/>
                </a:solidFill>
              </a:rPr>
              <a:t>Шакировна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800" dirty="0" err="1">
                <a:solidFill>
                  <a:schemeClr val="tx2"/>
                </a:solidFill>
              </a:rPr>
              <a:t>г.Шымкент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44215" y="3150096"/>
            <a:ext cx="10353913" cy="5045032"/>
          </a:xfrm>
        </p:spPr>
        <p:txBody>
          <a:bodyPr/>
          <a:lstStyle/>
          <a:p>
            <a:pPr lvl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65573485"/>
              </p:ext>
            </p:extLst>
          </p:nvPr>
        </p:nvGraphicFramePr>
        <p:xfrm>
          <a:off x="496144" y="2934072"/>
          <a:ext cx="5328592" cy="6015931"/>
        </p:xfrm>
        <a:graphic>
          <a:graphicData uri="http://schemas.openxmlformats.org/presentationml/2006/ole">
            <p:oleObj spid="_x0000_s180268" name="Acrobat Document" r:id="rId4" imgW="3837600" imgH="5444640" progId="AcroExch.Document.DC">
              <p:embed/>
            </p:oleObj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577600326"/>
              </p:ext>
            </p:extLst>
          </p:nvPr>
        </p:nvGraphicFramePr>
        <p:xfrm>
          <a:off x="6040760" y="2934072"/>
          <a:ext cx="6336704" cy="5904432"/>
        </p:xfrm>
        <a:graphic>
          <a:graphicData uri="http://schemas.openxmlformats.org/presentationml/2006/ole">
            <p:oleObj spid="_x0000_s180269" name="Acrobat Document" r:id="rId5" imgW="3837600" imgH="5444640" progId="AcroExch.Document.DC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39778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43" y="303977"/>
            <a:ext cx="10101333" cy="1130458"/>
          </a:xfrm>
        </p:spPr>
        <p:txBody>
          <a:bodyPr>
            <a:no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n-lt"/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  <a:latin typeface="+mn-lt"/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2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Катенова</a:t>
            </a:r>
            <a:r>
              <a:rPr lang="ru-RU" sz="2800" b="1" dirty="0">
                <a:solidFill>
                  <a:schemeClr val="tx2"/>
                </a:solidFill>
              </a:rPr>
              <a:t> Сауле </a:t>
            </a:r>
            <a:r>
              <a:rPr lang="ru-RU" sz="2800" b="1" dirty="0" err="1">
                <a:solidFill>
                  <a:schemeClr val="tx2"/>
                </a:solidFill>
              </a:rPr>
              <a:t>Шакировна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800" dirty="0" err="1">
                <a:solidFill>
                  <a:schemeClr val="tx2"/>
                </a:solidFill>
              </a:rPr>
              <a:t>г.Шымкент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44215" y="3150096"/>
            <a:ext cx="10353913" cy="5045032"/>
          </a:xfrm>
        </p:spPr>
        <p:txBody>
          <a:bodyPr/>
          <a:lstStyle/>
          <a:p>
            <a:pPr lvl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42013115"/>
              </p:ext>
            </p:extLst>
          </p:nvPr>
        </p:nvGraphicFramePr>
        <p:xfrm>
          <a:off x="568152" y="2862064"/>
          <a:ext cx="11737304" cy="6120680"/>
        </p:xfrm>
        <a:graphic>
          <a:graphicData uri="http://schemas.openxmlformats.org/presentationml/2006/ole">
            <p:oleObj spid="_x0000_s181273" name="Acrobat Document" r:id="rId4" imgW="3837600" imgH="5444640" progId="AcroExch.Document.DC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5267140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677264042"/>
              </p:ext>
            </p:extLst>
          </p:nvPr>
        </p:nvGraphicFramePr>
        <p:xfrm>
          <a:off x="900075" y="2286001"/>
          <a:ext cx="11144329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1021327" cy="233908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</a:t>
            </a:r>
            <a:r>
              <a:rPr lang="ru-RU" sz="2800" b="1" dirty="0" smtClean="0">
                <a:solidFill>
                  <a:schemeClr val="tx2"/>
                </a:solidFill>
              </a:rPr>
              <a:t>                                                  </a:t>
            </a:r>
            <a:r>
              <a:rPr lang="ru-RU" sz="2800" b="1" dirty="0">
                <a:solidFill>
                  <a:schemeClr val="tx2"/>
                </a:solidFill>
              </a:rPr>
              <a:t>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2 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Катенова</a:t>
            </a:r>
            <a:r>
              <a:rPr lang="ru-RU" sz="2800" b="1" dirty="0">
                <a:solidFill>
                  <a:schemeClr val="tx2"/>
                </a:solidFill>
              </a:rPr>
              <a:t> Сауле </a:t>
            </a:r>
            <a:r>
              <a:rPr lang="ru-RU" sz="2800" b="1" dirty="0" err="1">
                <a:solidFill>
                  <a:schemeClr val="tx2"/>
                </a:solidFill>
              </a:rPr>
              <a:t>Шакировна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800" dirty="0" err="1">
                <a:solidFill>
                  <a:schemeClr val="tx2"/>
                </a:solidFill>
              </a:rPr>
              <a:t>г.Шымкент</a:t>
            </a: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072209" y="3942185"/>
            <a:ext cx="11233249" cy="468051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800" dirty="0"/>
              <a:t> Во время исполнения полевой работы нами 17-18 ноября была проведена самооценка мероприятий по ПИИК. Инструмент ВОЗ </a:t>
            </a:r>
            <a:r>
              <a:rPr lang="en-US" sz="2800" dirty="0"/>
              <a:t>IPCAF</a:t>
            </a:r>
            <a:r>
              <a:rPr lang="kk-KZ" sz="2800" dirty="0"/>
              <a:t>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kk-KZ" sz="2800" dirty="0"/>
              <a:t>По результату самооценки были выявлены направления ПИИК, требующие улучшения.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kk-KZ" sz="2800" dirty="0"/>
              <a:t>На оснований проведенной оценки нами был разработан план по улучшению выбранного раздела.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7658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 smtClean="0"/>
          </a:p>
          <a:p>
            <a:pPr>
              <a:buNone/>
            </a:pPr>
            <a:r>
              <a:rPr lang="ru-RU" sz="2800" dirty="0" smtClean="0"/>
              <a:t>  </a:t>
            </a:r>
            <a:endParaRPr lang="ru-RU" sz="2800" dirty="0"/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1021327" cy="233908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</a:t>
            </a:r>
            <a:r>
              <a:rPr lang="ru-RU" sz="2800" b="1" dirty="0" smtClean="0">
                <a:solidFill>
                  <a:schemeClr val="tx2"/>
                </a:solidFill>
              </a:rPr>
              <a:t>                                                  </a:t>
            </a:r>
            <a:r>
              <a:rPr lang="ru-RU" sz="2800" b="1" dirty="0">
                <a:solidFill>
                  <a:schemeClr val="tx2"/>
                </a:solidFill>
              </a:rPr>
              <a:t>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2 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Катенова</a:t>
            </a:r>
            <a:r>
              <a:rPr lang="ru-RU" sz="2800" b="1" dirty="0">
                <a:solidFill>
                  <a:schemeClr val="tx2"/>
                </a:solidFill>
              </a:rPr>
              <a:t> Сауле </a:t>
            </a:r>
            <a:r>
              <a:rPr lang="ru-RU" sz="2800" b="1" dirty="0" err="1">
                <a:solidFill>
                  <a:schemeClr val="tx2"/>
                </a:solidFill>
              </a:rPr>
              <a:t>Шакировна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800" dirty="0" err="1">
                <a:solidFill>
                  <a:schemeClr val="tx2"/>
                </a:solidFill>
              </a:rPr>
              <a:t>г.Шымкент</a:t>
            </a: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2286000"/>
            <a:ext cx="12501605" cy="66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224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 smtClean="0"/>
          </a:p>
          <a:p>
            <a:pPr>
              <a:buNone/>
            </a:pPr>
            <a:r>
              <a:rPr lang="ru-RU" sz="2800" dirty="0" smtClean="0"/>
              <a:t>  </a:t>
            </a:r>
            <a:endParaRPr lang="ru-RU" sz="2800" dirty="0"/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1021327" cy="233908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</a:t>
            </a:r>
            <a:r>
              <a:rPr lang="ru-RU" sz="2800" b="1" dirty="0" smtClean="0">
                <a:solidFill>
                  <a:schemeClr val="tx2"/>
                </a:solidFill>
              </a:rPr>
              <a:t>                                                  </a:t>
            </a:r>
            <a:r>
              <a:rPr lang="ru-RU" sz="2800" b="1" dirty="0">
                <a:solidFill>
                  <a:schemeClr val="tx2"/>
                </a:solidFill>
              </a:rPr>
              <a:t>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2 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Катенова</a:t>
            </a:r>
            <a:r>
              <a:rPr lang="ru-RU" sz="2800" b="1" dirty="0">
                <a:solidFill>
                  <a:schemeClr val="tx2"/>
                </a:solidFill>
              </a:rPr>
              <a:t> Сауле </a:t>
            </a:r>
            <a:r>
              <a:rPr lang="ru-RU" sz="2800" b="1" dirty="0" err="1">
                <a:solidFill>
                  <a:schemeClr val="tx2"/>
                </a:solidFill>
              </a:rPr>
              <a:t>Шакировна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800" dirty="0" err="1">
                <a:solidFill>
                  <a:schemeClr val="tx2"/>
                </a:solidFill>
              </a:rPr>
              <a:t>г.Шымкент</a:t>
            </a: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2358008"/>
            <a:ext cx="12365501" cy="652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8050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 smtClean="0"/>
          </a:p>
          <a:p>
            <a:pPr>
              <a:buNone/>
            </a:pPr>
            <a:r>
              <a:rPr lang="ru-RU" sz="2800" dirty="0" smtClean="0"/>
              <a:t>  </a:t>
            </a:r>
            <a:endParaRPr lang="ru-RU" sz="2800" dirty="0"/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1021327" cy="233908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</a:t>
            </a:r>
            <a:r>
              <a:rPr lang="ru-RU" sz="2800" b="1" dirty="0" smtClean="0">
                <a:solidFill>
                  <a:schemeClr val="tx2"/>
                </a:solidFill>
              </a:rPr>
              <a:t>                                                  </a:t>
            </a:r>
            <a:r>
              <a:rPr lang="ru-RU" sz="2800" b="1" dirty="0">
                <a:solidFill>
                  <a:schemeClr val="tx2"/>
                </a:solidFill>
              </a:rPr>
              <a:t>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2 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Катенова</a:t>
            </a:r>
            <a:r>
              <a:rPr lang="ru-RU" sz="2800" b="1" dirty="0">
                <a:solidFill>
                  <a:schemeClr val="tx2"/>
                </a:solidFill>
              </a:rPr>
              <a:t> Сауле </a:t>
            </a:r>
            <a:r>
              <a:rPr lang="ru-RU" sz="2800" b="1" dirty="0" err="1">
                <a:solidFill>
                  <a:schemeClr val="tx2"/>
                </a:solidFill>
              </a:rPr>
              <a:t>Шакировна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800" dirty="0" err="1">
                <a:solidFill>
                  <a:schemeClr val="tx2"/>
                </a:solidFill>
              </a:rPr>
              <a:t>г.Шымкент</a:t>
            </a: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4" y="2358008"/>
            <a:ext cx="12501605" cy="633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542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1863" y="348919"/>
            <a:ext cx="10282742" cy="1180855"/>
          </a:xfrm>
        </p:spPr>
        <p:txBody>
          <a:bodyPr>
            <a:normAutofit/>
          </a:bodyPr>
          <a:lstStyle/>
          <a:p>
            <a:pPr algn="ctr"/>
            <a:r>
              <a:rPr lang="kk-KZ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оценки мероприятий по профилактике инфекций и инфекционного контроля на уровне ГДКБ г. Шымкент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410456728"/>
              </p:ext>
            </p:extLst>
          </p:nvPr>
        </p:nvGraphicFramePr>
        <p:xfrm>
          <a:off x="553751" y="1409253"/>
          <a:ext cx="11694099" cy="7036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41737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="" xmlns:p14="http://schemas.microsoft.com/office/powerpoint/2010/main" val="632742638"/>
              </p:ext>
            </p:extLst>
          </p:nvPr>
        </p:nvGraphicFramePr>
        <p:xfrm>
          <a:off x="755373" y="5265015"/>
          <a:ext cx="11290854" cy="3915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="" xmlns:p14="http://schemas.microsoft.com/office/powerpoint/2010/main" val="945169305"/>
              </p:ext>
            </p:extLst>
          </p:nvPr>
        </p:nvGraphicFramePr>
        <p:xfrm>
          <a:off x="352128" y="252524"/>
          <a:ext cx="11694099" cy="5494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9727570" y="2855164"/>
            <a:ext cx="2016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1127259" y="2758770"/>
            <a:ext cx="1512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3162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>
                <a:solidFill>
                  <a:srgbClr val="1059FC"/>
                </a:solidFill>
                <a:latin typeface="Times New Roman" pitchFamily="18" charset="0"/>
                <a:cs typeface="Times New Roman" pitchFamily="18" charset="0"/>
              </a:rPr>
              <a:t>Оценка существующих практик ПИИК</a:t>
            </a:r>
            <a:br>
              <a:rPr lang="ru-RU" sz="2500" b="1" dirty="0">
                <a:solidFill>
                  <a:srgbClr val="1059F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>
                <a:solidFill>
                  <a:srgbClr val="1059FC"/>
                </a:solidFill>
                <a:latin typeface="Times New Roman" pitchFamily="18" charset="0"/>
                <a:cs typeface="Times New Roman" pitchFamily="18" charset="0"/>
              </a:rPr>
              <a:t> с целью выявления зон для улучшения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640081" y="1589859"/>
            <a:ext cx="11521440" cy="107157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>
                <a:solidFill>
                  <a:schemeClr val="tx2"/>
                </a:solidFill>
              </a:rPr>
              <a:t>Цель</a:t>
            </a:r>
            <a:r>
              <a:rPr lang="ru-RU" b="1" dirty="0">
                <a:solidFill>
                  <a:schemeClr val="tx2"/>
                </a:solidFill>
              </a:rPr>
              <a:t> работы: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512" y="2589993"/>
            <a:ext cx="5286413" cy="52320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marL="342851" indent="-342851" algn="just">
              <a:buFontTx/>
              <a:buChar char="-"/>
            </a:pP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7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6" y="382492"/>
            <a:ext cx="1100145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71578" y="375414"/>
            <a:ext cx="4071966" cy="1143008"/>
          </a:xfrm>
          <a:prstGeom prst="rect">
            <a:avLst/>
          </a:prstGeom>
        </p:spPr>
        <p:txBody>
          <a:bodyPr vert="horz" lIns="127931" tIns="63965" rIns="127931" bIns="63965" rtlCol="0" anchor="ctr">
            <a:noAutofit/>
          </a:bodyPr>
          <a:lstStyle/>
          <a:p>
            <a:pPr defTabSz="1279108">
              <a:spcBef>
                <a:spcPct val="0"/>
              </a:spcBef>
              <a:defRPr/>
            </a:pPr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Группа 6   </a:t>
            </a:r>
            <a:b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</a:br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Полевые</a:t>
            </a:r>
            <a: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  <a:t> работы</a:t>
            </a:r>
            <a:br>
              <a:rPr lang="ru-RU" sz="3300" b="1" dirty="0">
                <a:solidFill>
                  <a:schemeClr val="tx2"/>
                </a:solidFill>
                <a:latin typeface="+mj-lt"/>
                <a:ea typeface="+mj-ea"/>
                <a:cs typeface="Times New Roman" pitchFamily="18" charset="0"/>
              </a:rPr>
            </a:br>
            <a:r>
              <a:rPr lang="ru-RU" sz="3300" b="1" dirty="0">
                <a:solidFill>
                  <a:srgbClr val="1059FC"/>
                </a:solidFill>
                <a:latin typeface="+mj-lt"/>
                <a:ea typeface="+mj-ea"/>
                <a:cs typeface="Times New Roman" pitchFamily="18" charset="0"/>
              </a:rPr>
              <a:t> </a:t>
            </a:r>
            <a: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7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0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4000" b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40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8152" y="3113199"/>
            <a:ext cx="5689773" cy="440119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800" b="1" dirty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Оценка текущей ситуации существующих видов </a:t>
            </a:r>
            <a:r>
              <a:rPr lang="ru-RU" sz="2800" b="1" dirty="0" smtClean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деятельности/ресурсов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в области ПИИК в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медицинской организации. 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Выявление сильных и слабых </a:t>
            </a:r>
            <a:r>
              <a:rPr lang="ru-RU" sz="2800" b="1" dirty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сторон </a:t>
            </a:r>
            <a:r>
              <a:rPr lang="ru-RU" sz="2800" b="1" dirty="0" smtClean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для </a:t>
            </a:r>
            <a:r>
              <a:rPr lang="ru-RU" sz="2800" b="1" dirty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разработки </a:t>
            </a:r>
            <a:r>
              <a:rPr lang="ru-RU" sz="2800" b="1" dirty="0" smtClean="0">
                <a:latin typeface="Times New Roman" panose="02020603050405020304" pitchFamily="18" charset="0"/>
                <a:ea typeface="Yu Gothic UI" panose="020B0500000000000000" pitchFamily="34" charset="-128"/>
                <a:cs typeface="Times New Roman" panose="02020603050405020304" pitchFamily="18" charset="0"/>
              </a:rPr>
              <a:t>планов по улучшению и совершенствованию системы. </a:t>
            </a:r>
            <a:endParaRPr lang="ru-RU" sz="2800" dirty="0">
              <a:latin typeface="Times New Roman" panose="02020603050405020304" pitchFamily="18" charset="0"/>
              <a:ea typeface="Yu Gothic UI" panose="020B05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AutoShape 2" descr="В мировом рейтинге по уровню здравоохранения Казахстан занял 53 место -  Новости Казахстана и мира на сегод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2276" name="Picture 4" descr="В мировом рейтинге по уровню здравоохранения Казахстан занял 53 мес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865" y="2718048"/>
            <a:ext cx="5544616" cy="5504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90920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47708" y="3142482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0949319" cy="193897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ПОЛЕВОЕ  ЗАДАНИЕ                                                    ГРУППА №6 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УЧАСТНИК № 2 </a:t>
            </a:r>
            <a:r>
              <a:rPr lang="ru-RU" sz="2400" dirty="0">
                <a:solidFill>
                  <a:schemeClr val="tx2"/>
                </a:solidFill>
              </a:rPr>
              <a:t/>
            </a:r>
            <a:br>
              <a:rPr lang="ru-RU" sz="2400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Катенова</a:t>
            </a:r>
            <a:r>
              <a:rPr lang="ru-RU" sz="2400" b="1" dirty="0">
                <a:solidFill>
                  <a:schemeClr val="tx2"/>
                </a:solidFill>
              </a:rPr>
              <a:t> Сауле </a:t>
            </a:r>
            <a:r>
              <a:rPr lang="ru-RU" sz="2400" b="1" dirty="0" err="1">
                <a:solidFill>
                  <a:schemeClr val="tx2"/>
                </a:solidFill>
              </a:rPr>
              <a:t>Шакировна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400" dirty="0" err="1">
                <a:solidFill>
                  <a:schemeClr val="tx2"/>
                </a:solidFill>
              </a:rPr>
              <a:t>г.Шымкент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7"/>
            <a:ext cx="12318606" cy="200053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пробелов.</a:t>
            </a:r>
          </a:p>
          <a:p>
            <a:pPr algn="ctr"/>
            <a:endParaRPr lang="kk-KZ" sz="2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kk-KZ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1: Программа профилактики инфекции и инфекционного контроля. </a:t>
            </a: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220223" y="3798168"/>
            <a:ext cx="9217025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 fontScale="92500" lnSpcReduction="10000"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пункт. Есть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у вас четко определенные цели ПИИК (то есть в конкретных критических областях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Да, цели ПИИК и измеряемые индикаторы результатов (т. е. соответствующие требованиям критерии улучшения)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баллов из 10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пункт. Ведет ли высшее руководство учреждения целенаправленную политику поддержки программы ПИИК через выделенный бюджет специально для программы ПИИК (то есть охватывающим деятельность ПИИК, включая заработную плату)?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 – 0 баллов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пункт. Ведет ли высшее руководство учреждения целенаправленную политику поддержки программы ПИИК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чевидную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целей и показателей ПИИК в учреждении (например, на совещаниях исполнительного уровня, круглых столах, участии в совещаниях по заболеваемости и смертности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нет – 0 баллов.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sz="2400" dirty="0" smtClean="0"/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sz="2400" dirty="0"/>
          </a:p>
          <a:p>
            <a:pPr marL="639556" lvl="1" indent="0" algn="just">
              <a:buSzPct val="150000"/>
              <a:buNone/>
            </a:pPr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078088"/>
          <a:ext cx="123853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5490863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0877311" cy="295464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ПОЛЕВОЕ  ЗАДАНИЕ                                                    ГРУППА №6 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УЧАСТНИК № 2 </a:t>
            </a:r>
            <a:r>
              <a:rPr lang="ru-RU" sz="2400" dirty="0">
                <a:solidFill>
                  <a:schemeClr val="tx2"/>
                </a:solidFill>
              </a:rPr>
              <a:t/>
            </a:r>
            <a:br>
              <a:rPr lang="ru-RU" sz="2400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Катенова</a:t>
            </a:r>
            <a:r>
              <a:rPr lang="ru-RU" sz="2400" b="1" dirty="0">
                <a:solidFill>
                  <a:schemeClr val="tx2"/>
                </a:solidFill>
              </a:rPr>
              <a:t> Сауле </a:t>
            </a:r>
            <a:r>
              <a:rPr lang="ru-RU" sz="2400" b="1" dirty="0" err="1">
                <a:solidFill>
                  <a:schemeClr val="tx2"/>
                </a:solidFill>
              </a:rPr>
              <a:t>Шакировна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400" dirty="0" err="1">
                <a:solidFill>
                  <a:schemeClr val="tx2"/>
                </a:solidFill>
              </a:rPr>
              <a:t>г.Шымкент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  <a:p>
            <a:pPr algn="ctr"/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8"/>
            <a:ext cx="12318606" cy="193897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endParaRPr lang="kk-KZ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</a:t>
            </a:r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анализ по каждому пункту. Выявление слабых сторон и пробелов.</a:t>
            </a:r>
          </a:p>
          <a:p>
            <a:pPr algn="ctr"/>
            <a:endParaRPr lang="ru-RU" sz="2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2: Руководства по профилактике инфекций и инфекционному контролю (ПИИК)</a:t>
            </a:r>
            <a:endParaRPr lang="kk-KZ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736504" y="4139954"/>
            <a:ext cx="8442488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пункт. Есть ли в вашем учреждении руководства по: Стандартным мерам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предосторожности; Профилактике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микроорганизмов с множественной лекарственной устойчивостью (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МЛУ); Рациональному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использованию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антибиотиков?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 – 0 баллов. </a:t>
            </a:r>
          </a:p>
          <a:p>
            <a:pPr marL="639556" lvl="1" indent="0" algn="just">
              <a:buSzPct val="150000"/>
              <a:buNone/>
            </a:pPr>
            <a:endParaRPr lang="ru-RU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870176"/>
          <a:ext cx="1238537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2105255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20280" y="358075"/>
            <a:ext cx="10657184" cy="258530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ПОЛЕВОЕ  ЗАДАНИЕ                                                    ГРУППА №6 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УЧАСТНИК № 2 </a:t>
            </a:r>
            <a:r>
              <a:rPr lang="ru-RU" sz="2400" dirty="0">
                <a:solidFill>
                  <a:schemeClr val="tx2"/>
                </a:solidFill>
              </a:rPr>
              <a:t/>
            </a:r>
            <a:br>
              <a:rPr lang="ru-RU" sz="2400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Катенова</a:t>
            </a:r>
            <a:r>
              <a:rPr lang="ru-RU" sz="2400" b="1" dirty="0">
                <a:solidFill>
                  <a:schemeClr val="tx2"/>
                </a:solidFill>
              </a:rPr>
              <a:t> Сауле </a:t>
            </a:r>
            <a:r>
              <a:rPr lang="ru-RU" sz="2400" b="1" dirty="0" err="1">
                <a:solidFill>
                  <a:schemeClr val="tx2"/>
                </a:solidFill>
              </a:rPr>
              <a:t>Шакировна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400" dirty="0" err="1">
                <a:solidFill>
                  <a:schemeClr val="tx2"/>
                </a:solidFill>
              </a:rPr>
              <a:t>г.Шымкент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8"/>
            <a:ext cx="12318606" cy="120031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пробелов.</a:t>
            </a:r>
          </a:p>
          <a:p>
            <a:pPr algn="ctr"/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компонент 3: Обучение и подготовка в области профилактики инфекций и инфекционного контроля (ПИИК)</a:t>
            </a:r>
            <a:endParaRPr lang="kk-KZ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2872409" y="3582145"/>
            <a:ext cx="9721082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 fontScale="92500"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пункт. Как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медицинские работники проходят обучение по вопросам ПИИК в вашем учреждении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медицинских работников проводятся вводный инструктаж и регулярные (как минимум ежегодные, но не обязательные к посещению) ПИИК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 – 10 баллов из 15.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пункт. Как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проходят обучение медицинские работники и другой персонал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письменная информация и / или устное обучение и / или дистанционное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– 5 баллов из 10.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пункт. Существует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специальная подготовка по ПИИК для пациентов или членов семьи с целью минимизации риска инфекций, связанных с оказанием медицинской помощи (например, пациентов со сниженным иммунитетом, пациентов с инвазивными устройствами, пациентов с инфекциями с множественной лекарственной устойчивостью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нет – 0 баллов.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078088"/>
          <a:ext cx="123853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42511186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20280" y="358075"/>
            <a:ext cx="10657184" cy="258530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ПОЛЕВОЕ  ЗАДАНИЕ                                                    ГРУППА №6 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УЧАСТНИК № 2 </a:t>
            </a:r>
            <a:r>
              <a:rPr lang="ru-RU" sz="2400" dirty="0">
                <a:solidFill>
                  <a:schemeClr val="tx2"/>
                </a:solidFill>
              </a:rPr>
              <a:t/>
            </a:r>
            <a:br>
              <a:rPr lang="ru-RU" sz="2400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Катенова</a:t>
            </a:r>
            <a:r>
              <a:rPr lang="ru-RU" sz="2400" b="1" dirty="0">
                <a:solidFill>
                  <a:schemeClr val="tx2"/>
                </a:solidFill>
              </a:rPr>
              <a:t> Сауле </a:t>
            </a:r>
            <a:r>
              <a:rPr lang="ru-RU" sz="2400" b="1" dirty="0" err="1">
                <a:solidFill>
                  <a:schemeClr val="tx2"/>
                </a:solidFill>
              </a:rPr>
              <a:t>Шакировна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400" dirty="0" err="1">
                <a:solidFill>
                  <a:schemeClr val="tx2"/>
                </a:solidFill>
              </a:rPr>
              <a:t>г.Шымкент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8"/>
            <a:ext cx="12318606" cy="200053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пробелов.</a:t>
            </a:r>
          </a:p>
          <a:p>
            <a:pPr algn="ctr"/>
            <a:endParaRPr lang="ru-RU" sz="24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4: </a:t>
            </a:r>
            <a:r>
              <a:rPr lang="ru-RU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Эпиднадзор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инфекциями, связанными с оказанием медицинской помощи (ИСМП)</a:t>
            </a:r>
            <a:r>
              <a:rPr lang="kk-KZ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kk-K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219399" y="3942184"/>
            <a:ext cx="9217025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пункт. Прошли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специалисты, отвечающие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эпиднадзор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подготовку по основам эпидемиологии,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эпиднадзора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ПИИК (т. е. по методам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эпиднадзора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сбору, анализу данных и их интерпретации)?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нет – 0 баллов.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пункт. Используете ли вы надежные показатели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эпиднадзора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числитель и знаменатель в соответствии с международными определениями [например, CDC NHSN/ECDC]15 или, если они адаптированы, базируется ли адаптация на доказательных данных и консультациях экспертов?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нет – 0 баллов.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пункт. Используете ли вы стандартизированные методы сбора данных (например, активное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проспективное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эпидемиологическое наблюдение ) в соответствии с международными протоколами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эпиднадзора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(например, CDC NHSN/ECDC) или, если они адаптированы, базируется ли адаптация на доказательных данных и консультациях экспертов?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нет – 0 баллов. 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078088"/>
          <a:ext cx="123853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9164719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48272" y="358075"/>
            <a:ext cx="10801200" cy="2308310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ПОЛЕВОЕ  ЗАДАНИЕ                                                    ГРУППА №6 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УЧАСТНИК № 2 </a:t>
            </a:r>
            <a:r>
              <a:rPr lang="ru-RU" sz="2400" dirty="0">
                <a:solidFill>
                  <a:schemeClr val="tx2"/>
                </a:solidFill>
              </a:rPr>
              <a:t/>
            </a:r>
            <a:br>
              <a:rPr lang="ru-RU" sz="2400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Катенова</a:t>
            </a:r>
            <a:r>
              <a:rPr lang="ru-RU" sz="2400" b="1" dirty="0">
                <a:solidFill>
                  <a:schemeClr val="tx2"/>
                </a:solidFill>
              </a:rPr>
              <a:t> Сауле </a:t>
            </a:r>
            <a:r>
              <a:rPr lang="ru-RU" sz="2400" b="1" dirty="0" err="1">
                <a:solidFill>
                  <a:schemeClr val="tx2"/>
                </a:solidFill>
              </a:rPr>
              <a:t>Шакировна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400" dirty="0" err="1">
                <a:solidFill>
                  <a:schemeClr val="tx2"/>
                </a:solidFill>
              </a:rPr>
              <a:t>г.Шымкент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8"/>
            <a:ext cx="12318606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пробелов.</a:t>
            </a:r>
          </a:p>
          <a:p>
            <a:pPr algn="ctr"/>
            <a:endParaRPr lang="ru-RU" sz="24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5: </a:t>
            </a:r>
            <a:r>
              <a:rPr lang="ru-RU" sz="2400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Мультимодальные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стратегии16 внедрения мероприятий по профилактике инфекции и инфекционному контролю (ПИИК)</a:t>
            </a:r>
            <a:endParaRPr lang="kk-KZ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2944414" y="3726160"/>
            <a:ext cx="9649075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пункт. Включают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ваши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мультимодальные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стратегии какие-либо или все из следующих элементов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39556" lvl="1" indent="0" algn="just">
              <a:buSzPct val="15000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письменная информация и / или устное обучение и / или дистанционное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–     5 баллов из 10.</a:t>
            </a:r>
          </a:p>
          <a:p>
            <a:pPr marL="639556" lvl="1" indent="0" algn="just">
              <a:buSzPct val="15000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культурные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/ авторитетные специалисты демонстрируют видимую поддержку и выступают в качестве кураторов и образцов для подражания, продвигая адаптивный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укрепляя культуру, которая поддерживает ПИИК, безопасность и качество обслуживания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 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баллов из 10.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b="1" dirty="0"/>
          </a:p>
          <a:p>
            <a:pPr marL="639556" lvl="1" indent="0" algn="just">
              <a:buSzPct val="150000"/>
              <a:buNone/>
            </a:pPr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510136"/>
          <a:ext cx="1238537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795895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0733295" cy="3877971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ПОЛЕВОЕ  ЗАДАНИЕ                                                    ГРУППА №6 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УЧАСТНИК № 2 </a:t>
            </a:r>
            <a:r>
              <a:rPr lang="ru-RU" sz="2400" dirty="0">
                <a:solidFill>
                  <a:schemeClr val="tx2"/>
                </a:solidFill>
              </a:rPr>
              <a:t/>
            </a:r>
            <a:br>
              <a:rPr lang="ru-RU" sz="2400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Катенова</a:t>
            </a:r>
            <a:r>
              <a:rPr lang="ru-RU" sz="2400" b="1" dirty="0">
                <a:solidFill>
                  <a:schemeClr val="tx2"/>
                </a:solidFill>
              </a:rPr>
              <a:t> Сауле </a:t>
            </a:r>
            <a:r>
              <a:rPr lang="ru-RU" sz="2400" b="1" dirty="0" err="1">
                <a:solidFill>
                  <a:schemeClr val="tx2"/>
                </a:solidFill>
              </a:rPr>
              <a:t>Шакировна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400" dirty="0" err="1">
                <a:solidFill>
                  <a:schemeClr val="tx2"/>
                </a:solidFill>
              </a:rPr>
              <a:t>г.Шымкент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  <a:p>
            <a:pPr algn="ctr"/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7"/>
            <a:ext cx="12318606" cy="1292647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</a:t>
            </a:r>
            <a:r>
              <a:rPr lang="kk-K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пробелов</a:t>
            </a:r>
          </a:p>
          <a:p>
            <a:pPr algn="ctr"/>
            <a:endParaRPr lang="kk-KZ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компонент 6: Мониторинг/аудит практик ПИИК и обратная связь</a:t>
            </a:r>
            <a:endParaRPr lang="kk-KZ" sz="2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376464" y="3222104"/>
            <a:ext cx="8496943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пункт. Оцениваете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вы показатели культуры безопасности в вашем учреждении (например, с помощью других опросников, таких как HSOPSC, SAQ, PSCHO, HSC22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)?        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нет – 0 баллов. </a:t>
            </a:r>
          </a:p>
          <a:p>
            <a:pPr marL="639556" lvl="1" indent="0" algn="just">
              <a:buSzPct val="150000"/>
              <a:buNone/>
            </a:pPr>
            <a:endParaRPr lang="ru-RU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208113" y="3078088"/>
          <a:ext cx="12385376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60182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48272" y="358075"/>
            <a:ext cx="10729192" cy="258530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ПОЛЕВОЕ  ЗАДАНИЕ                                                    ГРУППА №6 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УЧАСТНИК № 2 </a:t>
            </a:r>
            <a:r>
              <a:rPr lang="ru-RU" sz="2400" dirty="0">
                <a:solidFill>
                  <a:schemeClr val="tx2"/>
                </a:solidFill>
              </a:rPr>
              <a:t/>
            </a:r>
            <a:br>
              <a:rPr lang="ru-RU" sz="2400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Катенова</a:t>
            </a:r>
            <a:r>
              <a:rPr lang="ru-RU" sz="2400" b="1" dirty="0">
                <a:solidFill>
                  <a:schemeClr val="tx2"/>
                </a:solidFill>
              </a:rPr>
              <a:t> Сауле </a:t>
            </a:r>
            <a:r>
              <a:rPr lang="ru-RU" sz="2400" b="1" dirty="0" err="1">
                <a:solidFill>
                  <a:schemeClr val="tx2"/>
                </a:solidFill>
              </a:rPr>
              <a:t>Шакировна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400" dirty="0" err="1">
                <a:solidFill>
                  <a:schemeClr val="tx2"/>
                </a:solidFill>
              </a:rPr>
              <a:t>г.Шымкент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883" y="2206327"/>
            <a:ext cx="12318606" cy="156964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kk-K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и анализ по каждому пункту. Выявление слабых сторон и пробелов.</a:t>
            </a:r>
          </a:p>
          <a:p>
            <a:pPr algn="ctr"/>
            <a:endParaRPr lang="ru-RU" sz="24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 7: Рабочая нагрузка, кадровое обеспечение и средняя занятость </a:t>
            </a:r>
            <a:r>
              <a:rPr lang="ru-RU" sz="2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койки</a:t>
            </a:r>
            <a:endParaRPr lang="kk-KZ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2944416" y="3775973"/>
            <a:ext cx="9649075" cy="5040559"/>
          </a:xfrm>
          <a:prstGeom prst="rect">
            <a:avLst/>
          </a:prstGeom>
        </p:spPr>
        <p:txBody>
          <a:bodyPr vert="horz" lIns="127931" tIns="63965" rIns="127931" bIns="63965" rtlCol="0">
            <a:normAutofit fontScale="92500" lnSpcReduction="10000"/>
          </a:bodyPr>
          <a:lstStyle>
            <a:lvl1pPr marL="479735" indent="-479735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9422" indent="-399775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99111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3875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8399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18044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5768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7332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36975" indent="-319822" algn="l" defTabSz="12792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пункт. Оценивается ли в вашем учреждении уровень кадрового обеспечения в соответствии с загруженностью пациентами с использованием национальных стандартов или стандартного инструмента оценки кадровых потребностей, такого как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Workload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indicators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staffing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нет – 0 баллов.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в вашем учреждении установленное (ВОЗ или местными документами) соотношение между количеством медицинских работников и количеством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пациентов?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для сотрудников более чем 50%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подразделений – 10 баллов из 15.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пункт. Ограничено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 количество коек в вашем учреждении одним пациентом на койку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Ответ: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но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отделениях – 5 баллов из 15.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Соответствует ли расстояние между койками пациентов рекомендованному &gt; 1 метр в вашем учреждении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Да, но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некоторых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отделениях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баллов из 15. </a:t>
            </a:r>
          </a:p>
          <a:p>
            <a:pPr marL="639556" lvl="1" indent="0" algn="just">
              <a:buSzPct val="150000"/>
              <a:buNone/>
            </a:pPr>
            <a:endParaRPr lang="ru-RU" sz="2400" dirty="0"/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endParaRPr lang="ru-RU" sz="2400" dirty="0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2697780754"/>
              </p:ext>
            </p:extLst>
          </p:nvPr>
        </p:nvGraphicFramePr>
        <p:xfrm>
          <a:off x="0" y="3078088"/>
          <a:ext cx="12161441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2285387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629816"/>
            <a:ext cx="11572956" cy="810384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/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улучшении данной оценки по ПИИК</a:t>
            </a:r>
          </a:p>
          <a:p>
            <a:pPr>
              <a:spcBef>
                <a:spcPts val="0"/>
              </a:spcBef>
              <a:buNone/>
            </a:pPr>
            <a:endParaRPr lang="ru-RU" sz="2800" dirty="0"/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55143551"/>
              </p:ext>
            </p:extLst>
          </p:nvPr>
        </p:nvGraphicFramePr>
        <p:xfrm>
          <a:off x="299996" y="1784703"/>
          <a:ext cx="12293493" cy="7150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290"/>
                <a:gridCol w="5797933"/>
                <a:gridCol w="1759104"/>
                <a:gridCol w="2785247"/>
                <a:gridCol w="1465919"/>
              </a:tblGrid>
              <a:tr h="785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 мероприятий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Срок исп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Исполнители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Отметка об исп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78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Составить план мероприятий по улучшению ПИИК. Провести  согласование   на заседаний КИК и утвердить руководителем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 30.11. 2022 г.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эпидемиолог,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зав. отделении,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гл. медсестра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75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Пересмотреть программу ПИИК на 2023 год, соглосовать и обсудить на заседаний КИК и утвердить руководителем.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Февраль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м-ц 2023 г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эпидемиолог,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75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Разработать СОП и контрольный лист  по «Стандартным мерам предосторожности»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30.11.2022 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эпидемиолог,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зав. отделении, главная медсестра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40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Разработать СОП и контрольный  по «Профилактике распространения микроорганизмов с множественной лекарственной устойчивостью (МЛУ)»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До 20.12.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эпидемиолог, клиницист фармаколог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2694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41784"/>
            <a:ext cx="11521440" cy="8064896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02471060"/>
              </p:ext>
            </p:extLst>
          </p:nvPr>
        </p:nvGraphicFramePr>
        <p:xfrm>
          <a:off x="280120" y="395315"/>
          <a:ext cx="12385376" cy="8587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164"/>
                <a:gridCol w="5966127"/>
                <a:gridCol w="1888015"/>
                <a:gridCol w="2794262"/>
                <a:gridCol w="1132808"/>
              </a:tblGrid>
              <a:tr h="1118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Разработать СОП и контрольный лист по «Рациональному использованию антибиотиков»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20.12.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эпидеом.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Клин.фармаколог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зав.отделении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71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Подготовить проект приказа по утверждению разработанных СОП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эпидемиолог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Отдел 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кадров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1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Систематически повышать знания 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сотруд -ников 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 ПИИК. Провести обучение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kk-KZ" sz="2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графику 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эпидемиолог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Отдел кадров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1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Провести мониторинг по выполнению СОП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Квартально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эпидемиолог,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зав. отделении, главная медсестра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19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Разработать контрольный листь (чек-лист) по мониторированию выполнения программы 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ПИИК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Февраль 2023 г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эпидемиолог,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зав. отделении, главная медсестра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5489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Провести обучение по ПИИК для пациентов или членов семьи с целью минимизации риска инфекций, связанных с оказанием медицинской помощи.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неделю 1 раза по графику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эпидемиолог,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 отделении,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главная медсестра,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Ст. </a:t>
                      </a: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медсестры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17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Разработать план и презентацию по обучении пациентов и членов семьи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2023 г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эпидемиолог,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 отделении,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главная медсестра,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718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Составить график обучения по отделениям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Январь 2023 г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Врач эпидемиолог,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зав 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отд. 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г</a:t>
                      </a:r>
                      <a:r>
                        <a:rPr lang="kk-KZ" sz="2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л.м/с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920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1021327" cy="233908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</a:t>
            </a:r>
            <a:r>
              <a:rPr lang="ru-RU" sz="2800" b="1" dirty="0" smtClean="0">
                <a:solidFill>
                  <a:schemeClr val="tx2"/>
                </a:solidFill>
              </a:rPr>
              <a:t>                                                  </a:t>
            </a:r>
            <a:r>
              <a:rPr lang="ru-RU" sz="2800" b="1" dirty="0">
                <a:solidFill>
                  <a:schemeClr val="tx2"/>
                </a:solidFill>
              </a:rPr>
              <a:t>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2 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Катенова</a:t>
            </a:r>
            <a:r>
              <a:rPr lang="ru-RU" sz="2800" b="1" dirty="0">
                <a:solidFill>
                  <a:schemeClr val="tx2"/>
                </a:solidFill>
              </a:rPr>
              <a:t> Сауле </a:t>
            </a:r>
            <a:r>
              <a:rPr lang="ru-RU" sz="2800" b="1" dirty="0" err="1">
                <a:solidFill>
                  <a:schemeClr val="tx2"/>
                </a:solidFill>
              </a:rPr>
              <a:t>Шакировна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800" dirty="0" err="1">
                <a:solidFill>
                  <a:schemeClr val="tx2"/>
                </a:solidFill>
              </a:rPr>
              <a:t>г.Шымкент</a:t>
            </a: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20" y="2141984"/>
            <a:ext cx="12241360" cy="690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581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43" y="303977"/>
            <a:ext cx="10101333" cy="1130458"/>
          </a:xfrm>
        </p:spPr>
        <p:txBody>
          <a:bodyPr>
            <a:no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n-lt"/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  <a:latin typeface="+mn-lt"/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1 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Оқаева 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 </a:t>
            </a: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 smtClean="0">
                <a:solidFill>
                  <a:schemeClr val="tx2"/>
                </a:solidFill>
              </a:rPr>
              <a:t>г.Талдыкорган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-23311" y="3150096"/>
            <a:ext cx="11521440" cy="5045032"/>
          </a:xfrm>
        </p:spPr>
        <p:txBody>
          <a:bodyPr/>
          <a:lstStyle/>
          <a:p>
            <a:pPr lvl="0">
              <a:buNone/>
            </a:pPr>
            <a:endParaRPr lang="ru-RU" dirty="0"/>
          </a:p>
          <a:p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019879488"/>
              </p:ext>
            </p:extLst>
          </p:nvPr>
        </p:nvGraphicFramePr>
        <p:xfrm>
          <a:off x="496145" y="2718049"/>
          <a:ext cx="11809312" cy="5896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1021327" cy="2339088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</a:t>
            </a:r>
            <a:r>
              <a:rPr lang="ru-RU" sz="2800" b="1" dirty="0" smtClean="0">
                <a:solidFill>
                  <a:schemeClr val="tx2"/>
                </a:solidFill>
              </a:rPr>
              <a:t>                                                  </a:t>
            </a:r>
            <a:r>
              <a:rPr lang="ru-RU" sz="2800" b="1" dirty="0">
                <a:solidFill>
                  <a:schemeClr val="tx2"/>
                </a:solidFill>
              </a:rPr>
              <a:t>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УЧАСТНИК № 2 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4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Катенова</a:t>
            </a:r>
            <a:r>
              <a:rPr lang="ru-RU" sz="2800" b="1" dirty="0">
                <a:solidFill>
                  <a:schemeClr val="tx2"/>
                </a:solidFill>
              </a:rPr>
              <a:t> Сауле </a:t>
            </a:r>
            <a:r>
              <a:rPr lang="ru-RU" sz="2800" b="1" dirty="0" err="1">
                <a:solidFill>
                  <a:schemeClr val="tx2"/>
                </a:solidFill>
              </a:rPr>
              <a:t>Шакировна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ГКП на ПХВ «Городская детская клиническая больница» УЗ </a:t>
            </a:r>
            <a:r>
              <a:rPr lang="ru-RU" sz="2800" dirty="0" err="1">
                <a:solidFill>
                  <a:schemeClr val="tx2"/>
                </a:solidFill>
              </a:rPr>
              <a:t>г.Шымкент</a:t>
            </a: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4" y="2574032"/>
            <a:ext cx="3672407" cy="638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42531706"/>
              </p:ext>
            </p:extLst>
          </p:nvPr>
        </p:nvGraphicFramePr>
        <p:xfrm>
          <a:off x="4312568" y="2697163"/>
          <a:ext cx="3660536" cy="5928984"/>
        </p:xfrm>
        <a:graphic>
          <a:graphicData uri="http://schemas.openxmlformats.org/presentationml/2006/ole">
            <p:oleObj spid="_x0000_s190476" name="Acrobat Document" r:id="rId5" imgW="3837600" imgH="5444640" progId="AcroExch.Document.DC">
              <p:embed/>
            </p:oleObj>
          </a:graphicData>
        </a:graphic>
      </p:graphicFrame>
      <p:pic>
        <p:nvPicPr>
          <p:cNvPr id="19047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976" y="2722235"/>
            <a:ext cx="453650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2358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272" y="382493"/>
            <a:ext cx="9721081" cy="895396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/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                       </a:t>
            </a: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4323" y="3155804"/>
            <a:ext cx="11572956" cy="5577856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/>
          </a:p>
          <a:p>
            <a:pPr>
              <a:buNone/>
            </a:pPr>
            <a:r>
              <a:rPr lang="ru-RU" sz="2800" dirty="0"/>
              <a:t>  </a:t>
            </a:r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00153" y="358075"/>
            <a:ext cx="11021327" cy="206208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ПОЛЕВОЕ  ЗАДАНИЕ  </a:t>
            </a:r>
            <a:r>
              <a:rPr lang="ru-RU" sz="2800" b="1" dirty="0" smtClean="0">
                <a:solidFill>
                  <a:schemeClr val="tx2"/>
                </a:solidFill>
              </a:rPr>
              <a:t>                                                  </a:t>
            </a:r>
            <a:r>
              <a:rPr lang="ru-RU" sz="2800" b="1" dirty="0">
                <a:solidFill>
                  <a:schemeClr val="tx2"/>
                </a:solidFill>
              </a:rPr>
              <a:t>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№ 2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Катенова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Сауле </a:t>
            </a:r>
            <a:r>
              <a:rPr lang="ru-RU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Шакировна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ГКП на ПХВ «Городская детская клиническая больница» УЗ </a:t>
            </a:r>
            <a:r>
              <a:rPr lang="ru-RU"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г.Шымкент</a:t>
            </a:r>
            <a:r>
              <a:rPr lang="ru-RU" sz="3800" dirty="0"/>
              <a:t/>
            </a:r>
            <a:br>
              <a:rPr lang="ru-RU" sz="3800" dirty="0"/>
            </a:br>
            <a:endParaRPr lang="ru-RU" sz="2800" dirty="0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6" y="1997968"/>
            <a:ext cx="11449272" cy="718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316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7208"/>
            <a:ext cx="12017424" cy="2145184"/>
          </a:xfrm>
          <a:prstGeom prst="rect">
            <a:avLst/>
          </a:prstGeom>
          <a:noFill/>
        </p:spPr>
        <p:txBody>
          <a:bodyPr wrap="square" lIns="127998" tIns="63999" rIns="127998" bIns="63999" rtlCol="0">
            <a:spAutoFit/>
          </a:bodyPr>
          <a:lstStyle/>
          <a:p>
            <a:pPr algn="ctr"/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цикл «Профилактика инфекций и инфекционный контроль» 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в рамках проекта НЦОЗ и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ICAP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9" y="300283"/>
            <a:ext cx="1269082" cy="109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51" y="232539"/>
            <a:ext cx="3143272" cy="1143008"/>
          </a:xfrm>
          <a:prstGeom prst="rect">
            <a:avLst/>
          </a:prstGeom>
          <a:noFill/>
        </p:spPr>
      </p:pic>
      <p:pic>
        <p:nvPicPr>
          <p:cNvPr id="11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205" y="446853"/>
            <a:ext cx="1490661" cy="10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84176" y="2934073"/>
            <a:ext cx="11161240" cy="5078299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  <a:p>
            <a:pPr algn="ctr"/>
            <a:endParaRPr lang="ru-RU" sz="27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какими трудностями мы столкнулись во время исполнения полевой работы: </a:t>
            </a:r>
          </a:p>
          <a:p>
            <a:endParaRPr lang="ru-RU" sz="27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kk-KZ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Боязнь сотрудников карательных санкции, нежелание огласки. Что могло привести на не обьективную оценку в области ПИИК. </a:t>
            </a:r>
          </a:p>
          <a:p>
            <a:pPr algn="just">
              <a:buFont typeface="Wingdings" pitchFamily="2" charset="2"/>
              <a:buChar char="Ø"/>
            </a:pPr>
            <a:endParaRPr lang="kk-KZ" sz="27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kk-KZ" sz="2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достаточное знание работников в системе оценки в области ПИИК.</a:t>
            </a:r>
          </a:p>
          <a:p>
            <a:pPr algn="just">
              <a:buFont typeface="Wingdings" pitchFamily="2" charset="2"/>
              <a:buChar char="Ø"/>
            </a:pPr>
            <a:endParaRPr lang="kk-KZ" sz="2700" b="1" dirty="0" smtClean="0">
              <a:solidFill>
                <a:schemeClr val="tx2"/>
              </a:solidFill>
            </a:endParaRPr>
          </a:p>
          <a:p>
            <a:pPr algn="just">
              <a:buFont typeface="Wingdings" pitchFamily="2" charset="2"/>
              <a:buChar char="Ø"/>
            </a:pPr>
            <a:endParaRPr lang="ru-RU" sz="27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77208"/>
            <a:ext cx="12017424" cy="2145184"/>
          </a:xfrm>
          <a:prstGeom prst="rect">
            <a:avLst/>
          </a:prstGeom>
          <a:noFill/>
        </p:spPr>
        <p:txBody>
          <a:bodyPr wrap="square" lIns="127998" tIns="63999" rIns="127998" bIns="63999" rtlCol="0">
            <a:spAutoFit/>
          </a:bodyPr>
          <a:lstStyle/>
          <a:p>
            <a:pPr algn="ctr"/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цикл «Профилактика инфекций и инфекционный контроль» </a:t>
            </a:r>
          </a:p>
          <a:p>
            <a:pPr algn="ctr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в рамках проекта НЦОЗ и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ICAP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2F80F8FC-4BEB-450F-BEED-A04110F3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9" y="300283"/>
            <a:ext cx="1269082" cy="109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51" y="232539"/>
            <a:ext cx="3143272" cy="1143008"/>
          </a:xfrm>
          <a:prstGeom prst="rect">
            <a:avLst/>
          </a:prstGeom>
          <a:noFill/>
        </p:spPr>
      </p:pic>
      <p:pic>
        <p:nvPicPr>
          <p:cNvPr id="11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205" y="446853"/>
            <a:ext cx="1490661" cy="10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0120" y="2574032"/>
            <a:ext cx="12241360" cy="6832626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полноценной программы по ПИИК с четко определенными целями.  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Отсутствие некоторых руководств по ПИИК.</a:t>
            </a:r>
          </a:p>
          <a:p>
            <a:pPr>
              <a:buFont typeface="Wingdings" pitchFamily="2" charset="2"/>
              <a:buChar char="Ø"/>
            </a:pPr>
            <a:r>
              <a:rPr lang="kk-KZ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Нет инструментов мониторинга. 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kk-KZ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Отсутствие клинического фармаколога. </a:t>
            </a:r>
          </a:p>
          <a:p>
            <a:pPr>
              <a:buFont typeface="Wingdings" pitchFamily="2" charset="2"/>
              <a:buChar char="Ø"/>
            </a:pPr>
            <a:r>
              <a:rPr lang="kk-KZ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Низкая выявляемость ИСМП</a:t>
            </a:r>
          </a:p>
          <a:p>
            <a:pPr algn="ctr"/>
            <a:endParaRPr lang="kk-KZ" sz="24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Польза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вид полевой работы позволила выявить слабые зоны в   медицинской     организации и послужила разработке плана по улучшению. 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на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регулярной основе данную комплексную оценку ПИИК в стационаре с целью мониторинга улучшений и совершенствования системы ИК с регулярностью  1 раз в год. </a:t>
            </a:r>
            <a:endParaRPr 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оценки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работы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стационара по совершенствованию ИК в стационаре привлекая всех заинтересованных лиц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Со временем возможное расширение критерии оценки. </a:t>
            </a:r>
          </a:p>
          <a:p>
            <a:pPr algn="just"/>
            <a:endParaRPr lang="kk-KZ" sz="27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27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36104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360240" y="1816959"/>
            <a:ext cx="10383554" cy="6120385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ru-RU" sz="4400" i="1" dirty="0">
                <a:solidFill>
                  <a:srgbClr val="1059FC"/>
                </a:solidFill>
              </a:rPr>
              <a:t>	        </a:t>
            </a:r>
            <a:br>
              <a:rPr lang="ru-RU" sz="4400" i="1" dirty="0">
                <a:solidFill>
                  <a:srgbClr val="1059FC"/>
                </a:solidFill>
              </a:rPr>
            </a:br>
            <a:r>
              <a:rPr lang="ru-RU" sz="4400" i="1" dirty="0">
                <a:solidFill>
                  <a:srgbClr val="1059FC"/>
                </a:solidFill>
              </a:rPr>
              <a:t>              </a:t>
            </a:r>
            <a:r>
              <a:rPr lang="ru-RU" sz="4900" b="1" i="1" dirty="0">
                <a:solidFill>
                  <a:srgbClr val="1059FC"/>
                </a:solidFill>
              </a:rPr>
              <a:t>Благодарим за внимание !</a:t>
            </a:r>
            <a:r>
              <a:rPr lang="ru-RU" sz="4900" i="1" dirty="0">
                <a:solidFill>
                  <a:srgbClr val="1059FC"/>
                </a:solidFill>
              </a:rPr>
              <a:t/>
            </a:r>
            <a:br>
              <a:rPr lang="ru-RU" sz="4900" i="1" dirty="0">
                <a:solidFill>
                  <a:srgbClr val="1059FC"/>
                </a:solidFill>
              </a:rPr>
            </a:br>
            <a:r>
              <a:rPr lang="ru-RU" sz="4700" b="1" i="1" dirty="0">
                <a:solidFill>
                  <a:srgbClr val="1059FC"/>
                </a:solidFill>
              </a:rPr>
              <a:t/>
            </a:r>
            <a:br>
              <a:rPr lang="ru-RU" sz="4700" b="1" i="1" dirty="0">
                <a:solidFill>
                  <a:srgbClr val="1059FC"/>
                </a:solidFill>
              </a:rPr>
            </a:br>
            <a:r>
              <a:rPr lang="ru-RU" sz="4400" i="1" dirty="0">
                <a:solidFill>
                  <a:srgbClr val="1059FC"/>
                </a:solidFill>
              </a:rPr>
              <a:t/>
            </a:r>
            <a:br>
              <a:rPr lang="ru-RU" sz="4400" i="1" dirty="0">
                <a:solidFill>
                  <a:srgbClr val="1059FC"/>
                </a:solidFill>
              </a:rPr>
            </a:br>
            <a:r>
              <a:rPr lang="ru-RU" sz="4400" i="1" dirty="0">
                <a:solidFill>
                  <a:srgbClr val="1059FC"/>
                </a:solidFill>
              </a:rPr>
              <a:t/>
            </a:r>
            <a:br>
              <a:rPr lang="ru-RU" sz="4400" i="1" dirty="0">
                <a:solidFill>
                  <a:srgbClr val="1059FC"/>
                </a:solidFill>
              </a:rPr>
            </a:br>
            <a:r>
              <a:rPr lang="ru-RU" sz="4400" i="1" dirty="0">
                <a:solidFill>
                  <a:srgbClr val="1059FC"/>
                </a:solidFill>
              </a:rPr>
              <a:t/>
            </a:r>
            <a:br>
              <a:rPr lang="ru-RU" sz="4400" i="1" dirty="0">
                <a:solidFill>
                  <a:srgbClr val="1059FC"/>
                </a:solidFill>
              </a:rPr>
            </a:br>
            <a:r>
              <a:rPr lang="ru-RU" sz="4400" i="1" dirty="0">
                <a:solidFill>
                  <a:srgbClr val="1059FC"/>
                </a:solidFill>
              </a:rPr>
              <a:t/>
            </a:r>
            <a:br>
              <a:rPr lang="ru-RU" sz="4400" i="1" dirty="0">
                <a:solidFill>
                  <a:srgbClr val="1059FC"/>
                </a:solidFill>
              </a:rPr>
            </a:br>
            <a:r>
              <a:rPr lang="ru-RU" sz="4400" i="1" dirty="0">
                <a:solidFill>
                  <a:srgbClr val="1059FC"/>
                </a:solidFill>
              </a:rPr>
              <a:t/>
            </a:r>
            <a:br>
              <a:rPr lang="ru-RU" sz="4400" i="1" dirty="0">
                <a:solidFill>
                  <a:srgbClr val="1059FC"/>
                </a:solidFill>
              </a:rPr>
            </a:br>
            <a:endParaRPr lang="ru-RU" sz="7000" b="1" i="1" dirty="0">
              <a:solidFill>
                <a:srgbClr val="1059FC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0021" y="8128607"/>
            <a:ext cx="11801558" cy="678572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47500" lnSpcReduction="20000"/>
          </a:bodyPr>
          <a:lstStyle/>
          <a:p>
            <a:pPr algn="l"/>
            <a:endParaRPr lang="ru-RU" sz="2500" dirty="0"/>
          </a:p>
          <a:p>
            <a:pPr algn="l"/>
            <a:endParaRPr lang="ru-RU" sz="2500" dirty="0"/>
          </a:p>
          <a:p>
            <a:pPr algn="l"/>
            <a:r>
              <a:rPr lang="ru-RU" sz="2500" dirty="0"/>
              <a:t>               </a:t>
            </a:r>
            <a:endParaRPr lang="en-US" sz="2500" dirty="0"/>
          </a:p>
          <a:p>
            <a:pPr algn="l"/>
            <a:endParaRPr lang="ru-RU" sz="25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ok\Downloads\WhatsApp Image 2021-06-14 at 17.28.41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0" y="348519"/>
            <a:ext cx="1417773" cy="109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5124" y="6325352"/>
            <a:ext cx="6847880" cy="944856"/>
          </a:xfrm>
          <a:prstGeom prst="rect">
            <a:avLst/>
          </a:prstGeom>
          <a:noFill/>
        </p:spPr>
        <p:txBody>
          <a:bodyPr wrap="square" lIns="127998" tIns="63999" rIns="127998" bIns="63999" rtlCol="0">
            <a:spAutoFit/>
          </a:bodyPr>
          <a:lstStyle/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ru-RU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1865" y="277209"/>
            <a:ext cx="10639703" cy="2160573"/>
          </a:xfrm>
          <a:prstGeom prst="rect">
            <a:avLst/>
          </a:prstGeom>
          <a:noFill/>
        </p:spPr>
        <p:txBody>
          <a:bodyPr wrap="square" lIns="127998" tIns="63999" rIns="127998" bIns="63999" rtlCol="0">
            <a:sp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цикл «Профилактика инфекций и инфекционный контроль» подготовлен в рамках проекта НЦОЗ и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ICAP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63" y="8224236"/>
            <a:ext cx="559360" cy="534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59" y="8224236"/>
            <a:ext cx="559360" cy="53485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00549" y="8224239"/>
            <a:ext cx="978245" cy="513969"/>
          </a:xfrm>
          <a:prstGeom prst="rect">
            <a:avLst/>
          </a:prstGeom>
        </p:spPr>
        <p:txBody>
          <a:bodyPr wrap="none" lIns="127998" tIns="63999" rIns="127998" bIns="63999">
            <a:spAutoFit/>
          </a:bodyPr>
          <a:lstStyle/>
          <a:p>
            <a:r>
              <a:rPr lang="en-US" dirty="0"/>
              <a:t>hls.kz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00129" y="8224237"/>
            <a:ext cx="1621048" cy="513969"/>
          </a:xfrm>
          <a:prstGeom prst="rect">
            <a:avLst/>
          </a:prstGeom>
        </p:spPr>
        <p:txBody>
          <a:bodyPr wrap="none" lIns="127998" tIns="63999" rIns="127998" bIns="63999">
            <a:spAutoFit/>
          </a:bodyPr>
          <a:lstStyle/>
          <a:p>
            <a:r>
              <a:rPr lang="ru-RU" dirty="0"/>
              <a:t> </a:t>
            </a:r>
            <a:r>
              <a:rPr lang="en-US" dirty="0" err="1"/>
              <a:t>ncph_kz</a:t>
            </a:r>
            <a:r>
              <a:rPr lang="ru-RU" dirty="0"/>
              <a:t> 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00827" y="8224239"/>
            <a:ext cx="2654986" cy="513969"/>
          </a:xfrm>
          <a:prstGeom prst="rect">
            <a:avLst/>
          </a:prstGeom>
        </p:spPr>
        <p:txBody>
          <a:bodyPr wrap="none" lIns="127998" tIns="63999" rIns="127998" bIns="63999">
            <a:spAutoFit/>
          </a:bodyPr>
          <a:lstStyle/>
          <a:p>
            <a:r>
              <a:rPr lang="en-US" dirty="0"/>
              <a:t>secretariat@hls.kz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61" y="8224237"/>
            <a:ext cx="555356" cy="5310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23" y="8224237"/>
            <a:ext cx="555356" cy="53102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301316" y="8224237"/>
            <a:ext cx="2145807" cy="513969"/>
          </a:xfrm>
          <a:prstGeom prst="rect">
            <a:avLst/>
          </a:prstGeom>
        </p:spPr>
        <p:txBody>
          <a:bodyPr wrap="none" lIns="127998" tIns="63999" rIns="127998" bIns="63999">
            <a:spAutoFit/>
          </a:bodyPr>
          <a:lstStyle/>
          <a:p>
            <a:r>
              <a:rPr lang="en-US" dirty="0"/>
              <a:t>https://hls/kz/</a:t>
            </a:r>
          </a:p>
        </p:txBody>
      </p:sp>
      <p:sp>
        <p:nvSpPr>
          <p:cNvPr id="4" name="AutoShape 2" descr="blob:https://web.whatsapp.com/d0b3bf00-c8ff-4425-8322-d7b77af2efeb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01" y="3964365"/>
            <a:ext cx="7771366" cy="372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65" y="232539"/>
            <a:ext cx="2928958" cy="1143008"/>
          </a:xfrm>
          <a:prstGeom prst="rect">
            <a:avLst/>
          </a:prstGeom>
          <a:noFill/>
        </p:spPr>
      </p:pic>
      <p:pic>
        <p:nvPicPr>
          <p:cNvPr id="19" name="Picture 2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91" y="446853"/>
            <a:ext cx="1704975" cy="10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304" y="3294112"/>
            <a:ext cx="924607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ok\Downloads\WhatsApp Image 2021-06-14 at 17.28.41.jpeg">
            <a:extLst>
              <a:ext uri="{FF2B5EF4-FFF2-40B4-BE49-F238E27FC236}">
                <a16:creationId xmlns:a16="http://schemas.microsoft.com/office/drawing/2014/main" xmlns="" id="{50FCEA95-4E13-403A-97CE-7936442EF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5" y="117081"/>
            <a:ext cx="1417773" cy="137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55" y="1463099"/>
            <a:ext cx="2473745" cy="13498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28781" y="732604"/>
            <a:ext cx="2627489" cy="523206"/>
          </a:xfrm>
          <a:prstGeom prst="rect">
            <a:avLst/>
          </a:prstGeom>
        </p:spPr>
        <p:txBody>
          <a:bodyPr wrap="none" lIns="91427" tIns="45713" rIns="91427" bIns="45713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</a:rPr>
              <a:t>УЧАСТНИК № 1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16625" y="268222"/>
            <a:ext cx="7848872" cy="1200314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/>
                </a:solidFill>
              </a:rPr>
              <a:t>Оқаева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Айым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2400" b="1" dirty="0" err="1">
                <a:solidFill>
                  <a:schemeClr val="tx2"/>
                </a:solidFill>
              </a:rPr>
              <a:t>Серікқызы</a:t>
            </a:r>
            <a:r>
              <a:rPr lang="ru-RU" sz="2400" b="1" dirty="0">
                <a:solidFill>
                  <a:schemeClr val="tx2"/>
                </a:solidFill>
              </a:rPr>
              <a:t> </a:t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4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400" dirty="0" err="1">
                <a:solidFill>
                  <a:schemeClr val="tx2"/>
                </a:solidFill>
              </a:rPr>
              <a:t>г.Талдыкорган</a:t>
            </a:r>
            <a:endParaRPr lang="ru-RU" sz="2400" dirty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8" y="1673088"/>
            <a:ext cx="12241360" cy="478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94538888"/>
              </p:ext>
            </p:extLst>
          </p:nvPr>
        </p:nvGraphicFramePr>
        <p:xfrm>
          <a:off x="352128" y="6462464"/>
          <a:ext cx="12241360" cy="2611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93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320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25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расположения базы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г.Талдыкорган,</a:t>
                      </a:r>
                      <a:r>
                        <a:rPr lang="kk-KZ" sz="1800" b="1" baseline="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ул.Жансугурова 1/15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 постройки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Здание сдано в эксплуатацию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 ноябре </a:t>
                      </a: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kk-KZ" sz="1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года.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8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здания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5434,2 кв.м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6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помощь на 200 коек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16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Особенности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1.Оказание экстренной </a:t>
                      </a: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плановой медицинской помощи</a:t>
                      </a:r>
                      <a:r>
                        <a:rPr lang="kk-KZ" sz="1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инфекционных больных. 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k-KZ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kk-KZ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данный</a:t>
                      </a:r>
                      <a:r>
                        <a:rPr lang="kk-KZ" sz="1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момент функционируют следующие отделения: инфекционное отделение для детей и взрослых, реанимационное отделение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1520" marR="6152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9062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0280" y="303977"/>
            <a:ext cx="8352929" cy="1693992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072208" y="3654153"/>
            <a:ext cx="11017224" cy="4968551"/>
          </a:xfrm>
        </p:spPr>
        <p:txBody>
          <a:bodyPr>
            <a:normAutofit/>
          </a:bodyPr>
          <a:lstStyle/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время исполнения полевых работ, проведенных на первом этапе на тему «Охрана здоровья медицинского персонала. Профессиональные заболевания», перед нами были поставлены следующие задачи: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Разработать перспективный план по охране здоровья медицинских работников. Утвердить план и внедрить его.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профессиональная подготовка работников. </a:t>
            </a:r>
          </a:p>
          <a:p>
            <a:pPr marL="639556" lvl="1" indent="0" algn="just">
              <a:buSzPct val="150000"/>
              <a:buFont typeface="Arial" pitchFamily="34" charset="0"/>
              <a:buChar char="•"/>
            </a:pP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и доведение до исполнителей и контроль выполнения локальных нормативных актов, целевых программ и других организационно-методических документов, направленных на улучшение условий труда медицинского персонала.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148255164"/>
              </p:ext>
            </p:extLst>
          </p:nvPr>
        </p:nvGraphicFramePr>
        <p:xfrm>
          <a:off x="640160" y="2358009"/>
          <a:ext cx="11404242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0154" y="0"/>
            <a:ext cx="10589279" cy="3200862"/>
          </a:xfrm>
          <a:prstGeom prst="rect">
            <a:avLst/>
          </a:prstGeom>
        </p:spPr>
        <p:txBody>
          <a:bodyPr wrap="square" lIns="91427" tIns="45713" rIns="91427" bIns="45713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/>
            </a:r>
            <a:br>
              <a:rPr lang="ru-RU" sz="24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УЧАСТНИК </a:t>
            </a:r>
            <a:r>
              <a:rPr lang="ru-RU" sz="2800" b="1" dirty="0">
                <a:solidFill>
                  <a:schemeClr val="tx2"/>
                </a:solidFill>
              </a:rPr>
              <a:t>№ 1 </a:t>
            </a:r>
            <a:r>
              <a:rPr lang="ru-RU" sz="2800" dirty="0">
                <a:solidFill>
                  <a:schemeClr val="tx2"/>
                </a:solidFill>
              </a:rPr>
              <a:t/>
            </a:r>
            <a:br>
              <a:rPr lang="ru-RU" sz="2800" dirty="0">
                <a:solidFill>
                  <a:schemeClr val="tx2"/>
                </a:solidFill>
              </a:rPr>
            </a:br>
            <a:r>
              <a:rPr lang="ru-RU" sz="36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endParaRPr lang="ru-RU" sz="2800" dirty="0"/>
          </a:p>
          <a:p>
            <a:pPr algn="ctr"/>
            <a:r>
              <a:rPr lang="ru-RU" sz="3300" dirty="0" smtClean="0"/>
              <a:t/>
            </a:r>
            <a:br>
              <a:rPr lang="ru-RU" sz="3300" dirty="0" smtClean="0"/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43" y="303977"/>
            <a:ext cx="10101333" cy="1838008"/>
          </a:xfrm>
        </p:spPr>
        <p:txBody>
          <a:bodyPr>
            <a:no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/>
                </a:solidFill>
              </a:rPr>
              <a:t>ПОЛЕВОЕ  ЗАДАНИЕ                                                     ГРУППА №6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 smtClean="0">
                <a:solidFill>
                  <a:schemeClr val="tx2"/>
                </a:solidFill>
              </a:rPr>
              <a:t>УЧАСТНИК </a:t>
            </a:r>
            <a:r>
              <a:rPr lang="ru-RU" sz="2800" b="1" dirty="0">
                <a:solidFill>
                  <a:schemeClr val="tx2"/>
                </a:solidFill>
              </a:rPr>
              <a:t>№ 1                     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 err="1">
                <a:solidFill>
                  <a:schemeClr val="tx2"/>
                </a:solidFill>
              </a:rPr>
              <a:t>Оқаева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Айым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Серікқызы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dirty="0">
                <a:solidFill>
                  <a:schemeClr val="tx2"/>
                </a:solidFill>
              </a:rPr>
              <a:t>КГП на ПХВ «Областная инфекционная больница» </a:t>
            </a:r>
            <a:r>
              <a:rPr lang="ru-RU" sz="2800" dirty="0" err="1">
                <a:solidFill>
                  <a:schemeClr val="tx2"/>
                </a:solidFill>
              </a:rPr>
              <a:t>г.Талдыкорган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3800" dirty="0"/>
              <a:t/>
            </a:r>
            <a:br>
              <a:rPr lang="ru-RU" sz="3800" dirty="0"/>
            </a:br>
            <a:endParaRPr lang="ru-RU" sz="3800" dirty="0"/>
          </a:p>
        </p:txBody>
      </p:sp>
      <p:pic>
        <p:nvPicPr>
          <p:cNvPr id="6" name="Picture 2" descr="C:\Users\userok\Downloads\WhatsApp Image 2021-06-14 at 17.28.4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95" y="382492"/>
            <a:ext cx="1200158" cy="105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04" y="3294113"/>
            <a:ext cx="8064896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01" y="3294113"/>
            <a:ext cx="4600599" cy="52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="" xmlns:p14="http://schemas.microsoft.com/office/powerpoint/2010/main" val="541994897"/>
              </p:ext>
            </p:extLst>
          </p:nvPr>
        </p:nvGraphicFramePr>
        <p:xfrm>
          <a:off x="496143" y="2080807"/>
          <a:ext cx="12025336" cy="1213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15499868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4705</TotalTime>
  <Words>4482</Words>
  <Application>Microsoft Office PowerPoint</Application>
  <PresentationFormat>Произвольный</PresentationFormat>
  <Paragraphs>675</Paragraphs>
  <Slides>64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6" baseType="lpstr">
      <vt:lpstr>Тема Office</vt:lpstr>
      <vt:lpstr>Acrobat Document</vt:lpstr>
      <vt:lpstr>   ГРУППА № 6                                            ПОЛЕВОЕ ЗАДАНИЕ   Тема: Оценка существующих практик ПИИК с целью выявления зон для улучшения  </vt:lpstr>
      <vt:lpstr>  ПОЛЕВОЕ ЗАДАНИЕ </vt:lpstr>
      <vt:lpstr> Оценка существующих практик ПИИК с целью выявления зон для улучшения  </vt:lpstr>
      <vt:lpstr> Оценка существующих практик ПИИК с целью выявления зон для улучшения  </vt:lpstr>
      <vt:lpstr>  Оценка существующих практик ПИИК  с целью выявления зон для улучшения    </vt:lpstr>
      <vt:lpstr>                  ПОЛЕВОЕ  ЗАДАНИЕ                                                     ГРУППА №6   УЧАСТНИК № 1   Оқаева Айым Серікқызы  КГП на ПХВ «Областная инфекционная больница» г.Талдыкорган</vt:lpstr>
      <vt:lpstr>Слайд 7</vt:lpstr>
      <vt:lpstr>   </vt:lpstr>
      <vt:lpstr>   ПОЛЕВОЕ  ЗАДАНИЕ                                                     ГРУППА №6   УЧАСТНИК № 1                       Оқаева Айым Серікқызы  КГП на ПХВ «Областная инфекционная больница» г.Талдыкорган  </vt:lpstr>
      <vt:lpstr>  ПОЛЕВОЕ  ЗАДАНИЕ                                                     ГРУППА №6   УЧАСТНИК № 1                 Оқаева Айым Серікқызы  КГП на ПХВ «Областная инфекционная больница» г.Талдыкорган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Слайд 20</vt:lpstr>
      <vt:lpstr>Слайд 21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Слайд 32</vt:lpstr>
      <vt:lpstr>Слайд 33</vt:lpstr>
      <vt:lpstr>Слайд 34</vt:lpstr>
      <vt:lpstr>                  ПОЛЕВОЕ  ЗАДАНИЕ                                                     ГРУППА №6   УЧАСТНИК № 2  Катенова Сауле Шакировна  ГКП на ПХВ «Городская детская клиническая больница» УЗ г.Шымкент</vt:lpstr>
      <vt:lpstr>                  ПОЛЕВОЕ  ЗАДАНИЕ                                                     ГРУППА №6   УЧАСТНИК № 2   Катенова Сауле Шакировна  ГКП на ПХВ «Городская детская клиническая больница» УЗ г.Шымкент</vt:lpstr>
      <vt:lpstr>                                       полевое задание                                                                 ГРУППА №6 УЧАСТНИК № 2  Катенова Сауле Шакировна  ГКП на ПХВ «Городская детская клиническая больница» УЗ г.Шымкент                      </vt:lpstr>
      <vt:lpstr>Пояснение к использованию вывесок на дверях палат пациентов о контактных  мерах предосторожности (КМП) для медицинского персонала</vt:lpstr>
      <vt:lpstr>Слайд 39</vt:lpstr>
      <vt:lpstr>Слайд 40</vt:lpstr>
      <vt:lpstr>                  ПОЛЕВОЕ  ЗАДАНИЕ                                                     ГРУППА №6   УЧАСТНИК № 2  Катенова Сауле Шакировна  ГКП на ПХВ «Городская детская клиническая больница» УЗ г.Шымкент</vt:lpstr>
      <vt:lpstr>                  ПОЛЕВОЕ  ЗАДАНИЕ                                                     ГРУППА №6   УЧАСТНИК № 2  Катенова Сауле Шакировна  ГКП на ПХВ «Городская детская клиническая больница» УЗ г.Шымкент</vt:lpstr>
      <vt:lpstr>                  ПОЛЕВОЕ  ЗАДАНИЕ                                                     ГРУППА №6   УЧАСТНИК № 2  Катенова Сауле Шакировна  ГКП на ПХВ «Городская детская клиническая больница» УЗ г.Шымкент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Слайд 48</vt:lpstr>
      <vt:lpstr>Слайд 49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Слайд 58</vt:lpstr>
      <vt:lpstr>                                                                   </vt:lpstr>
      <vt:lpstr>                                                                   </vt:lpstr>
      <vt:lpstr>                                                                   </vt:lpstr>
      <vt:lpstr>Слайд 62</vt:lpstr>
      <vt:lpstr>Слайд 63</vt:lpstr>
      <vt:lpstr>                        Благодарим за внимание !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4OTD</dc:creator>
  <cp:lastModifiedBy>Пользователь</cp:lastModifiedBy>
  <cp:revision>571</cp:revision>
  <dcterms:created xsi:type="dcterms:W3CDTF">2022-04-03T10:54:55Z</dcterms:created>
  <dcterms:modified xsi:type="dcterms:W3CDTF">2022-12-13T09:19:02Z</dcterms:modified>
</cp:coreProperties>
</file>