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59"/>
  </p:notesMasterIdLst>
  <p:sldIdLst>
    <p:sldId id="356" r:id="rId2"/>
    <p:sldId id="357" r:id="rId3"/>
    <p:sldId id="366" r:id="rId4"/>
    <p:sldId id="358" r:id="rId5"/>
    <p:sldId id="359" r:id="rId6"/>
    <p:sldId id="361" r:id="rId7"/>
    <p:sldId id="362" r:id="rId8"/>
    <p:sldId id="363" r:id="rId9"/>
    <p:sldId id="364" r:id="rId10"/>
    <p:sldId id="365" r:id="rId11"/>
    <p:sldId id="367" r:id="rId12"/>
    <p:sldId id="368" r:id="rId13"/>
    <p:sldId id="369" r:id="rId14"/>
    <p:sldId id="375" r:id="rId15"/>
    <p:sldId id="370" r:id="rId16"/>
    <p:sldId id="371" r:id="rId17"/>
    <p:sldId id="372" r:id="rId18"/>
    <p:sldId id="373" r:id="rId19"/>
    <p:sldId id="374" r:id="rId20"/>
    <p:sldId id="302" r:id="rId21"/>
    <p:sldId id="297" r:id="rId22"/>
    <p:sldId id="351" r:id="rId23"/>
    <p:sldId id="353" r:id="rId24"/>
    <p:sldId id="326" r:id="rId25"/>
    <p:sldId id="349" r:id="rId26"/>
    <p:sldId id="355" r:id="rId27"/>
    <p:sldId id="376" r:id="rId28"/>
    <p:sldId id="377" r:id="rId29"/>
    <p:sldId id="348" r:id="rId30"/>
    <p:sldId id="378" r:id="rId31"/>
    <p:sldId id="379" r:id="rId32"/>
    <p:sldId id="380" r:id="rId33"/>
    <p:sldId id="346" r:id="rId34"/>
    <p:sldId id="330" r:id="rId35"/>
    <p:sldId id="318" r:id="rId36"/>
    <p:sldId id="340" r:id="rId37"/>
    <p:sldId id="319" r:id="rId38"/>
    <p:sldId id="322" r:id="rId39"/>
    <p:sldId id="320" r:id="rId40"/>
    <p:sldId id="341" r:id="rId41"/>
    <p:sldId id="325" r:id="rId42"/>
    <p:sldId id="339" r:id="rId43"/>
    <p:sldId id="338" r:id="rId44"/>
    <p:sldId id="331" r:id="rId45"/>
    <p:sldId id="332" r:id="rId46"/>
    <p:sldId id="342" r:id="rId47"/>
    <p:sldId id="343" r:id="rId48"/>
    <p:sldId id="334" r:id="rId49"/>
    <p:sldId id="344" r:id="rId50"/>
    <p:sldId id="345" r:id="rId51"/>
    <p:sldId id="383" r:id="rId52"/>
    <p:sldId id="384" r:id="rId53"/>
    <p:sldId id="381" r:id="rId54"/>
    <p:sldId id="386" r:id="rId55"/>
    <p:sldId id="385" r:id="rId56"/>
    <p:sldId id="387" r:id="rId57"/>
    <p:sldId id="388" r:id="rId58"/>
  </p:sldIdLst>
  <p:sldSz cx="9144000" cy="5715000" type="screen16x10"/>
  <p:notesSz cx="6858000" cy="9144000"/>
  <p:defaultTextStyle>
    <a:defPPr>
      <a:defRPr lang="ru-RU"/>
    </a:defPPr>
    <a:lvl1pPr marL="0" algn="l" defTabSz="9143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1" algn="l" defTabSz="9143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2" algn="l" defTabSz="9143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4" algn="l" defTabSz="9143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9143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65" algn="l" defTabSz="9143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46" algn="l" defTabSz="91436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AE2E8C-AB50-40E3-ADCC-F60448EB8323}">
          <p14:sldIdLst>
            <p14:sldId id="356"/>
            <p14:sldId id="357"/>
            <p14:sldId id="366"/>
            <p14:sldId id="358"/>
            <p14:sldId id="359"/>
            <p14:sldId id="361"/>
            <p14:sldId id="362"/>
            <p14:sldId id="363"/>
            <p14:sldId id="364"/>
            <p14:sldId id="365"/>
            <p14:sldId id="367"/>
            <p14:sldId id="368"/>
            <p14:sldId id="369"/>
            <p14:sldId id="375"/>
            <p14:sldId id="370"/>
            <p14:sldId id="371"/>
            <p14:sldId id="372"/>
            <p14:sldId id="373"/>
            <p14:sldId id="374"/>
            <p14:sldId id="302"/>
            <p14:sldId id="297"/>
            <p14:sldId id="351"/>
            <p14:sldId id="353"/>
            <p14:sldId id="326"/>
            <p14:sldId id="349"/>
            <p14:sldId id="355"/>
            <p14:sldId id="376"/>
            <p14:sldId id="377"/>
            <p14:sldId id="348"/>
            <p14:sldId id="378"/>
            <p14:sldId id="379"/>
            <p14:sldId id="380"/>
            <p14:sldId id="346"/>
            <p14:sldId id="330"/>
            <p14:sldId id="318"/>
            <p14:sldId id="340"/>
            <p14:sldId id="319"/>
            <p14:sldId id="322"/>
            <p14:sldId id="320"/>
            <p14:sldId id="341"/>
            <p14:sldId id="325"/>
            <p14:sldId id="339"/>
            <p14:sldId id="338"/>
            <p14:sldId id="331"/>
            <p14:sldId id="332"/>
            <p14:sldId id="342"/>
            <p14:sldId id="343"/>
            <p14:sldId id="334"/>
            <p14:sldId id="344"/>
            <p14:sldId id="345"/>
            <p14:sldId id="383"/>
            <p14:sldId id="384"/>
            <p14:sldId id="381"/>
            <p14:sldId id="386"/>
            <p14:sldId id="385"/>
            <p14:sldId id="387"/>
            <p14:sldId id="3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9900"/>
    <a:srgbClr val="E10000"/>
    <a:srgbClr val="E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97" autoAdjust="0"/>
    <p:restoredTop sz="93963" autoAdjust="0"/>
  </p:normalViewPr>
  <p:slideViewPr>
    <p:cSldViewPr>
      <p:cViewPr varScale="1">
        <p:scale>
          <a:sx n="139" d="100"/>
          <a:sy n="139" d="100"/>
        </p:scale>
        <p:origin x="1194" y="114"/>
      </p:cViewPr>
      <p:guideLst>
        <p:guide orient="horz" pos="2160"/>
        <p:guide pos="2880"/>
        <p:guide orient="horz" pos="1800"/>
      </p:guideLst>
    </p:cSldViewPr>
  </p:slideViewPr>
  <p:outlineViewPr>
    <p:cViewPr>
      <p:scale>
        <a:sx n="33" d="100"/>
        <a:sy n="33" d="100"/>
      </p:scale>
      <p:origin x="0" y="581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6F7A7-A025-4B3A-8174-B42002408191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FB8C94D9-9541-47AA-89A8-2B8AB8279602}">
      <dgm:prSet phldrT="[Текст]" custT="1"/>
      <dgm:spPr/>
      <dgm:t>
        <a:bodyPr/>
        <a:lstStyle/>
        <a:p>
          <a:r>
            <a:rPr lang="kk-KZ" sz="2000" dirty="0">
              <a:latin typeface="Times New Roman" pitchFamily="18" charset="0"/>
              <a:cs typeface="Times New Roman" pitchFamily="18" charset="0"/>
            </a:rPr>
            <a:t>Предоперационные меры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9F1E2D6-5FD2-4E60-AD19-16F5DAA52856}" type="parTrans" cxnId="{793916B6-E7CA-4F3B-BA47-9753B44D3D94}">
      <dgm:prSet/>
      <dgm:spPr/>
      <dgm:t>
        <a:bodyPr/>
        <a:lstStyle/>
        <a:p>
          <a:endParaRPr lang="ru-RU"/>
        </a:p>
      </dgm:t>
    </dgm:pt>
    <dgm:pt modelId="{99DBF129-FCE5-4103-9C03-2D46EFAC0DE3}" type="sibTrans" cxnId="{793916B6-E7CA-4F3B-BA47-9753B44D3D94}">
      <dgm:prSet/>
      <dgm:spPr/>
      <dgm:t>
        <a:bodyPr/>
        <a:lstStyle/>
        <a:p>
          <a:endParaRPr lang="ru-RU"/>
        </a:p>
      </dgm:t>
    </dgm:pt>
    <dgm:pt modelId="{446BDED5-31DB-4929-BA2F-B8EA25BB83BD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Предоперационные и/или интраоперационные меры</a:t>
          </a:r>
        </a:p>
      </dgm:t>
    </dgm:pt>
    <dgm:pt modelId="{498115D6-03D3-4D0A-890B-E679675E6EB1}" type="parTrans" cxnId="{0B39500F-C28D-4208-8081-DD88DD5B5E4E}">
      <dgm:prSet/>
      <dgm:spPr/>
      <dgm:t>
        <a:bodyPr/>
        <a:lstStyle/>
        <a:p>
          <a:endParaRPr lang="ru-RU"/>
        </a:p>
      </dgm:t>
    </dgm:pt>
    <dgm:pt modelId="{F1D1DFB0-F2DE-43EC-89F0-AB433030EF56}" type="sibTrans" cxnId="{0B39500F-C28D-4208-8081-DD88DD5B5E4E}">
      <dgm:prSet/>
      <dgm:spPr/>
      <dgm:t>
        <a:bodyPr/>
        <a:lstStyle/>
        <a:p>
          <a:endParaRPr lang="ru-RU"/>
        </a:p>
      </dgm:t>
    </dgm:pt>
    <dgm:pt modelId="{F8B20FB1-4864-43B6-B0AD-E2738F1BFD1D}">
      <dgm:prSet custT="1"/>
      <dgm:spPr/>
      <dgm:t>
        <a:bodyPr/>
        <a:lstStyle/>
        <a:p>
          <a:r>
            <a:rPr lang="kk-KZ" sz="2000" dirty="0">
              <a:latin typeface="Times New Roman" pitchFamily="18" charset="0"/>
              <a:cs typeface="Times New Roman" pitchFamily="18" charset="0"/>
            </a:rPr>
            <a:t>Послеоперационные меры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F5B7AFF-A3FE-4A15-AA00-942B167AC4C7}" type="parTrans" cxnId="{2030B431-51C4-4699-89E1-71AB25A6F2D7}">
      <dgm:prSet/>
      <dgm:spPr/>
      <dgm:t>
        <a:bodyPr/>
        <a:lstStyle/>
        <a:p>
          <a:endParaRPr lang="ru-RU"/>
        </a:p>
      </dgm:t>
    </dgm:pt>
    <dgm:pt modelId="{B735E0A0-144C-4E75-956F-0012BF4AF64E}" type="sibTrans" cxnId="{2030B431-51C4-4699-89E1-71AB25A6F2D7}">
      <dgm:prSet/>
      <dgm:spPr/>
      <dgm:t>
        <a:bodyPr/>
        <a:lstStyle/>
        <a:p>
          <a:endParaRPr lang="ru-RU"/>
        </a:p>
      </dgm:t>
    </dgm:pt>
    <dgm:pt modelId="{E0AFB51A-4A14-44AC-8C95-CA9974EE633D}" type="pres">
      <dgm:prSet presAssocID="{8796F7A7-A025-4B3A-8174-B42002408191}" presName="compositeShape" presStyleCnt="0">
        <dgm:presLayoutVars>
          <dgm:dir/>
          <dgm:resizeHandles/>
        </dgm:presLayoutVars>
      </dgm:prSet>
      <dgm:spPr/>
    </dgm:pt>
    <dgm:pt modelId="{2B854000-21E7-49B5-B98E-71428272EBEE}" type="pres">
      <dgm:prSet presAssocID="{8796F7A7-A025-4B3A-8174-B42002408191}" presName="pyramid" presStyleLbl="node1" presStyleIdx="0" presStyleCnt="1" custScaleX="150000"/>
      <dgm:spPr/>
    </dgm:pt>
    <dgm:pt modelId="{5557C5B8-94B0-4FDC-9054-7A102F8B4FF8}" type="pres">
      <dgm:prSet presAssocID="{8796F7A7-A025-4B3A-8174-B42002408191}" presName="theList" presStyleCnt="0"/>
      <dgm:spPr/>
    </dgm:pt>
    <dgm:pt modelId="{F436761C-EEF7-4D19-9DA2-78ADFFA83495}" type="pres">
      <dgm:prSet presAssocID="{446BDED5-31DB-4929-BA2F-B8EA25BB83BD}" presName="aNode" presStyleLbl="fgAcc1" presStyleIdx="0" presStyleCnt="3" custScaleX="139881" custLinFactY="99611" custLinFactNeighborX="-504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EA97D-13FF-407A-A48F-187EE2492073}" type="pres">
      <dgm:prSet presAssocID="{446BDED5-31DB-4929-BA2F-B8EA25BB83BD}" presName="aSpace" presStyleCnt="0"/>
      <dgm:spPr/>
    </dgm:pt>
    <dgm:pt modelId="{94105E3F-E31B-4318-B182-1910AEAFA40B}" type="pres">
      <dgm:prSet presAssocID="{F8B20FB1-4864-43B6-B0AD-E2738F1BFD1D}" presName="aNode" presStyleLbl="fgAcc1" presStyleIdx="1" presStyleCnt="3" custLinFactY="97160" custLinFactNeighborX="-13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FB6C5-2CAD-4F62-A450-3CB0A5051912}" type="pres">
      <dgm:prSet presAssocID="{F8B20FB1-4864-43B6-B0AD-E2738F1BFD1D}" presName="aSpace" presStyleCnt="0"/>
      <dgm:spPr/>
    </dgm:pt>
    <dgm:pt modelId="{29262555-830D-46A2-A038-0EEE590AE741}" type="pres">
      <dgm:prSet presAssocID="{FB8C94D9-9541-47AA-89A8-2B8AB8279602}" presName="aNode" presStyleLbl="fgAcc1" presStyleIdx="2" presStyleCnt="3" custScaleY="87520" custLinFactY="-187191" custLinFactNeighborX="-131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9B328-94DD-436B-A514-626270C355A9}" type="pres">
      <dgm:prSet presAssocID="{FB8C94D9-9541-47AA-89A8-2B8AB8279602}" presName="aSpace" presStyleCnt="0"/>
      <dgm:spPr/>
    </dgm:pt>
  </dgm:ptLst>
  <dgm:cxnLst>
    <dgm:cxn modelId="{41FBD305-B203-48FF-BF93-AA23C9B9B8D6}" type="presOf" srcId="{F8B20FB1-4864-43B6-B0AD-E2738F1BFD1D}" destId="{94105E3F-E31B-4318-B182-1910AEAFA40B}" srcOrd="0" destOrd="0" presId="urn:microsoft.com/office/officeart/2005/8/layout/pyramid2"/>
    <dgm:cxn modelId="{793916B6-E7CA-4F3B-BA47-9753B44D3D94}" srcId="{8796F7A7-A025-4B3A-8174-B42002408191}" destId="{FB8C94D9-9541-47AA-89A8-2B8AB8279602}" srcOrd="2" destOrd="0" parTransId="{29F1E2D6-5FD2-4E60-AD19-16F5DAA52856}" sibTransId="{99DBF129-FCE5-4103-9C03-2D46EFAC0DE3}"/>
    <dgm:cxn modelId="{2030B431-51C4-4699-89E1-71AB25A6F2D7}" srcId="{8796F7A7-A025-4B3A-8174-B42002408191}" destId="{F8B20FB1-4864-43B6-B0AD-E2738F1BFD1D}" srcOrd="1" destOrd="0" parTransId="{0F5B7AFF-A3FE-4A15-AA00-942B167AC4C7}" sibTransId="{B735E0A0-144C-4E75-956F-0012BF4AF64E}"/>
    <dgm:cxn modelId="{6A3E6761-AC88-4A90-8C21-2100D2328506}" type="presOf" srcId="{8796F7A7-A025-4B3A-8174-B42002408191}" destId="{E0AFB51A-4A14-44AC-8C95-CA9974EE633D}" srcOrd="0" destOrd="0" presId="urn:microsoft.com/office/officeart/2005/8/layout/pyramid2"/>
    <dgm:cxn modelId="{0B39500F-C28D-4208-8081-DD88DD5B5E4E}" srcId="{8796F7A7-A025-4B3A-8174-B42002408191}" destId="{446BDED5-31DB-4929-BA2F-B8EA25BB83BD}" srcOrd="0" destOrd="0" parTransId="{498115D6-03D3-4D0A-890B-E679675E6EB1}" sibTransId="{F1D1DFB0-F2DE-43EC-89F0-AB433030EF56}"/>
    <dgm:cxn modelId="{063EABFB-8AD0-4A1C-99E6-A9F95D1C1506}" type="presOf" srcId="{446BDED5-31DB-4929-BA2F-B8EA25BB83BD}" destId="{F436761C-EEF7-4D19-9DA2-78ADFFA83495}" srcOrd="0" destOrd="0" presId="urn:microsoft.com/office/officeart/2005/8/layout/pyramid2"/>
    <dgm:cxn modelId="{F956F643-F4EF-4539-BE37-732E5EBD3710}" type="presOf" srcId="{FB8C94D9-9541-47AA-89A8-2B8AB8279602}" destId="{29262555-830D-46A2-A038-0EEE590AE741}" srcOrd="0" destOrd="0" presId="urn:microsoft.com/office/officeart/2005/8/layout/pyramid2"/>
    <dgm:cxn modelId="{45130E10-3954-4DE9-97D2-062DEC77D0A4}" type="presParOf" srcId="{E0AFB51A-4A14-44AC-8C95-CA9974EE633D}" destId="{2B854000-21E7-49B5-B98E-71428272EBEE}" srcOrd="0" destOrd="0" presId="urn:microsoft.com/office/officeart/2005/8/layout/pyramid2"/>
    <dgm:cxn modelId="{544B5FE5-3200-42AC-B47A-2433C9F255D1}" type="presParOf" srcId="{E0AFB51A-4A14-44AC-8C95-CA9974EE633D}" destId="{5557C5B8-94B0-4FDC-9054-7A102F8B4FF8}" srcOrd="1" destOrd="0" presId="urn:microsoft.com/office/officeart/2005/8/layout/pyramid2"/>
    <dgm:cxn modelId="{21A59AB1-2CD6-4651-9056-8CE89F9F3A05}" type="presParOf" srcId="{5557C5B8-94B0-4FDC-9054-7A102F8B4FF8}" destId="{F436761C-EEF7-4D19-9DA2-78ADFFA83495}" srcOrd="0" destOrd="0" presId="urn:microsoft.com/office/officeart/2005/8/layout/pyramid2"/>
    <dgm:cxn modelId="{E868C0BA-B905-4FBE-AED5-25CE6B8600F6}" type="presParOf" srcId="{5557C5B8-94B0-4FDC-9054-7A102F8B4FF8}" destId="{887EA97D-13FF-407A-A48F-187EE2492073}" srcOrd="1" destOrd="0" presId="urn:microsoft.com/office/officeart/2005/8/layout/pyramid2"/>
    <dgm:cxn modelId="{E70EA6BD-24EE-43E6-AEB8-F1DC123B20E6}" type="presParOf" srcId="{5557C5B8-94B0-4FDC-9054-7A102F8B4FF8}" destId="{94105E3F-E31B-4318-B182-1910AEAFA40B}" srcOrd="2" destOrd="0" presId="urn:microsoft.com/office/officeart/2005/8/layout/pyramid2"/>
    <dgm:cxn modelId="{DDAF35E8-4C95-4BED-8024-B681CE51D279}" type="presParOf" srcId="{5557C5B8-94B0-4FDC-9054-7A102F8B4FF8}" destId="{5B1FB6C5-2CAD-4F62-A450-3CB0A5051912}" srcOrd="3" destOrd="0" presId="urn:microsoft.com/office/officeart/2005/8/layout/pyramid2"/>
    <dgm:cxn modelId="{62E54D0F-AC2B-491E-9AD4-58D9E33EA521}" type="presParOf" srcId="{5557C5B8-94B0-4FDC-9054-7A102F8B4FF8}" destId="{29262555-830D-46A2-A038-0EEE590AE741}" srcOrd="4" destOrd="0" presId="urn:microsoft.com/office/officeart/2005/8/layout/pyramid2"/>
    <dgm:cxn modelId="{1CD4F4C5-C361-465A-B9B9-FF176AD36812}" type="presParOf" srcId="{5557C5B8-94B0-4FDC-9054-7A102F8B4FF8}" destId="{56B9B328-94DD-436B-A514-626270C355A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54000-21E7-49B5-B98E-71428272EBEE}">
      <dsp:nvSpPr>
        <dsp:cNvPr id="0" name=""/>
        <dsp:cNvSpPr/>
      </dsp:nvSpPr>
      <dsp:spPr>
        <a:xfrm>
          <a:off x="-60174" y="0"/>
          <a:ext cx="6095999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6761C-EEF7-4D19-9DA2-78ADFFA83495}">
      <dsp:nvSpPr>
        <dsp:cNvPr id="0" name=""/>
        <dsp:cNvSpPr/>
      </dsp:nvSpPr>
      <dsp:spPr>
        <a:xfrm>
          <a:off x="2327914" y="1527947"/>
          <a:ext cx="3695096" cy="10001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Предоперационные и/или интраоперационные меры</a:t>
          </a:r>
        </a:p>
      </dsp:txBody>
      <dsp:txXfrm>
        <a:off x="2376736" y="1576769"/>
        <a:ext cx="3597452" cy="902481"/>
      </dsp:txXfrm>
    </dsp:sp>
    <dsp:sp modelId="{94105E3F-E31B-4318-B182-1910AEAFA40B}">
      <dsp:nvSpPr>
        <dsp:cNvPr id="0" name=""/>
        <dsp:cNvSpPr/>
      </dsp:nvSpPr>
      <dsp:spPr>
        <a:xfrm>
          <a:off x="2984365" y="2628574"/>
          <a:ext cx="2641600" cy="10001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kern="1200" dirty="0">
              <a:latin typeface="Times New Roman" pitchFamily="18" charset="0"/>
              <a:cs typeface="Times New Roman" pitchFamily="18" charset="0"/>
            </a:rPr>
            <a:t>Послеоперационные меры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3187" y="2677396"/>
        <a:ext cx="2543956" cy="902481"/>
      </dsp:txXfrm>
    </dsp:sp>
    <dsp:sp modelId="{29262555-830D-46A2-A038-0EEE590AE741}">
      <dsp:nvSpPr>
        <dsp:cNvPr id="0" name=""/>
        <dsp:cNvSpPr/>
      </dsp:nvSpPr>
      <dsp:spPr>
        <a:xfrm>
          <a:off x="2984365" y="534802"/>
          <a:ext cx="2641600" cy="8753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kern="1200" dirty="0">
              <a:latin typeface="Times New Roman" pitchFamily="18" charset="0"/>
              <a:cs typeface="Times New Roman" pitchFamily="18" charset="0"/>
            </a:rPr>
            <a:t>Предоперационные меры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7094" y="577531"/>
        <a:ext cx="2556142" cy="789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195FA-86F8-4960-B722-E6B8615ED95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391B5-0807-4D45-AC0B-F4AF28A377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57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1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2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4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5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6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5E7CF-E6B2-4903-89E3-B77F2A33BFE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79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391B5-0807-4D45-AC0B-F4AF28A3776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95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391B5-0807-4D45-AC0B-F4AF28A3776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886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391B5-0807-4D45-AC0B-F4AF28A3776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4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1" indent="0" algn="ctr">
              <a:buNone/>
              <a:defRPr sz="2000"/>
            </a:lvl2pPr>
            <a:lvl3pPr marL="914361" indent="0" algn="ctr">
              <a:buNone/>
              <a:defRPr sz="1800"/>
            </a:lvl3pPr>
            <a:lvl4pPr marL="1371542" indent="0" algn="ctr">
              <a:buNone/>
              <a:defRPr sz="1600"/>
            </a:lvl4pPr>
            <a:lvl5pPr marL="1828724" indent="0" algn="ctr">
              <a:buNone/>
              <a:defRPr sz="1600"/>
            </a:lvl5pPr>
            <a:lvl6pPr marL="2285904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5" indent="0" algn="ctr">
              <a:buNone/>
              <a:defRPr sz="1600"/>
            </a:lvl8pPr>
            <a:lvl9pPr marL="3657446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51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6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04271"/>
            <a:ext cx="5800725" cy="4843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6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2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4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80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04274"/>
            <a:ext cx="7886700" cy="110463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2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5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087563"/>
            <a:ext cx="3868340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2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5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087563"/>
            <a:ext cx="3887391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74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28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19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2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5" indent="0">
              <a:buNone/>
              <a:defRPr sz="1000"/>
            </a:lvl8pPr>
            <a:lvl9pPr marL="365744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09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2" indent="0">
              <a:buNone/>
              <a:defRPr sz="2000"/>
            </a:lvl4pPr>
            <a:lvl5pPr marL="1828724" indent="0">
              <a:buNone/>
              <a:defRPr sz="2000"/>
            </a:lvl5pPr>
            <a:lvl6pPr marL="2285904" indent="0">
              <a:buNone/>
              <a:defRPr sz="2000"/>
            </a:lvl6pPr>
            <a:lvl7pPr marL="2743085" indent="0">
              <a:buNone/>
              <a:defRPr sz="2000"/>
            </a:lvl7pPr>
            <a:lvl8pPr marL="3200265" indent="0">
              <a:buNone/>
              <a:defRPr sz="2000"/>
            </a:lvl8pPr>
            <a:lvl9pPr marL="3657446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2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5" indent="0">
              <a:buNone/>
              <a:defRPr sz="1000"/>
            </a:lvl8pPr>
            <a:lvl9pPr marL="365744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8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37" tIns="45718" rIns="91437" bIns="45718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37" tIns="45718" rIns="91437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1"/>
            <a:ext cx="2057400" cy="304271"/>
          </a:xfrm>
          <a:prstGeom prst="rect">
            <a:avLst/>
          </a:prstGeom>
        </p:spPr>
        <p:txBody>
          <a:bodyPr vert="horz" lIns="91437" tIns="45718" rIns="91437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1"/>
            <a:ext cx="3086100" cy="304271"/>
          </a:xfrm>
          <a:prstGeom prst="rect">
            <a:avLst/>
          </a:prstGeom>
        </p:spPr>
        <p:txBody>
          <a:bodyPr vert="horz" lIns="91437" tIns="45718" rIns="91437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5296961"/>
            <a:ext cx="2057400" cy="304271"/>
          </a:xfrm>
          <a:prstGeom prst="rect">
            <a:avLst/>
          </a:prstGeom>
        </p:spPr>
        <p:txBody>
          <a:bodyPr vert="horz" lIns="91437" tIns="45718" rIns="91437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9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1" indent="-228590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0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0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0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0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0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6" indent="-228590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6" indent="-228590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2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o9q9jUqIeU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dl.kz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3154/9789241514385-eng.pdf?sequence=1&amp;isAllowed=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pps.who.int/iris/bitstream/handle/10665/273154/9789241514385-eng.pdf?sequence=1&amp;isAllowed=y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www.who.int/publications-detail-redirect/global-guidelines-for-the-prevention-of-surgical-site-infection-2nd-ed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dc.gov/nhsn/pdfs/pscmanual/9pscssicurrent.pdf" TargetMode="External"/><Relationship Id="rId5" Type="http://schemas.openxmlformats.org/officeDocument/2006/relationships/hyperlink" Target="https://www.cdc.gov/infectioncontrol/guidelines/ssi/index.html" TargetMode="External"/><Relationship Id="rId4" Type="http://schemas.openxmlformats.org/officeDocument/2006/relationships/hyperlink" Target="https://apps.who.int/iris/bitstream/handle/10665/273154/9789241514385-eng.pdf?sequence=1&amp;isAllowed=y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mailto:secretariat@hls.kz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ls.k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21354"/>
            <a:ext cx="8712968" cy="36261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8582" cy="120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" y="134938"/>
            <a:ext cx="9088582" cy="120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wnloads\WhatsApp Image 2022-12-08 at 18.33.1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481" y="1462201"/>
            <a:ext cx="4154487" cy="38164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27984" y="1462201"/>
            <a:ext cx="41692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«Охрана здоровья медицинского персонала. Профессиональные заболевания».</a:t>
            </a:r>
            <a:r>
              <a:rPr lang="kk-K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kk-K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и эффективности СИЗ.</a:t>
            </a:r>
          </a:p>
          <a:p>
            <a:r>
              <a:rPr lang="kk-K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Врач-эпидемиолог КГП на ПХВ «Городская больница №2 города Семей» УЗ ВКО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акимата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Санкешов Е.А.</a:t>
            </a:r>
          </a:p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 работы 28 лет, из них в качестве госпитального врача эпидемиолога 19 лет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A07B10-A379-414D-B89C-7B20FF3F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4306"/>
            <a:ext cx="7886700" cy="57460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E97CAB-0C12-403D-947A-92E9E8B43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5" y="1482812"/>
            <a:ext cx="8205549" cy="2861202"/>
          </a:xfrm>
        </p:spPr>
        <p:txBody>
          <a:bodyPr>
            <a:noAutofit/>
          </a:bodyPr>
          <a:lstStyle/>
          <a:p>
            <a:pPr marL="281083" indent="421005" algn="just">
              <a:buNone/>
            </a:pP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Работники здравоохранения всего мира находятся на переднем крае повседневной борьбы с</a:t>
            </a:r>
            <a:r>
              <a:rPr lang="ru-RU" sz="1600" spc="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заболеваниями,</a:t>
            </a:r>
            <a:r>
              <a:rPr lang="ru-RU" sz="1600" spc="-47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ради</a:t>
            </a:r>
            <a:r>
              <a:rPr lang="ru-RU" sz="1600" spc="-47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спасения</a:t>
            </a:r>
            <a:r>
              <a:rPr lang="ru-RU" sz="1600" spc="-43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жизни</a:t>
            </a:r>
            <a:r>
              <a:rPr lang="ru-RU" sz="1600" spc="-47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людей,</a:t>
            </a:r>
            <a:r>
              <a:rPr lang="ru-RU" sz="1600" spc="-47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нередко</a:t>
            </a:r>
            <a:r>
              <a:rPr lang="ru-RU" sz="1600" spc="-43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рискуя</a:t>
            </a:r>
            <a:r>
              <a:rPr lang="ru-RU" sz="1600" spc="-47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собственным</a:t>
            </a:r>
            <a:r>
              <a:rPr lang="ru-RU" sz="1600" spc="-43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здоровьем,</a:t>
            </a:r>
            <a:r>
              <a:rPr lang="ru-RU" sz="1600" spc="-47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а</a:t>
            </a:r>
            <a:r>
              <a:rPr lang="ru-RU" sz="1600" spc="-47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иногда</a:t>
            </a:r>
            <a:r>
              <a:rPr lang="ru-RU" sz="1600" spc="-43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и</a:t>
            </a:r>
            <a:r>
              <a:rPr lang="ru-RU" sz="1600" spc="-47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своей</a:t>
            </a:r>
            <a:r>
              <a:rPr lang="ru-RU" sz="1600" spc="-226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жизнью. Небезопасные условия труда повышают риск профессиональных заболеваний и травм среди</a:t>
            </a:r>
            <a:r>
              <a:rPr lang="ru-RU" sz="1600" spc="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работников</a:t>
            </a:r>
            <a:r>
              <a:rPr lang="ru-RU" sz="1600" spc="-10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здравоохранения</a:t>
            </a:r>
            <a:r>
              <a:rPr lang="ru-RU" sz="1600" spc="-10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и</a:t>
            </a:r>
            <a:r>
              <a:rPr lang="ru-RU" sz="1600" spc="-98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ставят</a:t>
            </a:r>
            <a:r>
              <a:rPr lang="ru-RU" sz="1600" spc="-10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под</a:t>
            </a:r>
            <a:r>
              <a:rPr lang="ru-RU" sz="1600" spc="-98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угрозу</a:t>
            </a:r>
            <a:r>
              <a:rPr lang="ru-RU" sz="1600" spc="-10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безопасность</a:t>
            </a:r>
            <a:r>
              <a:rPr lang="ru-RU" sz="1600" spc="-98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пациентов,</a:t>
            </a:r>
            <a:r>
              <a:rPr lang="ru-RU" sz="1600" spc="-10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качество</a:t>
            </a:r>
            <a:r>
              <a:rPr lang="ru-RU" sz="1600" spc="-98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медицинской</a:t>
            </a:r>
            <a:r>
              <a:rPr lang="ru-RU" sz="1600" spc="-101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помощи</a:t>
            </a:r>
            <a:r>
              <a:rPr lang="ru-RU" sz="1600" spc="-222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и</a:t>
            </a:r>
            <a:r>
              <a:rPr lang="ru-RU" sz="1600" spc="-86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стабильность</a:t>
            </a:r>
            <a:r>
              <a:rPr lang="ru-RU" sz="1600" spc="-82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систем</a:t>
            </a:r>
            <a:r>
              <a:rPr lang="ru-RU" sz="1600" spc="-82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здравоохранения</a:t>
            </a:r>
            <a:r>
              <a:rPr lang="ru-RU" sz="1600" spc="-82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в</a:t>
            </a:r>
            <a:r>
              <a:rPr lang="ru-RU" sz="1600" spc="-82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целом.</a:t>
            </a:r>
            <a:endParaRPr lang="ru-RU" sz="1600" dirty="0"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1083" indent="421005" algn="just">
              <a:buNone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Всемирная организация здравоохранения (ВОЗ) призывает правительства стран и руководителей органов и учреждений здравоохранения принять меры по устранению факторов, систематически угрожающих здоровью и безопасности медицинских работников и пациентов.</a:t>
            </a:r>
          </a:p>
          <a:p>
            <a:pPr marL="281083" indent="421005" algn="just"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«Пандемия COVID-19 напомнила нам о незаменимой роли работников здравоохранения в облегчении страданий и спасении жизней, – заявил Генеральный директор ВОЗ д-р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Тедрос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Адханом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Гебрейесус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Ни одна страна, больница или медицинское учреждение не смогут обеспечить безопасность пациентов, если не будет обеспечена безопасность медицинского персонала.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ogo Всемирная организация здравоохранения Font Brand, Всемирная  организация здравоохранения, инфографика, синий png | PNGEgg">
            <a:extLst>
              <a:ext uri="{FF2B5EF4-FFF2-40B4-BE49-F238E27FC236}">
                <a16:creationId xmlns:a16="http://schemas.microsoft.com/office/drawing/2014/main" xmlns="" id="{95E66606-F435-41EC-95A9-F531EB2CB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19305"/>
            <a:ext cx="1974748" cy="7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" y="1"/>
            <a:ext cx="8961835" cy="90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692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7" y="1057300"/>
            <a:ext cx="8312270" cy="1512168"/>
          </a:xfrm>
        </p:spPr>
        <p:txBody>
          <a:bodyPr>
            <a:noAutofit/>
          </a:bodyPr>
          <a:lstStyle/>
          <a:p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Стандартные меры предосторожности в </a:t>
            </a:r>
            <a:b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ГКП на ПХВ «Областная больница г.Талдыкорган»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166630"/>
            <a:ext cx="819472" cy="6913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5009" y="339182"/>
            <a:ext cx="4221088" cy="40010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r>
              <a:rPr lang="ru-RU" sz="1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5"/>
          <a:stretch/>
        </p:blipFill>
        <p:spPr bwMode="auto">
          <a:xfrm>
            <a:off x="5436096" y="221876"/>
            <a:ext cx="3577782" cy="58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569468"/>
            <a:ext cx="5004048" cy="2281436"/>
          </a:xfrm>
        </p:spPr>
        <p:txBody>
          <a:bodyPr>
            <a:noAutofit/>
          </a:bodyPr>
          <a:lstStyle/>
          <a:p>
            <a:pPr algn="l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Ментор: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эпидемиолог Департамента эпидемиологического контроля КФ "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врач эпидемиолог высшей категории, магистр общественного здравоохранения </a:t>
            </a:r>
          </a:p>
          <a:p>
            <a:pPr algn="l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Агажаева Гаухар Онерхановна.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Подготовила слушатель: </a:t>
            </a:r>
            <a:r>
              <a:rPr lang="kk-KZ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Тәттіғалиева А.Б.</a:t>
            </a:r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35119" r="21889" b="25716"/>
          <a:stretch/>
        </p:blipFill>
        <p:spPr bwMode="auto">
          <a:xfrm>
            <a:off x="5350321" y="2569468"/>
            <a:ext cx="3628650" cy="278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416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331640" y="1417340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участника</a:t>
            </a:r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78838" y="1921396"/>
            <a:ext cx="8341634" cy="3571900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стандартные меры предосторожности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зависимости и меры предосторожности направленные на снижение риска передачи особо-опасных инфекции.</a:t>
            </a:r>
            <a:r>
              <a:rPr lang="en-US" sz="2000" dirty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" y="60031"/>
            <a:ext cx="89614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478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5" t="16636" r="7269" b="5635"/>
          <a:stretch/>
        </p:blipFill>
        <p:spPr bwMode="auto">
          <a:xfrm>
            <a:off x="251520" y="980035"/>
            <a:ext cx="8467108" cy="454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" y="67240"/>
            <a:ext cx="89614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316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0" y="135810"/>
            <a:ext cx="89614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 l="39844" t="19792" r="25000" b="12500"/>
          <a:stretch>
            <a:fillRect/>
          </a:stretch>
        </p:blipFill>
        <p:spPr bwMode="auto">
          <a:xfrm>
            <a:off x="467544" y="905486"/>
            <a:ext cx="2376264" cy="21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38867" t="19791" r="24219" b="10416"/>
          <a:stretch>
            <a:fillRect/>
          </a:stretch>
        </p:blipFill>
        <p:spPr bwMode="auto">
          <a:xfrm>
            <a:off x="3159851" y="905486"/>
            <a:ext cx="2533383" cy="21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38867" t="19791" r="24805" b="11458"/>
          <a:stretch>
            <a:fillRect/>
          </a:stretch>
        </p:blipFill>
        <p:spPr bwMode="auto">
          <a:xfrm>
            <a:off x="5940152" y="940673"/>
            <a:ext cx="2500329" cy="227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 l="39453" t="25000" r="24805" b="11458"/>
          <a:stretch>
            <a:fillRect/>
          </a:stretch>
        </p:blipFill>
        <p:spPr bwMode="auto">
          <a:xfrm>
            <a:off x="458378" y="3097924"/>
            <a:ext cx="250033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/>
          <a:srcRect l="38867" t="18750" r="24805" b="11458"/>
          <a:stretch>
            <a:fillRect/>
          </a:stretch>
        </p:blipFill>
        <p:spPr bwMode="auto">
          <a:xfrm>
            <a:off x="3159851" y="3097924"/>
            <a:ext cx="2533384" cy="250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8" cstate="print"/>
          <a:srcRect l="25390" t="20833" r="44727" b="8333"/>
          <a:stretch>
            <a:fillRect/>
          </a:stretch>
        </p:blipFill>
        <p:spPr bwMode="auto">
          <a:xfrm>
            <a:off x="5940152" y="3073289"/>
            <a:ext cx="2500330" cy="255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5112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0" t="34798" r="40428" b="31079"/>
          <a:stretch/>
        </p:blipFill>
        <p:spPr bwMode="auto">
          <a:xfrm>
            <a:off x="539552" y="3217540"/>
            <a:ext cx="309634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4707"/>
          <a:stretch/>
        </p:blipFill>
        <p:spPr bwMode="auto">
          <a:xfrm>
            <a:off x="4211960" y="913284"/>
            <a:ext cx="3744416" cy="420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5" y="839252"/>
            <a:ext cx="2987864" cy="230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4388"/>
            <a:ext cx="89614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881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1891" t="21225" r="23268" b="8980"/>
          <a:stretch/>
        </p:blipFill>
        <p:spPr bwMode="auto">
          <a:xfrm>
            <a:off x="683568" y="769268"/>
            <a:ext cx="7776864" cy="468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21196"/>
            <a:ext cx="89614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618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Admin\Desktop\Айдана Стандартные меры предосторожности\WhatsApp Image 2022-11-21 at 14.49.0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913284"/>
            <a:ext cx="4620716" cy="45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1" name="Picture 3" descr="C:\Users\Admin\Desktop\Айдана Стандартные меры предосторожности\WhatsApp Image 2022-11-21 at 15.23.53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8" y="3001516"/>
            <a:ext cx="3928417" cy="24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4" descr="C:\Users\Admin\Desktop\Айдана Стандартные меры предосторожности\WhatsApp Image 2022-11-21 at 15.23.5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0" y="913284"/>
            <a:ext cx="3888432" cy="20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1" y="108421"/>
            <a:ext cx="89614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45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21" y="87610"/>
            <a:ext cx="819472" cy="6913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5293" y="260162"/>
            <a:ext cx="4221088" cy="40010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r>
              <a:rPr lang="ru-RU" sz="1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5"/>
          <a:stretch/>
        </p:blipFill>
        <p:spPr bwMode="auto">
          <a:xfrm>
            <a:off x="5286380" y="142856"/>
            <a:ext cx="3577782" cy="58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7300"/>
            <a:ext cx="446246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9" t="21007" r="38360" b="21007"/>
          <a:stretch/>
        </p:blipFill>
        <p:spPr bwMode="auto">
          <a:xfrm>
            <a:off x="434852" y="913284"/>
            <a:ext cx="3600400" cy="434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704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10021" r="-844" b="37211"/>
          <a:stretch/>
        </p:blipFill>
        <p:spPr bwMode="auto">
          <a:xfrm>
            <a:off x="2123728" y="1129308"/>
            <a:ext cx="489654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4657700"/>
            <a:ext cx="3163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https://youtu.be/Oo9q9jUqIeU</a:t>
            </a:r>
            <a:r>
              <a:rPr lang="kk-KZ" dirty="0"/>
              <a:t> 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6" y="108421"/>
            <a:ext cx="89614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161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21354"/>
            <a:ext cx="8496944" cy="362611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b="1" dirty="0"/>
              <a:t>   </a:t>
            </a:r>
          </a:p>
          <a:p>
            <a:pPr marL="0" indent="0">
              <a:buNone/>
            </a:pPr>
            <a:r>
              <a:rPr lang="ru-RU" b="1" dirty="0"/>
              <a:t> </a:t>
            </a:r>
            <a:endParaRPr lang="ru-RU" sz="6400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86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Актуальность </a:t>
            </a:r>
          </a:p>
          <a:p>
            <a:pPr lvl="0" algn="just"/>
            <a:r>
              <a:rPr lang="ru-RU" sz="7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безопасности пациентов необходимо обеспечить безопасность медицинского персонала. Вопрос охраны здоровья медицинских работников является важным для обеспечения бесперебойного функционирования системы здравоохранения и жизни общества. Учитывая данную проведенную полевую работу, важно внедрить в медицинскую организацию перспективный план по улучшению обеспечением СИЗ для медицинских работников; </a:t>
            </a: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9" y="169334"/>
            <a:ext cx="8888367" cy="12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9" y="296334"/>
            <a:ext cx="8888367" cy="12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41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000112"/>
            <a:ext cx="8312270" cy="1603811"/>
          </a:xfrm>
        </p:spPr>
        <p:txBody>
          <a:bodyPr>
            <a:noAutofit/>
          </a:bodyPr>
          <a:lstStyle/>
          <a:p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 в области хирургического вмешательства (ИОХВ).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166630"/>
            <a:ext cx="819472" cy="6913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5009" y="339182"/>
            <a:ext cx="4221088" cy="40010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r>
              <a:rPr lang="ru-RU" sz="1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5"/>
          <a:stretch/>
        </p:blipFill>
        <p:spPr bwMode="auto">
          <a:xfrm>
            <a:off x="5436096" y="221876"/>
            <a:ext cx="3577782" cy="58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715926"/>
            <a:ext cx="8572560" cy="2999074"/>
          </a:xfrm>
        </p:spPr>
        <p:txBody>
          <a:bodyPr>
            <a:noAutofit/>
          </a:bodyPr>
          <a:lstStyle/>
          <a:p>
            <a:pPr algn="l"/>
            <a:r>
              <a:rPr lang="kk-K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Ментор: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эпидемиолог, магистр медицинских наук  </a:t>
            </a:r>
          </a:p>
          <a:p>
            <a:pPr algn="l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Гончарова Анна Сергеевна</a:t>
            </a:r>
          </a:p>
          <a:p>
            <a:pPr algn="l"/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слушатели: </a:t>
            </a:r>
            <a:r>
              <a:rPr lang="kk-KZ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Тәттіғалиева Айдана Болатбекқызы</a:t>
            </a:r>
          </a:p>
          <a:p>
            <a:pPr algn="l"/>
            <a:r>
              <a:rPr lang="kk-KZ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Санкешов Ерлан Алибиевич</a:t>
            </a:r>
          </a:p>
          <a:p>
            <a:pPr algn="r"/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33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5879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967333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участникам группы №5</a:t>
            </a:r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87524" y="1633364"/>
            <a:ext cx="8568952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Участнику №1  составить определение понятия «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 в области хирургического вмешательства (ИОХВ,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SSI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kk-K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ссылками на доверяемые источники литературы со стандартными определениями случаев.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Участнику №2  составить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формул расчета </a:t>
            </a:r>
            <a:r>
              <a:rPr lang="kk-K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ИОХВ в международной практике методике (числитель, знаменатель).</a:t>
            </a:r>
            <a:endParaRPr lang="kk-K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Участнику №3 Описать факторы риска ИОХВ и превентивные рекомендации (ВОЗ, CDC) в постоперационном периоде и показать примеры этик практик в МО участника, что выполняется, что нет. Сделать акцент на перечень практик, которые нуждаются в улучшении и внедрению в медицинской организации участника.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7156" y="1932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615"/>
            <a:ext cx="3434209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143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5879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767713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0544" y="1777380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7156" y="1932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615"/>
            <a:ext cx="3434209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45" y="1191165"/>
            <a:ext cx="8546667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2 место среди ИСМП;</a:t>
            </a:r>
          </a:p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13-71% ИОХВ выявляются  после выписки из стационара;</a:t>
            </a:r>
          </a:p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Затрагивает до 1/3 пациентов, перенесших хирургическую процедуру;</a:t>
            </a:r>
          </a:p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11,8 случаев на 100 хирургических процедур;</a:t>
            </a:r>
          </a:p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Нет золотого стандарта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надзора за ИОХВ;</a:t>
            </a:r>
          </a:p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надзор требует значительных ресурсов и времени;</a:t>
            </a:r>
          </a:p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качественная микробная поддержка; </a:t>
            </a:r>
          </a:p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обновленные рекомендации  по профилактике ИОХВ, основанные на  фактических данных (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CDC,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 руководство -2018) </a:t>
            </a:r>
          </a:p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Растет спрос на научно обоснованные  вмешательства для профилактики ИОХВ, для повышения безопасности пациентов</a:t>
            </a:r>
          </a:p>
          <a:p>
            <a:pPr marL="265176" lvl="1" indent="-137160" algn="just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81717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Профилактика ИОХВ является сложной и требует интеграции ряда профилактических мер до, во время и после операции.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16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5879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967333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0544" y="1777380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7156" y="1932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615"/>
            <a:ext cx="3434209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26956" r="42574" b="6188"/>
          <a:stretch/>
        </p:blipFill>
        <p:spPr bwMode="auto">
          <a:xfrm>
            <a:off x="467544" y="915245"/>
            <a:ext cx="3816424" cy="455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36106" y="915245"/>
            <a:ext cx="4284366" cy="5452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181717"/>
                </a:solidFill>
                <a:latin typeface="Times New Roman"/>
                <a:ea typeface="Times New Roman"/>
              </a:rPr>
              <a:t>Общая цель этого руководства – улучшить качество и исходы лечения пациентов, перенесших хирургические процедуры, за счет профилактики ИОХВ.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«Никто не должен заболеть в результате обращения к врачу или при получении медицинской помощи, – говорит д-р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Marie-Paule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Kieny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помощник Генерального директора ВОЗ по вопросам систем здравоохранения и инноваций в сфере здравоохранения. – Профилактика хирургических инфекций сегодня важна, как никогда, однако это сложный процесс, требующий целого ряда профилактических мероприятий. </a:t>
            </a:r>
          </a:p>
          <a:p>
            <a:pPr marL="4445" marR="9525" indent="-5080" algn="just">
              <a:lnSpc>
                <a:spcPct val="108000"/>
              </a:lnSpc>
              <a:spcAft>
                <a:spcPts val="12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</a:endParaRPr>
          </a:p>
          <a:p>
            <a:pPr marL="4445" marR="9525" indent="-5080" algn="just">
              <a:lnSpc>
                <a:spcPct val="108000"/>
              </a:lnSpc>
              <a:spcAft>
                <a:spcPts val="12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</a:endParaRPr>
          </a:p>
          <a:p>
            <a:pPr marL="4445" marR="9525" indent="-5080" algn="just">
              <a:lnSpc>
                <a:spcPct val="108000"/>
              </a:lnSpc>
              <a:spcAft>
                <a:spcPts val="1245"/>
              </a:spcAft>
            </a:pPr>
            <a:endParaRPr lang="ru-RU" dirty="0">
              <a:solidFill>
                <a:srgbClr val="181717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1995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64" y="73440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634" y="1345332"/>
            <a:ext cx="8852941" cy="556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ИОХВ – которая возникает  в течение  30 суток после операции  и затрагивает  кожу и подкожную ткань  в области разреза (поверхностная) и/или глубокие  мягкие ткани (например, фасцию, мышцы) в области разреза ( глубокая) и/или любую анатомическую часть  тела (например, органы и полости) помимо разреза, которая была вскрыта или с которой проводились  манипуляции во время операции (орган/полость).</a:t>
            </a:r>
          </a:p>
          <a:p>
            <a:r>
              <a:rPr lang="ru-RU" sz="2000" dirty="0">
                <a:solidFill>
                  <a:srgbClr val="EF7D2D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 инфекции области хирургического вмешательства делятся на инфекции хирургической раны и инфекции органа (полости). </a:t>
            </a:r>
          </a:p>
          <a:p>
            <a:pPr lvl="0"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000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r>
              <a:rPr lang="en-US" sz="1000" dirty="0">
                <a:solidFill>
                  <a:srgbClr val="181717"/>
                </a:solidFill>
                <a:latin typeface="Times New Roman"/>
                <a:ea typeface="Times New Roman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srgbClr val="181717"/>
                </a:solidFill>
                <a:latin typeface="Times New Roman"/>
                <a:ea typeface="Times New Roman"/>
              </a:rPr>
              <a:t> </a:t>
            </a:r>
          </a:p>
          <a:p>
            <a:pPr lvl="0" algn="just"/>
            <a:endParaRPr lang="kk-KZ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kk-KZ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7656" y="23782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3440"/>
            <a:ext cx="35782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275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57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53" y="1116724"/>
            <a:ext cx="8852941" cy="2039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kk-KZ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0853" y="1711908"/>
            <a:ext cx="2844316" cy="25857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endParaRPr lang="ru-RU" sz="2000" dirty="0">
              <a:solidFill>
                <a:srgbClr val="1B1B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</a:pPr>
            <a:endParaRPr lang="ru-RU" dirty="0">
              <a:solidFill>
                <a:srgbClr val="1B1B1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Гнойное отделяемое из раны.</a:t>
            </a: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Положительная культура раны.</a:t>
            </a: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Боль, покраснение, отек.</a:t>
            </a: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Диагностика хирургом.</a:t>
            </a:r>
          </a:p>
          <a:p>
            <a:endParaRPr lang="ru-RU" dirty="0">
              <a:solidFill>
                <a:srgbClr val="1B1B1B"/>
              </a:solidFill>
              <a:latin typeface="Source Sans Pro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9832" y="1768491"/>
            <a:ext cx="2664296" cy="252917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r>
              <a:rPr lang="ru-RU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Гнойное отделяемое из глубокой части раны.</a:t>
            </a: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Расхождение.</a:t>
            </a: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Абсцесс при осмотре или КТ.</a:t>
            </a:r>
          </a:p>
          <a:p>
            <a:pPr marL="285750" indent="-285750" algn="ctr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68144" y="1768492"/>
            <a:ext cx="2592288" cy="252916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Инфекция (полости и органы).</a:t>
            </a:r>
            <a:endParaRPr lang="ru-RU" b="0" i="0" dirty="0">
              <a:solidFill>
                <a:srgbClr val="1B1B1B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7052" y="1037096"/>
            <a:ext cx="2520280" cy="4640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Поверхностный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91880" y="1037096"/>
            <a:ext cx="1800200" cy="3474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Глубокий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33676" y="1037096"/>
            <a:ext cx="2745924" cy="4516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Органное пространство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Раны с инфекцией (гнойные): обработка, лечение, маз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26" y="4327778"/>
            <a:ext cx="3028950" cy="105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43608" y="17607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559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887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57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53" y="1116724"/>
            <a:ext cx="8852941" cy="2039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kk-KZ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17607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559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Таблица 4">
            <a:extLst>
              <a:ext uri="{FF2B5EF4-FFF2-40B4-BE49-F238E27FC236}">
                <a16:creationId xmlns:a16="http://schemas.microsoft.com/office/drawing/2014/main" xmlns="" id="{184BF0DF-3C7F-4EED-BE5B-233BC46735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909692"/>
              </p:ext>
            </p:extLst>
          </p:nvPr>
        </p:nvGraphicFramePr>
        <p:xfrm>
          <a:off x="89371" y="454255"/>
          <a:ext cx="8947122" cy="5264491"/>
        </p:xfrm>
        <a:graphic>
          <a:graphicData uri="http://schemas.openxmlformats.org/drawingml/2006/table">
            <a:tbl>
              <a:tblPr firstRow="1" bandRow="1"/>
              <a:tblGrid>
                <a:gridCol w="2108511">
                  <a:extLst>
                    <a:ext uri="{9D8B030D-6E8A-4147-A177-3AD203B41FA5}">
                      <a16:colId xmlns:a16="http://schemas.microsoft.com/office/drawing/2014/main" xmlns="" val="3717360187"/>
                    </a:ext>
                  </a:extLst>
                </a:gridCol>
                <a:gridCol w="2279537">
                  <a:extLst>
                    <a:ext uri="{9D8B030D-6E8A-4147-A177-3AD203B41FA5}">
                      <a16:colId xmlns:a16="http://schemas.microsoft.com/office/drawing/2014/main" xmlns="" val="3537240589"/>
                    </a:ext>
                  </a:extLst>
                </a:gridCol>
                <a:gridCol w="2279537">
                  <a:extLst>
                    <a:ext uri="{9D8B030D-6E8A-4147-A177-3AD203B41FA5}">
                      <a16:colId xmlns:a16="http://schemas.microsoft.com/office/drawing/2014/main" xmlns="" val="2463654156"/>
                    </a:ext>
                  </a:extLst>
                </a:gridCol>
                <a:gridCol w="2279537">
                  <a:extLst>
                    <a:ext uri="{9D8B030D-6E8A-4147-A177-3AD203B41FA5}">
                      <a16:colId xmlns:a16="http://schemas.microsoft.com/office/drawing/2014/main" xmlns="" val="1632414226"/>
                    </a:ext>
                  </a:extLst>
                </a:gridCol>
              </a:tblGrid>
              <a:tr h="385052">
                <a:tc gridSpan="4">
                  <a:txBody>
                    <a:bodyPr/>
                    <a:lstStyle>
                      <a:lvl1pPr marL="0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Стандартное определения случая</a:t>
                      </a:r>
                      <a:r>
                        <a:rPr lang="ru-RU" sz="1400" b="1" kern="12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п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оверхностная ИОХВ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8038833"/>
                  </a:ext>
                </a:extLst>
              </a:tr>
              <a:tr h="727774">
                <a:tc grid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b="1" i="1" u="sng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Должна соответствовать следующим критериям:</a:t>
                      </a:r>
                      <a:endParaRPr lang="ru-RU" sz="1400" b="1" i="1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sng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Кроме того, пациент имеет, по крайней мере, один из следующих признаков: </a:t>
                      </a:r>
                    </a:p>
                    <a:p>
                      <a:endParaRPr lang="ru-RU" sz="1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7176639"/>
                  </a:ext>
                </a:extLst>
              </a:tr>
              <a:tr h="1152310"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 связь с хирургическим вмешательством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является закономерным развитием основного заболевания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гнойное отделяемое из раны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хирург намеренно открывает рану, при этом микробиологическое исследование не проведено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9887597"/>
                  </a:ext>
                </a:extLst>
              </a:tr>
              <a:tr h="1789112"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включает только кожу и подкожную клетчатку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just"/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развития инфекции не превышает 30 дней после любого оперативного вмешательства (первым днем считается день хирургического вмешательства)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выделение микроорганизмов из жидкости или ткани, полученной асептически из поверхностного разреза или подкожной клетчатки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культуральным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или другим методом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3630448"/>
                  </a:ext>
                </a:extLst>
              </a:tr>
              <a:tr h="1206497">
                <a:tc gridSpan="4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III. Пациент имеет один из следующих признаков: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4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наличие признаков локального воспаления (боль, гиперемия, отек) с гипертермией за исключением тех случаев, когда посев отделяемого раны дает отрицательный результат;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хирург или лечащий врач поставил диагноз инфекции области хирургического вмешательства.</a:t>
                      </a:r>
                    </a:p>
                    <a:p>
                      <a:pPr algn="l"/>
                      <a:endParaRPr lang="ru-RU" sz="1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ru-RU" sz="1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069679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C6E89F-9B93-4056-9FFB-B852BF6F6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641" y="5470049"/>
            <a:ext cx="570025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9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57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53" y="1116724"/>
            <a:ext cx="8852941" cy="2039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kk-KZ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17607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559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4">
            <a:extLst>
              <a:ext uri="{FF2B5EF4-FFF2-40B4-BE49-F238E27FC236}">
                <a16:creationId xmlns:a16="http://schemas.microsoft.com/office/drawing/2014/main" xmlns="" id="{A5B14BC1-67E6-423C-B447-8588DBDA41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3770452"/>
              </p:ext>
            </p:extLst>
          </p:nvPr>
        </p:nvGraphicFramePr>
        <p:xfrm>
          <a:off x="107505" y="794063"/>
          <a:ext cx="8856982" cy="4655477"/>
        </p:xfrm>
        <a:graphic>
          <a:graphicData uri="http://schemas.openxmlformats.org/drawingml/2006/table">
            <a:tbl>
              <a:tblPr firstRow="1" bandRow="1"/>
              <a:tblGrid>
                <a:gridCol w="1966304">
                  <a:extLst>
                    <a:ext uri="{9D8B030D-6E8A-4147-A177-3AD203B41FA5}">
                      <a16:colId xmlns:a16="http://schemas.microsoft.com/office/drawing/2014/main" xmlns="" val="2335497515"/>
                    </a:ext>
                  </a:extLst>
                </a:gridCol>
                <a:gridCol w="2462186">
                  <a:extLst>
                    <a:ext uri="{9D8B030D-6E8A-4147-A177-3AD203B41FA5}">
                      <a16:colId xmlns:a16="http://schemas.microsoft.com/office/drawing/2014/main" xmlns="" val="2023344281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xmlns="" val="3675075968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xmlns="" val="3749486756"/>
                    </a:ext>
                  </a:extLst>
                </a:gridCol>
              </a:tblGrid>
              <a:tr h="407253">
                <a:tc gridSpan="4">
                  <a:txBody>
                    <a:bodyPr/>
                    <a:lstStyle>
                      <a:lvl1pPr marL="0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Стандартное определения случая - </a:t>
                      </a:r>
                      <a:r>
                        <a:rPr lang="ru-RU" sz="14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Глубокая ИОХВ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3165805"/>
                  </a:ext>
                </a:extLst>
              </a:tr>
              <a:tr h="661923">
                <a:tc grid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i="1" u="sng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I. Должна соответствовать следующим критериям: 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II. Кроме того, пациент имеет, по крайней мере, один из следующих признаков: 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7853974"/>
                  </a:ext>
                </a:extLst>
              </a:tr>
              <a:tr h="1081342"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имеет связь с хирургическим вмешательством; </a:t>
                      </a:r>
                    </a:p>
                    <a:p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является закономерным развитием основного заболевания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гнойное отделяемое из глубины разреза, но не из органа (полости) в месте данного хирургического вмешательства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спонтанное расхождение краев раны или намеренное ее открытие хирургом, когда у пациента имеются признаки инфекции и любым методом выделен микроорганизм.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7095085"/>
                  </a:ext>
                </a:extLst>
              </a:tr>
              <a:tr h="475220">
                <a:tc rowSpan="3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вовлекает в гнойный процесс глубокие мягкие ткани (фасциальный и мышечный слои)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l"/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развития инфекции не превышает 30 дней после любого оперативного вмешательства (первым днем считается день хирургического вмешательства), а при наличии имплантата – один год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7501543"/>
                  </a:ext>
                </a:extLst>
              </a:tr>
              <a:tr h="394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200" b="1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III. Пациент имеет один из следующих признаков:</a:t>
                      </a:r>
                      <a:endParaRPr lang="ru-RU" sz="12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8337685"/>
                  </a:ext>
                </a:extLst>
              </a:tr>
              <a:tr h="1540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лихорадка (&gt;38°C), локализованная боль, за исключением тех случаев, когда посев из раны дает отрицательные результаты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2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 непосредственном осмотре, во время повторной операции, при гистопатологическом или лучевом методе исследования обнаружен абсцесс или иные признаки инфекции в области хирургического разреза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9948823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836931-2BE1-488B-A174-C4033EDA3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7876"/>
            <a:ext cx="570025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0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57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53" y="1116724"/>
            <a:ext cx="8852941" cy="2039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indent="-5080">
              <a:lnSpc>
                <a:spcPct val="108000"/>
              </a:lnSpc>
              <a:spcAft>
                <a:spcPts val="1345"/>
              </a:spcAft>
            </a:pPr>
            <a:endParaRPr lang="ru-RU" dirty="0">
              <a:solidFill>
                <a:srgbClr val="181717"/>
              </a:solidFill>
              <a:latin typeface="Times New Roman"/>
              <a:ea typeface="Times New Roman"/>
              <a:hlinkClick r:id="rId3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kk-KZ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17607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559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xmlns="" id="{89D269BD-F28E-4C35-90C7-72C490215C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252452"/>
              </p:ext>
            </p:extLst>
          </p:nvPr>
        </p:nvGraphicFramePr>
        <p:xfrm>
          <a:off x="183553" y="637696"/>
          <a:ext cx="8770288" cy="4958641"/>
        </p:xfrm>
        <a:graphic>
          <a:graphicData uri="http://schemas.openxmlformats.org/drawingml/2006/table">
            <a:tbl>
              <a:tblPr firstRow="1" bandRow="1"/>
              <a:tblGrid>
                <a:gridCol w="2192572">
                  <a:extLst>
                    <a:ext uri="{9D8B030D-6E8A-4147-A177-3AD203B41FA5}">
                      <a16:colId xmlns:a16="http://schemas.microsoft.com/office/drawing/2014/main" xmlns="" val="2179189691"/>
                    </a:ext>
                  </a:extLst>
                </a:gridCol>
                <a:gridCol w="2192572">
                  <a:extLst>
                    <a:ext uri="{9D8B030D-6E8A-4147-A177-3AD203B41FA5}">
                      <a16:colId xmlns:a16="http://schemas.microsoft.com/office/drawing/2014/main" xmlns="" val="596122302"/>
                    </a:ext>
                  </a:extLst>
                </a:gridCol>
                <a:gridCol w="2192572">
                  <a:extLst>
                    <a:ext uri="{9D8B030D-6E8A-4147-A177-3AD203B41FA5}">
                      <a16:colId xmlns:a16="http://schemas.microsoft.com/office/drawing/2014/main" xmlns="" val="321062290"/>
                    </a:ext>
                  </a:extLst>
                </a:gridCol>
                <a:gridCol w="2192572">
                  <a:extLst>
                    <a:ext uri="{9D8B030D-6E8A-4147-A177-3AD203B41FA5}">
                      <a16:colId xmlns:a16="http://schemas.microsoft.com/office/drawing/2014/main" xmlns="" val="1656521092"/>
                    </a:ext>
                  </a:extLst>
                </a:gridCol>
              </a:tblGrid>
              <a:tr h="525912">
                <a:tc gridSpan="4">
                  <a:txBody>
                    <a:bodyPr/>
                    <a:lstStyle>
                      <a:lvl1pPr marL="0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Стандартное определения</a:t>
                      </a:r>
                      <a:r>
                        <a:rPr lang="ru-RU" sz="1400" b="1" kern="1200" baseline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случая - 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 (полости) ИОХВ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039101"/>
                  </a:ext>
                </a:extLst>
              </a:tr>
              <a:tr h="671999">
                <a:tc grid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b="1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I. Должна соответствовать следующим критериям:</a:t>
                      </a:r>
                      <a:endParaRPr lang="ru-RU" sz="14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II. Кроме того, пациент имеет, по крайней мере, один из следующих признаков: </a:t>
                      </a:r>
                    </a:p>
                    <a:p>
                      <a:endParaRPr lang="ru-RU" sz="14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4085492"/>
                  </a:ext>
                </a:extLst>
              </a:tr>
              <a:tr h="744649"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имеет связь с хирургическим вмешательством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является закономерным развитием основного заболевания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гнойное отделяемое из дренажа, установленного в органе (полости)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свищевой ход, связанный с имплантом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6839436"/>
                  </a:ext>
                </a:extLst>
              </a:tr>
              <a:tr h="2132865"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развития инфекции не превышает 30 дней после любого оперативного вмешательства (первым днем считается день хирургического вмешательства), а при наличии имплантата – один год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вовлекает в гнойный процесс органы (полости), которые были открыты или затронуты во время операции, исключая кожу, подкожную клетчатку и глубокие мягкие ткани (фасциальный и мышечный слои)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гнойное отделяемое в области установки импланта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выделение микроорганизмов из жидкости или ткани, полученной асептически из органа (полости) любым методом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3462023"/>
                  </a:ext>
                </a:extLst>
              </a:tr>
              <a:tr h="698858">
                <a:tc gridSpan="4">
                  <a:txBody>
                    <a:bodyPr/>
                    <a:lstStyle>
                      <a:lvl1pPr marL="0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18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361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542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72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5904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08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265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446" algn="l" defTabSz="91436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III. При непосредственном осмотре, во время повторной операции, при гистопатологическом или лучевом методе исследования обнаружение абсцесса или иных признаков инфекции, вовлекающей орган или полость.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9622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2B59AE-09A8-4CBF-9A02-FA2259082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135" y="5429894"/>
            <a:ext cx="570025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32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98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55" y="848653"/>
            <a:ext cx="8430350" cy="606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rgbClr val="EF7D2D"/>
                </a:solidFill>
                <a:latin typeface="Times New Roman"/>
                <a:ea typeface="Calibri"/>
              </a:rPr>
              <a:t>	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Частота инфекции в большей степени зависит от типа операции и принадлежности пациента к группе риска. Большинство публикаций дает приблизительную оценку частоты хирургической инфекции: в среднем 3-8% по европейским данным.</a:t>
            </a:r>
          </a:p>
          <a:p>
            <a:pPr lvl="0" algn="just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Данные международного исследования, проведенного в 42 учреждениях 14 стран, продемонстрировали следующие показатели частоты ИОХВ:</a:t>
            </a:r>
          </a:p>
          <a:p>
            <a:pPr marL="285750" lvl="0" indent="-28575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13% после чистых операций, </a:t>
            </a:r>
          </a:p>
          <a:p>
            <a:pPr marL="285750" lvl="0" indent="-28575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16% после условно-чистых, </a:t>
            </a:r>
          </a:p>
          <a:p>
            <a:pPr marL="285750" lvl="0" indent="-28575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29% после контаминированных, </a:t>
            </a:r>
          </a:p>
          <a:p>
            <a:pPr marL="285750" lvl="0" indent="-28575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17% (4,6-34,4) после всех операции. </a:t>
            </a:r>
          </a:p>
          <a:p>
            <a:pPr marL="285750" lvl="0" indent="-28575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Относительная доля ИОХВ в структуре ИСМП составляет примерно 24%.</a:t>
            </a:r>
          </a:p>
          <a:p>
            <a:pPr marL="4445" marR="34290" indent="-5080" algn="just">
              <a:spcAft>
                <a:spcPts val="1345"/>
              </a:spcAft>
            </a:pPr>
            <a:endParaRPr lang="ru-RU" sz="1600" dirty="0">
              <a:solidFill>
                <a:srgbClr val="EF7D2D"/>
              </a:solidFill>
              <a:latin typeface="Times New Roman"/>
              <a:ea typeface="Times New Roman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ru-RU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r>
              <a:rPr lang="en-US" sz="1000" dirty="0">
                <a:solidFill>
                  <a:srgbClr val="181717"/>
                </a:solidFill>
                <a:latin typeface="Times New Roman"/>
                <a:ea typeface="Times New Roman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srgbClr val="181717"/>
                </a:solidFill>
                <a:latin typeface="Times New Roman"/>
                <a:ea typeface="Times New Roman"/>
              </a:rPr>
              <a:t> </a:t>
            </a:r>
          </a:p>
          <a:p>
            <a:pPr lvl="0" algn="just"/>
            <a:endParaRPr lang="kk-KZ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kk-KZ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825" y="2285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493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34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09" y="1535907"/>
            <a:ext cx="8559367" cy="362611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/>
              <a:t>   </a:t>
            </a:r>
          </a:p>
          <a:p>
            <a:pPr marL="0" indent="0">
              <a:buNone/>
            </a:pPr>
            <a:r>
              <a:rPr lang="ru-RU" b="1" dirty="0"/>
              <a:t> </a:t>
            </a:r>
            <a:endParaRPr lang="ru-RU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endParaRPr lang="ru-RU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перспективного плана по улучшению обеспечением СИЗ для медицинских работников путем повышения  знаний, и осведомленности в вопросах качественного обеспечения средствами индивидуальной защиты что способствует достижению понимания необходимости и важности соблюдения мер профилактики по условиям труда и  безопасности здоровья медицинских работников и пациентов.  </a:t>
            </a: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9" y="169334"/>
            <a:ext cx="8888367" cy="12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9" y="296334"/>
            <a:ext cx="8888367" cy="12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3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98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55" y="848653"/>
            <a:ext cx="8430350" cy="705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" marR="34290" indent="-5080" algn="ctr">
              <a:spcAft>
                <a:spcPts val="1345"/>
              </a:spcAft>
            </a:pPr>
            <a:r>
              <a:rPr lang="ru-RU" sz="1600" b="1" cap="all" spc="1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Классификация хирургических ран по степени микробной контаминации во время операции: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>
                <a:srgbClr val="1CADE4"/>
              </a:buClr>
              <a:buSzPct val="100000"/>
              <a:buFont typeface="+mj-lt"/>
              <a:buAutoNum type="arabicPeriod"/>
            </a:pPr>
            <a:r>
              <a:rPr lang="ru-RU" sz="1600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Чистая рана не инфицированные операционные раны –  1-5%</a:t>
            </a:r>
            <a:endParaRPr lang="ru-RU" sz="16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отсутствуют признаки воспаления, не проникают в пищеварительный тракт, половые или неинфицированные МВП, дыхательные пути.</a:t>
            </a: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отсутствуют технические нарушения, накладываются первичные швы ( краниотомия,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спленэктомия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кардиохирургия)</a:t>
            </a:r>
          </a:p>
          <a:p>
            <a:pPr marL="342900" lvl="0" indent="-342900" algn="just" defTabSz="914400"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>
                <a:srgbClr val="1CADE4"/>
              </a:buClr>
              <a:buSzPct val="100000"/>
              <a:buFont typeface="+mj-lt"/>
              <a:buAutoNum type="arabicPeriod"/>
            </a:pPr>
            <a:r>
              <a:rPr lang="ru-RU" sz="1600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Условно-чистая рана -3-11%</a:t>
            </a:r>
            <a:endParaRPr lang="ru-RU" sz="16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операции на желчных путях, аппендиксе, влагалище и ротоглотка при нарушении техники операции, при отсутствии признаков инфекции.</a:t>
            </a: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" marR="34290" indent="-5080" algn="ctr">
              <a:spcAft>
                <a:spcPts val="1345"/>
              </a:spcAft>
            </a:pPr>
            <a:endParaRPr lang="ru-RU" sz="1600" dirty="0">
              <a:solidFill>
                <a:srgbClr val="EF7D2D"/>
              </a:solidFill>
              <a:latin typeface="Times New Roman"/>
              <a:ea typeface="Times New Roman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ru-RU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r>
              <a:rPr lang="en-US" sz="1000" dirty="0">
                <a:solidFill>
                  <a:srgbClr val="181717"/>
                </a:solidFill>
                <a:latin typeface="Times New Roman"/>
                <a:ea typeface="Times New Roman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srgbClr val="181717"/>
                </a:solidFill>
                <a:latin typeface="Times New Roman"/>
                <a:ea typeface="Times New Roman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8825" y="2285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493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897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98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55" y="848653"/>
            <a:ext cx="8430350" cy="7783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" marR="34290" indent="-5080" algn="ctr">
              <a:spcAft>
                <a:spcPts val="1345"/>
              </a:spcAft>
            </a:pPr>
            <a:r>
              <a:rPr lang="ru-RU" sz="1600" b="1" cap="all" spc="1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Классификация хирургических ран по степени микробной контаминации во время операции:</a:t>
            </a:r>
          </a:p>
          <a:p>
            <a:pPr lvl="0" algn="just" defTabSz="914400"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>
                <a:srgbClr val="1CADE4"/>
              </a:buClr>
              <a:buSzPct val="100000"/>
            </a:pPr>
            <a:r>
              <a:rPr lang="ru-RU" sz="1600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Контаминированная рана (загрязнения)- 10-17%</a:t>
            </a:r>
            <a:endParaRPr lang="ru-RU" sz="16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Операции со значительными  нарушениями техники  стерильности </a:t>
            </a: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большой выброс содержимого полых органов</a:t>
            </a: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открытые свежие травматические раны, разрезы, вовлекающие область острого негнойного  воспаления</a:t>
            </a:r>
          </a:p>
          <a:p>
            <a:pPr lvl="0" algn="just" defTabSz="914400"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>
                <a:srgbClr val="1CADE4"/>
              </a:buClr>
              <a:buSzPct val="100000"/>
            </a:pPr>
            <a:r>
              <a:rPr lang="ru-RU" sz="1600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Грязные раны-  более27%</a:t>
            </a:r>
            <a:endParaRPr lang="ru-RU" sz="16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старые травматические раны</a:t>
            </a: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нежизнеспособные ткани</a:t>
            </a: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раны с наличием выраженной  клинической  инфекции</a:t>
            </a:r>
          </a:p>
          <a:p>
            <a:pPr marL="516636" lvl="1" indent="-342900" algn="just" defTabSz="914400">
              <a:lnSpc>
                <a:spcPct val="90000"/>
              </a:lnSpc>
              <a:spcBef>
                <a:spcPts val="200"/>
              </a:spcBef>
              <a:spcAft>
                <a:spcPts val="1000"/>
              </a:spcAft>
              <a:buClr>
                <a:srgbClr val="1CADE4"/>
              </a:buCl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перфорация внутренних органов.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" marR="34290" indent="-5080" algn="ctr">
              <a:spcAft>
                <a:spcPts val="1345"/>
              </a:spcAft>
            </a:pPr>
            <a:endParaRPr lang="ru-RU" sz="1600" dirty="0">
              <a:solidFill>
                <a:srgbClr val="EF7D2D"/>
              </a:solidFill>
              <a:latin typeface="Times New Roman"/>
              <a:ea typeface="Times New Roman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ru-RU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r>
              <a:rPr lang="en-US" sz="1000" dirty="0">
                <a:solidFill>
                  <a:srgbClr val="181717"/>
                </a:solidFill>
                <a:latin typeface="Times New Roman"/>
                <a:ea typeface="Times New Roman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srgbClr val="181717"/>
                </a:solidFill>
                <a:latin typeface="Times New Roman"/>
                <a:ea typeface="Times New Roman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8825" y="2285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493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475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98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793" y="628663"/>
            <a:ext cx="9108727" cy="4704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ru-RU" sz="1600" b="1" cap="all" spc="1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Факторы риска ИОХВ (много факториальный анализ)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defTabSz="9144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+mj-lt"/>
              <a:buAutoNum type="romanUcPeriod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Эндогенные – связанные с пациентом; Экзогенные – связанные с процессом/процедурой; Неизменяемые переменные – возраст, пол</a:t>
            </a:r>
          </a:p>
          <a:p>
            <a:pPr marL="400050" indent="-400050" defTabSz="9144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+mj-lt"/>
              <a:buAutoNum type="romanUcPeriod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Корректируемые потенциальные факторы – уровень  питания, употребление табака, правильное использование а/б,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интраоперационные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процедуры;</a:t>
            </a:r>
          </a:p>
          <a:p>
            <a:pPr marL="400050" indent="-400050" defTabSz="9144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+mj-lt"/>
              <a:buAutoNum type="romanUcPeriod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пациент-ожирение, класс тяжести раны, с/диабет, возраст, колонизация микроорганизмами, снижение иммунного ответа, продолжительность предоперационной госпитализации, повторная операция;</a:t>
            </a: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операции – продолжительность обработки рук хирурга, антисептика кожи, бритье перед операцией, подготовка кожи перед операцией, а/м профилактика, вентиляция операционной, неадекватная стерилизация инструментов, инородный материал в области хирургических вмешательств, хирургические дренажи;</a:t>
            </a:r>
          </a:p>
          <a:p>
            <a:pPr defTabSz="914400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хирурга – недостаточный гемостаз, недостаточная облитерация  мертвого  пространства, травма  тканей.</a:t>
            </a:r>
          </a:p>
          <a:p>
            <a:pPr marL="4445" marR="34290" lvl="0" indent="-5080">
              <a:lnSpc>
                <a:spcPct val="108000"/>
              </a:lnSpc>
              <a:spcAft>
                <a:spcPts val="1345"/>
              </a:spcAft>
            </a:pPr>
            <a:endParaRPr lang="kk-KZ" sz="1600" dirty="0">
              <a:solidFill>
                <a:srgbClr val="EF7D2D"/>
              </a:solidFill>
              <a:latin typeface="Times New Roman"/>
              <a:ea typeface="Times New Roman"/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825" y="2285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493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713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" y="86701"/>
            <a:ext cx="913792" cy="7619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098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6701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05240" y="985292"/>
                <a:ext cx="8461732" cy="3427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endParaRPr lang="ru-RU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445" marR="34290" lvl="0" indent="-5080" algn="just">
                  <a:spcAft>
                    <a:spcPts val="1345"/>
                  </a:spcAft>
                </a:pPr>
                <a:r>
                  <a:rPr lang="ru-RU" sz="1600" dirty="0">
                    <a:solidFill>
                      <a:prstClr val="black"/>
                    </a:solidFill>
                    <a:latin typeface="Times New Roman"/>
                    <a:ea typeface="Times New Roman"/>
                  </a:rPr>
                  <a:t>		</a:t>
                </a:r>
                <a:r>
                  <a:rPr lang="ru-RU" sz="1600" dirty="0">
                    <a:solidFill>
                      <a:prstClr val="black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Уровни инфекции области хирургического вмешательства н</a:t>
                </a:r>
                <a:r>
                  <a:rPr lang="ru-RU" sz="1600" dirty="0">
                    <a:solidFill>
                      <a:srgbClr val="181717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а 100 оперативных вмешательств рассчитываются путем деления количества инфекций области хирургического вмешательства на количество конкретных оперативных вмешательств и умножения результатов на 100. Расчет уровня ИОХВ может выполняться отдельно для различных типов оперативных вмешательств и стратифицироваться по базовому индексу риска.</a:t>
                </a:r>
              </a:p>
              <a:p>
                <a:pPr marL="4445" marR="34290" lvl="0" indent="-5080" algn="ctr">
                  <a:lnSpc>
                    <a:spcPct val="108000"/>
                  </a:lnSpc>
                  <a:spcAft>
                    <a:spcPts val="1345"/>
                  </a:spcAft>
                </a:pPr>
                <a:r>
                  <a:rPr lang="kk-KZ" sz="1600" dirty="0">
                    <a:solidFill>
                      <a:srgbClr val="181717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ИОХВ</a:t>
                </a:r>
                <a:r>
                  <a:rPr lang="ru-RU" sz="1600" dirty="0">
                    <a:solidFill>
                      <a:srgbClr val="181717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solidFill>
                              <a:srgbClr val="181717"/>
                            </a:solidFill>
                            <a:latin typeface="Cambria Math" panose="02040503050406030204" pitchFamily="18" charset="0"/>
                            <a:ea typeface="Times New Roman"/>
                          </a:rPr>
                        </m:ctrlPr>
                      </m:fPr>
                      <m:num>
                        <m:r>
                          <a:rPr lang="ru-RU" sz="1600" i="1" smtClean="0">
                            <a:solidFill>
                              <a:srgbClr val="181717"/>
                            </a:solidFill>
                            <a:latin typeface="Cambria Math"/>
                            <a:ea typeface="Times New Roman"/>
                          </a:rPr>
                          <m:t>х∗</m:t>
                        </m:r>
                        <m:r>
                          <a:rPr lang="kk-KZ" sz="1600" b="0" i="1" smtClean="0">
                            <a:solidFill>
                              <a:srgbClr val="181717"/>
                            </a:solidFill>
                            <a:latin typeface="Cambria Math"/>
                            <a:ea typeface="Times New Roman"/>
                          </a:rPr>
                          <m:t>у</m:t>
                        </m:r>
                      </m:num>
                      <m:den>
                        <m:r>
                          <a:rPr lang="ru-RU" sz="1600" i="1">
                            <a:solidFill>
                              <a:srgbClr val="181717"/>
                            </a:solidFill>
                            <a:latin typeface="Cambria Math"/>
                            <a:ea typeface="Times New Roman"/>
                          </a:rPr>
                          <m:t>1</m:t>
                        </m:r>
                        <m:r>
                          <a:rPr lang="kk-KZ" sz="1600" b="0" i="1" smtClean="0">
                            <a:solidFill>
                              <a:srgbClr val="181717"/>
                            </a:solidFill>
                            <a:latin typeface="Cambria Math"/>
                            <a:ea typeface="Times New Roman"/>
                          </a:rPr>
                          <m:t>0</m:t>
                        </m:r>
                        <m:r>
                          <a:rPr lang="ru-RU" sz="1600" i="1">
                            <a:solidFill>
                              <a:srgbClr val="181717"/>
                            </a:solidFill>
                            <a:latin typeface="Cambria Math"/>
                            <a:ea typeface="Times New Roman"/>
                          </a:rPr>
                          <m:t>0</m:t>
                        </m:r>
                      </m:den>
                    </m:f>
                  </m:oMath>
                </a14:m>
                <a:endParaRPr lang="ru-RU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445" marR="34290" lvl="0" indent="-5080">
                  <a:lnSpc>
                    <a:spcPct val="108000"/>
                  </a:lnSpc>
                  <a:spcAft>
                    <a:spcPts val="1345"/>
                  </a:spcAft>
                </a:pPr>
                <a:r>
                  <a:rPr lang="kk-KZ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Х-количество операции с осложнениями за определенный период</a:t>
                </a:r>
              </a:p>
              <a:p>
                <a:pPr marL="4445" marR="34290" lvl="0" indent="-5080">
                  <a:lnSpc>
                    <a:spcPct val="108000"/>
                  </a:lnSpc>
                  <a:spcAft>
                    <a:spcPts val="1345"/>
                  </a:spcAft>
                </a:pPr>
                <a:r>
                  <a:rPr lang="kk-KZ" sz="16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У-Количество всех операции фактический проведенных за определенный период</a:t>
                </a:r>
                <a:endPara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0" algn="just"/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40" y="985292"/>
                <a:ext cx="8461732" cy="3427541"/>
              </a:xfrm>
              <a:prstGeom prst="rect">
                <a:avLst/>
              </a:prstGeom>
              <a:blipFill rotWithShape="1">
                <a:blip r:embed="rId4"/>
                <a:stretch>
                  <a:fillRect l="-360" r="-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3345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" y="49329"/>
            <a:ext cx="914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74021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Профилактические меры ИОХВ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05916647"/>
              </p:ext>
            </p:extLst>
          </p:nvPr>
        </p:nvGraphicFramePr>
        <p:xfrm>
          <a:off x="1547664" y="13453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32154" y="19502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408"/>
            <a:ext cx="3744416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17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879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43608" y="218585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361">
              <a:lnSpc>
                <a:spcPct val="100000"/>
              </a:lnSpc>
              <a:spcBef>
                <a:spcPts val="0"/>
              </a:spcBef>
            </a:pP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655" y="1273324"/>
            <a:ext cx="786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794769"/>
              </p:ext>
            </p:extLst>
          </p:nvPr>
        </p:nvGraphicFramePr>
        <p:xfrm>
          <a:off x="71785" y="985291"/>
          <a:ext cx="8928992" cy="4308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9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1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972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4319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Предоперационные меры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  <a:p>
                      <a:pPr marL="17145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4164">
                <a:tc>
                  <a:txBody>
                    <a:bodyPr/>
                    <a:lstStyle/>
                    <a:p>
                      <a:pPr marL="58420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Предоперационная гигиеническая подготовка пациента</a:t>
                      </a:r>
                      <a:endParaRPr lang="ru-RU" sz="1600" b="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48920" marR="73025" indent="-228600">
                        <a:lnSpc>
                          <a:spcPct val="107000"/>
                        </a:lnSpc>
                        <a:spcAft>
                          <a:spcPts val="625"/>
                        </a:spcAft>
                        <a:buAutoNum type="arabicParenR"/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Хорошая клиническая практика заключается в том, чтобы пациенты принимали ванну или душ перед операцией. Для этой цели можно использовать обычное или противомикробное мыло. </a:t>
                      </a:r>
                    </a:p>
                    <a:p>
                      <a:pPr marL="248920" marR="73025" indent="-228600" algn="just">
                        <a:lnSpc>
                          <a:spcPct val="107000"/>
                        </a:lnSpc>
                        <a:spcAft>
                          <a:spcPts val="625"/>
                        </a:spcAft>
                        <a:buAutoNum type="arabicParenR"/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Является ли предоперационное обтирание с использованием пропитанных ХГГ салфеток более эффективным в плане снижения заболеваемости ИОХВ у хирургических пациентов по сравнению с обработкой противомикробным мылом? </a:t>
                      </a:r>
                      <a:endParaRPr lang="ru-RU" sz="1600" b="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48920" marR="73025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Накануне операции принимают душ, готовят пациента к операции.</a:t>
                      </a:r>
                    </a:p>
                    <a:p>
                      <a:pPr marL="248920" marR="73025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endParaRPr lang="kk-KZ" sz="16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48920" marR="73025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endParaRPr lang="kk-KZ" sz="16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48920" marR="73025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endParaRPr lang="kk-KZ" sz="1600" b="0" baseline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48920" marR="73025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R"/>
                      </a:pPr>
                      <a:r>
                        <a:rPr lang="kk-KZ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нашим учреждениям это</a:t>
                      </a:r>
                      <a:r>
                        <a:rPr lang="kk-KZ" sz="16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практика на сегодня не используется.</a:t>
                      </a:r>
                      <a:endParaRPr lang="kk-KZ" sz="1600" b="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82424" y="5418159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itchFamily="18" charset="0"/>
                <a:cs typeface="Times New Roman" pitchFamily="18" charset="0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799" y="84241"/>
            <a:ext cx="35782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223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759" y="93630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59632" y="10326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361">
              <a:lnSpc>
                <a:spcPct val="100000"/>
              </a:lnSpc>
              <a:spcBef>
                <a:spcPts val="0"/>
              </a:spcBef>
            </a:pP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655" y="1273324"/>
            <a:ext cx="786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692199"/>
              </p:ext>
            </p:extLst>
          </p:nvPr>
        </p:nvGraphicFramePr>
        <p:xfrm>
          <a:off x="33804" y="1129308"/>
          <a:ext cx="9086820" cy="3941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58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32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777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8023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Предоперационные меры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  <a:p>
                      <a:pPr marL="17145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73673">
                <a:tc>
                  <a:txBody>
                    <a:bodyPr/>
                    <a:lstStyle/>
                    <a:p>
                      <a:pPr marL="58420" marR="125095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Деколонизация с использованием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мупироциновой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мази с ХГГ или без него</a:t>
                      </a:r>
                    </a:p>
                    <a:p>
                      <a:pPr algn="just"/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профилактики инфекции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Staphylococcus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aureus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 назальных носителей.</a:t>
                      </a:r>
                      <a:endParaRPr lang="ru-RU" sz="1600" b="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17145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Рекомендуется пациентам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кардиоторакальной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ортопедической хирургии с известным носительством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Staphylococcus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aureus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периоперационно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интраназальная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обработка мазью</a:t>
                      </a:r>
                      <a:r>
                        <a:rPr lang="ru-RU" sz="16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2% </a:t>
                      </a:r>
                      <a:r>
                        <a:rPr lang="kk-KZ" sz="16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мупироцина в комбинации (или без) с душем с хлоргексидином.</a:t>
                      </a:r>
                      <a:endParaRPr lang="ru-RU" sz="1600" b="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Деколонизацию</a:t>
                      </a:r>
                      <a:r>
                        <a:rPr lang="ru-RU" sz="16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мазью </a:t>
                      </a:r>
                      <a:r>
                        <a:rPr lang="ru-RU" sz="16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мупироцина</a:t>
                      </a:r>
                      <a:r>
                        <a:rPr lang="ru-RU" sz="16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следует проводить только для подтвержденных носителей </a:t>
                      </a:r>
                      <a:r>
                        <a:rPr lang="en-US" sz="16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Staphylococcus </a:t>
                      </a:r>
                      <a:r>
                        <a:rPr lang="en-US" sz="16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aureus</a:t>
                      </a:r>
                      <a:r>
                        <a:rPr lang="kk-KZ" sz="16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 избежание ненужного лечения. В нашей практике не использовали.</a:t>
                      </a: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03648" y="5263265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itchFamily="18" charset="0"/>
                <a:cs typeface="Times New Roman" pitchFamily="18" charset="0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399" y="0"/>
            <a:ext cx="35782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484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87" y="53759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942579" y="259444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361">
              <a:lnSpc>
                <a:spcPct val="100000"/>
              </a:lnSpc>
              <a:spcBef>
                <a:spcPts val="0"/>
              </a:spcBef>
            </a:pP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655" y="1273324"/>
            <a:ext cx="786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763022"/>
              </p:ext>
            </p:extLst>
          </p:nvPr>
        </p:nvGraphicFramePr>
        <p:xfrm>
          <a:off x="179513" y="1129308"/>
          <a:ext cx="8784976" cy="3960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96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73464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Предоперационные меры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Рекомендации</a:t>
                      </a:r>
                    </a:p>
                    <a:p>
                      <a:pPr marL="17145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Как делается у нас в больнице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6976">
                <a:tc>
                  <a:txBody>
                    <a:bodyPr/>
                    <a:lstStyle/>
                    <a:p>
                      <a:pPr marL="49530" marR="128270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Оптимальные сроки для</a:t>
                      </a:r>
                    </a:p>
                    <a:p>
                      <a:pPr marL="49530" marR="73025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предоперационной</a:t>
                      </a:r>
                    </a:p>
                    <a:p>
                      <a:pPr algn="just"/>
                      <a:r>
                        <a:rPr lang="ru-RU" sz="1600" dirty="0">
                          <a:effectLst/>
                        </a:rPr>
                        <a:t>ХАБП </a:t>
                      </a:r>
                      <a:r>
                        <a:rPr lang="kk-KZ" sz="1600" dirty="0">
                          <a:effectLst/>
                        </a:rPr>
                        <a:t>(хирургическая</a:t>
                      </a:r>
                      <a:r>
                        <a:rPr lang="kk-KZ" sz="1600" baseline="0" dirty="0">
                          <a:effectLst/>
                        </a:rPr>
                        <a:t> антибиотикопрофилактика)</a:t>
                      </a:r>
                      <a:endParaRPr lang="ru-RU" sz="16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4445" marR="151130" indent="-5080" algn="just">
                        <a:lnSpc>
                          <a:spcPct val="108000"/>
                        </a:lnSpc>
                        <a:spcAft>
                          <a:spcPts val="1245"/>
                        </a:spcAft>
                      </a:pPr>
                      <a:r>
                        <a:rPr lang="ru-RU" sz="1600" dirty="0">
                          <a:effectLst/>
                        </a:rPr>
                        <a:t>ХАБП</a:t>
                      </a:r>
                      <a:r>
                        <a:rPr lang="ru-RU" sz="1600" baseline="0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рекомендует проводить в течение 120 минут до выполнения разреза, учитывая период полувыведения антибиотика. </a:t>
                      </a:r>
                      <a:endParaRPr lang="ru-RU" sz="16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27965" marR="9525" indent="-228600">
                        <a:lnSpc>
                          <a:spcPct val="108000"/>
                        </a:lnSpc>
                        <a:spcAft>
                          <a:spcPts val="1245"/>
                        </a:spcAft>
                        <a:buAutoNum type="arabicParenR"/>
                      </a:pPr>
                      <a:r>
                        <a:rPr lang="ru-RU" sz="1600" dirty="0">
                          <a:effectLst/>
                        </a:rPr>
                        <a:t>У нас в больнице ХАБП проводится</a:t>
                      </a:r>
                      <a:r>
                        <a:rPr lang="ru-RU" sz="1600" baseline="0" dirty="0">
                          <a:effectLst/>
                        </a:rPr>
                        <a:t> по клиническому протоколу. </a:t>
                      </a:r>
                    </a:p>
                    <a:p>
                      <a:pPr marL="227965" marR="9525" indent="-228600">
                        <a:lnSpc>
                          <a:spcPct val="108000"/>
                        </a:lnSpc>
                        <a:spcAft>
                          <a:spcPts val="1245"/>
                        </a:spcAft>
                        <a:buAutoNum type="arabicParenR"/>
                      </a:pPr>
                      <a:r>
                        <a:rPr lang="ru-RU" sz="1600" dirty="0">
                          <a:effectLst/>
                        </a:rPr>
                        <a:t>В</a:t>
                      </a:r>
                      <a:r>
                        <a:rPr lang="ru-RU" sz="1600" baseline="0" dirty="0">
                          <a:effectLst/>
                        </a:rPr>
                        <a:t> организации разработан и утвержден</a:t>
                      </a:r>
                      <a:r>
                        <a:rPr lang="ru-RU" sz="1600" dirty="0">
                          <a:effectLst/>
                        </a:rPr>
                        <a:t> руководителем программа </a:t>
                      </a:r>
                      <a:r>
                        <a:rPr lang="ru-RU" sz="1600" dirty="0" err="1">
                          <a:effectLst/>
                        </a:rPr>
                        <a:t>периоперационной</a:t>
                      </a:r>
                      <a:r>
                        <a:rPr lang="ru-RU" sz="1600" dirty="0">
                          <a:effectLst/>
                        </a:rPr>
                        <a:t> антибиотикопрофилактики</a:t>
                      </a:r>
                      <a:r>
                        <a:rPr lang="kk-KZ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</a:endParaRPr>
                    </a:p>
                    <a:p>
                      <a:pPr marL="20320" marR="73025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kk-KZ" sz="16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41053" y="5297329"/>
            <a:ext cx="63904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itchFamily="18" charset="0"/>
                <a:cs typeface="Times New Roman" pitchFamily="18" charset="0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8386"/>
            <a:ext cx="35782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898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29" y="4777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655" y="1273324"/>
            <a:ext cx="786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018083"/>
              </p:ext>
            </p:extLst>
          </p:nvPr>
        </p:nvGraphicFramePr>
        <p:xfrm>
          <a:off x="215626" y="1004605"/>
          <a:ext cx="8640960" cy="42968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758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8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44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8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0638"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Диагноз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kk-KZ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антибиотика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Время введение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Доза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596">
                <a:tc>
                  <a:txBody>
                    <a:bodyPr/>
                    <a:lstStyle/>
                    <a:p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Острый</a:t>
                      </a:r>
                      <a:r>
                        <a:rPr lang="kk-KZ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аппендицит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препаратами широкого спектра (</a:t>
                      </a:r>
                      <a:r>
                        <a:rPr lang="ru-RU" sz="1100" b="0" i="0" dirty="0" err="1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Цефазолин</a:t>
                      </a: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  <a:p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Если длительность операции составляет свыше 3 часов препарат вводится повторно.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минут до разреза внутривенно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0298">
                <a:tc>
                  <a:txBody>
                    <a:bodyPr/>
                    <a:lstStyle/>
                    <a:p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Перфоративная язва</a:t>
                      </a:r>
                      <a:r>
                        <a:rPr lang="kk-KZ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желудка</a:t>
                      </a:r>
                      <a:r>
                        <a:rPr lang="kk-KZ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и двенадцатиперстной кишки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-Амоксициллина/</a:t>
                      </a:r>
                      <a:r>
                        <a:rPr lang="ru-RU" sz="1100" b="0" i="0" dirty="0" err="1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клавуланата</a:t>
                      </a: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100" b="1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-Ампициллина/сульбактама;</a:t>
                      </a:r>
                    </a:p>
                    <a:p>
                      <a:pPr marL="0" marR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100" b="0" i="0" dirty="0" err="1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Цефуроксима</a:t>
                      </a: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marR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100" b="0" i="0" baseline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</a:t>
                      </a: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ефалоспорины +  500мг </a:t>
                      </a:r>
                      <a:r>
                        <a:rPr lang="ru-RU" sz="1100" b="0" i="0" dirty="0" err="1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метронидазола</a:t>
                      </a: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marR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100" b="0" i="0" baseline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dirty="0" err="1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Ванкомицина</a:t>
                      </a: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– при аллергии на бета-лактамы или высоком риске инфицирования раны;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,2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г</a:t>
                      </a:r>
                      <a:endParaRPr lang="kk-KZ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1,5г</a:t>
                      </a:r>
                    </a:p>
                    <a:p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1,5г</a:t>
                      </a:r>
                    </a:p>
                    <a:p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1,5г</a:t>
                      </a:r>
                    </a:p>
                    <a:p>
                      <a:endParaRPr lang="kk-KZ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1г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минут до разреза внутривенно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kk-KZ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64649">
                <a:tc>
                  <a:txBody>
                    <a:bodyPr/>
                    <a:lstStyle/>
                    <a:p>
                      <a:r>
                        <a:rPr lang="kk-KZ" sz="1100" dirty="0">
                          <a:latin typeface="Times New Roman" pitchFamily="18" charset="0"/>
                          <a:cs typeface="Times New Roman" pitchFamily="18" charset="0"/>
                        </a:rPr>
                        <a:t>Перитонит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-Амоксициллина/</a:t>
                      </a:r>
                      <a:r>
                        <a:rPr kumimoji="0" lang="ru-RU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клавуланата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-Ампициллина/сульбактама;</a:t>
                      </a: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Цефуроксима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Цефалоспорины +  500мг </a:t>
                      </a:r>
                      <a:r>
                        <a:rPr kumimoji="0" lang="ru-RU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метронидазола</a:t>
                      </a: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 или 300 мг </a:t>
                      </a:r>
                      <a:r>
                        <a:rPr lang="ru-RU" sz="1100" b="0" i="0" dirty="0" err="1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клиндамицина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Ванкомицина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 – при аллергии на бета-лактамы или высоком риске инфицирования раны;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,2 г</a:t>
                      </a:r>
                      <a:endParaRPr kumimoji="0" lang="kk-K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1,5г</a:t>
                      </a: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1,5г</a:t>
                      </a: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1,5г</a:t>
                      </a: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k-K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k-K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1г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100" b="1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минут до разреза внутривенно</a:t>
                      </a:r>
                      <a:endParaRPr lang="kk-KZ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7891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Ущемленная грыжа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цефалоспорины </a:t>
                      </a:r>
                      <a:r>
                        <a:rPr lang="en-US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rgbClr val="20212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минут до операции внутривенно</a:t>
                      </a:r>
                      <a:endParaRPr lang="kk-KZ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60005" y="556939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Клинический протокол в отделении хирургии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3630" y="5344342"/>
            <a:ext cx="1511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http://pdl.kz/</a:t>
            </a:r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89856" y="2285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843"/>
            <a:ext cx="35782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674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7" y="107377"/>
            <a:ext cx="913792" cy="61412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655" y="1273324"/>
            <a:ext cx="786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869065"/>
              </p:ext>
            </p:extLst>
          </p:nvPr>
        </p:nvGraphicFramePr>
        <p:xfrm>
          <a:off x="161477" y="782906"/>
          <a:ext cx="8875020" cy="40908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0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32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923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2127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Предоперационные меры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  <a:p>
                      <a:pPr marL="17145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6793">
                <a:tc>
                  <a:txBody>
                    <a:bodyPr/>
                    <a:lstStyle/>
                    <a:p>
                      <a:pPr marL="58420" marR="125095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Удаление волосяного покрова</a:t>
                      </a:r>
                      <a:endParaRPr lang="ru-RU" sz="11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17145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рекомендует, чтобы у пациентов, подлежащих каким-либо хирургическим вмешательствам, волосяной покров либо не удаляли, либо, в случае крайней необходимости, его следует удалять только машинкой для стрижки. 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нашей</a:t>
                      </a:r>
                      <a:r>
                        <a:rPr lang="kk-KZ" sz="11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больнице пока удаление волос производится с одноразовыми бритвами.</a:t>
                      </a:r>
                      <a:endParaRPr lang="ru-RU" sz="11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91898">
                <a:tc>
                  <a:txBody>
                    <a:bodyPr/>
                    <a:lstStyle/>
                    <a:p>
                      <a:pPr marL="58420" marR="125095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области хирургического вмешательства</a:t>
                      </a:r>
                      <a:endParaRPr lang="ru-RU" sz="11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17145" marR="73025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подготовки кожи в области хирургического вмешательства у пациентов, которым проводятся хирургические процедуры, группа рекомендует спиртовые антисептические растворы на основе.</a:t>
                      </a:r>
                      <a:r>
                        <a:rPr lang="ru-RU" sz="11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 Растворы ХГГ не должны контактировать с мозгом, мозговыми оболочками, глазами или средним ухом. 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нашей больнице используется </a:t>
                      </a:r>
                      <a:r>
                        <a:rPr kumimoji="0" lang="ru-RU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повидон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-йод, были некоторые случаи при использовании </a:t>
                      </a:r>
                      <a:r>
                        <a:rPr kumimoji="0" lang="ru-RU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хлоргексидина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отмечались случаи контактно-аллергического дерматита, хотя при первичном опросе на аллергические реакции-</a:t>
                      </a:r>
                      <a:r>
                        <a:rPr kumimoji="0" lang="ru-RU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аллерго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анамнез не отягощен. По мнению оперирующих хирургов преимущество </a:t>
                      </a:r>
                      <a:r>
                        <a:rPr kumimoji="0" lang="ru-RU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повидон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-йода перед </a:t>
                      </a:r>
                      <a:r>
                        <a:rPr kumimoji="0" lang="ru-RU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хлоргексидином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в визуальной достоверности обработки операционного поля. </a:t>
                      </a:r>
                      <a:b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00166" y="5174218"/>
            <a:ext cx="6293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490" y="25909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03" y="135714"/>
            <a:ext cx="35782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2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и устранение факторов риска угрожающих здоровью и безопасности медицинских работников и пациентов путем усовершенствования программ по охране здоровья медицинских работников и  перспективного плана, обучения всех категорий работников МО с использованием коллективных стратегий. Контроль за выполнением локальных нормативных актов, посвященных профилактике ИСМП, приказов, протоколов, инструкции со своевременным выявлением и оперативным реагированием на нарушения профилактики ИСМП.  </a:t>
            </a: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8" y="192424"/>
            <a:ext cx="8874512" cy="12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774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533"/>
            <a:ext cx="913792" cy="81412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655" y="1273324"/>
            <a:ext cx="786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79825"/>
              </p:ext>
            </p:extLst>
          </p:nvPr>
        </p:nvGraphicFramePr>
        <p:xfrm>
          <a:off x="215008" y="877015"/>
          <a:ext cx="8821488" cy="4322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81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71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5886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Предоперационные меры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  <a:p>
                      <a:pPr marL="17145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94888">
                <a:tc>
                  <a:txBody>
                    <a:bodyPr/>
                    <a:lstStyle/>
                    <a:p>
                      <a:pPr marL="58420" marR="125095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Предоперационная подготовка кишечника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17145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Рекомендует использовать предоперационные пероральные антибиотики в сочетании с механической подготовкой кишечника (МПК) для снижения риска ИОХВ у взрослых пациентов, подлежащих плановой </a:t>
                      </a:r>
                      <a:r>
                        <a:rPr lang="ru-RU" sz="1600" dirty="0" err="1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колоректальной</a:t>
                      </a:r>
                      <a:r>
                        <a:rPr lang="ru-RU" sz="16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хирургии.</a:t>
                      </a:r>
                      <a:r>
                        <a:rPr lang="ru-RU" sz="16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 Во всех исследованиях также применялась стандартная внутривенная антибиотикопрофилактика. ГРР решила предложить в дополнение к рутинной стандартной внутривенной антибиотикопрофилактике, когда это необходимо, предоперационный прием пероральных антибиотиков в сочетании с МПК (механическая подготовка кишечника) с целью снижения риска ИОХВ.</a:t>
                      </a:r>
                      <a:endParaRPr lang="ru-RU" sz="16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нашей больнице: </a:t>
                      </a:r>
                    </a:p>
                    <a:p>
                      <a:pPr marL="191770" marR="73025" lvl="0" indent="-17145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k-KZ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механическая очистка</a:t>
                      </a:r>
                      <a:r>
                        <a:rPr lang="kk-KZ" sz="16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кишечника, </a:t>
                      </a:r>
                    </a:p>
                    <a:p>
                      <a:pPr marL="191770" marR="73025" lvl="0" indent="-17145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k-KZ" sz="16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Стол №0 воздержание от еды</a:t>
                      </a:r>
                    </a:p>
                    <a:p>
                      <a:pPr marL="191770" marR="73025" lvl="0" indent="-17145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k-KZ" sz="16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антибиотикопрофилактика проводится в день операции 30 минут до разреза.</a:t>
                      </a:r>
                    </a:p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89481" y="5349312"/>
            <a:ext cx="6293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1953" y="12119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843"/>
            <a:ext cx="35782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958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2704" y="125926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655" y="1273324"/>
            <a:ext cx="786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264092"/>
              </p:ext>
            </p:extLst>
          </p:nvPr>
        </p:nvGraphicFramePr>
        <p:xfrm>
          <a:off x="98545" y="1"/>
          <a:ext cx="9000661" cy="5233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71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11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4639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Предоперационные меры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  <a:p>
                      <a:pPr marL="17145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9125">
                <a:tc>
                  <a:txBody>
                    <a:bodyPr/>
                    <a:lstStyle/>
                    <a:p>
                      <a:pPr marL="58420" marR="125095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Хирургическая подготовка рук операционной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бригады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0" marR="635" lvl="0" indent="0" algn="just">
                        <a:lnSpc>
                          <a:spcPct val="107000"/>
                        </a:lnSpc>
                        <a:spcAft>
                          <a:spcPts val="625"/>
                        </a:spcAft>
                        <a:buClr>
                          <a:srgbClr val="2E74B5"/>
                        </a:buClr>
                        <a:buFont typeface="Symbol"/>
                        <a:buNone/>
                      </a:pPr>
                      <a:r>
                        <a:rPr lang="ru-RU" sz="12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Группа рекомендует, прежде чем надеть стерильные перчатки, проводить хирургическую подготовку рук либо путем их мытья подходящим противомикробным мылом и водой, либо использования подходящего дезинфицирующего средства для рук на спиртовой основе.</a:t>
                      </a:r>
                    </a:p>
                    <a:p>
                      <a:pPr marL="183515" marR="73025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k-KZ" sz="12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Рекомендуется снять все украшения</a:t>
                      </a:r>
                      <a:r>
                        <a:rPr lang="kk-KZ" sz="1200" baseline="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до процедуры подготовки хирурга и опарционной бригады.</a:t>
                      </a:r>
                    </a:p>
                    <a:p>
                      <a:pPr marL="183515" marR="73025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k-KZ" sz="1200" baseline="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 рекомендуется присутствие искусственных ногтей и лака на руках хирурга и других членов операционной бригады.</a:t>
                      </a:r>
                    </a:p>
                    <a:p>
                      <a:pPr marL="183515" marR="73025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не рекомендуется участие в операции при наличии повреждений и воспалительных процессов на руках.</a:t>
                      </a:r>
                    </a:p>
                    <a:p>
                      <a:pPr marL="183515" marR="73025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Рекомендуется после мытья и высушивания обработать руки спиртсодержащим антисептиком. </a:t>
                      </a:r>
                    </a:p>
                    <a:p>
                      <a:pPr marL="183515" marR="73025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Рекомендуется для вытирания рук после мытья использовать стерильную салфетку </a:t>
                      </a:r>
                    </a:p>
                    <a:p>
                      <a:pPr marL="183515" marR="73025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Рекомендуется обязательное надевание на обработанные руки стерильных перчаток.</a:t>
                      </a:r>
                    </a:p>
                    <a:p>
                      <a:pPr marL="183515" marR="73025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Не рекомендуется надевание двух пар перчаток или смена перчаток в ходе операции, равно как и применение специального вида перчаток для снижения риска ИОХВ. Не существует доказательств того, что надевание двух пар перчаток или смена перчаток в ходе операции, если они не повреждены, равно как и применение специального вида перчаток эффективно.</a:t>
                      </a:r>
                    </a:p>
                    <a:p>
                      <a:pPr marL="183515" marR="73025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Рекомендуется при повреждении перчатки ее как можно быстрее заменить, предварительно обработав руки спиртсодержащим антисептиком.</a:t>
                      </a:r>
                    </a:p>
                    <a:p>
                      <a:pPr marL="183515" marR="73025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Рекомендуется как достаточная мера при переходе от одного вмешательства к другому без покидания операционной членами хирургической бригады обработка рук спиртсодержащим антисептиком без предварительного мытья </a:t>
                      </a:r>
                      <a:endParaRPr lang="ru-RU" sz="12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Хирургическая подготовка рук</a:t>
                      </a:r>
                      <a:r>
                        <a:rPr lang="kk-KZ" sz="1200" baseline="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проводится на основании методических рекомендации №111 от 23.04.2013г.</a:t>
                      </a:r>
                      <a:endParaRPr lang="ru-RU" sz="12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61118" y="5338680"/>
            <a:ext cx="72545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26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56" y="32574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655" y="1273324"/>
            <a:ext cx="786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648193"/>
              </p:ext>
            </p:extLst>
          </p:nvPr>
        </p:nvGraphicFramePr>
        <p:xfrm>
          <a:off x="107843" y="985293"/>
          <a:ext cx="8856875" cy="1975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0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61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06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3854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Предоперационные меры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  <a:p>
                      <a:pPr marL="17145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10362">
                <a:tc>
                  <a:txBody>
                    <a:bodyPr/>
                    <a:lstStyle/>
                    <a:p>
                      <a:pPr marL="58420" marR="125095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Обеззараживание медицинских изделий и хирургических инструментов 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171450" marR="635" lvl="0" indent="-171450" algn="just">
                        <a:lnSpc>
                          <a:spcPct val="107000"/>
                        </a:lnSpc>
                        <a:spcAft>
                          <a:spcPts val="625"/>
                        </a:spcAft>
                        <a:buClr>
                          <a:srgbClr val="2E74B5"/>
                        </a:buClr>
                        <a:buFontTx/>
                        <a:buChar char="-"/>
                      </a:pPr>
                      <a:r>
                        <a:rPr lang="ru-RU" sz="1000" dirty="0" err="1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Деконтаминация</a:t>
                      </a:r>
                      <a:endParaRPr lang="ru-RU" sz="1000" dirty="0">
                        <a:solidFill>
                          <a:srgbClr val="181717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71450" marR="635" lvl="0" indent="-171450" algn="just">
                        <a:lnSpc>
                          <a:spcPct val="107000"/>
                        </a:lnSpc>
                        <a:spcAft>
                          <a:spcPts val="625"/>
                        </a:spcAft>
                        <a:buClr>
                          <a:srgbClr val="2E74B5"/>
                        </a:buClr>
                        <a:buFontTx/>
                        <a:buChar char="-"/>
                      </a:pPr>
                      <a:r>
                        <a:rPr lang="ru-RU" sz="10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Очистка</a:t>
                      </a:r>
                    </a:p>
                    <a:p>
                      <a:pPr marL="171450" marR="635" lvl="0" indent="-171450" algn="just">
                        <a:lnSpc>
                          <a:spcPct val="107000"/>
                        </a:lnSpc>
                        <a:spcAft>
                          <a:spcPts val="625"/>
                        </a:spcAft>
                        <a:buClr>
                          <a:srgbClr val="2E74B5"/>
                        </a:buClr>
                        <a:buFontTx/>
                        <a:buChar char="-"/>
                      </a:pPr>
                      <a:r>
                        <a:rPr lang="ru-RU" sz="10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Дезинфекция</a:t>
                      </a:r>
                    </a:p>
                    <a:p>
                      <a:pPr marL="171450" marR="635" lvl="0" indent="-171450" algn="just">
                        <a:lnSpc>
                          <a:spcPct val="107000"/>
                        </a:lnSpc>
                        <a:spcAft>
                          <a:spcPts val="625"/>
                        </a:spcAft>
                        <a:buClr>
                          <a:srgbClr val="2E74B5"/>
                        </a:buClr>
                        <a:buFontTx/>
                        <a:buChar char="-"/>
                      </a:pPr>
                      <a:r>
                        <a:rPr lang="ru-RU" sz="10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Стерилизация </a:t>
                      </a:r>
                      <a:endParaRPr lang="ru-RU" sz="10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Придерживаются этих</a:t>
                      </a:r>
                      <a:r>
                        <a:rPr lang="kk-KZ" sz="1000" baseline="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рекомендации</a:t>
                      </a:r>
                      <a:endParaRPr lang="ru-RU" sz="10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96793" y="5287121"/>
            <a:ext cx="7128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9368" y="12119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150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59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874" y="23981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3655" y="1273324"/>
            <a:ext cx="7865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112216"/>
              </p:ext>
            </p:extLst>
          </p:nvPr>
        </p:nvGraphicFramePr>
        <p:xfrm>
          <a:off x="179621" y="848654"/>
          <a:ext cx="8856875" cy="4459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0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56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5483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Предоперационные меры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  <a:p>
                      <a:pPr marL="17145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2984">
                <a:tc>
                  <a:txBody>
                    <a:bodyPr/>
                    <a:lstStyle/>
                    <a:p>
                      <a:pPr marL="58420" marR="125095" indent="-50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Очистить и подготовить операционную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342900" marR="73025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2E74B5"/>
                        </a:buClr>
                        <a:buFont typeface="Symbol"/>
                        <a:buChar char=""/>
                      </a:pPr>
                      <a:r>
                        <a:rPr lang="ru-RU" sz="12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Для эффективной уборки необходимо использование нейтрального моющего раствора. Он удаляет грязь, улучшая качество уборки, предотвращая образование биопленок и, таким образом, повышая эффективность химических дезинфицирующих средств.</a:t>
                      </a:r>
                    </a:p>
                    <a:p>
                      <a:pPr marL="342900" marR="73025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2E74B5"/>
                        </a:buClr>
                        <a:buFont typeface="Symbol"/>
                        <a:buChar char=""/>
                      </a:pPr>
                      <a:r>
                        <a:rPr lang="ru-RU" sz="12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Если используются дезинфицирующие средства, они должны быть подготовлены и разбавлены в соответствии с инструкциями производителя. Слишком высокие и/или слишком низкие концентрации снижают эффективность дезинфицирующих средств. Кроме того, высокие концентрации дезинфицирующего средства могут повредить поверхности. </a:t>
                      </a:r>
                    </a:p>
                    <a:p>
                      <a:pPr marL="342900" marR="73025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2E74B5"/>
                        </a:buClr>
                        <a:buFont typeface="Symbol"/>
                        <a:buChar char=""/>
                      </a:pPr>
                      <a:r>
                        <a:rPr lang="ru-RU" sz="12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Уборку всегда следует начинать с наименее загрязненных участков (наиболее чистых) в первую очередь до наиболее загрязненных (наиболее грязных) в последнюю, и с более высоких уровней до более низких, чтобы мусор мог падать на пол и убираться в последнюю очередь (4).</a:t>
                      </a:r>
                    </a:p>
                    <a:p>
                      <a:pPr marL="342900" marR="73025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2E74B5"/>
                        </a:buClr>
                        <a:buFont typeface="Symbol"/>
                        <a:buChar char=""/>
                      </a:pPr>
                      <a:r>
                        <a:rPr lang="ru-RU" sz="12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Моющие и/или дезинфицирующие растворы необходимо утилизировать после каждого использования.</a:t>
                      </a:r>
                    </a:p>
                    <a:p>
                      <a:pPr marL="342900" marR="73025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2E74B5"/>
                        </a:buClr>
                        <a:buFont typeface="Symbol"/>
                        <a:buChar char=""/>
                      </a:pPr>
                      <a:r>
                        <a:rPr lang="ru-RU" sz="12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Избегайте методов очистки, которые образуют взвеси, аэрозоли или рассеивают пыль, таких как сухая уборка (с использованием веника и т.д.), использование сухой швабры, разбрызгивание воды или смахивание пыли.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9525" indent="-5080" algn="l" defTabSz="914361" rtl="0" eaLnBrk="1" fontAlgn="auto" latinLnBrk="0" hangingPunct="1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124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По</a:t>
                      </a:r>
                      <a:r>
                        <a:rPr lang="kk-KZ" sz="1000" baseline="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 всему операционному блоку проводится влажная уборка с применением моющих и дезинфицирующих средств.</a:t>
                      </a:r>
                    </a:p>
                    <a:p>
                      <a:pPr marL="4445" marR="9525" indent="-5080" algn="l" defTabSz="914361" rtl="0" eaLnBrk="1" fontAlgn="auto" latinLnBrk="0" hangingPunct="1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124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aseline="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Разработан СОП уборок.</a:t>
                      </a:r>
                    </a:p>
                    <a:p>
                      <a:pPr marL="4445" marR="9525" indent="-5080" algn="l" defTabSz="914361" rtl="0" eaLnBrk="1" fontAlgn="auto" latinLnBrk="0" hangingPunct="1">
                        <a:lnSpc>
                          <a:spcPct val="108000"/>
                        </a:lnSpc>
                        <a:spcBef>
                          <a:spcPts val="0"/>
                        </a:spcBef>
                        <a:spcAft>
                          <a:spcPts val="124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aseline="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операционной текущий между операциями, заключительная и генеральная уборка. </a:t>
                      </a:r>
                      <a:endParaRPr lang="ru-RU" sz="1000" dirty="0">
                        <a:solidFill>
                          <a:srgbClr val="181717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91000" y="5417601"/>
            <a:ext cx="7128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0165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493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508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2704" y="125926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8" t="21376" r="19725" b="4637"/>
          <a:stretch/>
        </p:blipFill>
        <p:spPr bwMode="auto">
          <a:xfrm>
            <a:off x="107505" y="73224"/>
            <a:ext cx="4320480" cy="544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6" t="23404" r="26385" b="6511"/>
          <a:stretch/>
        </p:blipFill>
        <p:spPr bwMode="auto">
          <a:xfrm>
            <a:off x="4536106" y="73224"/>
            <a:ext cx="4500390" cy="544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860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6468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354811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088092"/>
              </p:ext>
            </p:extLst>
          </p:nvPr>
        </p:nvGraphicFramePr>
        <p:xfrm>
          <a:off x="236415" y="690049"/>
          <a:ext cx="8743177" cy="4865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87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11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706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Предоперационные и/или </a:t>
                      </a:r>
                      <a:r>
                        <a:rPr lang="ru-RU" sz="1400" dirty="0" err="1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интраоперационные</a:t>
                      </a:r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 меры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Меры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991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Усиленная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нутритивная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поддержка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 целью профилактики ИОХВ группа предлагает рассмотреть возможность перорального или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энтерального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приема пищевых смесей, усиленных содержанием нескольких питательных веществ, для пациентов с недостаточным весом, переносящих серьезные хирургические операции.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В практике не использовалось</a:t>
                      </a:r>
                      <a:r>
                        <a:rPr lang="kk-KZ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, так как  таких случаев не было.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1954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Периоперационное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прекращение приема иммунодепрессантов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Группа рекомендует не прекращать прием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иммуносупрессивных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препаратов до операции с целью профилактики ИОХВ.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В нашей практике при сопутствующих</a:t>
                      </a:r>
                      <a:r>
                        <a:rPr lang="kk-KZ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патологии требующих применение иммунодепрессантов пациенты продолжали прием.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09915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Периоперационная</a:t>
                      </a: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оксигенация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Группа предлагает, что для снижения риска ИОХВ взрослые пациенты, подлежащие общей анестезии с интубацией трахеи для хирургических процедур, должны получать 80% фракцию вдыхаемого кислорода во время операции и, если это возможно, в ближайшем послеоперационном периоде в течение 2-6 часов.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Проводится</a:t>
                      </a:r>
                      <a:r>
                        <a:rPr lang="kk-KZ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оксигенация в соответствии с рекомендациями.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21296" y="2285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492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4387" y="5513624"/>
            <a:ext cx="6552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https://apps.who.int/iris/bitstream/handle/10665/273154/9789241514385-eng.pdf?sequence=1&amp;isAllowed=y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253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46" y="0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823316"/>
              </p:ext>
            </p:extLst>
          </p:nvPr>
        </p:nvGraphicFramePr>
        <p:xfrm>
          <a:off x="164517" y="883149"/>
          <a:ext cx="8871979" cy="4362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53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53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527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Предоперационные и/или </a:t>
                      </a:r>
                      <a:r>
                        <a:rPr lang="ru-RU" sz="1400" dirty="0" err="1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интраоперационные</a:t>
                      </a:r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 меры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497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Меры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436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Поддержание нормальной температуры тела (</a:t>
                      </a:r>
                      <a:r>
                        <a:rPr lang="ru-RU" sz="1400" dirty="0" err="1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нормотермия</a:t>
                      </a: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предлагает использовать согревающие устройства в операционной и во время хирургической процедуры для согревания тела пациента с целью снижения риска ИОХВ.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На данном этапе не проводится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7555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протоколов для интенсивного </a:t>
                      </a:r>
                      <a:r>
                        <a:rPr lang="ru-RU" sz="1400" dirty="0" err="1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периоперационного</a:t>
                      </a: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контроля уровня глюкозы в крови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49530" indent="-5080" algn="just">
                        <a:lnSpc>
                          <a:spcPct val="107000"/>
                        </a:lnSpc>
                        <a:spcAft>
                          <a:spcPts val="625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Чтобы снизить риск ИОХВ, группа предлагает использовать протоколы для интенсивного </a:t>
                      </a:r>
                      <a:r>
                        <a:rPr lang="ru-RU" sz="1400" dirty="0" err="1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периоперационного</a:t>
                      </a: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контроля уровня глюкозы в крови как для взрослых пациентов с диабетом, так и для недиабетических взрослых пациентов, подвергающихся хирургическим процедурам.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Проводится в предоперационном периоде.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8375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Поддержание надлежащего контроля объема </a:t>
                      </a:r>
                    </a:p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циркулирующей жидкости /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нормоволемия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Для снижения риска ИОХВ группа предлагает </a:t>
                      </a:r>
                      <a:r>
                        <a:rPr lang="ru-RU" sz="1400" dirty="0" err="1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интраоперационное</a:t>
                      </a: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 использование целенаправленной </a:t>
                      </a:r>
                      <a:r>
                        <a:rPr lang="ru-RU" sz="1400" dirty="0" err="1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инфузионной</a:t>
                      </a: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 терапии.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Проводится</a:t>
                      </a:r>
                      <a:r>
                        <a:rPr lang="kk-KZ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41138" y="14250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493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324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46" y="0"/>
            <a:ext cx="913792" cy="85936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1138" y="14250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493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86517"/>
              </p:ext>
            </p:extLst>
          </p:nvPr>
        </p:nvGraphicFramePr>
        <p:xfrm>
          <a:off x="164692" y="1147037"/>
          <a:ext cx="8743177" cy="4156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8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98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Предоперационные и/или </a:t>
                      </a:r>
                      <a:r>
                        <a:rPr lang="ru-RU" sz="1400" dirty="0" err="1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интраоперационные</a:t>
                      </a:r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 меры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Меры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Хирургические покрытия и халаты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73025" indent="-5080">
                        <a:lnSpc>
                          <a:spcPct val="107000"/>
                        </a:lnSpc>
                        <a:spcAft>
                          <a:spcPts val="625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предполагает, что с целью профилактики ИОХВ во время хирургических операций могут использоваться стерильные одноразовые нетканые или стерильные многоразовые тканые хирургические покрытия и халаты.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ИспользуютсяОдноразовый стерильный набор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7625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Устройства </a:t>
                      </a:r>
                    </a:p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для защиты раны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 целью снижения заболеваемости ИОХВ группа предлагает рассмотреть возможность использования устройств для защиты раны в случае чистых-контаминированных, контаминированных и грязных ран в результате хирургических вмешательств на органах брюшной полости.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Не используется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Профилактическая терапия ран отрицательным давлением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предлагает с целью профилактики ИОХВ использовать профилактическую терапию ран отрицательным давлением у взрослых пациентов на первично закрытых хирургических разрезах на ранах высокого риска и с учетом имеющихся ресурсов.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не проводится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654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" y="86701"/>
            <a:ext cx="913792" cy="7619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098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6701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541046"/>
              </p:ext>
            </p:extLst>
          </p:nvPr>
        </p:nvGraphicFramePr>
        <p:xfrm>
          <a:off x="199136" y="968971"/>
          <a:ext cx="8743177" cy="4565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7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98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Предоперационные и/или </a:t>
                      </a:r>
                      <a:r>
                        <a:rPr lang="ru-RU" sz="1400" dirty="0" err="1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интраоперационные</a:t>
                      </a:r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 меры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Меры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7625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Орошение </a:t>
                      </a:r>
                    </a:p>
                    <a:p>
                      <a:pPr marL="47625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операционной </a:t>
                      </a:r>
                    </a:p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раны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1910" marR="73025" indent="-5080" algn="just">
                        <a:lnSpc>
                          <a:spcPct val="107000"/>
                        </a:lnSpc>
                        <a:spcAft>
                          <a:spcPts val="625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сочла, что нет достаточных доказательств, чтобы рекомендовать или предостерегать от орошения физиологическим раствором операционных ран перед их закрытием с целью профилактики ИОХВ.</a:t>
                      </a:r>
                    </a:p>
                    <a:p>
                      <a:pPr marL="41910" marR="19685" indent="-5080" algn="just">
                        <a:lnSpc>
                          <a:spcPct val="107000"/>
                        </a:lnSpc>
                        <a:spcAft>
                          <a:spcPts val="625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предлагает рассмотреть возможность орошения операционной раны водным раствором </a:t>
                      </a:r>
                      <a:r>
                        <a:rPr lang="ru-RU" sz="1400" dirty="0" err="1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повидон</a:t>
                      </a: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-йода перед ее закрытием с целью профилактики ИОХВ, особенно в случае чистых и чистых-контаминированных ран.</a:t>
                      </a:r>
                    </a:p>
                    <a:p>
                      <a:pPr algn="just"/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предлагает не использовать антибиотики для орошения операционной раны с целью профилактики ИОХВ.</a:t>
                      </a:r>
                      <a:endParaRPr lang="ru-RU" sz="14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Для орошения ран в нашей больнице используется повидон-йод.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Использование хирургических перчаток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73025" indent="-5080">
                        <a:lnSpc>
                          <a:spcPct val="107000"/>
                        </a:lnSpc>
                        <a:spcAft>
                          <a:spcPts val="625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Группа решила не формулировать рекомендацию из-за отсутствия доказательств для оценки того, является ли использование двойных перчаток или смена перчаток во время операции или использование конкретных типов перчаток более эффективным в плане снижения риска ИОХВ.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350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" y="86701"/>
            <a:ext cx="913792" cy="7619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098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6701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19748"/>
              </p:ext>
            </p:extLst>
          </p:nvPr>
        </p:nvGraphicFramePr>
        <p:xfrm>
          <a:off x="164517" y="1201316"/>
          <a:ext cx="8743177" cy="3372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7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98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Предоперационные и/или </a:t>
                      </a:r>
                      <a:r>
                        <a:rPr lang="ru-RU" sz="1400" dirty="0" err="1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интраоперационные</a:t>
                      </a:r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 меры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Меры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5245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Шовные материалы с антимикробным покрытием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1910" marR="73025" indent="-5080">
                        <a:lnSpc>
                          <a:spcPct val="107000"/>
                        </a:lnSpc>
                        <a:spcAft>
                          <a:spcPts val="625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Для снижения риска ИОХВ группа предлагает использовать шовные материалы с </a:t>
                      </a:r>
                      <a:r>
                        <a:rPr lang="ru-RU" sz="1400" dirty="0" err="1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триклозановым</a:t>
                      </a: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 покрытием, независимо от типа операции.</a:t>
                      </a:r>
                      <a:endParaRPr lang="ru-RU" sz="1400" dirty="0">
                        <a:solidFill>
                          <a:srgbClr val="181717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Не</a:t>
                      </a:r>
                      <a:r>
                        <a:rPr lang="kk-KZ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имеется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5245" marR="134620" indent="-508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Вентиляционные системы с ламинарным потоком воздуха в контексте </a:t>
                      </a:r>
                    </a:p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вентиляции операционной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33655" indent="-5080">
                        <a:lnSpc>
                          <a:spcPct val="95000"/>
                        </a:lnSpc>
                        <a:spcAft>
                          <a:spcPts val="55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В целях снижения риска ИОХВ группа предлагает не использовать системы вентиляции с ламинарным воздушным потоком для пациентов, перенесших тотальную артропластику.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В настоящее время в больнице не имеется ламинарного потока.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138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 и доведение до исполнителей и контроль выполнения локальных нормативных актов, целевых программ и других организационно-методических документов, направленных на улучшение условий труда медицинского персонала;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Разработать перспективный план по охране здоровья медицинских работников;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Разработать план по улучшению обеспечением СИЗ для медицинских работников;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мероприятий по охране труда медицинских работников;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и профессиональная подготовка работников;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Учет недостатков разработанного плана для возможности ее усовершенствования в дальнейшем.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" y="153939"/>
            <a:ext cx="8971747" cy="114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484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" y="86701"/>
            <a:ext cx="913792" cy="7619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098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6701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143647"/>
              </p:ext>
            </p:extLst>
          </p:nvPr>
        </p:nvGraphicFramePr>
        <p:xfrm>
          <a:off x="199650" y="889232"/>
          <a:ext cx="8743177" cy="4099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7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01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088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384184"/>
                          </a:solidFill>
                          <a:effectLst/>
                          <a:latin typeface="Times New Roman"/>
                          <a:ea typeface="Times New Roman"/>
                        </a:rPr>
                        <a:t>Послеоперационные меры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889">
                <a:tc>
                  <a:txBody>
                    <a:bodyPr/>
                    <a:lstStyle/>
                    <a:p>
                      <a:pPr marL="5842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Меры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lvl="0" indent="-5080" algn="l" defTabSz="91436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Рекомендации</a:t>
                      </a:r>
                    </a:p>
                  </a:txBody>
                  <a:tcPr marL="49530" marR="45085" marB="27940"/>
                </a:tc>
                <a:tc>
                  <a:txBody>
                    <a:bodyPr/>
                    <a:lstStyle/>
                    <a:p>
                      <a:pPr marL="25400" marR="73025" indent="-50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 делается у нас в больнице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530" marR="45085" marB="279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2229">
                <a:tc>
                  <a:txBody>
                    <a:bodyPr/>
                    <a:lstStyle/>
                    <a:p>
                      <a:pPr marL="55245" marR="73025" indent="-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Пролонгация ХАБП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1910" marR="73025" indent="-5080">
                        <a:lnSpc>
                          <a:spcPct val="107000"/>
                        </a:lnSpc>
                        <a:spcAft>
                          <a:spcPts val="625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Группа рекомендует не продлевать ХАБП после завершения операции с целью профилактики ИОХВ.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608">
                <a:tc>
                  <a:txBody>
                    <a:bodyPr/>
                    <a:lstStyle/>
                    <a:p>
                      <a:pPr marL="55245" marR="134620" indent="-508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Специальные перевязочные материалы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предлагает не использовать с целью профилактики ИОХВ какие-либо специальные перевязочные материалы на первично закрытых хирургических ранах вместо стандартных.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itchFamily="18" charset="0"/>
                          <a:cs typeface="Times New Roman" pitchFamily="18" charset="0"/>
                        </a:rPr>
                        <a:t>Адгезивные</a:t>
                      </a:r>
                      <a:r>
                        <a:rPr lang="kk-KZ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 и марлевые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6854">
                <a:tc>
                  <a:txBody>
                    <a:bodyPr/>
                    <a:lstStyle/>
                    <a:p>
                      <a:pPr marL="55245" marR="134620" indent="-508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Антибиотико-профилактика при наличии дренажа и оптимальные сроки удаления дренажа из раны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29845" indent="-5080">
                        <a:lnSpc>
                          <a:spcPct val="95000"/>
                        </a:lnSpc>
                        <a:spcAft>
                          <a:spcPts val="550"/>
                        </a:spcAft>
                      </a:pPr>
                      <a:r>
                        <a:rPr lang="ru-RU" sz="1400" dirty="0">
                          <a:solidFill>
                            <a:srgbClr val="181717"/>
                          </a:solidFill>
                          <a:effectLst/>
                          <a:latin typeface="Times New Roman"/>
                          <a:ea typeface="Times New Roman"/>
                        </a:rPr>
                        <a:t>В целях профилактики ИОХВ группа предлагает не продолжать послеоперационную антибиотико-профилактику при наличии раневого дренажа.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Антибиотикопрофилактика не используется</a:t>
                      </a:r>
                      <a:r>
                        <a:rPr kumimoji="0" lang="kk-K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831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" y="86701"/>
            <a:ext cx="913792" cy="7619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098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6701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2779" r="35754" b="6843"/>
          <a:stretch/>
        </p:blipFill>
        <p:spPr bwMode="auto">
          <a:xfrm>
            <a:off x="179512" y="985291"/>
            <a:ext cx="8712968" cy="455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4286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" y="86701"/>
            <a:ext cx="913792" cy="7619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098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6701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22255" r="35191" b="6313"/>
          <a:stretch/>
        </p:blipFill>
        <p:spPr bwMode="auto">
          <a:xfrm>
            <a:off x="694672" y="814536"/>
            <a:ext cx="7663542" cy="458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469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" y="86701"/>
            <a:ext cx="913792" cy="7619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098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6701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22675" r="35736" b="6399"/>
          <a:stretch/>
        </p:blipFill>
        <p:spPr bwMode="auto">
          <a:xfrm>
            <a:off x="926180" y="821356"/>
            <a:ext cx="7532914" cy="460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898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1" t="22737" r="22793" b="6209"/>
          <a:stretch/>
        </p:blipFill>
        <p:spPr bwMode="auto">
          <a:xfrm>
            <a:off x="1979712" y="49188"/>
            <a:ext cx="515982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185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" y="86701"/>
            <a:ext cx="913792" cy="7619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428608"/>
            <a:ext cx="6071880" cy="420045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4348" y="1129308"/>
            <a:ext cx="7643866" cy="4414242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098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ОБЩЕСТВЕННОГО ЗДРАВООХРАНЕНИЯ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cap="all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РЕСПУБЛИКИ КАЗАХСТАН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6701"/>
            <a:ext cx="35782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1129308"/>
            <a:ext cx="681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Источники: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F3AB02-EC00-4ECF-A7C1-BCBC5C17C22C}"/>
              </a:ext>
            </a:extLst>
          </p:cNvPr>
          <p:cNvSpPr txBox="1"/>
          <p:nvPr/>
        </p:nvSpPr>
        <p:spPr>
          <a:xfrm>
            <a:off x="323528" y="1538705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4"/>
              </a:rPr>
              <a:t> 1.</a:t>
            </a:r>
            <a:r>
              <a:rPr lang="en-US" dirty="0">
                <a:hlinkClick r:id="rId4"/>
              </a:rPr>
              <a:t> World Health Organization et al. Preventing surgical site infections: implementation approaches for evidence-based recommendations. – 2018.</a:t>
            </a:r>
            <a:endParaRPr lang="ru-RU" dirty="0">
              <a:hlinkClick r:id="rId4"/>
            </a:endParaRPr>
          </a:p>
          <a:p>
            <a:r>
              <a:rPr lang="ru-RU" dirty="0">
                <a:hlinkClick r:id="rId4"/>
              </a:rPr>
              <a:t> 2. </a:t>
            </a:r>
            <a:r>
              <a:rPr lang="ru-RU" dirty="0" err="1">
                <a:hlinkClick r:id="rId4"/>
              </a:rPr>
              <a:t>Брико</a:t>
            </a:r>
            <a:r>
              <a:rPr lang="ru-RU" dirty="0">
                <a:hlinkClick r:id="rId4"/>
              </a:rPr>
              <a:t> Н. И. и др. Профилактика инфекций области хирургического вмешательства. – 2018.</a:t>
            </a:r>
          </a:p>
          <a:p>
            <a:r>
              <a:rPr lang="ru-RU" dirty="0">
                <a:hlinkClick r:id="rId4"/>
              </a:rPr>
              <a:t>3. </a:t>
            </a:r>
            <a:r>
              <a:rPr lang="en-US" dirty="0" err="1">
                <a:hlinkClick r:id="rId4"/>
              </a:rPr>
              <a:t>Berríos</a:t>
            </a:r>
            <a:r>
              <a:rPr lang="en-US" dirty="0">
                <a:hlinkClick r:id="rId4"/>
              </a:rPr>
              <a:t>-Torres S. I. et al. Centers for disease control and prevention guideline for the prevention of surgical site infection, 2017 //JAMA surgery. – 2017. – Т. 152. – №. 8. – С. 784-791.</a:t>
            </a:r>
            <a:endParaRPr lang="ru-RU" dirty="0">
              <a:hlinkClick r:id="rId4"/>
            </a:endParaRPr>
          </a:p>
          <a:p>
            <a:r>
              <a:rPr lang="kk-KZ" dirty="0">
                <a:hlinkClick r:id="rId4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https://hls.kz </a:t>
            </a:r>
            <a:endParaRPr lang="kk-KZ" dirty="0">
              <a:hlinkClick r:id="rId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https://apps.who.int/iris/bitstream/handle/10665/273154/9789241514385-eng.pdf?sequence=1&amp;isAllowed=y</a:t>
            </a:r>
            <a:endParaRPr lang="kk-K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https://www.cdc.gov/infectioncontrol/guidelines/ssi/index.html</a:t>
            </a:r>
            <a:endParaRPr lang="kk-K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https://www.cdc.gov/nhsn/pdfs/pscmanual/9pscssicurrent.pdf</a:t>
            </a:r>
            <a:endParaRPr lang="kk-K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https://www.who.int/publications-detail-redirect/global-guidelines-for-the-prevention-of-surgical-site-infection-2nd-ed</a:t>
            </a:r>
            <a:endParaRPr lang="kk-KZ" dirty="0"/>
          </a:p>
          <a:p>
            <a:endParaRPr lang="aa-E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46C2E4-1D10-4EEB-84C2-12ABF95BE943}"/>
              </a:ext>
            </a:extLst>
          </p:cNvPr>
          <p:cNvSpPr txBox="1"/>
          <p:nvPr/>
        </p:nvSpPr>
        <p:spPr>
          <a:xfrm>
            <a:off x="1331640" y="346043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Ссылки: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99874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511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secretariat@hls.kz</a:t>
            </a:r>
            <a:endParaRPr lang="ru-RU" dirty="0"/>
          </a:p>
        </p:txBody>
      </p:sp>
      <p:pic>
        <p:nvPicPr>
          <p:cNvPr id="4" name="Picture 2" descr="C:\Users\HP\Desktop\Без назван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0689" y="228865"/>
            <a:ext cx="881102" cy="8929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56784" y="2472779"/>
            <a:ext cx="6030433" cy="769441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500" b="1" spc="42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500" b="1" spc="42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1017" y="3757600"/>
            <a:ext cx="402044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hlinkClick r:id="rId4"/>
              </a:rPr>
              <a:t>https://hls.kz/</a:t>
            </a:r>
            <a:r>
              <a:rPr lang="ru-RU" sz="2667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593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6163"/>
            <a:ext cx="4539812" cy="427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32" y="919428"/>
            <a:ext cx="4263081" cy="42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B783CF-D960-424C-B2C0-ADD94E085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2" y="140229"/>
            <a:ext cx="809315" cy="765934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54413" cy="91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70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3284"/>
            <a:ext cx="4392488" cy="45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97730"/>
            <a:ext cx="4278255" cy="45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2" y="83594"/>
            <a:ext cx="809625" cy="91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6" y="1"/>
            <a:ext cx="8961835" cy="109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3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9" y="998979"/>
            <a:ext cx="7883930" cy="446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36" y="102974"/>
            <a:ext cx="809625" cy="91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5" y="102974"/>
            <a:ext cx="8963891" cy="9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49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9" y="175055"/>
            <a:ext cx="809625" cy="91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2840"/>
            <a:ext cx="4762209" cy="403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8135"/>
            <a:ext cx="3393121" cy="403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961835" cy="118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044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10280</TotalTime>
  <Words>3592</Words>
  <Application>Microsoft Office PowerPoint</Application>
  <PresentationFormat>Экран (16:10)</PresentationFormat>
  <Paragraphs>465</Paragraphs>
  <Slides>57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Source Sans Pro</vt:lpstr>
      <vt:lpstr>Symbol</vt:lpstr>
      <vt:lpstr>Times New Roman</vt:lpstr>
      <vt:lpstr>Trebuchet MS</vt:lpstr>
      <vt:lpstr>Tw Cen 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 </vt:lpstr>
      <vt:lpstr>     Стандартные меры предосторожности в  ГКП на ПХВ «Областная больница г.Талдыкорган»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Инфекции в области хирургического вмешательства (ИОХВ).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userok</dc:creator>
  <cp:lastModifiedBy>Пользователь</cp:lastModifiedBy>
  <cp:revision>649</cp:revision>
  <dcterms:created xsi:type="dcterms:W3CDTF">2021-11-25T17:32:39Z</dcterms:created>
  <dcterms:modified xsi:type="dcterms:W3CDTF">2022-12-13T10:15:40Z</dcterms:modified>
</cp:coreProperties>
</file>