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65" r:id="rId2"/>
    <p:sldId id="281" r:id="rId3"/>
    <p:sldId id="291" r:id="rId4"/>
    <p:sldId id="316" r:id="rId5"/>
    <p:sldId id="304" r:id="rId6"/>
    <p:sldId id="277" r:id="rId7"/>
    <p:sldId id="278" r:id="rId8"/>
    <p:sldId id="273" r:id="rId9"/>
    <p:sldId id="279" r:id="rId10"/>
    <p:sldId id="274" r:id="rId11"/>
    <p:sldId id="317" r:id="rId12"/>
    <p:sldId id="275" r:id="rId13"/>
    <p:sldId id="276" r:id="rId14"/>
    <p:sldId id="296" r:id="rId15"/>
    <p:sldId id="267" r:id="rId16"/>
    <p:sldId id="299" r:id="rId17"/>
    <p:sldId id="300" r:id="rId18"/>
    <p:sldId id="266" r:id="rId19"/>
    <p:sldId id="298" r:id="rId20"/>
    <p:sldId id="297" r:id="rId21"/>
    <p:sldId id="284" r:id="rId22"/>
    <p:sldId id="295" r:id="rId23"/>
    <p:sldId id="306" r:id="rId24"/>
    <p:sldId id="288" r:id="rId25"/>
    <p:sldId id="287" r:id="rId26"/>
    <p:sldId id="257" r:id="rId27"/>
    <p:sldId id="258" r:id="rId28"/>
    <p:sldId id="270" r:id="rId29"/>
    <p:sldId id="311" r:id="rId30"/>
    <p:sldId id="314" r:id="rId31"/>
    <p:sldId id="315" r:id="rId32"/>
    <p:sldId id="321" r:id="rId33"/>
    <p:sldId id="322" r:id="rId34"/>
    <p:sldId id="323" r:id="rId35"/>
    <p:sldId id="329" r:id="rId36"/>
    <p:sldId id="330" r:id="rId37"/>
    <p:sldId id="331" r:id="rId38"/>
    <p:sldId id="332" r:id="rId39"/>
    <p:sldId id="259" r:id="rId40"/>
    <p:sldId id="269" r:id="rId41"/>
    <p:sldId id="260" r:id="rId42"/>
    <p:sldId id="308" r:id="rId43"/>
    <p:sldId id="263" r:id="rId44"/>
    <p:sldId id="271" r:id="rId45"/>
    <p:sldId id="290" r:id="rId46"/>
    <p:sldId id="309" r:id="rId47"/>
    <p:sldId id="261" r:id="rId48"/>
    <p:sldId id="264" r:id="rId49"/>
    <p:sldId id="310" r:id="rId50"/>
    <p:sldId id="282" r:id="rId51"/>
    <p:sldId id="313" r:id="rId52"/>
    <p:sldId id="333" r:id="rId53"/>
    <p:sldId id="318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63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2" d="100"/>
          <a:sy n="52" d="100"/>
        </p:scale>
        <p:origin x="1040" y="292"/>
      </p:cViewPr>
      <p:guideLst>
        <p:guide pos="3863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0BEC9-F026-4D99-9A42-EB92AFB5EA8F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F4F33-8C07-4FE3-865D-635E7FE58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69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Где дата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F4F33-8C07-4FE3-865D-635E7FE5832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890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F4F33-8C07-4FE3-865D-635E7FE5832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585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F4F33-8C07-4FE3-865D-635E7FE5832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469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 вообще не поняла что за рекомендации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F4F33-8C07-4FE3-865D-635E7FE5832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875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 вообще не поняла что за рекомендации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F4F33-8C07-4FE3-865D-635E7FE5832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0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6E1F-6665-4E34-A247-D5AAEFA6335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A5BD-65F4-40B4-81DE-61376FABB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705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6E1F-6665-4E34-A247-D5AAEFA6335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A5BD-65F4-40B4-81DE-61376FABB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10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6E1F-6665-4E34-A247-D5AAEFA6335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A5BD-65F4-40B4-81DE-61376FABB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18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6E1F-6665-4E34-A247-D5AAEFA6335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A5BD-65F4-40B4-81DE-61376FABB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536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6E1F-6665-4E34-A247-D5AAEFA6335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A5BD-65F4-40B4-81DE-61376FABB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283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6E1F-6665-4E34-A247-D5AAEFA6335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A5BD-65F4-40B4-81DE-61376FABB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695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6E1F-6665-4E34-A247-D5AAEFA6335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A5BD-65F4-40B4-81DE-61376FABB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638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6E1F-6665-4E34-A247-D5AAEFA6335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A5BD-65F4-40B4-81DE-61376FABB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361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6E1F-6665-4E34-A247-D5AAEFA6335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A5BD-65F4-40B4-81DE-61376FABB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148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6E1F-6665-4E34-A247-D5AAEFA6335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A5BD-65F4-40B4-81DE-61376FABB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941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6E1F-6665-4E34-A247-D5AAEFA6335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A5BD-65F4-40B4-81DE-61376FABB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340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06E1F-6665-4E34-A247-D5AAEFA6335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A5BD-65F4-40B4-81DE-61376FABB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35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hsn/pdfs/pscmanual/6pscvapcurrent.pd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hsn/pdfs/pscmanual/6pscvapcurrent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hsn/pdfs/pscmanual/6pscvapcurrent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iki5.ru/wiki/Positive_pressure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2%D0%B5%D0%BD%D1%82%D0%B8%D0%BB%D1%8F%D1%86%D0%B8%D1%8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oracic.org/statements/resources/mtpi/guide1-29.pd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nasci.ru/?id=3372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dc.gov/nhsn/pdfs/pscmanual/pcsmanual_current.pdf" TargetMode="External"/><Relationship Id="rId4" Type="http://schemas.openxmlformats.org/officeDocument/2006/relationships/hyperlink" Target="https://pubmed.ncbi.nlm.nih.gov/15048056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60203" y="2007043"/>
            <a:ext cx="10210800" cy="1211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50"/>
              </a:lnSpc>
              <a:spcBef>
                <a:spcPts val="2250"/>
              </a:spcBef>
              <a:spcAft>
                <a:spcPts val="1500"/>
              </a:spcAft>
            </a:pP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Тема: Внедрение современных практик по профилактике пневмонии, не связанной с искусственной вентиляцией легких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17" y="300281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224" y="172890"/>
            <a:ext cx="2000264" cy="150019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46928" y="3429000"/>
            <a:ext cx="102053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Ментор группы: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врач-эпидемиолог, магистр ОЗ</a:t>
            </a:r>
          </a:p>
          <a:p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Агажаева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Гаухар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Онерхановна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54750" y="4733754"/>
            <a:ext cx="80372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участники: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Султанова Г.Ш. – ТОО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 Престиж»,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г.Атырау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Байсары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Г.Н. - ГКП на ПХВ «ГМБ»,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г.Тараз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086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970" y="215003"/>
            <a:ext cx="9498841" cy="101435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Заведующими отделениями хирургического профиля был разработан перечень операции для проведения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периоперационной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антибиотикопрофилактике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1501255"/>
            <a:ext cx="5791199" cy="5356745"/>
          </a:xfrm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4324350" y="1978025"/>
            <a:ext cx="7181850" cy="2817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28" y="1570375"/>
            <a:ext cx="5535951" cy="5218504"/>
          </a:xfrm>
          <a:prstGeom prst="rect">
            <a:avLst/>
          </a:prstGeom>
        </p:spPr>
      </p:pic>
      <p:pic>
        <p:nvPicPr>
          <p:cNvPr id="8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9" y="204746"/>
            <a:ext cx="1099362" cy="10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62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63F2DB4-18B7-4B39-AC66-4EA5E074B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 показан при всех «чистых» и «условно-чистых» операциях.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даны рекомендации, чтобы каждый заведующий отделения хирургического профиля составил индивидуальный перечень манипуляций, операций с указанием названия и дозы антибиотика, когда требуется проведение ПАП.</a:t>
            </a:r>
          </a:p>
          <a:p>
            <a:endParaRPr lang="ru-RU" dirty="0"/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1EE41AC5-B0DE-4021-8E08-9853EDD2A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8" y="204746"/>
            <a:ext cx="1443881" cy="139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381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976" y="289030"/>
            <a:ext cx="10259581" cy="85980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присутствии заместителя по хирургической работе заведующий отделением хирургии ознакомил сотрудников с СОП по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периоперационной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антибиотикопрофилактике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189" y="1633490"/>
            <a:ext cx="3220873" cy="52245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62" y="1398762"/>
            <a:ext cx="4884495" cy="4988390"/>
          </a:xfrm>
          <a:prstGeom prst="rect">
            <a:avLst/>
          </a:prstGeom>
        </p:spPr>
      </p:pic>
      <p:pic>
        <p:nvPicPr>
          <p:cNvPr id="6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43" y="152642"/>
            <a:ext cx="1286937" cy="124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9" y="1733265"/>
            <a:ext cx="3343701" cy="41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98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517" y="461638"/>
            <a:ext cx="10883283" cy="97092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трудности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959" y="1675831"/>
            <a:ext cx="11654127" cy="47205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внедрения предоперационной антибиотикопрофилактики в отделениях хирургического профиля с основными трудностями, которого я столкнулась: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1. Не вовлеченность в работу со стороны клинического фармаколога (увольнение по собственному желанию после получения задания по ПАП), некоторых врачей хирургического профиля.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2. Отказ внедрения ПАП заведующих ожогового и урологического отделений.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3. Не хватка знаний врача-эпидемиолога в области клинической фармакологии.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4. Постоянный контроль за выполнением ПАП.</a:t>
            </a:r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4" y="218365"/>
            <a:ext cx="988642" cy="95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06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3958" y="1916458"/>
            <a:ext cx="952613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059FC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en-US" sz="2400" b="1" dirty="0">
                <a:solidFill>
                  <a:srgbClr val="1059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1059FC"/>
                </a:solidFill>
                <a:latin typeface="Times New Roman" pitchFamily="18" charset="0"/>
                <a:cs typeface="Times New Roman" pitchFamily="18" charset="0"/>
              </a:rPr>
              <a:t>Инфекционный контроль при ремонтно-строительных работах</a:t>
            </a:r>
            <a:endParaRPr lang="ru-RU" b="1" dirty="0">
              <a:solidFill>
                <a:srgbClr val="1059F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1059F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kk-KZ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ГРУППА № 5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</a:t>
            </a:r>
            <a:r>
              <a:rPr lang="kk-KZ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ПОЛЕВОЕ ЗАДАНИЕ</a:t>
            </a:r>
          </a:p>
          <a:p>
            <a:pPr algn="ctr"/>
            <a:endParaRPr lang="kk-KZ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Ментор: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Атаханова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К.Ч.                                                Подготовили участники: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Арынбаева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Г.Т. 	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 ОЗ, врач эпидемиолог                                                                               Султанова Г.Ш. 	 высшей категории 	                                                                                   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Турабаева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Г.М.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Сандыбаев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С.Ж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kk-KZ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тип ремонтно-строительных работ, проводившиеся во время перепланировки медицинской организации для приема пациентов с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-19 и определить группу риска пациентов, если таковые имелись.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6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072" y="232013"/>
            <a:ext cx="1201003" cy="107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229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0225" y="728130"/>
            <a:ext cx="5294790" cy="61468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53326" y="1072536"/>
            <a:ext cx="5357380" cy="5568462"/>
          </a:xfrm>
          <a:prstGeom prst="rect">
            <a:avLst/>
          </a:prstGeom>
        </p:spPr>
      </p:pic>
      <p:pic>
        <p:nvPicPr>
          <p:cNvPr id="6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096" y="257855"/>
            <a:ext cx="933740" cy="79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58598" y="530809"/>
            <a:ext cx="5618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план мероприятий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759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493" y="272955"/>
            <a:ext cx="1012896" cy="87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55" y="1392072"/>
            <a:ext cx="5025834" cy="526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99" y="1405719"/>
            <a:ext cx="5420307" cy="526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600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инфекционный контроль при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строительных работа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7356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436" y="298798"/>
            <a:ext cx="1081134" cy="10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об организации и проведении инфекционного  контроля во время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строительных работ.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52" y="1583139"/>
            <a:ext cx="5400600" cy="502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759" y="1594645"/>
            <a:ext cx="5568781" cy="513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940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77" y="1157929"/>
            <a:ext cx="5183432" cy="54453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718" y="1537915"/>
            <a:ext cx="4639043" cy="5077198"/>
          </a:xfrm>
          <a:prstGeom prst="rect">
            <a:avLst/>
          </a:prstGeom>
        </p:spPr>
      </p:pic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901" y="107339"/>
            <a:ext cx="1268614" cy="122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417" y="559293"/>
            <a:ext cx="9959326" cy="1066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Чек -  лист по мониторингу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ремонтно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строительных работ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243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742" y="107339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5" b="15337"/>
          <a:stretch/>
        </p:blipFill>
        <p:spPr bwMode="auto">
          <a:xfrm>
            <a:off x="950190" y="2825086"/>
            <a:ext cx="10291619" cy="274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733266"/>
            <a:ext cx="10515600" cy="109182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типа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строительных работ в зависимости от перечня работ</a:t>
            </a:r>
          </a:p>
        </p:txBody>
      </p:sp>
    </p:spTree>
    <p:extLst>
      <p:ext uri="{BB962C8B-B14F-4D97-AF65-F5344CB8AC3E}">
        <p14:creationId xmlns:p14="http://schemas.microsoft.com/office/powerpoint/2010/main" val="3536507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9969" y="1232241"/>
            <a:ext cx="11031791" cy="3847760"/>
          </a:xfrm>
        </p:spPr>
        <p:txBody>
          <a:bodyPr>
            <a:noAutofit/>
          </a:bodyPr>
          <a:lstStyle/>
          <a:p>
            <a:pPr algn="just"/>
            <a:r>
              <a:rPr lang="kk-KZ" sz="2800" dirty="0">
                <a:latin typeface="+mn-lt"/>
              </a:rPr>
              <a:t>	</a:t>
            </a:r>
            <a:br>
              <a:rPr lang="kk-KZ" sz="2800" dirty="0">
                <a:latin typeface="+mn-lt"/>
              </a:rPr>
            </a:br>
            <a:r>
              <a:rPr lang="kk-KZ" sz="2800" dirty="0">
                <a:latin typeface="+mn-lt"/>
              </a:rPr>
              <a:t>	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участнику подготовить отчет на 3-4 слайдах мониторинга внедрения практик по полевым работам, проведенных на первом этапе с описанием четких рекомендаций от эпидемиолога медицинской организации, основных этапов проведенных работ, какие были препятствия, перечень мероприятий для дальнейшего улучшения и закрепления предложенных практик. </a:t>
            </a:r>
            <a:b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Описать внедренные измеримые элементы по темам.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71" y="462181"/>
            <a:ext cx="1001381" cy="96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09520" y="342315"/>
            <a:ext cx="641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/>
          </a:p>
          <a:p>
            <a:pPr algn="ctr"/>
            <a:endParaRPr lang="ru-RU" sz="3600" b="1" dirty="0"/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№1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68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742" y="107340"/>
            <a:ext cx="1417773" cy="121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48" y="1405719"/>
            <a:ext cx="11183236" cy="507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068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141" y="216522"/>
            <a:ext cx="1145784" cy="8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197643" y="2036813"/>
            <a:ext cx="6805061" cy="3529797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- </a:t>
            </a:r>
            <a:r>
              <a:rPr lang="ru-RU" sz="2800" dirty="0"/>
              <a:t>отсутствие необходимых документов компании, выполняющей строительные работы;</a:t>
            </a:r>
            <a:br>
              <a:rPr lang="ru-RU" sz="2800" dirty="0"/>
            </a:br>
            <a:r>
              <a:rPr lang="ru-RU" sz="2800" dirty="0"/>
              <a:t>- отсутствие сертификата на строительные материалы;</a:t>
            </a:r>
            <a:br>
              <a:rPr lang="ru-RU" sz="2800" dirty="0"/>
            </a:br>
            <a:r>
              <a:rPr lang="ru-RU" sz="2800" dirty="0"/>
              <a:t>- несоблюдение строителями мер предосторожности при проведении строительных работ.</a:t>
            </a:r>
          </a:p>
        </p:txBody>
      </p:sp>
      <p:pic>
        <p:nvPicPr>
          <p:cNvPr id="5" name="Picture 4" descr="P10002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1" y="1296537"/>
            <a:ext cx="4787899" cy="507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02442" y="1010653"/>
            <a:ext cx="567355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dirty="0"/>
          </a:p>
          <a:p>
            <a:r>
              <a:rPr lang="ru-RU" sz="2800" b="1" dirty="0"/>
              <a:t>Основные сложности, препятствия: </a:t>
            </a:r>
          </a:p>
        </p:txBody>
      </p:sp>
    </p:spTree>
    <p:extLst>
      <p:ext uri="{BB962C8B-B14F-4D97-AF65-F5344CB8AC3E}">
        <p14:creationId xmlns:p14="http://schemas.microsoft.com/office/powerpoint/2010/main" val="2764417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360" y="107339"/>
            <a:ext cx="792155" cy="76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5169" y="890337"/>
            <a:ext cx="1107354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Рекомендации</a:t>
            </a:r>
          </a:p>
          <a:p>
            <a:pPr algn="ctr"/>
            <a:endParaRPr lang="ru-RU" b="1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АХЧ</a:t>
            </a:r>
          </a:p>
          <a:p>
            <a:pPr algn="ctr"/>
            <a:endParaRPr lang="ru-RU" sz="2000" b="1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Составить </a:t>
            </a:r>
            <a:r>
              <a:rPr lang="kk-KZ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договор со строительной компанией, чертежи,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перечень </a:t>
            </a:r>
            <a:r>
              <a:rPr lang="ru-RU" sz="2000" dirty="0" err="1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ремонтностройтельных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 (при закупе строительного  материала обязательное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условие иметь сертификата качества).</a:t>
            </a:r>
          </a:p>
          <a:p>
            <a:pPr marL="457200" indent="-457200">
              <a:buAutoNum type="arabicPeriod"/>
            </a:pP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Провести инструктаж со строительной бригадой.</a:t>
            </a:r>
          </a:p>
          <a:p>
            <a:pPr marL="457200" indent="-457200">
              <a:buFontTx/>
              <a:buAutoNum type="arabicPeriod"/>
            </a:pPr>
            <a:r>
              <a:rPr lang="kk-K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Обеспечить изолирование системы отопления, вентиляция и кондиционирования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</a:t>
            </a: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Врач эпидемиолог</a:t>
            </a:r>
          </a:p>
          <a:p>
            <a:endParaRPr lang="ru-RU" b="1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Оценить риск перед ремонтной работе.</a:t>
            </a:r>
          </a:p>
          <a:p>
            <a:pPr marL="457200" indent="-457200">
              <a:buFontTx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проведении ремонтно-строительных работ должны соблюдаться все меры предосторожности.</a:t>
            </a:r>
          </a:p>
          <a:p>
            <a:pPr marL="457200" indent="-457200">
              <a:buFontTx/>
              <a:buAutoNum type="arabicPeriod"/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   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рабочих СИЗ (респиратор, бахилы, комбинезон).</a:t>
            </a:r>
          </a:p>
          <a:p>
            <a:endParaRPr lang="ru-RU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200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b="1" dirty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337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360" y="107339"/>
            <a:ext cx="792155" cy="76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4400" y="2059395"/>
            <a:ext cx="1081825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Участнику №1   </a:t>
            </a:r>
          </a:p>
          <a:p>
            <a:endParaRPr lang="kk-KZ" sz="2200" b="1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kk-KZ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составить </a:t>
            </a:r>
            <a:r>
              <a:rPr lang="kk-KZ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определение понятия</a:t>
            </a:r>
            <a:r>
              <a:rPr lang="kk-KZ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lang="kk-KZ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kk-KZ" sz="2400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«пневмония,  не связанная с искусственной вентиляцией легких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»,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 также 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«пневмония, связанная с оказанием медицинской помощи»</a:t>
            </a:r>
            <a:r>
              <a:rPr lang="kk-KZ" sz="2400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kk-KZ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 ссылками на доверяемые источники литературы.</a:t>
            </a:r>
          </a:p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kk-KZ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Укажите критерии постановки диагноза.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357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4186" y="896645"/>
            <a:ext cx="11557986" cy="79404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8799"/>
            <a:ext cx="10445318" cy="4348163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проблемы заболеваемости пневмонии сохраняется несмотря на внедрение новых антимикробных препаратов, а так же сохраняется высокий процент осложнений и летальности от пневмоний. Среди причин смертности населения пневмония стоит на четвертом месте после заболевания сердца и сосудов, злокачественных новообразований, травматизма и отравлений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838200" y="3799643"/>
            <a:ext cx="10515600" cy="2515430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Случай пневмонии составляют около 15% от всех случаев внутрибольничного инфицирования. Пневмония является второй в частности внутрибольничной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инфекций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мочевых путей. Актуальностью профилактики инфекций, связанных с оказанием медпомощи обусловлена необходимостью совершенствования профессиональных компетенции медработников в рамках профилактики, ранней диагностики и лечения </a:t>
            </a:r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742" y="107339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625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666" y="607325"/>
            <a:ext cx="10474656" cy="86499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2666" y="1702794"/>
            <a:ext cx="10515600" cy="4547881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определение понятию «пневмония, не связанная с искусственной вентиляцией лёгких;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критерии постановки диагноза;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список действии, то есть рекомендаций для медперсонала по профилактике пневмонии, связанной с медпомощью;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СОП по профилактике пневмонии, связанной с медпомощью;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пакет медицинской помощи для улучшения исходов у пациентов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bundle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 пневмонией.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742" y="107339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67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419" y="496225"/>
            <a:ext cx="10537823" cy="1528762"/>
          </a:xfrm>
        </p:spPr>
        <p:txBody>
          <a:bodyPr>
            <a:normAutofit fontScale="90000"/>
          </a:bodyPr>
          <a:lstStyle/>
          <a:p>
            <a:r>
              <a:rPr lang="kk-KZ" sz="2700" dirty="0"/>
              <a:t/>
            </a:r>
            <a:br>
              <a:rPr lang="kk-KZ" sz="2700" dirty="0"/>
            </a:br>
            <a:r>
              <a:rPr lang="kk-KZ" sz="2700" dirty="0"/>
              <a:t/>
            </a:r>
            <a:br>
              <a:rPr lang="kk-KZ" sz="27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418" y="1500188"/>
            <a:ext cx="11155693" cy="4300537"/>
          </a:xfrm>
        </p:spPr>
        <p:txBody>
          <a:bodyPr>
            <a:normAutofit/>
          </a:bodyPr>
          <a:lstStyle/>
          <a:p>
            <a:r>
              <a:rPr lang="ru-RU" b="1" i="1" dirty="0"/>
              <a:t>Пневмония, не связанная с искусственной вентиляцией лёгких </a:t>
            </a:r>
            <a:r>
              <a:rPr lang="ru-RU" dirty="0"/>
              <a:t>–  </a:t>
            </a:r>
          </a:p>
          <a:p>
            <a:pPr marL="0" indent="0" algn="ctr">
              <a:buNone/>
            </a:pPr>
            <a:r>
              <a:rPr lang="ru-RU" dirty="0"/>
              <a:t>Пневмония </a:t>
            </a:r>
          </a:p>
          <a:p>
            <a:pPr marL="0" indent="0" algn="ctr">
              <a:buNone/>
            </a:pPr>
            <a:endParaRPr lang="ru-RU" dirty="0"/>
          </a:p>
          <a:p>
            <a:endParaRPr lang="ru-RU" b="1" i="1" dirty="0"/>
          </a:p>
          <a:p>
            <a:endParaRPr lang="ru-RU" b="1" i="1" dirty="0"/>
          </a:p>
          <a:p>
            <a:endParaRPr lang="ru-RU" b="1" i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6977668" y="2596171"/>
            <a:ext cx="1023344" cy="512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605212" y="2596171"/>
            <a:ext cx="1055688" cy="589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1028500" y="3350221"/>
            <a:ext cx="2641600" cy="872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Внебольничная пневмония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911230" y="2596171"/>
            <a:ext cx="0" cy="715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4506292" y="3350222"/>
            <a:ext cx="2809875" cy="872728"/>
          </a:xfrm>
          <a:prstGeom prst="roundRect">
            <a:avLst>
              <a:gd name="adj" fmla="val 176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Пневмония, связанная с оказанием медпомощи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001012" y="3311644"/>
            <a:ext cx="2711251" cy="89614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Вентилятор-ассоциированная пневмония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298" y="414339"/>
            <a:ext cx="1092201" cy="108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2145943" y="4402983"/>
            <a:ext cx="0" cy="490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1003181" y="4893124"/>
            <a:ext cx="2763357" cy="1072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Типичная, аспирационная и пневмония у лиц с иммунодефицитом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6280C5-7A64-4237-BBD5-C24591B9831F}"/>
              </a:ext>
            </a:extLst>
          </p:cNvPr>
          <p:cNvSpPr txBox="1"/>
          <p:nvPr/>
        </p:nvSpPr>
        <p:spPr>
          <a:xfrm>
            <a:off x="3027285" y="6334122"/>
            <a:ext cx="7268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400" dirty="0"/>
              <a:t>ссылка: </a:t>
            </a:r>
            <a:r>
              <a:rPr lang="kk-KZ" sz="1400" u="sng" dirty="0">
                <a:hlinkClick r:id="rId3"/>
              </a:rPr>
              <a:t>https://www.cdc.gov/nhsn/pdfs/pscmanual/6pscvapcurrent.pdf</a:t>
            </a:r>
            <a:r>
              <a:rPr lang="kk-KZ" sz="1600" dirty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743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b="1" dirty="0"/>
              <a:t>Внебольничная пневмония</a:t>
            </a:r>
            <a:r>
              <a:rPr lang="ru-RU" sz="3200" dirty="0"/>
              <a:t> - воспалительное заболевание легких, которое возникает вне условий стационара (больницы) или выявляется в первые двое суток после госпитализации.</a:t>
            </a:r>
            <a:endParaRPr lang="ru-RU" sz="3200" b="1" i="1" dirty="0"/>
          </a:p>
          <a:p>
            <a:endParaRPr lang="ru-RU" sz="3200" b="1" i="1" dirty="0"/>
          </a:p>
          <a:p>
            <a:r>
              <a:rPr lang="ru-RU" sz="3200" b="1" i="1" dirty="0"/>
              <a:t>Пневмония, связанная с оказанием медицинской помощи</a:t>
            </a:r>
            <a:r>
              <a:rPr lang="ru-RU" sz="3200" dirty="0"/>
              <a:t> - это случаи воспалительного поражения легких, развившиеся не ранее чем через 48 часов после поступления больного в лечебное </a:t>
            </a:r>
            <a:r>
              <a:rPr lang="ru-RU" sz="3200" dirty="0" smtClean="0"/>
              <a:t>учреждение.</a:t>
            </a:r>
            <a:endParaRPr lang="ru-RU" sz="3200" dirty="0"/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0" y="530970"/>
            <a:ext cx="1057275" cy="86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671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0854" y="365125"/>
            <a:ext cx="8512946" cy="1325563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этиологическому фактору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Бактериальные</a:t>
            </a:r>
          </a:p>
          <a:p>
            <a:pPr>
              <a:buFontTx/>
              <a:buChar char="-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пневмония, связанная с ИВЛ</a:t>
            </a:r>
          </a:p>
          <a:p>
            <a:pPr>
              <a:buFontTx/>
              <a:buChar char="-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послеоперационная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пневмония</a:t>
            </a:r>
          </a:p>
          <a:p>
            <a:pPr>
              <a:buFontTx/>
              <a:buChar char="-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Вирусные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Легионеллез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Грибковые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Туберкулез </a:t>
            </a:r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742" y="107339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7B4B7C-721C-430D-95C0-966DAFCD9A56}"/>
              </a:ext>
            </a:extLst>
          </p:cNvPr>
          <p:cNvSpPr txBox="1"/>
          <p:nvPr/>
        </p:nvSpPr>
        <p:spPr>
          <a:xfrm>
            <a:off x="2397331" y="6142623"/>
            <a:ext cx="82029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400" dirty="0"/>
              <a:t>ссылка: </a:t>
            </a:r>
            <a:r>
              <a:rPr lang="kk-KZ" sz="1400" u="sng" dirty="0">
                <a:hlinkClick r:id="rId3"/>
              </a:rPr>
              <a:t>https://www.cdc.gov/nhsn/pdfs/pscmanual/6pscvapcurrent.pdf</a:t>
            </a:r>
            <a:r>
              <a:rPr lang="kk-KZ" sz="1600" dirty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35689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62" y="107339"/>
            <a:ext cx="1115353" cy="107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7B4B7C-721C-430D-95C0-966DAFCD9A56}"/>
              </a:ext>
            </a:extLst>
          </p:cNvPr>
          <p:cNvSpPr txBox="1"/>
          <p:nvPr/>
        </p:nvSpPr>
        <p:spPr>
          <a:xfrm>
            <a:off x="2317073" y="6107837"/>
            <a:ext cx="76880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kk-KZ" sz="1400" dirty="0"/>
          </a:p>
          <a:p>
            <a:endParaRPr lang="kk-KZ" sz="1400" dirty="0"/>
          </a:p>
          <a:p>
            <a:r>
              <a:rPr lang="kk-KZ" sz="1400" dirty="0"/>
              <a:t>ссылка: </a:t>
            </a:r>
            <a:r>
              <a:rPr lang="kk-KZ" sz="1400" u="sng" dirty="0">
                <a:hlinkClick r:id="rId3"/>
              </a:rPr>
              <a:t>https://www.cdc.gov/nhsn/pdfs/pscmanual/6pscvapcurrent.pdf</a:t>
            </a:r>
            <a:r>
              <a:rPr lang="kk-KZ" sz="1600" dirty="0"/>
              <a:t> </a:t>
            </a: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8EF3EA-1FB9-49AA-8D17-B67176EE5F55}"/>
              </a:ext>
            </a:extLst>
          </p:cNvPr>
          <p:cNvSpPr txBox="1"/>
          <p:nvPr/>
        </p:nvSpPr>
        <p:spPr>
          <a:xfrm>
            <a:off x="383059" y="107339"/>
            <a:ext cx="11544456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kk-KZ" sz="2800" b="1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kk-KZ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Критерии постановки диагноза</a:t>
            </a:r>
            <a:r>
              <a:rPr lang="kk-KZ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 1: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пациента отмечаются хрипы или тупой звук при перкуссии во время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исследования грудной клетки и хотя бы ОДНО из перечисленных обстоятельств: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•Вновь появившаяся гнойная мокрота или изменение характера мокроты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•Обнаружение микроорганизмов в посеве крови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•Выделение возбудителя из клинического материала, полученного путем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транстрахеальной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аспирации, смывов с бронхов или биопсии</a:t>
            </a: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 2: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Рентгенологическое исследование грудной клетки показывает вновь возникшую или прогрессирующую инфильтрацию, уплотнение, кавитацию или плевральный выпот и хотя бы ОДНО из перечисленных обстоятельств: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•Вновь появившаяся гнойная мокрота или изменение характера мокроты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•Обнаружение микроорганизмов в посеве крови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•Выделение возбудителя из клинического материала, полученного путем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транстрахеальной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аспирации, смывов с бронхов или биопсии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•Выделение вируса или обнаружение вирусного антигена в секретах дыхательных путей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•Диагностический значимый титр антител класса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IgM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четырехкратное возрастание в парных образцах сыворотки уровня антител класса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возбудителю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•Гистопатологические данные, подтверждающие наличие пневмонии</a:t>
            </a:r>
          </a:p>
        </p:txBody>
      </p:sp>
    </p:spTree>
    <p:extLst>
      <p:ext uri="{BB962C8B-B14F-4D97-AF65-F5344CB8AC3E}">
        <p14:creationId xmlns:p14="http://schemas.microsoft.com/office/powerpoint/2010/main" val="1817427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1687" y="11764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ГКП на ПХВ «ГМБ», г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Тараз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Байсары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Г.Н. – врач-эпидемиолог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83608" y="2630843"/>
            <a:ext cx="10789693" cy="32376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многопрофильная больница на сегодняшний день является одним из самых крупных лечебных учреждений области. Оказывает многопрофильную помощь населению города и области.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Направленность больницы – это оказание экстренной круглосуточной помощи населению города и районов области. В больнице 19 клинических отделений, из них 262 коек хирургического и 590 коек терапевтического профиля.</a:t>
            </a:r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83" y="352999"/>
            <a:ext cx="1138487" cy="110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731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458" y="607325"/>
            <a:ext cx="10524864" cy="928512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Care bundle</a:t>
            </a: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профилактике пневмонии, связанной</a:t>
            </a:r>
            <a:b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оказанием медицинской помощи</a:t>
            </a:r>
            <a:r>
              <a:rPr lang="ru-RU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1.Гигиена рук персонала и кожи пациента (частое мытье и обработка спиртсодержащим антисептиком):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Используйте гигиену рук до и после контакта с пациентом, дыхательными выделениями или объектами загрязнёнными выделениями из дыхательных путей;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Используйте одноразовые перчатки при работе с дыхательными выделениями;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2.Респираторная гигиена/этикет кашля;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Своевременное размещение пациента при воздушно-капельной изоляции: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Дверь в палату должна оставаться закрытой;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Раннее выявление и изоляция пациентов с контагиозными заболеваниями;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Использование СИЗ (маска, одноразовый халат, перчатки, защитный щиток, чепчик при воздушно-капельной изоляции;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Избегать необоснованной манипуляций;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326" y="337351"/>
            <a:ext cx="1281882" cy="113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329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804" y="1322773"/>
            <a:ext cx="10622519" cy="4740675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Размещение памяток, стенды;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Проводить ежедневную оценку о состоянии пациента;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Запись медицинской документации;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9. Обучение медперсонала;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10. Соблюдение асептических условий;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11. Уход за оборудованием (небулайзер):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использовать только стерильную воду;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между процедурами у одного и того же пациента очищайте, дезинфицируйте, ополаскивайте стерильной водой (если полоскание необходимо) и сушите небулайзеры для медикаментов;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использовать только стерильную жидкость для распыления и заливать жидкость в распылитель в асептических условиях.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262" y="345314"/>
            <a:ext cx="1318699" cy="12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62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262" y="345314"/>
            <a:ext cx="1318699" cy="12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00100" y="540327"/>
            <a:ext cx="9944100" cy="592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Стандартная операционная процедура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«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пневмонии, связанных с оказанием медицинской помощи»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выявление случая пневмонии, связанное с оказанием медицинской помощи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применения: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ОАРиТ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отделение пульмонологии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Ответственные: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заведующий отделения, врачи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Документирование: чек-лист,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Пневмония, связанная с оказанием медицинской помощи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пневмония, которая возникает через 48 часов и более после госпитализации и не находилась на инкубационном периоде в момент госпитализации;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Инфекция нижних дыхательных путей (внутрибольничная пневмония)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это случаи воспалительного поражения легких,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развившиеся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ранее чем через 48 часов после поступления больного в лечебное учреждение;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Стандартное определение случая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набор стандартных критериев для решения вопроса о наличии или отсутствии у данного индивидуума определенного заболевания/ состояния.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   Критерии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диагноза: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лабораторные данные;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микробиологические данные;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клинические данные (лихорадка, кашель, выделение гнойной мокроты).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804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960" y="345314"/>
            <a:ext cx="1021001" cy="98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9155" y="1166784"/>
            <a:ext cx="10837718" cy="5552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 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часть процедуры: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Стандартное определение случая пневмонии, связанной с оказанием медицинской помощи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Пневмония должна удовлетворять ХОТЯ БЫ ОДНОМУ из следующих критериев: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Критерий 1: У пациента отмечаются хрипы или тупой звук при перкуссии во время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физикального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исследования грудной клетки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хотя бы ОДНО из перечисленных обстоятельств: 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Вновь появившаяся гнойная мокрота или изменение характера мокроты 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Обнаружение микроорганизмов в посеве крови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Выделение возбудителя из клинического материала, полученного путем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транстрахеальной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аспирации, смывов с бронхов или биопсии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54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572" y="0"/>
            <a:ext cx="1318699" cy="12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6075" y="361125"/>
            <a:ext cx="11319913" cy="600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Критерий 2: 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Рентгенологическое исследование грудной клетки показывает вновь возникшую или прогрессирующую инфильтрацию, уплотнение, кавитацию или плевральный выпот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хотя бы ОДНО из перечисленных обстоятельств: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Вновь появившаяся гнойная мокрота или изменение характера мокроты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Обнаружение микроорганизмов в посеве крови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Выделение возбудителя из клинического материала, полученного путем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транстрахеальной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аспирации, смывов с бронхов или биопсии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Выделение вируса или обнаружение вирусного антигена в секретах дыхательных путей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Диагностически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значимый титр антител класса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IgM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или четырехкратное возрастание в парных образцах сыворотки уровня антител класса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IgG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 возбудителю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Гистопатологические данные, подтверждающие наличие пневмонии.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081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262" y="345314"/>
            <a:ext cx="1318699" cy="12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935" y="1436147"/>
            <a:ext cx="11220025" cy="4562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Трахеобронхиальные инфекции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(бронхит,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трахеобронхит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бронхиолит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трахеит без признаков пневмонии)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Трахеобронхиальные инфекции должны удовлетворять следующему: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пациента НЕ имеется клинических или рентгенологических признаков пневмонии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пациента имеются по крайней мере два из следующих признаков или симптомов без другой установленной причины: лихорадка (&gt;37,5 С), кашель, вновь появившаяся гнойная мокрота или увеличение ее продукции, хрипы, тяжелое дыхание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хотя бы ОДНО из перечисленных обстоятельств: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Выделение возбудителя из клинического материала, полученного путем глубокой трахеальной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аспирацииили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 бронхоскопии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Обнаружение антигена в секретах дыхательных путей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85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262" y="345314"/>
            <a:ext cx="1318699" cy="12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6973" y="756634"/>
            <a:ext cx="10546772" cy="5856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 Пациенты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высоким риском развития пневмонии в послеоперационном периоде: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включают тех, кому предстоит восстановление аневризмы брюшной аорты,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торакальная хирургия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экстренная операция;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общий наркоз;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возрасте &gt;60 лет;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полностью зависимым функциональным статусом;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потеря веса&gt; 10%;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 стероидов при хронических заболеваниях;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лица, недавно употреблявшие алкоголь,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страдающие ХОБЛ или курящие;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пациенты с нарушениями чувствительности, цереброваскулярными нарушениями в анамнезе с остаточным неврологическим дефицитом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низким (&lt;8 мг /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или высоким (&gt; 22 мг /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уровнем азота мочевины крови;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Пациенты, кому перед операцией будет дано более 4 единиц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крови.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321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262" y="345314"/>
            <a:ext cx="1318699" cy="12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8642" y="797112"/>
            <a:ext cx="11055927" cy="5210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    Профилактика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медперсонала;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Соблюдение стандартных мер предосторожности;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Дезинфекция, стерилизация (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небулайзер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трахеостомия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Вакцинопрофилактика.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   Стандартные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меры предосторожности: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Гигиена рук;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Перчатки;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индивидуальной защиты (СИЗ);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Изоляция;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Меры инженерного контроля;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Респираторная гигиена/этикет при кашле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350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262" y="345314"/>
            <a:ext cx="1318699" cy="12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677373"/>
              </p:ext>
            </p:extLst>
          </p:nvPr>
        </p:nvGraphicFramePr>
        <p:xfrm>
          <a:off x="987136" y="2930235"/>
          <a:ext cx="9730484" cy="2131024"/>
        </p:xfrm>
        <a:graphic>
          <a:graphicData uri="http://schemas.openxmlformats.org/drawingml/2006/table">
            <a:tbl>
              <a:tblPr firstRow="1" firstCol="1" bandRow="1"/>
              <a:tblGrid>
                <a:gridCol w="4070544">
                  <a:extLst>
                    <a:ext uri="{9D8B030D-6E8A-4147-A177-3AD203B41FA5}">
                      <a16:colId xmlns:a16="http://schemas.microsoft.com/office/drawing/2014/main" val="2221711575"/>
                    </a:ext>
                  </a:extLst>
                </a:gridCol>
                <a:gridCol w="2813887">
                  <a:extLst>
                    <a:ext uri="{9D8B030D-6E8A-4147-A177-3AD203B41FA5}">
                      <a16:colId xmlns:a16="http://schemas.microsoft.com/office/drawing/2014/main" val="1025789820"/>
                    </a:ext>
                  </a:extLst>
                </a:gridCol>
                <a:gridCol w="2846053">
                  <a:extLst>
                    <a:ext uri="{9D8B030D-6E8A-4147-A177-3AD203B41FA5}">
                      <a16:colId xmlns:a16="http://schemas.microsoft.com/office/drawing/2014/main" val="906100227"/>
                    </a:ext>
                  </a:extLst>
                </a:gridCol>
              </a:tblGrid>
              <a:tr h="254561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 рентгенологических признаков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67" marR="54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Рентгенологически подтвержденная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67" marR="54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269983"/>
                  </a:ext>
                </a:extLst>
              </a:tr>
              <a:tr h="593976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хрипы или тупой звук при перкуссии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67" marR="54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Рентгенологическое исследование грудной клетки показывает вновь возникшую или прогрессирующую инфильтрацию, уплотнение, кавитацию или плевральный выпот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67" marR="54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630646"/>
                  </a:ext>
                </a:extLst>
              </a:tr>
              <a:tr h="146634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хотя бы ОДНО из перечисленных обстоятельств: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67" marR="54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851773"/>
                  </a:ext>
                </a:extLst>
              </a:tr>
              <a:tr h="1103099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Вновь появившаяся гнойная мокрота или изменение характера мокроты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67" marR="54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Обнаружение микроорганизмов в посеве крови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67" marR="54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Выделение возбудителя из клинического материала, полученного путем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транстрахеальной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аспирации, смывов с бронхов или биопсии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67" marR="54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203607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87136" y="1507439"/>
            <a:ext cx="982617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ПНЕВМОНИЯ Дата выявления _____/____________/___________ 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453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6027" y="723900"/>
            <a:ext cx="100376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kk-KZ" sz="2400" b="1" dirty="0"/>
          </a:p>
          <a:p>
            <a:pPr algn="just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Участнику 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№2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формулу расчета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«уровень распространения пневмонии, связанной с оказанием медицинской помощи» по международной методике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97766"/>
            <a:ext cx="971550" cy="94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Объект 9"/>
              <p:cNvSpPr>
                <a:spLocks noGrp="1"/>
              </p:cNvSpPr>
              <p:nvPr>
                <p:ph idx="1"/>
              </p:nvPr>
            </p:nvSpPr>
            <p:spPr>
              <a:xfrm>
                <a:off x="540327" y="2293560"/>
                <a:ext cx="10546773" cy="419601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Показатель распространенности </a:t>
                </a:r>
                <a:r>
                  <a:rPr lang="ru-RU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пневмонии </a:t>
                </a:r>
                <a:r>
                  <a:rPr 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 период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всего случая</m:t>
                        </m:r>
                      </m:num>
                      <m:den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кол−во случая на момент исслед−я</m:t>
                        </m:r>
                      </m:den>
                    </m:f>
                  </m:oMath>
                </a14:m>
                <a:r>
                  <a:rPr 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ru-RU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r>
                  <a:rPr 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</a:p>
              <a:p>
                <a:pPr marL="0" indent="0">
                  <a:buNone/>
                </a:pPr>
                <a:r>
                  <a:rPr lang="ru-RU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Показатель распространенности </a:t>
                </a:r>
                <a:r>
                  <a:rPr 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пневмонии в точечный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всего случая</m:t>
                        </m:r>
                      </m:num>
                      <m:den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кол−во случая на момент исслед−я</m:t>
                        </m:r>
                      </m:den>
                    </m:f>
                  </m:oMath>
                </a14:m>
                <a:r>
                  <a:rPr lang="ru-RU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*100</a:t>
                </a:r>
                <a:r>
                  <a:rPr 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</a:p>
              <a:p>
                <a:pPr marL="0" indent="0">
                  <a:buNone/>
                </a:pPr>
                <a:endParaRPr lang="ru-RU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Показатель распространенности </a:t>
                </a:r>
                <a:r>
                  <a:rPr lang="ru-RU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пневмонии  в </a:t>
                </a:r>
                <a:r>
                  <a:rPr 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период (за 9 мес.2022г.)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800" b="0" i="1" smtClean="0">
                            <a:latin typeface="Cambria Math" panose="02040503050406030204" pitchFamily="18" charset="0"/>
                          </a:rPr>
                          <m:t>150</m:t>
                        </m:r>
                      </m:num>
                      <m:den>
                        <m:r>
                          <a:rPr lang="ru-RU" sz="1800" b="0" i="1" smtClean="0">
                            <a:latin typeface="Cambria Math" panose="02040503050406030204" pitchFamily="18" charset="0"/>
                          </a:rPr>
                          <m:t>1170</m:t>
                        </m:r>
                      </m:den>
                    </m:f>
                  </m:oMath>
                </a14:m>
                <a:r>
                  <a:rPr lang="ru-RU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*100</a:t>
                </a:r>
                <a:r>
                  <a:rPr 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%=12,8%.</a:t>
                </a:r>
              </a:p>
              <a:p>
                <a:pPr marL="0" indent="0">
                  <a:buNone/>
                </a:pPr>
                <a:r>
                  <a:rPr lang="ru-RU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Описание: </a:t>
                </a:r>
                <a:r>
                  <a:rPr lang="ru-RU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течение 9 месяцев (с 1 января по 31 сентября 2022г.) было выявлено по терапевтическом отделении  150 новых случаев заболевания среди населения,  пролеченного из 1170 </a:t>
                </a:r>
                <a:r>
                  <a:rPr 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человек.</a:t>
                </a:r>
              </a:p>
              <a:p>
                <a:pPr marL="0" indent="0">
                  <a:buNone/>
                </a:pPr>
                <a:endParaRPr lang="ru-RU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Показатель распространенности пневмонии в точечный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800" b="0" i="1" smtClean="0">
                            <a:latin typeface="Cambria Math" panose="02040503050406030204" pitchFamily="18" charset="0"/>
                          </a:rPr>
                          <m:t>96 </m:t>
                        </m:r>
                      </m:num>
                      <m:den>
                        <m:r>
                          <a:rPr lang="ru-RU" sz="1800" b="0" i="1" smtClean="0">
                            <a:latin typeface="Cambria Math" panose="02040503050406030204" pitchFamily="18" charset="0"/>
                          </a:rPr>
                          <m:t>620 </m:t>
                        </m:r>
                      </m:den>
                    </m:f>
                  </m:oMath>
                </a14:m>
                <a:r>
                  <a:rPr lang="ru-RU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*100</a:t>
                </a:r>
                <a:r>
                  <a:rPr 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%= 15,5%.</a:t>
                </a:r>
                <a:endPara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Описание: </a:t>
                </a:r>
                <a:r>
                  <a:rPr 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 96, это </a:t>
                </a:r>
                <a14:m>
                  <m:oMath xmlns:m="http://schemas.openxmlformats.org/officeDocument/2006/math">
                    <m:r>
                      <a:rPr lang="ru-RU" sz="1800" i="1">
                        <a:latin typeface="Cambria Math" panose="02040503050406030204" pitchFamily="18" charset="0"/>
                      </a:rPr>
                      <m:t> новый выявленный случай с 1 января по 15 мая 2022г.</m:t>
                    </m:r>
                    <m:r>
                      <a:rPr lang="kk-KZ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ru-RU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</a:t>
                </a:r>
                <a:r>
                  <a:rPr lang="ru-RU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 </a:t>
                </a:r>
                <a14:m>
                  <m:oMath xmlns:m="http://schemas.openxmlformats.org/officeDocument/2006/math">
                    <m:r>
                      <a:rPr lang="ru-RU" sz="1800" i="1">
                        <a:latin typeface="Cambria Math" panose="02040503050406030204" pitchFamily="18" charset="0"/>
                      </a:rPr>
                      <m:t>620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это пролеченного случая с 1 января по 15 мая 2022г.</m:t>
                    </m:r>
                  </m:oMath>
                </a14:m>
                <a:endParaRPr lang="ru-RU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Объект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0327" y="2293560"/>
                <a:ext cx="10546773" cy="4196017"/>
              </a:xfrm>
              <a:blipFill>
                <a:blip r:embed="rId3"/>
                <a:stretch>
                  <a:fillRect l="-520" t="-7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609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F3824-C0C8-4FEA-98E8-3F9C24089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внедрении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периоперационной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антибиотикопрофилактики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ГКП на ПХВ «Городская многопрофильная больница»,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г.Тараз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3A5332-71D7-427C-AFB2-4DC1141A6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6607" y="2047566"/>
            <a:ext cx="10338786" cy="3873840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выполнении полевых работ был внедрен в отделениях хирургического профиля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периоперационная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антибиотикопрофилактика. 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Периоперационная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антибиотикопрофилактика проводится в отделении хирургического профиля перед операцией для снижения частоты инфекций в области хирургического вмешательства (ИОХВ) с соблюдением правил асептики и антисептики.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Также, ПАП применяется для снижения риска развития ИОХВ во время проведения хирургических операций.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Пациентам с подтвержденной инфекцией до оперативного лечения проводится антимикробная терапия.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периоперационной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антибиотикопрофилактики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повышение эффективности ПАП в отделениях хирургии с учётом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фармакоэкономического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фармакоэпидемиологического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анализа</a:t>
            </a:r>
          </a:p>
        </p:txBody>
      </p:sp>
      <p:pic>
        <p:nvPicPr>
          <p:cNvPr id="5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C9DFD75A-030D-47FF-9618-F2DAF66CB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9" y="204746"/>
            <a:ext cx="1099362" cy="10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7782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240" y="107339"/>
            <a:ext cx="975035" cy="94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8308" y="359475"/>
            <a:ext cx="881999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Легионелла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Legionella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состоит из тонких, слабо окрашивающихся, грамотрицательных,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неспорообразующих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бактерий размером 0,3-0,9 мкм на 0,5-1,5 мкм</a:t>
            </a:r>
            <a:endParaRPr lang="ru-RU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2EA6895-CBF6-4EE6-8028-500B130A75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rot="10800000" flipV="1">
            <a:off x="953266" y="4927600"/>
            <a:ext cx="8393932" cy="76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	</a:t>
            </a: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7C54D9-F221-43FA-8273-9621245D4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309" y="2371510"/>
            <a:ext cx="9010492" cy="481297"/>
          </a:xfrm>
        </p:spPr>
        <p:txBody>
          <a:bodyPr>
            <a:no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легионелл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 распространены в окружающей среде, их естественным резервуаром являются открытые водоёмы.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легионелл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растут на стандартных бактериологических средах, что объясняет трудности в постановке диагноза во время первой вспышки болезни легионеров в США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Резервуары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легионелл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стационаре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благоприятной средой являются водоёмы, в особенности с теплой водой. </a:t>
            </a:r>
          </a:p>
          <a:p>
            <a:pPr marL="0" indent="0">
              <a:buNone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Легионеллы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могут заселяться и размножаться в оборудовании ванных процедур, душевых. 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3266" y="6222999"/>
            <a:ext cx="83050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https://www.cdc.gov/legionella/wmp/overview/growth-and-spread.html</a:t>
            </a:r>
            <a:endParaRPr lang="ru-RU" sz="1600" dirty="0"/>
          </a:p>
        </p:txBody>
      </p:sp>
      <p:pic>
        <p:nvPicPr>
          <p:cNvPr id="7" name="Рисунок 6" descr="Графика, показывающая, что инвалиды, курильщики и пожилые люди подвергаются риску из-за источников легионеллы, таких как гидромассажные ванны, фонтаны и кондиционеры с водяным охлаждением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1765300"/>
            <a:ext cx="2616200" cy="416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742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7250" y="2032986"/>
            <a:ext cx="1154107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Заражение бактериями </a:t>
            </a:r>
            <a:r>
              <a:rPr 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Legionella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является одной из основных причин внебольничной  пневмонии.</a:t>
            </a:r>
          </a:p>
          <a:p>
            <a:pPr algn="just"/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Легионеллез приобретается при вдыхании бактерий </a:t>
            </a:r>
            <a:r>
              <a:rPr lang="ru-RU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Legionella</a:t>
            </a:r>
            <a:r>
              <a:rPr lang="ru-RU" sz="2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аэрозольной воде. </a:t>
            </a:r>
          </a:p>
          <a:p>
            <a:pPr algn="just"/>
            <a:r>
              <a:rPr lang="ru-RU" sz="2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Клинические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синдромами, </a:t>
            </a: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связанными с легионеллезом, являются лихорадка до 38-38,5 С, озноб, головная боль, полиморфная сыпь на коже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Бактерия 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Legionella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, является фактором пневмонии, приобретаемой в общественных и медицинских учреждениях. Заражение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легионеллой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происходит из искусственных источников воды, в том числе из воды, распыляемой из градирен,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-бассейнов и водных объектов, а также из сантехники в отелях, на рабочих местах и ​​в медицинских учреждениях</a:t>
            </a:r>
            <a:r>
              <a:rPr lang="ru-RU" sz="2200" dirty="0"/>
              <a:t>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пациенты могут быть более восприимчивы к инфекции.</a:t>
            </a:r>
          </a:p>
          <a:p>
            <a:pPr algn="just"/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8889" y="1296140"/>
            <a:ext cx="6990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Болезнь легионеров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287" y="110221"/>
            <a:ext cx="1009651" cy="95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675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850" y="500064"/>
            <a:ext cx="1104900" cy="101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E0CC1-E01E-4017-89DF-6735D91B85E1}"/>
              </a:ext>
            </a:extLst>
          </p:cNvPr>
          <p:cNvSpPr txBox="1"/>
          <p:nvPr/>
        </p:nvSpPr>
        <p:spPr>
          <a:xfrm>
            <a:off x="476250" y="932155"/>
            <a:ext cx="8117334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давление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давление в системе, которое превышает давление окружающей среды, окружающей эту систему. Следовательно, в случае утечки из системы с положительным давлением она выйдет в окружающую среду. Это отличается от помещения с отрицательным давлением, куда всасывается воздух. 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вид положительного давления также используется в операционных и лабораториях по экстракорпоральному оплодотворению (ЭКО). В больницах могут быть кабинеты положительного давления для пациентов с ослабленной иммунной системой 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 будет выходить из комнаты, а не внутрь, так что любые переносимые по воздуху микроорганизмы (например, бактерии), которые могут заразить пациента, будут удалены.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0C461A-853C-4E28-85FF-5AE237B654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869" y="2183908"/>
            <a:ext cx="3007126" cy="39061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8D5D52-B0DD-482D-9DB5-1C18C565B78C}"/>
              </a:ext>
            </a:extLst>
          </p:cNvPr>
          <p:cNvSpPr txBox="1"/>
          <p:nvPr/>
        </p:nvSpPr>
        <p:spPr>
          <a:xfrm>
            <a:off x="2605411" y="6357936"/>
            <a:ext cx="80054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https://wiki5.ru/wiki/Positive_pressure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69687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850" y="500064"/>
            <a:ext cx="1104900" cy="101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7970" y="1516808"/>
            <a:ext cx="77324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Небулайзер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от слова «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небула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»- туман (небулайзер – распылитель ингаляционных растворов).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Устройства, используемые на дыхательных путях для респираторной терапии (например, небулайзеры), диагностического обследования (например,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бронхоскопы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спирометры) и введения анестезии, являются потенциальными резервуарами и переносчиками инфекционных микроорганизмов. Пути передачи могут быть от устройства к пациенту, от одного пациента к другому  или от одного участка тела в нижние дыхательные пути одного и того же пациента через руки или устройства.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7834FF6-A00C-498F-95FD-13BBFADF8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20" y="1743305"/>
            <a:ext cx="3164889" cy="377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71700" y="6192982"/>
            <a:ext cx="33726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https://ru.wikipedia.org/wiki/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25274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142" y="259739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763" y="1582341"/>
            <a:ext cx="1112996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Обучение персонала</a:t>
            </a:r>
          </a:p>
          <a:p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Обучить врачей повышать их подозрительность в отношении случаев болезни легионеров, связанной с оказанием медицинской помощи, и использовать соответствующие методы для диагностики.</a:t>
            </a:r>
          </a:p>
          <a:p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 Обучить обслуживающий персонал, инфекционный и инженерный персонал  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мерам профилактики и борьбы с легионеллезом, связанным с оказанием   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медицинской помощи.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инженерного контроля и </a:t>
            </a:r>
            <a:endParaRPr lang="ru-RU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9172" y="197346"/>
            <a:ext cx="88695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профилактика для предотвращения болезни легионеров, связанной с оказанием медицинской помощи</a:t>
            </a:r>
          </a:p>
        </p:txBody>
      </p:sp>
    </p:spTree>
    <p:extLst>
      <p:ext uri="{BB962C8B-B14F-4D97-AF65-F5344CB8AC3E}">
        <p14:creationId xmlns:p14="http://schemas.microsoft.com/office/powerpoint/2010/main" val="9597614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776" y="233107"/>
            <a:ext cx="1171792" cy="11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31432" y="514905"/>
            <a:ext cx="11431482" cy="6241002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Аспергиллез</a:t>
            </a:r>
            <a:r>
              <a:rPr lang="ru-RU" sz="11200" dirty="0"/>
              <a:t> 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заболевание вызываемое плесневыми грибами рода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Aspergillius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Инфицирование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Aspergillius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происходит воздушно-капельным путем. </a:t>
            </a:r>
          </a:p>
          <a:p>
            <a:pPr algn="just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воздухом человек вдыхает мелкие частички пыли, содержащих споры грибы.</a:t>
            </a:r>
          </a:p>
          <a:p>
            <a:pPr algn="just"/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Патогенез</a:t>
            </a: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общей слабости организма;</a:t>
            </a:r>
          </a:p>
          <a:p>
            <a:pPr marL="342900" indent="-342900" algn="just">
              <a:buFontTx/>
              <a:buChar char="-"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Кашель с серой мокротой и иногда с прожилками крови;</a:t>
            </a:r>
          </a:p>
          <a:p>
            <a:pPr marL="342900" indent="-342900" algn="just">
              <a:buFontTx/>
              <a:buChar char="-"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 может развиваться </a:t>
            </a: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аспиргиллезная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пневмония,  поражающая легкие;</a:t>
            </a:r>
          </a:p>
          <a:p>
            <a:pPr algn="just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риска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Нейтропения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(обычно 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дней);</a:t>
            </a:r>
          </a:p>
          <a:p>
            <a:pPr marL="571500" indent="-571500" algn="just">
              <a:buFontTx/>
              <a:buChar char="-"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Долгосрочная терапия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8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Профилактика передачи </a:t>
            </a:r>
            <a:r>
              <a:rPr lang="ru-RU" sz="8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Aspergillus</a:t>
            </a:r>
            <a:r>
              <a:rPr lang="ru-RU" sz="8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8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  <a:r>
              <a:rPr lang="ru-RU" sz="8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Споры</a:t>
            </a:r>
            <a:endParaRPr lang="ru-RU" sz="8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7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НЕРА-фильтрация поступающего воздуха,</a:t>
            </a:r>
            <a:endParaRPr lang="ru-RU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7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направленный поток воздуха в помещении,</a:t>
            </a:r>
            <a:endParaRPr lang="ru-RU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7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положительное давление воздуха в палате больного по отношению к коридору,</a:t>
            </a:r>
            <a:endParaRPr lang="ru-RU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7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хорошо запечатанная комната, и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высокий ( </a:t>
            </a:r>
            <a:r>
              <a:rPr lang="ru-RU" sz="7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12) воздухообмен в час </a:t>
            </a:r>
            <a:endParaRPr lang="ru-RU" sz="7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9982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776" y="233107"/>
            <a:ext cx="1171792" cy="11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D6395C-67B9-466F-8542-B8E2614F9721}"/>
              </a:ext>
            </a:extLst>
          </p:cNvPr>
          <p:cNvSpPr txBox="1"/>
          <p:nvPr/>
        </p:nvSpPr>
        <p:spPr>
          <a:xfrm>
            <a:off x="559293" y="648070"/>
            <a:ext cx="671151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Отрицательное давление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способ изолирования, который используется в больницах и медицинских центрах для предотвращения перекрестного загрязнения от комнаты к комнате. Это предполагает </a:t>
            </a:r>
            <a:r>
              <a:rPr lang="ru-RU" sz="2400" b="0" i="0" u="none" strike="noStrike" dirty="0">
                <a:solidFill>
                  <a:srgbClr val="0645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 tooltip="Вентиляция"/>
              </a:rPr>
              <a:t>вентиляцию</a:t>
            </a:r>
            <a:r>
              <a:rPr lang="ru-RU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создает «отрицательное давление» (давление ниже окружающей среды), чтобы воздух мог поступать в изоляционную комнату, но не выходить из неё, поскольку наружный воздух будет поступать из областей с более высоким давлением в область с более низким давлением и тем самым предотвратит попадание загрязненного воздуха в соседние помещения. Эта методика используется для изолирования больных воздушно-инфекционные заболевания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74DE37-7646-42C5-95A0-B6AD7A4CB35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227" y="1917577"/>
            <a:ext cx="3811480" cy="3897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906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850" y="500064"/>
            <a:ext cx="1104900" cy="101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2862" y="1580225"/>
            <a:ext cx="10957126" cy="526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5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Факторов  риска связанной с оказанием медицинской помощи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риска 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Ослабленный иммунитет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Возраст от 65 и старше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Возраст младше 5 лет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хроническая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обструктивная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болезнь легких (ХОБЛ)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Введение противомикробных препаратов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Поступление пациентов в интенсивной отделение и хроническое заболевание (пневмония и бронхит)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Операция легких (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торокальных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операции)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Сердечно-легочный реанимация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Аспирация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Потеря веса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&gt;10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%;</a:t>
            </a:r>
          </a:p>
          <a:p>
            <a:pPr lvl="0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36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850" y="500064"/>
            <a:ext cx="1104900" cy="101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897" y="1960885"/>
            <a:ext cx="10462853" cy="3284738"/>
          </a:xfrm>
        </p:spPr>
        <p:txBody>
          <a:bodyPr>
            <a:noAutofit/>
          </a:bodyPr>
          <a:lstStyle/>
          <a:p>
            <a:r>
              <a:rPr lang="kk-KZ" sz="2400" dirty="0"/>
              <a:t/>
            </a:r>
            <a:br>
              <a:rPr lang="kk-KZ" sz="2400" dirty="0"/>
            </a:br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Участнику №3  </a:t>
            </a: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действий (рекомендаций для медперсонала)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профилактики пневмонии, связанной с оказанием медицинской помощи. Определить группы риска.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572670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263" y="129361"/>
            <a:ext cx="1104900" cy="101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774" y="803189"/>
            <a:ext cx="11012940" cy="57095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	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послеоперационной пневмонии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dirty="0"/>
              <a:t>	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перед операцией информировать пациентов, особенно имеющих повышенный риск развития пневмонии, о необходимости глубокого дыхания и движения в послеоперационный период; </a:t>
            </a:r>
          </a:p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2. в отсутствие медицинских противопоказаний настаивать на том, чтобы в послеоперационный период пациенты развивали глубокое дыхание, изменяли положение в койке и ходили;</a:t>
            </a:r>
          </a:p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3. в послеоперационный период проводить спирометрию у пациентов, входящих в группу повышенного риска по развитию пневмонии;</a:t>
            </a:r>
          </a:p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4. невозможно дать рекомендации по поводу применения физиотерапии грудной клетки для всех пациентов группы повышенного риска по пневмонии.</a:t>
            </a:r>
          </a:p>
          <a:p>
            <a:pPr marL="0" indent="0" algn="ctr">
              <a:buNone/>
            </a:pPr>
            <a:endParaRPr lang="ru-RU" sz="1700" u="sng" dirty="0">
              <a:hlinkClick r:id="rId3"/>
            </a:endParaRPr>
          </a:p>
          <a:p>
            <a:pPr marL="0" indent="0" algn="ctr">
              <a:buNone/>
            </a:pPr>
            <a:r>
              <a:rPr lang="ru-RU" sz="1700" u="sng" dirty="0">
                <a:hlinkClick r:id="rId3"/>
              </a:rPr>
              <a:t>https://www.thoracic.org/statements/resources/mtpi/guide1-29.pdf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3807622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2638" y="1090917"/>
            <a:ext cx="9867958" cy="5741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Периоперационная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антибиотикопрофилактика</a:t>
            </a:r>
            <a:r>
              <a:rPr lang="ru-RU" dirty="0"/>
              <a:t/>
            </a:r>
            <a:br>
              <a:rPr lang="ru-RU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8960" y="2347414"/>
            <a:ext cx="11030499" cy="3860346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алгоритма проведения ПАП;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протокола проведения ПАП;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внедрения СОП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периоперационная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антибиотикопрофилактика»;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плана по оценке эффективности ПАП</a:t>
            </a:r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7" y="393943"/>
            <a:ext cx="1001381" cy="96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 txBox="1">
            <a:spLocks/>
          </p:cNvSpPr>
          <p:nvPr/>
        </p:nvSpPr>
        <p:spPr>
          <a:xfrm>
            <a:off x="1302224" y="1773305"/>
            <a:ext cx="1932295" cy="5741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42924106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Профилактика госпитального респираторно- синцитиального вируса (РСВ),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вируса парагриппа и аденовирусных инфекций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1341" y="1825625"/>
            <a:ext cx="11170761" cy="435133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	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стандартные меры предосторожности и меры контактной предосторожности для РСВ и вируса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парагриппа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против инфекций, передающихся воздушно-капельным путём для аденовируса:</a:t>
            </a:r>
          </a:p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гигиена рук;</a:t>
            </a:r>
          </a:p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ношение перчаток;</a:t>
            </a:r>
          </a:p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ношение одноразового халата;</a:t>
            </a:r>
          </a:p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маски и защитные очки/щиток для лица при проведении процедур; </a:t>
            </a:r>
          </a:p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д) ношение респираторов;</a:t>
            </a:r>
          </a:p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е) размещение пациентов в стационаре, имеющих сходную инфекцию в      </a:t>
            </a:r>
          </a:p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отсутствие других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инфекций</a:t>
            </a:r>
          </a:p>
          <a:p>
            <a:pPr marL="0" indent="0" algn="just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ж) вакцинация недоношенных и ослабленных детей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202" y="445473"/>
            <a:ext cx="1104900" cy="101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8674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202" y="445473"/>
            <a:ext cx="1104900" cy="101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965BD1-3CF2-45D3-9007-0A7633EEFD1D}"/>
              </a:ext>
            </a:extLst>
          </p:cNvPr>
          <p:cNvSpPr txBox="1"/>
          <p:nvPr/>
        </p:nvSpPr>
        <p:spPr>
          <a:xfrm>
            <a:off x="692458" y="1225119"/>
            <a:ext cx="1024483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исходами внутрибольничной пневмонии могут быть разрешение, улучшение, неэффективность терапии, рецидив и летальный исход. Внутрибольничная пневмония является главной причиной смертности в структуре внутрибольничных инфекций. Это объясняется сложностью её современной диагностики, особенно у пожилых, ослабленных больных, пациентов, пребывающих в коматозном состоянии.	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Профилактика внутрибольничной пневмонии базируется на комплексе медицинских и эпидемиологических мероприятий: лечении сопутствующих очагов инфекции, соблюдении санитарно-гигиенического режима и инфекционного контроля в ЛПУ, предупреждении переноса возбудителей медперсоналом при проведении эндоскопических манипуляций. Чрезвычайно важна ранняя послеоперационная активация пациентов, стимуляция откашливания мокроты.</a:t>
            </a:r>
          </a:p>
        </p:txBody>
      </p:sp>
    </p:spTree>
    <p:extLst>
      <p:ext uri="{BB962C8B-B14F-4D97-AF65-F5344CB8AC3E}">
        <p14:creationId xmlns:p14="http://schemas.microsoft.com/office/powerpoint/2010/main" val="4597503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262" y="345314"/>
            <a:ext cx="1318699" cy="12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3696" y="481914"/>
            <a:ext cx="9887565" cy="6343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107000"/>
              </a:lnSpc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использованной литературы: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МЗ РК №96 от 11.08.2020г. «Санитарные правила санитарно-эпидемиологические требования к объектам здравоохранения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МЗ РК №68 от 27.07.2022г. «Об утверждении санитарных правил санитарно-эпидемиологическое требование организации и проведение дезинфекции, дезинсекции 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дератизации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Версия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Клинические протоколы МЗ РК –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2020г.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Практическое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руководство «Основы инфекционного контроля», 2-ое издание, глава 3б, приложение Б: Определения внутрибольничных инфекций, разработанные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ЦКЗ»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2000" i="1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ru-RU" sz="2000" i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://nasci.ru/?</a:t>
            </a:r>
            <a:r>
              <a:rPr lang="ru-RU" sz="2000" i="1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id=3372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100"/>
              <a:buFont typeface="Times New Roman" panose="02020603050405020304" pitchFamily="18" charset="0"/>
              <a:buAutoNum type="arabicParenR"/>
            </a:pPr>
            <a:r>
              <a:rPr lang="ru-RU" sz="2000" i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https://pubmed.ncbi.nlm.nih.gov/15048056</a:t>
            </a:r>
            <a:r>
              <a:rPr lang="ru-RU" sz="2000" i="1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100"/>
              <a:buFont typeface="Times New Roman" panose="02020603050405020304" pitchFamily="18" charset="0"/>
              <a:buAutoNum type="arabicParenR"/>
            </a:pPr>
            <a:r>
              <a:rPr lang="ru-RU" sz="2000" i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https://www.cdc.gov/nhsn/pdfs/pscmanual/pcsmanual_current.pdf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195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202" y="445473"/>
            <a:ext cx="1104900" cy="101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flipH="1">
            <a:off x="3233021" y="2171700"/>
            <a:ext cx="55395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1059FC"/>
                </a:solidFill>
              </a:rPr>
              <a:t>Благодарим </a:t>
            </a:r>
            <a:br>
              <a:rPr lang="ru-RU" sz="2400" b="1" i="1" dirty="0">
                <a:solidFill>
                  <a:srgbClr val="1059FC"/>
                </a:solidFill>
              </a:rPr>
            </a:br>
            <a:r>
              <a:rPr lang="ru-RU" sz="2400" b="1" i="1" dirty="0">
                <a:solidFill>
                  <a:srgbClr val="1059FC"/>
                </a:solidFill>
              </a:rPr>
              <a:t>                                           за внимание </a:t>
            </a:r>
            <a:r>
              <a:rPr lang="ru-RU" sz="2400" b="1" i="1" dirty="0" smtClean="0">
                <a:solidFill>
                  <a:srgbClr val="1059FC"/>
                </a:solidFill>
              </a:rPr>
              <a:t>!</a:t>
            </a:r>
          </a:p>
          <a:p>
            <a:endParaRPr lang="ru-RU" sz="2400" b="1" i="1" dirty="0" smtClean="0">
              <a:solidFill>
                <a:srgbClr val="1059FC"/>
              </a:solidFill>
            </a:endParaRPr>
          </a:p>
          <a:p>
            <a:r>
              <a:rPr lang="ru-RU" sz="2400" i="1" dirty="0">
                <a:solidFill>
                  <a:srgbClr val="1059FC"/>
                </a:solidFill>
              </a:rPr>
              <a:t/>
            </a:r>
            <a:br>
              <a:rPr lang="ru-RU" sz="2400" i="1" dirty="0">
                <a:solidFill>
                  <a:srgbClr val="1059FC"/>
                </a:solidFill>
              </a:rPr>
            </a:br>
            <a:r>
              <a:rPr lang="ru-RU" sz="2400" b="1" i="1" dirty="0">
                <a:solidFill>
                  <a:srgbClr val="1059FC"/>
                </a:solidFill>
              </a:rPr>
              <a:t/>
            </a:r>
            <a:br>
              <a:rPr lang="ru-RU" sz="2400" b="1" i="1" dirty="0">
                <a:solidFill>
                  <a:srgbClr val="1059FC"/>
                </a:solidFill>
              </a:rPr>
            </a:b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67691" y="675409"/>
            <a:ext cx="9725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Специализированный цикл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«Профилактика инфекций и инфекционный контроль»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в рамках проекта НЦОЗ и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ICAP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8"/>
          <p:cNvSpPr txBox="1">
            <a:spLocks/>
          </p:cNvSpPr>
          <p:nvPr/>
        </p:nvSpPr>
        <p:spPr>
          <a:xfrm>
            <a:off x="460374" y="5863312"/>
            <a:ext cx="11241727" cy="585131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</p:spPr>
        <p:txBody>
          <a:bodyPr vert="horz" lIns="127949" tIns="63974" rIns="127949" bIns="63974" rtlCol="0">
            <a:normAutofit/>
          </a:bodyPr>
          <a:lstStyle>
            <a:lvl1pPr marL="0" indent="0" algn="ctr" defTabSz="1279288" rtl="0" eaLnBrk="1" latinLnBrk="0" hangingPunct="1">
              <a:spcBef>
                <a:spcPct val="20000"/>
              </a:spcBef>
              <a:buFont typeface="Arial" pitchFamily="34" charset="0"/>
              <a:buNone/>
              <a:defRPr sz="4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9644" indent="0" algn="ctr" defTabSz="1279288" rtl="0" eaLnBrk="1" latinLnBrk="0" hangingPunct="1">
              <a:spcBef>
                <a:spcPct val="20000"/>
              </a:spcBef>
              <a:buFont typeface="Arial" pitchFamily="34" charset="0"/>
              <a:buNone/>
              <a:defRPr sz="3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79288" indent="0" algn="ctr" defTabSz="1279288" rtl="0" eaLnBrk="1" latinLnBrk="0" hangingPunct="1">
              <a:spcBef>
                <a:spcPct val="20000"/>
              </a:spcBef>
              <a:buFont typeface="Arial" pitchFamily="34" charset="0"/>
              <a:buNone/>
              <a:defRPr sz="3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18933" indent="0" algn="ctr" defTabSz="127928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558577" indent="0" algn="ctr" defTabSz="127928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198220" indent="0" algn="ctr" defTabSz="127928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37865" indent="0" algn="ctr" defTabSz="127928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77509" indent="0" algn="ctr" defTabSz="127928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117152" indent="0" algn="ctr" defTabSz="127928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79482">
              <a:spcBef>
                <a:spcPts val="0"/>
              </a:spcBef>
            </a:pPr>
            <a:r>
              <a:rPr lang="ru-RU" sz="2500" dirty="0" smtClean="0">
                <a:solidFill>
                  <a:prstClr val="black"/>
                </a:solidFill>
              </a:rPr>
              <a:t>      </a:t>
            </a:r>
            <a:r>
              <a:rPr lang="en-US" sz="2000" dirty="0" err="1" smtClean="0">
                <a:solidFill>
                  <a:schemeClr val="tx1"/>
                </a:solidFill>
              </a:rPr>
              <a:t>ncph_kz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500" dirty="0" smtClean="0">
                <a:solidFill>
                  <a:prstClr val="black"/>
                </a:solidFill>
              </a:rPr>
              <a:t>                        </a:t>
            </a:r>
            <a:r>
              <a:rPr lang="en-US" sz="2000" dirty="0" smtClean="0">
                <a:solidFill>
                  <a:prstClr val="black"/>
                </a:solidFill>
              </a:rPr>
              <a:t>hls.kz</a:t>
            </a:r>
            <a:r>
              <a:rPr lang="ru-RU" sz="2000" dirty="0" smtClean="0">
                <a:solidFill>
                  <a:prstClr val="black"/>
                </a:solidFill>
              </a:rPr>
              <a:t>  </a:t>
            </a:r>
            <a:r>
              <a:rPr lang="ru-RU" sz="2500" dirty="0" smtClean="0">
                <a:solidFill>
                  <a:prstClr val="black"/>
                </a:solidFill>
              </a:rPr>
              <a:t>                           </a:t>
            </a:r>
            <a:r>
              <a:rPr lang="en-US" sz="2000" dirty="0" smtClean="0">
                <a:solidFill>
                  <a:schemeClr val="tx1"/>
                </a:solidFill>
              </a:rPr>
              <a:t>secretariat@hls.kz</a:t>
            </a:r>
          </a:p>
          <a:p>
            <a:pPr lvl="0" algn="l" defTabSz="1279482">
              <a:spcBef>
                <a:spcPts val="0"/>
              </a:spcBef>
            </a:pPr>
            <a:endParaRPr lang="en-US" sz="250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5" y="5944932"/>
            <a:ext cx="466814" cy="4463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6" y="5926107"/>
            <a:ext cx="466814" cy="4463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397" y="5915049"/>
            <a:ext cx="462810" cy="4425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533" y="5972139"/>
            <a:ext cx="409906" cy="39194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flipH="1">
            <a:off x="6869545" y="4229100"/>
            <a:ext cx="16406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9705439" y="5152430"/>
            <a:ext cx="199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en-US" dirty="0" smtClean="0"/>
              <a:t>https</a:t>
            </a:r>
            <a:r>
              <a:rPr lang="en-US" dirty="0"/>
              <a:t>://hls/kz/</a:t>
            </a:r>
          </a:p>
        </p:txBody>
      </p:sp>
      <p:sp>
        <p:nvSpPr>
          <p:cNvPr id="15" name="AutoShape 2" descr="blob:https://web.whatsapp.com/b76c62c3-2c68-4f41-9f1a-307776e0a60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blob:https://web.whatsapp.com/b76c62c3-2c68-4f41-9f1a-307776e0a60e"/>
          <p:cNvSpPr>
            <a:spLocks noChangeAspect="1" noChangeArrowheads="1"/>
          </p:cNvSpPr>
          <p:nvPr/>
        </p:nvSpPr>
        <p:spPr bwMode="auto">
          <a:xfrm flipH="1">
            <a:off x="765174" y="160337"/>
            <a:ext cx="22017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8" descr="blob:https://web.whatsapp.com/b76c62c3-2c68-4f41-9f1a-307776e0a60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6501" y="2960350"/>
            <a:ext cx="6210445" cy="256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07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056" y="95535"/>
            <a:ext cx="11121257" cy="113382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 о выполненной работе по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периоперационной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антибиотикопрофилактике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829452" y="1297598"/>
            <a:ext cx="7108548" cy="522512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завершения цикла с отчетом об итогах поездки в г. Астана выступила перед медицинским персоналом ГКП на ПХВ «ГМБ» г.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(8 июля 2022г.).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выступления была затронута тема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периоперационной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антибиотикопрофилактике.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Заведующие отделения, врачи, анестезиологи, средний медперсонал хирургического профиля, клинический фармаколог, провизор были ознакомлены с планом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периоперационной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антибиотикопрофилактике.</a:t>
            </a:r>
          </a:p>
          <a:p>
            <a:pPr algn="l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56" y="1154397"/>
            <a:ext cx="4381623" cy="5703603"/>
          </a:xfrm>
        </p:spPr>
      </p:pic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40" y="136545"/>
            <a:ext cx="919189" cy="89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990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9" y="501604"/>
            <a:ext cx="7981027" cy="76224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по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периоперационной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антибиотикопрофилактике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630"/>
          <a:stretch/>
        </p:blipFill>
        <p:spPr>
          <a:xfrm rot="5400000">
            <a:off x="1031019" y="1329174"/>
            <a:ext cx="4836260" cy="5977551"/>
          </a:xfrm>
          <a:prstGeom prst="rect">
            <a:avLst/>
          </a:prstGeom>
        </p:spPr>
      </p:pic>
      <p:sp>
        <p:nvSpPr>
          <p:cNvPr id="6" name="AutoShape 4" descr="blob:https://web.whatsapp.com/31858420-8fc9-4938-9551-d823e824303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7678" r="27783"/>
          <a:stretch/>
        </p:blipFill>
        <p:spPr>
          <a:xfrm rot="5400000">
            <a:off x="7548378" y="1462538"/>
            <a:ext cx="3309691" cy="5977552"/>
          </a:xfrm>
          <a:prstGeom prst="rect">
            <a:avLst/>
          </a:prstGeom>
        </p:spPr>
      </p:pic>
      <p:pic>
        <p:nvPicPr>
          <p:cNvPr id="8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2" y="313927"/>
            <a:ext cx="1741255" cy="136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350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593632" y="155883"/>
            <a:ext cx="9653232" cy="99628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выполнения плана по ПАП был разработан провизором и утверждён главным врачом стационара больничный формуляр антибактериальных препаратов</a:t>
            </a:r>
          </a:p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624"/>
            <a:ext cx="4100514" cy="5497125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35" y="1111226"/>
            <a:ext cx="4227895" cy="55399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2" y="1296537"/>
            <a:ext cx="3889728" cy="5199797"/>
          </a:xfrm>
          <a:prstGeom prst="rect">
            <a:avLst/>
          </a:prstGeom>
        </p:spPr>
      </p:pic>
      <p:pic>
        <p:nvPicPr>
          <p:cNvPr id="12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2" y="191068"/>
            <a:ext cx="916937" cy="72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959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2620" y="263222"/>
            <a:ext cx="10728354" cy="116979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даны рекомендации по составлению больничного формуляра антибактериальных препаратов: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080" y="1786037"/>
            <a:ext cx="11460480" cy="393495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персонализированный перечень антибиотиков, которые будут предназначаться для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дозу введения каждого антибиотика для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00" y="266922"/>
            <a:ext cx="925368" cy="89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7930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3030</TotalTime>
  <Words>1912</Words>
  <Application>Microsoft Office PowerPoint</Application>
  <PresentationFormat>Широкоэкранный</PresentationFormat>
  <Paragraphs>351</Paragraphs>
  <Slides>53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Cambria Math</vt:lpstr>
      <vt:lpstr>Symbol</vt:lpstr>
      <vt:lpstr>Times New Roman</vt:lpstr>
      <vt:lpstr>Тема Office</vt:lpstr>
      <vt:lpstr>Презентация PowerPoint</vt:lpstr>
      <vt:lpstr>   Каждому участнику подготовить отчет на 3-4 слайдах мониторинга внедрения практик по полевым работам, проведенных на первом этапе с описанием четких рекомендаций от эпидемиолога медицинской организации, основных этапов проведенных работ, какие были препятствия, перечень мероприятий для дальнейшего улучшения и закрепления предложенных практик.   Описать внедренные измеримые элементы по темам.</vt:lpstr>
      <vt:lpstr>ГКП на ПХВ «ГМБ», г. Тараз Байсары Г.Н. – врач-эпидемиолог</vt:lpstr>
      <vt:lpstr>Отчет о внедрении периоперационной антибиотикопрофилактики  в ГКП на ПХВ «Городская многопрофильная больница», г.Тараз </vt:lpstr>
      <vt:lpstr>Периоперационная антибиотикопрофилактика </vt:lpstr>
      <vt:lpstr>Отчёт о выполненной работе по периоперационной антибиотикопрофилактике</vt:lpstr>
      <vt:lpstr>План по периоперационной антибиотикопрофилактике</vt:lpstr>
      <vt:lpstr>Презентация PowerPoint</vt:lpstr>
      <vt:lpstr>Были даны рекомендации по составлению больничного формуляра антибактериальных препаратов:</vt:lpstr>
      <vt:lpstr>Заведующими отделениями хирургического профиля был разработан перечень операции для проведения периоперационной антибиотикопрофилактике</vt:lpstr>
      <vt:lpstr>Презентация PowerPoint</vt:lpstr>
      <vt:lpstr>В присутствии заместителя по хирургической работе заведующий отделением хирургии ознакомил сотрудников с СОП по периоперационной антибиотикопрофилактике</vt:lpstr>
      <vt:lpstr>Выводы Основные трудности</vt:lpstr>
      <vt:lpstr>Презентация PowerPoint</vt:lpstr>
      <vt:lpstr>Презентация PowerPoint</vt:lpstr>
      <vt:lpstr>Приказ инфекционный контроль при  ремонтно – строительных работа.</vt:lpstr>
      <vt:lpstr>Приказ об организации и проведении инфекционного  контроля во время ремонтно – строительных работ.</vt:lpstr>
      <vt:lpstr>Презентация PowerPoint</vt:lpstr>
      <vt:lpstr>Определение типа ремонтно – строительных работ в зависимости от перечня работ</vt:lpstr>
      <vt:lpstr>Презентация PowerPoint</vt:lpstr>
      <vt:lpstr>- отсутствие необходимых документов компании, выполняющей строительные работы; - отсутствие сертификата на строительные материалы; - несоблюдение строителями мер предосторожности при проведении строительных работ.</vt:lpstr>
      <vt:lpstr>Презентация PowerPoint</vt:lpstr>
      <vt:lpstr>Презентация PowerPoint</vt:lpstr>
      <vt:lpstr>Актуальность</vt:lpstr>
      <vt:lpstr>Задачи</vt:lpstr>
      <vt:lpstr>   </vt:lpstr>
      <vt:lpstr>Презентация PowerPoint</vt:lpstr>
      <vt:lpstr>По этиологическому фактору </vt:lpstr>
      <vt:lpstr>Презентация PowerPoint</vt:lpstr>
      <vt:lpstr>                   Care bundle по профилактике пневмонии, связанной  с оказанием медицинской помощи  1.Гигиена рук персонала и кожи пациента (частое мытье и обработка спиртсодержащим антисептиком): А) Используйте гигиену рук до и после контакта с пациентом, дыхательными выделениями или объектами загрязнёнными выделениями из дыхательных путей; Б) Используйте одноразовые перчатки при работе с дыхательными выделениями; 2.Респираторная гигиена/этикет кашля; 3. Своевременное размещение пациента при воздушно-капельной изоляции: А) Дверь в палату должна оставаться закрытой; Б) Раннее выявление и изоляция пациентов с контагиозными заболеваниями; 4. Использование СИЗ (маска, одноразовый халат, перчатки, защитный щиток, чепчик при воздушно-капельной изоляции; 5. Избегать необоснованной манипуляций; </vt:lpstr>
      <vt:lpstr>        6. Размещение памяток, стенды; 7. Проводить ежедневную оценку о состоянии пациента; 8. Запись медицинской документации;  9. Обучение медперсонала;  10. Соблюдение асептических условий;  11. Уход за оборудованием (небулайзер): А) использовать только стерильную воду; Б) между процедурами у одного и того же пациента очищайте, дезинфицируйте, ополаскивайте стерильной водой (если полоскание необходимо) и сушите небулайзеры для медикаментов; В) использовать только стерильную жидкость для распыления и заливать жидкость в распылитель в асептических условиях.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Участнику №3  составить список действий (рекомендаций для медперсонала) для профилактики пневмонии, связанной с оказанием медицинской помощи. Определить группы риска.      </vt:lpstr>
      <vt:lpstr>Презентация PowerPoint</vt:lpstr>
      <vt:lpstr>II. Профилактика госпитального респираторно- синцитиального вируса (РСВ),  вируса парагриппа и аденовирусных инфекций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Агажаева Гаухар</cp:lastModifiedBy>
  <cp:revision>225</cp:revision>
  <dcterms:created xsi:type="dcterms:W3CDTF">2022-12-04T18:19:32Z</dcterms:created>
  <dcterms:modified xsi:type="dcterms:W3CDTF">2022-12-12T17:53:33Z</dcterms:modified>
</cp:coreProperties>
</file>