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334" r:id="rId3"/>
    <p:sldId id="335" r:id="rId4"/>
    <p:sldId id="337" r:id="rId5"/>
    <p:sldId id="300" r:id="rId6"/>
    <p:sldId id="257" r:id="rId7"/>
    <p:sldId id="321" r:id="rId8"/>
    <p:sldId id="258" r:id="rId9"/>
    <p:sldId id="259" r:id="rId10"/>
    <p:sldId id="308" r:id="rId11"/>
    <p:sldId id="290" r:id="rId12"/>
    <p:sldId id="322" r:id="rId13"/>
    <p:sldId id="301" r:id="rId14"/>
    <p:sldId id="309" r:id="rId15"/>
    <p:sldId id="329" r:id="rId16"/>
    <p:sldId id="320" r:id="rId17"/>
    <p:sldId id="327" r:id="rId18"/>
    <p:sldId id="332" r:id="rId19"/>
    <p:sldId id="287" r:id="rId20"/>
    <p:sldId id="302" r:id="rId21"/>
    <p:sldId id="293" r:id="rId22"/>
    <p:sldId id="338" r:id="rId23"/>
    <p:sldId id="33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>
      <p:cViewPr varScale="1">
        <p:scale>
          <a:sx n="83" d="100"/>
          <a:sy n="83" d="100"/>
        </p:scale>
        <p:origin x="65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Результаты анкетирования по обратной связи медперсонала по вопросам ПИИК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Количество врачей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Лист1!$C$4:$E$4</c:f>
              <c:numCache>
                <c:formatCode>General</c:formatCode>
                <c:ptCount val="3"/>
                <c:pt idx="0">
                  <c:v>7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B2-491A-A990-4F58D1B260EE}"/>
            </c:ext>
          </c:extLst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Набранные балы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Лист1!$C$5:$E$5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B2-491A-A990-4F58D1B26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1506488"/>
        <c:axId val="461504520"/>
      </c:barChart>
      <c:catAx>
        <c:axId val="461506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504520"/>
        <c:crosses val="autoZero"/>
        <c:auto val="1"/>
        <c:lblAlgn val="ctr"/>
        <c:lblOffset val="100"/>
        <c:noMultiLvlLbl val="0"/>
      </c:catAx>
      <c:valAx>
        <c:axId val="46150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1506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/>
              <a:t>Оценка обучения по вопросам инфекции хирургической раны ,участвовали 30 врачей, 12 вопросов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Лист2!$H$8</c:f>
              <c:strCache>
                <c:ptCount val="1"/>
                <c:pt idx="0">
                  <c:v>Пре-тест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Лист2!$I$8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E-496E-A80F-C0BB5DE0EAD3}"/>
            </c:ext>
          </c:extLst>
        </c:ser>
        <c:ser>
          <c:idx val="1"/>
          <c:order val="1"/>
          <c:tx>
            <c:strRef>
              <c:f>Лист2!$H$9</c:f>
              <c:strCache>
                <c:ptCount val="1"/>
                <c:pt idx="0">
                  <c:v>Пост-тест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Лист2!$I$9</c:f>
              <c:numCache>
                <c:formatCode>0%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4E-496E-A80F-C0BB5DE0E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9711368"/>
        <c:axId val="459713664"/>
      </c:barChart>
      <c:catAx>
        <c:axId val="45971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13664"/>
        <c:crosses val="autoZero"/>
        <c:auto val="1"/>
        <c:lblAlgn val="ctr"/>
        <c:lblOffset val="100"/>
        <c:noMultiLvlLbl val="0"/>
      </c:catAx>
      <c:valAx>
        <c:axId val="459713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9711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 Оценка обучения по вопросам профилактика инфекций ,связанных с катетером мочевого пузыря ,участвовали 30 </a:t>
            </a:r>
            <a:r>
              <a:rPr lang="ru-RU" sz="1600" b="1" dirty="0" smtClean="0"/>
              <a:t>врачей, 12 вопросов</a:t>
            </a:r>
            <a:endParaRPr lang="ru-RU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Лист3!$I$10</c:f>
              <c:strCache>
                <c:ptCount val="1"/>
                <c:pt idx="0">
                  <c:v>Пре-тест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Лист3!$J$10</c:f>
              <c:numCache>
                <c:formatCode>0%</c:formatCode>
                <c:ptCount val="1"/>
                <c:pt idx="0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B-48D1-8D6B-6BB10FFD53FA}"/>
            </c:ext>
          </c:extLst>
        </c:ser>
        <c:ser>
          <c:idx val="1"/>
          <c:order val="1"/>
          <c:tx>
            <c:strRef>
              <c:f>Лист3!$I$11</c:f>
              <c:strCache>
                <c:ptCount val="1"/>
                <c:pt idx="0">
                  <c:v>Пост-тест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Лист3!$J$11</c:f>
              <c:numCache>
                <c:formatCode>0%</c:formatCode>
                <c:ptCount val="1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B-48D1-8D6B-6BB10FFD5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0866768"/>
        <c:axId val="460869064"/>
      </c:barChart>
      <c:catAx>
        <c:axId val="460866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869064"/>
        <c:crosses val="autoZero"/>
        <c:auto val="1"/>
        <c:lblAlgn val="ctr"/>
        <c:lblOffset val="100"/>
        <c:noMultiLvlLbl val="0"/>
      </c:catAx>
      <c:valAx>
        <c:axId val="460869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086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9009B-DF17-4A88-A343-0FC54E0B2BE5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8D20F-C42F-48EE-BB52-B17AF2A25C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262633"/>
                </a:solidFill>
                <a:effectLst/>
                <a:latin typeface="YS Text"/>
              </a:rPr>
              <a:t> а также участники</a:t>
            </a:r>
          </a:p>
          <a:p>
            <a:pPr algn="l"/>
            <a:r>
              <a:rPr lang="ru-RU" b="0" i="0" dirty="0">
                <a:solidFill>
                  <a:srgbClr val="262633"/>
                </a:solidFill>
                <a:effectLst/>
                <a:latin typeface="YS Text"/>
              </a:rPr>
              <a:t>семинара-тренинга заполнили анкеты обратной связи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8D20F-C42F-48EE-BB52-B17AF2A25C9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23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>
                <a:solidFill>
                  <a:srgbClr val="262633"/>
                </a:solidFill>
                <a:effectLst/>
                <a:latin typeface="YS Text"/>
              </a:rPr>
              <a:t>Участники</a:t>
            </a:r>
          </a:p>
          <a:p>
            <a:pPr algn="l"/>
            <a:r>
              <a:rPr lang="ru-RU" b="0" i="0" dirty="0">
                <a:solidFill>
                  <a:srgbClr val="262633"/>
                </a:solidFill>
                <a:effectLst/>
                <a:latin typeface="YS Text"/>
              </a:rPr>
              <a:t>семинара-тренинга заполнили анкеты обратной связи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8D20F-C42F-48EE-BB52-B17AF2A25C9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41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6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1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3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3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50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13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68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31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B41C-EF83-4AB3-BFA3-AF7AF0F7960B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5D60E-445F-43E0-A467-EEC440DDD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0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d.turbopages.org/proxy_u/en-ru.ru.210d1517-638720e7-843c722b-74722d776562/https/en.wikipedia.org/wiki/University_of_Wisconsi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ranslated.turbopages.org/proxy_u/en-ru.ru.210d1517-638720e7-843c722b-74722d776562/https/en.wikipedia.org/wiki/Course_evaluation" TargetMode="External"/><Relationship Id="rId4" Type="http://schemas.openxmlformats.org/officeDocument/2006/relationships/hyperlink" Target="https://translated.turbopages.org/proxy_u/en-ru.ru.210d1517-638720e7-843c722b-74722d776562/https/en.wikipedia.org/wiki/American_Society_for_Training_and_Developme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andia.ru/text/79/537/10082-4.ph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ecretariat@hls.kz" TargetMode="External"/><Relationship Id="rId4" Type="http://schemas.openxmlformats.org/officeDocument/2006/relationships/hyperlink" Target="https://hls.kz/%d0%bf%d0%b8%d0%b8%d0%b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53D4C4A-2930-6FA8-49D3-3395B03A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672" cy="155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user\Desktop\фон для презы.png">
            <a:extLst>
              <a:ext uri="{FF2B5EF4-FFF2-40B4-BE49-F238E27FC236}">
                <a16:creationId xmlns:a16="http://schemas.microsoft.com/office/drawing/2014/main" id="{91880B6E-59F1-F898-75F1-E446AF22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590473"/>
            <a:ext cx="12192000" cy="226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721871"/>
            <a:ext cx="5447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Тема: «Оценка эффективности системы обучения по вопросам инфекционного контроля»</a:t>
            </a:r>
          </a:p>
          <a:p>
            <a:pPr lvl="0"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17.11.2022-02.12.2022 год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447928" y="1556793"/>
            <a:ext cx="6744072" cy="2862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врач эпидемиолог:</a:t>
            </a:r>
          </a:p>
          <a:p>
            <a:pPr marL="457200" indent="-457200" algn="r"/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Борашева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Замира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Мырзабаевна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r"/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РМЦ «Клиника Дару» г. </a:t>
            </a:r>
            <a:r>
              <a:rPr lang="ru-RU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Ментор: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Алимбетов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Куаныш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Копжасарович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kk-K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общественного здравоохранения МЗ РК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/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7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C016F-9DAF-4F63-8F2A-C80EF82C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474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Подходящий метод для оценки эффективности  системы обучения по вопросам инфекционного контроля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49956-F478-4667-84C3-A1232A14B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12192000" cy="3744416"/>
          </a:xfrm>
        </p:spPr>
        <p:txBody>
          <a:bodyPr/>
          <a:lstStyle/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эффективности  системы обучения по вопросам инфекционного контроля для медицинских работников определен, по методике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Дональда Киркпатрика.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Дональд  Киркпатрик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(15 марта 1924 – 9 мая 2014) был почетным профессором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Висконсинский университет"/>
              </a:rPr>
              <a:t>Висконсинского университета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Соединенных Штатах и бывшим президентом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Американское общество обучения и развития"/>
              </a:rPr>
              <a:t>Американского общества обучения и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 Он наиболее известен тем, что создал очень влиятельную "четырехуровневую" модель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Оценка курса"/>
              </a:rPr>
              <a:t>оценки учебных курсов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послужила предметом его докторской диссертации в 1954 году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09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Гость\Desktop\фото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598007"/>
            <a:ext cx="11305256" cy="535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6"/>
            <a:ext cx="12192000" cy="813855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уровня модели оценки Киркпатрика следующие: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8469" y="4905782"/>
            <a:ext cx="1656184" cy="489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300" dirty="0">
                <a:latin typeface="+mj-lt"/>
                <a:ea typeface="+mj-ea"/>
                <a:cs typeface="+mj-cs"/>
              </a:rPr>
              <a:t>1. </a:t>
            </a:r>
            <a:r>
              <a:rPr lang="ru-RU" sz="3600" dirty="0" smtClean="0">
                <a:latin typeface="+mj-lt"/>
                <a:ea typeface="+mj-ea"/>
                <a:cs typeface="+mj-cs"/>
              </a:rPr>
              <a:t>Анкета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791744" y="4920013"/>
            <a:ext cx="1427755" cy="474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300" dirty="0" smtClean="0">
                <a:latin typeface="+mj-lt"/>
                <a:ea typeface="+mj-ea"/>
                <a:cs typeface="+mj-cs"/>
              </a:rPr>
              <a:t>2</a:t>
            </a:r>
            <a:r>
              <a:rPr lang="ru-RU" sz="3300" dirty="0">
                <a:latin typeface="+mj-lt"/>
                <a:ea typeface="+mj-ea"/>
                <a:cs typeface="+mj-cs"/>
              </a:rPr>
              <a:t>. </a:t>
            </a:r>
            <a:r>
              <a:rPr lang="ru-RU" sz="3300" dirty="0" smtClean="0">
                <a:latin typeface="+mj-lt"/>
                <a:ea typeface="+mj-ea"/>
                <a:cs typeface="+mj-cs"/>
              </a:rPr>
              <a:t>Тест</a:t>
            </a:r>
            <a:endParaRPr lang="ru-RU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85841" y="4868661"/>
            <a:ext cx="2016224" cy="509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300" dirty="0" smtClean="0">
                <a:latin typeface="+mj-lt"/>
                <a:ea typeface="+mj-ea"/>
                <a:cs typeface="+mj-cs"/>
              </a:rPr>
              <a:t>3</a:t>
            </a:r>
            <a:r>
              <a:rPr lang="ru-RU" sz="3300" dirty="0">
                <a:latin typeface="+mj-lt"/>
                <a:ea typeface="+mj-ea"/>
                <a:cs typeface="+mj-cs"/>
              </a:rPr>
              <a:t>. </a:t>
            </a:r>
            <a:r>
              <a:rPr lang="ru-RU" sz="3300" dirty="0" smtClean="0">
                <a:latin typeface="+mj-lt"/>
                <a:ea typeface="+mj-ea"/>
                <a:cs typeface="+mj-cs"/>
              </a:rPr>
              <a:t>Чек-лист</a:t>
            </a:r>
            <a:endParaRPr lang="ru-RU" sz="33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696400" y="4868661"/>
            <a:ext cx="1605026" cy="52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300" dirty="0" smtClean="0">
                <a:latin typeface="+mj-lt"/>
                <a:ea typeface="+mj-ea"/>
                <a:cs typeface="+mj-cs"/>
              </a:rPr>
              <a:t>4</a:t>
            </a:r>
            <a:r>
              <a:rPr lang="ru-RU" sz="3300" dirty="0">
                <a:latin typeface="+mj-lt"/>
                <a:ea typeface="+mj-ea"/>
                <a:cs typeface="+mj-cs"/>
              </a:rPr>
              <a:t>. </a:t>
            </a:r>
            <a:r>
              <a:rPr lang="ru-RU" sz="4000" dirty="0">
                <a:latin typeface="+mj-lt"/>
                <a:ea typeface="+mj-ea"/>
                <a:cs typeface="+mj-cs"/>
              </a:rPr>
              <a:t>Оценка</a:t>
            </a:r>
            <a:r>
              <a:rPr lang="ru-RU" sz="3300" dirty="0"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5CE6A-91E5-41CC-85D2-F2B184AA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875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обучения ПИИК ВОЗ определила 3 целевых категории кадровых ресурсов, каждая из которых требует различных стратегий и содержания их обновления на уровне учреждения: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69B1A-709D-41D3-9FAD-41215ED30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12192000" cy="433499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1)обновления для специалистов по ПИИК (врачей, медсестер 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специалисты)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2)базовый ПИИК для всех медицинских работников, занимающихся оказанием услуги и уходом за пациентами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3)другой персонал, обеспечивающий оказание медицинских услуг(административный и управленческий персонал, вспомогательный обслуживающий персонал, уборщицы и т.п.)</a:t>
            </a:r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18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4032" y="332656"/>
            <a:ext cx="5616624" cy="4800922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для врачей проводились в виде семинара, демонстрирована презентация ,фокус-группа (обсуждение )</a:t>
            </a:r>
          </a:p>
          <a:p>
            <a:r>
              <a:rPr lang="ru-RU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принявших </a:t>
            </a: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частие в семинаре-тренинге составило</a:t>
            </a: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50F25D-EB94-4837-B4AD-675DB7803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60648"/>
            <a:ext cx="5472608" cy="5264728"/>
          </a:xfrm>
          <a:prstGeom prst="rect">
            <a:avLst/>
          </a:prstGeom>
        </p:spPr>
      </p:pic>
      <p:pic>
        <p:nvPicPr>
          <p:cNvPr id="6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86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0249F-7572-49E3-9A1A-B18E4155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0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анкеты «обратной связи» (уровень 1)</a:t>
            </a:r>
          </a:p>
        </p:txBody>
      </p:sp>
      <p:graphicFrame>
        <p:nvGraphicFramePr>
          <p:cNvPr id="4" name="Рисунок 3">
            <a:extLst>
              <a:ext uri="{FF2B5EF4-FFF2-40B4-BE49-F238E27FC236}">
                <a16:creationId xmlns:a16="http://schemas.microsoft.com/office/drawing/2014/main" id="{E38A9D31-340C-460B-AA2C-C69351D5962B}"/>
              </a:ext>
            </a:extLst>
          </p:cNvPr>
          <p:cNvGraphicFramePr>
            <a:graphicFrameLocks noGrp="1" noChangeAspect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414040014"/>
              </p:ext>
            </p:extLst>
          </p:nvPr>
        </p:nvGraphicFramePr>
        <p:xfrm>
          <a:off x="119336" y="504824"/>
          <a:ext cx="5472608" cy="568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3" name="Acrobat Document" r:id="rId4" imgW="4663440" imgH="6034898" progId="AcroExch.Document.11">
                  <p:embed/>
                </p:oleObj>
              </mc:Choice>
              <mc:Fallback>
                <p:oleObj name="Acrobat Document" r:id="rId4" imgW="4663440" imgH="603489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36" y="504824"/>
                        <a:ext cx="5472608" cy="5684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337446"/>
              </p:ext>
            </p:extLst>
          </p:nvPr>
        </p:nvGraphicFramePr>
        <p:xfrm>
          <a:off x="5375920" y="980728"/>
          <a:ext cx="66967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6292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EECF7-4489-488A-AE65-5F55AA5BD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871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Обучение (уровень 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0EB0-F2DE-4782-8C04-C504E74B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1"/>
            <a:ext cx="12192000" cy="4320480"/>
          </a:xfrm>
        </p:spPr>
        <p:txBody>
          <a:bodyPr>
            <a:normAutofit fontScale="92500" lnSpcReduction="20000"/>
          </a:bodyPr>
          <a:lstStyle/>
          <a:p>
            <a:r>
              <a:rPr lang="ru-RU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презентации все участники заполнили пре-тесты на знание данной темы.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для врачей (пре и пост тест) состоит 10-18 вопросов.</a:t>
            </a:r>
          </a:p>
          <a:p>
            <a:pPr algn="l"/>
            <a:r>
              <a:rPr lang="ru-RU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семинара участники были ознакомлены с лекцией </a:t>
            </a: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тему: </a:t>
            </a:r>
          </a:p>
          <a:p>
            <a:pPr algn="l"/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рофилактика инфекции, связанных с катетерем мочевого пузыря»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b="1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рофилактика инфекции, хирургической раны»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«Соблюдение гигиены рук»</a:t>
            </a:r>
          </a:p>
          <a:p>
            <a:pPr algn="l"/>
            <a:r>
              <a:rPr lang="ru-RU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время было выделено для дискуссии с участниками семинара-тренинга.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тестовых вопросов учитывалась актуальность для  медперсонала и применимость знаний на практике, уровень сложности - средний.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тесты заполнялись медработниками в бумажном формате</a:t>
            </a:r>
          </a:p>
          <a:p>
            <a:endParaRPr lang="ru-RU" dirty="0"/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77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E9ED6-65E5-467F-AC4C-39AF4E7F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8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навыки, знания, установки изменились после обучения? </a:t>
            </a:r>
            <a:r>
              <a:rPr lang="ru-RU" sz="28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2)</a:t>
            </a:r>
            <a:r>
              <a:rPr lang="ru-RU" sz="2800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357479"/>
              </p:ext>
            </p:extLst>
          </p:nvPr>
        </p:nvGraphicFramePr>
        <p:xfrm>
          <a:off x="47328" y="908721"/>
          <a:ext cx="120973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19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E9ED6-65E5-467F-AC4C-39AF4E7F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навыки, знания, установки изменились после обучения? </a:t>
            </a:r>
            <a:r>
              <a:rPr lang="ru-RU" sz="28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(уровень 2)</a:t>
            </a:r>
            <a:r>
              <a:rPr lang="ru-RU" sz="2800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5F2C9F-6226-4789-B202-DCB89BE0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883027"/>
            <a:ext cx="3744416" cy="4346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завершения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семинара, все участники прошли </a:t>
            </a:r>
          </a:p>
          <a:p>
            <a:pPr marL="0" indent="0">
              <a:buNone/>
            </a:pPr>
            <a:r>
              <a:rPr lang="ru-RU" dirty="0">
                <a:solidFill>
                  <a:srgbClr val="262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0" i="0" dirty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 тестовое письменное тестирование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тестов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представлен </a:t>
            </a:r>
          </a:p>
          <a:p>
            <a:pPr marL="0" indent="0">
              <a:buNone/>
            </a:pPr>
            <a:r>
              <a:rPr lang="ru-RU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диаграммы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917543"/>
              </p:ext>
            </p:extLst>
          </p:nvPr>
        </p:nvGraphicFramePr>
        <p:xfrm>
          <a:off x="3719736" y="883027"/>
          <a:ext cx="8208912" cy="449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45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312B616-9E43-479D-A093-A21A84A4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4587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Изменили ли участники свое поведение на рабочем месте после обучения? </a:t>
            </a:r>
            <a:r>
              <a:rPr lang="ru-RU" sz="2800" b="1" i="1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 уровень)</a:t>
            </a:r>
            <a:endParaRPr lang="ru-RU" sz="2800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AFB04775-4BBA-418D-B5BB-CD95099CE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12192000" cy="4104456"/>
          </a:xfrm>
        </p:spPr>
        <p:txBody>
          <a:bodyPr>
            <a:norm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опроса / Результаты наблюдения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цели разработаны чек-листы (с двоичной системой оценки («да-нет») и балльной оценкой несоответствий по каждой позиции чек-листа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наблюдение во всех местах, где проводится гигиеническая обработка рук и оценен ситуация по чек-листу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сравнительный  анализ по  выполнению гигиены рук в количестве 30 врачей 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сполнительность среди врачей,  по соблюдению гигиены рук показали свою эффективность.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Чек-лист для контроля качества обработки рук медперсонала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810892"/>
              </p:ext>
            </p:extLst>
          </p:nvPr>
        </p:nvGraphicFramePr>
        <p:xfrm>
          <a:off x="-1" y="692696"/>
          <a:ext cx="12192000" cy="496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9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45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1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13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613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67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645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 кабинета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Тип медицинского персонала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Тип контакта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Требуется ли перчатки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Гигиена рук до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Надеты ли перчатки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Гигена</a:t>
                      </a:r>
                      <a:r>
                        <a:rPr lang="ru-RU" sz="1000" dirty="0">
                          <a:effectLst/>
                        </a:rPr>
                        <a:t> рук после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Соблюдение правил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 пациентом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Без пациента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Гигиена рук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Перчатки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м/с    вр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лб     кл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пт     др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нет Н 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м/с    вр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лб     кл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пт     др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нет Н 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м/с    вр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лб     кл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пт     др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нет Н 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 </a:t>
                      </a:r>
                      <a:endParaRPr lang="ru-RU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м/с    вр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лб     кл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пт     др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АС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МР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нет Н 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 </a:t>
                      </a:r>
                      <a:endParaRPr lang="ru-RU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903">
                <a:tc rowSpan="2"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«да»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5496"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 соблюдение правил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%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57" marR="5675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88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91A8D-DB87-450A-BA6B-B2758DE9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5"/>
            <a:ext cx="12192000" cy="648071"/>
          </a:xfrm>
        </p:spPr>
        <p:txBody>
          <a:bodyPr>
            <a:normAutofit fontScale="90000"/>
          </a:bodyPr>
          <a:lstStyle/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ТОО РМЦ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«Клиника Дару»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547FF5E-BFA1-410B-BC7E-89BC812C77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980728"/>
            <a:ext cx="572267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BE71AB-AA11-4ADB-8157-CC02F9E41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930" y="908721"/>
            <a:ext cx="626007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dist="5000" dir="5400000" sy="-100000" algn="bl" rotWithShape="0"/>
          </a:effectLst>
        </p:spPr>
      </p:pic>
      <p:pic>
        <p:nvPicPr>
          <p:cNvPr id="6" name="Picture 2" descr="C:\Users\user\Desktop\Безымянный.png">
            <a:extLst>
              <a:ext uri="{FF2B5EF4-FFF2-40B4-BE49-F238E27FC236}">
                <a16:creationId xmlns:a16="http://schemas.microsoft.com/office/drawing/2014/main" id="{46256828-424C-4241-8494-417BF3AF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192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8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67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2800" b="1" i="0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(4 уровень)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8" y="836713"/>
            <a:ext cx="12144672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проведенного анализа пре и пост-тестов показал, что тренинг проведен с пользой для врачей , так как наблюдается  положительная динамика роста знаний участников по всем вопросам. 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показывает, что эффективность обработки рук  % соотношении и </a:t>
            </a:r>
          </a:p>
          <a:p>
            <a:pPr marL="0" lv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5-бальной шкале повысилась.</a:t>
            </a:r>
          </a:p>
          <a:p>
            <a:pPr marL="0" lvl="0" indent="0">
              <a:buNone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уровне изменились результаты работы сотрудников в лучшую сторону, задача обучения выполнена.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Запланированные индикаторы по данному мероприятию достигнуты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4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688" y="1"/>
            <a:ext cx="12385376" cy="54867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12192000" cy="4824537"/>
          </a:xfrm>
        </p:spPr>
        <p:txBody>
          <a:bodyPr>
            <a:normAutofit/>
          </a:bodyPr>
          <a:lstStyle/>
          <a:p>
            <a:r>
              <a:rPr lang="ru-RU" dirty="0"/>
              <a:t>Внесены изменения в СОП «Программу обучения персонала, пациентов и посетителей»</a:t>
            </a:r>
          </a:p>
          <a:p>
            <a:r>
              <a:rPr lang="ru-RU" dirty="0"/>
              <a:t>Вынесен протокол и решение КИК</a:t>
            </a:r>
          </a:p>
          <a:p>
            <a:r>
              <a:rPr lang="ru-RU" dirty="0"/>
              <a:t>Утверждён приказ руководителя по оценке обучения по вопросам инфекционного контроля</a:t>
            </a:r>
          </a:p>
          <a:p>
            <a:r>
              <a:rPr lang="ru-RU" dirty="0"/>
              <a:t>Рассмотреть возможность разработки программы обучения по ПИИК с использованием учебных модулей ВОЗ с учетом потребностей различных групп учащихся</a:t>
            </a:r>
          </a:p>
          <a:p>
            <a:r>
              <a:rPr lang="ru-RU" dirty="0"/>
              <a:t>Найти источники профессиональных знаний для обучения по ПИИК и составить план для на 2024год.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288D8-820C-4396-B360-823FC7B7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58" y="15032"/>
            <a:ext cx="12192000" cy="792087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16F91-9947-4781-A040-2FDDDD396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908721"/>
            <a:ext cx="11953328" cy="439248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МЗ  №  19 от 15.01.2013 г. «Об утверждении Правил проведения инфекционного контроля в медицинских организациях»;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Министра здравоохранения Республики Казахстан от 5 ноября 2021 года №111 «Об утверждении стандартов аккредитации медицинских организаций» (с изменениями и дополнениями от 5 июня 2018 года);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https://pandia.ru/text/79/537/10082-4.php</a:t>
            </a:r>
            <a:r>
              <a:rPr lang="ru-RU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400" i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https://hr-portal.ru/article/ocenka-effektivnosti-obucheniya-model-donalda-kirkpatrik</a:t>
            </a:r>
            <a:r>
              <a:rPr lang="ru-RU" sz="2400" i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2400" i="1" u="none" strike="noStrike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https://eduherald.ru/ru/article/view?id=19155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endParaRPr lang="ru-RU" sz="3600" dirty="0"/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99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825A6C-157A-47AD-80E1-46DD1E0E1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83714"/>
            <a:ext cx="12192000" cy="9553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 за внимание</a:t>
            </a:r>
          </a:p>
        </p:txBody>
      </p:sp>
      <p:pic>
        <p:nvPicPr>
          <p:cNvPr id="5" name="Picture 3" descr="C:\Users\user\Desktop\фон для презы.png">
            <a:extLst>
              <a:ext uri="{FF2B5EF4-FFF2-40B4-BE49-F238E27FC236}">
                <a16:creationId xmlns:a16="http://schemas.microsoft.com/office/drawing/2014/main" id="{91880B6E-59F1-F898-75F1-E446AF22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590473"/>
            <a:ext cx="12192000" cy="2267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53D4C4A-2930-6FA8-49D3-3395B03A2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1221740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20136" y="3450503"/>
            <a:ext cx="4691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https://hls.kz/%d0%bf%d0%b8%d0%b8%d0%ba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29652" y="3844026"/>
            <a:ext cx="265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E-mail</a:t>
            </a:r>
            <a:r>
              <a:rPr lang="kk-KZ" dirty="0" smtClean="0"/>
              <a:t>: </a:t>
            </a:r>
            <a:r>
              <a:rPr lang="en-US" dirty="0" smtClean="0">
                <a:hlinkClick r:id="rId5"/>
              </a:rPr>
              <a:t>secretariat@hls.kz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98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6624F-BB74-4EA0-988B-F0686E13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47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внедрения практик по полевым работам , проведенных на 1 этапе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45B899-FC51-4BA9-840A-69FADA02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692697"/>
            <a:ext cx="12025336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базе отделения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эндовидеохирургии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развернуто 16 коек гинекологического профиля.</a:t>
            </a:r>
          </a:p>
          <a:p>
            <a:r>
              <a:rPr lang="ru-RU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Антибиотикопрофилактика  проводится  в отделении перед операцией.</a:t>
            </a:r>
          </a:p>
          <a:p>
            <a:r>
              <a:rPr lang="ru-RU" u="sng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</a:t>
            </a:r>
            <a:r>
              <a:rPr lang="ru-RU" sz="2800" u="sng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нтибиотик вводится внутривенно  за 60 минут до кожного разреза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однократно в дозе 2г,</a:t>
            </a:r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(пациентам с высокой массой тела необходимо пересчитывать дозу в сторону ее увеличения)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b="0" i="0" dirty="0">
                <a:effectLst/>
                <a:latin typeface="Times New Roman" pitchFamily="18" charset="0"/>
                <a:cs typeface="Times New Roman" pitchFamily="18" charset="0"/>
              </a:rPr>
              <a:t>применяются цефалоспорины второго, третьего поколения.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Путь введения антибиотика − внутривенный струйный. </a:t>
            </a:r>
          </a:p>
          <a:p>
            <a:r>
              <a:rPr lang="ru-RU" sz="2800" dirty="0">
                <a:solidFill>
                  <a:srgbClr val="333333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При длительных операциях препарат вводиться дважды, через 3-4 часа от начала оперативного вмешательства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Профилактика целенаправленная, адекватно дозированная и непродолжительная (&lt;24 часов),  минимизирован побочные эффекты антибиотиков и распространение устойчивости.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:a16="http://schemas.microsoft.com/office/drawing/2014/main" id="{E1D324E3-CC04-4D16-AB97-996494F5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192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0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887E1-6B4C-49F9-8332-203231F5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1"/>
            <a:ext cx="12144672" cy="11445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внедрения практик по полевым работам , проведенных на 1 этапе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F92B5A-788D-42E9-B648-854EC386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144589"/>
            <a:ext cx="11953328" cy="4300636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схема ПАП при плановых гинекологических операциях на органах малого таза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лапаротомическим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доступом</a:t>
            </a:r>
          </a:p>
          <a:p>
            <a:r>
              <a:rPr lang="ru-RU" dirty="0">
                <a:latin typeface="Times New Roman" panose="02020603050405020304" pitchFamily="18" charset="0"/>
                <a:ea typeface="MS Mincho" panose="020B0400000000000000" pitchFamily="49" charset="-128"/>
                <a:cs typeface="Times New Roman" panose="02020603050405020304" pitchFamily="18" charset="0"/>
              </a:rPr>
              <a:t>Утвержден перечень показаний для проведения предоперационной антибиотикопрофилактики. </a:t>
            </a: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Утвержден алгоритм организации предоперационной антибиотикопрофилактики</a:t>
            </a:r>
          </a:p>
          <a:p>
            <a:r>
              <a:rPr lang="ru-RU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Внесены изменение в действующий  СОП по предоперационной антибиотикопрофилактике</a:t>
            </a:r>
          </a:p>
          <a:p>
            <a:endParaRPr lang="ru-RU" dirty="0"/>
          </a:p>
        </p:txBody>
      </p:sp>
      <p:pic>
        <p:nvPicPr>
          <p:cNvPr id="4" name="Picture 2" descr="C:\Users\user\Desktop\Безымянный.png">
            <a:extLst>
              <a:ext uri="{FF2B5EF4-FFF2-40B4-BE49-F238E27FC236}">
                <a16:creationId xmlns:a16="http://schemas.microsoft.com/office/drawing/2014/main" id="{1FFDA244-F0E9-4366-9E0A-73E239743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192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39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44672" cy="6206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Предоперационная антибиотикопрофилактика в ТОО РМЦ «Клиника Дару»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328" y="1628799"/>
            <a:ext cx="12025336" cy="1872209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образом адекватная ПАП не только позволяет снизить частоту послеоперационных осложнений, но и существенно влияет на самые важные показатели лечения, такие как продолжительность стационарного лечения, стоимость койко-дня, летальность.</a:t>
            </a:r>
          </a:p>
          <a:p>
            <a:endParaRPr lang="ru-RU" dirty="0"/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76678DDC-AD23-44F7-A1E0-C252D1A3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192000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02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➤ Обучение медицинского персонала за счет средств ОМ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6" y="980798"/>
            <a:ext cx="5040560" cy="432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12192000" cy="6480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9896" y="1274578"/>
            <a:ext cx="7032104" cy="395462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Обучение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персонала необходимо всегда на регулярной основе, чтобы предотвратить инфицирования в МО. Соответственно от персонала требуется высокий уровень знаний, как в вопросах профилактики инфекции, так и мер инфекционной безопасности, охраны труда и здоровья.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6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8FF97-586A-4A77-96F4-6B0EC99A0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47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68E60B-CD1D-4797-B0E2-10E9891CE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44824"/>
            <a:ext cx="1191260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Оценка обучения-это систематический процесс анализа программ обучения, чтобы убедиться, что они проводятся эффективно и результативно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81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4"/>
            <a:ext cx="12192000" cy="7393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оценки эффективности системы обучения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85" y="1700808"/>
            <a:ext cx="12072664" cy="3312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/>
              <a:t>Основная цель оценки - понять, в какой степени сотрудники используют знания, навыки и умения, полученные в результате обучения</a:t>
            </a:r>
          </a:p>
          <a:p>
            <a:pPr marL="0" indent="0" algn="just">
              <a:buNone/>
            </a:pPr>
            <a:r>
              <a:rPr lang="ru-RU" sz="3600" dirty="0"/>
              <a:t>Оценить насколько обучение персонала помогло </a:t>
            </a:r>
            <a:r>
              <a:rPr lang="ru-RU" sz="3600" dirty="0" err="1"/>
              <a:t>медорганизации</a:t>
            </a:r>
            <a:r>
              <a:rPr lang="ru-RU" sz="3600" dirty="0"/>
              <a:t> достичь поставленных задач, индикаторов в сфере инфекционного контроля</a:t>
            </a:r>
          </a:p>
        </p:txBody>
      </p:sp>
      <p:pic>
        <p:nvPicPr>
          <p:cNvPr id="5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Безымянный.png">
            <a:extLst>
              <a:ext uri="{FF2B5EF4-FFF2-40B4-BE49-F238E27FC236}">
                <a16:creationId xmlns:a16="http://schemas.microsoft.com/office/drawing/2014/main" id="{11A2928D-7C85-C7E9-7266-F6BCC6126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9775"/>
            <a:ext cx="121920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81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965" y="757448"/>
            <a:ext cx="7176120" cy="47670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методику и показатели эффективности 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(выявить) исходный уровень знания сотрудников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обучение по рекомендуемым темам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анализ оценки эффективности обучения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СОП, утвердить приказом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4831" t="5858" r="7012"/>
          <a:stretch/>
        </p:blipFill>
        <p:spPr>
          <a:xfrm>
            <a:off x="335360" y="548680"/>
            <a:ext cx="43924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468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5537</TotalTime>
  <Words>1043</Words>
  <Application>Microsoft Office PowerPoint</Application>
  <PresentationFormat>Широкоэкранный</PresentationFormat>
  <Paragraphs>218</Paragraphs>
  <Slides>23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MS Mincho</vt:lpstr>
      <vt:lpstr>Times New Roman</vt:lpstr>
      <vt:lpstr>YS Text</vt:lpstr>
      <vt:lpstr>Тема Office</vt:lpstr>
      <vt:lpstr>Adobe Acrobat Document</vt:lpstr>
      <vt:lpstr>Презентация PowerPoint</vt:lpstr>
      <vt:lpstr>               ТОО РМЦ «Клиника Дару»</vt:lpstr>
      <vt:lpstr>Мониторинг внедрения практик по полевым работам , проведенных на 1 этапе</vt:lpstr>
      <vt:lpstr>Мониторинг внедрения практик по полевым работам , проведенных на 1 этапе</vt:lpstr>
      <vt:lpstr>Предоперационная антибиотикопрофилактика в ТОО РМЦ «Клиника Дару»</vt:lpstr>
      <vt:lpstr>Актуальность</vt:lpstr>
      <vt:lpstr>Оценка эффективности обучения</vt:lpstr>
      <vt:lpstr>Цель оценки эффективности системы обучения</vt:lpstr>
      <vt:lpstr>Задачи </vt:lpstr>
      <vt:lpstr>Подходящий метод для оценки эффективности  системы обучения по вопросам инфекционного контроля</vt:lpstr>
      <vt:lpstr> Четыре уровня модели оценки Киркпатрика следующие: </vt:lpstr>
      <vt:lpstr>Для обучения ПИИК ВОЗ определила 3 целевых категории кадровых ресурсов, каждая из которых требует различных стратегий и содержания их обновления на уровне учреждения:</vt:lpstr>
      <vt:lpstr>Презентация PowerPoint</vt:lpstr>
      <vt:lpstr>Анализ анкеты «обратной связи» (уровень 1)</vt:lpstr>
      <vt:lpstr>    Обучение (уровень 2)</vt:lpstr>
      <vt:lpstr>Какие навыки, знания, установки изменились после обучения? (уровень 2) </vt:lpstr>
      <vt:lpstr>Какие навыки, знания, установки изменились после обучения? (уровень 2) </vt:lpstr>
      <vt:lpstr>Изменили ли участники свое поведение на рабочем месте после обучения? (3 уровень)</vt:lpstr>
      <vt:lpstr>Чек-лист для контроля качества обработки рук медперсонала </vt:lpstr>
      <vt:lpstr>Результаты (4 уровень)</vt:lpstr>
      <vt:lpstr>Выводы</vt:lpstr>
      <vt:lpstr>Использованная литература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Алимбетов К. К</cp:lastModifiedBy>
  <cp:revision>258</cp:revision>
  <dcterms:created xsi:type="dcterms:W3CDTF">2022-07-23T18:26:03Z</dcterms:created>
  <dcterms:modified xsi:type="dcterms:W3CDTF">2022-12-13T11:36:35Z</dcterms:modified>
</cp:coreProperties>
</file>