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54" r:id="rId2"/>
    <p:sldId id="355" r:id="rId3"/>
    <p:sldId id="356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256" r:id="rId13"/>
    <p:sldId id="314" r:id="rId14"/>
    <p:sldId id="311" r:id="rId15"/>
    <p:sldId id="338" r:id="rId16"/>
    <p:sldId id="340" r:id="rId17"/>
    <p:sldId id="344" r:id="rId18"/>
    <p:sldId id="346" r:id="rId19"/>
    <p:sldId id="345" r:id="rId20"/>
    <p:sldId id="353" r:id="rId21"/>
    <p:sldId id="318" r:id="rId22"/>
    <p:sldId id="319" r:id="rId23"/>
    <p:sldId id="320" r:id="rId24"/>
    <p:sldId id="322" r:id="rId25"/>
    <p:sldId id="323" r:id="rId26"/>
    <p:sldId id="341" r:id="rId27"/>
    <p:sldId id="327" r:id="rId28"/>
    <p:sldId id="347" r:id="rId29"/>
    <p:sldId id="348" r:id="rId30"/>
    <p:sldId id="349" r:id="rId31"/>
    <p:sldId id="352" r:id="rId32"/>
    <p:sldId id="350" r:id="rId33"/>
    <p:sldId id="35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6" autoAdjust="0"/>
    <p:restoredTop sz="94574" autoAdjust="0"/>
  </p:normalViewPr>
  <p:slideViewPr>
    <p:cSldViewPr>
      <p:cViewPr varScale="1">
        <p:scale>
          <a:sx n="110" d="100"/>
          <a:sy n="110" d="100"/>
        </p:scale>
        <p:origin x="165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49" y="37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7F03B-CCFE-4FBE-877A-5F0C68D9A52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65FE4-0792-46C9-9641-390EC4239D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148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B7AD80-3AC7-4277-93E0-FA074A9CE912}" type="slidenum">
              <a:rPr lang="ru-RU" smtClean="0">
                <a:latin typeface="Tahoma" pitchFamily="34" charset="0"/>
              </a:rPr>
              <a:pPr/>
              <a:t>6</a:t>
            </a:fld>
            <a:endParaRPr lang="ru-RU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939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1759D4-E1D4-4347-9EDC-C33482DBC834}" type="slidenum">
              <a:rPr lang="ru-RU" smtClean="0">
                <a:latin typeface="Tahoma" pitchFamily="34" charset="0"/>
              </a:rPr>
              <a:pPr/>
              <a:t>8</a:t>
            </a:fld>
            <a:endParaRPr lang="ru-RU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13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86F27B-54B2-42A4-840D-26DC61CB42D1}" type="slidenum">
              <a:rPr lang="ru-RU" smtClean="0">
                <a:latin typeface="Tahoma" pitchFamily="34" charset="0"/>
              </a:rPr>
              <a:pPr/>
              <a:t>11</a:t>
            </a:fld>
            <a:endParaRPr lang="ru-RU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08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4.wdp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3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8.wdp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who.int/iris/bitstream/handle/10665/333973/WHO-EURO-2020-1012-40758-54955-rus.pdf" TargetMode="External"/><Relationship Id="rId2" Type="http://schemas.openxmlformats.org/officeDocument/2006/relationships/hyperlink" Target="https://hls.k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adilet.zan.kz/rus" TargetMode="External"/><Relationship Id="rId4" Type="http://schemas.openxmlformats.org/officeDocument/2006/relationships/hyperlink" Target="https://www.who.int/ru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ecretariat@hls.k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ls.kz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2060517"/>
            <a:ext cx="6858000" cy="947652"/>
          </a:xfrm>
        </p:spPr>
        <p:txBody>
          <a:bodyPr>
            <a:noAutofit/>
          </a:bodyPr>
          <a:lstStyle/>
          <a:p>
            <a:r>
              <a:rPr lang="kk-KZ" sz="3000" dirty="0">
                <a:latin typeface="Times New Roman" pitchFamily="18" charset="0"/>
                <a:cs typeface="Times New Roman" pitchFamily="18" charset="0"/>
              </a:rPr>
              <a:t>Внедрения практик по полевым работам, проведенных на первом этапе обучения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797" y="3864751"/>
            <a:ext cx="6858000" cy="1241822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Участники:  </a:t>
            </a:r>
          </a:p>
          <a:p>
            <a:pPr marL="257175" indent="-257175" algn="l">
              <a:buAutoNum type="arabicPeriod"/>
            </a:pP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Таспауова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Л.Н., ГКП на ПХВ «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Кентауская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центральная больница» Управление ОЗ Туркестанская область </a:t>
            </a:r>
          </a:p>
          <a:p>
            <a:pPr marL="257175" indent="-257175" algn="l">
              <a:buAutoNum type="arabicPeriod"/>
            </a:pP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57175" indent="-257175" algn="l">
              <a:buAutoNum type="arabicPeriod"/>
            </a:pP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Нұрмұхамед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Т.Қ., КГП «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Костанайская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областная больница» УЗАКО</a:t>
            </a:r>
          </a:p>
          <a:p>
            <a:endParaRPr lang="ru-RU" dirty="0"/>
          </a:p>
        </p:txBody>
      </p:sp>
      <p:pic>
        <p:nvPicPr>
          <p:cNvPr id="5" name="Picture 2" descr="C:\Users\HP\Desktop\Без назван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98141" y="12"/>
            <a:ext cx="845859" cy="857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6348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0940" cy="1354162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Препятствия во время внедрения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Слабое исполнение требований инфекционного контроля медицинским персоналом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Законодательно не определено использование антисептиков с содержанием спирта не менее 70% (КГП КОБ 65%);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соблюдение врачами всех требований гигиены рук;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Малые размеры станции для гигиены рук в операционных.</a:t>
            </a:r>
          </a:p>
          <a:p>
            <a:endParaRPr lang="ru-RU" dirty="0"/>
          </a:p>
        </p:txBody>
      </p:sp>
      <p:pic>
        <p:nvPicPr>
          <p:cNvPr id="4" name="Picture 2" descr="C:\Users\HP\Desktop\Без назван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98140" y="12"/>
            <a:ext cx="845859" cy="857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150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1610917" y="1371601"/>
            <a:ext cx="5697140" cy="10751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827584" y="857238"/>
            <a:ext cx="6606679" cy="112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9056" tIns="34529" rIns="69056" bIns="34529" anchor="ctr"/>
          <a:lstStyle/>
          <a:p>
            <a:r>
              <a:rPr lang="ru-RU" sz="3000" dirty="0">
                <a:latin typeface="Times New Roman" pitchFamily="18" charset="0"/>
              </a:rPr>
              <a:t>Пути совершенствования процедуры обработки рук</a:t>
            </a:r>
            <a:endParaRPr lang="ru-RU" sz="3000" b="1" dirty="0">
              <a:latin typeface="Times New Roman" pitchFamily="18" charset="0"/>
            </a:endParaRP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1371600" y="2171700"/>
            <a:ext cx="6629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9056" tIns="34529" rIns="69056" bIns="34529"/>
          <a:lstStyle/>
          <a:p>
            <a:pPr marL="257175" indent="-257175">
              <a:spcBef>
                <a:spcPct val="20000"/>
              </a:spcBef>
              <a:buSzPct val="55000"/>
              <a:buFont typeface="Marlett" pitchFamily="2" charset="2"/>
              <a:buChar char="g"/>
            </a:pPr>
            <a:r>
              <a:rPr lang="ru-RU" dirty="0">
                <a:latin typeface="Times New Roman" pitchFamily="18" charset="0"/>
              </a:rPr>
              <a:t>При проведении обучения с медицинским персоналом представить научное обоснование по показаниям и методам обработки рук.</a:t>
            </a:r>
          </a:p>
          <a:p>
            <a:pPr marL="257175" indent="-257175">
              <a:spcBef>
                <a:spcPct val="20000"/>
              </a:spcBef>
              <a:buSzPct val="55000"/>
              <a:buFont typeface="Marlett" pitchFamily="2" charset="2"/>
              <a:buChar char="g"/>
            </a:pPr>
            <a:r>
              <a:rPr lang="ru-RU" dirty="0">
                <a:latin typeface="Times New Roman" pitchFamily="18" charset="0"/>
              </a:rPr>
              <a:t>Использовать методы ролевого обучения.</a:t>
            </a:r>
            <a:endParaRPr lang="ru-RU" sz="2100" dirty="0">
              <a:latin typeface="Times New Roman" pitchFamily="18" charset="0"/>
            </a:endParaRPr>
          </a:p>
          <a:p>
            <a:pPr marL="257175" indent="-257175">
              <a:spcBef>
                <a:spcPct val="20000"/>
              </a:spcBef>
              <a:buSzPct val="55000"/>
              <a:buFont typeface="Marlett" pitchFamily="2" charset="2"/>
              <a:buChar char="g"/>
            </a:pPr>
            <a:r>
              <a:rPr lang="ru-RU" dirty="0">
                <a:latin typeface="Times New Roman" pitchFamily="18" charset="0"/>
              </a:rPr>
              <a:t>Обеспечить наличие адекватных (не менее 70% спирта) растворов для обработки рук.</a:t>
            </a:r>
          </a:p>
          <a:p>
            <a:pPr marL="257175" indent="-257175">
              <a:spcBef>
                <a:spcPct val="20000"/>
              </a:spcBef>
              <a:buSzPct val="55000"/>
              <a:buFont typeface="Marlett" pitchFamily="2" charset="2"/>
              <a:buChar char="g"/>
            </a:pPr>
            <a:r>
              <a:rPr lang="ru-RU" dirty="0">
                <a:latin typeface="Times New Roman" pitchFamily="18" charset="0"/>
              </a:rPr>
              <a:t>Обеспечить доступность специальными станциями для гигиены рук и других необходимых материалов.</a:t>
            </a:r>
          </a:p>
          <a:p>
            <a:pPr marL="257175" indent="-257175">
              <a:spcBef>
                <a:spcPct val="20000"/>
              </a:spcBef>
              <a:buSzPct val="55000"/>
              <a:buFont typeface="Marlett" pitchFamily="2" charset="2"/>
              <a:buChar char="g"/>
            </a:pPr>
            <a:r>
              <a:rPr lang="ru-RU" dirty="0">
                <a:latin typeface="Times New Roman" pitchFamily="18" charset="0"/>
              </a:rPr>
              <a:t>Следить за соблюдением должной рабочей нагрузки.</a:t>
            </a:r>
          </a:p>
          <a:p>
            <a:pPr marL="257175" indent="-257175">
              <a:spcBef>
                <a:spcPct val="20000"/>
              </a:spcBef>
              <a:buSzPct val="55000"/>
              <a:buFont typeface="Marlett" pitchFamily="2" charset="2"/>
              <a:buChar char="g"/>
            </a:pPr>
            <a:r>
              <a:rPr lang="ru-RU" dirty="0">
                <a:latin typeface="Times New Roman" pitchFamily="18" charset="0"/>
              </a:rPr>
              <a:t>Поддерживать обратную связь с мед работниками в отношении обработки рук.</a:t>
            </a:r>
          </a:p>
          <a:p>
            <a:pPr marL="257175" indent="-257175">
              <a:spcBef>
                <a:spcPct val="20000"/>
              </a:spcBef>
              <a:buSzPct val="55000"/>
              <a:buFont typeface="Marlett" pitchFamily="2" charset="2"/>
              <a:buChar char="g"/>
            </a:pPr>
            <a:endParaRPr lang="ru-RU" sz="2100" dirty="0">
              <a:latin typeface="Times New Roman" pitchFamily="18" charset="0"/>
            </a:endParaRPr>
          </a:p>
        </p:txBody>
      </p:sp>
      <p:pic>
        <p:nvPicPr>
          <p:cNvPr id="6" name="Picture 2" descr="C:\Users\HP\Desktop\Без назван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1175" y="0"/>
            <a:ext cx="845859" cy="857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44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2069991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Внедрение оценки существующих программ готовности медицинской организации 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черезвычайным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ситуация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частности к глобальным инфекциям (COVID-19)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Второй этап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600451"/>
            <a:ext cx="7058052" cy="2543193"/>
          </a:xfrm>
        </p:spPr>
        <p:txBody>
          <a:bodyPr>
            <a:normAutofit fontScale="47500" lnSpcReduction="20000"/>
          </a:bodyPr>
          <a:lstStyle/>
          <a:p>
            <a:pPr algn="l">
              <a:spcBef>
                <a:spcPts val="0"/>
              </a:spcBef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 проведения: 17 ноября  – 2 декабря  </a:t>
            </a:r>
          </a:p>
          <a:p>
            <a:pPr algn="l">
              <a:spcBef>
                <a:spcPts val="0"/>
              </a:spcBef>
            </a:pP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Группа №1 </a:t>
            </a:r>
          </a:p>
          <a:p>
            <a:pPr algn="l">
              <a:spcBef>
                <a:spcPts val="0"/>
              </a:spcBef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Куратор (ментор):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Текебаев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Канат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Омирбаевич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к.м.н., врач эпидемиолог высшей категории</a:t>
            </a:r>
          </a:p>
          <a:p>
            <a:pPr algn="l">
              <a:spcBef>
                <a:spcPts val="0"/>
              </a:spcBef>
            </a:pP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Участники:</a:t>
            </a:r>
          </a:p>
          <a:p>
            <a:pPr algn="l">
              <a:spcBef>
                <a:spcPts val="0"/>
              </a:spcBef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indent="-342900" algn="l">
              <a:spcBef>
                <a:spcPts val="0"/>
              </a:spcBef>
              <a:buAutoNum type="arabicPeriod"/>
            </a:pP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Таспауова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Л.Н., ГКП на ПХВ «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Кентауская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центральная больница» Управление ОЗ Туркестанская область </a:t>
            </a:r>
          </a:p>
          <a:p>
            <a:pPr marL="342900" indent="-342900" algn="l">
              <a:spcBef>
                <a:spcPts val="0"/>
              </a:spcBef>
              <a:buAutoNum type="arabicPeriod"/>
            </a:pP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spcBef>
                <a:spcPts val="0"/>
              </a:spcBef>
              <a:buAutoNum type="arabicPeriod"/>
            </a:pP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Нұрмұхамед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Т.Қ., КГП «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Костанайская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областная больница» УЗАКО</a:t>
            </a:r>
          </a:p>
          <a:p>
            <a:pPr algn="l">
              <a:spcBef>
                <a:spcPts val="0"/>
              </a:spcBef>
            </a:pPr>
            <a:endParaRPr lang="ru-RU" b="1" dirty="0"/>
          </a:p>
        </p:txBody>
      </p:sp>
      <p:pic>
        <p:nvPicPr>
          <p:cNvPr id="5" name="Picture 2" descr="C:\Users\HP\Desktop\Без назван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6188" y="0"/>
            <a:ext cx="1127812" cy="1142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893" y="1196752"/>
            <a:ext cx="835821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Глобальная пандемия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Covid-19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показала несостоятельность многих медицинских учреждений в мире к оказанию медицинской помощи в период чрезвычайных ситуаций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На сегодняшний день заболеваемость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имеет периодически волнообразный подъем. Согласно еженедельному информационному бюллетеню Всемирной организации здравоохранения (ВОЗ), в мире на неделю с 21 по 27 ноября 2022 г. были зарегистрированы 2 678 706 случаев заражения и 8 442 летальных исхода. Число случаев инфицирования выросло по сравнению с предыдущими семью днями на 2%, а количество летальных исходов снизилось на 5%. Рост заболеваемости по сравнению с предшествующими семью днями (с 14 по 20 ноября) отмечен в Америке и Западно-Тихоокеанском регионе. Япония сообщила о самом большом числе инфицированных за неделю - 698 772. Далее следуют Республика Корея, США, Франция и Италия. По состоянию на 30 ноября в ВОЗ поступили сообщения о 639 132 486 заразившихся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коронавирусом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начала пандемии и о 6 614 082 умерших.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В РК зарегистрировано 1397842 подтвержденных случаев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COVID-19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HP\Desktop\Без назван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6188" y="0"/>
            <a:ext cx="1127812" cy="1142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HP\Desktop\Без назван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376" y="44624"/>
            <a:ext cx="1127812" cy="11429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61002" y="2132856"/>
            <a:ext cx="77153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Повысить уровень готовности медицинской организации к чрезвычайным ситуациям, в частности к глобальным инфекциям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-19)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402260"/>
            <a:ext cx="77153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Оценить готовность медицинских организаций к чрезвычайным ситуациям, в частности к глобальным инфекциям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arenR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На основе проведенной оценки разработать план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мероприятий об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усилении санитарно-противоэпидемических и санитарно-профилактических мероприятий по предупреждению распространения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короновирусной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инфекции.</a:t>
            </a:r>
          </a:p>
          <a:p>
            <a:pPr marL="514350" indent="-51435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Согласовать разработанный план мероприятий с КИК и утвердить приказом руководителя медицинской организации.</a:t>
            </a:r>
          </a:p>
          <a:p>
            <a:pPr marL="514350" indent="-51435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Внедрить в практику план мероприятий.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HP\Desktop\Без назван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0996" y="0"/>
            <a:ext cx="1127812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00811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Оценка готовности КГП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Костанайская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областная больница»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 чрезвычайным ситуациям, в частности к глобальным инфекциям (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200333"/>
            <a:ext cx="83632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Нами был проведен литературный поиск инструментов оценки готовности медицинской организации к глобальным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инфекциям. В результате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поиска был выбран инструмент ВОЗ «Контрольный вопросник для оценки готовности больниц к вспышке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-19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 Для оценки создана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мультимодальная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команда,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состоящая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 сотрудников по кадровым ресурсам, лиц, отвечающих за обеспечения, специалиста по чрезвычайным ситуациям, руководителей структурных подразделений, технический персонал.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ходе оценки готовности выявлено: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руководства в кризисной ситуации больницы готова на 100%;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Резервные возможности больницы готовы на 100%;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Профилактика инфекций и инфекционный контроль больницы готова на 90%;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Клиническое введение больных готово на 100%;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Кадровые ресурсы больницы готово на 80%;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Непрерывность оказания основных медицинских услуг и лечения больных готово на 100%;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Эпидемиологический надзор больницы готово на 100%;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Предоставление информации больницы готово на 100%;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Логистика и управление запасами, включая лекарственные препараты, больницы готово на 100%;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Лабораторные службы больницы готово на 100%;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Важнейшие вспомогательные службы готовы на 100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Заключение: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целом больница готова к чрезвычайным ситуациям, в частности к глобальным инфекциям (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-19). Однако необходимо решить вопросы, требующих усиления профилактики инфекций и инфекционного контроля,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плане соблюдение стандартных мер предосторожности сотрудниками 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обеспечения кадровыми ресурсами (врачи узких специальностей, СМР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HP\Desktop\Без назван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38" y="0"/>
            <a:ext cx="928662" cy="928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8229600" cy="113813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Оценка готовности КГП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Кентауская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центральная городская больница»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 чрезвычайным ситуациям, в частности к глобальным инфекциям (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0364" y="1556792"/>
            <a:ext cx="836327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результате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поиска был выбран инструмент ВОЗ «Контрольный вопросник для оценки готовности больниц к вспышке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-19».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ходе оценки готовности выявлено: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Система руководства в кризисной ситуации больницы готова на 100%;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Резервные возможности больницы готовы на 90%;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Профилактика инфекции и инфекционный контроль больницы готова на 100%;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Клиническое введение больных готово на 100%;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Кадровые ресурсы больницы готово на 100%;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Непрерывность оказания основных медицинских услуг и лечения больных готово на 100%;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Эпидемиологический надзор больницы готово на 100%;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Предоставление информации больницы готово на 100%;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Логистика и управление запасами, включая лекарственные препараты, больницы готово на 100%;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Лабораторные службы больницы готово на 100%.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Важнейшие вспомогательные службы готовы на 100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%.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Заключение: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целом больница готова к чрезвычайным ситуациям, в частности к глобальным инфекциям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-19). За исключением усиления профилактики инфекций и инфекционного контроля в части полного обеспечения резервных возможности больницы.</a:t>
            </a:r>
          </a:p>
        </p:txBody>
      </p:sp>
      <p:pic>
        <p:nvPicPr>
          <p:cNvPr id="5" name="Picture 2" descr="C:\Users\HP\Desktop\Без назван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7167" y="285728"/>
            <a:ext cx="986833" cy="1000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6694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Протокол заседания КИК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HP\Downloads\кик кентау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8951" y="1566197"/>
            <a:ext cx="3735017" cy="5280541"/>
          </a:xfrm>
          <a:prstGeom prst="rect">
            <a:avLst/>
          </a:prstGeom>
          <a:noFill/>
        </p:spPr>
      </p:pic>
      <p:pic>
        <p:nvPicPr>
          <p:cNvPr id="2051" name="Picture 3" descr="C:\Users\HP\Downloads\кик кентау3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60032" y="1613552"/>
            <a:ext cx="3565971" cy="5355861"/>
          </a:xfrm>
          <a:prstGeom prst="rect">
            <a:avLst/>
          </a:prstGeom>
          <a:noFill/>
        </p:spPr>
      </p:pic>
      <p:pic>
        <p:nvPicPr>
          <p:cNvPr id="6" name="Picture 2" descr="C:\Users\HP\Desktop\Без названия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24" y="0"/>
            <a:ext cx="1142976" cy="115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6385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ownloads\кик кентау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028458" cy="5188166"/>
          </a:xfrm>
          <a:prstGeom prst="rect">
            <a:avLst/>
          </a:prstGeom>
          <a:noFill/>
        </p:spPr>
      </p:pic>
      <p:pic>
        <p:nvPicPr>
          <p:cNvPr id="1027" name="Picture 3" descr="C:\Users\HP\Downloads\кик кентау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932040" y="1677156"/>
            <a:ext cx="3498752" cy="5180844"/>
          </a:xfrm>
          <a:prstGeom prst="rect">
            <a:avLst/>
          </a:prstGeom>
          <a:noFill/>
        </p:spPr>
      </p:pic>
      <p:pic>
        <p:nvPicPr>
          <p:cNvPr id="6" name="Picture 2" descr="C:\Users\HP\Desktop\Без названия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16188" y="0"/>
            <a:ext cx="1057322" cy="1071546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Протокол заседания КИК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04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28631"/>
            <a:ext cx="8363272" cy="77809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Внедрение программы «Гигиена рук» в КГП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Костанайская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областная больница»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HP\Downloads\WhatsApp Image 2022-12-06 at 11.56.5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6035353" y="1028445"/>
            <a:ext cx="1848458" cy="2729956"/>
          </a:xfrm>
          <a:prstGeom prst="rect">
            <a:avLst/>
          </a:prstGeom>
          <a:noFill/>
        </p:spPr>
      </p:pic>
      <p:pic>
        <p:nvPicPr>
          <p:cNvPr id="4100" name="Picture 4" descr="C:\Users\HP\Downloads\WhatsApp Image 2022-12-06 at 11.56.05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8286" y="3441201"/>
            <a:ext cx="3107553" cy="2330665"/>
          </a:xfrm>
          <a:prstGeom prst="rect">
            <a:avLst/>
          </a:prstGeom>
          <a:noFill/>
        </p:spPr>
      </p:pic>
      <p:pic>
        <p:nvPicPr>
          <p:cNvPr id="7" name="Picture 2" descr="C:\Users\HP\Desktop\Без назван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98141" y="12"/>
            <a:ext cx="845859" cy="857238"/>
          </a:xfrm>
          <a:prstGeom prst="rect">
            <a:avLst/>
          </a:prstGeom>
          <a:noFill/>
        </p:spPr>
      </p:pic>
      <p:pic>
        <p:nvPicPr>
          <p:cNvPr id="4101" name="Picture 5" descr="C:\Users\HP\Downloads\WhatsApp Image 2022-12-05 at 20.42.59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4500" y="3236624"/>
            <a:ext cx="1808261" cy="2411015"/>
          </a:xfrm>
          <a:prstGeom prst="rect">
            <a:avLst/>
          </a:prstGeom>
          <a:noFill/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95422" y="1216828"/>
          <a:ext cx="3192360" cy="4510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Acrobat Document" r:id="rId7" imgW="4724119" imgH="6674850" progId="AcroExch.Document.7">
                  <p:embed/>
                </p:oleObj>
              </mc:Choice>
              <mc:Fallback>
                <p:oleObj name="Acrobat Document" r:id="rId7" imgW="4724119" imgH="6674850" progId="AcroExch.Document.7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422" y="1216828"/>
                        <a:ext cx="3192360" cy="4510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011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Внедрение программы готовности к чрезвычайным ситуациям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в частности к глобальным инфекциям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P\Downloads\кик кентау4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1470778"/>
            <a:ext cx="3732075" cy="5172931"/>
          </a:xfrm>
          <a:prstGeom prst="rect">
            <a:avLst/>
          </a:prstGeom>
          <a:noFill/>
        </p:spPr>
      </p:pic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425326"/>
              </p:ext>
            </p:extLst>
          </p:nvPr>
        </p:nvGraphicFramePr>
        <p:xfrm>
          <a:off x="571471" y="1488982"/>
          <a:ext cx="3496473" cy="4940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r:id="rId4" imgW="4724119" imgH="6674850" progId="AcroExch.Document.7">
                  <p:embed/>
                </p:oleObj>
              </mc:Choice>
              <mc:Fallback>
                <p:oleObj name="Acrobat Document" r:id="rId4" imgW="4724119" imgH="6674850" progId="AcroExch.Document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1" y="1488982"/>
                        <a:ext cx="3496473" cy="49404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C:\Users\HP\Desktop\Без названия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16188" y="0"/>
            <a:ext cx="1057322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78671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План об усилении санитарно-противоэпидемических и санитарно-профилактических мероприятий по предупреждению распространения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короновирусной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инфекции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774747"/>
              </p:ext>
            </p:extLst>
          </p:nvPr>
        </p:nvGraphicFramePr>
        <p:xfrm>
          <a:off x="0" y="1071546"/>
          <a:ext cx="9144000" cy="476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6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457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36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11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748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2376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мероприятия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Ответственный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 исполнением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Контроль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116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Ознакомить медицинских работников, пациентов и посетителей с правилами респираторной гигиены и гигиены рук, а также профилактики внутрибольничных инфекций. Провести устный инструктаж, подготовить информационные плакаты, карточки и другие соответствующие материалы.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эпидемический период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Госпитальный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эпидемиолог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Зам.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глав. врача по медицинской части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Добиться 100% применения медицинскими работниками стандартных мер безопасности при взаимодействии со всеми пациентами.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Постоянно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Госпитальный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эпидемиолог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Зам.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глав. врача по медицинской части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Помещать пациентов в отдельные хорошо проветриваемые палаты. Не допускать совместного размещения пациентов с подозрением на COVID-19 и с подтвержденным диагнозом заболевания.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эпидемический период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Зав.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врачи инфекционного отделения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Зам.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глав. врача по медицинской части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Расстояние между больничными койками должно составлять не менее одного метра, независимо от того, имеются ли подозрения на COVID-19.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Постоянно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Старшая мед.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сестра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с/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инфекционного отделения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Главная медицинская сестра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2" descr="C:\Users\HP\Desktop\Без назван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6188" y="0"/>
            <a:ext cx="1127812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829120"/>
              </p:ext>
            </p:extLst>
          </p:nvPr>
        </p:nvGraphicFramePr>
        <p:xfrm>
          <a:off x="0" y="214290"/>
          <a:ext cx="9144000" cy="6102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6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457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36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11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748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2376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мероприятия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Ответственный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 исполнением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Контроль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4303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Проводить плановую очистку и дезинфекцию поверхностей, с которыми контактирует пациент. Согласно утвержденного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графика уборок.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Постоянно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Старшая мед.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сестра, с/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инфекционного отделения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Главная медицинская сестра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проведении процедур, сопровождающихся формированием инфекционных аэрозолей, таких как интубация трахеи,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неинвазивная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искусственная вентиляция легких, трахеотомия, сердечно-легочная реанимация, искусственная вентиляция легких вручную до интубации, бронхоскопия, забор носоглоточной слизи/аспирата и вскрытие строго применять медицинскими работниками мер профилактики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аэрозольно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-аэрогенной передачи инфекции.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эпидемический период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Зав.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врачи инфекционного отделения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Госпитальный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эпидемиолог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целях снижения риска передачи инфекции уход за пациентами с подозрением на COVID-19 и с подтвержденным диагнозом должна осуществлять специализированная медицинская бригада.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эпидемический период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Зав.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врачи, старшая мед. сестра инфекционного отделения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Зам.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глав. врача по медицинской части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Обеспечить на 100% весь персонал надлежащими средствами индивидуальной защиты (СИЗ) (например, медицинскими или хирургическими масками, респираторами N95/FFP2, перчатками, защитной одеждой, защитными очками).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Постоянно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Зав.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аптеки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Зам.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глав. врача по медицинской части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2" descr="C:\Users\HP\Desktop\Без назван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6188" y="0"/>
            <a:ext cx="1127812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597036"/>
              </p:ext>
            </p:extLst>
          </p:nvPr>
        </p:nvGraphicFramePr>
        <p:xfrm>
          <a:off x="0" y="214290"/>
          <a:ext cx="914400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6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457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36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11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748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2376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мероприятия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Ответственный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 исполнением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Контроль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9728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Без медицинской необходимости не перемещать и не транспортировать пациентов. Использовать специализированное переносное рентгенологическое оборудование и/или прочее специализированное диагностическое оборудование. При необходимости в транспортировке использовать заранее определенные транспортные маршруты в целях сведения к минимуму рисков для персонала, других пациентов и посетителей.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Постоянно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Старшая мед.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сестра инфекционного отделения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Главная медицинская сестра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Обеспечить применение безопасных рутинных процедур и соблюдение рекомендаций по профилактике и контролю инфекций применительно к транспортировке и обработке лабораторных проб, при приготовлении и раздаче пищи, в прачечной и чистке, а также при утилизации отходов.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эпидемический период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Зав.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врачи инфекционного отделения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Госпитальный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эпидемиолог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Обеспечить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качественную диагностику в инфекционным отделении в момент первичного осмотра больных с признаками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короновирусной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инфекций.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эпидемический период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Зав.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врачи, старшая мед. сестра инфекционного отделения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Зам.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глав. врача по медицинской части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Госпитализация пациентов осуществлять в отдельный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бокс для пациентов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коронавирусной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инфекций.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эпидемический период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Старшая мед.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Сестра инфекционного отделения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Главная медицинская сестра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2" descr="C:\Users\HP\Desktop\Без назван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6188" y="0"/>
            <a:ext cx="1127812" cy="1142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402070"/>
              </p:ext>
            </p:extLst>
          </p:nvPr>
        </p:nvGraphicFramePr>
        <p:xfrm>
          <a:off x="285720" y="714356"/>
          <a:ext cx="8572560" cy="588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295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52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135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826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2376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мероприятия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Ответственный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 исполнением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Контроль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Информировать не позднее 2-х часов УСЭК путем передачи экстренных извещений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внеочередных донесений на каждый случай подозрения на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коронавирусную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инфекцию.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эпидемический период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Зав.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врачи инфекционного отделения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Госпитальный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эпидемиолог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8394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Добиться 100% правильного применение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медицинским персоналом СИЗ (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перчатки,халат,очки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или защитная маска для защиты органы зрения). 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эпидемический период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Зав.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врачи, старшая мед. сестра инфекционного отделения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Госпитальный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эпидемиолог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Отслеживать состояния медицинских работников на протяжении 14 дней после контакта с пациентом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эпидемический период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Зав.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врачи, инфекционного отделения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Зам.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глав. врача по медицинской части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Добиться</a:t>
                      </a:r>
                      <a:r>
                        <a:rPr lang="kk-K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100% вакцинации сотрудников, привлеченных в оказании медицинской помощи.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В эпидемический период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Старшая мед.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Сестра инфекционного отделения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Госпитальный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эпидемиолог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Создать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запас медикаментов и СИЗ для оказания лечебно профилактических мероприятии с признаками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коронавирусной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инфекции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эпидемический период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Зав. Аптеки,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Отдел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закупок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Зам.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глав. врача по медицинской части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2" descr="C:\Users\HP\Desktop\Без назван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98146" y="0"/>
            <a:ext cx="845853" cy="85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269332"/>
              </p:ext>
            </p:extLst>
          </p:nvPr>
        </p:nvGraphicFramePr>
        <p:xfrm>
          <a:off x="214282" y="571480"/>
          <a:ext cx="8572560" cy="5474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295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52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135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826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2376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мероприятия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Ответственный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 исполнением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Контроль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2586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Подготовить неснижаемый запас дезинфицирующих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средств для проведения дезинфекции в отделениях в эпидемический период . Подготовить неснижаемый  запас антисептиков.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эпидемический период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Старшая мед. сестра, С/х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инфекционного отделения, отдел гос. закупок.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Главная медицинская сестра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После выписки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пациента проводить заключительную уборку и проветривание бокс в течении 2 часов.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эпидемический период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Старшая мед. сестра, С/х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инфекционного отделения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Главная медицинская сестра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Организовать исправную и бесперебойную работу по всей больнице станций гигиены рук (вода, мыло, бумажные полотенца, спиртовой очищающий раствор для рук) и мусорных корзин.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Постоянно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Зав.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Хоз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Зам. АХЧ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Проводить обучение сотрудников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всех категорий (врачи, средний мед персонал, младший персонал, технический персонал, административный персонал) на готовность к 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черезвычайным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ситуациям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COVID-19.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 в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Госпитальный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эпидемиолог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Зам.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глав. врача по медицинской части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2" descr="C:\Users\HP\Desktop\Без назван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38" y="0"/>
            <a:ext cx="928662" cy="941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Внедрение плана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P\Downloads\WhatsApp Image 2022-12-06 at 11.56.27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1560" y="1325127"/>
            <a:ext cx="7477177" cy="5500726"/>
          </a:xfrm>
          <a:prstGeom prst="rect">
            <a:avLst/>
          </a:prstGeom>
          <a:noFill/>
        </p:spPr>
      </p:pic>
      <p:pic>
        <p:nvPicPr>
          <p:cNvPr id="5" name="Picture 2" descr="C:\Users\HP\Desktop\Без назван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16188" y="0"/>
            <a:ext cx="1127812" cy="1142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HP\Downloads\Ляйля14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5400000">
            <a:off x="1989443" y="232044"/>
            <a:ext cx="5440259" cy="7811652"/>
          </a:xfrm>
          <a:prstGeom prst="rect">
            <a:avLst/>
          </a:prstGeom>
          <a:noFill/>
        </p:spPr>
      </p:pic>
      <p:pic>
        <p:nvPicPr>
          <p:cNvPr id="5" name="Picture 2" descr="C:\Users\HP\Desktop\Без назван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86678" y="0"/>
            <a:ext cx="1057322" cy="1071546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Внедрение плана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Маршрутизация сотрудников и пациентов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HP\Downloads\кик кентау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3568" y="1586013"/>
            <a:ext cx="3622176" cy="5020610"/>
          </a:xfrm>
          <a:prstGeom prst="rect">
            <a:avLst/>
          </a:prstGeom>
          <a:noFill/>
        </p:spPr>
      </p:pic>
      <p:pic>
        <p:nvPicPr>
          <p:cNvPr id="3075" name="Picture 3" descr="C:\Users\HP\Downloads\кик кентау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0"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443240" cy="5172741"/>
          </a:xfrm>
          <a:prstGeom prst="rect">
            <a:avLst/>
          </a:prstGeom>
          <a:noFill/>
        </p:spPr>
      </p:pic>
      <p:pic>
        <p:nvPicPr>
          <p:cNvPr id="6" name="Picture 2" descr="C:\Users\HP\Desktop\Без названия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86678" y="0"/>
            <a:ext cx="1057322" cy="1071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Польза от проведенной работы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 . Повышение профессионализма в области ПИИК обучающихся;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 . Внедрение проделанных работ в больницах;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3‎. Определение конкретных пробелов в области ПИИК в стационарах;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4‎ . Обучились разрабатывать собственный продукт в области ПИИК (план, разработка руководств);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‎5 . Приобрели навык эффективного использования в условиях ограниченных ресурсов. </a:t>
            </a:r>
          </a:p>
        </p:txBody>
      </p:sp>
      <p:pic>
        <p:nvPicPr>
          <p:cNvPr id="4" name="Picture 2" descr="C:\Users\HP\Desktop\Без назван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214290"/>
            <a:ext cx="1057322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2869"/>
            <a:ext cx="8229600" cy="1143000"/>
          </a:xfrm>
        </p:spPr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Комлексный план по гигиене рук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HP\Downloads\WhatsApp Image 2022-12-06 at 12.00.39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366" y="1108634"/>
            <a:ext cx="7047914" cy="4591419"/>
          </a:xfrm>
          <a:prstGeom prst="rect">
            <a:avLst/>
          </a:prstGeom>
          <a:noFill/>
        </p:spPr>
      </p:pic>
      <p:pic>
        <p:nvPicPr>
          <p:cNvPr id="5" name="Picture 2" descr="C:\Users\HP\Desktop\Без назван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91624" y="1985"/>
            <a:ext cx="845859" cy="857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211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Рекомендации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1. Проводить обучение  всех сотрудников на готовность к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черезвычайным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ситуациям  COVID-19 в онлайн формате. 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2. Информирование обучающихся по оценкам.</a:t>
            </a:r>
          </a:p>
          <a:p>
            <a:pPr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HP\Desktop\Без назван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6678" y="0"/>
            <a:ext cx="1057322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Основные трудности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1. Отсутсвие эпидемиологической     насторожности всех сотрудников. </a:t>
            </a:r>
          </a:p>
          <a:p>
            <a:pPr marL="0" indent="0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2. Н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едостаток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знаний в области ПИИК.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Сложности в осуществлении в области коммуникации</a:t>
            </a:r>
            <a:r>
              <a:rPr lang="ru-RU" dirty="0" smtClean="0"/>
              <a:t>. </a:t>
            </a:r>
          </a:p>
        </p:txBody>
      </p:sp>
      <p:pic>
        <p:nvPicPr>
          <p:cNvPr id="4" name="Picture 2" descr="C:\Users\HP\Desktop\Без назван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214290"/>
            <a:ext cx="1057322" cy="1071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hlinkClick r:id="rId2"/>
              </a:rPr>
              <a:t>https://hls.kz/</a:t>
            </a:r>
            <a:r>
              <a:rPr lang="ru-RU" dirty="0" smtClean="0"/>
              <a:t>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Национальный центр общественного здравоохранения Министерства Здравоохранения Республики Казахстан</a:t>
            </a:r>
          </a:p>
          <a:p>
            <a:r>
              <a:rPr lang="kk-KZ" u="sng" dirty="0" smtClean="0">
                <a:hlinkClick r:id="rId3"/>
              </a:rPr>
              <a:t>https://apps.who.int/iris/bitstream/handle/10665/333973/WHO-EURO-2020-1012-40758-54955-rus.pdf</a:t>
            </a:r>
            <a:r>
              <a:rPr lang="kk-KZ" u="sng" dirty="0" smtClean="0"/>
              <a:t>  -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контрольный вопросник для оценки готовности больниц к вспышке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COVID-19.</a:t>
            </a:r>
            <a:endParaRPr lang="ru-RU" dirty="0" smtClean="0">
              <a:latin typeface="Times New Roman" pitchFamily="18" charset="0"/>
              <a:cs typeface="Times New Roman" pitchFamily="18" charset="0"/>
              <a:hlinkClick r:id="rId4"/>
            </a:endParaRPr>
          </a:p>
          <a:p>
            <a:r>
              <a:rPr lang="en-US" dirty="0" smtClean="0">
                <a:hlinkClick r:id="rId4"/>
              </a:rPr>
              <a:t>https://www.who.int/ru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Всемирная организация здравоохранения</a:t>
            </a:r>
          </a:p>
          <a:p>
            <a:r>
              <a:rPr lang="en-US" dirty="0" smtClean="0">
                <a:hlinkClick r:id="rId5"/>
              </a:rPr>
              <a:t>https://adilet.zan.kz/rus</a:t>
            </a:r>
            <a:r>
              <a:rPr lang="ru-RU" dirty="0" smtClean="0"/>
              <a:t> -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«Әділет»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Информационно-правовая система нормативных правовых актов Республики Казахстан</a:t>
            </a:r>
          </a:p>
          <a:p>
            <a:endParaRPr lang="ru-RU" dirty="0"/>
          </a:p>
        </p:txBody>
      </p:sp>
      <p:pic>
        <p:nvPicPr>
          <p:cNvPr id="4" name="Picture 2" descr="C:\Users\HP\Desktop\Без названия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86678" y="0"/>
            <a:ext cx="1057322" cy="1071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secretariat@hls.kz</a:t>
            </a:r>
            <a:endParaRPr lang="ru-RU" dirty="0"/>
          </a:p>
        </p:txBody>
      </p:sp>
      <p:pic>
        <p:nvPicPr>
          <p:cNvPr id="4" name="Picture 2" descr="C:\Users\HP\Desktop\Без назван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4427" y="274638"/>
            <a:ext cx="1057322" cy="10715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51169" y="2967335"/>
            <a:ext cx="72416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0820" y="4509120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4"/>
              </a:rPr>
              <a:t>https://hls.kz/</a:t>
            </a:r>
            <a:r>
              <a:rPr lang="ru-RU" sz="3200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371" y="28575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Внедрение программы «Гигиена рук» в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ГКП на ПХВ «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Кентауская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центральная больница»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HP\Downloads\WhatsApp Image 2022-12-07 at 23.06.48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844" y="1627456"/>
            <a:ext cx="3144127" cy="3521659"/>
          </a:xfrm>
          <a:prstGeom prst="rect">
            <a:avLst/>
          </a:prstGeom>
          <a:noFill/>
        </p:spPr>
      </p:pic>
      <p:pic>
        <p:nvPicPr>
          <p:cNvPr id="5" name="Picture 2" descr="C:\Users\HP\Downloads\Ляйля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3016" y="1613624"/>
            <a:ext cx="2397962" cy="2571593"/>
          </a:xfrm>
          <a:prstGeom prst="rect">
            <a:avLst/>
          </a:prstGeom>
          <a:noFill/>
        </p:spPr>
      </p:pic>
      <p:pic>
        <p:nvPicPr>
          <p:cNvPr id="6" name="Picture 5" descr="C:\Users\HP\Downloads\Ляйля1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135214" y="3988221"/>
            <a:ext cx="1953611" cy="2372243"/>
          </a:xfrm>
          <a:prstGeom prst="rect">
            <a:avLst/>
          </a:prstGeom>
          <a:noFill/>
        </p:spPr>
      </p:pic>
      <p:pic>
        <p:nvPicPr>
          <p:cNvPr id="7" name="Picture 2" descr="C:\Users\HP\Desktop\Без назван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98141" y="12"/>
            <a:ext cx="845859" cy="857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216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354162"/>
          </a:xfrm>
        </p:spPr>
        <p:txBody>
          <a:bodyPr>
            <a:normAutofit fontScale="90000"/>
          </a:bodyPr>
          <a:lstStyle/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Комлексный план по гигиене рук</a:t>
            </a:r>
            <a:endParaRPr lang="ru-RU" dirty="0"/>
          </a:p>
        </p:txBody>
      </p:sp>
      <p:pic>
        <p:nvPicPr>
          <p:cNvPr id="4" name="Picture 3" descr="C:\Users\HP\Downloads\Ляйля1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88900" y="-236572"/>
            <a:ext cx="4389119" cy="7543799"/>
          </a:xfrm>
          <a:prstGeom prst="rect">
            <a:avLst/>
          </a:prstGeom>
          <a:noFill/>
        </p:spPr>
      </p:pic>
      <p:pic>
        <p:nvPicPr>
          <p:cNvPr id="6" name="Picture 2" descr="C:\Users\HP\Desktop\Без назван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98140" y="71039"/>
            <a:ext cx="845859" cy="857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64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Отчет по мониторингу гигиены рук</a:t>
            </a:r>
            <a:endParaRPr lang="en-US" sz="1800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5900" y="2294336"/>
            <a:ext cx="6172200" cy="3564731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За период с августа по октябрь 2022 года в   </a:t>
            </a:r>
            <a:r>
              <a:rPr lang="ru-RU" sz="1350" dirty="0" err="1">
                <a:latin typeface="Times New Roman" pitchFamily="18" charset="0"/>
                <a:cs typeface="Times New Roman" pitchFamily="18" charset="0"/>
              </a:rPr>
              <a:t>Кентауской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 центральной городской больницы проверено</a:t>
            </a:r>
            <a:r>
              <a:rPr lang="en-US" sz="13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en-US" sz="13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случаев обработки рук.</a:t>
            </a:r>
            <a:endParaRPr lang="en-US" sz="135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Уровень соблюдения гигиены рук при фактическом наблюдении составило</a:t>
            </a:r>
            <a:r>
              <a:rPr lang="en-US" sz="13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350" dirty="0">
                <a:latin typeface="Times New Roman" pitchFamily="18" charset="0"/>
                <a:cs typeface="Times New Roman" pitchFamily="18" charset="0"/>
              </a:rPr>
              <a:t>6%,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при этом</a:t>
            </a:r>
            <a:r>
              <a:rPr lang="en-US" sz="135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eaLnBrk="1" hangingPunct="1">
              <a:defRPr/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Частота мытья рук с мылом не изменилась</a:t>
            </a:r>
            <a:r>
              <a:rPr lang="en-US" sz="135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13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частота использования антисептика увеличилась.</a:t>
            </a:r>
            <a:endParaRPr lang="en-US" sz="1350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en-US" sz="13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Улучшение гигиены рук отмечали среди среднего и младшего персонала, а среди врачей – без изменений.</a:t>
            </a:r>
            <a:endParaRPr lang="en-US" sz="135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-  увеличилось потребление антисептика. </a:t>
            </a:r>
          </a:p>
        </p:txBody>
      </p:sp>
      <p:pic>
        <p:nvPicPr>
          <p:cNvPr id="5" name="Picture 2" descr="C:\Users\HP\Desktop\Без назван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3532" y="26699"/>
            <a:ext cx="845859" cy="857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747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За период с августа по октябрь 2022 года в   </a:t>
            </a:r>
            <a:r>
              <a:rPr lang="ru-RU" sz="1350" dirty="0" err="1">
                <a:latin typeface="Times New Roman" pitchFamily="18" charset="0"/>
                <a:cs typeface="Times New Roman" pitchFamily="18" charset="0"/>
              </a:rPr>
              <a:t>Костанайской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50" dirty="0" err="1">
                <a:latin typeface="Times New Roman" pitchFamily="18" charset="0"/>
                <a:cs typeface="Times New Roman" pitchFamily="18" charset="0"/>
              </a:rPr>
              <a:t>обласной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 больницы проверено</a:t>
            </a:r>
            <a:r>
              <a:rPr lang="en-US" sz="13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en-US" sz="13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случаев обработки рук.</a:t>
            </a:r>
            <a:endParaRPr lang="en-US" sz="135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Уровень соблюдения гигиены рук при фактическом наблюдении составило</a:t>
            </a:r>
            <a:r>
              <a:rPr lang="en-US" sz="1350" dirty="0">
                <a:latin typeface="Times New Roman" pitchFamily="18" charset="0"/>
                <a:cs typeface="Times New Roman" pitchFamily="18" charset="0"/>
              </a:rPr>
              <a:t> 66%,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при этом</a:t>
            </a:r>
            <a:r>
              <a:rPr lang="en-US" sz="1350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35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sz="135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5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3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Частота мытья рук с мылом не изменилась</a:t>
            </a:r>
            <a:r>
              <a:rPr lang="en-US" sz="135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13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частота использования антисептика увеличилась.</a:t>
            </a:r>
          </a:p>
          <a:p>
            <a:pPr>
              <a:buNone/>
              <a:defRPr/>
            </a:pPr>
            <a:r>
              <a:rPr lang="en-US" sz="13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3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Улучшение гигиены рук отмечали среди среднего и младшего персонала, а среди врачей – без изменений.</a:t>
            </a:r>
            <a:endParaRPr lang="en-US" sz="135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 - увеличилось потребление антисептика. </a:t>
            </a:r>
          </a:p>
          <a:p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92696"/>
            <a:ext cx="7886700" cy="99417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Отчет по мониторингу гигиены рук</a:t>
            </a:r>
            <a:endParaRPr lang="en-US" sz="1800" dirty="0"/>
          </a:p>
        </p:txBody>
      </p:sp>
      <p:pic>
        <p:nvPicPr>
          <p:cNvPr id="6" name="Picture 2" descr="C:\Users\HP\Desktop\Без назван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2286" y="13135"/>
            <a:ext cx="845859" cy="857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366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28620"/>
            <a:ext cx="7776864" cy="1566868"/>
          </a:xfrm>
        </p:spPr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Результаты опроса /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наблюдения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736057" y="1995488"/>
            <a:ext cx="628698" cy="3231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мыло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572001" y="1995488"/>
            <a:ext cx="1111971" cy="3231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антисептик</a:t>
            </a:r>
          </a:p>
        </p:txBody>
      </p:sp>
      <p:pic>
        <p:nvPicPr>
          <p:cNvPr id="2050" name="Picture 2" descr="C:\Users\HP\Desktop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435" y="2050256"/>
            <a:ext cx="7890272" cy="3273029"/>
          </a:xfrm>
          <a:prstGeom prst="rect">
            <a:avLst/>
          </a:prstGeom>
          <a:noFill/>
        </p:spPr>
      </p:pic>
      <p:pic>
        <p:nvPicPr>
          <p:cNvPr id="9" name="Picture 2" descr="C:\Users\HP\Desktop\Без назван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7707" y="0"/>
            <a:ext cx="845859" cy="857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206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354162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Обучение сотрудников по гигиене рук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Эпидемиолог\Desktop\WhatsApp Image 2022-11-25 at 11.40.0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41449"/>
            <a:ext cx="2737244" cy="1982405"/>
          </a:xfrm>
          <a:prstGeom prst="rect">
            <a:avLst/>
          </a:prstGeom>
          <a:noFill/>
        </p:spPr>
      </p:pic>
      <p:pic>
        <p:nvPicPr>
          <p:cNvPr id="7" name="Picture 4" descr="C:\Users\Эпидемиолог\Desktop\WhatsApp Image 2022-11-25 at 11.40.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9905" y="4005064"/>
            <a:ext cx="2709437" cy="2071922"/>
          </a:xfrm>
          <a:prstGeom prst="rect">
            <a:avLst/>
          </a:prstGeom>
          <a:noFill/>
        </p:spPr>
      </p:pic>
      <p:pic>
        <p:nvPicPr>
          <p:cNvPr id="8" name="Picture 2" descr="C:\Users\Эпидемиолог\Desktop\WhatsApp Image 2022-11-25 at 11.39.5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9106" y="1628800"/>
            <a:ext cx="2411033" cy="2095054"/>
          </a:xfrm>
          <a:prstGeom prst="rect">
            <a:avLst/>
          </a:prstGeom>
          <a:noFill/>
        </p:spPr>
      </p:pic>
      <p:pic>
        <p:nvPicPr>
          <p:cNvPr id="9" name="Picture 3" descr="C:\Users\Эпидемиолог\Desktop\WhatsApp Image 2022-11-25 at 11.39.59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132012"/>
            <a:ext cx="2159003" cy="1818026"/>
          </a:xfrm>
          <a:prstGeom prst="rect">
            <a:avLst/>
          </a:prstGeom>
          <a:noFill/>
        </p:spPr>
      </p:pic>
      <p:pic>
        <p:nvPicPr>
          <p:cNvPr id="11" name="Picture 2" descr="C:\Users\HP\Desktop\Без названия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83532" y="0"/>
            <a:ext cx="845859" cy="857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765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3293</TotalTime>
  <Words>2109</Words>
  <Application>Microsoft Office PowerPoint</Application>
  <PresentationFormat>Экран (4:3)</PresentationFormat>
  <Paragraphs>256</Paragraphs>
  <Slides>33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Calibri</vt:lpstr>
      <vt:lpstr>Marlett</vt:lpstr>
      <vt:lpstr>Tahoma</vt:lpstr>
      <vt:lpstr>Times New Roman</vt:lpstr>
      <vt:lpstr>Wingdings</vt:lpstr>
      <vt:lpstr>Тема Office</vt:lpstr>
      <vt:lpstr>Acrobat Document</vt:lpstr>
      <vt:lpstr>Внедрения практик по полевым работам, проведенных на первом этапе обучения</vt:lpstr>
      <vt:lpstr>Внедрение программы «Гигиена рук» в КГП «Костанайская областная больница»</vt:lpstr>
      <vt:lpstr>Комлексный план по гигиене рук</vt:lpstr>
      <vt:lpstr>Внедрение программы «Гигиена рук» в ГКП на ПХВ «Кентауская центральная больница»</vt:lpstr>
      <vt:lpstr>Комлексный план по гигиене рук</vt:lpstr>
      <vt:lpstr>Отчет по мониторингу гигиены рук</vt:lpstr>
      <vt:lpstr>Отчет по мониторингу гигиены рук</vt:lpstr>
      <vt:lpstr>Результаты опроса / Результаты наблюдения  </vt:lpstr>
      <vt:lpstr>Обучение сотрудников по гигиене рук</vt:lpstr>
      <vt:lpstr>Препятствия во время внедрения</vt:lpstr>
      <vt:lpstr>Презентация PowerPoint</vt:lpstr>
      <vt:lpstr>Внедрение оценки существующих программ готовности медицинской организации к черезвычайным ситуация, в частности к глобальным инфекциям (COVID-19) Второй этап</vt:lpstr>
      <vt:lpstr>Актуальность</vt:lpstr>
      <vt:lpstr>Цель</vt:lpstr>
      <vt:lpstr>Задачи</vt:lpstr>
      <vt:lpstr>Оценка готовности КГП «Костанайская областная больница» к чрезвычайным ситуациям, в частности к глобальным инфекциям (Covid-19). </vt:lpstr>
      <vt:lpstr>Оценка готовности КГП «Кентауская центральная городская больница» к чрезвычайным ситуациям, в частности к глобальным инфекциям (Covid-19). </vt:lpstr>
      <vt:lpstr>Протокол заседания КИК</vt:lpstr>
      <vt:lpstr>Протокол заседания КИК</vt:lpstr>
      <vt:lpstr>Внедрение программы готовности к чрезвычайным ситуациям, в частности к глобальным инфекциям</vt:lpstr>
      <vt:lpstr>План об усилении санитарно-противоэпидемических и санитарно-профилактических мероприятий по предупреждению распространения короновирусной инфекции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Внедрение плана</vt:lpstr>
      <vt:lpstr>Внедрение плана</vt:lpstr>
      <vt:lpstr>Маршрутизация сотрудников и пациентов</vt:lpstr>
      <vt:lpstr>Польза от проведенной работы</vt:lpstr>
      <vt:lpstr>Рекомендации</vt:lpstr>
      <vt:lpstr>Основные трудности</vt:lpstr>
      <vt:lpstr>Использованная литература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Пользователь</cp:lastModifiedBy>
  <cp:revision>53</cp:revision>
  <dcterms:created xsi:type="dcterms:W3CDTF">2022-12-04T07:06:06Z</dcterms:created>
  <dcterms:modified xsi:type="dcterms:W3CDTF">2022-12-13T08:55:22Z</dcterms:modified>
</cp:coreProperties>
</file>