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0" r:id="rId1"/>
  </p:sldMasterIdLst>
  <p:notesMasterIdLst>
    <p:notesMasterId r:id="rId41"/>
  </p:notesMasterIdLst>
  <p:sldIdLst>
    <p:sldId id="256" r:id="rId2"/>
    <p:sldId id="265" r:id="rId3"/>
    <p:sldId id="356" r:id="rId4"/>
    <p:sldId id="357" r:id="rId5"/>
    <p:sldId id="379" r:id="rId6"/>
    <p:sldId id="301" r:id="rId7"/>
    <p:sldId id="303" r:id="rId8"/>
    <p:sldId id="358" r:id="rId9"/>
    <p:sldId id="304" r:id="rId10"/>
    <p:sldId id="305" r:id="rId11"/>
    <p:sldId id="306" r:id="rId12"/>
    <p:sldId id="315" r:id="rId13"/>
    <p:sldId id="307" r:id="rId14"/>
    <p:sldId id="308" r:id="rId15"/>
    <p:sldId id="321" r:id="rId16"/>
    <p:sldId id="359" r:id="rId17"/>
    <p:sldId id="364" r:id="rId18"/>
    <p:sldId id="335" r:id="rId19"/>
    <p:sldId id="337" r:id="rId20"/>
    <p:sldId id="325" r:id="rId21"/>
    <p:sldId id="342" r:id="rId22"/>
    <p:sldId id="341" r:id="rId23"/>
    <p:sldId id="344" r:id="rId24"/>
    <p:sldId id="350" r:id="rId25"/>
    <p:sldId id="353" r:id="rId26"/>
    <p:sldId id="355" r:id="rId27"/>
    <p:sldId id="347" r:id="rId28"/>
    <p:sldId id="365" r:id="rId29"/>
    <p:sldId id="366" r:id="rId30"/>
    <p:sldId id="367" r:id="rId31"/>
    <p:sldId id="369" r:id="rId32"/>
    <p:sldId id="370" r:id="rId33"/>
    <p:sldId id="376" r:id="rId34"/>
    <p:sldId id="377" r:id="rId35"/>
    <p:sldId id="378" r:id="rId36"/>
    <p:sldId id="371" r:id="rId37"/>
    <p:sldId id="373" r:id="rId38"/>
    <p:sldId id="374" r:id="rId39"/>
    <p:sldId id="297" r:id="rId4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B36313D2-F71A-4B02-B755-0B2574F6B97F}">
          <p14:sldIdLst>
            <p14:sldId id="256"/>
            <p14:sldId id="265"/>
            <p14:sldId id="356"/>
            <p14:sldId id="357"/>
            <p14:sldId id="379"/>
            <p14:sldId id="301"/>
            <p14:sldId id="303"/>
            <p14:sldId id="358"/>
            <p14:sldId id="304"/>
            <p14:sldId id="305"/>
            <p14:sldId id="306"/>
            <p14:sldId id="315"/>
            <p14:sldId id="307"/>
            <p14:sldId id="308"/>
            <p14:sldId id="321"/>
            <p14:sldId id="359"/>
            <p14:sldId id="364"/>
            <p14:sldId id="335"/>
            <p14:sldId id="337"/>
            <p14:sldId id="325"/>
            <p14:sldId id="342"/>
            <p14:sldId id="341"/>
            <p14:sldId id="344"/>
            <p14:sldId id="350"/>
            <p14:sldId id="353"/>
            <p14:sldId id="355"/>
          </p14:sldIdLst>
        </p14:section>
        <p14:section name="Раздел без заголовка" id="{716B4087-3621-413A-9909-36D1A3A6F165}">
          <p14:sldIdLst>
            <p14:sldId id="347"/>
            <p14:sldId id="365"/>
            <p14:sldId id="366"/>
            <p14:sldId id="367"/>
            <p14:sldId id="369"/>
            <p14:sldId id="370"/>
            <p14:sldId id="376"/>
            <p14:sldId id="377"/>
            <p14:sldId id="378"/>
            <p14:sldId id="371"/>
            <p14:sldId id="373"/>
            <p14:sldId id="374"/>
            <p14:sldId id="29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4" autoAdjust="0"/>
    <p:restoredTop sz="96980" autoAdjust="0"/>
  </p:normalViewPr>
  <p:slideViewPr>
    <p:cSldViewPr snapToGrid="0">
      <p:cViewPr varScale="1">
        <p:scale>
          <a:sx n="112" d="100"/>
          <a:sy n="112" d="100"/>
        </p:scale>
        <p:origin x="21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58A6D7DB-A188-D4C4-B872-15A817B2AD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a:extLst>
              <a:ext uri="{FF2B5EF4-FFF2-40B4-BE49-F238E27FC236}">
                <a16:creationId xmlns:a16="http://schemas.microsoft.com/office/drawing/2014/main" xmlns="" id="{7EFEF364-B26D-2E81-29DD-570CA1AB70B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938BCE6-0782-48E1-900C-AD4C192A6139}" type="datetimeFigureOut">
              <a:rPr lang="ru-RU"/>
              <a:pPr>
                <a:defRPr/>
              </a:pPr>
              <a:t>10.10.2022</a:t>
            </a:fld>
            <a:endParaRPr lang="ru-RU"/>
          </a:p>
        </p:txBody>
      </p:sp>
      <p:sp>
        <p:nvSpPr>
          <p:cNvPr id="4" name="Образ слайда 3">
            <a:extLst>
              <a:ext uri="{FF2B5EF4-FFF2-40B4-BE49-F238E27FC236}">
                <a16:creationId xmlns:a16="http://schemas.microsoft.com/office/drawing/2014/main" xmlns="" id="{F8676133-D0A3-0027-B536-C022374BE2A6}"/>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a:extLst>
              <a:ext uri="{FF2B5EF4-FFF2-40B4-BE49-F238E27FC236}">
                <a16:creationId xmlns:a16="http://schemas.microsoft.com/office/drawing/2014/main" xmlns="" id="{E4FD1632-C817-C1B9-4816-D5E3D867EF7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a:ext uri="{FF2B5EF4-FFF2-40B4-BE49-F238E27FC236}">
                <a16:creationId xmlns:a16="http://schemas.microsoft.com/office/drawing/2014/main" xmlns="" id="{3C4CEA0A-0FD7-B0A2-F601-4B5AEB4D3E4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a:extLst>
              <a:ext uri="{FF2B5EF4-FFF2-40B4-BE49-F238E27FC236}">
                <a16:creationId xmlns:a16="http://schemas.microsoft.com/office/drawing/2014/main" xmlns="" id="{76E8236B-6472-6995-6D90-FABF858E231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93E299A4-2FE0-410F-87DD-2C5118F2F8E8}" type="slidenum">
              <a:rPr lang="ru-RU"/>
              <a:pPr>
                <a:defRPr/>
              </a:pPr>
              <a:t>‹#›</a:t>
            </a:fld>
            <a:endParaRPr lang="ru-RU"/>
          </a:p>
        </p:txBody>
      </p:sp>
    </p:spTree>
    <p:extLst>
      <p:ext uri="{BB962C8B-B14F-4D97-AF65-F5344CB8AC3E}">
        <p14:creationId xmlns:p14="http://schemas.microsoft.com/office/powerpoint/2010/main" val="21540200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pPr>
              <a:defRPr/>
            </a:pPr>
            <a:fld id="{93E299A4-2FE0-410F-87DD-2C5118F2F8E8}" type="slidenum">
              <a:rPr lang="ru-RU" smtClean="0"/>
              <a:pPr>
                <a:defRPr/>
              </a:pPr>
              <a:t>1</a:t>
            </a:fld>
            <a:endParaRPr lang="ru-RU"/>
          </a:p>
        </p:txBody>
      </p:sp>
    </p:spTree>
    <p:extLst>
      <p:ext uri="{BB962C8B-B14F-4D97-AF65-F5344CB8AC3E}">
        <p14:creationId xmlns:p14="http://schemas.microsoft.com/office/powerpoint/2010/main" val="160073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11</a:t>
            </a:fld>
            <a:endParaRPr lang="x-none"/>
          </a:p>
        </p:txBody>
      </p:sp>
    </p:spTree>
    <p:extLst>
      <p:ext uri="{BB962C8B-B14F-4D97-AF65-F5344CB8AC3E}">
        <p14:creationId xmlns:p14="http://schemas.microsoft.com/office/powerpoint/2010/main" val="9230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12</a:t>
            </a:fld>
            <a:endParaRPr lang="x-none"/>
          </a:p>
        </p:txBody>
      </p:sp>
    </p:spTree>
    <p:extLst>
      <p:ext uri="{BB962C8B-B14F-4D97-AF65-F5344CB8AC3E}">
        <p14:creationId xmlns:p14="http://schemas.microsoft.com/office/powerpoint/2010/main" val="29506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13</a:t>
            </a:fld>
            <a:endParaRPr lang="x-none"/>
          </a:p>
        </p:txBody>
      </p:sp>
    </p:spTree>
    <p:extLst>
      <p:ext uri="{BB962C8B-B14F-4D97-AF65-F5344CB8AC3E}">
        <p14:creationId xmlns:p14="http://schemas.microsoft.com/office/powerpoint/2010/main" val="236293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14</a:t>
            </a:fld>
            <a:endParaRPr lang="x-none"/>
          </a:p>
        </p:txBody>
      </p:sp>
    </p:spTree>
    <p:extLst>
      <p:ext uri="{BB962C8B-B14F-4D97-AF65-F5344CB8AC3E}">
        <p14:creationId xmlns:p14="http://schemas.microsoft.com/office/powerpoint/2010/main" val="383241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15</a:t>
            </a:fld>
            <a:endParaRPr lang="x-none"/>
          </a:p>
        </p:txBody>
      </p:sp>
    </p:spTree>
    <p:extLst>
      <p:ext uri="{BB962C8B-B14F-4D97-AF65-F5344CB8AC3E}">
        <p14:creationId xmlns:p14="http://schemas.microsoft.com/office/powerpoint/2010/main" val="4252952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17</a:t>
            </a:fld>
            <a:endParaRPr lang="x-none"/>
          </a:p>
        </p:txBody>
      </p:sp>
    </p:spTree>
    <p:extLst>
      <p:ext uri="{BB962C8B-B14F-4D97-AF65-F5344CB8AC3E}">
        <p14:creationId xmlns:p14="http://schemas.microsoft.com/office/powerpoint/2010/main" val="41286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20</a:t>
            </a:fld>
            <a:endParaRPr lang="x-none"/>
          </a:p>
        </p:txBody>
      </p:sp>
    </p:spTree>
    <p:extLst>
      <p:ext uri="{BB962C8B-B14F-4D97-AF65-F5344CB8AC3E}">
        <p14:creationId xmlns:p14="http://schemas.microsoft.com/office/powerpoint/2010/main" val="1848637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21</a:t>
            </a:fld>
            <a:endParaRPr lang="x-none"/>
          </a:p>
        </p:txBody>
      </p:sp>
    </p:spTree>
    <p:extLst>
      <p:ext uri="{BB962C8B-B14F-4D97-AF65-F5344CB8AC3E}">
        <p14:creationId xmlns:p14="http://schemas.microsoft.com/office/powerpoint/2010/main" val="3956569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22</a:t>
            </a:fld>
            <a:endParaRPr lang="x-none"/>
          </a:p>
        </p:txBody>
      </p:sp>
    </p:spTree>
    <p:extLst>
      <p:ext uri="{BB962C8B-B14F-4D97-AF65-F5344CB8AC3E}">
        <p14:creationId xmlns:p14="http://schemas.microsoft.com/office/powerpoint/2010/main" val="3956569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23</a:t>
            </a:fld>
            <a:endParaRPr lang="x-none"/>
          </a:p>
        </p:txBody>
      </p:sp>
    </p:spTree>
    <p:extLst>
      <p:ext uri="{BB962C8B-B14F-4D97-AF65-F5344CB8AC3E}">
        <p14:creationId xmlns:p14="http://schemas.microsoft.com/office/powerpoint/2010/main" val="220031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2</a:t>
            </a:fld>
            <a:endParaRPr lang="x-none"/>
          </a:p>
        </p:txBody>
      </p:sp>
    </p:spTree>
    <p:extLst>
      <p:ext uri="{BB962C8B-B14F-4D97-AF65-F5344CB8AC3E}">
        <p14:creationId xmlns:p14="http://schemas.microsoft.com/office/powerpoint/2010/main" val="1991030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24</a:t>
            </a:fld>
            <a:endParaRPr lang="x-none"/>
          </a:p>
        </p:txBody>
      </p:sp>
    </p:spTree>
    <p:extLst>
      <p:ext uri="{BB962C8B-B14F-4D97-AF65-F5344CB8AC3E}">
        <p14:creationId xmlns:p14="http://schemas.microsoft.com/office/powerpoint/2010/main" val="3956569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25</a:t>
            </a:fld>
            <a:endParaRPr lang="x-none"/>
          </a:p>
        </p:txBody>
      </p:sp>
    </p:spTree>
    <p:extLst>
      <p:ext uri="{BB962C8B-B14F-4D97-AF65-F5344CB8AC3E}">
        <p14:creationId xmlns:p14="http://schemas.microsoft.com/office/powerpoint/2010/main" val="3956569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26</a:t>
            </a:fld>
            <a:endParaRPr lang="x-none"/>
          </a:p>
        </p:txBody>
      </p:sp>
    </p:spTree>
    <p:extLst>
      <p:ext uri="{BB962C8B-B14F-4D97-AF65-F5344CB8AC3E}">
        <p14:creationId xmlns:p14="http://schemas.microsoft.com/office/powerpoint/2010/main" val="3956569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93E299A4-2FE0-410F-87DD-2C5118F2F8E8}" type="slidenum">
              <a:rPr lang="ru-RU" smtClean="0"/>
              <a:pPr>
                <a:defRPr/>
              </a:pPr>
              <a:t>28</a:t>
            </a:fld>
            <a:endParaRPr lang="ru-RU"/>
          </a:p>
        </p:txBody>
      </p:sp>
    </p:spTree>
    <p:extLst>
      <p:ext uri="{BB962C8B-B14F-4D97-AF65-F5344CB8AC3E}">
        <p14:creationId xmlns:p14="http://schemas.microsoft.com/office/powerpoint/2010/main" val="377771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3</a:t>
            </a:fld>
            <a:endParaRPr lang="x-none"/>
          </a:p>
        </p:txBody>
      </p:sp>
    </p:spTree>
    <p:extLst>
      <p:ext uri="{BB962C8B-B14F-4D97-AF65-F5344CB8AC3E}">
        <p14:creationId xmlns:p14="http://schemas.microsoft.com/office/powerpoint/2010/main" val="16123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4</a:t>
            </a:fld>
            <a:endParaRPr lang="x-none"/>
          </a:p>
        </p:txBody>
      </p:sp>
    </p:spTree>
    <p:extLst>
      <p:ext uri="{BB962C8B-B14F-4D97-AF65-F5344CB8AC3E}">
        <p14:creationId xmlns:p14="http://schemas.microsoft.com/office/powerpoint/2010/main" val="553403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6</a:t>
            </a:fld>
            <a:endParaRPr lang="x-none"/>
          </a:p>
        </p:txBody>
      </p:sp>
    </p:spTree>
    <p:extLst>
      <p:ext uri="{BB962C8B-B14F-4D97-AF65-F5344CB8AC3E}">
        <p14:creationId xmlns:p14="http://schemas.microsoft.com/office/powerpoint/2010/main" val="210771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7</a:t>
            </a:fld>
            <a:endParaRPr lang="x-none"/>
          </a:p>
        </p:txBody>
      </p:sp>
    </p:spTree>
    <p:extLst>
      <p:ext uri="{BB962C8B-B14F-4D97-AF65-F5344CB8AC3E}">
        <p14:creationId xmlns:p14="http://schemas.microsoft.com/office/powerpoint/2010/main" val="3162372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8</a:t>
            </a:fld>
            <a:endParaRPr lang="x-none"/>
          </a:p>
        </p:txBody>
      </p:sp>
    </p:spTree>
    <p:extLst>
      <p:ext uri="{BB962C8B-B14F-4D97-AF65-F5344CB8AC3E}">
        <p14:creationId xmlns:p14="http://schemas.microsoft.com/office/powerpoint/2010/main" val="3890158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9</a:t>
            </a:fld>
            <a:endParaRPr lang="x-none"/>
          </a:p>
        </p:txBody>
      </p:sp>
    </p:spTree>
    <p:extLst>
      <p:ext uri="{BB962C8B-B14F-4D97-AF65-F5344CB8AC3E}">
        <p14:creationId xmlns:p14="http://schemas.microsoft.com/office/powerpoint/2010/main" val="345009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A46BA333-BE9C-4AAC-9988-911B4A5A22F4}" type="slidenum">
              <a:rPr lang="x-none" smtClean="0"/>
              <a:pPr/>
              <a:t>10</a:t>
            </a:fld>
            <a:endParaRPr lang="x-none"/>
          </a:p>
        </p:txBody>
      </p:sp>
    </p:spTree>
    <p:extLst>
      <p:ext uri="{BB962C8B-B14F-4D97-AF65-F5344CB8AC3E}">
        <p14:creationId xmlns:p14="http://schemas.microsoft.com/office/powerpoint/2010/main" val="126038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4CDE0F3-A2F2-8B73-EBFF-FCC7844ED9C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a16="http://schemas.microsoft.com/office/drawing/2014/main" xmlns="" id="{3C45FB2B-2FC6-0F1D-E304-D42B36D11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a16="http://schemas.microsoft.com/office/drawing/2014/main" xmlns="" id="{F41F98BD-32DE-3702-C4E5-FEAA78D24B86}"/>
              </a:ext>
            </a:extLst>
          </p:cNvPr>
          <p:cNvSpPr>
            <a:spLocks noGrp="1"/>
          </p:cNvSpPr>
          <p:nvPr>
            <p:ph type="dt" sz="half" idx="10"/>
          </p:nvPr>
        </p:nvSpPr>
        <p:spPr/>
        <p:txBody>
          <a:bodyPr/>
          <a:lstStyle/>
          <a:p>
            <a:pPr>
              <a:defRPr/>
            </a:pPr>
            <a:fld id="{5B460D87-54CE-44E8-9CD7-750B2AAC6706}" type="datetimeFigureOut">
              <a:rPr lang="ru-RU" smtClean="0"/>
              <a:pPr>
                <a:defRPr/>
              </a:pPr>
              <a:t>10.10.2022</a:t>
            </a:fld>
            <a:endParaRPr lang="ru-RU"/>
          </a:p>
        </p:txBody>
      </p:sp>
      <p:sp>
        <p:nvSpPr>
          <p:cNvPr id="5" name="Нижний колонтитул 4">
            <a:extLst>
              <a:ext uri="{FF2B5EF4-FFF2-40B4-BE49-F238E27FC236}">
                <a16:creationId xmlns:a16="http://schemas.microsoft.com/office/drawing/2014/main" xmlns="" id="{A7450C65-9C5E-9D96-7DBE-D1860378D917}"/>
              </a:ext>
            </a:extLst>
          </p:cNvPr>
          <p:cNvSpPr>
            <a:spLocks noGrp="1"/>
          </p:cNvSpPr>
          <p:nvPr>
            <p:ph type="ftr" sz="quarter" idx="11"/>
          </p:nvPr>
        </p:nvSpPr>
        <p:spPr/>
        <p:txBody>
          <a:bodyPr/>
          <a:lstStyle/>
          <a:p>
            <a:pPr>
              <a:defRPr/>
            </a:pPr>
            <a:endParaRPr lang="ru-RU"/>
          </a:p>
        </p:txBody>
      </p:sp>
      <p:sp>
        <p:nvSpPr>
          <p:cNvPr id="6" name="Номер слайда 5">
            <a:extLst>
              <a:ext uri="{FF2B5EF4-FFF2-40B4-BE49-F238E27FC236}">
                <a16:creationId xmlns:a16="http://schemas.microsoft.com/office/drawing/2014/main" xmlns="" id="{63DB4F2C-D6B3-C28F-1464-73424393A996}"/>
              </a:ext>
            </a:extLst>
          </p:cNvPr>
          <p:cNvSpPr>
            <a:spLocks noGrp="1"/>
          </p:cNvSpPr>
          <p:nvPr>
            <p:ph type="sldNum" sz="quarter" idx="12"/>
          </p:nvPr>
        </p:nvSpPr>
        <p:spPr/>
        <p:txBody>
          <a:bodyPr/>
          <a:lstStyle/>
          <a:p>
            <a:pPr>
              <a:defRPr/>
            </a:pPr>
            <a:fld id="{079944B7-130F-49DE-9108-1A35AA806B53}" type="slidenum">
              <a:rPr lang="ru-RU" smtClean="0"/>
              <a:pPr>
                <a:defRPr/>
              </a:pPr>
              <a:t>‹#›</a:t>
            </a:fld>
            <a:endParaRPr lang="ru-RU"/>
          </a:p>
        </p:txBody>
      </p:sp>
    </p:spTree>
    <p:extLst>
      <p:ext uri="{BB962C8B-B14F-4D97-AF65-F5344CB8AC3E}">
        <p14:creationId xmlns:p14="http://schemas.microsoft.com/office/powerpoint/2010/main" val="147110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5817357-1068-3CD1-8141-911E74EC2ECD}"/>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3AE1D5DB-27B5-7DCF-7CA2-F1B298A79D3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1B7873A8-78E2-2233-D4BF-54DF66A8ADAB}"/>
              </a:ext>
            </a:extLst>
          </p:cNvPr>
          <p:cNvSpPr>
            <a:spLocks noGrp="1"/>
          </p:cNvSpPr>
          <p:nvPr>
            <p:ph type="dt" sz="half" idx="10"/>
          </p:nvPr>
        </p:nvSpPr>
        <p:spPr/>
        <p:txBody>
          <a:bodyPr/>
          <a:lstStyle/>
          <a:p>
            <a:pPr>
              <a:defRPr/>
            </a:pPr>
            <a:fld id="{3C52FCB0-1E3A-45FA-966A-372CA161D229}" type="datetimeFigureOut">
              <a:rPr lang="ru-RU" smtClean="0"/>
              <a:pPr>
                <a:defRPr/>
              </a:pPr>
              <a:t>10.10.2022</a:t>
            </a:fld>
            <a:endParaRPr lang="ru-RU"/>
          </a:p>
        </p:txBody>
      </p:sp>
      <p:sp>
        <p:nvSpPr>
          <p:cNvPr id="5" name="Нижний колонтитул 4">
            <a:extLst>
              <a:ext uri="{FF2B5EF4-FFF2-40B4-BE49-F238E27FC236}">
                <a16:creationId xmlns:a16="http://schemas.microsoft.com/office/drawing/2014/main" xmlns="" id="{0019DFAC-9AD0-0352-B892-A97AD1FCFDE6}"/>
              </a:ext>
            </a:extLst>
          </p:cNvPr>
          <p:cNvSpPr>
            <a:spLocks noGrp="1"/>
          </p:cNvSpPr>
          <p:nvPr>
            <p:ph type="ftr" sz="quarter" idx="11"/>
          </p:nvPr>
        </p:nvSpPr>
        <p:spPr/>
        <p:txBody>
          <a:bodyPr/>
          <a:lstStyle/>
          <a:p>
            <a:pPr>
              <a:defRPr/>
            </a:pPr>
            <a:endParaRPr lang="ru-RU"/>
          </a:p>
        </p:txBody>
      </p:sp>
      <p:sp>
        <p:nvSpPr>
          <p:cNvPr id="6" name="Номер слайда 5">
            <a:extLst>
              <a:ext uri="{FF2B5EF4-FFF2-40B4-BE49-F238E27FC236}">
                <a16:creationId xmlns:a16="http://schemas.microsoft.com/office/drawing/2014/main" xmlns="" id="{B7AD1548-C50E-07E6-CE2D-5EBA5D266D46}"/>
              </a:ext>
            </a:extLst>
          </p:cNvPr>
          <p:cNvSpPr>
            <a:spLocks noGrp="1"/>
          </p:cNvSpPr>
          <p:nvPr>
            <p:ph type="sldNum" sz="quarter" idx="12"/>
          </p:nvPr>
        </p:nvSpPr>
        <p:spPr/>
        <p:txBody>
          <a:bodyPr/>
          <a:lstStyle/>
          <a:p>
            <a:pPr>
              <a:defRPr/>
            </a:pPr>
            <a:fld id="{B78C7C54-C270-40E7-B936-66F3756D8772}" type="slidenum">
              <a:rPr lang="ru-RU" smtClean="0"/>
              <a:pPr>
                <a:defRPr/>
              </a:pPr>
              <a:t>‹#›</a:t>
            </a:fld>
            <a:endParaRPr lang="ru-RU"/>
          </a:p>
        </p:txBody>
      </p:sp>
    </p:spTree>
    <p:extLst>
      <p:ext uri="{BB962C8B-B14F-4D97-AF65-F5344CB8AC3E}">
        <p14:creationId xmlns:p14="http://schemas.microsoft.com/office/powerpoint/2010/main" val="149363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E85780B2-68A4-D4A1-3C0F-9BF2D9E64BCA}"/>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a16="http://schemas.microsoft.com/office/drawing/2014/main" xmlns="" id="{8F0B3F7F-3BC1-A0E5-D63B-0CF293B9214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DA7504CA-138A-1AD4-0B56-55184321D308}"/>
              </a:ext>
            </a:extLst>
          </p:cNvPr>
          <p:cNvSpPr>
            <a:spLocks noGrp="1"/>
          </p:cNvSpPr>
          <p:nvPr>
            <p:ph type="dt" sz="half" idx="10"/>
          </p:nvPr>
        </p:nvSpPr>
        <p:spPr/>
        <p:txBody>
          <a:bodyPr/>
          <a:lstStyle/>
          <a:p>
            <a:pPr>
              <a:defRPr/>
            </a:pPr>
            <a:fld id="{0074FD8F-8631-40B6-866C-F21A425B7CAE}" type="datetimeFigureOut">
              <a:rPr lang="ru-RU" smtClean="0"/>
              <a:pPr>
                <a:defRPr/>
              </a:pPr>
              <a:t>10.10.2022</a:t>
            </a:fld>
            <a:endParaRPr lang="ru-RU"/>
          </a:p>
        </p:txBody>
      </p:sp>
      <p:sp>
        <p:nvSpPr>
          <p:cNvPr id="5" name="Нижний колонтитул 4">
            <a:extLst>
              <a:ext uri="{FF2B5EF4-FFF2-40B4-BE49-F238E27FC236}">
                <a16:creationId xmlns:a16="http://schemas.microsoft.com/office/drawing/2014/main" xmlns="" id="{6B64B6EF-2499-58AF-5CC9-7110C5059697}"/>
              </a:ext>
            </a:extLst>
          </p:cNvPr>
          <p:cNvSpPr>
            <a:spLocks noGrp="1"/>
          </p:cNvSpPr>
          <p:nvPr>
            <p:ph type="ftr" sz="quarter" idx="11"/>
          </p:nvPr>
        </p:nvSpPr>
        <p:spPr/>
        <p:txBody>
          <a:bodyPr/>
          <a:lstStyle/>
          <a:p>
            <a:pPr>
              <a:defRPr/>
            </a:pPr>
            <a:endParaRPr lang="ru-RU"/>
          </a:p>
        </p:txBody>
      </p:sp>
      <p:sp>
        <p:nvSpPr>
          <p:cNvPr id="6" name="Номер слайда 5">
            <a:extLst>
              <a:ext uri="{FF2B5EF4-FFF2-40B4-BE49-F238E27FC236}">
                <a16:creationId xmlns:a16="http://schemas.microsoft.com/office/drawing/2014/main" xmlns="" id="{C452D259-41A9-7FFD-707D-E11CB2DF7498}"/>
              </a:ext>
            </a:extLst>
          </p:cNvPr>
          <p:cNvSpPr>
            <a:spLocks noGrp="1"/>
          </p:cNvSpPr>
          <p:nvPr>
            <p:ph type="sldNum" sz="quarter" idx="12"/>
          </p:nvPr>
        </p:nvSpPr>
        <p:spPr/>
        <p:txBody>
          <a:bodyPr/>
          <a:lstStyle/>
          <a:p>
            <a:pPr>
              <a:defRPr/>
            </a:pPr>
            <a:fld id="{53EF77B7-8490-436E-9D3B-E5C373D67003}" type="slidenum">
              <a:rPr lang="ru-RU" smtClean="0"/>
              <a:pPr>
                <a:defRPr/>
              </a:pPr>
              <a:t>‹#›</a:t>
            </a:fld>
            <a:endParaRPr lang="ru-RU"/>
          </a:p>
        </p:txBody>
      </p:sp>
    </p:spTree>
    <p:extLst>
      <p:ext uri="{BB962C8B-B14F-4D97-AF65-F5344CB8AC3E}">
        <p14:creationId xmlns:p14="http://schemas.microsoft.com/office/powerpoint/2010/main" val="255963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E45E304-4BA2-94BD-4041-70B7E42323C2}"/>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2D8F5718-89FC-4FDE-88E9-DFC5B3B8163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7EE4E1D8-9EA7-D6B1-84B8-4FED4C076F6D}"/>
              </a:ext>
            </a:extLst>
          </p:cNvPr>
          <p:cNvSpPr>
            <a:spLocks noGrp="1"/>
          </p:cNvSpPr>
          <p:nvPr>
            <p:ph type="dt" sz="half" idx="10"/>
          </p:nvPr>
        </p:nvSpPr>
        <p:spPr/>
        <p:txBody>
          <a:bodyPr/>
          <a:lstStyle/>
          <a:p>
            <a:pPr>
              <a:defRPr/>
            </a:pPr>
            <a:fld id="{8B9E69C0-D667-477E-881F-4F2CA2F605F9}" type="datetimeFigureOut">
              <a:rPr lang="ru-RU" smtClean="0"/>
              <a:pPr>
                <a:defRPr/>
              </a:pPr>
              <a:t>10.10.2022</a:t>
            </a:fld>
            <a:endParaRPr lang="ru-RU"/>
          </a:p>
        </p:txBody>
      </p:sp>
      <p:sp>
        <p:nvSpPr>
          <p:cNvPr id="5" name="Нижний колонтитул 4">
            <a:extLst>
              <a:ext uri="{FF2B5EF4-FFF2-40B4-BE49-F238E27FC236}">
                <a16:creationId xmlns:a16="http://schemas.microsoft.com/office/drawing/2014/main" xmlns="" id="{0CE7B359-E64A-F9EF-7AC8-64BDE12A8717}"/>
              </a:ext>
            </a:extLst>
          </p:cNvPr>
          <p:cNvSpPr>
            <a:spLocks noGrp="1"/>
          </p:cNvSpPr>
          <p:nvPr>
            <p:ph type="ftr" sz="quarter" idx="11"/>
          </p:nvPr>
        </p:nvSpPr>
        <p:spPr/>
        <p:txBody>
          <a:bodyPr/>
          <a:lstStyle/>
          <a:p>
            <a:pPr>
              <a:defRPr/>
            </a:pPr>
            <a:endParaRPr lang="ru-RU"/>
          </a:p>
        </p:txBody>
      </p:sp>
      <p:sp>
        <p:nvSpPr>
          <p:cNvPr id="6" name="Номер слайда 5">
            <a:extLst>
              <a:ext uri="{FF2B5EF4-FFF2-40B4-BE49-F238E27FC236}">
                <a16:creationId xmlns:a16="http://schemas.microsoft.com/office/drawing/2014/main" xmlns="" id="{A0C487C0-8501-9342-C664-16937512D588}"/>
              </a:ext>
            </a:extLst>
          </p:cNvPr>
          <p:cNvSpPr>
            <a:spLocks noGrp="1"/>
          </p:cNvSpPr>
          <p:nvPr>
            <p:ph type="sldNum" sz="quarter" idx="12"/>
          </p:nvPr>
        </p:nvSpPr>
        <p:spPr/>
        <p:txBody>
          <a:bodyPr/>
          <a:lstStyle/>
          <a:p>
            <a:pPr>
              <a:defRPr/>
            </a:pPr>
            <a:fld id="{3D22340B-D0D0-4BEC-ACED-61CE9BC007F5}" type="slidenum">
              <a:rPr lang="ru-RU" smtClean="0"/>
              <a:pPr>
                <a:defRPr/>
              </a:pPr>
              <a:t>‹#›</a:t>
            </a:fld>
            <a:endParaRPr lang="ru-RU"/>
          </a:p>
        </p:txBody>
      </p:sp>
    </p:spTree>
    <p:extLst>
      <p:ext uri="{BB962C8B-B14F-4D97-AF65-F5344CB8AC3E}">
        <p14:creationId xmlns:p14="http://schemas.microsoft.com/office/powerpoint/2010/main" val="418404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C4EF11-B27B-9D1C-4129-FE832318255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a16="http://schemas.microsoft.com/office/drawing/2014/main" xmlns="" id="{2AE375FF-ECD0-097F-589A-AFE2AD18D2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39F53B88-211C-6A6A-834D-785E24FFA2E2}"/>
              </a:ext>
            </a:extLst>
          </p:cNvPr>
          <p:cNvSpPr>
            <a:spLocks noGrp="1"/>
          </p:cNvSpPr>
          <p:nvPr>
            <p:ph type="dt" sz="half" idx="10"/>
          </p:nvPr>
        </p:nvSpPr>
        <p:spPr/>
        <p:txBody>
          <a:bodyPr/>
          <a:lstStyle/>
          <a:p>
            <a:pPr>
              <a:defRPr/>
            </a:pPr>
            <a:fld id="{6EBDB98E-59E6-4474-867D-98009FD71D42}" type="datetimeFigureOut">
              <a:rPr lang="ru-RU" smtClean="0"/>
              <a:pPr>
                <a:defRPr/>
              </a:pPr>
              <a:t>10.10.2022</a:t>
            </a:fld>
            <a:endParaRPr lang="ru-RU"/>
          </a:p>
        </p:txBody>
      </p:sp>
      <p:sp>
        <p:nvSpPr>
          <p:cNvPr id="5" name="Нижний колонтитул 4">
            <a:extLst>
              <a:ext uri="{FF2B5EF4-FFF2-40B4-BE49-F238E27FC236}">
                <a16:creationId xmlns:a16="http://schemas.microsoft.com/office/drawing/2014/main" xmlns="" id="{389AF79A-E454-3DE5-B831-6A3CF37DACF2}"/>
              </a:ext>
            </a:extLst>
          </p:cNvPr>
          <p:cNvSpPr>
            <a:spLocks noGrp="1"/>
          </p:cNvSpPr>
          <p:nvPr>
            <p:ph type="ftr" sz="quarter" idx="11"/>
          </p:nvPr>
        </p:nvSpPr>
        <p:spPr/>
        <p:txBody>
          <a:bodyPr/>
          <a:lstStyle/>
          <a:p>
            <a:pPr>
              <a:defRPr/>
            </a:pPr>
            <a:endParaRPr lang="ru-RU"/>
          </a:p>
        </p:txBody>
      </p:sp>
      <p:sp>
        <p:nvSpPr>
          <p:cNvPr id="6" name="Номер слайда 5">
            <a:extLst>
              <a:ext uri="{FF2B5EF4-FFF2-40B4-BE49-F238E27FC236}">
                <a16:creationId xmlns:a16="http://schemas.microsoft.com/office/drawing/2014/main" xmlns="" id="{C083D2E5-C4E4-12DE-0150-00E2F5D5CA36}"/>
              </a:ext>
            </a:extLst>
          </p:cNvPr>
          <p:cNvSpPr>
            <a:spLocks noGrp="1"/>
          </p:cNvSpPr>
          <p:nvPr>
            <p:ph type="sldNum" sz="quarter" idx="12"/>
          </p:nvPr>
        </p:nvSpPr>
        <p:spPr/>
        <p:txBody>
          <a:bodyPr/>
          <a:lstStyle/>
          <a:p>
            <a:pPr>
              <a:defRPr/>
            </a:pPr>
            <a:fld id="{7B528152-D430-40D1-A9AF-5C950EA6C9BB}" type="slidenum">
              <a:rPr lang="ru-RU" smtClean="0"/>
              <a:pPr>
                <a:defRPr/>
              </a:pPr>
              <a:t>‹#›</a:t>
            </a:fld>
            <a:endParaRPr lang="ru-RU"/>
          </a:p>
        </p:txBody>
      </p:sp>
    </p:spTree>
    <p:extLst>
      <p:ext uri="{BB962C8B-B14F-4D97-AF65-F5344CB8AC3E}">
        <p14:creationId xmlns:p14="http://schemas.microsoft.com/office/powerpoint/2010/main" val="332296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D3827F-180E-8D99-C262-57A05D2BC58C}"/>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a16="http://schemas.microsoft.com/office/drawing/2014/main" xmlns="" id="{12F77A81-FD84-DC25-6247-510C3AFD367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a16="http://schemas.microsoft.com/office/drawing/2014/main" xmlns="" id="{7C0BCE11-47B5-120D-C41A-2F1F013CCDF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a16="http://schemas.microsoft.com/office/drawing/2014/main" xmlns="" id="{6978D9D3-2FF9-2DC6-6905-0D322EC79B5A}"/>
              </a:ext>
            </a:extLst>
          </p:cNvPr>
          <p:cNvSpPr>
            <a:spLocks noGrp="1"/>
          </p:cNvSpPr>
          <p:nvPr>
            <p:ph type="dt" sz="half" idx="10"/>
          </p:nvPr>
        </p:nvSpPr>
        <p:spPr/>
        <p:txBody>
          <a:bodyPr/>
          <a:lstStyle/>
          <a:p>
            <a:pPr>
              <a:defRPr/>
            </a:pPr>
            <a:fld id="{EE7FB519-D161-4DAF-8691-9BD634A57480}" type="datetimeFigureOut">
              <a:rPr lang="ru-RU" smtClean="0"/>
              <a:pPr>
                <a:defRPr/>
              </a:pPr>
              <a:t>10.10.2022</a:t>
            </a:fld>
            <a:endParaRPr lang="ru-RU"/>
          </a:p>
        </p:txBody>
      </p:sp>
      <p:sp>
        <p:nvSpPr>
          <p:cNvPr id="6" name="Нижний колонтитул 5">
            <a:extLst>
              <a:ext uri="{FF2B5EF4-FFF2-40B4-BE49-F238E27FC236}">
                <a16:creationId xmlns:a16="http://schemas.microsoft.com/office/drawing/2014/main" xmlns="" id="{913CF871-883C-4FB5-E649-8728322DCF88}"/>
              </a:ext>
            </a:extLst>
          </p:cNvPr>
          <p:cNvSpPr>
            <a:spLocks noGrp="1"/>
          </p:cNvSpPr>
          <p:nvPr>
            <p:ph type="ftr" sz="quarter" idx="11"/>
          </p:nvPr>
        </p:nvSpPr>
        <p:spPr/>
        <p:txBody>
          <a:bodyPr/>
          <a:lstStyle/>
          <a:p>
            <a:pPr>
              <a:defRPr/>
            </a:pPr>
            <a:endParaRPr lang="ru-RU"/>
          </a:p>
        </p:txBody>
      </p:sp>
      <p:sp>
        <p:nvSpPr>
          <p:cNvPr id="7" name="Номер слайда 6">
            <a:extLst>
              <a:ext uri="{FF2B5EF4-FFF2-40B4-BE49-F238E27FC236}">
                <a16:creationId xmlns:a16="http://schemas.microsoft.com/office/drawing/2014/main" xmlns="" id="{59A66687-D52A-4401-9A07-3AF26A98B9EE}"/>
              </a:ext>
            </a:extLst>
          </p:cNvPr>
          <p:cNvSpPr>
            <a:spLocks noGrp="1"/>
          </p:cNvSpPr>
          <p:nvPr>
            <p:ph type="sldNum" sz="quarter" idx="12"/>
          </p:nvPr>
        </p:nvSpPr>
        <p:spPr/>
        <p:txBody>
          <a:bodyPr/>
          <a:lstStyle/>
          <a:p>
            <a:pPr>
              <a:defRPr/>
            </a:pPr>
            <a:fld id="{040339E6-81E0-460C-B7E1-3E6484AE119C}" type="slidenum">
              <a:rPr lang="ru-RU" smtClean="0"/>
              <a:pPr>
                <a:defRPr/>
              </a:pPr>
              <a:t>‹#›</a:t>
            </a:fld>
            <a:endParaRPr lang="ru-RU"/>
          </a:p>
        </p:txBody>
      </p:sp>
    </p:spTree>
    <p:extLst>
      <p:ext uri="{BB962C8B-B14F-4D97-AF65-F5344CB8AC3E}">
        <p14:creationId xmlns:p14="http://schemas.microsoft.com/office/powerpoint/2010/main" val="131580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52F9595-D230-EDF6-45F9-68315BAAFE36}"/>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083F4996-7EC0-A710-BC54-CB6506FD5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0DA4F0CE-AB1A-632F-3245-2023EDA63155}"/>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a16="http://schemas.microsoft.com/office/drawing/2014/main" xmlns="" id="{E99A20DC-4109-5C8A-2F51-823C8CA454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419154B9-A28B-D665-953E-37270CCD464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a16="http://schemas.microsoft.com/office/drawing/2014/main" xmlns="" id="{348C55FE-489B-0098-7B56-2817F93CAD55}"/>
              </a:ext>
            </a:extLst>
          </p:cNvPr>
          <p:cNvSpPr>
            <a:spLocks noGrp="1"/>
          </p:cNvSpPr>
          <p:nvPr>
            <p:ph type="dt" sz="half" idx="10"/>
          </p:nvPr>
        </p:nvSpPr>
        <p:spPr/>
        <p:txBody>
          <a:bodyPr/>
          <a:lstStyle/>
          <a:p>
            <a:pPr>
              <a:defRPr/>
            </a:pPr>
            <a:fld id="{E2668EEF-51D0-45E8-8E35-A8E70E5385E1}" type="datetimeFigureOut">
              <a:rPr lang="ru-RU" smtClean="0"/>
              <a:pPr>
                <a:defRPr/>
              </a:pPr>
              <a:t>10.10.2022</a:t>
            </a:fld>
            <a:endParaRPr lang="ru-RU"/>
          </a:p>
        </p:txBody>
      </p:sp>
      <p:sp>
        <p:nvSpPr>
          <p:cNvPr id="8" name="Нижний колонтитул 7">
            <a:extLst>
              <a:ext uri="{FF2B5EF4-FFF2-40B4-BE49-F238E27FC236}">
                <a16:creationId xmlns:a16="http://schemas.microsoft.com/office/drawing/2014/main" xmlns="" id="{0D2FF0D5-3FEA-AA5A-1587-69C94F5B9524}"/>
              </a:ext>
            </a:extLst>
          </p:cNvPr>
          <p:cNvSpPr>
            <a:spLocks noGrp="1"/>
          </p:cNvSpPr>
          <p:nvPr>
            <p:ph type="ftr" sz="quarter" idx="11"/>
          </p:nvPr>
        </p:nvSpPr>
        <p:spPr/>
        <p:txBody>
          <a:bodyPr/>
          <a:lstStyle/>
          <a:p>
            <a:pPr>
              <a:defRPr/>
            </a:pPr>
            <a:endParaRPr lang="ru-RU"/>
          </a:p>
        </p:txBody>
      </p:sp>
      <p:sp>
        <p:nvSpPr>
          <p:cNvPr id="9" name="Номер слайда 8">
            <a:extLst>
              <a:ext uri="{FF2B5EF4-FFF2-40B4-BE49-F238E27FC236}">
                <a16:creationId xmlns:a16="http://schemas.microsoft.com/office/drawing/2014/main" xmlns="" id="{B5B1F3B6-E88C-FF1A-A373-01CE61D78179}"/>
              </a:ext>
            </a:extLst>
          </p:cNvPr>
          <p:cNvSpPr>
            <a:spLocks noGrp="1"/>
          </p:cNvSpPr>
          <p:nvPr>
            <p:ph type="sldNum" sz="quarter" idx="12"/>
          </p:nvPr>
        </p:nvSpPr>
        <p:spPr/>
        <p:txBody>
          <a:bodyPr/>
          <a:lstStyle/>
          <a:p>
            <a:pPr>
              <a:defRPr/>
            </a:pPr>
            <a:fld id="{27E45F0D-A2EF-46CF-BB11-1D8673D1E502}" type="slidenum">
              <a:rPr lang="ru-RU" smtClean="0"/>
              <a:pPr>
                <a:defRPr/>
              </a:pPr>
              <a:t>‹#›</a:t>
            </a:fld>
            <a:endParaRPr lang="ru-RU"/>
          </a:p>
        </p:txBody>
      </p:sp>
    </p:spTree>
    <p:extLst>
      <p:ext uri="{BB962C8B-B14F-4D97-AF65-F5344CB8AC3E}">
        <p14:creationId xmlns:p14="http://schemas.microsoft.com/office/powerpoint/2010/main" val="224700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B0B6EBD-1004-3661-4EAE-93AFE81EBC94}"/>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a16="http://schemas.microsoft.com/office/drawing/2014/main" xmlns="" id="{1AB10862-33F3-AA58-5B87-62DEC3F30AA7}"/>
              </a:ext>
            </a:extLst>
          </p:cNvPr>
          <p:cNvSpPr>
            <a:spLocks noGrp="1"/>
          </p:cNvSpPr>
          <p:nvPr>
            <p:ph type="dt" sz="half" idx="10"/>
          </p:nvPr>
        </p:nvSpPr>
        <p:spPr/>
        <p:txBody>
          <a:bodyPr/>
          <a:lstStyle/>
          <a:p>
            <a:pPr>
              <a:defRPr/>
            </a:pPr>
            <a:fld id="{E3914DFC-1614-4542-AADC-DB666912FF74}" type="datetimeFigureOut">
              <a:rPr lang="ru-RU" smtClean="0"/>
              <a:pPr>
                <a:defRPr/>
              </a:pPr>
              <a:t>10.10.2022</a:t>
            </a:fld>
            <a:endParaRPr lang="ru-RU"/>
          </a:p>
        </p:txBody>
      </p:sp>
      <p:sp>
        <p:nvSpPr>
          <p:cNvPr id="4" name="Нижний колонтитул 3">
            <a:extLst>
              <a:ext uri="{FF2B5EF4-FFF2-40B4-BE49-F238E27FC236}">
                <a16:creationId xmlns:a16="http://schemas.microsoft.com/office/drawing/2014/main" xmlns="" id="{1F58B1DF-4C80-E027-14DA-9723841E73D0}"/>
              </a:ext>
            </a:extLst>
          </p:cNvPr>
          <p:cNvSpPr>
            <a:spLocks noGrp="1"/>
          </p:cNvSpPr>
          <p:nvPr>
            <p:ph type="ftr" sz="quarter" idx="11"/>
          </p:nvPr>
        </p:nvSpPr>
        <p:spPr/>
        <p:txBody>
          <a:bodyPr/>
          <a:lstStyle/>
          <a:p>
            <a:pPr>
              <a:defRPr/>
            </a:pPr>
            <a:endParaRPr lang="ru-RU"/>
          </a:p>
        </p:txBody>
      </p:sp>
      <p:sp>
        <p:nvSpPr>
          <p:cNvPr id="5" name="Номер слайда 4">
            <a:extLst>
              <a:ext uri="{FF2B5EF4-FFF2-40B4-BE49-F238E27FC236}">
                <a16:creationId xmlns:a16="http://schemas.microsoft.com/office/drawing/2014/main" xmlns="" id="{8C2BAA2B-5480-1CEA-5929-2D1B7FDA5247}"/>
              </a:ext>
            </a:extLst>
          </p:cNvPr>
          <p:cNvSpPr>
            <a:spLocks noGrp="1"/>
          </p:cNvSpPr>
          <p:nvPr>
            <p:ph type="sldNum" sz="quarter" idx="12"/>
          </p:nvPr>
        </p:nvSpPr>
        <p:spPr/>
        <p:txBody>
          <a:bodyPr/>
          <a:lstStyle/>
          <a:p>
            <a:pPr>
              <a:defRPr/>
            </a:pPr>
            <a:fld id="{2A5D7FF3-DCF1-4404-B27D-B0AF00AE9879}" type="slidenum">
              <a:rPr lang="ru-RU" smtClean="0"/>
              <a:pPr>
                <a:defRPr/>
              </a:pPr>
              <a:t>‹#›</a:t>
            </a:fld>
            <a:endParaRPr lang="ru-RU"/>
          </a:p>
        </p:txBody>
      </p:sp>
    </p:spTree>
    <p:extLst>
      <p:ext uri="{BB962C8B-B14F-4D97-AF65-F5344CB8AC3E}">
        <p14:creationId xmlns:p14="http://schemas.microsoft.com/office/powerpoint/2010/main" val="325384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4B7F020C-097B-757E-C6DE-F1901C3AD492}"/>
              </a:ext>
            </a:extLst>
          </p:cNvPr>
          <p:cNvSpPr>
            <a:spLocks noGrp="1"/>
          </p:cNvSpPr>
          <p:nvPr>
            <p:ph type="dt" sz="half" idx="10"/>
          </p:nvPr>
        </p:nvSpPr>
        <p:spPr/>
        <p:txBody>
          <a:bodyPr/>
          <a:lstStyle/>
          <a:p>
            <a:pPr>
              <a:defRPr/>
            </a:pPr>
            <a:fld id="{513ECBC4-AD4D-43BC-987B-AAD6050C57BA}" type="datetimeFigureOut">
              <a:rPr lang="ru-RU" smtClean="0"/>
              <a:pPr>
                <a:defRPr/>
              </a:pPr>
              <a:t>10.10.2022</a:t>
            </a:fld>
            <a:endParaRPr lang="ru-RU"/>
          </a:p>
        </p:txBody>
      </p:sp>
      <p:sp>
        <p:nvSpPr>
          <p:cNvPr id="3" name="Нижний колонтитул 2">
            <a:extLst>
              <a:ext uri="{FF2B5EF4-FFF2-40B4-BE49-F238E27FC236}">
                <a16:creationId xmlns:a16="http://schemas.microsoft.com/office/drawing/2014/main" xmlns="" id="{C4BFE1F6-B894-1546-15A9-08178ECCC37D}"/>
              </a:ext>
            </a:extLst>
          </p:cNvPr>
          <p:cNvSpPr>
            <a:spLocks noGrp="1"/>
          </p:cNvSpPr>
          <p:nvPr>
            <p:ph type="ftr" sz="quarter" idx="11"/>
          </p:nvPr>
        </p:nvSpPr>
        <p:spPr/>
        <p:txBody>
          <a:bodyPr/>
          <a:lstStyle/>
          <a:p>
            <a:pPr>
              <a:defRPr/>
            </a:pPr>
            <a:endParaRPr lang="ru-RU"/>
          </a:p>
        </p:txBody>
      </p:sp>
      <p:sp>
        <p:nvSpPr>
          <p:cNvPr id="4" name="Номер слайда 3">
            <a:extLst>
              <a:ext uri="{FF2B5EF4-FFF2-40B4-BE49-F238E27FC236}">
                <a16:creationId xmlns:a16="http://schemas.microsoft.com/office/drawing/2014/main" xmlns="" id="{4FFBE12C-9D6F-7231-50E8-C8039A3BB8FC}"/>
              </a:ext>
            </a:extLst>
          </p:cNvPr>
          <p:cNvSpPr>
            <a:spLocks noGrp="1"/>
          </p:cNvSpPr>
          <p:nvPr>
            <p:ph type="sldNum" sz="quarter" idx="12"/>
          </p:nvPr>
        </p:nvSpPr>
        <p:spPr/>
        <p:txBody>
          <a:bodyPr/>
          <a:lstStyle/>
          <a:p>
            <a:pPr>
              <a:defRPr/>
            </a:pPr>
            <a:fld id="{DD3EFF8F-1CC6-4BCD-9358-A5F1AE7A5DDA}" type="slidenum">
              <a:rPr lang="ru-RU" smtClean="0"/>
              <a:pPr>
                <a:defRPr/>
              </a:pPr>
              <a:t>‹#›</a:t>
            </a:fld>
            <a:endParaRPr lang="ru-RU"/>
          </a:p>
        </p:txBody>
      </p:sp>
    </p:spTree>
    <p:extLst>
      <p:ext uri="{BB962C8B-B14F-4D97-AF65-F5344CB8AC3E}">
        <p14:creationId xmlns:p14="http://schemas.microsoft.com/office/powerpoint/2010/main" val="320132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B6480D8-A143-9A1F-6BEA-F2F0610B768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a16="http://schemas.microsoft.com/office/drawing/2014/main" xmlns="" id="{1E53F787-F452-BF6F-22ED-2243132A95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a16="http://schemas.microsoft.com/office/drawing/2014/main" xmlns="" id="{63669076-7017-A028-45BB-F32A4E085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A84FFEC-071A-44A5-1860-C71E05EDE931}"/>
              </a:ext>
            </a:extLst>
          </p:cNvPr>
          <p:cNvSpPr>
            <a:spLocks noGrp="1"/>
          </p:cNvSpPr>
          <p:nvPr>
            <p:ph type="dt" sz="half" idx="10"/>
          </p:nvPr>
        </p:nvSpPr>
        <p:spPr/>
        <p:txBody>
          <a:bodyPr/>
          <a:lstStyle/>
          <a:p>
            <a:pPr>
              <a:defRPr/>
            </a:pPr>
            <a:fld id="{37B1AC3B-5E87-4B9B-BDB1-E3C6C2F5E833}" type="datetimeFigureOut">
              <a:rPr lang="ru-RU" smtClean="0"/>
              <a:pPr>
                <a:defRPr/>
              </a:pPr>
              <a:t>10.10.2022</a:t>
            </a:fld>
            <a:endParaRPr lang="ru-RU"/>
          </a:p>
        </p:txBody>
      </p:sp>
      <p:sp>
        <p:nvSpPr>
          <p:cNvPr id="6" name="Нижний колонтитул 5">
            <a:extLst>
              <a:ext uri="{FF2B5EF4-FFF2-40B4-BE49-F238E27FC236}">
                <a16:creationId xmlns:a16="http://schemas.microsoft.com/office/drawing/2014/main" xmlns="" id="{4EE9F62F-191C-BAE4-0DF6-A3C049277F25}"/>
              </a:ext>
            </a:extLst>
          </p:cNvPr>
          <p:cNvSpPr>
            <a:spLocks noGrp="1"/>
          </p:cNvSpPr>
          <p:nvPr>
            <p:ph type="ftr" sz="quarter" idx="11"/>
          </p:nvPr>
        </p:nvSpPr>
        <p:spPr/>
        <p:txBody>
          <a:bodyPr/>
          <a:lstStyle/>
          <a:p>
            <a:pPr>
              <a:defRPr/>
            </a:pPr>
            <a:endParaRPr lang="ru-RU"/>
          </a:p>
        </p:txBody>
      </p:sp>
      <p:sp>
        <p:nvSpPr>
          <p:cNvPr id="7" name="Номер слайда 6">
            <a:extLst>
              <a:ext uri="{FF2B5EF4-FFF2-40B4-BE49-F238E27FC236}">
                <a16:creationId xmlns:a16="http://schemas.microsoft.com/office/drawing/2014/main" xmlns="" id="{482AC2AB-597B-6D59-25FA-57C9AA53E96A}"/>
              </a:ext>
            </a:extLst>
          </p:cNvPr>
          <p:cNvSpPr>
            <a:spLocks noGrp="1"/>
          </p:cNvSpPr>
          <p:nvPr>
            <p:ph type="sldNum" sz="quarter" idx="12"/>
          </p:nvPr>
        </p:nvSpPr>
        <p:spPr/>
        <p:txBody>
          <a:bodyPr/>
          <a:lstStyle/>
          <a:p>
            <a:pPr>
              <a:defRPr/>
            </a:pPr>
            <a:fld id="{4DD4525F-4F59-4B2A-9C7A-78BAE7D6B961}" type="slidenum">
              <a:rPr lang="ru-RU" smtClean="0"/>
              <a:pPr>
                <a:defRPr/>
              </a:pPr>
              <a:t>‹#›</a:t>
            </a:fld>
            <a:endParaRPr lang="ru-RU"/>
          </a:p>
        </p:txBody>
      </p:sp>
    </p:spTree>
    <p:extLst>
      <p:ext uri="{BB962C8B-B14F-4D97-AF65-F5344CB8AC3E}">
        <p14:creationId xmlns:p14="http://schemas.microsoft.com/office/powerpoint/2010/main" val="459999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FF1AB55-8F99-6601-2C80-508A0FECC67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a16="http://schemas.microsoft.com/office/drawing/2014/main" xmlns="" id="{FE35E797-DDEE-5DE8-C5B8-C2F8A5B847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a16="http://schemas.microsoft.com/office/drawing/2014/main" xmlns="" id="{C90B3DA7-177A-DAD8-86CC-2334D25F8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3074AD5-20C4-E5CE-8C3F-865306EBA4CC}"/>
              </a:ext>
            </a:extLst>
          </p:cNvPr>
          <p:cNvSpPr>
            <a:spLocks noGrp="1"/>
          </p:cNvSpPr>
          <p:nvPr>
            <p:ph type="dt" sz="half" idx="10"/>
          </p:nvPr>
        </p:nvSpPr>
        <p:spPr/>
        <p:txBody>
          <a:bodyPr/>
          <a:lstStyle/>
          <a:p>
            <a:pPr>
              <a:defRPr/>
            </a:pPr>
            <a:fld id="{B71A8DBD-FA54-4849-8CCD-973B332D778D}" type="datetimeFigureOut">
              <a:rPr lang="ru-RU" smtClean="0"/>
              <a:pPr>
                <a:defRPr/>
              </a:pPr>
              <a:t>10.10.2022</a:t>
            </a:fld>
            <a:endParaRPr lang="ru-RU"/>
          </a:p>
        </p:txBody>
      </p:sp>
      <p:sp>
        <p:nvSpPr>
          <p:cNvPr id="6" name="Нижний колонтитул 5">
            <a:extLst>
              <a:ext uri="{FF2B5EF4-FFF2-40B4-BE49-F238E27FC236}">
                <a16:creationId xmlns:a16="http://schemas.microsoft.com/office/drawing/2014/main" xmlns="" id="{ECDFBC83-0367-C2A2-E62B-78FAC63ACDD8}"/>
              </a:ext>
            </a:extLst>
          </p:cNvPr>
          <p:cNvSpPr>
            <a:spLocks noGrp="1"/>
          </p:cNvSpPr>
          <p:nvPr>
            <p:ph type="ftr" sz="quarter" idx="11"/>
          </p:nvPr>
        </p:nvSpPr>
        <p:spPr/>
        <p:txBody>
          <a:bodyPr/>
          <a:lstStyle/>
          <a:p>
            <a:pPr>
              <a:defRPr/>
            </a:pPr>
            <a:endParaRPr lang="ru-RU"/>
          </a:p>
        </p:txBody>
      </p:sp>
      <p:sp>
        <p:nvSpPr>
          <p:cNvPr id="7" name="Номер слайда 6">
            <a:extLst>
              <a:ext uri="{FF2B5EF4-FFF2-40B4-BE49-F238E27FC236}">
                <a16:creationId xmlns:a16="http://schemas.microsoft.com/office/drawing/2014/main" xmlns="" id="{7CE82E0F-3E26-4AC8-6AF7-C5B186307BC6}"/>
              </a:ext>
            </a:extLst>
          </p:cNvPr>
          <p:cNvSpPr>
            <a:spLocks noGrp="1"/>
          </p:cNvSpPr>
          <p:nvPr>
            <p:ph type="sldNum" sz="quarter" idx="12"/>
          </p:nvPr>
        </p:nvSpPr>
        <p:spPr/>
        <p:txBody>
          <a:bodyPr/>
          <a:lstStyle/>
          <a:p>
            <a:pPr>
              <a:defRPr/>
            </a:pPr>
            <a:fld id="{E32FDF7E-6F5A-4E01-ADD6-2CEEFBCA9914}" type="slidenum">
              <a:rPr lang="ru-RU" smtClean="0"/>
              <a:pPr>
                <a:defRPr/>
              </a:pPr>
              <a:t>‹#›</a:t>
            </a:fld>
            <a:endParaRPr lang="ru-RU"/>
          </a:p>
        </p:txBody>
      </p:sp>
    </p:spTree>
    <p:extLst>
      <p:ext uri="{BB962C8B-B14F-4D97-AF65-F5344CB8AC3E}">
        <p14:creationId xmlns:p14="http://schemas.microsoft.com/office/powerpoint/2010/main" val="802162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167499B-91AB-27E4-2F6E-B80EC582C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a16="http://schemas.microsoft.com/office/drawing/2014/main" xmlns="" id="{645F7B8F-437F-553D-407F-1E2223E870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a16="http://schemas.microsoft.com/office/drawing/2014/main" xmlns="" id="{2F90F71C-6B2E-7BD9-F61C-8C9FDC0B5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1B72453-4A51-484E-9A42-6154DA80BB1A}" type="datetimeFigureOut">
              <a:rPr lang="ru-RU" smtClean="0"/>
              <a:pPr>
                <a:defRPr/>
              </a:pPr>
              <a:t>10.10.2022</a:t>
            </a:fld>
            <a:endParaRPr lang="ru-RU"/>
          </a:p>
        </p:txBody>
      </p:sp>
      <p:sp>
        <p:nvSpPr>
          <p:cNvPr id="5" name="Нижний колонтитул 4">
            <a:extLst>
              <a:ext uri="{FF2B5EF4-FFF2-40B4-BE49-F238E27FC236}">
                <a16:creationId xmlns:a16="http://schemas.microsoft.com/office/drawing/2014/main" xmlns="" id="{D227B5B3-3ECD-B604-998E-C6F7A624E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a:extLst>
              <a:ext uri="{FF2B5EF4-FFF2-40B4-BE49-F238E27FC236}">
                <a16:creationId xmlns:a16="http://schemas.microsoft.com/office/drawing/2014/main" xmlns="" id="{CA4AC5DB-E0F5-D044-9384-A762AFBCEF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8AC484-C398-4F7E-ABBC-F97DD3721E87}" type="slidenum">
              <a:rPr lang="ru-RU" smtClean="0"/>
              <a:pPr>
                <a:defRPr/>
              </a:pPr>
              <a:t>‹#›</a:t>
            </a:fld>
            <a:endParaRPr lang="ru-RU"/>
          </a:p>
        </p:txBody>
      </p:sp>
    </p:spTree>
    <p:extLst>
      <p:ext uri="{BB962C8B-B14F-4D97-AF65-F5344CB8AC3E}">
        <p14:creationId xmlns:p14="http://schemas.microsoft.com/office/powerpoint/2010/main" val="358712198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hls.k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user\Desktop\фон для презы.png">
            <a:extLst>
              <a:ext uri="{FF2B5EF4-FFF2-40B4-BE49-F238E27FC236}">
                <a16:creationId xmlns:a16="http://schemas.microsoft.com/office/drawing/2014/main" xmlns="" id="{91880B6E-59F1-F898-75F1-E446AF220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00" y="4590473"/>
            <a:ext cx="12192000" cy="226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одзаголовок 2">
            <a:extLst>
              <a:ext uri="{FF2B5EF4-FFF2-40B4-BE49-F238E27FC236}">
                <a16:creationId xmlns:a16="http://schemas.microsoft.com/office/drawing/2014/main" xmlns="" id="{CDEDB54F-BABA-6C07-AD7D-A5010069D3BF}"/>
              </a:ext>
            </a:extLst>
          </p:cNvPr>
          <p:cNvSpPr>
            <a:spLocks noGrp="1"/>
          </p:cNvSpPr>
          <p:nvPr>
            <p:ph type="subTitle" idx="1"/>
          </p:nvPr>
        </p:nvSpPr>
        <p:spPr>
          <a:xfrm>
            <a:off x="68145" y="2087562"/>
            <a:ext cx="12123855" cy="1468582"/>
          </a:xfrm>
        </p:spPr>
        <p:txBody>
          <a:bodyPr>
            <a:normAutofit/>
          </a:bodyPr>
          <a:lstStyle/>
          <a:p>
            <a:r>
              <a:rPr lang="ru-RU" sz="4000" b="1" i="1" dirty="0">
                <a:solidFill>
                  <a:schemeClr val="tx2">
                    <a:lumMod val="50000"/>
                  </a:schemeClr>
                </a:solidFill>
                <a:latin typeface="Times New Roman" panose="02020603050405020304" pitchFamily="18" charset="0"/>
                <a:cs typeface="Times New Roman" pitchFamily="18" charset="0"/>
              </a:rPr>
              <a:t>Риски в ИК. Лечебно-диагностические манипуляции в организации здравоохранения</a:t>
            </a:r>
            <a:r>
              <a:rPr lang="ru-RU" sz="4000" b="1" i="1" dirty="0" smtClean="0">
                <a:solidFill>
                  <a:schemeClr val="tx2">
                    <a:lumMod val="50000"/>
                  </a:schemeClr>
                </a:solidFill>
                <a:latin typeface="Times New Roman" panose="02020603050405020304" pitchFamily="18" charset="0"/>
                <a:cs typeface="Times New Roman" pitchFamily="18" charset="0"/>
              </a:rPr>
              <a:t>»</a:t>
            </a:r>
            <a:endParaRPr lang="ru-RU" sz="4000" b="1" i="1" dirty="0">
              <a:solidFill>
                <a:schemeClr val="tx2">
                  <a:lumMod val="50000"/>
                </a:schemeClr>
              </a:solidFill>
              <a:latin typeface="Times New Roman" panose="02020603050405020304" pitchFamily="18" charset="0"/>
              <a:cs typeface="Times New Roman" pitchFamily="18" charset="0"/>
            </a:endParaRPr>
          </a:p>
        </p:txBody>
      </p:sp>
      <p:sp>
        <p:nvSpPr>
          <p:cNvPr id="6148" name="Прямоугольник 5">
            <a:extLst>
              <a:ext uri="{FF2B5EF4-FFF2-40B4-BE49-F238E27FC236}">
                <a16:creationId xmlns:a16="http://schemas.microsoft.com/office/drawing/2014/main" xmlns="" id="{97AD6989-AFE0-E3F7-DD17-0BC703A2C777}"/>
              </a:ext>
            </a:extLst>
          </p:cNvPr>
          <p:cNvSpPr>
            <a:spLocks noChangeAspect="1" noChangeArrowheads="1"/>
          </p:cNvSpPr>
          <p:nvPr/>
        </p:nvSpPr>
        <p:spPr bwMode="auto">
          <a:xfrm>
            <a:off x="7389090" y="3287739"/>
            <a:ext cx="47775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pPr marL="0" indent="0" algn="r">
              <a:buNone/>
            </a:pPr>
            <a:r>
              <a:rPr lang="kk-KZ" dirty="0" smtClean="0">
                <a:solidFill>
                  <a:schemeClr val="tx2">
                    <a:lumMod val="50000"/>
                  </a:schemeClr>
                </a:solidFill>
                <a:latin typeface="Times New Roman" pitchFamily="18" charset="0"/>
                <a:cs typeface="Times New Roman" pitchFamily="18" charset="0"/>
              </a:rPr>
              <a:t>Ментор </a:t>
            </a:r>
            <a:r>
              <a:rPr lang="kk-KZ" dirty="0">
                <a:solidFill>
                  <a:schemeClr val="tx2">
                    <a:lumMod val="50000"/>
                  </a:schemeClr>
                </a:solidFill>
                <a:latin typeface="Times New Roman" pitchFamily="18" charset="0"/>
                <a:cs typeface="Times New Roman" pitchFamily="18" charset="0"/>
              </a:rPr>
              <a:t>: Алимбетов Куаныш Кобжасарович</a:t>
            </a:r>
            <a:endParaRPr lang="ru-RU" dirty="0">
              <a:solidFill>
                <a:schemeClr val="tx2">
                  <a:lumMod val="50000"/>
                </a:schemeClr>
              </a:solidFill>
              <a:latin typeface="Times New Roman" pitchFamily="18" charset="0"/>
              <a:cs typeface="Times New Roman" pitchFamily="18" charset="0"/>
            </a:endParaRPr>
          </a:p>
          <a:p>
            <a:pPr marL="0" indent="0" algn="r">
              <a:buNone/>
            </a:pPr>
            <a:r>
              <a:rPr lang="kk-KZ" dirty="0" smtClean="0">
                <a:solidFill>
                  <a:schemeClr val="tx2">
                    <a:lumMod val="50000"/>
                  </a:schemeClr>
                </a:solidFill>
                <a:latin typeface="Times New Roman" pitchFamily="18" charset="0"/>
                <a:cs typeface="Times New Roman" pitchFamily="18" charset="0"/>
              </a:rPr>
              <a:t>Исполнители</a:t>
            </a:r>
            <a:r>
              <a:rPr lang="kk-KZ" dirty="0">
                <a:solidFill>
                  <a:schemeClr val="tx2">
                    <a:lumMod val="50000"/>
                  </a:schemeClr>
                </a:solidFill>
                <a:latin typeface="Times New Roman" pitchFamily="18" charset="0"/>
                <a:cs typeface="Times New Roman" pitchFamily="18" charset="0"/>
              </a:rPr>
              <a:t>: Карпинская О.А.,Тажиева М.А. </a:t>
            </a:r>
            <a:endParaRPr lang="kk-KZ" dirty="0" smtClean="0">
              <a:solidFill>
                <a:schemeClr val="tx2">
                  <a:lumMod val="50000"/>
                </a:schemeClr>
              </a:solidFill>
              <a:latin typeface="Times New Roman" pitchFamily="18" charset="0"/>
              <a:cs typeface="Times New Roman" pitchFamily="18" charset="0"/>
            </a:endParaRPr>
          </a:p>
          <a:p>
            <a:pPr marL="0" indent="0" algn="r">
              <a:buNone/>
            </a:pPr>
            <a:r>
              <a:rPr lang="kk-KZ" dirty="0" smtClean="0">
                <a:solidFill>
                  <a:schemeClr val="tx2">
                    <a:lumMod val="50000"/>
                  </a:schemeClr>
                </a:solidFill>
                <a:latin typeface="Times New Roman" pitchFamily="18" charset="0"/>
                <a:cs typeface="Times New Roman" pitchFamily="18" charset="0"/>
              </a:rPr>
              <a:t>Хайрова </a:t>
            </a:r>
            <a:r>
              <a:rPr lang="kk-KZ" dirty="0">
                <a:solidFill>
                  <a:schemeClr val="tx2">
                    <a:lumMod val="50000"/>
                  </a:schemeClr>
                </a:solidFill>
                <a:latin typeface="Times New Roman" pitchFamily="18" charset="0"/>
                <a:cs typeface="Times New Roman" pitchFamily="18" charset="0"/>
              </a:rPr>
              <a:t>А.Х., Садырбаева А.Б.</a:t>
            </a:r>
          </a:p>
          <a:p>
            <a:pPr marL="0" indent="0" algn="r">
              <a:buNone/>
            </a:pPr>
            <a:r>
              <a:rPr lang="kk-KZ" dirty="0">
                <a:solidFill>
                  <a:schemeClr val="tx2">
                    <a:lumMod val="50000"/>
                  </a:schemeClr>
                </a:solidFill>
                <a:latin typeface="Times New Roman" pitchFamily="18" charset="0"/>
                <a:cs typeface="Times New Roman" pitchFamily="18" charset="0"/>
              </a:rPr>
              <a:t>г. Астана, сентябрь-октябрь 2022г.</a:t>
            </a:r>
            <a:endParaRPr lang="ru-RU" altLang="x-none"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53D4C4A-2930-6FA8-49D3-3395B03A27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 y="0"/>
            <a:ext cx="1221740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4A4491A9-3B7F-46DF-AFFA-C8650CE4E86B}"/>
              </a:ext>
            </a:extLst>
          </p:cNvPr>
          <p:cNvSpPr txBox="1"/>
          <p:nvPr/>
        </p:nvSpPr>
        <p:spPr>
          <a:xfrm>
            <a:off x="-1" y="100484"/>
            <a:ext cx="7174523" cy="5324535"/>
          </a:xfrm>
          <a:prstGeom prst="rect">
            <a:avLst/>
          </a:prstGeom>
          <a:noFill/>
        </p:spPr>
        <p:txBody>
          <a:bodyPr wrap="square" rtlCol="0">
            <a:spAutoFit/>
          </a:bodyPr>
          <a:lstStyle/>
          <a:p>
            <a:pPr marL="285750" indent="-285750">
              <a:buFont typeface="Wingdings" panose="05000000000000000000" pitchFamily="2" charset="2"/>
              <a:buChar char="Ø"/>
            </a:pPr>
            <a:r>
              <a:rPr lang="ru-RU" sz="2000" dirty="0">
                <a:solidFill>
                  <a:srgbClr val="000000"/>
                </a:solidFill>
                <a:latin typeface="Times New Roman" panose="02020603050405020304" pitchFamily="18" charset="0"/>
                <a:cs typeface="Times New Roman" panose="02020603050405020304" pitchFamily="18" charset="0"/>
              </a:rPr>
              <a:t>Методы и режимы стерилизации:</a:t>
            </a:r>
          </a:p>
          <a:p>
            <a:pPr marL="285750" indent="-285750">
              <a:buFont typeface="Arial" panose="020B0604020202020204" pitchFamily="34" charset="0"/>
              <a:buChar char="•"/>
            </a:pPr>
            <a:r>
              <a:rPr lang="ru-RU" sz="2000" dirty="0">
                <a:solidFill>
                  <a:srgbClr val="000000"/>
                </a:solidFill>
                <a:latin typeface="Times New Roman" panose="02020603050405020304" pitchFamily="18" charset="0"/>
                <a:cs typeface="Times New Roman" panose="02020603050405020304" pitchFamily="18" charset="0"/>
              </a:rPr>
              <a:t>методы контроля паровой и воздушной стерилизации;</a:t>
            </a:r>
          </a:p>
          <a:p>
            <a:pPr marL="285750" indent="-285750">
              <a:buFont typeface="Arial" panose="020B0604020202020204" pitchFamily="34" charset="0"/>
              <a:buChar char="•"/>
            </a:pPr>
            <a:r>
              <a:rPr lang="ru-RU" sz="2000" dirty="0">
                <a:solidFill>
                  <a:srgbClr val="000000"/>
                </a:solidFill>
                <a:latin typeface="Times New Roman" panose="02020603050405020304" pitchFamily="18" charset="0"/>
                <a:cs typeface="Times New Roman" panose="02020603050405020304" pitchFamily="18" charset="0"/>
              </a:rPr>
              <a:t>принципы работы ЦСО; </a:t>
            </a:r>
          </a:p>
          <a:p>
            <a:pPr marL="285750" indent="-285750">
              <a:buFont typeface="Arial" panose="020B0604020202020204" pitchFamily="34" charset="0"/>
              <a:buChar char="•"/>
            </a:pPr>
            <a:r>
              <a:rPr lang="ru-RU" sz="2000" dirty="0">
                <a:solidFill>
                  <a:srgbClr val="000000"/>
                </a:solidFill>
                <a:latin typeface="Times New Roman" panose="02020603050405020304" pitchFamily="18" charset="0"/>
                <a:cs typeface="Times New Roman" panose="02020603050405020304" pitchFamily="18" charset="0"/>
              </a:rPr>
              <a:t>меры предосторожности при работе с острыми и режущими инструментами.</a:t>
            </a:r>
          </a:p>
          <a:p>
            <a:pPr marL="285750" indent="-285750" algn="just">
              <a:buFont typeface="Wingdings" panose="05000000000000000000" pitchFamily="2" charset="2"/>
              <a:buChar char="Ø"/>
            </a:pPr>
            <a:r>
              <a:rPr lang="ru-RU" sz="2000" dirty="0">
                <a:solidFill>
                  <a:srgbClr val="000000"/>
                </a:solidFill>
                <a:latin typeface="Times New Roman" panose="02020603050405020304" pitchFamily="18" charset="0"/>
                <a:cs typeface="Times New Roman" panose="02020603050405020304" pitchFamily="18" charset="0"/>
              </a:rPr>
              <a:t>Мыть руки до и после любой манипуляции (на социальном и гигиеническом уровне):</a:t>
            </a:r>
          </a:p>
          <a:p>
            <a:pPr marL="285750" indent="-285750" algn="just">
              <a:buFont typeface="Arial" panose="020B0604020202020204" pitchFamily="34" charset="0"/>
              <a:buChar char="•"/>
            </a:pPr>
            <a:r>
              <a:rPr lang="ru-RU" sz="2000" dirty="0">
                <a:solidFill>
                  <a:srgbClr val="000000"/>
                </a:solidFill>
                <a:latin typeface="Times New Roman" panose="02020603050405020304" pitchFamily="18" charset="0"/>
                <a:cs typeface="Times New Roman" panose="02020603050405020304" pitchFamily="18" charset="0"/>
              </a:rPr>
              <a:t>перед контактом с пациентом;</a:t>
            </a:r>
          </a:p>
          <a:p>
            <a:pPr marL="285750" indent="-285750" algn="just">
              <a:buFont typeface="Arial" panose="020B0604020202020204" pitchFamily="34" charset="0"/>
              <a:buChar char="•"/>
            </a:pPr>
            <a:r>
              <a:rPr lang="ru-RU" sz="2000" dirty="0">
                <a:solidFill>
                  <a:srgbClr val="000000"/>
                </a:solidFill>
                <a:latin typeface="Times New Roman" panose="02020603050405020304" pitchFamily="18" charset="0"/>
                <a:cs typeface="Times New Roman" panose="02020603050405020304" pitchFamily="18" charset="0"/>
              </a:rPr>
              <a:t>перед чистой асептической процедурой;</a:t>
            </a:r>
          </a:p>
          <a:p>
            <a:pPr marL="285750" indent="-285750" algn="just">
              <a:buFont typeface="Arial" panose="020B0604020202020204" pitchFamily="34" charset="0"/>
              <a:buChar char="•"/>
            </a:pPr>
            <a:r>
              <a:rPr lang="ru-RU" sz="2000" dirty="0">
                <a:solidFill>
                  <a:srgbClr val="000000"/>
                </a:solidFill>
                <a:latin typeface="Times New Roman" panose="02020603050405020304" pitchFamily="18" charset="0"/>
                <a:cs typeface="Times New Roman" panose="02020603050405020304" pitchFamily="18" charset="0"/>
              </a:rPr>
              <a:t>после контакта с секретами и экскретами организма;</a:t>
            </a:r>
          </a:p>
          <a:p>
            <a:pPr marL="285750" indent="-285750" algn="just">
              <a:buFont typeface="Arial" panose="020B0604020202020204" pitchFamily="34" charset="0"/>
              <a:buChar char="•"/>
            </a:pPr>
            <a:r>
              <a:rPr lang="ru-RU" sz="2000" dirty="0">
                <a:solidFill>
                  <a:srgbClr val="000000"/>
                </a:solidFill>
                <a:latin typeface="Times New Roman" panose="02020603050405020304" pitchFamily="18" charset="0"/>
                <a:cs typeface="Times New Roman" panose="02020603050405020304" pitchFamily="18" charset="0"/>
              </a:rPr>
              <a:t>после контакта с пациентом;</a:t>
            </a:r>
          </a:p>
          <a:p>
            <a:pPr marL="285750" indent="-285750" algn="just">
              <a:buFont typeface="Arial" panose="020B0604020202020204" pitchFamily="34" charset="0"/>
              <a:buChar char="•"/>
            </a:pPr>
            <a:r>
              <a:rPr lang="ru-RU" sz="2000" dirty="0">
                <a:solidFill>
                  <a:srgbClr val="000000"/>
                </a:solidFill>
                <a:latin typeface="Times New Roman" panose="02020603050405020304" pitchFamily="18" charset="0"/>
                <a:cs typeface="Times New Roman" panose="02020603050405020304" pitchFamily="18" charset="0"/>
              </a:rPr>
              <a:t>после контакта с окружением пациента.</a:t>
            </a:r>
          </a:p>
          <a:p>
            <a:pPr marL="285750" indent="-285750" algn="just">
              <a:buFont typeface="Wingdings" panose="05000000000000000000" pitchFamily="2" charset="2"/>
              <a:buChar char="Ø"/>
            </a:pPr>
            <a:r>
              <a:rPr lang="ru-RU" sz="2000" dirty="0">
                <a:solidFill>
                  <a:srgbClr val="000000"/>
                </a:solidFill>
                <a:latin typeface="Times New Roman" panose="02020603050405020304" pitchFamily="18" charset="0"/>
                <a:cs typeface="Times New Roman" panose="02020603050405020304" pitchFamily="18" charset="0"/>
              </a:rPr>
              <a:t> Надевать и снимать нестерильный халат</a:t>
            </a:r>
          </a:p>
          <a:p>
            <a:pPr marL="285750" indent="-285750" algn="just">
              <a:buFont typeface="Wingdings" panose="05000000000000000000" pitchFamily="2" charset="2"/>
              <a:buChar char="Ø"/>
            </a:pPr>
            <a:r>
              <a:rPr lang="ru-RU" sz="2000" dirty="0">
                <a:solidFill>
                  <a:srgbClr val="000000"/>
                </a:solidFill>
                <a:latin typeface="Times New Roman" panose="02020603050405020304" pitchFamily="18" charset="0"/>
                <a:cs typeface="Times New Roman" panose="02020603050405020304" pitchFamily="18" charset="0"/>
              </a:rPr>
              <a:t>Надевать стерильные и снимать использованные перчатки</a:t>
            </a:r>
          </a:p>
          <a:p>
            <a:pPr marL="285750" indent="-285750" algn="just">
              <a:buFont typeface="Wingdings" panose="05000000000000000000" pitchFamily="2" charset="2"/>
              <a:buChar char="Ø"/>
            </a:pPr>
            <a:r>
              <a:rPr lang="ru-RU" sz="2000" dirty="0">
                <a:solidFill>
                  <a:srgbClr val="000000"/>
                </a:solidFill>
                <a:latin typeface="Times New Roman" panose="02020603050405020304" pitchFamily="18" charset="0"/>
                <a:cs typeface="Times New Roman" panose="02020603050405020304" pitchFamily="18" charset="0"/>
              </a:rPr>
              <a:t>Надевать и снимать маску</a:t>
            </a:r>
          </a:p>
          <a:p>
            <a:pPr marL="285750" indent="-285750" algn="just">
              <a:buFont typeface="Wingdings" panose="05000000000000000000" pitchFamily="2" charset="2"/>
              <a:buChar char="Ø"/>
            </a:pPr>
            <a:r>
              <a:rPr lang="ru-RU" sz="2000" dirty="0">
                <a:solidFill>
                  <a:srgbClr val="000000"/>
                </a:solidFill>
                <a:latin typeface="Times New Roman" panose="02020603050405020304" pitchFamily="18" charset="0"/>
                <a:cs typeface="Times New Roman" panose="02020603050405020304" pitchFamily="18" charset="0"/>
              </a:rPr>
              <a:t>Пользоваться дезинфицирующим и средствами </a:t>
            </a:r>
          </a:p>
          <a:p>
            <a:pPr marL="285750" indent="-285750" algn="just">
              <a:buFont typeface="Wingdings" panose="05000000000000000000" pitchFamily="2" charset="2"/>
              <a:buChar char="Ø"/>
            </a:pPr>
            <a:r>
              <a:rPr lang="ru-RU" sz="2000" dirty="0">
                <a:solidFill>
                  <a:srgbClr val="000000"/>
                </a:solidFill>
                <a:latin typeface="Times New Roman" panose="02020603050405020304" pitchFamily="18" charset="0"/>
                <a:cs typeface="Times New Roman" panose="02020603050405020304" pitchFamily="18" charset="0"/>
              </a:rPr>
              <a:t>Проводить предстерилизационную очистку </a:t>
            </a:r>
            <a:r>
              <a:rPr lang="ru-RU" sz="2000" dirty="0" smtClean="0">
                <a:solidFill>
                  <a:srgbClr val="000000"/>
                </a:solidFill>
                <a:latin typeface="Times New Roman" panose="02020603050405020304" pitchFamily="18" charset="0"/>
                <a:cs typeface="Times New Roman" panose="02020603050405020304" pitchFamily="18" charset="0"/>
              </a:rPr>
              <a:t>инструментария</a:t>
            </a:r>
            <a:endParaRPr lang="ru-RU" sz="2000" dirty="0">
              <a:solidFill>
                <a:srgbClr val="000000"/>
              </a:solidFill>
              <a:latin typeface="Times New Roman" panose="02020603050405020304" pitchFamily="18" charset="0"/>
              <a:cs typeface="Times New Roman" panose="02020603050405020304" pitchFamily="18" charset="0"/>
            </a:endParaRPr>
          </a:p>
        </p:txBody>
      </p:sp>
      <p:pic>
        <p:nvPicPr>
          <p:cNvPr id="10" name="Рисунок 9">
            <a:extLst>
              <a:ext uri="{FF2B5EF4-FFF2-40B4-BE49-F238E27FC236}">
                <a16:creationId xmlns:a16="http://schemas.microsoft.com/office/drawing/2014/main" xmlns="" id="{0284E9A3-722C-42AD-81E3-3BC7C4526D63}"/>
              </a:ext>
            </a:extLst>
          </p:cNvPr>
          <p:cNvPicPr>
            <a:picLocks noChangeAspect="1"/>
          </p:cNvPicPr>
          <p:nvPr/>
        </p:nvPicPr>
        <p:blipFill>
          <a:blip r:embed="rId4" cstate="print"/>
          <a:stretch>
            <a:fillRect/>
          </a:stretch>
        </p:blipFill>
        <p:spPr>
          <a:xfrm>
            <a:off x="7631332" y="0"/>
            <a:ext cx="4560668" cy="5764684"/>
          </a:xfrm>
          <a:prstGeom prst="rect">
            <a:avLst/>
          </a:prstGeom>
        </p:spPr>
      </p:pic>
    </p:spTree>
    <p:extLst>
      <p:ext uri="{BB962C8B-B14F-4D97-AF65-F5344CB8AC3E}">
        <p14:creationId xmlns:p14="http://schemas.microsoft.com/office/powerpoint/2010/main" val="2995478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a:extLst>
              <a:ext uri="{FF2B5EF4-FFF2-40B4-BE49-F238E27FC236}">
                <a16:creationId xmlns:a16="http://schemas.microsoft.com/office/drawing/2014/main" xmlns="" id="{2BFA66A9-28DB-4DB9-A166-0BBBB49B793A}"/>
              </a:ext>
            </a:extLst>
          </p:cNvPr>
          <p:cNvPicPr>
            <a:picLocks noChangeAspect="1"/>
          </p:cNvPicPr>
          <p:nvPr/>
        </p:nvPicPr>
        <p:blipFill>
          <a:blip r:embed="rId4" cstate="print"/>
          <a:stretch>
            <a:fillRect/>
          </a:stretch>
        </p:blipFill>
        <p:spPr>
          <a:xfrm>
            <a:off x="0" y="0"/>
            <a:ext cx="6165739" cy="5205046"/>
          </a:xfrm>
          <a:prstGeom prst="rect">
            <a:avLst/>
          </a:prstGeom>
        </p:spPr>
      </p:pic>
      <p:sp>
        <p:nvSpPr>
          <p:cNvPr id="3" name="TextBox 2">
            <a:extLst>
              <a:ext uri="{FF2B5EF4-FFF2-40B4-BE49-F238E27FC236}">
                <a16:creationId xmlns:a16="http://schemas.microsoft.com/office/drawing/2014/main" xmlns="" id="{038613F9-7F26-41A3-BFB5-F2C62DAE0ADA}"/>
              </a:ext>
            </a:extLst>
          </p:cNvPr>
          <p:cNvSpPr txBox="1"/>
          <p:nvPr/>
        </p:nvSpPr>
        <p:spPr>
          <a:xfrm flipH="1">
            <a:off x="6256173" y="94144"/>
            <a:ext cx="5935826" cy="6001643"/>
          </a:xfrm>
          <a:prstGeom prst="rect">
            <a:avLst/>
          </a:prstGeom>
          <a:noFill/>
        </p:spPr>
        <p:txBody>
          <a:bodyPr wrap="square" rtlCol="0">
            <a:spAutoFit/>
          </a:bodyPr>
          <a:lstStyle/>
          <a:p>
            <a:r>
              <a:rPr lang="ru-RU" sz="2400" b="1" i="1" dirty="0">
                <a:latin typeface="Times New Roman" panose="02020603050405020304" pitchFamily="18" charset="0"/>
                <a:cs typeface="Times New Roman" panose="02020603050405020304" pitchFamily="18" charset="0"/>
              </a:rPr>
              <a:t> Обеспечение инфекционной безопасности медицинских работников, пациентов и окружающей среды в медицинской организации. Минимизировать или предотвратить возможные реализации рисков в медицинской организации</a:t>
            </a:r>
          </a:p>
          <a:p>
            <a:endParaRPr lang="ru-RU" sz="2400" b="1" i="1" dirty="0">
              <a:latin typeface="Times New Roman" panose="02020603050405020304" pitchFamily="18" charset="0"/>
              <a:cs typeface="Times New Roman" panose="02020603050405020304" pitchFamily="18" charset="0"/>
            </a:endParaRPr>
          </a:p>
          <a:p>
            <a:pPr marL="457200" indent="-457200">
              <a:buAutoNum type="arabicPeriod"/>
            </a:pPr>
            <a:r>
              <a:rPr lang="ru-RU" sz="2400" b="1" i="1" dirty="0">
                <a:latin typeface="Times New Roman" panose="02020603050405020304" pitchFamily="18" charset="0"/>
                <a:cs typeface="Times New Roman" panose="02020603050405020304" pitchFamily="18" charset="0"/>
              </a:rPr>
              <a:t>Определить (выявить) риски, которые могут провоцировать инфицирования.</a:t>
            </a:r>
          </a:p>
          <a:p>
            <a:pPr marL="457200" indent="-457200">
              <a:buAutoNum type="arabicPeriod"/>
            </a:pPr>
            <a:r>
              <a:rPr lang="ru-RU" sz="2400" b="1" i="1" dirty="0">
                <a:latin typeface="Times New Roman" panose="02020603050405020304" pitchFamily="18" charset="0"/>
                <a:cs typeface="Times New Roman" panose="02020603050405020304" pitchFamily="18" charset="0"/>
              </a:rPr>
              <a:t>Обучение медицинского персонала.</a:t>
            </a:r>
          </a:p>
          <a:p>
            <a:pPr marL="457200" indent="-457200">
              <a:buAutoNum type="arabicPeriod"/>
            </a:pPr>
            <a:r>
              <a:rPr lang="ru-RU" sz="2400" b="1" i="1" dirty="0">
                <a:latin typeface="Times New Roman" panose="02020603050405020304" pitchFamily="18" charset="0"/>
                <a:cs typeface="Times New Roman" panose="02020603050405020304" pitchFamily="18" charset="0"/>
              </a:rPr>
              <a:t>Составить план реализации программы управления рисками. </a:t>
            </a:r>
          </a:p>
          <a:p>
            <a:pPr marL="457200" indent="-457200">
              <a:buAutoNum type="arabicPeriod"/>
            </a:pPr>
            <a:r>
              <a:rPr lang="ru-RU" sz="2400" b="1" i="1" dirty="0">
                <a:latin typeface="Times New Roman" panose="02020603050405020304" pitchFamily="18" charset="0"/>
                <a:cs typeface="Times New Roman" panose="02020603050405020304" pitchFamily="18" charset="0"/>
              </a:rPr>
              <a:t>Мониторинг оценки рисков.</a:t>
            </a:r>
          </a:p>
          <a:p>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3068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038613F9-7F26-41A3-BFB5-F2C62DAE0ADA}"/>
              </a:ext>
            </a:extLst>
          </p:cNvPr>
          <p:cNvSpPr txBox="1"/>
          <p:nvPr/>
        </p:nvSpPr>
        <p:spPr>
          <a:xfrm flipH="1">
            <a:off x="7228839" y="472441"/>
            <a:ext cx="4500124" cy="400110"/>
          </a:xfrm>
          <a:prstGeom prst="rect">
            <a:avLst/>
          </a:prstGeom>
          <a:noFill/>
        </p:spPr>
        <p:txBody>
          <a:bodyPr wrap="square" rtlCol="0">
            <a:spAutoFit/>
          </a:bodyPr>
          <a:lstStyle/>
          <a:p>
            <a:r>
              <a:rPr lang="ru-RU" sz="2000" b="1" dirty="0">
                <a:latin typeface="Times New Roman" panose="02020603050405020304" pitchFamily="18" charset="0"/>
                <a:cs typeface="Times New Roman" panose="02020603050405020304" pitchFamily="18" charset="0"/>
              </a:rPr>
              <a:t> </a:t>
            </a:r>
            <a:endParaRPr lang="x-none" sz="2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C0452D1D-7244-4785-A6A8-ABF448188BB0}"/>
              </a:ext>
            </a:extLst>
          </p:cNvPr>
          <p:cNvSpPr txBox="1"/>
          <p:nvPr/>
        </p:nvSpPr>
        <p:spPr>
          <a:xfrm>
            <a:off x="0" y="0"/>
            <a:ext cx="7228839" cy="5355312"/>
          </a:xfrm>
          <a:prstGeom prst="rect">
            <a:avLst/>
          </a:prstGeom>
          <a:noFill/>
        </p:spPr>
        <p:txBody>
          <a:bodyPr wrap="square" rtlCol="0">
            <a:spAutoFit/>
          </a:bodyPr>
          <a:lstStyle/>
          <a:p>
            <a:pPr lvl="0"/>
            <a:r>
              <a:rPr lang="ru-RU" dirty="0">
                <a:solidFill>
                  <a:srgbClr val="3C4245"/>
                </a:solidFill>
                <a:latin typeface="Times New Roman" panose="02020603050405020304" pitchFamily="18" charset="0"/>
                <a:cs typeface="Times New Roman" panose="02020603050405020304" pitchFamily="18" charset="0"/>
              </a:rPr>
              <a:t>          Отходы медицинских учреждений содержат потенциально опасные микроорганизмы, которые могут инфицировать пациентов больниц, медработников и других людей. Другие потенциальные риски инфекции могут включать распространение лекарственно устойчивых микроорганизмов из медицинских учреждений в окружающую среду.</a:t>
            </a:r>
          </a:p>
          <a:p>
            <a:pPr lvl="0"/>
            <a:r>
              <a:rPr lang="ru-RU" dirty="0">
                <a:solidFill>
                  <a:srgbClr val="3C4245"/>
                </a:solidFill>
                <a:latin typeface="Times New Roman" panose="02020603050405020304" pitchFamily="18" charset="0"/>
                <a:cs typeface="Times New Roman" panose="02020603050405020304" pitchFamily="18" charset="0"/>
              </a:rPr>
              <a:t>         Неблагоприятные последствия для здоровья, связанные с отходами и побочными продуктами, также включают:</a:t>
            </a:r>
          </a:p>
          <a:p>
            <a:pPr marL="285750" lvl="0" indent="-285750">
              <a:buFont typeface="Wingdings" panose="05000000000000000000" pitchFamily="2" charset="2"/>
              <a:buChar char="§"/>
            </a:pPr>
            <a:r>
              <a:rPr lang="ru-RU" dirty="0">
                <a:solidFill>
                  <a:srgbClr val="3C4245"/>
                </a:solidFill>
                <a:latin typeface="Times New Roman" panose="02020603050405020304" pitchFamily="18" charset="0"/>
                <a:cs typeface="Times New Roman" panose="02020603050405020304" pitchFamily="18" charset="0"/>
              </a:rPr>
              <a:t>травмы, нанесенные острыми предметами;</a:t>
            </a:r>
          </a:p>
          <a:p>
            <a:pPr marL="285750" lvl="0" indent="-285750">
              <a:buFont typeface="Wingdings" panose="05000000000000000000" pitchFamily="2" charset="2"/>
              <a:buChar char="§"/>
            </a:pPr>
            <a:r>
              <a:rPr lang="ru-RU" dirty="0">
                <a:solidFill>
                  <a:srgbClr val="3C4245"/>
                </a:solidFill>
                <a:latin typeface="Times New Roman" panose="02020603050405020304" pitchFamily="18" charset="0"/>
                <a:cs typeface="Times New Roman" panose="02020603050405020304" pitchFamily="18" charset="0"/>
              </a:rPr>
              <a:t>токсическое воздействие фармацевтических продуктов, в частности, антибиотиков и цитотоксических препаратов, выбрасываемых в окружающую среду, и таких веществ, как ртуть или диоксины, во время обращения с медицинскими отходами или их сжигания; </a:t>
            </a:r>
          </a:p>
          <a:p>
            <a:pPr marL="285750" lvl="0" indent="-285750">
              <a:buFont typeface="Wingdings" panose="05000000000000000000" pitchFamily="2" charset="2"/>
              <a:buChar char="§"/>
            </a:pPr>
            <a:r>
              <a:rPr lang="ru-RU" dirty="0">
                <a:solidFill>
                  <a:srgbClr val="3C4245"/>
                </a:solidFill>
                <a:latin typeface="Times New Roman" panose="02020603050405020304" pitchFamily="18" charset="0"/>
                <a:cs typeface="Times New Roman" panose="02020603050405020304" pitchFamily="18" charset="0"/>
              </a:rPr>
              <a:t>химические ожоги во время мероприятий по дезинфекции, стерилизации или обработке отходов;</a:t>
            </a:r>
          </a:p>
          <a:p>
            <a:pPr marL="285750" lvl="0" indent="-285750">
              <a:buFont typeface="Wingdings" panose="05000000000000000000" pitchFamily="2" charset="2"/>
              <a:buChar char="§"/>
            </a:pPr>
            <a:r>
              <a:rPr lang="ru-RU" dirty="0">
                <a:solidFill>
                  <a:srgbClr val="3C4245"/>
                </a:solidFill>
                <a:latin typeface="Times New Roman" panose="02020603050405020304" pitchFamily="18" charset="0"/>
                <a:cs typeface="Times New Roman" panose="02020603050405020304" pitchFamily="18" charset="0"/>
              </a:rPr>
              <a:t>отравление и загрязнение окружающей среды токсичными элементами или компонентами, образующимися во время сжигания;</a:t>
            </a:r>
          </a:p>
          <a:p>
            <a:pPr marL="285750" lvl="0" indent="-285750">
              <a:buFont typeface="Wingdings" panose="05000000000000000000" pitchFamily="2" charset="2"/>
              <a:buChar char="§"/>
            </a:pPr>
            <a:r>
              <a:rPr lang="ru-RU" dirty="0">
                <a:solidFill>
                  <a:srgbClr val="3C4245"/>
                </a:solidFill>
                <a:latin typeface="Times New Roman" panose="02020603050405020304" pitchFamily="18" charset="0"/>
                <a:cs typeface="Times New Roman" panose="02020603050405020304" pitchFamily="18" charset="0"/>
              </a:rPr>
              <a:t>термические травмы в связи с открытым сжиганием и работой установок для сжигания медицинских отходов;</a:t>
            </a:r>
          </a:p>
          <a:p>
            <a:pPr marL="285750" lvl="0" indent="-285750">
              <a:buFont typeface="Wingdings" panose="05000000000000000000" pitchFamily="2" charset="2"/>
              <a:buChar char="§"/>
            </a:pPr>
            <a:r>
              <a:rPr lang="ru-RU" dirty="0">
                <a:solidFill>
                  <a:srgbClr val="3C4245"/>
                </a:solidFill>
                <a:latin typeface="Times New Roman" panose="02020603050405020304" pitchFamily="18" charset="0"/>
                <a:cs typeface="Times New Roman" panose="02020603050405020304" pitchFamily="18" charset="0"/>
              </a:rPr>
              <a:t>радиационные ожоги.</a:t>
            </a:r>
          </a:p>
        </p:txBody>
      </p:sp>
      <p:pic>
        <p:nvPicPr>
          <p:cNvPr id="7" name="Рисунок 6">
            <a:extLst>
              <a:ext uri="{FF2B5EF4-FFF2-40B4-BE49-F238E27FC236}">
                <a16:creationId xmlns:a16="http://schemas.microsoft.com/office/drawing/2014/main" xmlns="" id="{A8F4D125-D348-4D9A-82EC-95A0CEE990BF}"/>
              </a:ext>
            </a:extLst>
          </p:cNvPr>
          <p:cNvPicPr>
            <a:picLocks noChangeAspect="1"/>
          </p:cNvPicPr>
          <p:nvPr/>
        </p:nvPicPr>
        <p:blipFill>
          <a:blip r:embed="rId4" cstate="print"/>
          <a:stretch>
            <a:fillRect/>
          </a:stretch>
        </p:blipFill>
        <p:spPr>
          <a:xfrm>
            <a:off x="7104185" y="0"/>
            <a:ext cx="5080464" cy="5884234"/>
          </a:xfrm>
          <a:prstGeom prst="rect">
            <a:avLst/>
          </a:prstGeom>
        </p:spPr>
      </p:pic>
    </p:spTree>
    <p:extLst>
      <p:ext uri="{BB962C8B-B14F-4D97-AF65-F5344CB8AC3E}">
        <p14:creationId xmlns:p14="http://schemas.microsoft.com/office/powerpoint/2010/main" val="2088121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xmlns="" id="{6C7F1006-B7AA-48F8-91A5-BB48398168F7}"/>
              </a:ext>
            </a:extLst>
          </p:cNvPr>
          <p:cNvPicPr>
            <a:picLocks noChangeAspect="1"/>
          </p:cNvPicPr>
          <p:nvPr/>
        </p:nvPicPr>
        <p:blipFill>
          <a:blip r:embed="rId4" cstate="print"/>
          <a:stretch>
            <a:fillRect/>
          </a:stretch>
        </p:blipFill>
        <p:spPr>
          <a:xfrm>
            <a:off x="144809" y="143690"/>
            <a:ext cx="5816464" cy="5870723"/>
          </a:xfrm>
          <a:prstGeom prst="rect">
            <a:avLst/>
          </a:prstGeom>
        </p:spPr>
      </p:pic>
      <p:pic>
        <p:nvPicPr>
          <p:cNvPr id="8" name="Рисунок 7">
            <a:extLst>
              <a:ext uri="{FF2B5EF4-FFF2-40B4-BE49-F238E27FC236}">
                <a16:creationId xmlns:a16="http://schemas.microsoft.com/office/drawing/2014/main" xmlns="" id="{9185A4CE-474B-4C36-A23D-FDE569CC758D}"/>
              </a:ext>
            </a:extLst>
          </p:cNvPr>
          <p:cNvPicPr>
            <a:picLocks noChangeAspect="1"/>
          </p:cNvPicPr>
          <p:nvPr/>
        </p:nvPicPr>
        <p:blipFill>
          <a:blip r:embed="rId5" cstate="print"/>
          <a:stretch>
            <a:fillRect/>
          </a:stretch>
        </p:blipFill>
        <p:spPr>
          <a:xfrm>
            <a:off x="5961273" y="143690"/>
            <a:ext cx="5774420" cy="5828287"/>
          </a:xfrm>
          <a:prstGeom prst="rect">
            <a:avLst/>
          </a:prstGeom>
        </p:spPr>
      </p:pic>
    </p:spTree>
    <p:extLst>
      <p:ext uri="{BB962C8B-B14F-4D97-AF65-F5344CB8AC3E}">
        <p14:creationId xmlns:p14="http://schemas.microsoft.com/office/powerpoint/2010/main" val="911226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a:extLst>
              <a:ext uri="{FF2B5EF4-FFF2-40B4-BE49-F238E27FC236}">
                <a16:creationId xmlns:a16="http://schemas.microsoft.com/office/drawing/2014/main" xmlns="" id="{9E74CFE6-7A3C-44C7-A297-F76A0C541BFF}"/>
              </a:ext>
            </a:extLst>
          </p:cNvPr>
          <p:cNvSpPr/>
          <p:nvPr/>
        </p:nvSpPr>
        <p:spPr>
          <a:xfrm>
            <a:off x="443345" y="0"/>
            <a:ext cx="11748654" cy="954107"/>
          </a:xfrm>
          <a:prstGeom prst="rect">
            <a:avLst/>
          </a:prstGeom>
        </p:spPr>
        <p:txBody>
          <a:bodyPr wrap="square">
            <a:spAutoFit/>
          </a:bodyPr>
          <a:lstStyle/>
          <a:p>
            <a:pPr lvl="0" algn="ctr"/>
            <a:r>
              <a:rPr lang="ru-RU" sz="2800" b="1" dirty="0">
                <a:solidFill>
                  <a:schemeClr val="accent1">
                    <a:lumMod val="75000"/>
                  </a:schemeClr>
                </a:solidFill>
                <a:latin typeface="Times New Roman" panose="02020603050405020304" pitchFamily="18" charset="0"/>
                <a:cs typeface="Times New Roman" panose="02020603050405020304" pitchFamily="18" charset="0"/>
              </a:rPr>
              <a:t>Какие риски могут быть </a:t>
            </a:r>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при </a:t>
            </a:r>
            <a:r>
              <a:rPr lang="ru-RU" sz="2800" b="1" dirty="0">
                <a:solidFill>
                  <a:schemeClr val="accent1">
                    <a:lumMod val="75000"/>
                  </a:schemeClr>
                </a:solidFill>
                <a:latin typeface="Times New Roman" panose="02020603050405020304" pitchFamily="18" charset="0"/>
                <a:cs typeface="Times New Roman" panose="02020603050405020304" pitchFamily="18" charset="0"/>
              </a:rPr>
              <a:t>не правильном обращение с медицинскими </a:t>
            </a:r>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отходами и изделиями</a:t>
            </a:r>
            <a:endParaRPr lang="x-none" dirty="0"/>
          </a:p>
        </p:txBody>
      </p:sp>
      <p:sp>
        <p:nvSpPr>
          <p:cNvPr id="5" name="Прямоугольник 4">
            <a:extLst>
              <a:ext uri="{FF2B5EF4-FFF2-40B4-BE49-F238E27FC236}">
                <a16:creationId xmlns:a16="http://schemas.microsoft.com/office/drawing/2014/main" xmlns="" id="{9E74CFE6-7A3C-44C7-A297-F76A0C541BFF}"/>
              </a:ext>
            </a:extLst>
          </p:cNvPr>
          <p:cNvSpPr/>
          <p:nvPr/>
        </p:nvSpPr>
        <p:spPr>
          <a:xfrm>
            <a:off x="36424" y="954107"/>
            <a:ext cx="12155575" cy="4401205"/>
          </a:xfrm>
          <a:prstGeom prst="rect">
            <a:avLst/>
          </a:prstGeom>
        </p:spPr>
        <p:txBody>
          <a:bodyPr wrap="square">
            <a:spAutoFit/>
          </a:bodyPr>
          <a:lstStyle/>
          <a:p>
            <a:pPr marL="457200" lvl="0" indent="-457200">
              <a:buFont typeface="+mj-lt"/>
              <a:buAutoNum type="arabicPeriod"/>
            </a:pPr>
            <a:r>
              <a:rPr lang="ru-RU" sz="2800" dirty="0" smtClean="0">
                <a:solidFill>
                  <a:prstClr val="black"/>
                </a:solidFill>
                <a:latin typeface="Times New Roman" panose="02020603050405020304" pitchFamily="18" charset="0"/>
                <a:cs typeface="Times New Roman" panose="02020603050405020304" pitchFamily="18" charset="0"/>
              </a:rPr>
              <a:t>Риск </a:t>
            </a:r>
            <a:r>
              <a:rPr lang="ru-RU" sz="2800" dirty="0">
                <a:solidFill>
                  <a:prstClr val="black"/>
                </a:solidFill>
                <a:latin typeface="Times New Roman" panose="02020603050405020304" pitchFamily="18" charset="0"/>
                <a:cs typeface="Times New Roman" panose="02020603050405020304" pitchFamily="18" charset="0"/>
              </a:rPr>
              <a:t>не </a:t>
            </a:r>
            <a:r>
              <a:rPr lang="ru-RU" sz="2800" dirty="0" smtClean="0">
                <a:solidFill>
                  <a:prstClr val="black"/>
                </a:solidFill>
                <a:latin typeface="Times New Roman" panose="02020603050405020304" pitchFamily="18" charset="0"/>
                <a:cs typeface="Times New Roman" panose="02020603050405020304" pitchFamily="18" charset="0"/>
              </a:rPr>
              <a:t>внимательного </a:t>
            </a:r>
            <a:r>
              <a:rPr lang="ru-RU" sz="2800" dirty="0">
                <a:solidFill>
                  <a:prstClr val="black"/>
                </a:solidFill>
                <a:latin typeface="Times New Roman" panose="02020603050405020304" pitchFamily="18" charset="0"/>
                <a:cs typeface="Times New Roman" panose="02020603050405020304" pitchFamily="18" charset="0"/>
              </a:rPr>
              <a:t>отношения медицинского персонала к </a:t>
            </a:r>
            <a:r>
              <a:rPr lang="ru-RU" sz="2800" dirty="0" smtClean="0">
                <a:solidFill>
                  <a:prstClr val="black"/>
                </a:solidFill>
                <a:latin typeface="Times New Roman" panose="02020603050405020304" pitchFamily="18" charset="0"/>
                <a:cs typeface="Times New Roman" panose="02020603050405020304" pitchFamily="18" charset="0"/>
              </a:rPr>
              <a:t>медицинским изделиям и </a:t>
            </a:r>
            <a:r>
              <a:rPr lang="ru-RU" sz="2800" dirty="0">
                <a:solidFill>
                  <a:prstClr val="black"/>
                </a:solidFill>
                <a:latin typeface="Times New Roman" panose="02020603050405020304" pitchFamily="18" charset="0"/>
                <a:cs typeface="Times New Roman" panose="02020603050405020304" pitchFamily="18" charset="0"/>
              </a:rPr>
              <a:t>отходам.</a:t>
            </a:r>
          </a:p>
          <a:p>
            <a:pPr marL="457200" lvl="0" indent="-457200" algn="just" fontAlgn="t">
              <a:buFont typeface="+mj-lt"/>
              <a:buAutoNum type="arabicPeriod"/>
            </a:pPr>
            <a:r>
              <a:rPr lang="ru-RU" sz="2800" dirty="0" smtClean="0">
                <a:solidFill>
                  <a:prstClr val="black"/>
                </a:solidFill>
                <a:latin typeface="Times New Roman" panose="02020603050405020304" pitchFamily="18" charset="0"/>
                <a:cs typeface="Times New Roman" panose="02020603050405020304" pitchFamily="18" charset="0"/>
              </a:rPr>
              <a:t>Отсутствие </a:t>
            </a:r>
            <a:r>
              <a:rPr lang="ru-RU" sz="2800" dirty="0">
                <a:solidFill>
                  <a:prstClr val="black"/>
                </a:solidFill>
                <a:latin typeface="Times New Roman" panose="02020603050405020304" pitchFamily="18" charset="0"/>
                <a:cs typeface="Times New Roman" panose="02020603050405020304" pitchFamily="18" charset="0"/>
              </a:rPr>
              <a:t>комнаты (помещения) для хранения МО.</a:t>
            </a:r>
          </a:p>
          <a:p>
            <a:pPr marL="457200" lvl="0" indent="-457200">
              <a:buFont typeface="+mj-lt"/>
              <a:buAutoNum type="arabicPeriod"/>
            </a:pPr>
            <a:r>
              <a:rPr lang="ru-RU" sz="2800" dirty="0" smtClean="0">
                <a:solidFill>
                  <a:prstClr val="black"/>
                </a:solidFill>
                <a:latin typeface="Times New Roman" panose="02020603050405020304" pitchFamily="18" charset="0"/>
                <a:cs typeface="Times New Roman" panose="02020603050405020304" pitchFamily="18" charset="0"/>
              </a:rPr>
              <a:t>Риск </a:t>
            </a:r>
            <a:r>
              <a:rPr lang="ru-RU" sz="2800" dirty="0">
                <a:solidFill>
                  <a:prstClr val="black"/>
                </a:solidFill>
                <a:latin typeface="Times New Roman" panose="02020603050405020304" pitchFamily="18" charset="0"/>
                <a:cs typeface="Times New Roman" panose="02020603050405020304" pitchFamily="18" charset="0"/>
              </a:rPr>
              <a:t>утилизации опасных отходов как неопасные.</a:t>
            </a:r>
          </a:p>
          <a:p>
            <a:pPr marL="457200" lvl="0" indent="-457200">
              <a:buFont typeface="+mj-lt"/>
              <a:buAutoNum type="arabicPeriod"/>
            </a:pPr>
            <a:r>
              <a:rPr lang="ru-RU" sz="2800" dirty="0" smtClean="0">
                <a:solidFill>
                  <a:prstClr val="black"/>
                </a:solidFill>
                <a:latin typeface="Times New Roman" panose="02020603050405020304" pitchFamily="18" charset="0"/>
                <a:cs typeface="Times New Roman" panose="02020603050405020304" pitchFamily="18" charset="0"/>
              </a:rPr>
              <a:t>При </a:t>
            </a:r>
            <a:r>
              <a:rPr lang="ru-RU" sz="2800" dirty="0">
                <a:solidFill>
                  <a:prstClr val="black"/>
                </a:solidFill>
                <a:latin typeface="Times New Roman" panose="02020603050405020304" pitchFamily="18" charset="0"/>
                <a:cs typeface="Times New Roman" panose="02020603050405020304" pitchFamily="18" charset="0"/>
              </a:rPr>
              <a:t>транспортировке риск прокола контейнера колющими или режущими отходами.</a:t>
            </a:r>
          </a:p>
          <a:p>
            <a:pPr marL="457200" lvl="0" indent="-457200">
              <a:buFont typeface="+mj-lt"/>
              <a:buAutoNum type="arabicPeriod"/>
            </a:pPr>
            <a:r>
              <a:rPr lang="ru-RU" sz="2800" dirty="0" smtClean="0">
                <a:solidFill>
                  <a:prstClr val="black"/>
                </a:solidFill>
                <a:latin typeface="Times New Roman" panose="02020603050405020304" pitchFamily="18" charset="0"/>
                <a:cs typeface="Times New Roman" panose="02020603050405020304" pitchFamily="18" charset="0"/>
              </a:rPr>
              <a:t>Риск </a:t>
            </a:r>
            <a:r>
              <a:rPr lang="ru-RU" sz="2800" dirty="0">
                <a:solidFill>
                  <a:prstClr val="black"/>
                </a:solidFill>
                <a:latin typeface="Times New Roman" panose="02020603050405020304" pitchFamily="18" charset="0"/>
                <a:cs typeface="Times New Roman" panose="02020603050405020304" pitchFamily="18" charset="0"/>
              </a:rPr>
              <a:t>повторного применения одноразового </a:t>
            </a:r>
            <a:r>
              <a:rPr lang="ru-RU" sz="2800" dirty="0" smtClean="0">
                <a:solidFill>
                  <a:prstClr val="black"/>
                </a:solidFill>
                <a:latin typeface="Times New Roman" panose="02020603050405020304" pitchFamily="18" charset="0"/>
                <a:cs typeface="Times New Roman" panose="02020603050405020304" pitchFamily="18" charset="0"/>
              </a:rPr>
              <a:t>инвентаря</a:t>
            </a:r>
          </a:p>
          <a:p>
            <a:pPr marL="457200" lvl="0" indent="-457200">
              <a:buFont typeface="+mj-lt"/>
              <a:buAutoNum type="arabicPeriod"/>
            </a:pPr>
            <a:r>
              <a:rPr lang="ru-RU" sz="2800" dirty="0" smtClean="0">
                <a:solidFill>
                  <a:prstClr val="black"/>
                </a:solidFill>
                <a:latin typeface="Times New Roman" panose="02020603050405020304" pitchFamily="18" charset="0"/>
                <a:cs typeface="Times New Roman" panose="02020603050405020304" pitchFamily="18" charset="0"/>
              </a:rPr>
              <a:t>Риск отравления парами ртути при неправильном обращении с ртутными градусниками и ртуть содержащими лампами</a:t>
            </a:r>
            <a:endParaRPr lang="ru-RU" sz="2800" dirty="0">
              <a:solidFill>
                <a:prstClr val="black"/>
              </a:solidFill>
              <a:latin typeface="Times New Roman" panose="02020603050405020304" pitchFamily="18" charset="0"/>
              <a:cs typeface="Times New Roman" panose="02020603050405020304" pitchFamily="18" charset="0"/>
            </a:endParaRPr>
          </a:p>
          <a:p>
            <a:pPr marL="457200" lvl="0" indent="-457200">
              <a:buFont typeface="+mj-lt"/>
              <a:buAutoNum type="arabicPeriod"/>
            </a:pPr>
            <a:r>
              <a:rPr lang="ru-RU" sz="2800" dirty="0" smtClean="0">
                <a:solidFill>
                  <a:prstClr val="black"/>
                </a:solidFill>
                <a:latin typeface="Times New Roman" panose="02020603050405020304" pitchFamily="18" charset="0"/>
                <a:cs typeface="Times New Roman" panose="02020603050405020304" pitchFamily="18" charset="0"/>
              </a:rPr>
              <a:t>Риск </a:t>
            </a:r>
            <a:r>
              <a:rPr lang="ru-RU" sz="2800" dirty="0">
                <a:solidFill>
                  <a:prstClr val="black"/>
                </a:solidFill>
                <a:latin typeface="Times New Roman" panose="02020603050405020304" pitchFamily="18" charset="0"/>
                <a:cs typeface="Times New Roman" panose="02020603050405020304" pitchFamily="18" charset="0"/>
              </a:rPr>
              <a:t>химических ожогов во время мероприятий по дезинфекции МО</a:t>
            </a:r>
            <a:endParaRPr lang="x-none" sz="2400" dirty="0"/>
          </a:p>
        </p:txBody>
      </p:sp>
      <p:pic>
        <p:nvPicPr>
          <p:cNvPr id="7" name="Рисунок 6"/>
          <p:cNvPicPr>
            <a:picLocks noChangeAspect="1"/>
          </p:cNvPicPr>
          <p:nvPr/>
        </p:nvPicPr>
        <p:blipFill>
          <a:blip r:embed="rId4"/>
          <a:stretch>
            <a:fillRect/>
          </a:stretch>
        </p:blipFill>
        <p:spPr>
          <a:xfrm>
            <a:off x="572656" y="71639"/>
            <a:ext cx="997528" cy="882468"/>
          </a:xfrm>
          <a:prstGeom prst="rect">
            <a:avLst/>
          </a:prstGeom>
        </p:spPr>
      </p:pic>
    </p:spTree>
    <p:extLst>
      <p:ext uri="{BB962C8B-B14F-4D97-AF65-F5344CB8AC3E}">
        <p14:creationId xmlns:p14="http://schemas.microsoft.com/office/powerpoint/2010/main" val="580859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xmlns="" id="{45FC5888-7AEE-49B2-AF62-AFD8BCE43D52}"/>
              </a:ext>
            </a:extLst>
          </p:cNvPr>
          <p:cNvPicPr>
            <a:picLocks noChangeAspect="1"/>
          </p:cNvPicPr>
          <p:nvPr/>
        </p:nvPicPr>
        <p:blipFill>
          <a:blip r:embed="rId3" cstate="print"/>
          <a:stretch>
            <a:fillRect/>
          </a:stretch>
        </p:blipFill>
        <p:spPr>
          <a:xfrm>
            <a:off x="0" y="769441"/>
            <a:ext cx="3918857" cy="4053641"/>
          </a:xfrm>
          <a:prstGeom prst="rect">
            <a:avLst/>
          </a:prstGeom>
        </p:spPr>
      </p:pic>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F084C68A-52B1-4132-9FB4-7CB4295710CF}"/>
              </a:ext>
            </a:extLst>
          </p:cNvPr>
          <p:cNvSpPr txBox="1"/>
          <p:nvPr/>
        </p:nvSpPr>
        <p:spPr>
          <a:xfrm>
            <a:off x="3570515" y="87087"/>
            <a:ext cx="8621486" cy="5931880"/>
          </a:xfrm>
          <a:prstGeom prst="rect">
            <a:avLst/>
          </a:prstGeom>
          <a:noFill/>
        </p:spPr>
        <p:txBody>
          <a:bodyPr wrap="square" rtlCol="0">
            <a:spAutoFit/>
          </a:bodyPr>
          <a:lstStyle/>
          <a:p>
            <a:pPr marL="514350" lvl="0" indent="-285750">
              <a:lnSpc>
                <a:spcPct val="90000"/>
              </a:lnSpc>
              <a:spcBef>
                <a:spcPts val="1000"/>
              </a:spcBef>
              <a:spcAft>
                <a:spcPts val="600"/>
              </a:spcAft>
              <a:buClr>
                <a:srgbClr val="009CDE"/>
              </a:buClr>
              <a:buSzPct val="120000"/>
              <a:buFont typeface="Wingdings" panose="05000000000000000000" pitchFamily="2" charset="2"/>
              <a:buChar char="ü"/>
            </a:pPr>
            <a:r>
              <a:rPr lang="en-US" sz="2800" dirty="0" err="1">
                <a:solidFill>
                  <a:prstClr val="black"/>
                </a:solidFill>
                <a:latin typeface="Times New Roman" panose="02020603050405020304" pitchFamily="18" charset="0"/>
                <a:cs typeface="Times New Roman" panose="02020603050405020304" pitchFamily="18" charset="0"/>
              </a:rPr>
              <a:t>Безопасное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обращение</a:t>
            </a:r>
            <a:r>
              <a:rPr lang="en-US" sz="2800" dirty="0">
                <a:solidFill>
                  <a:prstClr val="black"/>
                </a:solidFill>
                <a:latin typeface="Times New Roman" panose="02020603050405020304" pitchFamily="18" charset="0"/>
                <a:cs typeface="Times New Roman" panose="02020603050405020304" pitchFamily="18" charset="0"/>
              </a:rPr>
              <a:t> с </a:t>
            </a:r>
            <a:r>
              <a:rPr lang="en-US" sz="2800" dirty="0" err="1">
                <a:solidFill>
                  <a:prstClr val="black"/>
                </a:solidFill>
                <a:latin typeface="Times New Roman" panose="02020603050405020304" pitchFamily="18" charset="0"/>
                <a:cs typeface="Times New Roman" panose="02020603050405020304" pitchFamily="18" charset="0"/>
              </a:rPr>
              <a:t>острыми</a:t>
            </a:r>
            <a:r>
              <a:rPr lang="ru-RU" sz="2800" dirty="0">
                <a:solidFill>
                  <a:prstClr val="black"/>
                </a:solidFill>
                <a:latin typeface="Times New Roman" panose="02020603050405020304" pitchFamily="18" charset="0"/>
                <a:cs typeface="Times New Roman" panose="02020603050405020304" pitchFamily="18" charset="0"/>
              </a:rPr>
              <a:t>, </a:t>
            </a:r>
            <a:r>
              <a:rPr lang="ru-RU" sz="2800" dirty="0" smtClean="0">
                <a:solidFill>
                  <a:prstClr val="black"/>
                </a:solidFill>
                <a:latin typeface="Times New Roman" panose="02020603050405020304" pitchFamily="18" charset="0"/>
                <a:cs typeface="Times New Roman" panose="02020603050405020304" pitchFamily="18" charset="0"/>
              </a:rPr>
              <a:t>колющими </a:t>
            </a:r>
            <a:r>
              <a:rPr lang="ru-RU" sz="2800" dirty="0">
                <a:solidFill>
                  <a:prstClr val="black"/>
                </a:solidFill>
                <a:latin typeface="Times New Roman" panose="02020603050405020304" pitchFamily="18" charset="0"/>
                <a:cs typeface="Times New Roman" panose="02020603050405020304" pitchFamily="18" charset="0"/>
              </a:rPr>
              <a:t>и </a:t>
            </a:r>
            <a:r>
              <a:rPr lang="ru-RU" sz="2800" dirty="0">
                <a:latin typeface="Times New Roman" panose="02020603050405020304" pitchFamily="18" charset="0"/>
                <a:cs typeface="Times New Roman" panose="02020603050405020304" pitchFamily="18" charset="0"/>
              </a:rPr>
              <a:t>режущими</a:t>
            </a:r>
            <a:r>
              <a:rPr lang="ru-RU" sz="2800" dirty="0">
                <a:solidFill>
                  <a:srgbClr val="4D5156"/>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изделиями</a:t>
            </a:r>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чрезвычайно</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важный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аспект</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инфекционной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безопасности</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как</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пациентов</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так</a:t>
            </a:r>
            <a:r>
              <a:rPr lang="en-US" sz="2800" dirty="0">
                <a:solidFill>
                  <a:prstClr val="black"/>
                </a:solidFill>
                <a:latin typeface="Times New Roman" panose="02020603050405020304" pitchFamily="18" charset="0"/>
                <a:cs typeface="Times New Roman" panose="02020603050405020304" pitchFamily="18" charset="0"/>
              </a:rPr>
              <a:t> и </a:t>
            </a:r>
            <a:r>
              <a:rPr lang="en-US" sz="2800" dirty="0" err="1">
                <a:solidFill>
                  <a:prstClr val="black"/>
                </a:solidFill>
                <a:latin typeface="Times New Roman" panose="02020603050405020304" pitchFamily="18" charset="0"/>
                <a:cs typeface="Times New Roman" panose="02020603050405020304" pitchFamily="18" charset="0"/>
              </a:rPr>
              <a:t>персонала</a:t>
            </a:r>
            <a:r>
              <a:rPr lang="ru-RU" sz="2800" dirty="0">
                <a:solidFill>
                  <a:prstClr val="black"/>
                </a:solidFill>
                <a:latin typeface="Times New Roman" panose="02020603050405020304" pitchFamily="18" charset="0"/>
                <a:cs typeface="Times New Roman" panose="02020603050405020304" pitchFamily="18" charset="0"/>
              </a:rPr>
              <a:t>. С </a:t>
            </a:r>
            <a:r>
              <a:rPr lang="ru-RU" sz="2800" dirty="0">
                <a:solidFill>
                  <a:srgbClr val="363636"/>
                </a:solidFill>
                <a:latin typeface="Times New Roman" panose="02020603050405020304" pitchFamily="18" charset="0"/>
                <a:cs typeface="Times New Roman" panose="02020603050405020304" pitchFamily="18" charset="0"/>
              </a:rPr>
              <a:t>инфицированными и потенциально инфицированными отходами. Материалы и инструменты, предметы загрязненные кровью или другими биологическими жидкостями. Патологоанатомические отходы. Органические операционные отходы (органы, ткани и так далее).</a:t>
            </a:r>
          </a:p>
          <a:p>
            <a:pPr marL="514350" lvl="0" indent="-285750">
              <a:lnSpc>
                <a:spcPct val="90000"/>
              </a:lnSpc>
              <a:spcBef>
                <a:spcPts val="1000"/>
              </a:spcBef>
              <a:spcAft>
                <a:spcPts val="600"/>
              </a:spcAft>
              <a:buClr>
                <a:srgbClr val="009CDE"/>
              </a:buClr>
              <a:buSzPct val="120000"/>
              <a:buFont typeface="Wingdings" panose="05000000000000000000" pitchFamily="2" charset="2"/>
              <a:buChar char="ü"/>
            </a:pPr>
            <a:r>
              <a:rPr lang="ru-RU" sz="2800" dirty="0">
                <a:solidFill>
                  <a:prstClr val="black"/>
                </a:solidFill>
                <a:latin typeface="Times New Roman" panose="02020603050405020304" pitchFamily="18" charset="0"/>
                <a:cs typeface="Times New Roman" panose="02020603050405020304" pitchFamily="18" charset="0"/>
              </a:rPr>
              <a:t>Обучать медперсонал по медицинским отходам в год 2 раза.</a:t>
            </a:r>
          </a:p>
          <a:p>
            <a:pPr marL="514350" lvl="0" indent="-285750">
              <a:lnSpc>
                <a:spcPct val="90000"/>
              </a:lnSpc>
              <a:spcBef>
                <a:spcPts val="1000"/>
              </a:spcBef>
              <a:spcAft>
                <a:spcPts val="600"/>
              </a:spcAft>
              <a:buClr>
                <a:srgbClr val="009CDE"/>
              </a:buClr>
              <a:buSzPct val="120000"/>
              <a:buFont typeface="Wingdings" panose="05000000000000000000" pitchFamily="2" charset="2"/>
              <a:buChar char="ü"/>
            </a:pPr>
            <a:r>
              <a:rPr lang="ru-RU" sz="2800" dirty="0">
                <a:solidFill>
                  <a:prstClr val="black"/>
                </a:solidFill>
                <a:latin typeface="Times New Roman" panose="02020603050405020304" pitchFamily="18" charset="0"/>
                <a:cs typeface="Times New Roman" panose="02020603050405020304" pitchFamily="18" charset="0"/>
              </a:rPr>
              <a:t>Нужно соблюдать технике безопасности и все меры предосторожности при утилизации медицинских отходов для уменьшение рисков </a:t>
            </a:r>
            <a:endParaRPr lang="x-none" sz="2800" dirty="0">
              <a:solidFill>
                <a:prstClr val="black"/>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2030BB19-5899-46D2-AE7D-2E338B7B9F0E}"/>
              </a:ext>
            </a:extLst>
          </p:cNvPr>
          <p:cNvSpPr txBox="1"/>
          <p:nvPr/>
        </p:nvSpPr>
        <p:spPr>
          <a:xfrm>
            <a:off x="7945120" y="528320"/>
            <a:ext cx="3718560" cy="369332"/>
          </a:xfrm>
          <a:prstGeom prst="rect">
            <a:avLst/>
          </a:prstGeom>
          <a:noFill/>
        </p:spPr>
        <p:txBody>
          <a:bodyPr wrap="square" rtlCol="0">
            <a:spAutoFit/>
          </a:bodyPr>
          <a:lstStyle/>
          <a:p>
            <a:endParaRPr lang="x-none" dirty="0"/>
          </a:p>
        </p:txBody>
      </p:sp>
      <p:sp>
        <p:nvSpPr>
          <p:cNvPr id="14" name="TextBox 13">
            <a:extLst>
              <a:ext uri="{FF2B5EF4-FFF2-40B4-BE49-F238E27FC236}">
                <a16:creationId xmlns:a16="http://schemas.microsoft.com/office/drawing/2014/main" xmlns="" id="{AE1C5CC4-2BFB-4371-9D80-61BBA080DD04}"/>
              </a:ext>
            </a:extLst>
          </p:cNvPr>
          <p:cNvSpPr txBox="1"/>
          <p:nvPr/>
        </p:nvSpPr>
        <p:spPr>
          <a:xfrm>
            <a:off x="0" y="0"/>
            <a:ext cx="4641722" cy="769441"/>
          </a:xfrm>
          <a:prstGeom prst="rect">
            <a:avLst/>
          </a:prstGeom>
          <a:noFill/>
        </p:spPr>
        <p:txBody>
          <a:bodyPr wrap="square" rtlCol="0">
            <a:spAutoFit/>
          </a:bodyPr>
          <a:lstStyle/>
          <a:p>
            <a:pPr algn="ctr"/>
            <a:r>
              <a:rPr lang="ru-RU" sz="4400" b="1" dirty="0">
                <a:solidFill>
                  <a:schemeClr val="accent1">
                    <a:lumMod val="75000"/>
                  </a:schemeClr>
                </a:solidFill>
                <a:latin typeface="Times New Roman" panose="02020603050405020304" pitchFamily="18" charset="0"/>
                <a:cs typeface="Times New Roman" panose="02020603050405020304" pitchFamily="18" charset="0"/>
              </a:rPr>
              <a:t>ВЫВОДЫ</a:t>
            </a:r>
          </a:p>
        </p:txBody>
      </p:sp>
    </p:spTree>
    <p:extLst>
      <p:ext uri="{BB962C8B-B14F-4D97-AF65-F5344CB8AC3E}">
        <p14:creationId xmlns:p14="http://schemas.microsoft.com/office/powerpoint/2010/main" val="1671540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C:\Users\Admin\Desktop\загрузкалар\WhatsApp Image 2022-10-05 at 11.47.4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98483"/>
            <a:ext cx="4817499" cy="4234581"/>
          </a:xfrm>
          <a:prstGeom prst="rect">
            <a:avLst/>
          </a:prstGeom>
          <a:noFill/>
          <a:ln>
            <a:noFill/>
          </a:ln>
        </p:spPr>
      </p:pic>
      <p:sp>
        <p:nvSpPr>
          <p:cNvPr id="8" name="Прямоугольник 7"/>
          <p:cNvSpPr/>
          <p:nvPr/>
        </p:nvSpPr>
        <p:spPr>
          <a:xfrm>
            <a:off x="4817500" y="924791"/>
            <a:ext cx="7374500" cy="4832092"/>
          </a:xfrm>
          <a:prstGeom prst="rect">
            <a:avLst/>
          </a:prstGeom>
        </p:spPr>
        <p:txBody>
          <a:bodyPr wrap="square">
            <a:spAutoFit/>
          </a:bodyPr>
          <a:lstStyle/>
          <a:p>
            <a:pPr algn="just"/>
            <a:r>
              <a:rPr lang="ru-RU" sz="2200" dirty="0" smtClean="0"/>
              <a:t>Больница» функционирует </a:t>
            </a:r>
            <a:r>
              <a:rPr lang="ru-RU" sz="2200" dirty="0"/>
              <a:t>с 1867 г , развернуто коек всего 590 из них :круглосуточный стационар-440 ,дневной стационар-118, хоз. расчетный койки-32. Количество сотрудников – 928, из них врачи-142, СМР -408, ММР-229, и прочие персонал -</a:t>
            </a:r>
            <a:r>
              <a:rPr lang="ru-RU" sz="2200" dirty="0" smtClean="0"/>
              <a:t>149.</a:t>
            </a:r>
          </a:p>
          <a:p>
            <a:pPr algn="just"/>
            <a:r>
              <a:rPr lang="ru-RU" sz="2200" dirty="0" smtClean="0"/>
              <a:t>Из </a:t>
            </a:r>
            <a:r>
              <a:rPr lang="ru-RU" sz="2200" dirty="0"/>
              <a:t>408 СМР имеет 68- прикладной бакалавр, 73- академический бакалавр , </a:t>
            </a:r>
            <a:r>
              <a:rPr lang="ru-RU" sz="2200" dirty="0" smtClean="0"/>
              <a:t>магистр-1.</a:t>
            </a:r>
          </a:p>
          <a:p>
            <a:pPr algn="just"/>
            <a:r>
              <a:rPr lang="ru-RU" sz="2200" dirty="0" smtClean="0"/>
              <a:t>По </a:t>
            </a:r>
            <a:r>
              <a:rPr lang="ru-RU" sz="2200" dirty="0"/>
              <a:t>категорий имеет высшее  категорию -147, первая категорию-32,  вторая категория -27,без категории-202 молодые специалисты. Отделение 10хирургческих отделений, 5 терапевтических отделений и 10 </a:t>
            </a:r>
            <a:r>
              <a:rPr lang="ru-RU" sz="2200" dirty="0" err="1"/>
              <a:t>пароклиническое</a:t>
            </a:r>
            <a:r>
              <a:rPr lang="ru-RU" sz="2200" dirty="0"/>
              <a:t> отделение (приемный покой, опер блок, ОАРИТ, ЦСО, КДЛ, ЛД, аптека,  </a:t>
            </a:r>
            <a:r>
              <a:rPr lang="ru-RU" sz="2200" dirty="0" err="1"/>
              <a:t>физио</a:t>
            </a:r>
            <a:r>
              <a:rPr lang="ru-RU" sz="2200" dirty="0"/>
              <a:t> отделение, КДП, </a:t>
            </a:r>
            <a:r>
              <a:rPr lang="ru-RU" sz="2200" dirty="0" err="1"/>
              <a:t>хоз</a:t>
            </a:r>
            <a:r>
              <a:rPr lang="ru-RU" sz="2200" dirty="0"/>
              <a:t> </a:t>
            </a:r>
            <a:r>
              <a:rPr lang="ru-RU" sz="2200" dirty="0" err="1"/>
              <a:t>расч</a:t>
            </a:r>
            <a:r>
              <a:rPr lang="ru-RU" sz="2200" dirty="0"/>
              <a:t> </a:t>
            </a:r>
            <a:r>
              <a:rPr lang="ru-RU" sz="2200" dirty="0" err="1"/>
              <a:t>пол-ка</a:t>
            </a:r>
            <a:r>
              <a:rPr lang="ru-RU" sz="2200" dirty="0"/>
              <a:t>).</a:t>
            </a:r>
          </a:p>
        </p:txBody>
      </p:sp>
      <p:sp>
        <p:nvSpPr>
          <p:cNvPr id="4" name="Заголовок 2"/>
          <p:cNvSpPr txBox="1">
            <a:spLocks/>
          </p:cNvSpPr>
          <p:nvPr/>
        </p:nvSpPr>
        <p:spPr>
          <a:xfrm>
            <a:off x="0" y="145475"/>
            <a:ext cx="12192000" cy="69070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3200" b="1" dirty="0" smtClean="0">
                <a:solidFill>
                  <a:schemeClr val="accent1">
                    <a:lumMod val="75000"/>
                  </a:schemeClr>
                </a:solidFill>
                <a:latin typeface="Times New Roman" panose="02020603050405020304" pitchFamily="18" charset="0"/>
                <a:cs typeface="Times New Roman" panose="02020603050405020304" pitchFamily="18" charset="0"/>
              </a:rPr>
              <a:t>ЗКО </a:t>
            </a:r>
            <a:r>
              <a:rPr lang="ru-RU" sz="3200" b="1" dirty="0" err="1" smtClean="0">
                <a:solidFill>
                  <a:schemeClr val="accent1">
                    <a:lumMod val="75000"/>
                  </a:schemeClr>
                </a:solidFill>
                <a:latin typeface="Times New Roman" panose="02020603050405020304" pitchFamily="18" charset="0"/>
                <a:cs typeface="Times New Roman" panose="02020603050405020304" pitchFamily="18" charset="0"/>
              </a:rPr>
              <a:t>гУральск</a:t>
            </a:r>
            <a:r>
              <a:rPr lang="ru-RU" sz="3200" b="1" dirty="0" smtClean="0">
                <a:solidFill>
                  <a:schemeClr val="accent1">
                    <a:lumMod val="75000"/>
                  </a:schemeClr>
                </a:solidFill>
                <a:latin typeface="Times New Roman" panose="02020603050405020304" pitchFamily="18" charset="0"/>
                <a:cs typeface="Times New Roman" panose="02020603050405020304" pitchFamily="18" charset="0"/>
              </a:rPr>
              <a:t>  ГКП на ПХВ «Областная многопрофильная</a:t>
            </a:r>
            <a:endParaRPr lang="ru-RU" sz="3200" b="1" dirty="0">
              <a:solidFill>
                <a:schemeClr val="accent1">
                  <a:lumMod val="75000"/>
                </a:schemeClr>
              </a:solidFill>
              <a:latin typeface="Times New Roman" panose="02020603050405020304" pitchFamily="18" charset="0"/>
              <a:cs typeface="Times New Roman" panose="02020603050405020304" pitchFamily="18" charset="0"/>
            </a:endParaRPr>
          </a:p>
        </p:txBody>
      </p:sp>
      <p:pic>
        <p:nvPicPr>
          <p:cNvPr id="5"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94527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453"/>
            <a:ext cx="12286855" cy="59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830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0" y="1"/>
            <a:ext cx="12192000" cy="838199"/>
          </a:xfrm>
        </p:spPr>
        <p:txBody>
          <a:bodyPr>
            <a:normAutofit/>
          </a:bodyPr>
          <a:lstStyle/>
          <a:p>
            <a:pPr algn="ctr"/>
            <a:r>
              <a:rPr lang="ru-RU" sz="4000" b="1" dirty="0" smtClean="0">
                <a:solidFill>
                  <a:schemeClr val="accent1">
                    <a:lumMod val="75000"/>
                  </a:schemeClr>
                </a:solidFill>
                <a:latin typeface="Times New Roman" panose="02020603050405020304" pitchFamily="18" charset="0"/>
                <a:cs typeface="Times New Roman" panose="02020603050405020304" pitchFamily="18" charset="0"/>
              </a:rPr>
              <a:t>Меры профилактики ИСМП</a:t>
            </a:r>
            <a:endParaRPr lang="ru-RU" sz="40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4" name="Подзаголовок 3"/>
          <p:cNvSpPr>
            <a:spLocks noGrp="1"/>
          </p:cNvSpPr>
          <p:nvPr>
            <p:ph type="subTitle" idx="1"/>
          </p:nvPr>
        </p:nvSpPr>
        <p:spPr>
          <a:xfrm>
            <a:off x="0" y="838200"/>
            <a:ext cx="12192000" cy="4996543"/>
          </a:xfrm>
        </p:spPr>
        <p:txBody>
          <a:bodyPr>
            <a:normAutofit/>
          </a:bodyPr>
          <a:lstStyle/>
          <a:p>
            <a:pPr marL="342900" indent="-342900" algn="l">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Личная гигиена и обработка рук;</a:t>
            </a:r>
          </a:p>
          <a:p>
            <a:pPr marL="342900" indent="-342900" algn="l">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Использование перчаток и их смена после каждого контакта с пациентом;</a:t>
            </a:r>
          </a:p>
          <a:p>
            <a:pPr marL="342900" indent="-342900" algn="l">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Обработка кожных покровов пациента антисептиками перед проведением манипуляций;</a:t>
            </a:r>
          </a:p>
          <a:p>
            <a:pPr marL="342900" indent="-342900" algn="l">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Тщательное соблюдение </a:t>
            </a:r>
            <a:r>
              <a:rPr lang="ru-RU" sz="2800" dirty="0" err="1" smtClean="0">
                <a:latin typeface="Times New Roman" panose="02020603050405020304" pitchFamily="18" charset="0"/>
                <a:cs typeface="Times New Roman" panose="02020603050405020304" pitchFamily="18" charset="0"/>
              </a:rPr>
              <a:t>сандезрежима</a:t>
            </a:r>
            <a:r>
              <a:rPr lang="ru-RU" sz="2800" dirty="0" smtClean="0">
                <a:latin typeface="Times New Roman" panose="02020603050405020304" pitchFamily="18" charset="0"/>
                <a:cs typeface="Times New Roman" panose="02020603050405020304" pitchFamily="18" charset="0"/>
              </a:rPr>
              <a:t> при выполнении своей работы;</a:t>
            </a:r>
          </a:p>
          <a:p>
            <a:pPr marL="342900" indent="-342900" algn="l">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Изоляция пациентов с признаками ИСМП и высоким риском ИСМП;</a:t>
            </a:r>
          </a:p>
          <a:p>
            <a:pPr marL="342900" indent="-342900" algn="l">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Уменьшение количества инвазивных вмешательств;</a:t>
            </a:r>
          </a:p>
          <a:p>
            <a:pPr marL="342900" indent="-342900" algn="l">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Сокращение времени  пребывания пациента в стационаре;</a:t>
            </a:r>
          </a:p>
          <a:p>
            <a:pPr marL="342900" indent="-342900" algn="l">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Рациональная антибактериальная терапия;</a:t>
            </a:r>
          </a:p>
          <a:p>
            <a:pPr marL="342900" indent="-342900" algn="l">
              <a:buFont typeface="Arial" panose="020B0604020202020204" pitchFamily="34" charset="0"/>
              <a:buChar char="•"/>
            </a:pPr>
            <a:r>
              <a:rPr lang="ru-RU" sz="2800" dirty="0" smtClean="0">
                <a:latin typeface="Times New Roman" panose="02020603050405020304" pitchFamily="18" charset="0"/>
                <a:cs typeface="Times New Roman" panose="02020603050405020304" pitchFamily="18" charset="0"/>
              </a:rPr>
              <a:t>Постоянное самообучение в области ИСМП.</a:t>
            </a:r>
            <a:endParaRPr lang="ru-RU" sz="2800" dirty="0">
              <a:latin typeface="Times New Roman" panose="02020603050405020304" pitchFamily="18" charset="0"/>
              <a:cs typeface="Times New Roman" panose="02020603050405020304" pitchFamily="18" charset="0"/>
            </a:endParaRPr>
          </a:p>
        </p:txBody>
      </p:sp>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28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97971" y="1240971"/>
            <a:ext cx="12094029" cy="458288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charset="2"/>
              <a:buChar char=""/>
              <a:defRPr/>
            </a:pPr>
            <a:r>
              <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rPr>
              <a:t>Соблюдение стандартных мер предосторожности;</a:t>
            </a:r>
          </a:p>
          <a:p>
            <a:pPr>
              <a:buFont typeface="Wingdings 3" charset="2"/>
              <a:buChar char=""/>
              <a:defRPr/>
            </a:pPr>
            <a:r>
              <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rPr>
              <a:t>Иммунизации против гепатита В;</a:t>
            </a:r>
          </a:p>
          <a:p>
            <a:pPr>
              <a:buFont typeface="Wingdings 3" charset="2"/>
              <a:buChar char=""/>
              <a:defRPr/>
            </a:pPr>
            <a:r>
              <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rPr>
              <a:t>Обеспечение индивидуальными средствами защиты;</a:t>
            </a:r>
          </a:p>
          <a:p>
            <a:pPr>
              <a:buFont typeface="Wingdings 3" charset="2"/>
              <a:buChar char=""/>
              <a:defRPr/>
            </a:pPr>
            <a:r>
              <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rPr>
              <a:t>Предупреждение профессиональных травм;</a:t>
            </a:r>
          </a:p>
          <a:p>
            <a:pPr>
              <a:buFont typeface="Wingdings 3" charset="2"/>
              <a:buChar char=""/>
              <a:defRPr/>
            </a:pPr>
            <a:r>
              <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rPr>
              <a:t>Наличие эффективных комитетов ИК;</a:t>
            </a:r>
          </a:p>
          <a:p>
            <a:pPr>
              <a:buFont typeface="Wingdings 3" charset="2"/>
              <a:buChar char=""/>
              <a:defRPr/>
            </a:pPr>
            <a:r>
              <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rPr>
              <a:t>Поддержка со стороны руководства ЛПУ.</a:t>
            </a:r>
          </a:p>
          <a:p>
            <a:pPr>
              <a:buFont typeface="Wingdings" panose="05000000000000000000" pitchFamily="2" charset="2"/>
              <a:buNone/>
              <a:defRPr/>
            </a:pPr>
            <a:endPar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0" y="0"/>
            <a:ext cx="12192000" cy="10928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3200" b="1" dirty="0" smtClean="0">
                <a:solidFill>
                  <a:schemeClr val="accent1">
                    <a:lumMod val="75000"/>
                  </a:schemeClr>
                </a:solidFill>
                <a:latin typeface="Times New Roman" panose="02020603050405020304" pitchFamily="18" charset="0"/>
                <a:cs typeface="Times New Roman" panose="02020603050405020304" pitchFamily="18" charset="0"/>
              </a:rPr>
              <a:t>Профилактика профессионального инфицирования</a:t>
            </a:r>
            <a:r>
              <a:rPr lang="ru-RU" altLang="ru-RU" sz="40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ru-RU" altLang="ru-RU" sz="3200" b="1" dirty="0" smtClean="0">
                <a:solidFill>
                  <a:schemeClr val="accent1">
                    <a:lumMod val="75000"/>
                  </a:schemeClr>
                </a:solidFill>
                <a:latin typeface="Times New Roman" panose="02020603050405020304" pitchFamily="18" charset="0"/>
                <a:cs typeface="Times New Roman" panose="02020603050405020304" pitchFamily="18" charset="0"/>
              </a:rPr>
              <a:t>предполагает:</a:t>
            </a:r>
          </a:p>
        </p:txBody>
      </p:sp>
    </p:spTree>
    <p:extLst>
      <p:ext uri="{BB962C8B-B14F-4D97-AF65-F5344CB8AC3E}">
        <p14:creationId xmlns:p14="http://schemas.microsoft.com/office/powerpoint/2010/main" val="1616665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xmlns="" id="{21D804B2-D308-40BB-936D-9159AA8545BB}"/>
              </a:ext>
            </a:extLst>
          </p:cNvPr>
          <p:cNvSpPr/>
          <p:nvPr/>
        </p:nvSpPr>
        <p:spPr>
          <a:xfrm>
            <a:off x="0" y="20747"/>
            <a:ext cx="12191999" cy="1361014"/>
          </a:xfrm>
          <a:prstGeom prst="rect">
            <a:avLst/>
          </a:prstGeom>
        </p:spPr>
        <p:txBody>
          <a:bodyPr wrap="square">
            <a:spAutoFit/>
          </a:bodyPr>
          <a:lstStyle/>
          <a:p>
            <a:pPr algn="ctr">
              <a:lnSpc>
                <a:spcPct val="107000"/>
              </a:lnSpc>
              <a:spcAft>
                <a:spcPts val="800"/>
              </a:spcAft>
            </a:pPr>
            <a:r>
              <a:rPr lang="kk-KZ"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kk-KZ" sz="2400" b="1" i="1" u="sng" dirty="0">
                <a:latin typeface="Times New Roman" panose="02020603050405020304" pitchFamily="18" charset="0"/>
                <a:ea typeface="MS Mincho" panose="02020609040205080304" pitchFamily="49" charset="-128"/>
                <a:cs typeface="Times New Roman" panose="02020603050405020304" pitchFamily="18" charset="0"/>
              </a:rPr>
              <a:t>Полевое задание Группы №5</a:t>
            </a:r>
            <a:r>
              <a:rPr lang="ru-RU" sz="2400" b="1" i="1" u="sng" dirty="0">
                <a:latin typeface="Times New Roman" panose="02020603050405020304" pitchFamily="18" charset="0"/>
                <a:ea typeface="MS Mincho" panose="02020609040205080304" pitchFamily="49" charset="-128"/>
                <a:cs typeface="Times New Roman" panose="02020603050405020304" pitchFamily="18" charset="0"/>
              </a:rPr>
              <a:t>:</a:t>
            </a:r>
            <a:endParaRPr lang="ru-RU" b="1" i="1" u="sng" dirty="0">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07000"/>
              </a:lnSpc>
              <a:spcAft>
                <a:spcPts val="800"/>
              </a:spcAft>
            </a:pPr>
            <a:r>
              <a:rPr lang="ru-RU" b="1" i="1" dirty="0">
                <a:latin typeface="Times New Roman" panose="02020603050405020304" pitchFamily="18" charset="0"/>
                <a:ea typeface="MS Mincho" panose="02020609040205080304" pitchFamily="49" charset="-128"/>
                <a:cs typeface="Times New Roman" panose="02020603050405020304" pitchFamily="18" charset="0"/>
              </a:rPr>
              <a:t>              </a:t>
            </a:r>
            <a:r>
              <a:rPr lang="ru-RU" sz="2400" b="1" i="1" dirty="0">
                <a:latin typeface="Times New Roman" panose="02020603050405020304" pitchFamily="18" charset="0"/>
                <a:ea typeface="MS Mincho" panose="02020609040205080304" pitchFamily="49" charset="-128"/>
                <a:cs typeface="Times New Roman" panose="02020603050405020304" pitchFamily="18" charset="0"/>
              </a:rPr>
              <a:t>Тема: </a:t>
            </a:r>
            <a:r>
              <a:rPr lang="ru-RU" sz="2400" b="1" i="1" u="sng" dirty="0">
                <a:latin typeface="Times New Roman" panose="02020603050405020304" pitchFamily="18" charset="0"/>
                <a:ea typeface="MS Mincho" panose="02020609040205080304" pitchFamily="49" charset="-128"/>
                <a:cs typeface="Times New Roman" panose="02020603050405020304" pitchFamily="18" charset="0"/>
              </a:rPr>
              <a:t>Риски в ИК. Лечебно-диагностические манипуляции</a:t>
            </a:r>
            <a:r>
              <a:rPr lang="x-none" sz="2400" b="1" i="1" u="sng" dirty="0">
                <a:solidFill>
                  <a:srgbClr val="2C2D2E"/>
                </a:solidFill>
                <a:latin typeface="Times New Roman" panose="02020603050405020304" pitchFamily="18" charset="0"/>
                <a:ea typeface="Calibri" panose="020F0502020204030204" pitchFamily="34" charset="0"/>
                <a:cs typeface="Times New Roman" panose="02020603050405020304" pitchFamily="18" charset="0"/>
              </a:rPr>
              <a:t> в</a:t>
            </a:r>
            <a:r>
              <a:rPr lang="ru-RU" sz="2400" b="1" i="1" u="sng" dirty="0">
                <a:solidFill>
                  <a:srgbClr val="2C2D2E"/>
                </a:solidFill>
                <a:latin typeface="Times New Roman" panose="02020603050405020304" pitchFamily="18" charset="0"/>
                <a:ea typeface="Calibri" panose="020F0502020204030204" pitchFamily="34" charset="0"/>
                <a:cs typeface="Times New Roman" panose="02020603050405020304" pitchFamily="18" charset="0"/>
              </a:rPr>
              <a:t>  </a:t>
            </a:r>
            <a:r>
              <a:rPr lang="x-none" sz="2400" b="1" i="1" u="sng" dirty="0">
                <a:solidFill>
                  <a:srgbClr val="2C2D2E"/>
                </a:solidFill>
                <a:latin typeface="Times New Roman" panose="02020603050405020304" pitchFamily="18" charset="0"/>
                <a:ea typeface="Calibri" panose="020F0502020204030204" pitchFamily="34" charset="0"/>
                <a:cs typeface="Times New Roman" panose="02020603050405020304" pitchFamily="18" charset="0"/>
              </a:rPr>
              <a:t>организации здравоохранения</a:t>
            </a:r>
            <a:r>
              <a:rPr lang="x-none" sz="2400" b="1" i="1" u="sng" dirty="0" smtClean="0">
                <a:solidFill>
                  <a:srgbClr val="2C2D2E"/>
                </a:solidFill>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p>
        </p:txBody>
      </p:sp>
      <p:graphicFrame>
        <p:nvGraphicFramePr>
          <p:cNvPr id="7" name="Таблица 6">
            <a:extLst>
              <a:ext uri="{FF2B5EF4-FFF2-40B4-BE49-F238E27FC236}">
                <a16:creationId xmlns:a16="http://schemas.microsoft.com/office/drawing/2014/main" xmlns="" id="{79041EBF-B1D1-4D56-BDB6-11EB0D67B432}"/>
              </a:ext>
            </a:extLst>
          </p:cNvPr>
          <p:cNvGraphicFramePr>
            <a:graphicFrameLocks noGrp="1"/>
          </p:cNvGraphicFramePr>
          <p:nvPr>
            <p:extLst>
              <p:ext uri="{D42A27DB-BD31-4B8C-83A1-F6EECF244321}">
                <p14:modId xmlns:p14="http://schemas.microsoft.com/office/powerpoint/2010/main" val="2281571892"/>
              </p:ext>
            </p:extLst>
          </p:nvPr>
        </p:nvGraphicFramePr>
        <p:xfrm>
          <a:off x="0" y="1381761"/>
          <a:ext cx="12191998" cy="4370451"/>
        </p:xfrm>
        <a:graphic>
          <a:graphicData uri="http://schemas.openxmlformats.org/drawingml/2006/table">
            <a:tbl>
              <a:tblPr firstRow="1" bandRow="1">
                <a:tableStyleId>{5C22544A-7EE6-4342-B048-85BDC9FD1C3A}</a:tableStyleId>
              </a:tblPr>
              <a:tblGrid>
                <a:gridCol w="773722">
                  <a:extLst>
                    <a:ext uri="{9D8B030D-6E8A-4147-A177-3AD203B41FA5}">
                      <a16:colId xmlns:a16="http://schemas.microsoft.com/office/drawing/2014/main" xmlns="" val="1231273323"/>
                    </a:ext>
                  </a:extLst>
                </a:gridCol>
                <a:gridCol w="5305531">
                  <a:extLst>
                    <a:ext uri="{9D8B030D-6E8A-4147-A177-3AD203B41FA5}">
                      <a16:colId xmlns:a16="http://schemas.microsoft.com/office/drawing/2014/main" xmlns="" val="2517316554"/>
                    </a:ext>
                  </a:extLst>
                </a:gridCol>
                <a:gridCol w="6112745">
                  <a:extLst>
                    <a:ext uri="{9D8B030D-6E8A-4147-A177-3AD203B41FA5}">
                      <a16:colId xmlns:a16="http://schemas.microsoft.com/office/drawing/2014/main" xmlns="" val="641025217"/>
                    </a:ext>
                  </a:extLst>
                </a:gridCol>
              </a:tblGrid>
              <a:tr h="567619">
                <a:tc>
                  <a:txBody>
                    <a:bodyPr/>
                    <a:lstStyle/>
                    <a:p>
                      <a:pPr algn="ctr">
                        <a:lnSpc>
                          <a:spcPct val="107000"/>
                        </a:lnSpc>
                        <a:spcAft>
                          <a:spcPts val="0"/>
                        </a:spcAft>
                      </a:pPr>
                      <a:r>
                        <a:rPr lang="kk-KZ" sz="2400" b="1" dirty="0">
                          <a:solidFill>
                            <a:schemeClr val="bg1"/>
                          </a:solidFill>
                          <a:effectLst/>
                          <a:latin typeface="таймс"/>
                          <a:ea typeface="MS Mincho" panose="02020609040205080304" pitchFamily="49" charset="-128"/>
                          <a:cs typeface="Times New Roman" panose="02020603050405020304" pitchFamily="18" charset="0"/>
                        </a:rPr>
                        <a:t> </a:t>
                      </a:r>
                      <a:r>
                        <a:rPr lang="kk-KZ" sz="2400" b="1" dirty="0" smtClean="0">
                          <a:solidFill>
                            <a:schemeClr val="bg1"/>
                          </a:solidFill>
                          <a:effectLst/>
                          <a:latin typeface="таймс"/>
                          <a:ea typeface="MS Mincho" panose="02020609040205080304" pitchFamily="49" charset="-128"/>
                          <a:cs typeface="Times New Roman" panose="02020603050405020304" pitchFamily="18" charset="0"/>
                        </a:rPr>
                        <a:t>№</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k-KZ" sz="2400" b="1" dirty="0" smtClean="0">
                          <a:solidFill>
                            <a:schemeClr val="bg1"/>
                          </a:solidFill>
                          <a:effectLst/>
                          <a:latin typeface="таймс"/>
                          <a:ea typeface="MS Mincho" panose="02020609040205080304" pitchFamily="49" charset="-128"/>
                          <a:cs typeface="Times New Roman" panose="02020603050405020304" pitchFamily="18" charset="0"/>
                        </a:rPr>
                        <a:t>Действие</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k-KZ" sz="2400" b="1" dirty="0" smtClean="0">
                          <a:solidFill>
                            <a:schemeClr val="bg1"/>
                          </a:solidFill>
                          <a:effectLst/>
                          <a:latin typeface="таймс"/>
                          <a:ea typeface="MS Mincho" panose="02020609040205080304" pitchFamily="49" charset="-128"/>
                          <a:cs typeface="Times New Roman" panose="02020603050405020304" pitchFamily="18" charset="0"/>
                        </a:rPr>
                        <a:t>Ответственные </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p>
                      <a:pPr algn="ctr">
                        <a:lnSpc>
                          <a:spcPct val="107000"/>
                        </a:lnSpc>
                        <a:spcAft>
                          <a:spcPts val="0"/>
                        </a:spcAft>
                      </a:pPr>
                      <a:r>
                        <a:rPr lang="kk-KZ" sz="2400" b="1" dirty="0">
                          <a:solidFill>
                            <a:schemeClr val="bg1"/>
                          </a:solidFill>
                          <a:effectLst/>
                          <a:latin typeface="таймс"/>
                          <a:ea typeface="MS Mincho" panose="02020609040205080304" pitchFamily="49" charset="-128"/>
                          <a:cs typeface="Times New Roman" panose="02020603050405020304" pitchFamily="18" charset="0"/>
                        </a:rPr>
                        <a:t> </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59294010"/>
                  </a:ext>
                </a:extLst>
              </a:tr>
              <a:tr h="1762746">
                <a:tc>
                  <a:txBody>
                    <a:bodyPr/>
                    <a:lstStyle/>
                    <a:p>
                      <a:pPr marL="0" lvl="0" indent="0" algn="ctr">
                        <a:spcAft>
                          <a:spcPts val="0"/>
                        </a:spcAft>
                        <a:buFont typeface="+mj-lt"/>
                        <a:buNone/>
                      </a:pPr>
                      <a:r>
                        <a:rPr lang="kk-KZ" sz="2200" dirty="0">
                          <a:effectLst/>
                          <a:latin typeface="Times New Roman" panose="02020603050405020304" pitchFamily="18" charset="0"/>
                          <a:ea typeface="MS Mincho" panose="02020609040205080304" pitchFamily="49" charset="-128"/>
                          <a:cs typeface="Times New Roman" panose="02020603050405020304" pitchFamily="18" charset="0"/>
                        </a:rPr>
                        <a:t>1. </a:t>
                      </a:r>
                      <a:endParaRPr lang="x-none" sz="2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Aft>
                          <a:spcPts val="0"/>
                        </a:spcAft>
                      </a:pPr>
                      <a:r>
                        <a:rPr lang="kk-KZ" sz="2200" u="sng" dirty="0">
                          <a:effectLst/>
                          <a:latin typeface="Times New Roman" panose="02020603050405020304" pitchFamily="18" charset="0"/>
                          <a:ea typeface="MS Mincho" panose="02020609040205080304" pitchFamily="49" charset="-128"/>
                          <a:cs typeface="Times New Roman" panose="02020603050405020304" pitchFamily="18" charset="0"/>
                        </a:rPr>
                        <a:t>Участнику №1.</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200" dirty="0" smtClean="0">
                          <a:effectLst/>
                          <a:latin typeface="Times New Roman" panose="02020603050405020304" pitchFamily="18" charset="0"/>
                          <a:ea typeface="MS Mincho" panose="02020609040205080304" pitchFamily="49" charset="-128"/>
                          <a:cs typeface="Times New Roman" panose="02020603050405020304" pitchFamily="18" charset="0"/>
                        </a:rPr>
                        <a:t>Выявить </a:t>
                      </a:r>
                      <a:r>
                        <a:rPr lang="ru-RU" sz="2200" dirty="0">
                          <a:effectLst/>
                          <a:latin typeface="Times New Roman" panose="02020603050405020304" pitchFamily="18" charset="0"/>
                          <a:ea typeface="MS Mincho" panose="02020609040205080304" pitchFamily="49" charset="-128"/>
                          <a:cs typeface="Times New Roman" panose="02020603050405020304" pitchFamily="18" charset="0"/>
                        </a:rPr>
                        <a:t>и составить перечень рисков</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200" dirty="0">
                          <a:effectLst/>
                          <a:latin typeface="Times New Roman" panose="02020603050405020304" pitchFamily="18" charset="0"/>
                          <a:ea typeface="MS Mincho" panose="02020609040205080304" pitchFamily="49" charset="-128"/>
                          <a:cs typeface="Times New Roman" panose="02020603050405020304" pitchFamily="18" charset="0"/>
                        </a:rPr>
                        <a:t>(не менее 5) по теме </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200" dirty="0">
                          <a:effectLst/>
                          <a:latin typeface="Times New Roman" panose="02020603050405020304" pitchFamily="18" charset="0"/>
                          <a:ea typeface="MS Mincho" panose="02020609040205080304" pitchFamily="49" charset="-128"/>
                          <a:cs typeface="Times New Roman" panose="02020603050405020304" pitchFamily="18" charset="0"/>
                        </a:rPr>
                        <a:t>«Лечебно-диагностические манипуляции в организации здравоохранения</a:t>
                      </a:r>
                      <a:r>
                        <a:rPr lang="ru-RU" sz="2200" dirty="0" smtClean="0">
                          <a:effectLst/>
                          <a:latin typeface="Times New Roman" panose="02020603050405020304" pitchFamily="18" charset="0"/>
                          <a:ea typeface="MS Mincho" panose="02020609040205080304" pitchFamily="49" charset="-128"/>
                          <a:cs typeface="Times New Roman" panose="02020603050405020304" pitchFamily="18" charset="0"/>
                        </a:rPr>
                        <a:t>».</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200" dirty="0">
                          <a:effectLst/>
                          <a:latin typeface="Times New Roman" panose="02020603050405020304" pitchFamily="18" charset="0"/>
                          <a:ea typeface="MS Mincho" panose="02020609040205080304" pitchFamily="49" charset="-128"/>
                          <a:cs typeface="Times New Roman" panose="02020603050405020304" pitchFamily="18" charset="0"/>
                        </a:rPr>
                        <a:t>Карпинская Ольга </a:t>
                      </a:r>
                      <a:r>
                        <a:rPr lang="ru-RU" sz="2200" dirty="0" smtClean="0">
                          <a:effectLst/>
                          <a:latin typeface="Times New Roman" panose="02020603050405020304" pitchFamily="18" charset="0"/>
                          <a:ea typeface="MS Mincho" panose="02020609040205080304" pitchFamily="49" charset="-128"/>
                          <a:cs typeface="Times New Roman" panose="02020603050405020304" pitchFamily="18" charset="0"/>
                        </a:rPr>
                        <a:t>Александровна</a:t>
                      </a: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200" dirty="0" smtClean="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КГП </a:t>
                      </a: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на ПХВ </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«Многопрофильная областная детская больница» УЗ </a:t>
                      </a:r>
                      <a:r>
                        <a:rPr lang="ru-RU" sz="2200" dirty="0" err="1">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Акмолинской</a:t>
                      </a: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 области г. Кокшетау</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59471402"/>
                  </a:ext>
                </a:extLst>
              </a:tr>
              <a:tr h="1715517">
                <a:tc>
                  <a:txBody>
                    <a:bodyPr/>
                    <a:lstStyle/>
                    <a:p>
                      <a:pPr algn="ctr"/>
                      <a:r>
                        <a:rPr lang="ru-RU" sz="2200" dirty="0" smtClean="0">
                          <a:latin typeface="Times New Roman" panose="02020603050405020304" pitchFamily="18" charset="0"/>
                          <a:cs typeface="Times New Roman" panose="02020603050405020304" pitchFamily="18" charset="0"/>
                        </a:rPr>
                        <a:t>2</a:t>
                      </a:r>
                      <a:r>
                        <a:rPr lang="ru-RU" sz="2200" dirty="0">
                          <a:latin typeface="Times New Roman" panose="02020603050405020304" pitchFamily="18" charset="0"/>
                          <a:cs typeface="Times New Roman" panose="02020603050405020304" pitchFamily="18" charset="0"/>
                        </a:rPr>
                        <a:t>.</a:t>
                      </a:r>
                      <a:endParaRPr lang="x-none" sz="2200" dirty="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kk-KZ" sz="2200" u="sng" dirty="0">
                          <a:effectLst/>
                          <a:latin typeface="Times New Roman" panose="02020603050405020304" pitchFamily="18" charset="0"/>
                          <a:ea typeface="MS Mincho" panose="02020609040205080304" pitchFamily="49" charset="-128"/>
                          <a:cs typeface="Times New Roman" panose="02020603050405020304" pitchFamily="18" charset="0"/>
                        </a:rPr>
                        <a:t>Участнику №2.</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kk-KZ" sz="2200" u="none" strike="noStrike"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kk-KZ" sz="2200" dirty="0">
                          <a:effectLst/>
                          <a:latin typeface="Times New Roman" panose="02020603050405020304" pitchFamily="18" charset="0"/>
                          <a:ea typeface="MS Mincho" panose="02020609040205080304" pitchFamily="49" charset="-128"/>
                          <a:cs typeface="Times New Roman" panose="02020603050405020304" pitchFamily="18" charset="0"/>
                        </a:rPr>
                        <a:t>Каждому риску дать подробное обоснование</a:t>
                      </a:r>
                      <a:r>
                        <a:rPr lang="kk-KZ" sz="2200" dirty="0" smtClean="0">
                          <a:effectLst/>
                          <a:latin typeface="Times New Roman" panose="02020603050405020304" pitchFamily="18" charset="0"/>
                          <a:ea typeface="MS Mincho" panose="02020609040205080304" pitchFamily="49" charset="-128"/>
                          <a:cs typeface="Times New Roman" panose="02020603050405020304" pitchFamily="18" charset="0"/>
                        </a:rPr>
                        <a:t>.</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200" dirty="0" err="1">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Тажиева</a:t>
                      </a: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 Мария </a:t>
                      </a:r>
                      <a:r>
                        <a:rPr lang="ru-RU" sz="2200" dirty="0" err="1">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Абдуллаевна</a:t>
                      </a: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200" dirty="0" smtClean="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КГП </a:t>
                      </a: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на ПХВ </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a:t>
                      </a:r>
                      <a:r>
                        <a:rPr lang="ru-RU" sz="2200" dirty="0" err="1">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Жамбылская</a:t>
                      </a: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 областная многопрофильная больница» УЗ акимата </a:t>
                      </a:r>
                      <a:r>
                        <a:rPr lang="ru-RU" sz="2200" dirty="0" err="1">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Жамбылской</a:t>
                      </a: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 области</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200" dirty="0">
                          <a:solidFill>
                            <a:srgbClr val="2C2D2E"/>
                          </a:solidFill>
                          <a:effectLst/>
                          <a:latin typeface="Times New Roman" panose="02020603050405020304" pitchFamily="18" charset="0"/>
                          <a:ea typeface="MS Mincho" panose="02020609040205080304" pitchFamily="49" charset="-128"/>
                          <a:cs typeface="Times New Roman" panose="02020603050405020304" pitchFamily="18" charset="0"/>
                        </a:rPr>
                        <a:t>г. Тараз</a:t>
                      </a:r>
                      <a:endParaRPr lang="x-none"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3388183"/>
                  </a:ext>
                </a:extLst>
              </a:tr>
            </a:tbl>
          </a:graphicData>
        </a:graphic>
      </p:graphicFrame>
    </p:spTree>
    <p:extLst>
      <p:ext uri="{BB962C8B-B14F-4D97-AF65-F5344CB8AC3E}">
        <p14:creationId xmlns:p14="http://schemas.microsoft.com/office/powerpoint/2010/main" val="3727318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0" y="108857"/>
            <a:ext cx="12192000" cy="8926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4000" b="1" dirty="0" smtClean="0">
                <a:solidFill>
                  <a:schemeClr val="accent1">
                    <a:lumMod val="75000"/>
                  </a:schemeClr>
                </a:solidFill>
                <a:latin typeface="Times New Roman" panose="02020603050405020304" pitchFamily="18" charset="0"/>
                <a:cs typeface="Times New Roman" panose="02020603050405020304" pitchFamily="18" charset="0"/>
              </a:rPr>
              <a:t>Стандартные меры предосторожности включают:</a:t>
            </a:r>
          </a:p>
        </p:txBody>
      </p:sp>
      <p:sp>
        <p:nvSpPr>
          <p:cNvPr id="4" name="Rectangle 3"/>
          <p:cNvSpPr txBox="1">
            <a:spLocks noChangeArrowheads="1"/>
          </p:cNvSpPr>
          <p:nvPr/>
        </p:nvSpPr>
        <p:spPr>
          <a:xfrm>
            <a:off x="0" y="794658"/>
            <a:ext cx="12192000" cy="4920342"/>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3" charset="2"/>
              <a:buChar char=""/>
              <a:defRPr/>
            </a:pPr>
            <a:r>
              <a:rPr lang="ru-RU" sz="4000" dirty="0" smtClean="0">
                <a:solidFill>
                  <a:schemeClr val="tx1">
                    <a:lumMod val="75000"/>
                    <a:lumOff val="25000"/>
                  </a:schemeClr>
                </a:solidFill>
                <a:latin typeface="Times New Roman" panose="02020603050405020304" pitchFamily="18" charset="0"/>
                <a:cs typeface="Times New Roman" panose="02020603050405020304" pitchFamily="18" charset="0"/>
              </a:rPr>
              <a:t>Гигиену рук;</a:t>
            </a:r>
          </a:p>
          <a:p>
            <a:pPr>
              <a:buFont typeface="Wingdings 3" charset="2"/>
              <a:buChar char=""/>
              <a:defRPr/>
            </a:pPr>
            <a:r>
              <a:rPr lang="ru-RU" sz="4000" dirty="0" smtClean="0">
                <a:solidFill>
                  <a:schemeClr val="tx1">
                    <a:lumMod val="75000"/>
                    <a:lumOff val="25000"/>
                  </a:schemeClr>
                </a:solidFill>
                <a:latin typeface="Times New Roman" panose="02020603050405020304" pitchFamily="18" charset="0"/>
                <a:cs typeface="Times New Roman" panose="02020603050405020304" pitchFamily="18" charset="0"/>
              </a:rPr>
              <a:t>Применение индивидуальных средств защиты (перчатки, халат, маски, очки, лицевые экраны в зависимости от процедуры);</a:t>
            </a:r>
          </a:p>
          <a:p>
            <a:pPr>
              <a:buFont typeface="Wingdings 3" charset="2"/>
              <a:buChar char=""/>
              <a:defRPr/>
            </a:pPr>
            <a:r>
              <a:rPr lang="ru-RU" sz="4000" dirty="0" smtClean="0">
                <a:solidFill>
                  <a:schemeClr val="tx1">
                    <a:lumMod val="75000"/>
                    <a:lumOff val="25000"/>
                  </a:schemeClr>
                </a:solidFill>
                <a:latin typeface="Times New Roman" panose="02020603050405020304" pitchFamily="18" charset="0"/>
                <a:cs typeface="Times New Roman" panose="02020603050405020304" pitchFamily="18" charset="0"/>
              </a:rPr>
              <a:t>Практику безопасных инъекций.</a:t>
            </a:r>
          </a:p>
          <a:p>
            <a:pPr>
              <a:buFont typeface="Wingdings 3" charset="2"/>
              <a:buChar char=""/>
              <a:defRPr/>
            </a:pPr>
            <a:endParaRPr lang="ru-RU" sz="4000"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518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0" y="0"/>
            <a:ext cx="12104914" cy="8589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4000" b="1" dirty="0" smtClean="0">
                <a:solidFill>
                  <a:schemeClr val="accent1">
                    <a:lumMod val="75000"/>
                  </a:schemeClr>
                </a:solidFill>
                <a:latin typeface="Times New Roman" panose="02020603050405020304" pitchFamily="18" charset="0"/>
                <a:cs typeface="Times New Roman" panose="02020603050405020304" pitchFamily="18" charset="0"/>
              </a:rPr>
              <a:t>Мытье рук и использование перчаток</a:t>
            </a:r>
          </a:p>
        </p:txBody>
      </p:sp>
      <p:sp>
        <p:nvSpPr>
          <p:cNvPr id="4" name="Rectangle 3"/>
          <p:cNvSpPr txBox="1">
            <a:spLocks noChangeArrowheads="1"/>
          </p:cNvSpPr>
          <p:nvPr/>
        </p:nvSpPr>
        <p:spPr>
          <a:xfrm>
            <a:off x="0" y="1208314"/>
            <a:ext cx="12192000" cy="4763664"/>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Мытье рук часто называют единственной самой важной мерой снижения риска трансмиссии микроорганизмов от человека человеку или с одного участка тела на другое у одного человека </a:t>
            </a: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Как можно более быстрое и тщательное мытье рук между контактами с больными и после контакта с кровью, жидкостями тела, секретами и выделениями или оборудованием и предметами, загрязненными ими.</a:t>
            </a: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Избегайте </a:t>
            </a:r>
            <a:r>
              <a:rPr lang="ru-RU" dirty="0">
                <a:solidFill>
                  <a:schemeClr val="tx1">
                    <a:lumMod val="75000"/>
                    <a:lumOff val="25000"/>
                  </a:schemeClr>
                </a:solidFill>
                <a:latin typeface="Times New Roman" panose="02020603050405020304" pitchFamily="18" charset="0"/>
                <a:cs typeface="Times New Roman" panose="02020603050405020304" pitchFamily="18" charset="0"/>
              </a:rPr>
              <a:t>ненужного </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касания  </a:t>
            </a:r>
            <a:r>
              <a:rPr lang="ru-RU" dirty="0">
                <a:solidFill>
                  <a:schemeClr val="tx1">
                    <a:lumMod val="75000"/>
                    <a:lumOff val="25000"/>
                  </a:schemeClr>
                </a:solidFill>
                <a:latin typeface="Times New Roman" panose="02020603050405020304" pitchFamily="18" charset="0"/>
                <a:cs typeface="Times New Roman" panose="02020603050405020304" pitchFamily="18" charset="0"/>
              </a:rPr>
              <a:t>предметов, расположенных рядом с больным</a:t>
            </a:r>
          </a:p>
          <a:p>
            <a:pPr>
              <a:lnSpc>
                <a:spcPct val="80000"/>
              </a:lnSpc>
              <a:buFont typeface="Wingdings 3" charset="2"/>
              <a:buChar char=""/>
              <a:defRPr/>
            </a:pPr>
            <a:r>
              <a:rPr lang="ru-RU" dirty="0">
                <a:solidFill>
                  <a:schemeClr val="tx1">
                    <a:lumMod val="75000"/>
                    <a:lumOff val="25000"/>
                  </a:schemeClr>
                </a:solidFill>
                <a:latin typeface="Times New Roman" panose="02020603050405020304" pitchFamily="18" charset="0"/>
                <a:cs typeface="Times New Roman" panose="02020603050405020304" pitchFamily="18" charset="0"/>
              </a:rPr>
              <a:t>Мойте руки, когда они загрязнены; до и после прямого контакта с </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больными, слизистыми</a:t>
            </a:r>
            <a:r>
              <a:rPr lang="ru-RU" dirty="0">
                <a:solidFill>
                  <a:schemeClr val="tx1">
                    <a:lumMod val="75000"/>
                    <a:lumOff val="25000"/>
                  </a:schemeClr>
                </a:solidFill>
                <a:latin typeface="Times New Roman" panose="02020603050405020304" pitchFamily="18" charset="0"/>
                <a:cs typeface="Times New Roman" panose="02020603050405020304" pitchFamily="18" charset="0"/>
              </a:rPr>
              <a:t>, </a:t>
            </a:r>
            <a:r>
              <a:rPr lang="ru-RU" dirty="0" err="1">
                <a:solidFill>
                  <a:schemeClr val="tx1">
                    <a:lumMod val="75000"/>
                    <a:lumOff val="25000"/>
                  </a:schemeClr>
                </a:solidFill>
                <a:latin typeface="Times New Roman" panose="02020603050405020304" pitchFamily="18" charset="0"/>
                <a:cs typeface="Times New Roman" panose="02020603050405020304" pitchFamily="18" charset="0"/>
              </a:rPr>
              <a:t>неинтактной</a:t>
            </a:r>
            <a:r>
              <a:rPr lang="ru-RU" dirty="0">
                <a:solidFill>
                  <a:schemeClr val="tx1">
                    <a:lumMod val="75000"/>
                    <a:lumOff val="25000"/>
                  </a:schemeClr>
                </a:solidFill>
                <a:latin typeface="Times New Roman" panose="02020603050405020304" pitchFamily="18" charset="0"/>
                <a:cs typeface="Times New Roman" panose="02020603050405020304" pitchFamily="18" charset="0"/>
              </a:rPr>
              <a:t> кожей, перевязки ран, снятия перчаток</a:t>
            </a:r>
          </a:p>
          <a:p>
            <a:pPr>
              <a:lnSpc>
                <a:spcPct val="80000"/>
              </a:lnSpc>
              <a:buFont typeface="Wingdings 3" charset="2"/>
              <a:buChar char=""/>
              <a:defRPr/>
            </a:pPr>
            <a:r>
              <a:rPr lang="ru-RU" dirty="0">
                <a:solidFill>
                  <a:schemeClr val="tx1">
                    <a:lumMod val="75000"/>
                    <a:lumOff val="25000"/>
                  </a:schemeClr>
                </a:solidFill>
                <a:latin typeface="Times New Roman" panose="02020603050405020304" pitchFamily="18" charset="0"/>
                <a:cs typeface="Times New Roman" panose="02020603050405020304" pitchFamily="18" charset="0"/>
              </a:rPr>
              <a:t>Не рекомендуется иметь искусственные ногти медработникам, контактирующим с </a:t>
            </a: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больными</a:t>
            </a:r>
            <a:endParaRPr lang="ru-RU"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05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0" y="0"/>
            <a:ext cx="7804727" cy="7728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4000" b="1" dirty="0" smtClean="0">
                <a:solidFill>
                  <a:srgbClr val="C00000"/>
                </a:solidFill>
                <a:latin typeface="Times New Roman" panose="02020603050405020304" pitchFamily="18" charset="0"/>
                <a:cs typeface="Times New Roman" panose="02020603050405020304" pitchFamily="18" charset="0"/>
              </a:rPr>
              <a:t>Использование перчаток</a:t>
            </a:r>
          </a:p>
        </p:txBody>
      </p:sp>
      <p:sp>
        <p:nvSpPr>
          <p:cNvPr id="4" name="Text Box 4"/>
          <p:cNvSpPr txBox="1">
            <a:spLocks noChangeArrowheads="1"/>
          </p:cNvSpPr>
          <p:nvPr/>
        </p:nvSpPr>
        <p:spPr bwMode="auto">
          <a:xfrm>
            <a:off x="1" y="772885"/>
            <a:ext cx="7981120" cy="398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80000"/>
              </a:lnSpc>
              <a:spcBef>
                <a:spcPct val="50000"/>
              </a:spcBef>
              <a:buFontTx/>
              <a:buChar char="•"/>
            </a:pPr>
            <a:r>
              <a:rPr lang="ru-RU" altLang="ru-RU" b="1" dirty="0" smtClean="0">
                <a:latin typeface="Times New Roman" panose="02020603050405020304" pitchFamily="18" charset="0"/>
                <a:cs typeface="Times New Roman" panose="02020603050405020304" pitchFamily="18" charset="0"/>
              </a:rPr>
              <a:t>Для операций: латексные, </a:t>
            </a:r>
            <a:r>
              <a:rPr lang="ru-RU" altLang="ru-RU" b="1" dirty="0" err="1" smtClean="0">
                <a:latin typeface="Times New Roman" panose="02020603050405020304" pitchFamily="18" charset="0"/>
                <a:cs typeface="Times New Roman" panose="02020603050405020304" pitchFamily="18" charset="0"/>
              </a:rPr>
              <a:t>неопреновые</a:t>
            </a:r>
            <a:r>
              <a:rPr lang="ru-RU" altLang="ru-RU" b="1" dirty="0" smtClean="0">
                <a:latin typeface="Times New Roman" panose="02020603050405020304" pitchFamily="18" charset="0"/>
                <a:cs typeface="Times New Roman" panose="02020603050405020304" pitchFamily="18" charset="0"/>
              </a:rPr>
              <a:t>.</a:t>
            </a:r>
          </a:p>
          <a:p>
            <a:pPr eaLnBrk="1" hangingPunct="1">
              <a:lnSpc>
                <a:spcPct val="80000"/>
              </a:lnSpc>
              <a:spcBef>
                <a:spcPct val="50000"/>
              </a:spcBef>
              <a:buFontTx/>
              <a:buChar char="•"/>
            </a:pPr>
            <a:r>
              <a:rPr lang="ru-RU" altLang="ru-RU" b="1" dirty="0" smtClean="0">
                <a:latin typeface="Times New Roman" panose="02020603050405020304" pitchFamily="18" charset="0"/>
                <a:cs typeface="Times New Roman" panose="02020603050405020304" pitchFamily="18" charset="0"/>
              </a:rPr>
              <a:t>При </a:t>
            </a:r>
            <a:r>
              <a:rPr lang="ru-RU" altLang="ru-RU" b="1" dirty="0">
                <a:latin typeface="Times New Roman" panose="02020603050405020304" pitchFamily="18" charset="0"/>
                <a:cs typeface="Times New Roman" panose="02020603050405020304" pitchFamily="18" charset="0"/>
              </a:rPr>
              <a:t>осмотрах: латексные, </a:t>
            </a:r>
            <a:r>
              <a:rPr lang="ru-RU" altLang="ru-RU" b="1" dirty="0" err="1">
                <a:latin typeface="Times New Roman" panose="02020603050405020304" pitchFamily="18" charset="0"/>
                <a:cs typeface="Times New Roman" panose="02020603050405020304" pitchFamily="18" charset="0"/>
              </a:rPr>
              <a:t>тактилоновые</a:t>
            </a:r>
            <a:r>
              <a:rPr lang="ru-RU" altLang="ru-RU" b="1" dirty="0">
                <a:latin typeface="Times New Roman" panose="02020603050405020304" pitchFamily="18" charset="0"/>
                <a:cs typeface="Times New Roman" panose="02020603050405020304" pitchFamily="18" charset="0"/>
              </a:rPr>
              <a:t>.</a:t>
            </a:r>
          </a:p>
          <a:p>
            <a:pPr eaLnBrk="1" hangingPunct="1">
              <a:lnSpc>
                <a:spcPct val="80000"/>
              </a:lnSpc>
              <a:spcBef>
                <a:spcPct val="50000"/>
              </a:spcBef>
              <a:buFontTx/>
              <a:buChar char="•"/>
            </a:pPr>
            <a:r>
              <a:rPr lang="ru-RU" altLang="ru-RU" b="1" dirty="0">
                <a:latin typeface="Times New Roman" panose="02020603050405020304" pitchFamily="18" charset="0"/>
                <a:cs typeface="Times New Roman" panose="02020603050405020304" pitchFamily="18" charset="0"/>
              </a:rPr>
              <a:t>При уходе за больными: латексные, полиэтиленовые, поливинилхлоридные, тканевые.</a:t>
            </a:r>
          </a:p>
          <a:p>
            <a:pPr eaLnBrk="1" hangingPunct="1">
              <a:lnSpc>
                <a:spcPct val="80000"/>
              </a:lnSpc>
              <a:spcBef>
                <a:spcPct val="50000"/>
              </a:spcBef>
              <a:buFontTx/>
              <a:buChar char="•"/>
            </a:pPr>
            <a:r>
              <a:rPr lang="ru-RU" altLang="ru-RU" b="1" dirty="0">
                <a:latin typeface="Times New Roman" panose="02020603050405020304" pitchFamily="18" charset="0"/>
                <a:cs typeface="Times New Roman" panose="02020603050405020304" pitchFamily="18" charset="0"/>
              </a:rPr>
              <a:t>При проведении очистки и дезинфекции: </a:t>
            </a:r>
            <a:r>
              <a:rPr lang="ru-RU" altLang="ru-RU" b="1" dirty="0" err="1">
                <a:latin typeface="Times New Roman" panose="02020603050405020304" pitchFamily="18" charset="0"/>
                <a:cs typeface="Times New Roman" panose="02020603050405020304" pitchFamily="18" charset="0"/>
              </a:rPr>
              <a:t>нитриловые</a:t>
            </a:r>
            <a:r>
              <a:rPr lang="ru-RU" altLang="ru-RU" b="1" dirty="0">
                <a:latin typeface="Times New Roman" panose="02020603050405020304" pitchFamily="18" charset="0"/>
                <a:cs typeface="Times New Roman" panose="02020603050405020304" pitchFamily="18" charset="0"/>
              </a:rPr>
              <a:t>, </a:t>
            </a:r>
            <a:r>
              <a:rPr lang="ru-RU" altLang="ru-RU" b="1" dirty="0" err="1">
                <a:latin typeface="Times New Roman" panose="02020603050405020304" pitchFamily="18" charset="0"/>
                <a:cs typeface="Times New Roman" panose="02020603050405020304" pitchFamily="18" charset="0"/>
              </a:rPr>
              <a:t>неопреновые</a:t>
            </a:r>
            <a:r>
              <a:rPr lang="ru-RU" altLang="ru-RU" b="1" dirty="0">
                <a:latin typeface="Times New Roman" panose="02020603050405020304" pitchFamily="18" charset="0"/>
                <a:cs typeface="Times New Roman" panose="02020603050405020304" pitchFamily="18" charset="0"/>
              </a:rPr>
              <a:t>, </a:t>
            </a:r>
            <a:r>
              <a:rPr lang="ru-RU" altLang="ru-RU" b="1" dirty="0" smtClean="0">
                <a:latin typeface="Times New Roman" panose="02020603050405020304" pitchFamily="18" charset="0"/>
                <a:cs typeface="Times New Roman" panose="02020603050405020304" pitchFamily="18" charset="0"/>
              </a:rPr>
              <a:t>тканевые</a:t>
            </a:r>
            <a:endParaRPr lang="ru-RU" altLang="ru-RU" dirty="0">
              <a:latin typeface="Times New Roman" pitchFamily="18" charset="0"/>
              <a:cs typeface="Times New Roman" panose="02020603050405020304" pitchFamily="18" charset="0"/>
            </a:endParaRPr>
          </a:p>
        </p:txBody>
      </p:sp>
      <p:pic>
        <p:nvPicPr>
          <p:cNvPr id="5" name="Picture 2" descr="влад в перчатках"/>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5569" y="152400"/>
            <a:ext cx="431643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118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Заголовок 1"/>
          <p:cNvSpPr txBox="1">
            <a:spLocks/>
          </p:cNvSpPr>
          <p:nvPr/>
        </p:nvSpPr>
        <p:spPr>
          <a:xfrm>
            <a:off x="1" y="1"/>
            <a:ext cx="5704113" cy="762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4000" b="1" dirty="0" smtClean="0">
                <a:solidFill>
                  <a:srgbClr val="C00000"/>
                </a:solidFill>
                <a:latin typeface="Times New Roman" panose="02020603050405020304" pitchFamily="18" charset="0"/>
                <a:cs typeface="Times New Roman" panose="02020603050405020304" pitchFamily="18" charset="0"/>
              </a:rPr>
              <a:t>Безопасные инъекции</a:t>
            </a:r>
          </a:p>
        </p:txBody>
      </p:sp>
      <p:sp>
        <p:nvSpPr>
          <p:cNvPr id="4" name="Объект 2"/>
          <p:cNvSpPr txBox="1">
            <a:spLocks/>
          </p:cNvSpPr>
          <p:nvPr/>
        </p:nvSpPr>
        <p:spPr>
          <a:xfrm>
            <a:off x="1" y="762001"/>
            <a:ext cx="6958012" cy="4474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altLang="ru-RU" dirty="0" smtClean="0">
                <a:latin typeface="Times New Roman" panose="02020603050405020304" pitchFamily="18" charset="0"/>
                <a:cs typeface="Times New Roman" panose="02020603050405020304" pitchFamily="18" charset="0"/>
              </a:rPr>
              <a:t>Безопасная инъекция — это инъекция, которая не наносит вреда пациенту, не подвергает медработника какому-либо предотвратимому риску и не создает отходы, опасные для общества. Практика инъекций, представляющих опасность для жизни и здоровья, может привести к передаче переносимых с кровью патогенных микроорганизмов с сопутствующим бременем болезни.</a:t>
            </a:r>
          </a:p>
          <a:p>
            <a:r>
              <a:rPr lang="ru-RU" altLang="ru-RU" i="1" dirty="0" smtClean="0">
                <a:latin typeface="Times New Roman" panose="02020603050405020304" pitchFamily="18" charset="0"/>
                <a:cs typeface="Times New Roman" panose="02020603050405020304" pitchFamily="18" charset="0"/>
              </a:rPr>
              <a:t>ВОЗ</a:t>
            </a:r>
          </a:p>
        </p:txBody>
      </p:sp>
      <p:pic>
        <p:nvPicPr>
          <p:cNvPr id="11" name="Picture 4" descr="http://alllergiya.ru/images/antigistaminnye-ukoly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3825" y="1"/>
            <a:ext cx="5178176" cy="4669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292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 y="1"/>
            <a:ext cx="12192000" cy="7511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4000" b="1" dirty="0" smtClean="0">
                <a:solidFill>
                  <a:srgbClr val="002060"/>
                </a:solidFill>
                <a:latin typeface="Times New Roman" panose="02020603050405020304" pitchFamily="18" charset="0"/>
                <a:cs typeface="Times New Roman" panose="02020603050405020304" pitchFamily="18" charset="0"/>
              </a:rPr>
              <a:t>Методы профилактики не безопасных инъекций</a:t>
            </a:r>
          </a:p>
        </p:txBody>
      </p:sp>
      <p:sp>
        <p:nvSpPr>
          <p:cNvPr id="4" name="Rectangle 3"/>
          <p:cNvSpPr txBox="1">
            <a:spLocks noChangeArrowheads="1"/>
          </p:cNvSpPr>
          <p:nvPr/>
        </p:nvSpPr>
        <p:spPr>
          <a:xfrm>
            <a:off x="0" y="1045029"/>
            <a:ext cx="12191999" cy="475705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3" charset="2"/>
              <a:buChar char=""/>
              <a:defRPr/>
            </a:pPr>
            <a:r>
              <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rPr>
              <a:t>Очень важно не допускать контаминации инъекционных  приспособлений;</a:t>
            </a:r>
          </a:p>
          <a:p>
            <a:pPr>
              <a:lnSpc>
                <a:spcPct val="80000"/>
              </a:lnSpc>
              <a:buFont typeface="Wingdings 3" charset="2"/>
              <a:buChar char=""/>
              <a:defRPr/>
            </a:pPr>
            <a:r>
              <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rPr>
              <a:t>Физическое разделение чистых и контаминированных инструментов и материалов помогает предотвратить перекрестную контаминации;</a:t>
            </a:r>
          </a:p>
          <a:p>
            <a:pPr>
              <a:lnSpc>
                <a:spcPct val="80000"/>
              </a:lnSpc>
              <a:buFont typeface="Wingdings 3" charset="2"/>
              <a:buChar char=""/>
              <a:defRPr/>
            </a:pPr>
            <a:r>
              <a:rPr lang="ru-RU" sz="3200" dirty="0" smtClean="0">
                <a:solidFill>
                  <a:schemeClr val="tx1">
                    <a:lumMod val="75000"/>
                    <a:lumOff val="25000"/>
                  </a:schemeClr>
                </a:solidFill>
                <a:latin typeface="Times New Roman" panose="02020603050405020304" pitchFamily="18" charset="0"/>
                <a:cs typeface="Times New Roman" panose="02020603050405020304" pitchFamily="18" charset="0"/>
              </a:rPr>
              <a:t>Например первым шагом безопасной практики удаление отходов является немедленная утилизация использованных иглы и шприцов в специальный безопасный контейнер, находящихся на расстояний вытянутой руки от рабочего места медработника.</a:t>
            </a:r>
          </a:p>
        </p:txBody>
      </p:sp>
    </p:spTree>
    <p:extLst>
      <p:ext uri="{BB962C8B-B14F-4D97-AF65-F5344CB8AC3E}">
        <p14:creationId xmlns:p14="http://schemas.microsoft.com/office/powerpoint/2010/main" val="105860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0" y="239486"/>
            <a:ext cx="12192000" cy="92528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ltLang="ru-RU" sz="3600" b="1" dirty="0" smtClean="0">
                <a:solidFill>
                  <a:srgbClr val="002060"/>
                </a:solidFill>
                <a:latin typeface="Times New Roman" panose="02020603050405020304" pitchFamily="18" charset="0"/>
                <a:cs typeface="Times New Roman" panose="02020603050405020304" pitchFamily="18" charset="0"/>
              </a:rPr>
              <a:t>Безопасность  инъекций – </a:t>
            </a:r>
            <a:r>
              <a:rPr lang="ru-RU" altLang="ru-RU" sz="3600" b="1" dirty="0" smtClean="0">
                <a:solidFill>
                  <a:srgbClr val="C00000"/>
                </a:solidFill>
                <a:latin typeface="Times New Roman" panose="02020603050405020304" pitchFamily="18" charset="0"/>
                <a:cs typeface="Times New Roman" panose="02020603050405020304" pitchFamily="18" charset="0"/>
              </a:rPr>
              <a:t>8 компонентов</a:t>
            </a:r>
          </a:p>
        </p:txBody>
      </p:sp>
      <p:sp>
        <p:nvSpPr>
          <p:cNvPr id="4" name="Rectangle 3"/>
          <p:cNvSpPr txBox="1">
            <a:spLocks noChangeArrowheads="1"/>
          </p:cNvSpPr>
          <p:nvPr/>
        </p:nvSpPr>
        <p:spPr>
          <a:xfrm>
            <a:off x="0" y="925286"/>
            <a:ext cx="12192000" cy="4942114"/>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3" charset="2"/>
              <a:buChar char=""/>
              <a:defRPr/>
            </a:pPr>
            <a:endParaRPr lang="ru-RU" b="1"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Чистое рабочее место;</a:t>
            </a: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Гигиена рук;</a:t>
            </a: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Одноразовый стерильный шприц  с иглой;</a:t>
            </a: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Стерильный раствор лекарства и растворителя;</a:t>
            </a: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Правильная обработка места укола;</a:t>
            </a: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Правильная техника инъекции ;</a:t>
            </a: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Правильная утилизация острых предметов;</a:t>
            </a:r>
          </a:p>
          <a:p>
            <a:pPr>
              <a:lnSpc>
                <a:spcPct val="80000"/>
              </a:lnSpc>
              <a:buFont typeface="Wingdings 3" charset="2"/>
              <a:buChar char=""/>
              <a:defRPr/>
            </a:pPr>
            <a:r>
              <a:rPr lang="ru-RU" dirty="0" smtClean="0">
                <a:solidFill>
                  <a:schemeClr val="tx1">
                    <a:lumMod val="75000"/>
                    <a:lumOff val="25000"/>
                  </a:schemeClr>
                </a:solidFill>
                <a:latin typeface="Times New Roman" panose="02020603050405020304" pitchFamily="18" charset="0"/>
                <a:cs typeface="Times New Roman" panose="02020603050405020304" pitchFamily="18" charset="0"/>
              </a:rPr>
              <a:t>Правильная утилизация отходов;</a:t>
            </a:r>
          </a:p>
          <a:p>
            <a:pPr>
              <a:lnSpc>
                <a:spcPct val="80000"/>
              </a:lnSpc>
              <a:buFont typeface="Wingdings 3" charset="2"/>
              <a:buChar char=""/>
              <a:defRPr/>
            </a:pPr>
            <a:endParaRPr lang="ru-RU"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nSpc>
                <a:spcPct val="80000"/>
              </a:lnSpc>
              <a:buFont typeface="Wingdings 3" charset="2"/>
              <a:buChar char=""/>
              <a:defRPr/>
            </a:pPr>
            <a:endParaRPr lang="ru-RU" dirty="0" smtClean="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355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87086" y="108857"/>
            <a:ext cx="12279086" cy="8055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3200" b="1" dirty="0" smtClean="0">
                <a:solidFill>
                  <a:schemeClr val="accent1">
                    <a:lumMod val="75000"/>
                  </a:schemeClr>
                </a:solidFill>
                <a:latin typeface="Times New Roman" panose="02020603050405020304" pitchFamily="18" charset="0"/>
                <a:cs typeface="Times New Roman" panose="02020603050405020304" pitchFamily="18" charset="0"/>
              </a:rPr>
              <a:t>Профилактика внутрибольничного инфицирования </a:t>
            </a:r>
            <a:r>
              <a:rPr lang="ru-RU" altLang="ru-RU" sz="3200" b="1" dirty="0" smtClean="0">
                <a:solidFill>
                  <a:srgbClr val="C00000"/>
                </a:solidFill>
                <a:latin typeface="Times New Roman" panose="02020603050405020304" pitchFamily="18" charset="0"/>
                <a:cs typeface="Times New Roman" panose="02020603050405020304" pitchFamily="18" charset="0"/>
              </a:rPr>
              <a:t>ВИЧ</a:t>
            </a:r>
          </a:p>
        </p:txBody>
      </p:sp>
      <p:sp>
        <p:nvSpPr>
          <p:cNvPr id="4" name="Rectangle 3"/>
          <p:cNvSpPr txBox="1">
            <a:spLocks noChangeArrowheads="1"/>
          </p:cNvSpPr>
          <p:nvPr/>
        </p:nvSpPr>
        <p:spPr>
          <a:xfrm>
            <a:off x="0" y="838200"/>
            <a:ext cx="12192000" cy="4963886"/>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3" charset="2"/>
              <a:buChar char=""/>
              <a:defRPr/>
            </a:pPr>
            <a:r>
              <a:rPr lang="ru-RU" sz="2100" dirty="0" smtClean="0">
                <a:solidFill>
                  <a:schemeClr val="tx1">
                    <a:lumMod val="75000"/>
                    <a:lumOff val="25000"/>
                  </a:schemeClr>
                </a:solidFill>
                <a:latin typeface="Times New Roman" panose="02020603050405020304" pitchFamily="18" charset="0"/>
                <a:cs typeface="Times New Roman" panose="02020603050405020304" pitchFamily="18" charset="0"/>
              </a:rPr>
              <a:t> Соблюдение противоэпидемического режима ;</a:t>
            </a:r>
          </a:p>
          <a:p>
            <a:pPr>
              <a:lnSpc>
                <a:spcPct val="80000"/>
              </a:lnSpc>
              <a:buFont typeface="Wingdings 3" charset="2"/>
              <a:buChar char=""/>
              <a:defRPr/>
            </a:pPr>
            <a:r>
              <a:rPr lang="ru-RU" sz="2100" dirty="0" smtClean="0">
                <a:solidFill>
                  <a:schemeClr val="tx1">
                    <a:lumMod val="75000"/>
                    <a:lumOff val="25000"/>
                  </a:schemeClr>
                </a:solidFill>
                <a:latin typeface="Times New Roman" panose="02020603050405020304" pitchFamily="18" charset="0"/>
                <a:cs typeface="Times New Roman" panose="02020603050405020304" pitchFamily="18" charset="0"/>
              </a:rPr>
              <a:t>Изделия однократного применения после использования подлежат утилизацию, повторного использования запрещено ;</a:t>
            </a:r>
          </a:p>
          <a:p>
            <a:pPr>
              <a:lnSpc>
                <a:spcPct val="80000"/>
              </a:lnSpc>
              <a:buFont typeface="Wingdings 3" charset="2"/>
              <a:buChar char=""/>
              <a:defRPr/>
            </a:pPr>
            <a:r>
              <a:rPr lang="ru-RU" sz="2100" dirty="0" smtClean="0">
                <a:solidFill>
                  <a:schemeClr val="tx1">
                    <a:lumMod val="75000"/>
                    <a:lumOff val="25000"/>
                  </a:schemeClr>
                </a:solidFill>
                <a:latin typeface="Times New Roman" panose="02020603050405020304" pitchFamily="18" charset="0"/>
                <a:cs typeface="Times New Roman" panose="02020603050405020304" pitchFamily="18" charset="0"/>
              </a:rPr>
              <a:t>Все медицинские манипуляции проводятся  в перчатках, не допускается использование  одной и той же пары перчаток при контакте с двумя  и более пациентами;</a:t>
            </a:r>
          </a:p>
          <a:p>
            <a:pPr>
              <a:lnSpc>
                <a:spcPct val="80000"/>
              </a:lnSpc>
              <a:buFont typeface="Wingdings 3" charset="2"/>
              <a:buChar char=""/>
              <a:defRPr/>
            </a:pPr>
            <a:r>
              <a:rPr lang="ru-RU" sz="2100" dirty="0" smtClean="0">
                <a:solidFill>
                  <a:schemeClr val="tx1">
                    <a:lumMod val="75000"/>
                    <a:lumOff val="25000"/>
                  </a:schemeClr>
                </a:solidFill>
                <a:latin typeface="Times New Roman" panose="02020603050405020304" pitchFamily="18" charset="0"/>
                <a:cs typeface="Times New Roman" panose="02020603050405020304" pitchFamily="18" charset="0"/>
              </a:rPr>
              <a:t>К каждому  пациенту относиться как к потенциальному источнику инфекции ;</a:t>
            </a:r>
          </a:p>
          <a:p>
            <a:pPr>
              <a:lnSpc>
                <a:spcPct val="80000"/>
              </a:lnSpc>
              <a:buFont typeface="Wingdings 3" charset="2"/>
              <a:buChar char=""/>
              <a:defRPr/>
            </a:pPr>
            <a:r>
              <a:rPr lang="ru-RU" sz="2100" dirty="0" smtClean="0">
                <a:solidFill>
                  <a:schemeClr val="tx1">
                    <a:lumMod val="75000"/>
                    <a:lumOff val="25000"/>
                  </a:schemeClr>
                </a:solidFill>
                <a:latin typeface="Times New Roman" panose="02020603050405020304" pitchFamily="18" charset="0"/>
                <a:cs typeface="Times New Roman" panose="02020603050405020304" pitchFamily="18" charset="0"/>
              </a:rPr>
              <a:t>Обеспечение ЛПУ медицинским и санитарно-  техническим оборудованием, СИЗ (перчатки, маски , щитки и </a:t>
            </a:r>
            <a:r>
              <a:rPr lang="ru-RU" sz="2100" dirty="0" err="1" smtClean="0">
                <a:solidFill>
                  <a:schemeClr val="tx1">
                    <a:lumMod val="75000"/>
                    <a:lumOff val="25000"/>
                  </a:schemeClr>
                </a:solidFill>
                <a:latin typeface="Times New Roman" panose="02020603050405020304" pitchFamily="18" charset="0"/>
                <a:cs typeface="Times New Roman" panose="02020603050405020304" pitchFamily="18" charset="0"/>
              </a:rPr>
              <a:t>др</a:t>
            </a:r>
            <a:r>
              <a:rPr lang="ru-RU" sz="2100" dirty="0" smtClean="0">
                <a:solidFill>
                  <a:schemeClr val="tx1">
                    <a:lumMod val="75000"/>
                    <a:lumOff val="25000"/>
                  </a:schemeClr>
                </a:solidFill>
                <a:latin typeface="Times New Roman" panose="02020603050405020304" pitchFamily="18" charset="0"/>
                <a:cs typeface="Times New Roman" panose="02020603050405020304" pitchFamily="18" charset="0"/>
              </a:rPr>
              <a:t>) ;</a:t>
            </a:r>
          </a:p>
          <a:p>
            <a:pPr>
              <a:lnSpc>
                <a:spcPct val="80000"/>
              </a:lnSpc>
              <a:buFont typeface="Wingdings 3" charset="2"/>
              <a:buChar char=""/>
              <a:defRPr/>
            </a:pPr>
            <a:r>
              <a:rPr lang="ru-RU" sz="2100" dirty="0" smtClean="0">
                <a:solidFill>
                  <a:schemeClr val="tx1">
                    <a:lumMod val="75000"/>
                    <a:lumOff val="25000"/>
                  </a:schemeClr>
                </a:solidFill>
                <a:latin typeface="Times New Roman" panose="02020603050405020304" pitchFamily="18" charset="0"/>
                <a:cs typeface="Times New Roman" panose="02020603050405020304" pitchFamily="18" charset="0"/>
              </a:rPr>
              <a:t>Соблюдением требований к дезинфекции, пред стерилизационной очистке,  стерилизации изделий медицинского назначения;</a:t>
            </a:r>
          </a:p>
          <a:p>
            <a:pPr>
              <a:lnSpc>
                <a:spcPct val="80000"/>
              </a:lnSpc>
              <a:buFont typeface="Wingdings 3" charset="2"/>
              <a:buChar char=""/>
              <a:defRPr/>
            </a:pPr>
            <a:r>
              <a:rPr lang="ru-RU" sz="2100" dirty="0" smtClean="0">
                <a:solidFill>
                  <a:schemeClr val="tx1">
                    <a:lumMod val="75000"/>
                    <a:lumOff val="25000"/>
                  </a:schemeClr>
                </a:solidFill>
                <a:latin typeface="Times New Roman" panose="02020603050405020304" pitchFamily="18" charset="0"/>
                <a:cs typeface="Times New Roman" panose="02020603050405020304" pitchFamily="18" charset="0"/>
              </a:rPr>
              <a:t>Обучение медперсонала вопросам соблюдения противоэпидемического режима и профилактика ВИЧ – инфекции;</a:t>
            </a:r>
          </a:p>
          <a:p>
            <a:pPr>
              <a:lnSpc>
                <a:spcPct val="80000"/>
              </a:lnSpc>
              <a:buFont typeface="Wingdings 3" charset="2"/>
              <a:buChar char=""/>
              <a:defRPr/>
            </a:pPr>
            <a:r>
              <a:rPr lang="ru-RU" sz="2100" dirty="0" smtClean="0">
                <a:solidFill>
                  <a:schemeClr val="tx1">
                    <a:lumMod val="75000"/>
                    <a:lumOff val="25000"/>
                  </a:schemeClr>
                </a:solidFill>
                <a:latin typeface="Times New Roman" panose="02020603050405020304" pitchFamily="18" charset="0"/>
                <a:cs typeface="Times New Roman" panose="02020603050405020304" pitchFamily="18" charset="0"/>
              </a:rPr>
              <a:t>Обследование на ВИЧ- инфекцию пациентов и медицинских работников в соответствии с показаниям кратностью и сроками.</a:t>
            </a:r>
          </a:p>
        </p:txBody>
      </p:sp>
    </p:spTree>
    <p:extLst>
      <p:ext uri="{BB962C8B-B14F-4D97-AF65-F5344CB8AC3E}">
        <p14:creationId xmlns:p14="http://schemas.microsoft.com/office/powerpoint/2010/main" val="1366170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19775"/>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Заголовок 1"/>
          <p:cNvSpPr txBox="1">
            <a:spLocks/>
          </p:cNvSpPr>
          <p:nvPr/>
        </p:nvSpPr>
        <p:spPr>
          <a:xfrm>
            <a:off x="0" y="92330"/>
            <a:ext cx="12192000" cy="76764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dirty="0" smtClean="0">
                <a:solidFill>
                  <a:schemeClr val="accent1">
                    <a:lumMod val="75000"/>
                  </a:schemeClr>
                </a:solidFill>
                <a:latin typeface="Times New Roman" panose="02020603050405020304" pitchFamily="18" charset="0"/>
                <a:cs typeface="Times New Roman" panose="02020603050405020304" pitchFamily="18" charset="0"/>
              </a:rPr>
              <a:t>Профилактика посттрансфузионного заражения</a:t>
            </a:r>
            <a:endParaRPr lang="ru-RU"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653143"/>
            <a:ext cx="12192000" cy="3785652"/>
          </a:xfrm>
          <a:prstGeom prst="rect">
            <a:avLst/>
          </a:prstGeom>
        </p:spPr>
        <p:txBody>
          <a:bodyPr wrap="square">
            <a:spAutoFit/>
          </a:bodyPr>
          <a:lstStyle/>
          <a:p>
            <a:r>
              <a:rPr lang="ru-RU" dirty="0">
                <a:sym typeface="Wingdings"/>
              </a:rPr>
              <a:t></a:t>
            </a:r>
            <a:r>
              <a:rPr lang="ru-RU" dirty="0"/>
              <a:t> </a:t>
            </a:r>
            <a:r>
              <a:rPr lang="ru-RU" sz="2400" dirty="0">
                <a:latin typeface="Times New Roman" panose="02020603050405020304" pitchFamily="18" charset="0"/>
                <a:cs typeface="Times New Roman" panose="02020603050405020304" pitchFamily="18" charset="0"/>
              </a:rPr>
              <a:t>клинико-лабораторное обследование всех категорий доноров при каждой </a:t>
            </a:r>
            <a:r>
              <a:rPr lang="ru-RU" sz="2400" dirty="0" err="1">
                <a:latin typeface="Times New Roman" panose="02020603050405020304" pitchFamily="18" charset="0"/>
                <a:cs typeface="Times New Roman" panose="02020603050405020304" pitchFamily="18" charset="0"/>
              </a:rPr>
              <a:t>кроводаче</a:t>
            </a:r>
            <a:r>
              <a:rPr lang="ru-RU" sz="2400" dirty="0">
                <a:latin typeface="Times New Roman" panose="02020603050405020304" pitchFamily="18" charset="0"/>
                <a:cs typeface="Times New Roman" panose="02020603050405020304" pitchFamily="18" charset="0"/>
              </a:rPr>
              <a:t>, обязательный анализ крови на наличие </a:t>
            </a:r>
            <a:r>
              <a:rPr lang="en-US" sz="2400" dirty="0" err="1">
                <a:latin typeface="Times New Roman" panose="02020603050405020304" pitchFamily="18" charset="0"/>
                <a:cs typeface="Times New Roman" panose="02020603050405020304" pitchFamily="18" charset="0"/>
              </a:rPr>
              <a:t>HBsAg</a:t>
            </a:r>
            <a:r>
              <a:rPr lang="ru-RU" sz="2400" dirty="0">
                <a:latin typeface="Times New Roman" panose="02020603050405020304" pitchFamily="18" charset="0"/>
                <a:cs typeface="Times New Roman" panose="02020603050405020304" pitchFamily="18" charset="0"/>
              </a:rPr>
              <a:t>, антител к ВГС и ВГ</a:t>
            </a:r>
            <a:r>
              <a:rPr lang="en-US" sz="2400" dirty="0" smtClean="0">
                <a:latin typeface="Times New Roman" panose="02020603050405020304" pitchFamily="18" charset="0"/>
                <a:cs typeface="Times New Roman" panose="02020603050405020304" pitchFamily="18" charset="0"/>
              </a:rPr>
              <a:t>B</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 </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на ВИЧ-инфекцию;</a:t>
            </a:r>
          </a:p>
          <a:p>
            <a:r>
              <a:rPr lang="ru-RU" sz="2400" dirty="0">
                <a:latin typeface="Times New Roman" panose="02020603050405020304" pitchFamily="18" charset="0"/>
                <a:cs typeface="Times New Roman" panose="02020603050405020304" pitchFamily="18" charset="0"/>
                <a:sym typeface="Wingdings"/>
              </a:rPr>
              <a:t></a:t>
            </a:r>
            <a:r>
              <a:rPr lang="ru-RU" sz="2400" dirty="0">
                <a:latin typeface="Times New Roman" panose="02020603050405020304" pitchFamily="18" charset="0"/>
                <a:cs typeface="Times New Roman" panose="02020603050405020304" pitchFamily="18" charset="0"/>
              </a:rPr>
              <a:t> максимальное ограничение числа доноров в отношении одного реципиента крови или ее препаратов; </a:t>
            </a:r>
          </a:p>
          <a:p>
            <a:r>
              <a:rPr lang="ru-RU" sz="2400" dirty="0">
                <a:latin typeface="Times New Roman" panose="02020603050405020304" pitchFamily="18" charset="0"/>
                <a:cs typeface="Times New Roman" panose="02020603050405020304" pitchFamily="18" charset="0"/>
                <a:sym typeface="Wingdings"/>
              </a:rPr>
              <a:t></a:t>
            </a:r>
            <a:r>
              <a:rPr lang="ru-RU" sz="2400" dirty="0">
                <a:latin typeface="Times New Roman" panose="02020603050405020304" pitchFamily="18" charset="0"/>
                <a:cs typeface="Times New Roman" panose="02020603050405020304" pitchFamily="18" charset="0"/>
              </a:rPr>
              <a:t> использование всех возможностей для замены трансфузии крови и </a:t>
            </a:r>
            <a:r>
              <a:rPr lang="ru-RU" sz="2400" dirty="0" err="1">
                <a:latin typeface="Times New Roman" panose="02020603050405020304" pitchFamily="18" charset="0"/>
                <a:cs typeface="Times New Roman" panose="02020603050405020304" pitchFamily="18" charset="0"/>
              </a:rPr>
              <a:t>гемопрепаратов</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искусственными кровезаменителями и другими </a:t>
            </a:r>
            <a:r>
              <a:rPr lang="ru-RU" sz="2400" dirty="0" err="1">
                <a:latin typeface="Times New Roman" panose="02020603050405020304" pitchFamily="18" charset="0"/>
                <a:cs typeface="Times New Roman" panose="02020603050405020304" pitchFamily="18" charset="0"/>
              </a:rPr>
              <a:t>инфузионно-трансфузионными</a:t>
            </a:r>
            <a:r>
              <a:rPr lang="ru-RU" sz="2400" dirty="0">
                <a:latin typeface="Times New Roman" panose="02020603050405020304" pitchFamily="18" charset="0"/>
                <a:cs typeface="Times New Roman" panose="02020603050405020304" pitchFamily="18" charset="0"/>
              </a:rPr>
              <a:t> средствами;</a:t>
            </a:r>
          </a:p>
          <a:p>
            <a:r>
              <a:rPr lang="ru-RU" sz="2400" dirty="0">
                <a:latin typeface="Times New Roman" panose="02020603050405020304" pitchFamily="18" charset="0"/>
                <a:cs typeface="Times New Roman" panose="02020603050405020304" pitchFamily="18" charset="0"/>
                <a:sym typeface="Wingdings"/>
              </a:rPr>
              <a:t></a:t>
            </a:r>
            <a:r>
              <a:rPr lang="ru-RU" sz="2400" dirty="0">
                <a:latin typeface="Times New Roman" panose="02020603050405020304" pitchFamily="18" charset="0"/>
                <a:cs typeface="Times New Roman" panose="02020603050405020304" pitchFamily="18" charset="0"/>
              </a:rPr>
              <a:t> использование для переливания крови и ее компонентов только одноразовых </a:t>
            </a:r>
            <a:r>
              <a:rPr lang="ru-RU" sz="2400" dirty="0" smtClean="0">
                <a:latin typeface="Times New Roman" panose="02020603050405020304" pitchFamily="18" charset="0"/>
                <a:cs typeface="Times New Roman" panose="02020603050405020304" pitchFamily="18" charset="0"/>
              </a:rPr>
              <a:t>систем</a:t>
            </a:r>
            <a:r>
              <a:rPr lang="ru-RU" sz="2400" dirty="0">
                <a:latin typeface="Times New Roman" panose="02020603050405020304" pitchFamily="18" charset="0"/>
                <a:cs typeface="Times New Roman" panose="02020603050405020304" pitchFamily="18" charset="0"/>
              </a:rPr>
              <a:t>;</a:t>
            </a: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2763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7668" y="0"/>
            <a:ext cx="2254469" cy="265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0"/>
            <a:ext cx="4997669" cy="265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2452" y="0"/>
            <a:ext cx="4939548" cy="265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1" y="2656018"/>
            <a:ext cx="12192000" cy="2400657"/>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2400" b="1" i="0" u="none" strike="noStrike" kern="1200" cap="none" spc="0" normalizeH="0" baseline="0" noProof="0" dirty="0" smtClean="0">
              <a:ln>
                <a:noFill/>
              </a:ln>
              <a:solidFill>
                <a:srgbClr val="C8B7E3">
                  <a:lumMod val="10000"/>
                </a:srgbClr>
              </a:solidFill>
              <a:effectLst/>
              <a:uLnTx/>
              <a:uFillTx/>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2400" b="1" i="0" u="none" strike="noStrike" kern="1200" cap="none" spc="0" normalizeH="0" baseline="0" noProof="0" dirty="0" smtClean="0">
                <a:ln>
                  <a:noFill/>
                </a:ln>
                <a:solidFill>
                  <a:srgbClr val="C8B7E3">
                    <a:lumMod val="10000"/>
                  </a:srgbClr>
                </a:solidFill>
                <a:effectLst/>
                <a:uLnTx/>
                <a:uFillTx/>
                <a:latin typeface="Times New Roman" pitchFamily="18" charset="0"/>
                <a:cs typeface="Times New Roman" pitchFamily="18" charset="0"/>
              </a:rPr>
              <a:t>ГКП </a:t>
            </a:r>
            <a:r>
              <a:rPr kumimoji="0" lang="ru-RU" sz="2400" b="1" i="0" u="none" strike="noStrike" kern="1200" cap="none" spc="0" normalizeH="0" baseline="0" noProof="0" dirty="0">
                <a:ln>
                  <a:noFill/>
                </a:ln>
                <a:solidFill>
                  <a:srgbClr val="C8B7E3">
                    <a:lumMod val="10000"/>
                  </a:srgbClr>
                </a:solidFill>
                <a:effectLst/>
                <a:uLnTx/>
                <a:uFillTx/>
                <a:latin typeface="Times New Roman" pitchFamily="18" charset="0"/>
                <a:cs typeface="Times New Roman" pitchFamily="18" charset="0"/>
              </a:rPr>
              <a:t>на ПХВ </a:t>
            </a:r>
            <a:r>
              <a:rPr kumimoji="0" lang="ru-RU" sz="2400" b="1" i="0" u="none" strike="noStrike" kern="1200" cap="none" spc="0" normalizeH="0" baseline="0" noProof="0" dirty="0" smtClean="0">
                <a:ln>
                  <a:noFill/>
                </a:ln>
                <a:solidFill>
                  <a:srgbClr val="C8B7E3">
                    <a:lumMod val="10000"/>
                  </a:srgbClr>
                </a:solidFill>
                <a:effectLst/>
                <a:uLnTx/>
                <a:uFillTx/>
                <a:latin typeface="Times New Roman" pitchFamily="18" charset="0"/>
                <a:cs typeface="Times New Roman" pitchFamily="18" charset="0"/>
              </a:rPr>
              <a:t>«Многопрофильная городская </a:t>
            </a:r>
            <a:r>
              <a:rPr kumimoji="0" lang="ru-RU" sz="2400" b="1" i="0" u="none" strike="noStrike" kern="1200" cap="none" spc="0" normalizeH="0" baseline="0" noProof="0" dirty="0">
                <a:ln>
                  <a:noFill/>
                </a:ln>
                <a:solidFill>
                  <a:srgbClr val="C8B7E3">
                    <a:lumMod val="10000"/>
                  </a:srgbClr>
                </a:solidFill>
                <a:effectLst/>
                <a:uLnTx/>
                <a:uFillTx/>
                <a:latin typeface="Times New Roman" pitchFamily="18" charset="0"/>
                <a:cs typeface="Times New Roman" pitchFamily="18" charset="0"/>
              </a:rPr>
              <a:t>больница №1» </a:t>
            </a:r>
            <a:r>
              <a:rPr kumimoji="0" lang="ru-RU" sz="2400" b="1" i="0" u="none" strike="noStrike" kern="1200" cap="none" spc="0" normalizeH="0" baseline="0" noProof="0" dirty="0" err="1">
                <a:ln>
                  <a:noFill/>
                </a:ln>
                <a:solidFill>
                  <a:srgbClr val="C8B7E3">
                    <a:lumMod val="10000"/>
                  </a:srgbClr>
                </a:solidFill>
                <a:effectLst/>
                <a:uLnTx/>
                <a:uFillTx/>
                <a:latin typeface="Times New Roman" pitchFamily="18" charset="0"/>
                <a:cs typeface="Times New Roman" pitchFamily="18" charset="0"/>
              </a:rPr>
              <a:t>акимата</a:t>
            </a:r>
            <a:r>
              <a:rPr kumimoji="0" lang="ru-RU" sz="2400" b="1" i="0" u="none" strike="noStrike" kern="1200" cap="none" spc="0" normalizeH="0" baseline="0" noProof="0" dirty="0">
                <a:ln>
                  <a:noFill/>
                </a:ln>
                <a:solidFill>
                  <a:srgbClr val="C8B7E3">
                    <a:lumMod val="10000"/>
                  </a:srgbClr>
                </a:solidFill>
                <a:effectLst/>
                <a:uLnTx/>
                <a:uFillTx/>
                <a:latin typeface="Times New Roman" pitchFamily="18" charset="0"/>
                <a:cs typeface="Times New Roman" pitchFamily="18" charset="0"/>
              </a:rPr>
              <a:t> г. </a:t>
            </a:r>
            <a:r>
              <a:rPr lang="ru-RU" sz="2400" b="1" dirty="0" smtClean="0">
                <a:solidFill>
                  <a:srgbClr val="C8B7E3">
                    <a:lumMod val="10000"/>
                  </a:srgbClr>
                </a:solidFill>
                <a:latin typeface="Times New Roman" pitchFamily="18" charset="0"/>
                <a:cs typeface="Times New Roman" pitchFamily="18" charset="0"/>
              </a:rPr>
              <a:t>Астана</a:t>
            </a:r>
            <a:r>
              <a:rPr kumimoji="0" lang="ru-RU" sz="2400" b="1" i="0" u="none" strike="noStrike" kern="1200" cap="none" spc="0" normalizeH="0" baseline="0" noProof="0" dirty="0" smtClean="0">
                <a:ln>
                  <a:noFill/>
                </a:ln>
                <a:solidFill>
                  <a:srgbClr val="C8B7E3">
                    <a:lumMod val="10000"/>
                  </a:srgbClr>
                </a:solidFill>
                <a:effectLst/>
                <a:uLnTx/>
                <a:uFillTx/>
                <a:latin typeface="Times New Roman" pitchFamily="18" charset="0"/>
                <a:cs typeface="Times New Roman" pitchFamily="18" charset="0"/>
              </a:rPr>
              <a:t> </a:t>
            </a:r>
            <a:r>
              <a:rPr kumimoji="0" lang="ru-RU" sz="2400" b="1" i="0" u="none" strike="noStrike" kern="1200" cap="none" spc="0" normalizeH="0" baseline="0" noProof="0" dirty="0">
                <a:ln>
                  <a:noFill/>
                </a:ln>
                <a:solidFill>
                  <a:srgbClr val="C8B7E3">
                    <a:lumMod val="10000"/>
                  </a:srgbClr>
                </a:solidFill>
                <a:effectLst/>
                <a:uLnTx/>
                <a:uFillTx/>
                <a:latin typeface="Times New Roman" pitchFamily="18" charset="0"/>
                <a:cs typeface="Times New Roman" pitchFamily="18" charset="0"/>
              </a:rPr>
              <a:t/>
            </a:r>
            <a:br>
              <a:rPr kumimoji="0" lang="ru-RU" sz="2400" b="1" i="0" u="none" strike="noStrike" kern="1200" cap="none" spc="0" normalizeH="0" baseline="0" noProof="0" dirty="0">
                <a:ln>
                  <a:noFill/>
                </a:ln>
                <a:solidFill>
                  <a:srgbClr val="C8B7E3">
                    <a:lumMod val="10000"/>
                  </a:srgbClr>
                </a:solidFill>
                <a:effectLst/>
                <a:uLnTx/>
                <a:uFillTx/>
                <a:latin typeface="Times New Roman" pitchFamily="18" charset="0"/>
                <a:cs typeface="Times New Roman" pitchFamily="18" charset="0"/>
              </a:rPr>
            </a:br>
            <a:endParaRPr kumimoji="0" lang="ru-RU" sz="2400" b="1" i="1" u="none" strike="noStrike" kern="1200" cap="none" spc="0" normalizeH="0" baseline="0" noProof="0" dirty="0" smtClean="0">
              <a:ln>
                <a:noFill/>
              </a:ln>
              <a:solidFill>
                <a:srgbClr val="C8B7E3">
                  <a:lumMod val="10000"/>
                </a:srgbClr>
              </a:solidFill>
              <a:effectLst/>
              <a:uLnTx/>
              <a:uFillTx/>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ru-RU" sz="2800" b="1" i="0" u="none" strike="noStrike" kern="1200" cap="none" spc="0" normalizeH="0" baseline="0" noProof="0" dirty="0" smtClean="0">
                <a:ln>
                  <a:noFill/>
                </a:ln>
                <a:solidFill>
                  <a:srgbClr val="C8B7E3">
                    <a:lumMod val="10000"/>
                  </a:srgbClr>
                </a:solidFill>
                <a:effectLst/>
                <a:uLnTx/>
                <a:uFillTx/>
                <a:latin typeface="Times New Roman" pitchFamily="18" charset="0"/>
                <a:cs typeface="Times New Roman" pitchFamily="18" charset="0"/>
              </a:rPr>
              <a:t>Участник №4 :</a:t>
            </a:r>
            <a:r>
              <a:rPr kumimoji="0" lang="ru-RU" sz="2800" b="1" i="0" u="none" strike="noStrike" kern="1200" cap="none" spc="0" normalizeH="0" noProof="0" dirty="0" smtClean="0">
                <a:ln>
                  <a:noFill/>
                </a:ln>
                <a:solidFill>
                  <a:srgbClr val="C8B7E3">
                    <a:lumMod val="10000"/>
                  </a:srgbClr>
                </a:solidFill>
                <a:effectLst/>
                <a:uLnTx/>
                <a:uFillTx/>
                <a:latin typeface="Times New Roman" pitchFamily="18" charset="0"/>
                <a:cs typeface="Times New Roman" pitchFamily="18" charset="0"/>
              </a:rPr>
              <a:t> </a:t>
            </a:r>
            <a:r>
              <a:rPr kumimoji="0" lang="ru-RU" sz="2800" b="1" i="0" u="none" strike="noStrike" kern="1200" cap="none" spc="0" normalizeH="0" noProof="0" dirty="0" err="1" smtClean="0">
                <a:ln>
                  <a:noFill/>
                </a:ln>
                <a:solidFill>
                  <a:srgbClr val="C8B7E3">
                    <a:lumMod val="10000"/>
                  </a:srgbClr>
                </a:solidFill>
                <a:effectLst/>
                <a:uLnTx/>
                <a:uFillTx/>
                <a:latin typeface="Times New Roman" pitchFamily="18" charset="0"/>
                <a:cs typeface="Times New Roman" pitchFamily="18" charset="0"/>
              </a:rPr>
              <a:t>Садырбаева</a:t>
            </a:r>
            <a:r>
              <a:rPr kumimoji="0" lang="ru-RU" sz="2800" b="1" i="0" u="none" strike="noStrike" kern="1200" cap="none" spc="0" normalizeH="0" noProof="0" dirty="0" smtClean="0">
                <a:ln>
                  <a:noFill/>
                </a:ln>
                <a:solidFill>
                  <a:srgbClr val="C8B7E3">
                    <a:lumMod val="10000"/>
                  </a:srgbClr>
                </a:solidFill>
                <a:effectLst/>
                <a:uLnTx/>
                <a:uFillTx/>
                <a:latin typeface="Times New Roman" pitchFamily="18" charset="0"/>
                <a:cs typeface="Times New Roman" pitchFamily="18" charset="0"/>
              </a:rPr>
              <a:t> </a:t>
            </a:r>
            <a:r>
              <a:rPr kumimoji="0" lang="ru-RU" sz="2800" b="1" i="0" u="none" strike="noStrike" kern="1200" cap="none" spc="0" normalizeH="0" noProof="0" dirty="0" err="1" smtClean="0">
                <a:ln>
                  <a:noFill/>
                </a:ln>
                <a:solidFill>
                  <a:srgbClr val="C8B7E3">
                    <a:lumMod val="10000"/>
                  </a:srgbClr>
                </a:solidFill>
                <a:effectLst/>
                <a:uLnTx/>
                <a:uFillTx/>
                <a:latin typeface="Times New Roman" pitchFamily="18" charset="0"/>
                <a:cs typeface="Times New Roman" pitchFamily="18" charset="0"/>
              </a:rPr>
              <a:t>Алмагуль</a:t>
            </a:r>
            <a:r>
              <a:rPr kumimoji="0" lang="ru-RU" sz="2800" b="1" i="0" u="none" strike="noStrike" kern="1200" cap="none" spc="0" normalizeH="0" noProof="0" dirty="0" smtClean="0">
                <a:ln>
                  <a:noFill/>
                </a:ln>
                <a:solidFill>
                  <a:srgbClr val="C8B7E3">
                    <a:lumMod val="10000"/>
                  </a:srgbClr>
                </a:solidFill>
                <a:effectLst/>
                <a:uLnTx/>
                <a:uFillTx/>
                <a:latin typeface="Times New Roman" pitchFamily="18" charset="0"/>
                <a:cs typeface="Times New Roman" pitchFamily="18" charset="0"/>
              </a:rPr>
              <a:t> </a:t>
            </a:r>
            <a:r>
              <a:rPr kumimoji="0" lang="ru-RU" sz="2800" b="1" i="0" u="none" strike="noStrike" kern="1200" cap="none" spc="0" normalizeH="0" noProof="0" dirty="0" err="1" smtClean="0">
                <a:ln>
                  <a:noFill/>
                </a:ln>
                <a:solidFill>
                  <a:srgbClr val="C8B7E3">
                    <a:lumMod val="10000"/>
                  </a:srgbClr>
                </a:solidFill>
                <a:effectLst/>
                <a:uLnTx/>
                <a:uFillTx/>
                <a:latin typeface="Times New Roman" pitchFamily="18" charset="0"/>
                <a:cs typeface="Times New Roman" pitchFamily="18" charset="0"/>
              </a:rPr>
              <a:t>Булатовна</a:t>
            </a:r>
            <a:endParaRPr kumimoji="0" lang="ru-RU" sz="1800" b="1" i="1" u="none" strike="noStrike" kern="1200" cap="none" spc="0" normalizeH="0" baseline="0" noProof="0" dirty="0" smtClean="0">
              <a:ln>
                <a:noFill/>
              </a:ln>
              <a:solidFill>
                <a:srgbClr val="C8B7E3">
                  <a:lumMod val="10000"/>
                </a:srgbClr>
              </a:solidFill>
              <a:effectLst/>
              <a:uLnTx/>
              <a:uFillTx/>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1" u="none" strike="noStrike" kern="1200" cap="none" spc="0" normalizeH="0" baseline="0" noProof="0" dirty="0">
              <a:ln>
                <a:noFill/>
              </a:ln>
              <a:solidFill>
                <a:srgbClr val="C8B7E3">
                  <a:lumMod val="10000"/>
                </a:srgbClr>
              </a:solidFill>
              <a:effectLst/>
              <a:uLnTx/>
              <a:uFillTx/>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sz="1800" b="1" i="1" u="none" strike="noStrike" kern="1200" cap="none" spc="0" normalizeH="0" baseline="0" noProof="0" dirty="0">
              <a:ln>
                <a:noFill/>
              </a:ln>
              <a:solidFill>
                <a:srgbClr val="C8B7E3">
                  <a:lumMod val="10000"/>
                </a:srgbClr>
              </a:solidFill>
              <a:effectLst/>
              <a:uLnTx/>
              <a:uFillTx/>
              <a:latin typeface="Calibri" panose="020F0502020204030204" pitchFamily="34" charset="0"/>
              <a:ea typeface="+mn-ea"/>
              <a:cs typeface="Times New Roman" pitchFamily="18" charset="0"/>
            </a:endParaRPr>
          </a:p>
        </p:txBody>
      </p:sp>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5" y="5821363"/>
            <a:ext cx="1219358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667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гор бол №1.bmp"/>
          <p:cNvPicPr>
            <a:picLocks noGrp="1" noChangeAspect="1"/>
          </p:cNvPicPr>
          <p:nvPr/>
        </p:nvPicPr>
        <p:blipFill>
          <a:blip r:embed="rId2" cstate="print"/>
          <a:stretch>
            <a:fillRect/>
          </a:stretch>
        </p:blipFill>
        <p:spPr>
          <a:xfrm>
            <a:off x="0" y="0"/>
            <a:ext cx="12192000" cy="6858000"/>
          </a:xfrm>
          <a:prstGeom prst="rect">
            <a:avLst/>
          </a:prstGeom>
        </p:spPr>
      </p:pic>
      <p:sp>
        <p:nvSpPr>
          <p:cNvPr id="5" name="Прямоугольник 4"/>
          <p:cNvSpPr/>
          <p:nvPr/>
        </p:nvSpPr>
        <p:spPr>
          <a:xfrm>
            <a:off x="409902" y="220717"/>
            <a:ext cx="11272345" cy="1200329"/>
          </a:xfrm>
          <a:prstGeom prst="rect">
            <a:avLst/>
          </a:prstGeom>
        </p:spPr>
        <p:txBody>
          <a:bodyPr wrap="square">
            <a:spAutoFit/>
          </a:bodyPr>
          <a:lstStyle/>
          <a:p>
            <a:pPr algn="just"/>
            <a:r>
              <a:rPr lang="ru-RU" sz="2400" b="1" dirty="0">
                <a:solidFill>
                  <a:schemeClr val="bg1"/>
                </a:solidFill>
                <a:latin typeface="Times New Roman" pitchFamily="18" charset="0"/>
                <a:cs typeface="Times New Roman" pitchFamily="18" charset="0"/>
              </a:rPr>
              <a:t>Многопрофильная городская больница №1 была основана в 1925 году, когда на базе уездного лечебного учреждения был организован Первый стационар г. </a:t>
            </a:r>
            <a:r>
              <a:rPr lang="ru-RU" sz="2400" b="1" dirty="0" err="1">
                <a:solidFill>
                  <a:schemeClr val="bg1"/>
                </a:solidFill>
                <a:latin typeface="Times New Roman" pitchFamily="18" charset="0"/>
                <a:cs typeface="Times New Roman" pitchFamily="18" charset="0"/>
              </a:rPr>
              <a:t>Акмолинска</a:t>
            </a:r>
            <a:r>
              <a:rPr lang="ru-RU" sz="2400" b="1" dirty="0">
                <a:solidFill>
                  <a:schemeClr val="bg1"/>
                </a:solidFill>
                <a:latin typeface="Times New Roman" pitchFamily="18" charset="0"/>
                <a:cs typeface="Times New Roman" pitchFamily="18" charset="0"/>
              </a:rPr>
              <a:t>     </a:t>
            </a:r>
            <a:r>
              <a:rPr lang="ru-RU" sz="2400" b="1" dirty="0" smtClean="0">
                <a:solidFill>
                  <a:schemeClr val="bg1"/>
                </a:solidFill>
                <a:latin typeface="Times New Roman" pitchFamily="18" charset="0"/>
                <a:cs typeface="Times New Roman" pitchFamily="18" charset="0"/>
              </a:rPr>
              <a:t>на </a:t>
            </a:r>
            <a:r>
              <a:rPr lang="ru-RU" sz="2400" b="1" dirty="0">
                <a:solidFill>
                  <a:schemeClr val="bg1"/>
                </a:solidFill>
                <a:latin typeface="Times New Roman" pitchFamily="18" charset="0"/>
                <a:cs typeface="Times New Roman" pitchFamily="18" charset="0"/>
              </a:rPr>
              <a:t>40 коек</a:t>
            </a:r>
            <a:r>
              <a:rPr lang="ru-RU" sz="2400" b="1" dirty="0" smtClean="0">
                <a:solidFill>
                  <a:schemeClr val="bg1"/>
                </a:solidFill>
                <a:latin typeface="Times New Roman" pitchFamily="18" charset="0"/>
                <a:cs typeface="Times New Roman" pitchFamily="18" charset="0"/>
              </a:rPr>
              <a:t>.</a:t>
            </a:r>
            <a:endParaRPr lang="ru-RU" sz="2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606972" y="1421046"/>
            <a:ext cx="10515600" cy="2308324"/>
          </a:xfrm>
          <a:prstGeom prst="rect">
            <a:avLst/>
          </a:prstGeom>
        </p:spPr>
        <p:txBody>
          <a:bodyPr wrap="square">
            <a:spAutoFit/>
          </a:bodyPr>
          <a:lstStyle/>
          <a:p>
            <a:pPr lvl="0" algn="ctr"/>
            <a:r>
              <a:rPr lang="ru-RU" sz="2400" b="1" dirty="0">
                <a:solidFill>
                  <a:schemeClr val="bg1"/>
                </a:solidFill>
                <a:latin typeface="Times New Roman" pitchFamily="18" charset="0"/>
                <a:cs typeface="Times New Roman" pitchFamily="18" charset="0"/>
              </a:rPr>
              <a:t>На сегодняшний день – это современный многопрофильный клинический центр, который оснащен уникальным оборудованием и оказывает высокоспециализированную медицинскую помощь в экстренном и плановом порядке. В стенах больницы круглосуточно трудится команда профессионалов, прошедших обучение в ведущих клиниках мира.</a:t>
            </a:r>
          </a:p>
          <a:p>
            <a:pPr lvl="0" algn="ctr"/>
            <a:r>
              <a:rPr lang="ru-RU" sz="2400" b="1" dirty="0">
                <a:solidFill>
                  <a:schemeClr val="bg1"/>
                </a:solidFill>
                <a:latin typeface="Times New Roman" pitchFamily="18" charset="0"/>
                <a:cs typeface="Times New Roman" pitchFamily="18" charset="0"/>
              </a:rPr>
              <a:t>Мощность клиники составляет 842 койки.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21363"/>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3410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xmlns="" id="{21D804B2-D308-40BB-936D-9159AA8545BB}"/>
              </a:ext>
            </a:extLst>
          </p:cNvPr>
          <p:cNvSpPr/>
          <p:nvPr/>
        </p:nvSpPr>
        <p:spPr>
          <a:xfrm>
            <a:off x="0" y="20747"/>
            <a:ext cx="12191999" cy="1361014"/>
          </a:xfrm>
          <a:prstGeom prst="rect">
            <a:avLst/>
          </a:prstGeom>
        </p:spPr>
        <p:txBody>
          <a:bodyPr wrap="square">
            <a:spAutoFit/>
          </a:bodyPr>
          <a:lstStyle/>
          <a:p>
            <a:pPr algn="ctr">
              <a:lnSpc>
                <a:spcPct val="107000"/>
              </a:lnSpc>
              <a:spcAft>
                <a:spcPts val="800"/>
              </a:spcAft>
            </a:pPr>
            <a:r>
              <a:rPr lang="kk-KZ"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kk-KZ" sz="2400" b="1" i="1" u="sng" dirty="0">
                <a:latin typeface="Times New Roman" panose="02020603050405020304" pitchFamily="18" charset="0"/>
                <a:ea typeface="MS Mincho" panose="02020609040205080304" pitchFamily="49" charset="-128"/>
                <a:cs typeface="Times New Roman" panose="02020603050405020304" pitchFamily="18" charset="0"/>
              </a:rPr>
              <a:t>Полевое задание Группы №5</a:t>
            </a:r>
            <a:r>
              <a:rPr lang="ru-RU" sz="2400" b="1" i="1" u="sng" dirty="0">
                <a:latin typeface="Times New Roman" panose="02020603050405020304" pitchFamily="18" charset="0"/>
                <a:ea typeface="MS Mincho" panose="02020609040205080304" pitchFamily="49" charset="-128"/>
                <a:cs typeface="Times New Roman" panose="02020603050405020304" pitchFamily="18" charset="0"/>
              </a:rPr>
              <a:t>:</a:t>
            </a:r>
            <a:endParaRPr lang="ru-RU" b="1" i="1" u="sng" dirty="0">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07000"/>
              </a:lnSpc>
              <a:spcAft>
                <a:spcPts val="800"/>
              </a:spcAft>
            </a:pPr>
            <a:r>
              <a:rPr lang="ru-RU" b="1" i="1" dirty="0">
                <a:latin typeface="Times New Roman" panose="02020603050405020304" pitchFamily="18" charset="0"/>
                <a:ea typeface="MS Mincho" panose="02020609040205080304" pitchFamily="49" charset="-128"/>
                <a:cs typeface="Times New Roman" panose="02020603050405020304" pitchFamily="18" charset="0"/>
              </a:rPr>
              <a:t>              </a:t>
            </a:r>
            <a:r>
              <a:rPr lang="ru-RU" sz="2400" b="1" i="1" dirty="0">
                <a:latin typeface="Times New Roman" panose="02020603050405020304" pitchFamily="18" charset="0"/>
                <a:ea typeface="MS Mincho" panose="02020609040205080304" pitchFamily="49" charset="-128"/>
                <a:cs typeface="Times New Roman" panose="02020603050405020304" pitchFamily="18" charset="0"/>
              </a:rPr>
              <a:t>Тема: </a:t>
            </a:r>
            <a:r>
              <a:rPr lang="ru-RU" sz="2400" b="1" i="1" u="sng" dirty="0">
                <a:latin typeface="Times New Roman" panose="02020603050405020304" pitchFamily="18" charset="0"/>
                <a:ea typeface="MS Mincho" panose="02020609040205080304" pitchFamily="49" charset="-128"/>
                <a:cs typeface="Times New Roman" panose="02020603050405020304" pitchFamily="18" charset="0"/>
              </a:rPr>
              <a:t>Риски в ИК. Лечебно-диагностические манипуляции</a:t>
            </a:r>
            <a:r>
              <a:rPr lang="x-none" sz="2400" b="1" i="1" u="sng" dirty="0">
                <a:solidFill>
                  <a:srgbClr val="2C2D2E"/>
                </a:solidFill>
                <a:latin typeface="Times New Roman" panose="02020603050405020304" pitchFamily="18" charset="0"/>
                <a:ea typeface="Calibri" panose="020F0502020204030204" pitchFamily="34" charset="0"/>
                <a:cs typeface="Times New Roman" panose="02020603050405020304" pitchFamily="18" charset="0"/>
              </a:rPr>
              <a:t> в</a:t>
            </a:r>
            <a:r>
              <a:rPr lang="ru-RU" sz="2400" b="1" i="1" u="sng" dirty="0">
                <a:solidFill>
                  <a:srgbClr val="2C2D2E"/>
                </a:solidFill>
                <a:latin typeface="Times New Roman" panose="02020603050405020304" pitchFamily="18" charset="0"/>
                <a:ea typeface="Calibri" panose="020F0502020204030204" pitchFamily="34" charset="0"/>
                <a:cs typeface="Times New Roman" panose="02020603050405020304" pitchFamily="18" charset="0"/>
              </a:rPr>
              <a:t>  </a:t>
            </a:r>
            <a:r>
              <a:rPr lang="x-none" sz="2400" b="1" i="1" u="sng" dirty="0">
                <a:solidFill>
                  <a:srgbClr val="2C2D2E"/>
                </a:solidFill>
                <a:latin typeface="Times New Roman" panose="02020603050405020304" pitchFamily="18" charset="0"/>
                <a:ea typeface="Calibri" panose="020F0502020204030204" pitchFamily="34" charset="0"/>
                <a:cs typeface="Times New Roman" panose="02020603050405020304" pitchFamily="18" charset="0"/>
              </a:rPr>
              <a:t>организации здравоохранения</a:t>
            </a:r>
            <a:r>
              <a:rPr lang="x-none" sz="2400" b="1" i="1" u="sng" dirty="0" smtClean="0">
                <a:solidFill>
                  <a:srgbClr val="2C2D2E"/>
                </a:solidFill>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p>
        </p:txBody>
      </p:sp>
      <p:graphicFrame>
        <p:nvGraphicFramePr>
          <p:cNvPr id="7" name="Таблица 6">
            <a:extLst>
              <a:ext uri="{FF2B5EF4-FFF2-40B4-BE49-F238E27FC236}">
                <a16:creationId xmlns:a16="http://schemas.microsoft.com/office/drawing/2014/main" xmlns="" id="{79041EBF-B1D1-4D56-BDB6-11EB0D67B432}"/>
              </a:ext>
            </a:extLst>
          </p:cNvPr>
          <p:cNvGraphicFramePr>
            <a:graphicFrameLocks noGrp="1"/>
          </p:cNvGraphicFramePr>
          <p:nvPr>
            <p:extLst>
              <p:ext uri="{D42A27DB-BD31-4B8C-83A1-F6EECF244321}">
                <p14:modId xmlns:p14="http://schemas.microsoft.com/office/powerpoint/2010/main" val="4093397115"/>
              </p:ext>
            </p:extLst>
          </p:nvPr>
        </p:nvGraphicFramePr>
        <p:xfrm>
          <a:off x="0" y="1381761"/>
          <a:ext cx="12191998" cy="4260964"/>
        </p:xfrm>
        <a:graphic>
          <a:graphicData uri="http://schemas.openxmlformats.org/drawingml/2006/table">
            <a:tbl>
              <a:tblPr firstRow="1" bandRow="1">
                <a:tableStyleId>{5C22544A-7EE6-4342-B048-85BDC9FD1C3A}</a:tableStyleId>
              </a:tblPr>
              <a:tblGrid>
                <a:gridCol w="773722">
                  <a:extLst>
                    <a:ext uri="{9D8B030D-6E8A-4147-A177-3AD203B41FA5}">
                      <a16:colId xmlns:a16="http://schemas.microsoft.com/office/drawing/2014/main" xmlns="" val="1231273323"/>
                    </a:ext>
                  </a:extLst>
                </a:gridCol>
                <a:gridCol w="5305531">
                  <a:extLst>
                    <a:ext uri="{9D8B030D-6E8A-4147-A177-3AD203B41FA5}">
                      <a16:colId xmlns:a16="http://schemas.microsoft.com/office/drawing/2014/main" xmlns="" val="2517316554"/>
                    </a:ext>
                  </a:extLst>
                </a:gridCol>
                <a:gridCol w="6112745">
                  <a:extLst>
                    <a:ext uri="{9D8B030D-6E8A-4147-A177-3AD203B41FA5}">
                      <a16:colId xmlns:a16="http://schemas.microsoft.com/office/drawing/2014/main" xmlns="" val="641025217"/>
                    </a:ext>
                  </a:extLst>
                </a:gridCol>
              </a:tblGrid>
              <a:tr h="567619">
                <a:tc>
                  <a:txBody>
                    <a:bodyPr/>
                    <a:lstStyle/>
                    <a:p>
                      <a:pPr algn="ctr">
                        <a:lnSpc>
                          <a:spcPct val="107000"/>
                        </a:lnSpc>
                        <a:spcAft>
                          <a:spcPts val="0"/>
                        </a:spcAft>
                      </a:pPr>
                      <a:r>
                        <a:rPr lang="kk-KZ" sz="2400" b="1" dirty="0">
                          <a:solidFill>
                            <a:schemeClr val="bg1"/>
                          </a:solidFill>
                          <a:effectLst/>
                          <a:latin typeface="таймс"/>
                          <a:ea typeface="MS Mincho" panose="02020609040205080304" pitchFamily="49" charset="-128"/>
                          <a:cs typeface="Times New Roman" panose="02020603050405020304" pitchFamily="18" charset="0"/>
                        </a:rPr>
                        <a:t> </a:t>
                      </a:r>
                      <a:r>
                        <a:rPr lang="kk-KZ" sz="2400" b="1" dirty="0" smtClean="0">
                          <a:solidFill>
                            <a:schemeClr val="bg1"/>
                          </a:solidFill>
                          <a:effectLst/>
                          <a:latin typeface="таймс"/>
                          <a:ea typeface="MS Mincho" panose="02020609040205080304" pitchFamily="49" charset="-128"/>
                          <a:cs typeface="Times New Roman" panose="02020603050405020304" pitchFamily="18" charset="0"/>
                        </a:rPr>
                        <a:t>№</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k-KZ" sz="2400" b="1" dirty="0" smtClean="0">
                          <a:solidFill>
                            <a:schemeClr val="bg1"/>
                          </a:solidFill>
                          <a:effectLst/>
                          <a:latin typeface="таймс"/>
                          <a:ea typeface="MS Mincho" panose="02020609040205080304" pitchFamily="49" charset="-128"/>
                          <a:cs typeface="Times New Roman" panose="02020603050405020304" pitchFamily="18" charset="0"/>
                        </a:rPr>
                        <a:t>Действие</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k-KZ" sz="2400" b="1" dirty="0" smtClean="0">
                          <a:solidFill>
                            <a:schemeClr val="bg1"/>
                          </a:solidFill>
                          <a:effectLst/>
                          <a:latin typeface="таймс"/>
                          <a:ea typeface="MS Mincho" panose="02020609040205080304" pitchFamily="49" charset="-128"/>
                          <a:cs typeface="Times New Roman" panose="02020603050405020304" pitchFamily="18" charset="0"/>
                        </a:rPr>
                        <a:t>Ответственные </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p>
                      <a:pPr algn="ctr">
                        <a:lnSpc>
                          <a:spcPct val="107000"/>
                        </a:lnSpc>
                        <a:spcAft>
                          <a:spcPts val="0"/>
                        </a:spcAft>
                      </a:pPr>
                      <a:r>
                        <a:rPr lang="kk-KZ" sz="2400" b="1" dirty="0">
                          <a:solidFill>
                            <a:schemeClr val="bg1"/>
                          </a:solidFill>
                          <a:effectLst/>
                          <a:latin typeface="таймс"/>
                          <a:ea typeface="MS Mincho" panose="02020609040205080304" pitchFamily="49" charset="-128"/>
                          <a:cs typeface="Times New Roman" panose="02020603050405020304" pitchFamily="18" charset="0"/>
                        </a:rPr>
                        <a:t> </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59294010"/>
                  </a:ext>
                </a:extLst>
              </a:tr>
              <a:tr h="1762746">
                <a:tc>
                  <a:txBody>
                    <a:bodyPr/>
                    <a:lstStyle/>
                    <a:p>
                      <a:pPr algn="ctr"/>
                      <a:r>
                        <a:rPr lang="ru-RU" sz="2000" dirty="0" smtClean="0">
                          <a:solidFill>
                            <a:schemeClr val="tx1"/>
                          </a:solidFill>
                          <a:latin typeface="Times New Roman" panose="02020603050405020304" pitchFamily="18" charset="0"/>
                          <a:cs typeface="Times New Roman" panose="02020603050405020304" pitchFamily="18" charset="0"/>
                        </a:rPr>
                        <a:t>3</a:t>
                      </a:r>
                      <a:r>
                        <a:rPr lang="ru-RU" sz="2000" dirty="0">
                          <a:solidFill>
                            <a:schemeClr val="tx1"/>
                          </a:solidFill>
                          <a:latin typeface="Times New Roman" panose="02020603050405020304" pitchFamily="18" charset="0"/>
                          <a:cs typeface="Times New Roman" panose="02020603050405020304" pitchFamily="18" charset="0"/>
                        </a:rPr>
                        <a:t>.</a:t>
                      </a:r>
                      <a:endParaRPr lang="x-none" sz="200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kk-KZ" sz="2000" u="sng"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Участнику №3.</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kk-KZ"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Р</a:t>
                      </a:r>
                      <a:r>
                        <a:rPr lang="ru-RU" sz="20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азработать</a:t>
                      </a: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меры по предупреждению и снижению возможных рисков с использованием мультимодального подхода.</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0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Хайрова</a:t>
                      </a: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0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Акмарал</a:t>
                      </a: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0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Хайратовна</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ГКП </a:t>
                      </a: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на ПХВ «Городская многопрофильная больница» УЗ акимата </a:t>
                      </a:r>
                      <a:r>
                        <a:rPr lang="ru-RU" sz="20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Западно</a:t>
                      </a: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 Казахстанской области, </a:t>
                      </a:r>
                      <a:r>
                        <a:rPr lang="ru-RU" sz="20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г.Уральск</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59471402"/>
                  </a:ext>
                </a:extLst>
              </a:tr>
              <a:tr h="1715517">
                <a:tc>
                  <a:txBody>
                    <a:bodyPr/>
                    <a:lstStyle/>
                    <a:p>
                      <a:pPr marL="0" lvl="0" indent="0" algn="ctr">
                        <a:spcAft>
                          <a:spcPts val="0"/>
                        </a:spcAft>
                        <a:buFont typeface="+mj-lt"/>
                        <a:buNone/>
                      </a:pP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4.</a:t>
                      </a:r>
                      <a:endParaRPr lang="x-none"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nSpc>
                          <a:spcPct val="107000"/>
                        </a:lnSpc>
                        <a:spcAft>
                          <a:spcPts val="0"/>
                        </a:spcAft>
                      </a:pPr>
                      <a:r>
                        <a:rPr lang="kk-KZ" sz="2000" u="sng"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Участнику №</a:t>
                      </a:r>
                      <a:r>
                        <a:rPr lang="ru-RU" sz="2000" u="sng"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4.</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000" u="none" strike="noStrike"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a:t>
                      </a:r>
                      <a:r>
                        <a:rPr lang="kk-KZ"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оставить единую Стандартную операционную процедуру (СОП) «Безопасные лечебно-диагностические манипуляции в сестринской технологии».</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ru-RU" sz="20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Садырбаева</a:t>
                      </a: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0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Алмагуль</a:t>
                      </a: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ru-RU" sz="2000" dirty="0" err="1">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Булатовна</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000" dirty="0" smtClean="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ГКП </a:t>
                      </a: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на ПХВ «МГБ№1» акимата города </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0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Астана</a:t>
                      </a:r>
                      <a:endParaRPr lang="x-none"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3388183"/>
                  </a:ext>
                </a:extLst>
              </a:tr>
            </a:tbl>
          </a:graphicData>
        </a:graphic>
      </p:graphicFrame>
    </p:spTree>
    <p:extLst>
      <p:ext uri="{BB962C8B-B14F-4D97-AF65-F5344CB8AC3E}">
        <p14:creationId xmlns:p14="http://schemas.microsoft.com/office/powerpoint/2010/main" val="66917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786" y="904229"/>
            <a:ext cx="4997670" cy="4843902"/>
          </a:xfrm>
          <a:prstGeom prst="rect">
            <a:avLst/>
          </a:prstGeom>
          <a:ln>
            <a:noFill/>
          </a:ln>
          <a:effectLst>
            <a:softEdge rad="112500"/>
          </a:effectLst>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1350" y="932961"/>
            <a:ext cx="4986215" cy="4851786"/>
          </a:xfrm>
          <a:prstGeom prst="rect">
            <a:avLst/>
          </a:prstGeom>
          <a:ln>
            <a:noFill/>
          </a:ln>
          <a:effectLst>
            <a:softEdge rad="112500"/>
          </a:effectLst>
        </p:spPr>
      </p:pic>
      <p:sp>
        <p:nvSpPr>
          <p:cNvPr id="5" name="Прямоугольник 4"/>
          <p:cNvSpPr/>
          <p:nvPr/>
        </p:nvSpPr>
        <p:spPr>
          <a:xfrm>
            <a:off x="1" y="0"/>
            <a:ext cx="11679148" cy="830997"/>
          </a:xfrm>
          <a:prstGeom prst="rect">
            <a:avLst/>
          </a:prstGeom>
        </p:spPr>
        <p:txBody>
          <a:bodyPr wrap="square">
            <a:spAutoFit/>
          </a:bodyPr>
          <a:lstStyle/>
          <a:p>
            <a:pPr algn="ctr"/>
            <a:r>
              <a:rPr lang="ru-RU" sz="2400" b="1" dirty="0" smtClean="0">
                <a:solidFill>
                  <a:schemeClr val="accent1">
                    <a:lumMod val="75000"/>
                  </a:schemeClr>
                </a:solidFill>
                <a:latin typeface="Times New Roman" pitchFamily="18" charset="0"/>
                <a:cs typeface="Times New Roman" pitchFamily="18" charset="0"/>
              </a:rPr>
              <a:t>Стандартная операционная процедура</a:t>
            </a:r>
          </a:p>
          <a:p>
            <a:pPr algn="ctr"/>
            <a:r>
              <a:rPr lang="ru-RU" sz="2400" b="1" dirty="0" smtClean="0">
                <a:solidFill>
                  <a:schemeClr val="accent1">
                    <a:lumMod val="75000"/>
                  </a:schemeClr>
                </a:solidFill>
                <a:latin typeface="Times New Roman" pitchFamily="18" charset="0"/>
                <a:cs typeface="Times New Roman" pitchFamily="18" charset="0"/>
              </a:rPr>
              <a:t>«Безопасные лечебно-диагностические манипуляции в сестринской технологии»</a:t>
            </a:r>
            <a:endParaRPr lang="ru-RU" b="1" dirty="0">
              <a:solidFill>
                <a:schemeClr val="accent1">
                  <a:lumMod val="75000"/>
                </a:schemeClr>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21363"/>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9941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31" t="9698" r="14334" b="10561"/>
          <a:stretch/>
        </p:blipFill>
        <p:spPr bwMode="auto">
          <a:xfrm>
            <a:off x="1387365" y="0"/>
            <a:ext cx="9112469" cy="570711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21363"/>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6644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62" t="9268" r="13970" b="8405"/>
          <a:stretch/>
        </p:blipFill>
        <p:spPr bwMode="auto">
          <a:xfrm>
            <a:off x="1229710" y="177308"/>
            <a:ext cx="9285889" cy="56440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21363"/>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1307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83" t="9267" r="14575" b="9267"/>
          <a:stretch/>
        </p:blipFill>
        <p:spPr bwMode="auto">
          <a:xfrm>
            <a:off x="1970544" y="211085"/>
            <a:ext cx="8907661" cy="560160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5812686"/>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129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98" t="9052" r="13970" b="7759"/>
          <a:stretch/>
        </p:blipFill>
        <p:spPr bwMode="auto">
          <a:xfrm>
            <a:off x="1564290" y="-1"/>
            <a:ext cx="8946692" cy="58334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8" y="5821363"/>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8730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21363"/>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205" t="10452" r="13124" b="8297"/>
          <a:stretch/>
        </p:blipFill>
        <p:spPr bwMode="auto">
          <a:xfrm>
            <a:off x="1170311" y="-79283"/>
            <a:ext cx="9516161" cy="59006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940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61" t="10346" r="14818" b="7973"/>
          <a:stretch/>
        </p:blipFill>
        <p:spPr bwMode="auto">
          <a:xfrm>
            <a:off x="1011864" y="173421"/>
            <a:ext cx="10071295" cy="564794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21363"/>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471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662" t="9267" r="14453" b="7759"/>
          <a:stretch/>
        </p:blipFill>
        <p:spPr bwMode="auto">
          <a:xfrm>
            <a:off x="1352748" y="81090"/>
            <a:ext cx="9486044" cy="5740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21363"/>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01610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21363"/>
            <a:ext cx="12199938"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59" t="9590" r="14456" b="7867"/>
          <a:stretch/>
        </p:blipFill>
        <p:spPr bwMode="auto">
          <a:xfrm>
            <a:off x="1970688" y="98824"/>
            <a:ext cx="8740693" cy="572253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91105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xmlns="" id="{753D4C4A-2930-6FA8-49D3-3395B03A27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172393"/>
            <a:ext cx="12217400"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descr="C:\Users\user\Desktop\фон для презы.png">
            <a:extLst>
              <a:ext uri="{FF2B5EF4-FFF2-40B4-BE49-F238E27FC236}">
                <a16:creationId xmlns:a16="http://schemas.microsoft.com/office/drawing/2014/main" xmlns="" id="{91880B6E-59F1-F898-75F1-E446AF2200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64068"/>
            <a:ext cx="12192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a:extLst>
              <a:ext uri="{FF2B5EF4-FFF2-40B4-BE49-F238E27FC236}">
                <a16:creationId xmlns:a16="http://schemas.microsoft.com/office/drawing/2014/main" xmlns="" id="{925F3097-132F-DB4D-A8B0-0C4CB3CA393F}"/>
              </a:ext>
            </a:extLst>
          </p:cNvPr>
          <p:cNvSpPr>
            <a:spLocks noGrp="1"/>
          </p:cNvSpPr>
          <p:nvPr>
            <p:ph type="ctrTitle"/>
          </p:nvPr>
        </p:nvSpPr>
        <p:spPr>
          <a:xfrm>
            <a:off x="-11895" y="501855"/>
            <a:ext cx="12203895" cy="1066639"/>
          </a:xfrm>
        </p:spPr>
        <p:txBody>
          <a:bodyPr/>
          <a:lstStyle/>
          <a:p>
            <a:pPr algn="ctr" fontAlgn="auto">
              <a:spcAft>
                <a:spcPts val="0"/>
              </a:spcAft>
              <a:defRPr/>
            </a:pPr>
            <a:r>
              <a:rPr lang="ru-RU" sz="4800" b="1" dirty="0">
                <a:solidFill>
                  <a:srgbClr val="002060"/>
                </a:solidFill>
                <a:latin typeface="Times New Roman" pitchFamily="18" charset="0"/>
                <a:cs typeface="Times New Roman" pitchFamily="18" charset="0"/>
              </a:rPr>
              <a:t>Благодарим за внимание!</a:t>
            </a:r>
          </a:p>
        </p:txBody>
      </p:sp>
      <p:sp>
        <p:nvSpPr>
          <p:cNvPr id="3" name="TextBox 2"/>
          <p:cNvSpPr txBox="1"/>
          <p:nvPr/>
        </p:nvSpPr>
        <p:spPr>
          <a:xfrm>
            <a:off x="10078497" y="1440579"/>
            <a:ext cx="1477108" cy="369332"/>
          </a:xfrm>
          <a:prstGeom prst="rect">
            <a:avLst/>
          </a:prstGeom>
          <a:noFill/>
        </p:spPr>
        <p:txBody>
          <a:bodyPr wrap="square" rtlCol="0">
            <a:spAutoFit/>
          </a:bodyPr>
          <a:lstStyle/>
          <a:p>
            <a:r>
              <a:rPr lang="en-US" dirty="0">
                <a:hlinkClick r:id="rId4"/>
              </a:rPr>
              <a:t>https://hls.kz</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a:extLst>
              <a:ext uri="{FF2B5EF4-FFF2-40B4-BE49-F238E27FC236}">
                <a16:creationId xmlns:a16="http://schemas.microsoft.com/office/drawing/2014/main" xmlns="" id="{21D804B2-D308-40BB-936D-9159AA8545BB}"/>
              </a:ext>
            </a:extLst>
          </p:cNvPr>
          <p:cNvSpPr/>
          <p:nvPr/>
        </p:nvSpPr>
        <p:spPr>
          <a:xfrm>
            <a:off x="0" y="20747"/>
            <a:ext cx="12191999" cy="1361014"/>
          </a:xfrm>
          <a:prstGeom prst="rect">
            <a:avLst/>
          </a:prstGeom>
        </p:spPr>
        <p:txBody>
          <a:bodyPr wrap="square">
            <a:spAutoFit/>
          </a:bodyPr>
          <a:lstStyle/>
          <a:p>
            <a:pPr algn="ctr">
              <a:lnSpc>
                <a:spcPct val="107000"/>
              </a:lnSpc>
              <a:spcAft>
                <a:spcPts val="800"/>
              </a:spcAft>
            </a:pPr>
            <a:r>
              <a:rPr lang="kk-KZ" sz="2400" b="1" i="1" dirty="0">
                <a:latin typeface="Times New Roman" panose="02020603050405020304" pitchFamily="18" charset="0"/>
                <a:ea typeface="MS Mincho" panose="02020609040205080304" pitchFamily="49" charset="-128"/>
                <a:cs typeface="Times New Roman" panose="02020603050405020304" pitchFamily="18" charset="0"/>
              </a:rPr>
              <a:t> </a:t>
            </a:r>
            <a:r>
              <a:rPr lang="kk-KZ" sz="2400" b="1" i="1" u="sng" dirty="0">
                <a:latin typeface="Times New Roman" panose="02020603050405020304" pitchFamily="18" charset="0"/>
                <a:ea typeface="MS Mincho" panose="02020609040205080304" pitchFamily="49" charset="-128"/>
                <a:cs typeface="Times New Roman" panose="02020603050405020304" pitchFamily="18" charset="0"/>
              </a:rPr>
              <a:t>Полевое задание Группы №5</a:t>
            </a:r>
            <a:r>
              <a:rPr lang="ru-RU" sz="2400" b="1" i="1" u="sng" dirty="0">
                <a:latin typeface="Times New Roman" panose="02020603050405020304" pitchFamily="18" charset="0"/>
                <a:ea typeface="MS Mincho" panose="02020609040205080304" pitchFamily="49" charset="-128"/>
                <a:cs typeface="Times New Roman" panose="02020603050405020304" pitchFamily="18" charset="0"/>
              </a:rPr>
              <a:t>:</a:t>
            </a:r>
            <a:endParaRPr lang="ru-RU" b="1" i="1" u="sng" dirty="0">
              <a:latin typeface="Times New Roman" panose="02020603050405020304" pitchFamily="18" charset="0"/>
              <a:ea typeface="MS Mincho" panose="02020609040205080304" pitchFamily="49" charset="-128"/>
              <a:cs typeface="Times New Roman" panose="02020603050405020304" pitchFamily="18" charset="0"/>
            </a:endParaRPr>
          </a:p>
          <a:p>
            <a:pPr algn="ctr">
              <a:lnSpc>
                <a:spcPct val="107000"/>
              </a:lnSpc>
              <a:spcAft>
                <a:spcPts val="800"/>
              </a:spcAft>
            </a:pPr>
            <a:r>
              <a:rPr lang="ru-RU" b="1" i="1" dirty="0">
                <a:latin typeface="Times New Roman" panose="02020603050405020304" pitchFamily="18" charset="0"/>
                <a:ea typeface="MS Mincho" panose="02020609040205080304" pitchFamily="49" charset="-128"/>
                <a:cs typeface="Times New Roman" panose="02020603050405020304" pitchFamily="18" charset="0"/>
              </a:rPr>
              <a:t>              </a:t>
            </a:r>
            <a:r>
              <a:rPr lang="ru-RU" sz="2400" b="1" i="1" dirty="0">
                <a:latin typeface="Times New Roman" panose="02020603050405020304" pitchFamily="18" charset="0"/>
                <a:ea typeface="MS Mincho" panose="02020609040205080304" pitchFamily="49" charset="-128"/>
                <a:cs typeface="Times New Roman" panose="02020603050405020304" pitchFamily="18" charset="0"/>
              </a:rPr>
              <a:t>Тема: </a:t>
            </a:r>
            <a:r>
              <a:rPr lang="ru-RU" sz="2400" b="1" i="1" u="sng" dirty="0">
                <a:latin typeface="Times New Roman" panose="02020603050405020304" pitchFamily="18" charset="0"/>
                <a:ea typeface="MS Mincho" panose="02020609040205080304" pitchFamily="49" charset="-128"/>
                <a:cs typeface="Times New Roman" panose="02020603050405020304" pitchFamily="18" charset="0"/>
              </a:rPr>
              <a:t>Риски в ИК. Лечебно-диагностические манипуляции</a:t>
            </a:r>
            <a:r>
              <a:rPr lang="x-none" sz="2400" b="1" i="1" u="sng" dirty="0">
                <a:solidFill>
                  <a:srgbClr val="2C2D2E"/>
                </a:solidFill>
                <a:latin typeface="Times New Roman" panose="02020603050405020304" pitchFamily="18" charset="0"/>
                <a:ea typeface="Calibri" panose="020F0502020204030204" pitchFamily="34" charset="0"/>
                <a:cs typeface="Times New Roman" panose="02020603050405020304" pitchFamily="18" charset="0"/>
              </a:rPr>
              <a:t> в</a:t>
            </a:r>
            <a:r>
              <a:rPr lang="ru-RU" sz="2400" b="1" i="1" u="sng" dirty="0">
                <a:solidFill>
                  <a:srgbClr val="2C2D2E"/>
                </a:solidFill>
                <a:latin typeface="Times New Roman" panose="02020603050405020304" pitchFamily="18" charset="0"/>
                <a:ea typeface="Calibri" panose="020F0502020204030204" pitchFamily="34" charset="0"/>
                <a:cs typeface="Times New Roman" panose="02020603050405020304" pitchFamily="18" charset="0"/>
              </a:rPr>
              <a:t>  </a:t>
            </a:r>
            <a:r>
              <a:rPr lang="x-none" sz="2400" b="1" i="1" u="sng" dirty="0">
                <a:solidFill>
                  <a:srgbClr val="2C2D2E"/>
                </a:solidFill>
                <a:latin typeface="Times New Roman" panose="02020603050405020304" pitchFamily="18" charset="0"/>
                <a:ea typeface="Calibri" panose="020F0502020204030204" pitchFamily="34" charset="0"/>
                <a:cs typeface="Times New Roman" panose="02020603050405020304" pitchFamily="18" charset="0"/>
              </a:rPr>
              <a:t>организации здравоохранения</a:t>
            </a:r>
            <a:r>
              <a:rPr lang="x-none" sz="2400" b="1" i="1" u="sng" dirty="0" smtClean="0">
                <a:solidFill>
                  <a:srgbClr val="2C2D2E"/>
                </a:solidFill>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p>
        </p:txBody>
      </p:sp>
      <p:graphicFrame>
        <p:nvGraphicFramePr>
          <p:cNvPr id="7" name="Таблица 6">
            <a:extLst>
              <a:ext uri="{FF2B5EF4-FFF2-40B4-BE49-F238E27FC236}">
                <a16:creationId xmlns:a16="http://schemas.microsoft.com/office/drawing/2014/main" xmlns="" id="{79041EBF-B1D1-4D56-BDB6-11EB0D67B432}"/>
              </a:ext>
            </a:extLst>
          </p:cNvPr>
          <p:cNvGraphicFramePr>
            <a:graphicFrameLocks noGrp="1"/>
          </p:cNvGraphicFramePr>
          <p:nvPr>
            <p:extLst>
              <p:ext uri="{D42A27DB-BD31-4B8C-83A1-F6EECF244321}">
                <p14:modId xmlns:p14="http://schemas.microsoft.com/office/powerpoint/2010/main" val="1498114416"/>
              </p:ext>
            </p:extLst>
          </p:nvPr>
        </p:nvGraphicFramePr>
        <p:xfrm>
          <a:off x="0" y="1381761"/>
          <a:ext cx="12191998" cy="4482993"/>
        </p:xfrm>
        <a:graphic>
          <a:graphicData uri="http://schemas.openxmlformats.org/drawingml/2006/table">
            <a:tbl>
              <a:tblPr firstRow="1" bandRow="1">
                <a:tableStyleId>{5C22544A-7EE6-4342-B048-85BDC9FD1C3A}</a:tableStyleId>
              </a:tblPr>
              <a:tblGrid>
                <a:gridCol w="773722">
                  <a:extLst>
                    <a:ext uri="{9D8B030D-6E8A-4147-A177-3AD203B41FA5}">
                      <a16:colId xmlns:a16="http://schemas.microsoft.com/office/drawing/2014/main" xmlns="" val="1231273323"/>
                    </a:ext>
                  </a:extLst>
                </a:gridCol>
                <a:gridCol w="5305531">
                  <a:extLst>
                    <a:ext uri="{9D8B030D-6E8A-4147-A177-3AD203B41FA5}">
                      <a16:colId xmlns:a16="http://schemas.microsoft.com/office/drawing/2014/main" xmlns="" val="2517316554"/>
                    </a:ext>
                  </a:extLst>
                </a:gridCol>
                <a:gridCol w="6112745">
                  <a:extLst>
                    <a:ext uri="{9D8B030D-6E8A-4147-A177-3AD203B41FA5}">
                      <a16:colId xmlns:a16="http://schemas.microsoft.com/office/drawing/2014/main" xmlns="" val="641025217"/>
                    </a:ext>
                  </a:extLst>
                </a:gridCol>
              </a:tblGrid>
              <a:tr h="567619">
                <a:tc>
                  <a:txBody>
                    <a:bodyPr/>
                    <a:lstStyle/>
                    <a:p>
                      <a:pPr algn="ctr">
                        <a:lnSpc>
                          <a:spcPct val="107000"/>
                        </a:lnSpc>
                        <a:spcAft>
                          <a:spcPts val="0"/>
                        </a:spcAft>
                      </a:pPr>
                      <a:r>
                        <a:rPr lang="kk-KZ" sz="2400" b="1" dirty="0">
                          <a:solidFill>
                            <a:schemeClr val="bg1"/>
                          </a:solidFill>
                          <a:effectLst/>
                          <a:latin typeface="таймс"/>
                          <a:ea typeface="MS Mincho" panose="02020609040205080304" pitchFamily="49" charset="-128"/>
                          <a:cs typeface="Times New Roman" panose="02020603050405020304" pitchFamily="18" charset="0"/>
                        </a:rPr>
                        <a:t> </a:t>
                      </a:r>
                      <a:r>
                        <a:rPr lang="kk-KZ" sz="2400" b="1" dirty="0" smtClean="0">
                          <a:solidFill>
                            <a:schemeClr val="bg1"/>
                          </a:solidFill>
                          <a:effectLst/>
                          <a:latin typeface="таймс"/>
                          <a:ea typeface="MS Mincho" panose="02020609040205080304" pitchFamily="49" charset="-128"/>
                          <a:cs typeface="Times New Roman" panose="02020603050405020304" pitchFamily="18" charset="0"/>
                        </a:rPr>
                        <a:t>№</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k-KZ" sz="2400" b="1" dirty="0" smtClean="0">
                          <a:solidFill>
                            <a:schemeClr val="bg1"/>
                          </a:solidFill>
                          <a:effectLst/>
                          <a:latin typeface="таймс"/>
                          <a:ea typeface="MS Mincho" panose="02020609040205080304" pitchFamily="49" charset="-128"/>
                          <a:cs typeface="Times New Roman" panose="02020603050405020304" pitchFamily="18" charset="0"/>
                        </a:rPr>
                        <a:t>Действие</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kk-KZ" sz="2400" b="1" dirty="0" smtClean="0">
                          <a:solidFill>
                            <a:schemeClr val="bg1"/>
                          </a:solidFill>
                          <a:effectLst/>
                          <a:latin typeface="таймс"/>
                          <a:ea typeface="MS Mincho" panose="02020609040205080304" pitchFamily="49" charset="-128"/>
                          <a:cs typeface="Times New Roman" panose="02020603050405020304" pitchFamily="18" charset="0"/>
                        </a:rPr>
                        <a:t>Ответственные </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p>
                      <a:pPr algn="ctr">
                        <a:lnSpc>
                          <a:spcPct val="107000"/>
                        </a:lnSpc>
                        <a:spcAft>
                          <a:spcPts val="0"/>
                        </a:spcAft>
                      </a:pPr>
                      <a:r>
                        <a:rPr lang="kk-KZ" sz="2400" b="1" dirty="0">
                          <a:solidFill>
                            <a:schemeClr val="bg1"/>
                          </a:solidFill>
                          <a:effectLst/>
                          <a:latin typeface="таймс"/>
                          <a:ea typeface="MS Mincho" panose="02020609040205080304" pitchFamily="49" charset="-128"/>
                          <a:cs typeface="Times New Roman" panose="02020603050405020304" pitchFamily="18" charset="0"/>
                        </a:rPr>
                        <a:t> </a:t>
                      </a:r>
                      <a:endParaRPr lang="x-none" sz="2400" dirty="0">
                        <a:solidFill>
                          <a:schemeClr val="bg1"/>
                        </a:solidFill>
                        <a:effectLst/>
                        <a:latin typeface="таймс"/>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59294010"/>
                  </a:ext>
                </a:extLst>
              </a:tr>
              <a:tr h="1091204">
                <a:tc>
                  <a:txBody>
                    <a:bodyPr/>
                    <a:lstStyle/>
                    <a:p>
                      <a:pPr algn="ctr"/>
                      <a:r>
                        <a:rPr lang="ru-RU" sz="2000" dirty="0" smtClean="0">
                          <a:latin typeface="Times New Roman" panose="02020603050405020304" pitchFamily="18" charset="0"/>
                          <a:cs typeface="Times New Roman" panose="02020603050405020304" pitchFamily="18" charset="0"/>
                        </a:rPr>
                        <a:t>5</a:t>
                      </a:r>
                      <a:r>
                        <a:rPr lang="ru-RU" sz="2000" dirty="0">
                          <a:latin typeface="Times New Roman" panose="02020603050405020304" pitchFamily="18" charset="0"/>
                          <a:cs typeface="Times New Roman" panose="02020603050405020304" pitchFamily="18" charset="0"/>
                        </a:rPr>
                        <a:t>.</a:t>
                      </a:r>
                      <a:endParaRPr lang="x-none" sz="2000" dirty="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kk-KZ" sz="2000" dirty="0">
                          <a:effectLst/>
                          <a:latin typeface="Times New Roman" panose="02020603050405020304" pitchFamily="18" charset="0"/>
                          <a:ea typeface="MS Mincho" panose="02020609040205080304" pitchFamily="49" charset="-128"/>
                          <a:cs typeface="Times New Roman" panose="02020603050405020304" pitchFamily="18" charset="0"/>
                        </a:rPr>
                        <a:t>Всем участникам обсудить проект СОПа </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kk-KZ" sz="2000" dirty="0">
                          <a:effectLst/>
                          <a:latin typeface="Times New Roman" panose="02020603050405020304" pitchFamily="18" charset="0"/>
                          <a:ea typeface="MS Mincho" panose="02020609040205080304" pitchFamily="49" charset="-128"/>
                          <a:cs typeface="Times New Roman" panose="02020603050405020304" pitchFamily="18" charset="0"/>
                        </a:rPr>
                        <a:t>в группе и согласовать его окончательный вариант.</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smtClean="0">
                          <a:effectLst/>
                          <a:latin typeface="Times New Roman" panose="02020603050405020304" pitchFamily="18" charset="0"/>
                          <a:ea typeface="MS Mincho" panose="02020609040205080304" pitchFamily="49" charset="-128"/>
                          <a:cs typeface="Times New Roman" panose="02020603050405020304" pitchFamily="18" charset="0"/>
                        </a:rPr>
                        <a:t>Группа</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59471402"/>
                  </a:ext>
                </a:extLst>
              </a:tr>
              <a:tr h="1715517">
                <a:tc>
                  <a:txBody>
                    <a:bodyPr/>
                    <a:lstStyle/>
                    <a:p>
                      <a:pPr algn="ctr"/>
                      <a:r>
                        <a:rPr lang="ru-RU" sz="2000" dirty="0" smtClean="0">
                          <a:latin typeface="Times New Roman" panose="02020603050405020304" pitchFamily="18" charset="0"/>
                          <a:cs typeface="Times New Roman" panose="02020603050405020304" pitchFamily="18" charset="0"/>
                        </a:rPr>
                        <a:t>6</a:t>
                      </a:r>
                      <a:r>
                        <a:rPr lang="ru-RU" sz="2000" dirty="0">
                          <a:latin typeface="Times New Roman" panose="02020603050405020304" pitchFamily="18" charset="0"/>
                          <a:cs typeface="Times New Roman" panose="02020603050405020304" pitchFamily="18" charset="0"/>
                        </a:rPr>
                        <a:t>.</a:t>
                      </a:r>
                      <a:endParaRPr lang="x-none" sz="2000" dirty="0">
                        <a:latin typeface="Times New Roman" panose="02020603050405020304" pitchFamily="18" charset="0"/>
                        <a:cs typeface="Times New Roman" panose="02020603050405020304" pitchFamily="18" charset="0"/>
                      </a:endParaRPr>
                    </a:p>
                  </a:txBody>
                  <a:tcPr/>
                </a:tc>
                <a:tc>
                  <a:txBody>
                    <a:bodyPr/>
                    <a:lstStyle/>
                    <a:p>
                      <a:pPr marL="342900" lvl="0" indent="-342900">
                        <a:lnSpc>
                          <a:spcPct val="107000"/>
                        </a:lnSpc>
                        <a:spcAft>
                          <a:spcPts val="0"/>
                        </a:spcAft>
                        <a:buFont typeface="Symbol" panose="05050102010706020507" pitchFamily="18" charset="2"/>
                        <a:buChar char=""/>
                        <a:tabLst>
                          <a:tab pos="562610" algn="l"/>
                        </a:tabLst>
                      </a:pP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Подготовить проект приказа об утверждении СОП</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tabLst>
                          <a:tab pos="562610" algn="l"/>
                        </a:tabLst>
                      </a:pP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Представить на комиссии  инфекционного контроля СОП и проект приказа</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Согласовать с заинтересованными  специалистами (эпидемиологом) и  членами комиссии</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ru-RU" sz="2000" dirty="0" smtClean="0">
                          <a:effectLst/>
                          <a:latin typeface="Times New Roman" panose="02020603050405020304" pitchFamily="18" charset="0"/>
                          <a:ea typeface="MS Mincho" panose="02020609040205080304" pitchFamily="49" charset="-128"/>
                          <a:cs typeface="Times New Roman" panose="02020603050405020304" pitchFamily="18" charset="0"/>
                        </a:rPr>
                        <a:t>Каждый </a:t>
                      </a: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слушатель </a:t>
                      </a:r>
                      <a:r>
                        <a:rPr lang="kk-KZ" sz="2000" dirty="0">
                          <a:effectLst/>
                          <a:latin typeface="Times New Roman" panose="02020603050405020304" pitchFamily="18" charset="0"/>
                          <a:ea typeface="MS Mincho" panose="02020609040205080304" pitchFamily="49" charset="-128"/>
                          <a:cs typeface="Times New Roman" panose="02020603050405020304" pitchFamily="18" charset="0"/>
                        </a:rPr>
                        <a:t>в своей МО</a:t>
                      </a:r>
                      <a:r>
                        <a:rPr lang="kk-KZ" sz="2000" dirty="0" smtClean="0">
                          <a:effectLst/>
                          <a:latin typeface="Times New Roman" panose="02020603050405020304" pitchFamily="18" charset="0"/>
                          <a:ea typeface="MS Mincho" panose="02020609040205080304" pitchFamily="49" charset="-128"/>
                          <a:cs typeface="Times New Roman" panose="02020603050405020304" pitchFamily="18" charset="0"/>
                        </a:rPr>
                        <a:t>.</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ru-RU" sz="2000" dirty="0" smtClean="0">
                          <a:effectLst/>
                          <a:latin typeface="Times New Roman" panose="02020603050405020304" pitchFamily="18" charset="0"/>
                          <a:ea typeface="MS Mincho" panose="02020609040205080304" pitchFamily="49" charset="-128"/>
                          <a:cs typeface="Times New Roman" panose="02020603050405020304" pitchFamily="18" charset="0"/>
                        </a:rPr>
                        <a:t>Группа</a:t>
                      </a:r>
                      <a:endParaRPr lang="x-none"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353388183"/>
                  </a:ext>
                </a:extLst>
              </a:tr>
            </a:tbl>
          </a:graphicData>
        </a:graphic>
      </p:graphicFrame>
    </p:spTree>
    <p:extLst>
      <p:ext uri="{BB962C8B-B14F-4D97-AF65-F5344CB8AC3E}">
        <p14:creationId xmlns:p14="http://schemas.microsoft.com/office/powerpoint/2010/main" val="976177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
            <a:ext cx="12192000" cy="1431635"/>
          </a:xfrm>
        </p:spPr>
        <p:txBody>
          <a:bodyPr>
            <a:normAutofit/>
          </a:bodyPr>
          <a:lstStyle/>
          <a:p>
            <a:pPr fontAlgn="t"/>
            <a:r>
              <a:rPr lang="kk-KZ" sz="1600" b="1" dirty="0" smtClean="0">
                <a:latin typeface="Times New Roman" pitchFamily="18" charset="0"/>
                <a:cs typeface="Times New Roman" pitchFamily="18" charset="0"/>
              </a:rPr>
              <a:t>АҚМОЛА ОБЛЫСЫНЫҢ  ДЕНСАУЛЫҚ САҚТАУ БАСҚАРМАСЫНЫҢ ЖАНЫНДАҒЫ "КӨПБЕЙІНДІ ОБЛЫСТЫҚ БАЛАЛАР АУРУХАНАСЫ"  ШАРУАШЫЛЫҚ ЖҮРГІЗУ ҚҰҚЫҒЫНДАҒЫ МЕМЛЕКЕТТІК КОММУНАЛДЫҚ КӘСІПОРНЫ</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kk-KZ" sz="1600" b="1" dirty="0" smtClean="0">
                <a:latin typeface="Times New Roman" pitchFamily="18" charset="0"/>
                <a:cs typeface="Times New Roman" pitchFamily="18" charset="0"/>
              </a:rPr>
              <a:t> </a:t>
            </a:r>
            <a:r>
              <a:rPr lang="ru-RU" sz="1600" b="1" cap="all" dirty="0" smtClean="0">
                <a:latin typeface="Times New Roman" pitchFamily="18" charset="0"/>
                <a:cs typeface="Times New Roman" pitchFamily="18" charset="0"/>
              </a:rPr>
              <a:t>Г</a:t>
            </a:r>
            <a:r>
              <a:rPr lang="kk-KZ" sz="1600" b="1" cap="all" dirty="0" smtClean="0">
                <a:latin typeface="Times New Roman" pitchFamily="18" charset="0"/>
                <a:cs typeface="Times New Roman" pitchFamily="18" charset="0"/>
              </a:rPr>
              <a:t>ОСУДАРСТВЕННОЕ КОММУНАЛЬНОЕ ПРЕДПРИЯТИЕ НА ПРАВЕ ХОЗЯЙСТВЕННОГО ВЕДЕНИЯ</a:t>
            </a:r>
            <a:r>
              <a:rPr lang="ru-RU" sz="1600" b="1" cap="all" dirty="0" smtClean="0">
                <a:latin typeface="Times New Roman" pitchFamily="18" charset="0"/>
                <a:cs typeface="Times New Roman" pitchFamily="18" charset="0"/>
              </a:rPr>
              <a:t> "МНОГОПРОФИЛЬНАЯ ОБЛАСТНАЯ ДЕТСКАЯ БОЛЬНИЦА" </a:t>
            </a:r>
            <a:r>
              <a:rPr lang="kk-KZ" sz="1600" b="1" dirty="0" smtClean="0">
                <a:latin typeface="Times New Roman" pitchFamily="18" charset="0"/>
                <a:cs typeface="Times New Roman" pitchFamily="18" charset="0"/>
              </a:rPr>
              <a:t>ПРИ УПРАВЛЕНИИ ЗДРАВООХРАНЕНИЯ АКМОЛИНСКОЙ ОБЛАСТИ</a:t>
            </a:r>
            <a:endParaRPr lang="ru-RU" sz="1300" dirty="0"/>
          </a:p>
        </p:txBody>
      </p:sp>
      <p:sp>
        <p:nvSpPr>
          <p:cNvPr id="3" name="Подзаголовок 2"/>
          <p:cNvSpPr>
            <a:spLocks noGrp="1"/>
          </p:cNvSpPr>
          <p:nvPr>
            <p:ph type="subTitle" idx="1"/>
          </p:nvPr>
        </p:nvSpPr>
        <p:spPr>
          <a:xfrm>
            <a:off x="0" y="1431636"/>
            <a:ext cx="6410036" cy="4165600"/>
          </a:xfrm>
        </p:spPr>
        <p:txBody>
          <a:bodyPr>
            <a:normAutofit/>
          </a:bodyPr>
          <a:lstStyle/>
          <a:p>
            <a:pPr algn="l"/>
            <a:r>
              <a:rPr lang="ru-RU" sz="1600" dirty="0" smtClean="0">
                <a:solidFill>
                  <a:schemeClr val="tx1"/>
                </a:solidFill>
                <a:latin typeface="Times New Roman" pitchFamily="18" charset="0"/>
                <a:cs typeface="Times New Roman" pitchFamily="18" charset="0"/>
              </a:rPr>
              <a:t>В настоящее время ГКП на ПХВ «Многопрофильная областная детская больница» многопрофильное специализированное детское медицинское учреждение, оснащенное современным оборудованием и аппаратурой, обладающее огромным кадровым потенциалом.</a:t>
            </a:r>
          </a:p>
          <a:p>
            <a:pPr algn="l"/>
            <a:r>
              <a:rPr lang="ru-RU" sz="1600" dirty="0" smtClean="0">
                <a:solidFill>
                  <a:schemeClr val="tx1"/>
                </a:solidFill>
                <a:latin typeface="Times New Roman" pitchFamily="18" charset="0"/>
                <a:cs typeface="Times New Roman" pitchFamily="18" charset="0"/>
              </a:rPr>
              <a:t>Всего 405 коек, из них 320 круглосуточного и 85 коек дневного пребывания. Имеет в своем составе 10 профильных отделений, 1 отделение реабилитации, </a:t>
            </a:r>
            <a:r>
              <a:rPr lang="ru-RU" sz="1600" dirty="0" err="1" smtClean="0">
                <a:solidFill>
                  <a:schemeClr val="tx1"/>
                </a:solidFill>
                <a:latin typeface="Times New Roman" pitchFamily="18" charset="0"/>
                <a:cs typeface="Times New Roman" pitchFamily="18" charset="0"/>
              </a:rPr>
              <a:t>параклинический</a:t>
            </a:r>
            <a:r>
              <a:rPr lang="ru-RU" sz="1600" dirty="0" smtClean="0">
                <a:solidFill>
                  <a:schemeClr val="tx1"/>
                </a:solidFill>
                <a:latin typeface="Times New Roman" pitchFamily="18" charset="0"/>
                <a:cs typeface="Times New Roman" pitchFamily="18" charset="0"/>
              </a:rPr>
              <a:t> блок, консультативную поликлинику, где предоставляется лечебно-диагностическая, консультативная, реабилитационная помощь детям от 0 до 18 лет.</a:t>
            </a:r>
          </a:p>
          <a:p>
            <a:pPr algn="l"/>
            <a:r>
              <a:rPr lang="ru-RU" sz="1600" dirty="0" smtClean="0">
                <a:solidFill>
                  <a:schemeClr val="tx1"/>
                </a:solidFill>
                <a:latin typeface="Times New Roman" pitchFamily="18" charset="0"/>
                <a:cs typeface="Times New Roman" pitchFamily="18" charset="0"/>
              </a:rPr>
              <a:t>Специалистами больницы постоянно оказывается организационно - методическая, практическая помощь медицинским работникам ЛПУ области. Многопрофильная областная детская больница является учебной базой для подготовки  врачей-стажеров и прохождения  последипломной практики  студентов медицинского колледжа</a:t>
            </a:r>
            <a:r>
              <a:rPr lang="ru-RU" sz="1400" dirty="0" smtClean="0">
                <a:solidFill>
                  <a:schemeClr val="tx1"/>
                </a:solidFill>
                <a:latin typeface="Times New Roman" pitchFamily="18" charset="0"/>
                <a:cs typeface="Times New Roman" pitchFamily="18" charset="0"/>
              </a:rPr>
              <a:t>.</a:t>
            </a:r>
          </a:p>
        </p:txBody>
      </p:sp>
      <p:pic>
        <p:nvPicPr>
          <p:cNvPr id="4" name="Picture 3" descr="C:\Users\Приёмная\Desktop\SAM_2326.JPG"/>
          <p:cNvPicPr>
            <a:picLocks noChangeAspect="1" noChangeArrowheads="1"/>
          </p:cNvPicPr>
          <p:nvPr/>
        </p:nvPicPr>
        <p:blipFill>
          <a:blip r:embed="rId2" cstate="print"/>
          <a:srcRect/>
          <a:stretch>
            <a:fillRect/>
          </a:stretch>
        </p:blipFill>
        <p:spPr bwMode="auto">
          <a:xfrm>
            <a:off x="6410036" y="1542472"/>
            <a:ext cx="5781964" cy="2911776"/>
          </a:xfrm>
          <a:prstGeom prst="rect">
            <a:avLst/>
          </a:prstGeom>
          <a:noFill/>
        </p:spPr>
      </p:pic>
      <p:pic>
        <p:nvPicPr>
          <p:cNvPr id="5"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819775"/>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xmlns="" id="{14A27A0D-C58F-4396-9EA3-87B30CFC5EBA}"/>
              </a:ext>
            </a:extLst>
          </p:cNvPr>
          <p:cNvSpPr/>
          <p:nvPr/>
        </p:nvSpPr>
        <p:spPr>
          <a:xfrm>
            <a:off x="0" y="0"/>
            <a:ext cx="7415683" cy="5447645"/>
          </a:xfrm>
          <a:prstGeom prst="rect">
            <a:avLst/>
          </a:prstGeom>
        </p:spPr>
        <p:txBody>
          <a:bodyPr wrap="square">
            <a:spAutoFit/>
          </a:bodyPr>
          <a:lstStyle/>
          <a:p>
            <a:pPr lvl="0"/>
            <a:r>
              <a:rPr lang="ru-RU" sz="2600" b="1" dirty="0">
                <a:solidFill>
                  <a:srgbClr val="C00000"/>
                </a:solidFill>
                <a:latin typeface="Times New Roman" panose="02020603050405020304" pitchFamily="18" charset="0"/>
                <a:cs typeface="Times New Roman" panose="02020603050405020304" pitchFamily="18" charset="0"/>
              </a:rPr>
              <a:t>Каждый медработник в процессе своей работы подвергает себя риску заражения инфекционными заболеваниями. </a:t>
            </a:r>
          </a:p>
          <a:p>
            <a:pPr lvl="0"/>
            <a:r>
              <a:rPr lang="ru-RU" sz="2600" b="1" dirty="0">
                <a:solidFill>
                  <a:srgbClr val="C00000"/>
                </a:solidFill>
                <a:latin typeface="Times New Roman" panose="02020603050405020304" pitchFamily="18" charset="0"/>
                <a:cs typeface="Times New Roman" panose="02020603050405020304" pitchFamily="18" charset="0"/>
              </a:rPr>
              <a:t>В ходе полевых работ выявлен 5 основных рисков</a:t>
            </a:r>
          </a:p>
          <a:p>
            <a:pPr lvl="0"/>
            <a:endParaRPr lang="x-none"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Риск инфицирования сотрудников при обращении с медицинскими отходами.</a:t>
            </a:r>
          </a:p>
          <a:p>
            <a:pPr marL="342900" lvl="0" indent="-342900">
              <a:buFont typeface="+mj-lt"/>
              <a:buAutoNum type="arabicPeriod"/>
            </a:pPr>
            <a:r>
              <a:rPr lang="ru-RU" sz="2000" dirty="0">
                <a:latin typeface="Times New Roman" panose="02020603050405020304" pitchFamily="18" charset="0"/>
                <a:ea typeface="Calibri" panose="020F0502020204030204" pitchFamily="34" charset="0"/>
                <a:cs typeface="Times New Roman" panose="02020603050405020304" pitchFamily="18" charset="0"/>
              </a:rPr>
              <a:t>Риск развития ИСМП при нарушении техники обработки рук медицинского персонала.</a:t>
            </a:r>
          </a:p>
          <a:p>
            <a:pPr marL="342900" lvl="0" indent="-342900">
              <a:buFont typeface="+mj-lt"/>
              <a:buAutoNum type="arabicPeriod"/>
            </a:pPr>
            <a:r>
              <a:rPr lang="ru-RU" sz="2000" dirty="0">
                <a:latin typeface="Times New Roman" panose="02020603050405020304" pitchFamily="18" charset="0"/>
                <a:ea typeface="Calibri" panose="020F0502020204030204" pitchFamily="34" charset="0"/>
                <a:cs typeface="Times New Roman" panose="02020603050405020304" pitchFamily="18" charset="0"/>
              </a:rPr>
              <a:t>Риск заражения парентеральными инфекциями (ВГВ, ВГС и ВИЧ-инфекцией).</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2000" dirty="0">
                <a:latin typeface="Times New Roman" panose="02020603050405020304" pitchFamily="18" charset="0"/>
                <a:ea typeface="Calibri" panose="020F0502020204030204" pitchFamily="34" charset="0"/>
                <a:cs typeface="Times New Roman" panose="02020603050405020304" pitchFamily="18" charset="0"/>
              </a:rPr>
              <a:t>Риск развития после операционных осложнений.</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u-RU" sz="2000" dirty="0">
                <a:latin typeface="Times New Roman" panose="02020603050405020304" pitchFamily="18" charset="0"/>
                <a:ea typeface="Calibri" panose="020F0502020204030204" pitchFamily="34" charset="0"/>
                <a:cs typeface="Times New Roman" panose="02020603050405020304" pitchFamily="18" charset="0"/>
              </a:rPr>
              <a:t>Риск развития ИСМП при нарушении дезинфекционно-стерилизационного режима.</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a:p>
            <a:r>
              <a:rPr lang="ru-RU" sz="2000" dirty="0">
                <a:latin typeface="Times New Roman" panose="02020603050405020304" pitchFamily="18" charset="0"/>
                <a:ea typeface="Calibri" panose="020F0502020204030204" pitchFamily="34" charset="0"/>
                <a:cs typeface="Times New Roman" panose="02020603050405020304" pitchFamily="18" charset="0"/>
              </a:rPr>
              <a:t> </a:t>
            </a:r>
            <a:endParaRPr lang="x-none"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DDF282EF-D9BB-40D3-8607-6B2225372BF8}"/>
              </a:ext>
            </a:extLst>
          </p:cNvPr>
          <p:cNvPicPr>
            <a:picLocks noChangeAspect="1"/>
          </p:cNvPicPr>
          <p:nvPr/>
        </p:nvPicPr>
        <p:blipFill>
          <a:blip r:embed="rId4" cstate="print"/>
          <a:stretch>
            <a:fillRect/>
          </a:stretch>
        </p:blipFill>
        <p:spPr>
          <a:xfrm>
            <a:off x="7322943" y="108564"/>
            <a:ext cx="4869057" cy="5601247"/>
          </a:xfrm>
          <a:prstGeom prst="rect">
            <a:avLst/>
          </a:prstGeom>
        </p:spPr>
      </p:pic>
    </p:spTree>
    <p:extLst>
      <p:ext uri="{BB962C8B-B14F-4D97-AF65-F5344CB8AC3E}">
        <p14:creationId xmlns:p14="http://schemas.microsoft.com/office/powerpoint/2010/main" val="2115739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xmlns="" id="{09D3D947-7625-4A77-87C5-2D18934793D7}"/>
              </a:ext>
            </a:extLst>
          </p:cNvPr>
          <p:cNvSpPr/>
          <p:nvPr/>
        </p:nvSpPr>
        <p:spPr>
          <a:xfrm>
            <a:off x="0" y="512466"/>
            <a:ext cx="12191999" cy="5386090"/>
          </a:xfrm>
          <a:prstGeom prst="rect">
            <a:avLst/>
          </a:prstGeom>
        </p:spPr>
        <p:txBody>
          <a:bodyPr wrap="square">
            <a:spAutoFit/>
          </a:bodyPr>
          <a:lstStyle/>
          <a:p>
            <a:r>
              <a:rPr lang="ru-RU" sz="2800" dirty="0">
                <a:solidFill>
                  <a:srgbClr val="1D2129"/>
                </a:solidFill>
                <a:latin typeface="Helvetica" panose="020B0604020202020204" pitchFamily="34" charset="0"/>
              </a:rPr>
              <a:t>        </a:t>
            </a:r>
            <a:r>
              <a:rPr lang="ru-RU" sz="2800" dirty="0">
                <a:solidFill>
                  <a:srgbClr val="1D2129"/>
                </a:solidFill>
                <a:latin typeface="Times New Roman" panose="02020603050405020304" pitchFamily="18" charset="0"/>
                <a:cs typeface="Times New Roman" panose="02020603050405020304" pitchFamily="18" charset="0"/>
              </a:rPr>
              <a:t>ИСМП </a:t>
            </a:r>
            <a:r>
              <a:rPr lang="ru-RU" sz="2400" dirty="0">
                <a:solidFill>
                  <a:srgbClr val="1D2129"/>
                </a:solidFill>
                <a:latin typeface="Times New Roman" panose="02020603050405020304" pitchFamily="18" charset="0"/>
                <a:cs typeface="Times New Roman" panose="02020603050405020304" pitchFamily="18" charset="0"/>
              </a:rPr>
              <a:t>– это инфекции, связанные с оказанием медицинской помощи, или случаи инфицирования больного либо медперсонала при оказании медицинской услуги. Это касается и стационарной, и скорой, и иных видов помощи. Определение ИСМП предполагает, что первые симптомы возникли в течение 48 часов, 2 и более суток после пребывания пациента в клинике.</a:t>
            </a:r>
          </a:p>
          <a:p>
            <a:r>
              <a:rPr lang="ru-RU" sz="2400" dirty="0">
                <a:solidFill>
                  <a:srgbClr val="1D2129"/>
                </a:solidFill>
                <a:latin typeface="Times New Roman" panose="02020603050405020304" pitchFamily="18" charset="0"/>
                <a:cs typeface="Times New Roman" panose="02020603050405020304" pitchFamily="18" charset="0"/>
              </a:rPr>
              <a:t>           </a:t>
            </a:r>
            <a:r>
              <a:rPr lang="ru-RU" sz="2800" dirty="0">
                <a:solidFill>
                  <a:srgbClr val="1D2129"/>
                </a:solidFill>
                <a:latin typeface="Times New Roman" panose="02020603050405020304" pitchFamily="18" charset="0"/>
                <a:cs typeface="Times New Roman" panose="02020603050405020304" pitchFamily="18" charset="0"/>
              </a:rPr>
              <a:t>ИСМП</a:t>
            </a:r>
            <a:r>
              <a:rPr lang="ru-RU" sz="2400" dirty="0">
                <a:solidFill>
                  <a:srgbClr val="1D2129"/>
                </a:solidFill>
                <a:latin typeface="Times New Roman" panose="02020603050405020304" pitchFamily="18" charset="0"/>
                <a:cs typeface="Times New Roman" panose="02020603050405020304" pitchFamily="18" charset="0"/>
              </a:rPr>
              <a:t> могут оказаться более 300 микроорганизмов, как в монокультурах, так и в их сочетаниях. Между тем в этиологической структуре ИСМП существуют 3 группы микроорганизмов: патогенные (</a:t>
            </a:r>
            <a:r>
              <a:rPr lang="ru-RU" sz="2400" dirty="0" err="1">
                <a:solidFill>
                  <a:srgbClr val="1D2129"/>
                </a:solidFill>
                <a:latin typeface="Times New Roman" panose="02020603050405020304" pitchFamily="18" charset="0"/>
                <a:cs typeface="Times New Roman" panose="02020603050405020304" pitchFamily="18" charset="0"/>
              </a:rPr>
              <a:t>шигеллы</a:t>
            </a:r>
            <a:r>
              <a:rPr lang="ru-RU" sz="2400" dirty="0">
                <a:solidFill>
                  <a:srgbClr val="1D2129"/>
                </a:solidFill>
                <a:latin typeface="Times New Roman" panose="02020603050405020304" pitchFamily="18" charset="0"/>
                <a:cs typeface="Times New Roman" panose="02020603050405020304" pitchFamily="18" charset="0"/>
              </a:rPr>
              <a:t>, стрептококки, вирусы гриппа, кори и так далее). Они провоцируют болезнь при попадании в организм человека, невзирая на иммунитет. условно-патогенные возбудители ИМСП (факультативные, облигатные; стафилококки, протей, синегнойная палочка, </a:t>
            </a:r>
            <a:r>
              <a:rPr lang="ru-RU" sz="2400" dirty="0" err="1">
                <a:solidFill>
                  <a:srgbClr val="1D2129"/>
                </a:solidFill>
                <a:latin typeface="Times New Roman" panose="02020603050405020304" pitchFamily="18" charset="0"/>
                <a:cs typeface="Times New Roman" panose="02020603050405020304" pitchFamily="18" charset="0"/>
              </a:rPr>
              <a:t>уреаплазма</a:t>
            </a:r>
            <a:r>
              <a:rPr lang="ru-RU" sz="2400" dirty="0">
                <a:solidFill>
                  <a:srgbClr val="1D2129"/>
                </a:solidFill>
                <a:latin typeface="Times New Roman" panose="02020603050405020304" pitchFamily="18" charset="0"/>
                <a:cs typeface="Times New Roman" panose="02020603050405020304" pitchFamily="18" charset="0"/>
              </a:rPr>
              <a:t>, анаэробные бактерии; вызывают септические и гнойно-некротические заболевания). оппортунистические (пневмоциста, возбудители вирусного гепатита В и С, ВИЧ-инфекция).       </a:t>
            </a:r>
          </a:p>
          <a:p>
            <a:r>
              <a:rPr lang="ru-RU" sz="2400" dirty="0">
                <a:solidFill>
                  <a:srgbClr val="1D2129"/>
                </a:solidFill>
                <a:latin typeface="Times New Roman" panose="02020603050405020304" pitchFamily="18" charset="0"/>
                <a:cs typeface="Times New Roman" panose="02020603050405020304" pitchFamily="18" charset="0"/>
              </a:rPr>
              <a:t>               </a:t>
            </a:r>
          </a:p>
        </p:txBody>
      </p:sp>
      <p:sp>
        <p:nvSpPr>
          <p:cNvPr id="3" name="Дуга 2">
            <a:extLst>
              <a:ext uri="{FF2B5EF4-FFF2-40B4-BE49-F238E27FC236}">
                <a16:creationId xmlns:a16="http://schemas.microsoft.com/office/drawing/2014/main" xmlns="" id="{60949F1C-156E-4938-AD90-F40CE1D83556}"/>
              </a:ext>
            </a:extLst>
          </p:cNvPr>
          <p:cNvSpPr/>
          <p:nvPr/>
        </p:nvSpPr>
        <p:spPr>
          <a:xfrm>
            <a:off x="6268720" y="162560"/>
            <a:ext cx="45719" cy="71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Tree>
    <p:extLst>
      <p:ext uri="{BB962C8B-B14F-4D97-AF65-F5344CB8AC3E}">
        <p14:creationId xmlns:p14="http://schemas.microsoft.com/office/powerpoint/2010/main" val="347755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a:extLst>
              <a:ext uri="{FF2B5EF4-FFF2-40B4-BE49-F238E27FC236}">
                <a16:creationId xmlns:a16="http://schemas.microsoft.com/office/drawing/2014/main" xmlns="" id="{09D3D947-7625-4A77-87C5-2D18934793D7}"/>
              </a:ext>
            </a:extLst>
          </p:cNvPr>
          <p:cNvSpPr/>
          <p:nvPr/>
        </p:nvSpPr>
        <p:spPr>
          <a:xfrm>
            <a:off x="0" y="386080"/>
            <a:ext cx="12192000" cy="4893647"/>
          </a:xfrm>
          <a:prstGeom prst="rect">
            <a:avLst/>
          </a:prstGeom>
        </p:spPr>
        <p:txBody>
          <a:bodyPr wrap="square">
            <a:spAutoFit/>
          </a:bodyPr>
          <a:lstStyle/>
          <a:p>
            <a:r>
              <a:rPr lang="ru-RU" sz="2400" dirty="0" smtClean="0">
                <a:solidFill>
                  <a:srgbClr val="1D2129"/>
                </a:solidFill>
                <a:latin typeface="Times New Roman" panose="02020603050405020304" pitchFamily="18" charset="0"/>
                <a:cs typeface="Times New Roman" panose="02020603050405020304" pitchFamily="18" charset="0"/>
              </a:rPr>
              <a:t>	Существуют </a:t>
            </a:r>
            <a:r>
              <a:rPr lang="ru-RU" sz="2400" dirty="0">
                <a:solidFill>
                  <a:srgbClr val="1D2129"/>
                </a:solidFill>
                <a:latin typeface="Times New Roman" panose="02020603050405020304" pitchFamily="18" charset="0"/>
                <a:cs typeface="Times New Roman" panose="02020603050405020304" pitchFamily="18" charset="0"/>
              </a:rPr>
              <a:t>несколько естественных путей передачи ИСМП:</a:t>
            </a:r>
          </a:p>
          <a:p>
            <a:pPr marL="285750" indent="-285750">
              <a:buFont typeface="Arial" panose="020B0604020202020204" pitchFamily="34" charset="0"/>
              <a:buChar char="•"/>
            </a:pPr>
            <a:r>
              <a:rPr lang="ru-RU" sz="2400" dirty="0">
                <a:solidFill>
                  <a:srgbClr val="1D2129"/>
                </a:solidFill>
                <a:latin typeface="Times New Roman" panose="02020603050405020304" pitchFamily="18" charset="0"/>
                <a:cs typeface="Times New Roman" panose="02020603050405020304" pitchFamily="18" charset="0"/>
              </a:rPr>
              <a:t>воздушно-капельный;</a:t>
            </a:r>
          </a:p>
          <a:p>
            <a:pPr marL="285750" indent="-285750">
              <a:buFont typeface="Arial" panose="020B0604020202020204" pitchFamily="34" charset="0"/>
              <a:buChar char="•"/>
            </a:pPr>
            <a:r>
              <a:rPr lang="ru-RU" sz="2400" dirty="0">
                <a:solidFill>
                  <a:srgbClr val="1D2129"/>
                </a:solidFill>
                <a:latin typeface="Times New Roman" panose="02020603050405020304" pitchFamily="18" charset="0"/>
                <a:cs typeface="Times New Roman" panose="02020603050405020304" pitchFamily="18" charset="0"/>
              </a:rPr>
              <a:t>воздушно-пылевой;</a:t>
            </a:r>
          </a:p>
          <a:p>
            <a:pPr marL="285750" indent="-285750">
              <a:buFont typeface="Arial" panose="020B0604020202020204" pitchFamily="34" charset="0"/>
              <a:buChar char="•"/>
            </a:pPr>
            <a:r>
              <a:rPr lang="ru-RU" sz="2400" dirty="0">
                <a:solidFill>
                  <a:srgbClr val="1D2129"/>
                </a:solidFill>
                <a:latin typeface="Times New Roman" panose="02020603050405020304" pitchFamily="18" charset="0"/>
                <a:cs typeface="Times New Roman" panose="02020603050405020304" pitchFamily="18" charset="0"/>
              </a:rPr>
              <a:t>пищевой, водный;</a:t>
            </a:r>
          </a:p>
          <a:p>
            <a:pPr marL="285750" indent="-285750">
              <a:buFont typeface="Arial" panose="020B0604020202020204" pitchFamily="34" charset="0"/>
              <a:buChar char="•"/>
            </a:pPr>
            <a:r>
              <a:rPr lang="ru-RU" sz="2400" dirty="0">
                <a:solidFill>
                  <a:srgbClr val="1D2129"/>
                </a:solidFill>
                <a:latin typeface="Times New Roman" panose="02020603050405020304" pitchFamily="18" charset="0"/>
                <a:cs typeface="Times New Roman" panose="02020603050405020304" pitchFamily="18" charset="0"/>
              </a:rPr>
              <a:t>контактный;</a:t>
            </a:r>
          </a:p>
          <a:p>
            <a:pPr marL="285750" indent="-285750">
              <a:buFont typeface="Arial" panose="020B0604020202020204" pitchFamily="34" charset="0"/>
              <a:buChar char="•"/>
            </a:pPr>
            <a:r>
              <a:rPr lang="ru-RU" sz="2400" dirty="0" err="1">
                <a:solidFill>
                  <a:srgbClr val="1D2129"/>
                </a:solidFill>
                <a:latin typeface="Times New Roman" panose="02020603050405020304" pitchFamily="18" charset="0"/>
                <a:cs typeface="Times New Roman" panose="02020603050405020304" pitchFamily="18" charset="0"/>
              </a:rPr>
              <a:t>трансплацентарный</a:t>
            </a:r>
            <a:r>
              <a:rPr lang="ru-RU" sz="2400" dirty="0">
                <a:solidFill>
                  <a:srgbClr val="1D2129"/>
                </a:solidFill>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ru-RU" sz="2400" dirty="0">
                <a:solidFill>
                  <a:srgbClr val="1D2129"/>
                </a:solidFill>
                <a:latin typeface="Times New Roman" panose="02020603050405020304" pitchFamily="18" charset="0"/>
                <a:cs typeface="Times New Roman" panose="02020603050405020304" pitchFamily="18" charset="0"/>
              </a:rPr>
              <a:t>родовой. </a:t>
            </a:r>
          </a:p>
          <a:p>
            <a:r>
              <a:rPr lang="ru-RU" sz="2400" dirty="0">
                <a:solidFill>
                  <a:srgbClr val="1D2129"/>
                </a:solidFill>
                <a:latin typeface="Times New Roman" panose="02020603050405020304" pitchFamily="18" charset="0"/>
                <a:cs typeface="Times New Roman" panose="02020603050405020304" pitchFamily="18" charset="0"/>
              </a:rPr>
              <a:t>	</a:t>
            </a:r>
            <a:r>
              <a:rPr lang="ru-RU" sz="2400" dirty="0" smtClean="0">
                <a:solidFill>
                  <a:srgbClr val="1D2129"/>
                </a:solidFill>
                <a:latin typeface="Times New Roman" panose="02020603050405020304" pitchFamily="18" charset="0"/>
                <a:cs typeface="Times New Roman" panose="02020603050405020304" pitchFamily="18" charset="0"/>
              </a:rPr>
              <a:t>Пути </a:t>
            </a:r>
            <a:r>
              <a:rPr lang="ru-RU" sz="2400" dirty="0">
                <a:solidFill>
                  <a:srgbClr val="1D2129"/>
                </a:solidFill>
                <a:latin typeface="Times New Roman" panose="02020603050405020304" pitchFamily="18" charset="0"/>
                <a:cs typeface="Times New Roman" panose="02020603050405020304" pitchFamily="18" charset="0"/>
              </a:rPr>
              <a:t>передачи ИСМП, определяемые как последствия оказанных диагностических и лечебных манипуляций, являются искусственными. Искусственными путями передачи ИСМП считаются инфицирование при переливании крови, контактным путем с руками персонала или средствами ухода за пациентами и заражение через инструменты.</a:t>
            </a:r>
            <a:br>
              <a:rPr lang="ru-RU" sz="2400" dirty="0">
                <a:solidFill>
                  <a:srgbClr val="1D2129"/>
                </a:solidFill>
                <a:latin typeface="Times New Roman" panose="02020603050405020304" pitchFamily="18" charset="0"/>
                <a:cs typeface="Times New Roman" panose="02020603050405020304" pitchFamily="18" charset="0"/>
              </a:rPr>
            </a:br>
            <a:r>
              <a:rPr lang="ru-RU" sz="2400" dirty="0">
                <a:solidFill>
                  <a:srgbClr val="1D2129"/>
                </a:solidFill>
                <a:latin typeface="Times New Roman" panose="02020603050405020304" pitchFamily="18" charset="0"/>
                <a:cs typeface="Times New Roman" panose="02020603050405020304" pitchFamily="18" charset="0"/>
              </a:rPr>
              <a:t>При проявлениях </a:t>
            </a:r>
            <a:r>
              <a:rPr lang="ru-RU" sz="2400" dirty="0" err="1">
                <a:solidFill>
                  <a:srgbClr val="1D2129"/>
                </a:solidFill>
                <a:latin typeface="Times New Roman" panose="02020603050405020304" pitchFamily="18" charset="0"/>
                <a:cs typeface="Times New Roman" panose="02020603050405020304" pitchFamily="18" charset="0"/>
              </a:rPr>
              <a:t>вненормы</a:t>
            </a:r>
            <a:r>
              <a:rPr lang="ru-RU" sz="2400" dirty="0">
                <a:solidFill>
                  <a:srgbClr val="1D2129"/>
                </a:solidFill>
                <a:latin typeface="Times New Roman" panose="02020603050405020304" pitchFamily="18" charset="0"/>
                <a:cs typeface="Times New Roman" panose="02020603050405020304" pitchFamily="18" charset="0"/>
              </a:rPr>
              <a:t> после проведенных медицинских манипуляции следует обратиться за медицинской помощью.</a:t>
            </a:r>
          </a:p>
        </p:txBody>
      </p:sp>
      <p:sp>
        <p:nvSpPr>
          <p:cNvPr id="3" name="Дуга 2">
            <a:extLst>
              <a:ext uri="{FF2B5EF4-FFF2-40B4-BE49-F238E27FC236}">
                <a16:creationId xmlns:a16="http://schemas.microsoft.com/office/drawing/2014/main" xmlns="" id="{60949F1C-156E-4938-AD90-F40CE1D83556}"/>
              </a:ext>
            </a:extLst>
          </p:cNvPr>
          <p:cNvSpPr/>
          <p:nvPr/>
        </p:nvSpPr>
        <p:spPr>
          <a:xfrm>
            <a:off x="6268720" y="162560"/>
            <a:ext cx="45719" cy="7112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x-none"/>
          </a:p>
        </p:txBody>
      </p:sp>
    </p:spTree>
    <p:extLst>
      <p:ext uri="{BB962C8B-B14F-4D97-AF65-F5344CB8AC3E}">
        <p14:creationId xmlns:p14="http://schemas.microsoft.com/office/powerpoint/2010/main" val="2424578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user\Desktop\Безымянный.png">
            <a:extLst>
              <a:ext uri="{FF2B5EF4-FFF2-40B4-BE49-F238E27FC236}">
                <a16:creationId xmlns:a16="http://schemas.microsoft.com/office/drawing/2014/main" xmlns="" id="{11A2928D-7C85-C7E9-7266-F6BCC61264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971978"/>
            <a:ext cx="1219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9A3BA8F3-0CCD-4860-97FA-2CA49F6EFDE6}"/>
              </a:ext>
            </a:extLst>
          </p:cNvPr>
          <p:cNvSpPr txBox="1"/>
          <p:nvPr/>
        </p:nvSpPr>
        <p:spPr>
          <a:xfrm>
            <a:off x="1" y="0"/>
            <a:ext cx="8078874" cy="5478423"/>
          </a:xfrm>
          <a:prstGeom prst="rect">
            <a:avLst/>
          </a:prstGeom>
          <a:noFill/>
        </p:spPr>
        <p:txBody>
          <a:bodyPr wrap="square" rtlCol="0">
            <a:spAutoFit/>
          </a:bodyPr>
          <a:lstStyle/>
          <a:p>
            <a:pPr algn="ctr"/>
            <a:r>
              <a:rPr lang="ru-RU" sz="2800" b="1" dirty="0">
                <a:solidFill>
                  <a:srgbClr val="C00000"/>
                </a:solidFill>
                <a:latin typeface="Times New Roman" panose="02020603050405020304" pitchFamily="18" charset="0"/>
                <a:cs typeface="Times New Roman" panose="02020603050405020304" pitchFamily="18" charset="0"/>
              </a:rPr>
              <a:t>Каждый медицинский работник должен знать !</a:t>
            </a:r>
          </a:p>
          <a:p>
            <a:pPr marL="285750" indent="-285750">
              <a:buFont typeface="Wingdings" panose="05000000000000000000" pitchFamily="2" charset="2"/>
              <a:buChar char="Ø"/>
            </a:pPr>
            <a:endParaRPr lang="ru-RU"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Понятие «инфекционный контроль»</a:t>
            </a: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Элементы инфекционного процесса</a:t>
            </a: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Определение «внутрибольничная инфекция» (ВБИ)</a:t>
            </a: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Группа риска ВБИ</a:t>
            </a: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Общие меры предосторожности в связи с проблемой ВБИ</a:t>
            </a: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Уровни мытья рук</a:t>
            </a:r>
          </a:p>
          <a:p>
            <a:pPr marL="285750" indent="-285750">
              <a:buFont typeface="Wingdings" panose="05000000000000000000" pitchFamily="2" charset="2"/>
              <a:buChar char="Ø"/>
            </a:pPr>
            <a:r>
              <a:rPr lang="ru-RU" dirty="0">
                <a:solidFill>
                  <a:srgbClr val="000000"/>
                </a:solidFill>
                <a:latin typeface="Times New Roman" panose="02020603050405020304" pitchFamily="18" charset="0"/>
                <a:cs typeface="Times New Roman" panose="02020603050405020304" pitchFamily="18" charset="0"/>
              </a:rPr>
              <a:t>Понятия «</a:t>
            </a:r>
            <a:r>
              <a:rPr lang="ru-RU" dirty="0" err="1">
                <a:solidFill>
                  <a:srgbClr val="000000"/>
                </a:solidFill>
                <a:latin typeface="Times New Roman" panose="02020603050405020304" pitchFamily="18" charset="0"/>
                <a:cs typeface="Times New Roman" panose="02020603050405020304" pitchFamily="18" charset="0"/>
              </a:rPr>
              <a:t>деконтаминация</a:t>
            </a:r>
            <a:r>
              <a:rPr lang="ru-RU" dirty="0">
                <a:solidFill>
                  <a:srgbClr val="000000"/>
                </a:solidFill>
                <a:latin typeface="Times New Roman" panose="02020603050405020304" pitchFamily="18" charset="0"/>
                <a:cs typeface="Times New Roman" panose="02020603050405020304" pitchFamily="18" charset="0"/>
              </a:rPr>
              <a:t>», «очистка», «дезинфекция», «стерилизация»; </a:t>
            </a:r>
          </a:p>
          <a:p>
            <a:pPr marL="285750" indent="-285750">
              <a:buFont typeface="Wingdings" panose="05000000000000000000" pitchFamily="2" charset="2"/>
              <a:buChar char="§"/>
            </a:pPr>
            <a:r>
              <a:rPr lang="ru-RU" dirty="0">
                <a:solidFill>
                  <a:srgbClr val="000000"/>
                </a:solidFill>
                <a:latin typeface="Times New Roman" panose="02020603050405020304" pitchFamily="18" charset="0"/>
                <a:cs typeface="Times New Roman" panose="02020603050405020304" pitchFamily="18" charset="0"/>
              </a:rPr>
              <a:t>способы очистки инструментов;</a:t>
            </a:r>
          </a:p>
          <a:p>
            <a:pPr marL="285750" indent="-285750">
              <a:buFont typeface="Wingdings" panose="05000000000000000000" pitchFamily="2" charset="2"/>
              <a:buChar char="§"/>
            </a:pPr>
            <a:r>
              <a:rPr lang="ru-RU" dirty="0">
                <a:solidFill>
                  <a:srgbClr val="000000"/>
                </a:solidFill>
                <a:latin typeface="Times New Roman" panose="02020603050405020304" pitchFamily="18" charset="0"/>
                <a:cs typeface="Times New Roman" panose="02020603050405020304" pitchFamily="18" charset="0"/>
              </a:rPr>
              <a:t>преимущества и недостатки различных групп </a:t>
            </a:r>
            <a:r>
              <a:rPr lang="ru-RU" dirty="0" err="1">
                <a:solidFill>
                  <a:srgbClr val="000000"/>
                </a:solidFill>
                <a:latin typeface="Times New Roman" panose="02020603050405020304" pitchFamily="18" charset="0"/>
                <a:cs typeface="Times New Roman" panose="02020603050405020304" pitchFamily="18" charset="0"/>
              </a:rPr>
              <a:t>дезинфектантов</a:t>
            </a:r>
            <a:r>
              <a:rPr lang="ru-RU" dirty="0">
                <a:solidFill>
                  <a:srgbClr val="000000"/>
                </a:solidFill>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
            </a:pPr>
            <a:r>
              <a:rPr lang="ru-RU" dirty="0">
                <a:solidFill>
                  <a:srgbClr val="000000"/>
                </a:solidFill>
                <a:latin typeface="Times New Roman" panose="02020603050405020304" pitchFamily="18" charset="0"/>
                <a:cs typeface="Times New Roman" panose="02020603050405020304" pitchFamily="18" charset="0"/>
              </a:rPr>
              <a:t>о потенциальном риске для здоровья сестры при неправильном приготовлении и использовании дезинфицирующих средств;</a:t>
            </a:r>
          </a:p>
          <a:p>
            <a:pPr marL="285750" indent="-285750">
              <a:buFont typeface="Wingdings" panose="05000000000000000000" pitchFamily="2" charset="2"/>
              <a:buChar char="§"/>
            </a:pPr>
            <a:r>
              <a:rPr lang="ru-RU" dirty="0">
                <a:solidFill>
                  <a:srgbClr val="000000"/>
                </a:solidFill>
                <a:latin typeface="Times New Roman" panose="02020603050405020304" pitchFamily="18" charset="0"/>
                <a:cs typeface="Times New Roman" panose="02020603050405020304" pitchFamily="18" charset="0"/>
              </a:rPr>
              <a:t>документы, регламентирующие режимы дезинфекции ;</a:t>
            </a:r>
          </a:p>
          <a:p>
            <a:pPr marL="285750" indent="-285750">
              <a:buFont typeface="Wingdings" panose="05000000000000000000" pitchFamily="2" charset="2"/>
              <a:buChar char="§"/>
            </a:pPr>
            <a:r>
              <a:rPr lang="ru-RU" dirty="0">
                <a:solidFill>
                  <a:srgbClr val="000000"/>
                </a:solidFill>
                <a:latin typeface="Times New Roman" panose="02020603050405020304" pitchFamily="18" charset="0"/>
                <a:cs typeface="Times New Roman" panose="02020603050405020304" pitchFamily="18" charset="0"/>
              </a:rPr>
              <a:t>способы и режимы дезинфекции предметов ухода за больными , белья, инструментов;</a:t>
            </a:r>
          </a:p>
          <a:p>
            <a:pPr marL="285750" indent="-285750">
              <a:buFont typeface="Wingdings" panose="05000000000000000000" pitchFamily="2" charset="2"/>
              <a:buChar char="§"/>
            </a:pPr>
            <a:r>
              <a:rPr lang="ru-RU" dirty="0">
                <a:solidFill>
                  <a:srgbClr val="000000"/>
                </a:solidFill>
                <a:latin typeface="Times New Roman" panose="02020603050405020304" pitchFamily="18" charset="0"/>
                <a:cs typeface="Times New Roman" panose="02020603050405020304" pitchFamily="18" charset="0"/>
              </a:rPr>
              <a:t>средства дезинфекции;</a:t>
            </a:r>
          </a:p>
          <a:p>
            <a:pPr marL="285750" indent="-285750">
              <a:buFont typeface="Wingdings" panose="05000000000000000000" pitchFamily="2" charset="2"/>
              <a:buChar char="§"/>
            </a:pPr>
            <a:r>
              <a:rPr lang="ru-RU" dirty="0">
                <a:solidFill>
                  <a:srgbClr val="000000"/>
                </a:solidFill>
                <a:latin typeface="Times New Roman" panose="02020603050405020304" pitchFamily="18" charset="0"/>
                <a:cs typeface="Times New Roman" panose="02020603050405020304" pitchFamily="18" charset="0"/>
              </a:rPr>
              <a:t>способы и этапы предстерилизационной очистки; - способы контроля качества </a:t>
            </a:r>
            <a:r>
              <a:rPr lang="ru-RU" dirty="0" err="1">
                <a:solidFill>
                  <a:srgbClr val="000000"/>
                </a:solidFill>
                <a:latin typeface="Times New Roman" panose="02020603050405020304" pitchFamily="18" charset="0"/>
                <a:cs typeface="Times New Roman" panose="02020603050405020304" pitchFamily="18" charset="0"/>
              </a:rPr>
              <a:t>предстерилизационной</a:t>
            </a:r>
            <a:r>
              <a:rPr lang="ru-RU" dirty="0">
                <a:solidFill>
                  <a:srgbClr val="000000"/>
                </a:solidFill>
                <a:latin typeface="Times New Roman" panose="02020603050405020304" pitchFamily="18" charset="0"/>
                <a:cs typeface="Times New Roman" panose="02020603050405020304" pitchFamily="18" charset="0"/>
              </a:rPr>
              <a:t> </a:t>
            </a:r>
            <a:r>
              <a:rPr lang="ru-RU" dirty="0" smtClean="0">
                <a:solidFill>
                  <a:srgbClr val="000000"/>
                </a:solidFill>
                <a:latin typeface="Times New Roman" panose="02020603050405020304" pitchFamily="18" charset="0"/>
                <a:cs typeface="Times New Roman" panose="02020603050405020304" pitchFamily="18" charset="0"/>
              </a:rPr>
              <a:t>очистки</a:t>
            </a:r>
            <a:endParaRPr lang="ru-RU"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7F595DFA-2270-4F0D-839C-0B0B9D1A5D68}"/>
              </a:ext>
            </a:extLst>
          </p:cNvPr>
          <p:cNvPicPr>
            <a:picLocks noChangeAspect="1"/>
          </p:cNvPicPr>
          <p:nvPr/>
        </p:nvPicPr>
        <p:blipFill>
          <a:blip r:embed="rId4" cstate="print"/>
          <a:stretch>
            <a:fillRect/>
          </a:stretch>
        </p:blipFill>
        <p:spPr>
          <a:xfrm>
            <a:off x="7998488" y="105440"/>
            <a:ext cx="4193512" cy="5713320"/>
          </a:xfrm>
          <a:prstGeom prst="rect">
            <a:avLst/>
          </a:prstGeom>
        </p:spPr>
      </p:pic>
    </p:spTree>
    <p:extLst>
      <p:ext uri="{BB962C8B-B14F-4D97-AF65-F5344CB8AC3E}">
        <p14:creationId xmlns:p14="http://schemas.microsoft.com/office/powerpoint/2010/main" val="281273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12093</TotalTime>
  <Words>1863</Words>
  <Application>Microsoft Office PowerPoint</Application>
  <PresentationFormat>Широкоэкранный</PresentationFormat>
  <Paragraphs>247</Paragraphs>
  <Slides>39</Slides>
  <Notes>23</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39</vt:i4>
      </vt:variant>
    </vt:vector>
  </HeadingPairs>
  <TitlesOfParts>
    <vt:vector size="50" baseType="lpstr">
      <vt:lpstr>Arial</vt:lpstr>
      <vt:lpstr>Calibri</vt:lpstr>
      <vt:lpstr>Calibri Light</vt:lpstr>
      <vt:lpstr>Helvetica</vt:lpstr>
      <vt:lpstr>MS Mincho</vt:lpstr>
      <vt:lpstr>Symbol</vt:lpstr>
      <vt:lpstr>Times New Roman</vt:lpstr>
      <vt:lpstr>Wingdings</vt:lpstr>
      <vt:lpstr>Wingdings 3</vt:lpstr>
      <vt:lpstr>таймс</vt:lpstr>
      <vt:lpstr>Тема Office</vt:lpstr>
      <vt:lpstr>Презентация PowerPoint</vt:lpstr>
      <vt:lpstr>Презентация PowerPoint</vt:lpstr>
      <vt:lpstr>Презентация PowerPoint</vt:lpstr>
      <vt:lpstr>Презентация PowerPoint</vt:lpstr>
      <vt:lpstr>АҚМОЛА ОБЛЫСЫНЫҢ  ДЕНСАУЛЫҚ САҚТАУ БАСҚАРМАСЫНЫҢ ЖАНЫНДАҒЫ "КӨПБЕЙІНДІ ОБЛЫСТЫҚ БАЛАЛАР АУРУХАНАСЫ"  ШАРУАШЫЛЫҚ ЖҮРГІЗУ ҚҰҚЫҒЫНДАҒЫ МЕМЛЕКЕТТІК КОММУНАЛДЫҚ КӘСІПОРНЫ  ГОСУДАРСТВЕННОЕ КОММУНАЛЬНОЕ ПРЕДПРИЯТИЕ НА ПРАВЕ ХОЗЯЙСТВЕННОГО ВЕДЕНИЯ "МНОГОПРОФИЛЬНАЯ ОБЛАСТНАЯ ДЕТСКАЯ БОЛЬНИЦА" ПРИ УПРАВЛЕНИИ ЗДРАВООХРАНЕНИЯ АКМОЛИНСКОЙ ОБЛАСТИ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Меры профилактики ИСМП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Благодарим за внимание!</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438</cp:revision>
  <dcterms:created xsi:type="dcterms:W3CDTF">2021-11-28T14:32:02Z</dcterms:created>
  <dcterms:modified xsi:type="dcterms:W3CDTF">2022-10-10T09:23:49Z</dcterms:modified>
</cp:coreProperties>
</file>