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60"/>
  </p:notesMasterIdLst>
  <p:sldIdLst>
    <p:sldId id="256" r:id="rId2"/>
    <p:sldId id="296" r:id="rId3"/>
    <p:sldId id="297" r:id="rId4"/>
    <p:sldId id="259" r:id="rId5"/>
    <p:sldId id="263" r:id="rId6"/>
    <p:sldId id="257" r:id="rId7"/>
    <p:sldId id="298" r:id="rId8"/>
    <p:sldId id="299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281" r:id="rId18"/>
    <p:sldId id="280" r:id="rId19"/>
    <p:sldId id="284" r:id="rId20"/>
    <p:sldId id="282" r:id="rId21"/>
    <p:sldId id="311" r:id="rId22"/>
    <p:sldId id="312" r:id="rId23"/>
    <p:sldId id="315" r:id="rId24"/>
    <p:sldId id="316" r:id="rId25"/>
    <p:sldId id="317" r:id="rId26"/>
    <p:sldId id="318" r:id="rId27"/>
    <p:sldId id="285" r:id="rId28"/>
    <p:sldId id="269" r:id="rId29"/>
    <p:sldId id="270" r:id="rId30"/>
    <p:sldId id="339" r:id="rId31"/>
    <p:sldId id="353" r:id="rId32"/>
    <p:sldId id="275" r:id="rId33"/>
    <p:sldId id="276" r:id="rId34"/>
    <p:sldId id="277" r:id="rId35"/>
    <p:sldId id="278" r:id="rId36"/>
    <p:sldId id="279" r:id="rId37"/>
    <p:sldId id="295" r:id="rId38"/>
    <p:sldId id="292" r:id="rId39"/>
    <p:sldId id="327" r:id="rId40"/>
    <p:sldId id="294" r:id="rId41"/>
    <p:sldId id="328" r:id="rId42"/>
    <p:sldId id="329" r:id="rId43"/>
    <p:sldId id="300" r:id="rId44"/>
    <p:sldId id="302" r:id="rId45"/>
    <p:sldId id="303" r:id="rId46"/>
    <p:sldId id="304" r:id="rId47"/>
    <p:sldId id="330" r:id="rId48"/>
    <p:sldId id="305" r:id="rId49"/>
    <p:sldId id="331" r:id="rId50"/>
    <p:sldId id="332" r:id="rId51"/>
    <p:sldId id="333" r:id="rId52"/>
    <p:sldId id="334" r:id="rId53"/>
    <p:sldId id="308" r:id="rId54"/>
    <p:sldId id="287" r:id="rId55"/>
    <p:sldId id="309" r:id="rId56"/>
    <p:sldId id="335" r:id="rId57"/>
    <p:sldId id="354" r:id="rId58"/>
    <p:sldId id="268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D529A-3C65-4576-AF40-FC4B26085893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917F1-6C1D-48C0-99BD-271AA2336A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17F1-6C1D-48C0-99BD-271AA2336A8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6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779C00DD-F844-42ED-9E59-2E68164D9766}" type="slidenum">
              <a:rPr lang="ru-RU" altLang="ru-RU" b="0">
                <a:solidFill>
                  <a:srgbClr val="000000"/>
                </a:solidFill>
                <a:cs typeface="Segoe UI" pitchFamily="32" charset="0"/>
              </a:rPr>
              <a:pPr/>
              <a:t>9</a:t>
            </a:fld>
            <a:endParaRPr lang="ru-RU" altLang="ru-RU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84613" y="8685779"/>
            <a:ext cx="2876550" cy="36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2BEE5E6-557B-4EE4-8878-55DFDBB08D77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884614" y="8685779"/>
            <a:ext cx="2879725" cy="36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0053028-6845-4DF4-9885-CD2E42B27DF4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3884613" y="8685779"/>
            <a:ext cx="2882900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9B2E564-0407-424E-A132-5424482DE8B9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3884614" y="8685779"/>
            <a:ext cx="2886075" cy="37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9891017-ADEB-47C8-9F8A-EEA813BA32FC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3884614" y="8685779"/>
            <a:ext cx="2905125" cy="38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566315E-54B3-4699-9738-4E36448DFE32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3016" name="Text Box 6"/>
          <p:cNvSpPr txBox="1">
            <a:spLocks noChangeArrowheads="1"/>
          </p:cNvSpPr>
          <p:nvPr/>
        </p:nvSpPr>
        <p:spPr bwMode="auto">
          <a:xfrm>
            <a:off x="3884613" y="8685779"/>
            <a:ext cx="2940050" cy="42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AFFCCD7-93E9-487B-91DD-91C995B46708}" type="slidenum">
              <a:rPr lang="ru-RU" altLang="ru-RU" sz="1200" b="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9</a:t>
            </a:fld>
            <a:endParaRPr lang="ru-RU" altLang="ru-RU" sz="1200" b="0">
              <a:solidFill>
                <a:srgbClr val="000000"/>
              </a:solidFill>
            </a:endParaRPr>
          </a:p>
        </p:txBody>
      </p:sp>
      <p:sp>
        <p:nvSpPr>
          <p:cNvPr id="43017" name="Rectangle 7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8" name="Rectangle 8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2889"/>
            <a:ext cx="5486400" cy="41152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EA491590-B5F9-4296-BCD6-1E8C53B715EE}" type="slidenum">
              <a:rPr lang="ru-RU" altLang="ru-RU" b="0">
                <a:solidFill>
                  <a:srgbClr val="000000"/>
                </a:solidFill>
                <a:cs typeface="Segoe UI" pitchFamily="32" charset="0"/>
              </a:rPr>
              <a:pPr/>
              <a:t>10</a:t>
            </a:fld>
            <a:endParaRPr lang="ru-RU" altLang="ru-RU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84613" y="8685779"/>
            <a:ext cx="2876550" cy="36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0D684D8-5D64-4444-ABFC-4975269C3736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84614" y="8685779"/>
            <a:ext cx="2879725" cy="36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195F27C-7D73-4840-B2AC-FD048C985434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3884613" y="8685779"/>
            <a:ext cx="2882900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13C33FC-E391-418F-99F5-B929AC40C752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3884614" y="8685779"/>
            <a:ext cx="2886075" cy="37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2938DFC-891C-4594-A96C-BB5028CE3628}" type="slidenum">
              <a:rPr lang="ru-RU" altLang="ru-RU" sz="1200" b="0">
                <a:solidFill>
                  <a:srgbClr val="000000"/>
                </a:solidFill>
                <a:cs typeface="Segoe UI" pitchFamily="32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ru-RU" altLang="ru-RU" sz="1200" b="0">
              <a:solidFill>
                <a:srgbClr val="000000"/>
              </a:solidFill>
              <a:cs typeface="Segoe UI" pitchFamily="32" charset="0"/>
            </a:endParaRPr>
          </a:p>
        </p:txBody>
      </p:sp>
      <p:sp>
        <p:nvSpPr>
          <p:cNvPr id="44039" name="Rectangle 5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85800"/>
            <a:ext cx="5975350" cy="33623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40" name="Rectangle 6"/>
          <p:cNvSpPr txBox="1">
            <a:spLocks noGrp="1" noChangeArrowheads="1"/>
          </p:cNvSpPr>
          <p:nvPr>
            <p:ph type="body" idx="1"/>
          </p:nvPr>
        </p:nvSpPr>
        <p:spPr>
          <a:xfrm>
            <a:off x="685801" y="4342890"/>
            <a:ext cx="5419725" cy="404811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1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17F1-6C1D-48C0-99BD-271AA2336A8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36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17F1-6C1D-48C0-99BD-271AA2336A8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614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не соблюдать все этапы дезинфекции ,ДВУ и стерилизации ,возникает  риск  заражения ИСМП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917F1-6C1D-48C0-99BD-271AA2336A8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67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917F1-6C1D-48C0-99BD-271AA2336A8D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98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6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6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93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8314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42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131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33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735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64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98425"/>
          </a:xfrm>
          <a:prstGeom prst="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2700" y="6772275"/>
            <a:ext cx="12192000" cy="98425"/>
          </a:xfrm>
          <a:prstGeom prst="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" name="Группа 11"/>
          <p:cNvGrpSpPr>
            <a:grpSpLocks/>
          </p:cNvGrpSpPr>
          <p:nvPr userDrawn="1"/>
        </p:nvGrpSpPr>
        <p:grpSpPr bwMode="auto">
          <a:xfrm>
            <a:off x="5207000" y="36513"/>
            <a:ext cx="2844800" cy="274637"/>
            <a:chOff x="5228062" y="49500"/>
            <a:chExt cx="2844750" cy="274500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5228062" y="49500"/>
              <a:ext cx="2541543" cy="274500"/>
            </a:xfrm>
            <a:prstGeom prst="rect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0" name="Блок-схема: объединение 9"/>
            <p:cNvSpPr/>
            <p:nvPr userDrawn="1"/>
          </p:nvSpPr>
          <p:spPr>
            <a:xfrm>
              <a:off x="7464811" y="49500"/>
              <a:ext cx="608001" cy="274500"/>
            </a:xfrm>
            <a:prstGeom prst="flowChartMerge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1" name="Группа 15"/>
          <p:cNvGrpSpPr>
            <a:grpSpLocks/>
          </p:cNvGrpSpPr>
          <p:nvPr userDrawn="1"/>
        </p:nvGrpSpPr>
        <p:grpSpPr bwMode="auto">
          <a:xfrm>
            <a:off x="9382125" y="6597650"/>
            <a:ext cx="2844800" cy="273050"/>
            <a:chOff x="9347250" y="6571200"/>
            <a:chExt cx="2844750" cy="27450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9650458" y="6571200"/>
              <a:ext cx="2541542" cy="274500"/>
            </a:xfrm>
            <a:prstGeom prst="rect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3" name="Блок-схема: объединение 12"/>
            <p:cNvSpPr/>
            <p:nvPr userDrawn="1"/>
          </p:nvSpPr>
          <p:spPr>
            <a:xfrm rot="10800000">
              <a:off x="9347250" y="6571200"/>
              <a:ext cx="608002" cy="274500"/>
            </a:xfrm>
            <a:prstGeom prst="flowChartMerge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" name="Рисунок 2"/>
          <p:cNvSpPr>
            <a:spLocks noGrp="1"/>
          </p:cNvSpPr>
          <p:nvPr>
            <p:ph type="pic" sz="quarter" idx="10"/>
          </p:nvPr>
        </p:nvSpPr>
        <p:spPr>
          <a:xfrm>
            <a:off x="20850" y="-575"/>
            <a:ext cx="5186362" cy="6858575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1"/>
          </p:nvPr>
        </p:nvSpPr>
        <p:spPr>
          <a:xfrm>
            <a:off x="6096000" y="2033588"/>
            <a:ext cx="5186363" cy="4049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1375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B5FD5-A48D-4389-8DF8-8AE662E9DBA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2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3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6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3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51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16B5507-2ECE-4A8E-AF7F-006922FBB094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2F69FBE-C606-48FF-9D08-78F666A86A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14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q.osd.mil/se/docs/2017-rio.pdf#page=36" TargetMode="External"/><Relationship Id="rId2" Type="http://schemas.openxmlformats.org/officeDocument/2006/relationships/hyperlink" Target="https://hls.k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hls.kz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C0B35296-CBE8-6447-3C82-793C9C04D9ED}"/>
              </a:ext>
            </a:extLst>
          </p:cNvPr>
          <p:cNvSpPr txBox="1">
            <a:spLocks/>
          </p:cNvSpPr>
          <p:nvPr/>
        </p:nvSpPr>
        <p:spPr>
          <a:xfrm>
            <a:off x="669185" y="2787939"/>
            <a:ext cx="3960441" cy="3197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800" b="1" dirty="0">
              <a:latin typeface="Liberation Serif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BED615-696B-3CFE-A167-504D725ADF4C}"/>
              </a:ext>
            </a:extLst>
          </p:cNvPr>
          <p:cNvSpPr/>
          <p:nvPr/>
        </p:nvSpPr>
        <p:spPr>
          <a:xfrm>
            <a:off x="2114424" y="2150022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ru-RU" sz="4400" b="1" dirty="0">
              <a:solidFill>
                <a:prstClr val="black"/>
              </a:solidFill>
              <a:latin typeface="Liberation Serif"/>
              <a:cs typeface="Times New Roman" pitchFamily="18" charset="0"/>
            </a:endParaRPr>
          </a:p>
          <a:p>
            <a:pPr algn="ctr" defTabSz="914400"/>
            <a:r>
              <a:rPr lang="ru-RU" sz="2800" b="1" kern="150" dirty="0">
                <a:solidFill>
                  <a:schemeClr val="tx2"/>
                </a:solidFill>
                <a:latin typeface="Liberation Serif"/>
                <a:ea typeface="SimSun" panose="02010600030101010101" pitchFamily="2" charset="-122"/>
                <a:cs typeface="Mangal" panose="02040503050203030202" pitchFamily="18" charset="0"/>
              </a:rPr>
              <a:t>Риски при дезинфекции и стерилизации полых       инструментов</a:t>
            </a:r>
            <a:endParaRPr lang="ru-RU" sz="2800" kern="150" dirty="0">
              <a:solidFill>
                <a:schemeClr val="tx2"/>
              </a:solidFill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defTabSz="914400"/>
            <a:r>
              <a:rPr lang="ru-RU" sz="2800" b="1" kern="150" dirty="0">
                <a:solidFill>
                  <a:schemeClr val="tx2"/>
                </a:solidFill>
                <a:latin typeface="Liberation Serif"/>
                <a:ea typeface="SimSun" panose="02010600030101010101" pitchFamily="2" charset="-122"/>
                <a:cs typeface="Mangal" panose="02040503050203030202" pitchFamily="18" charset="0"/>
              </a:rPr>
              <a:t>                           ( гибких эндоскопов)</a:t>
            </a:r>
            <a:endParaRPr lang="ru-RU" sz="2800" kern="150" dirty="0">
              <a:solidFill>
                <a:schemeClr val="tx2"/>
              </a:solidFill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DB38CA0A-B39D-5249-FE0D-F943FD263FC3}"/>
              </a:ext>
            </a:extLst>
          </p:cNvPr>
          <p:cNvSpPr txBox="1">
            <a:spLocks/>
          </p:cNvSpPr>
          <p:nvPr/>
        </p:nvSpPr>
        <p:spPr>
          <a:xfrm>
            <a:off x="7440132" y="3429000"/>
            <a:ext cx="4751868" cy="345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prstClr val="black"/>
              </a:solidFill>
              <a:latin typeface="Liberation Serif"/>
              <a:cs typeface="Times New Roman" panose="02020603050405020304" pitchFamily="18" charset="0"/>
            </a:endParaRPr>
          </a:p>
          <a:p>
            <a:endParaRPr lang="ru-RU" b="1" dirty="0">
              <a:solidFill>
                <a:prstClr val="black"/>
              </a:solidFill>
              <a:latin typeface="Liberation Serif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Участники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Фролова Наталья Ивановна </a:t>
            </a:r>
          </a:p>
          <a:p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Сатаева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 Зайда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Жумабаевна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Жубанышева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Алтыншаш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Болаткызы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Шатрова Наталья Павловна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0364AF2-7294-82BB-91CB-3A8401961D7C}"/>
              </a:ext>
            </a:extLst>
          </p:cNvPr>
          <p:cNvSpPr/>
          <p:nvPr/>
        </p:nvSpPr>
        <p:spPr>
          <a:xfrm>
            <a:off x="4131181" y="6186911"/>
            <a:ext cx="290804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sz="2300" b="1" dirty="0">
                <a:solidFill>
                  <a:schemeClr val="tx2">
                    <a:lumMod val="50000"/>
                  </a:schemeClr>
                </a:solidFill>
                <a:latin typeface="Liberation Serif"/>
                <a:cs typeface="Times New Roman" panose="02020603050405020304" pitchFamily="18" charset="0"/>
              </a:rPr>
              <a:t>5-7 октября 2022 год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Liberation Serif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DCD717C-798E-A511-B48E-D5E9D7CE5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176" b="86027"/>
          <a:stretch/>
        </p:blipFill>
        <p:spPr>
          <a:xfrm>
            <a:off x="770251" y="951719"/>
            <a:ext cx="10871852" cy="140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D83D809-F024-4DA7-B917-664156D2A7F9}"/>
              </a:ext>
            </a:extLst>
          </p:cNvPr>
          <p:cNvSpPr txBox="1"/>
          <p:nvPr/>
        </p:nvSpPr>
        <p:spPr>
          <a:xfrm>
            <a:off x="669185" y="4285612"/>
            <a:ext cx="37881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Лектор: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 Анна Сергеевна</a:t>
            </a:r>
          </a:p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департамента эпидемиологического контроля КФ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UMC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врач-эпидемиолог, магистр медицины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6E496B-22D8-4633-A5CF-8B3B2690468E}"/>
              </a:ext>
            </a:extLst>
          </p:cNvPr>
          <p:cNvSpPr txBox="1"/>
          <p:nvPr/>
        </p:nvSpPr>
        <p:spPr>
          <a:xfrm>
            <a:off x="1304042" y="175236"/>
            <a:ext cx="9307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курс </a:t>
            </a:r>
            <a:b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инфекций и инфекционный контроль»  подготовлен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НЦОЗ и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1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91" y="1503363"/>
            <a:ext cx="10149210" cy="4734599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421" y="99604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04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09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2DAE70-1F13-DE09-96A6-1A29A027E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881" y="688932"/>
            <a:ext cx="10351752" cy="68893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 обоснование рисков  при Дезинфекции , ДВУ, Стерилизации полых инструментов        (гибких эндоскопов)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8B921CE8-19DA-A0C3-1062-0848DFFD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167045"/>
              </p:ext>
            </p:extLst>
          </p:nvPr>
        </p:nvGraphicFramePr>
        <p:xfrm>
          <a:off x="288098" y="1593130"/>
          <a:ext cx="11624153" cy="48327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6702">
                  <a:extLst>
                    <a:ext uri="{9D8B030D-6E8A-4147-A177-3AD203B41FA5}">
                      <a16:colId xmlns:a16="http://schemas.microsoft.com/office/drawing/2014/main" xmlns="" val="1047323004"/>
                    </a:ext>
                  </a:extLst>
                </a:gridCol>
                <a:gridCol w="1922846">
                  <a:extLst>
                    <a:ext uri="{9D8B030D-6E8A-4147-A177-3AD203B41FA5}">
                      <a16:colId xmlns:a16="http://schemas.microsoft.com/office/drawing/2014/main" xmlns="" val="3311955173"/>
                    </a:ext>
                  </a:extLst>
                </a:gridCol>
                <a:gridCol w="4803986">
                  <a:extLst>
                    <a:ext uri="{9D8B030D-6E8A-4147-A177-3AD203B41FA5}">
                      <a16:colId xmlns:a16="http://schemas.microsoft.com/office/drawing/2014/main" xmlns="" val="314446008"/>
                    </a:ext>
                  </a:extLst>
                </a:gridCol>
                <a:gridCol w="4430619">
                  <a:extLst>
                    <a:ext uri="{9D8B030D-6E8A-4147-A177-3AD203B41FA5}">
                      <a16:colId xmlns:a16="http://schemas.microsoft.com/office/drawing/2014/main" xmlns="" val="4107073040"/>
                    </a:ext>
                  </a:extLst>
                </a:gridCol>
              </a:tblGrid>
              <a:tr h="3804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96986525"/>
                  </a:ext>
                </a:extLst>
              </a:tr>
              <a:tr h="44522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Нарушение этапов алгоритма обработки эндоскопов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 обработка эндоскопа, образуется биопленка , которая не позволяет уничтожить бактерии.                                                                              Медсестра не использует при обработке щетки и пистолет для продувания каналов эндоскопов.            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Загруженность медицинского персонала.                                 Не обученный медперсонал проводивший обработку эндоскопа.                                                        Плохое обеспечение оборудованием для проведения процедур.                                                       Нарушение целостности и  перфорация каналов эндоскопа.                                                                          Не полностью погружает эндоскоп в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дезраствор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отсутствие воздушного пистолета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Дает начало инфекционному процессу.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Бронхоскоп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вводят через нос и ротоглотку, при этом поверхность их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контаминируется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микроорганизмами верхних отделов дыхательных путей. Находясь на поверхности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бронхоскопа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виде биопленки, они при инвазивных процедурах проникают в нижние отделы дыхательных путей – бронхи и легкие.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плохом промывании каналов возможна фиксация микроорганизмов с последующим высыханием внутри эндоскопа. Возникает риск развития перекрестной инфекции.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20596136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B3FB2B22-1B0E-E04A-A846-DED15361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8100"/>
            <a:ext cx="2062463" cy="68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27879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06FD45-B71D-CA06-F713-865B31A42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354689"/>
              </p:ext>
            </p:extLst>
          </p:nvPr>
        </p:nvGraphicFramePr>
        <p:xfrm>
          <a:off x="313151" y="237995"/>
          <a:ext cx="11599101" cy="63573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1973">
                  <a:extLst>
                    <a:ext uri="{9D8B030D-6E8A-4147-A177-3AD203B41FA5}">
                      <a16:colId xmlns:a16="http://schemas.microsoft.com/office/drawing/2014/main" xmlns="" val="1565403448"/>
                    </a:ext>
                  </a:extLst>
                </a:gridCol>
                <a:gridCol w="2331427">
                  <a:extLst>
                    <a:ext uri="{9D8B030D-6E8A-4147-A177-3AD203B41FA5}">
                      <a16:colId xmlns:a16="http://schemas.microsoft.com/office/drawing/2014/main" xmlns="" val="2669401140"/>
                    </a:ext>
                  </a:extLst>
                </a:gridCol>
                <a:gridCol w="5242089">
                  <a:extLst>
                    <a:ext uri="{9D8B030D-6E8A-4147-A177-3AD203B41FA5}">
                      <a16:colId xmlns:a16="http://schemas.microsoft.com/office/drawing/2014/main" xmlns="" val="61908035"/>
                    </a:ext>
                  </a:extLst>
                </a:gridCol>
                <a:gridCol w="3453612">
                  <a:extLst>
                    <a:ext uri="{9D8B030D-6E8A-4147-A177-3AD203B41FA5}">
                      <a16:colId xmlns:a16="http://schemas.microsoft.com/office/drawing/2014/main" xmlns="" val="1875378062"/>
                    </a:ext>
                  </a:extLst>
                </a:gridCol>
              </a:tblGrid>
              <a:tr h="5787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91393429"/>
                  </a:ext>
                </a:extLst>
              </a:tr>
              <a:tr h="57786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Риски связанные с воздействием дезинфицирующего средства:                                  - Нарушение концентрации; - Нарушение экспозиции;      - Нарушение тест контроля.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проведения и соблюдения алгоритма обработки эндоскопов должен специально обученный персонал, с получением допуска к работе. С периодическим подтверждением 1 раз в год.                                                                                        Емкость для разведения не соответствует по литражу                                                                                Плохо обученный медперсонал  при разведении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дез.растворов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соблюдает требования алгоритма.  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Медсестра не доливает раствор в связи с отсутствием мерной емкости для разведения раствора.                                                                              Возможно не заполнены дезсредством каналы эндоскопа и он не погрузился ,емкость не соответствующего размера.                                               Отсутствие разметки на внутренней стороне емкости, предназначенной для разведения рабочего раствора дезинфицирующего средства.                                    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Медсестра не ставит таймер на время дезинфекции, таймер отсутствует и его не применяют.                                                                    Не знание инструкции по дезсредству.                    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целях экономии не всегда приобретают на производстве тест для контроля также медперсонал не всегда требует этот тест.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Приводит к формированию устойчивости у микроорганизмов, формированию госпитальных штаммов и биопленок.                                                     Заниженная концентрация дезинфицирующего средства сопровождается  сохранением возбудителя вирусной инфекции.  Приготовление дезинфицирующего средства «на глазок» может привести, как к заниженной концентрации, что приведет к сохранению микроорганизмов на объекте.                                                                                  Неполное погружение эндоскопов приводит к образованию биопленки, формированию госпитальных штаммов и дает начало инфекционному процессу.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86606515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D085F965-46E7-7AE0-FCD7-9A39FC71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466" y="0"/>
            <a:ext cx="1413534" cy="61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4474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2FC9BE-780C-FD42-B1F8-1413EAB4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Liberation Serif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xmlns="" id="{8346D721-C8D0-63BF-F067-9B7674FF7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67100"/>
              </p:ext>
            </p:extLst>
          </p:nvPr>
        </p:nvGraphicFramePr>
        <p:xfrm>
          <a:off x="321501" y="828563"/>
          <a:ext cx="11548997" cy="5840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2890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3268325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3556706">
                  <a:extLst>
                    <a:ext uri="{9D8B030D-6E8A-4147-A177-3AD203B41FA5}">
                      <a16:colId xmlns:a16="http://schemas.microsoft.com/office/drawing/2014/main" xmlns="" val="98766719"/>
                    </a:ext>
                  </a:extLst>
                </a:gridCol>
                <a:gridCol w="4051076">
                  <a:extLst>
                    <a:ext uri="{9D8B030D-6E8A-4147-A177-3AD203B41FA5}">
                      <a16:colId xmlns:a16="http://schemas.microsoft.com/office/drawing/2014/main" xmlns="" val="2086918732"/>
                    </a:ext>
                  </a:extLst>
                </a:gridCol>
              </a:tblGrid>
              <a:tr h="6388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5201914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соответствие погружения аппарата (</a:t>
                      </a:r>
                      <a:r>
                        <a:rPr lang="ru-RU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фиброгастроскоп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колоноскоп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замочили в одной емкости, погружение эндоскопа с колющими  и режущими инструментами)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емкостей для дезинфекции.       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 fontAlgn="t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Незнание медперсонала правил дезинфекции,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целях экономии времени, погружают эндоскоп вместе с колющими и режущими инструментами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Обсеменение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фиброгастроскопа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кишечной флорой, пересечение чистой и грязной зоны. Выход  из строя эндоскопов ,что чревато руководителям  лишней финансовой  тратой, медперсонал может получить травму, это может вызвать повреждение кожных покровов, может привести к выходу из строя дорогостоящего аппарата рабочей части эндоскопа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2C95CD60-4AAF-4E9B-4D3B-8D4285A2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68" y="38100"/>
            <a:ext cx="2224695" cy="96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6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6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4D84FF-DD56-7413-5C3B-EBE3DE19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57307B-0020-F613-47D4-37B54A14B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11">
            <a:extLst>
              <a:ext uri="{FF2B5EF4-FFF2-40B4-BE49-F238E27FC236}">
                <a16:creationId xmlns:a16="http://schemas.microsoft.com/office/drawing/2014/main" xmlns="" id="{EACD3A00-9EB3-6321-30B5-A658B7A8F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837331"/>
              </p:ext>
            </p:extLst>
          </p:nvPr>
        </p:nvGraphicFramePr>
        <p:xfrm>
          <a:off x="258784" y="828563"/>
          <a:ext cx="11661731" cy="58567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5864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2301192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2939470">
                  <a:extLst>
                    <a:ext uri="{9D8B030D-6E8A-4147-A177-3AD203B41FA5}">
                      <a16:colId xmlns:a16="http://schemas.microsoft.com/office/drawing/2014/main" xmlns="" val="98766719"/>
                    </a:ext>
                  </a:extLst>
                </a:gridCol>
                <a:gridCol w="5865205">
                  <a:extLst>
                    <a:ext uri="{9D8B030D-6E8A-4147-A177-3AD203B41FA5}">
                      <a16:colId xmlns:a16="http://schemas.microsoft.com/office/drawing/2014/main" xmlns="" val="2086918732"/>
                    </a:ext>
                  </a:extLst>
                </a:gridCol>
              </a:tblGrid>
              <a:tr h="676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51803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Риски на этапе соблюдения алгоритма поточности процесса обработки (пропущен один из этапов обработки эндоскопа)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 грамотность медицинских работников.                                                                          Загруженность на рабочем месте.                      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Плохое материальное обеспечение (отсутствие салфетки для предварительной очистки).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дезинфекции элиминирует большинство, если не все, патогенные микроорганизмы, за исключением бактериальных спор. Обычно дезинфекция проводится с использованием жидких химических средств или влажной пастеризации; на ее эффективность влияют следующие факторы:  Предыдущая чистка объекта . Имеющееся органическое и неорганическое загрязнение . Тип и уровень микробного заражения · Концентрация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гермицида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время его воздействия. Наличие биопленок · Температура и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дезинфекционном процессе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4FE4BC79-8559-B5F3-2BCF-0EE3D13E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8"/>
            <a:ext cx="967409" cy="97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7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30322E-0918-93CC-F2D1-994CF0BB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A04C15-BF84-0641-FB45-73C3A6D71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11">
            <a:extLst>
              <a:ext uri="{FF2B5EF4-FFF2-40B4-BE49-F238E27FC236}">
                <a16:creationId xmlns:a16="http://schemas.microsoft.com/office/drawing/2014/main" xmlns="" id="{709FBCD1-BDC5-740C-8830-65DB658DE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396117"/>
              </p:ext>
            </p:extLst>
          </p:nvPr>
        </p:nvGraphicFramePr>
        <p:xfrm>
          <a:off x="258871" y="601107"/>
          <a:ext cx="11674258" cy="61127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3130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2029445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3908120">
                  <a:extLst>
                    <a:ext uri="{9D8B030D-6E8A-4147-A177-3AD203B41FA5}">
                      <a16:colId xmlns:a16="http://schemas.microsoft.com/office/drawing/2014/main" xmlns="" val="98766719"/>
                    </a:ext>
                  </a:extLst>
                </a:gridCol>
                <a:gridCol w="5323563">
                  <a:extLst>
                    <a:ext uri="{9D8B030D-6E8A-4147-A177-3AD203B41FA5}">
                      <a16:colId xmlns:a16="http://schemas.microsoft.com/office/drawing/2014/main" xmlns="" val="2086918732"/>
                    </a:ext>
                  </a:extLst>
                </a:gridCol>
              </a:tblGrid>
              <a:tr h="6351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54775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некачественной ДВУ, стерилизации.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Причиной некачественной стерилизации может быть неисправное оборудование 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 низкокачественного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дезсредства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соответствующая концентрация  Нарушение  выдержки экспозиции Отсутствие пробы на стерильность</a:t>
                      </a:r>
                    </a:p>
                    <a:p>
                      <a:pPr algn="l" fontAlgn="t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требуемой степени дезинфекции дезсредства.                             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Некачественно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простерелизованные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эндоскопы приводят к передаче микробов, бактерии пациенту, будет риск заражения недостаточно простерилизованным эндоскопом, что строго запрещено в сфере медицины,  может привести к развитию ИСМП                                                             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Инструмент не проверятся на стерильность                      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E1F1C73A-5141-3056-BB05-EC7D9A944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9" y="-21171"/>
            <a:ext cx="1130024" cy="114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79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1C0954-270C-9AEC-C096-BB02B8FB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DC8E22-C8E5-D525-E778-3140E8D5F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11">
            <a:extLst>
              <a:ext uri="{FF2B5EF4-FFF2-40B4-BE49-F238E27FC236}">
                <a16:creationId xmlns:a16="http://schemas.microsoft.com/office/drawing/2014/main" xmlns="" id="{7AD3908E-7342-6043-6CA7-96EA6DA84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943532"/>
              </p:ext>
            </p:extLst>
          </p:nvPr>
        </p:nvGraphicFramePr>
        <p:xfrm>
          <a:off x="246346" y="631065"/>
          <a:ext cx="11699308" cy="60527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49591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2660200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3927625">
                  <a:extLst>
                    <a:ext uri="{9D8B030D-6E8A-4147-A177-3AD203B41FA5}">
                      <a16:colId xmlns:a16="http://schemas.microsoft.com/office/drawing/2014/main" xmlns="" val="98766719"/>
                    </a:ext>
                  </a:extLst>
                </a:gridCol>
                <a:gridCol w="4261892">
                  <a:extLst>
                    <a:ext uri="{9D8B030D-6E8A-4147-A177-3AD203B41FA5}">
                      <a16:colId xmlns:a16="http://schemas.microsoft.com/office/drawing/2014/main" xmlns="" val="2086918732"/>
                    </a:ext>
                  </a:extLst>
                </a:gridCol>
              </a:tblGrid>
              <a:tr h="426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56267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правильное хранение обработанных эндоскопов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 рекомендации и инструкции производителей эндоскопического оборудования (эндоскопов и инструментов)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 инструкции по эксплуатации шкафов для хранения эндоскопов.                                                     Нет сушильного шкафа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хватка стерильных чехлов.                                                                               Нет контроля периодичности и качества хранения.                          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достаточное материальное обеспечение сотрудников необходимым оборудованием.              Хранение эндоскопов в согнутом виде, в транспортировочных  шкафах.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 неправильном хранении в согнутом виде происходит скопление влаги и может произойти перелом, в следствие  чего нарушается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гермитичность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а влага создает распространение микроорганизмов.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482B67ED-EC42-40A7-8240-4F28F33D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7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91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5664BE-FF56-FB2B-A517-D57C99484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43" y="108671"/>
            <a:ext cx="9571702" cy="4811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F44818-6F8C-D19C-217A-1B8AE31ED6BF}"/>
              </a:ext>
            </a:extLst>
          </p:cNvPr>
          <p:cNvSpPr txBox="1"/>
          <p:nvPr/>
        </p:nvSpPr>
        <p:spPr>
          <a:xfrm>
            <a:off x="1299713" y="4919886"/>
            <a:ext cx="9592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Liberation Serif"/>
              </a:rPr>
              <a:t>Жубанышева</a:t>
            </a:r>
            <a:r>
              <a:rPr lang="ru-RU" sz="2400" dirty="0">
                <a:latin typeface="Liberation Serif"/>
              </a:rPr>
              <a:t>  </a:t>
            </a:r>
            <a:r>
              <a:rPr lang="ru-RU" sz="2400" dirty="0" err="1">
                <a:latin typeface="Liberation Serif"/>
              </a:rPr>
              <a:t>Алтыншаш</a:t>
            </a:r>
            <a:r>
              <a:rPr lang="ru-RU" sz="2400" dirty="0">
                <a:latin typeface="Liberation Serif"/>
              </a:rPr>
              <a:t>  </a:t>
            </a:r>
            <a:r>
              <a:rPr lang="ru-RU" sz="2400" dirty="0" err="1">
                <a:latin typeface="Liberation Serif"/>
              </a:rPr>
              <a:t>Болаткызы</a:t>
            </a:r>
            <a:r>
              <a:rPr lang="ru-RU" sz="2400" dirty="0">
                <a:latin typeface="Liberation Serif"/>
              </a:rPr>
              <a:t> </a:t>
            </a:r>
          </a:p>
          <a:p>
            <a:pPr algn="ctr"/>
            <a:r>
              <a:rPr lang="ru-RU" sz="2400" dirty="0">
                <a:latin typeface="Liberation Serif"/>
              </a:rPr>
              <a:t>Главная медсестра </a:t>
            </a:r>
            <a:r>
              <a:rPr lang="ru-RU" sz="2400" dirty="0">
                <a:solidFill>
                  <a:prstClr val="black"/>
                </a:solidFill>
                <a:latin typeface="Liberation Serif"/>
                <a:cs typeface="Times New Roman" panose="02020603050405020304" pitchFamily="18" charset="0"/>
              </a:rPr>
              <a:t>ТОО РМЦ «Клиника Дару»</a:t>
            </a:r>
          </a:p>
          <a:p>
            <a:pPr algn="ctr"/>
            <a:r>
              <a:rPr lang="ru-RU" sz="2400" dirty="0" err="1">
                <a:solidFill>
                  <a:prstClr val="black"/>
                </a:solidFill>
                <a:latin typeface="Liberation Serif"/>
                <a:cs typeface="Times New Roman" panose="02020603050405020304" pitchFamily="18" charset="0"/>
              </a:rPr>
              <a:t>Г.Актобе</a:t>
            </a:r>
            <a:endParaRPr lang="ru-RU" sz="2400" dirty="0">
              <a:latin typeface="Liberation Serif"/>
            </a:endParaRPr>
          </a:p>
          <a:p>
            <a:pPr algn="ctr"/>
            <a:r>
              <a:rPr lang="ru-RU" sz="2000" dirty="0">
                <a:latin typeface="Liberation Serif"/>
              </a:rPr>
              <a:t>Участник № 3-разработать меры по предупреждению и снижению возможных рисков с использованием </a:t>
            </a:r>
            <a:r>
              <a:rPr lang="ru-RU" sz="2000" dirty="0" err="1">
                <a:latin typeface="Liberation Serif"/>
              </a:rPr>
              <a:t>мультимодального</a:t>
            </a:r>
            <a:r>
              <a:rPr lang="ru-RU" sz="2000" dirty="0">
                <a:latin typeface="Liberation Serif"/>
              </a:rPr>
              <a:t> подхода.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0201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E2F0EF-C4DF-5454-B778-6BB642FCF7CC}"/>
              </a:ext>
            </a:extLst>
          </p:cNvPr>
          <p:cNvSpPr txBox="1"/>
          <p:nvPr/>
        </p:nvSpPr>
        <p:spPr>
          <a:xfrm>
            <a:off x="50250" y="749808"/>
            <a:ext cx="7118646" cy="6014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   « Клиника Дару»  была основана  в 2013 году.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Реабилитационный Медицинский Центр «Клиника Дару» является  крупной ультрасовременной ,многопрофильной, специализированной Клиникой, решающей  задачи диагностики ,лечения и реабилитации различных  заболеваний  у  взрослых и детей.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В Клинике работает 109 врачей ,173 средний медперсонал,191 прочее звено.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Клиника рассчитана на 205 коек.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Структурные подразделения стационара: отделение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Кардиореабилитации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,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Медицинской реабилитации,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Травматологической реабилитации ,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Детской реабилитации,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Амбулаторная реабилитация,</a:t>
            </a:r>
          </a:p>
          <a:p>
            <a:pPr defTabSz="914400" hangingPunct="0">
              <a:lnSpc>
                <a:spcPct val="150000"/>
              </a:lnSpc>
            </a:pP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Локоматотерапия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6E276C-E7FF-2BC6-FEE9-BD84AC419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08" y="454126"/>
            <a:ext cx="4448408" cy="29748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6150989-2339-BAF0-BFF1-90A92BFD6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5" t="17833" r="2501" b="13315"/>
          <a:stretch/>
        </p:blipFill>
        <p:spPr>
          <a:xfrm>
            <a:off x="7102718" y="3804818"/>
            <a:ext cx="5039032" cy="292985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698B00BA-5A50-91CD-0D99-7B5CA629D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F234331-C0F9-4B02-A973-D44ACBBC6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959" y="0"/>
            <a:ext cx="853343" cy="8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3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43CB8E-716C-433D-762B-FD7AE80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91" y="1347991"/>
            <a:ext cx="4848045" cy="490843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В КЛИНИКЕ ТАКЖЕ ФУНКЦИОНИРУЕТ НЕФРОЛОГИЧЕСКОЕ ОТДЕЛЕНИЕ,</a:t>
            </a:r>
            <a:b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ОТДЕЛЕНИЕ ПРОГРАММНОГО АМБУЛАТОРНОГО ГЕМОДИАЛИЗА,</a:t>
            </a:r>
            <a:b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ДНЕВНОЙ СТАЦИОНАР,</a:t>
            </a:r>
            <a:b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КЛИНИКО-ДИАГНОСТИЧЕСКОЕ ОТДЕЛЕНИЕ,</a:t>
            </a:r>
            <a:b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ФИЗИОТЕРАПЕВТИЧЕСКОЕ ОТДЕЛЕНИЕ ДЛЯ ВЗРОСЛЫХ И ДЕТЕЙ</a:t>
            </a:r>
            <a:b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КИНЕЗОТЕРАПЕВТИЧЕСКОЕ ОТДЕЛЕНИЕ , ЗАЛ ЛФК ДЛЯ ВЗРОСЛЫХ  И ДЕТЕЙ, БАЛЬНЕОЛОГИЧЕСКОЕ ОТДЕЛЕНИЕ.</a:t>
            </a:r>
            <a:b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БАССЕЙН С ТРЕНАЖЕРАМИ</a:t>
            </a:r>
            <a:r>
              <a:rPr lang="ru-RU" sz="2000" cap="none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B65EB3-92CC-358A-4FFB-43574B537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50" y="1078968"/>
            <a:ext cx="6497507" cy="542785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42640A18-27B9-0FAD-895A-9B478FA4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66"/>
            <a:ext cx="1030262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0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9"/>
          <p:cNvSpPr>
            <a:spLocks noGrp="1"/>
          </p:cNvSpPr>
          <p:nvPr>
            <p:ph type="ctrTitle"/>
          </p:nvPr>
        </p:nvSpPr>
        <p:spPr>
          <a:xfrm>
            <a:off x="4511697" y="1954060"/>
            <a:ext cx="7591425" cy="229224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Восточно-Казахстанская областная больница</a:t>
            </a:r>
          </a:p>
        </p:txBody>
      </p:sp>
      <p:sp>
        <p:nvSpPr>
          <p:cNvPr id="10243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881563" y="4910139"/>
            <a:ext cx="6943007" cy="1440558"/>
          </a:xfrm>
        </p:spPr>
        <p:txBody>
          <a:bodyPr>
            <a:normAutofit fontScale="55000" lnSpcReduction="20000"/>
          </a:bodyPr>
          <a:lstStyle/>
          <a:p>
            <a:r>
              <a:rPr lang="ru-RU" alt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Фролова Наталья Ивановна </a:t>
            </a:r>
          </a:p>
          <a:p>
            <a:r>
              <a:rPr lang="ru-RU" alt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медсестра ВК ОБ </a:t>
            </a:r>
          </a:p>
          <a:p>
            <a:r>
              <a:rPr lang="ru-RU" altLang="ru-RU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Г.Усть-Каменогорск</a:t>
            </a:r>
            <a:endParaRPr lang="ru-RU" altLang="ru-RU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kk-KZ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Участнику №1 -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выявить и составить перечень рисков</a:t>
            </a:r>
            <a:endParaRPr lang="ru-RU" alt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4" y="98425"/>
            <a:ext cx="4511675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12192000" cy="98425"/>
          </a:xfrm>
          <a:prstGeom prst="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759575"/>
            <a:ext cx="12192000" cy="98425"/>
          </a:xfrm>
          <a:prstGeom prst="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247" name="Группа 14"/>
          <p:cNvGrpSpPr>
            <a:grpSpLocks/>
          </p:cNvGrpSpPr>
          <p:nvPr/>
        </p:nvGrpSpPr>
        <p:grpSpPr bwMode="auto">
          <a:xfrm>
            <a:off x="9347200" y="38100"/>
            <a:ext cx="2844800" cy="285750"/>
            <a:chOff x="9347250" y="37980"/>
            <a:chExt cx="2844750" cy="28602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9650458" y="49104"/>
              <a:ext cx="2541542" cy="274896"/>
            </a:xfrm>
            <a:prstGeom prst="rect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7" name="Блок-схема: объединение 16"/>
            <p:cNvSpPr/>
            <p:nvPr/>
          </p:nvSpPr>
          <p:spPr>
            <a:xfrm>
              <a:off x="9347250" y="37980"/>
              <a:ext cx="608002" cy="274898"/>
            </a:xfrm>
            <a:prstGeom prst="flowChartMerge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10248" name="Группа 17"/>
          <p:cNvGrpSpPr>
            <a:grpSpLocks/>
          </p:cNvGrpSpPr>
          <p:nvPr/>
        </p:nvGrpSpPr>
        <p:grpSpPr bwMode="auto">
          <a:xfrm>
            <a:off x="-34925" y="6583363"/>
            <a:ext cx="2844800" cy="274637"/>
            <a:chOff x="-35250" y="6583500"/>
            <a:chExt cx="2844750" cy="2745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-35250" y="6583500"/>
              <a:ext cx="2541543" cy="274500"/>
            </a:xfrm>
            <a:prstGeom prst="rect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0" name="Блок-схема: объединение 19"/>
            <p:cNvSpPr/>
            <p:nvPr/>
          </p:nvSpPr>
          <p:spPr>
            <a:xfrm rot="10800000">
              <a:off x="2201499" y="6583500"/>
              <a:ext cx="608001" cy="274500"/>
            </a:xfrm>
            <a:prstGeom prst="flowChartMerge">
              <a:avLst/>
            </a:prstGeom>
            <a:solidFill>
              <a:srgbClr val="219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24" y="212725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2347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7A1B04-C11B-E4F6-87BB-DC2ADD58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64" y="152524"/>
            <a:ext cx="8095935" cy="4893930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	</a:t>
            </a:r>
            <a: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В Клинико-диагностическом отделении находятся  2 эндоскопических кабинета,   1 кабинет для проведения  </a:t>
            </a:r>
            <a:r>
              <a:rPr lang="ru-RU" sz="1800" dirty="0" err="1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фгДС</a:t>
            </a:r>
            <a: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, второй   кабинет для проведения  </a:t>
            </a:r>
            <a:r>
              <a:rPr lang="ru-RU" sz="1800" dirty="0" err="1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колоноскопии</a:t>
            </a:r>
            <a: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. Отдельное Помещение  для дезинфекции и ДВУ и стерилизации эндоскопов.</a:t>
            </a:r>
            <a:b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В наличии имеются 4 аппарата для проведения  эндоскопической процедуры ,1 аппарат для проведения колоноскопии.  В моечной есть автоматическая моечная машина и  оборудование  для ручной обработки, необходимые емкости </a:t>
            </a:r>
            <a:b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	В кабинете работают 2 врача- эндоскописта  и 2 медсестры,1 младший медперсонал.  Процедуру колоноскопии проводят с интервалом  1  час между пациентами , эндоскопическую процедуру  с интервалом 30 минут.</a:t>
            </a:r>
            <a:br>
              <a:rPr lang="ru-RU" sz="1800" dirty="0"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ea typeface="Liberation Serif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8CDE8A-2C38-9926-50CF-734A0C133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95" r="12989"/>
          <a:stretch/>
        </p:blipFill>
        <p:spPr>
          <a:xfrm>
            <a:off x="4343131" y="4641072"/>
            <a:ext cx="3923194" cy="2188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09EAC9E-DC1B-1EF0-BB94-423C4EC3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099" y="1137444"/>
            <a:ext cx="3595873" cy="4800748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190E1CE5-DCDB-4580-EAC1-997B70168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757" y="46831"/>
            <a:ext cx="2175243" cy="94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4" y="46831"/>
            <a:ext cx="934046" cy="94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9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2DAE70-1F13-DE09-96A6-1A29A027E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2355" y="1"/>
            <a:ext cx="10351752" cy="89965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рисков и меры профилактики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Liberation Serif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8B921CE8-19DA-A0C3-1062-0848DFFD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34036"/>
              </p:ext>
            </p:extLst>
          </p:nvPr>
        </p:nvGraphicFramePr>
        <p:xfrm>
          <a:off x="290186" y="1722734"/>
          <a:ext cx="11611627" cy="47760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7052">
                  <a:extLst>
                    <a:ext uri="{9D8B030D-6E8A-4147-A177-3AD203B41FA5}">
                      <a16:colId xmlns:a16="http://schemas.microsoft.com/office/drawing/2014/main" xmlns="" val="1047323004"/>
                    </a:ext>
                  </a:extLst>
                </a:gridCol>
                <a:gridCol w="3401849">
                  <a:extLst>
                    <a:ext uri="{9D8B030D-6E8A-4147-A177-3AD203B41FA5}">
                      <a16:colId xmlns:a16="http://schemas.microsoft.com/office/drawing/2014/main" xmlns="" val="3311955173"/>
                    </a:ext>
                  </a:extLst>
                </a:gridCol>
                <a:gridCol w="7202726">
                  <a:extLst>
                    <a:ext uri="{9D8B030D-6E8A-4147-A177-3AD203B41FA5}">
                      <a16:colId xmlns:a16="http://schemas.microsoft.com/office/drawing/2014/main" xmlns="" val="3980871345"/>
                    </a:ext>
                  </a:extLst>
                </a:gridCol>
              </a:tblGrid>
              <a:tr h="377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 предупреждению и снижению риска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196986525"/>
                  </a:ext>
                </a:extLst>
              </a:tr>
              <a:tr h="41777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Нарушение этапов алгоритма обработки эндоскопов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1.Промывать каналы для удаления массивных загрязнений и не допускать их высыхания внутри эндоскопа.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2.Использовать исправные щетки соответствующего диаметра обрабатываемого канала. Очищать  после каждого выхода щетки из канала  в растворе и удалить видимые загрязнения.          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3.Промывать все каналы шприцем до удаления воздушных пузырьков, чтобы избежать появления «мертвых зон».</a:t>
                      </a:r>
                    </a:p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Пользоваться  инструкцией изготовителя в отношении времени минимального контакта и правильной температуры для дезинфекционного раствора. Удалять дезинфекционный раствор с помощью воздушной струи перед промыванием. Выливать воду после каждого промывания для того чтобы избежать концентрации дезинфекционного средства и, следовательно, повреждений слизистой. Запрещено использовать один и тот же контейнер для первого и финального промывания. Тщательно сушить эндоскоп перед хранением для предотвращения роста микроорганизмов в каналах эндоскопа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620596136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EC1EC1ED-8E88-4D29-3686-68C8D37B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85" y="449826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6" y="75357"/>
            <a:ext cx="1030262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60147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06FD45-B71D-CA06-F713-865B31A42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4262"/>
              </p:ext>
            </p:extLst>
          </p:nvPr>
        </p:nvGraphicFramePr>
        <p:xfrm>
          <a:off x="414167" y="855205"/>
          <a:ext cx="11611627" cy="57070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9173">
                  <a:extLst>
                    <a:ext uri="{9D8B030D-6E8A-4147-A177-3AD203B41FA5}">
                      <a16:colId xmlns:a16="http://schemas.microsoft.com/office/drawing/2014/main" xmlns="" val="1565403448"/>
                    </a:ext>
                  </a:extLst>
                </a:gridCol>
                <a:gridCol w="4965757">
                  <a:extLst>
                    <a:ext uri="{9D8B030D-6E8A-4147-A177-3AD203B41FA5}">
                      <a16:colId xmlns:a16="http://schemas.microsoft.com/office/drawing/2014/main" xmlns="" val="2669401140"/>
                    </a:ext>
                  </a:extLst>
                </a:gridCol>
                <a:gridCol w="6406697">
                  <a:extLst>
                    <a:ext uri="{9D8B030D-6E8A-4147-A177-3AD203B41FA5}">
                      <a16:colId xmlns:a16="http://schemas.microsoft.com/office/drawing/2014/main" xmlns="" val="2165815047"/>
                    </a:ext>
                  </a:extLst>
                </a:gridCol>
              </a:tblGrid>
              <a:tr h="4653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 предупреждению и снижению риска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91393429"/>
                  </a:ext>
                </a:extLst>
              </a:tr>
              <a:tr h="52416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Риски связанные с воздействием дезинфицирующего средства:                                  -Нарушение концентрации; 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-Нарушение экспозиции;     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-Нарушение тест контроля.</a:t>
                      </a:r>
                      <a:b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indent="0" algn="l" fontAlgn="t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1.Дезинфицирующие средства должны использоваться при правильной температуре в соответствии с инструкцией изготовителя и имеющимися в настоящее время рекомендациями. 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Проводить ежедневный мониторинг с оценкой качества используемого инвентаря для обработки (наличие хлопьев в растворе, степень чистоты раствора)                                                                                                                        3. Разработать специальные требования алгоритмы для проведения обработки.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Контролировать, чтобы медперсонал работающий в этом подразделении строго соблюдал все этапы обработки эндоскопов, в том числе проводил тест контроль для уверенности в оптимальной активности, дезинфицирующие средства должны регулярно проверяться с помощью тест-полосок и/или наборов, предоставляемых изготовителем.       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Обеспечить медицинского персонала тест полосками для их использования.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986606515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B7C6B3CB-704B-799B-1E19-AC451AC9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916" y="-1"/>
            <a:ext cx="1971343" cy="85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1"/>
            <a:ext cx="927652" cy="93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38048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2FC9BE-780C-FD42-B1F8-1413EAB4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16" y="1604729"/>
            <a:ext cx="10351752" cy="2736819"/>
          </a:xfrm>
        </p:spPr>
        <p:txBody>
          <a:bodyPr/>
          <a:lstStyle/>
          <a:p>
            <a:endParaRPr lang="ru-RU" dirty="0">
              <a:latin typeface="Liberation Serif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D455FE-7C61-F4D4-9467-95C52032A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latin typeface="Liberation Serif"/>
            </a:endParaRPr>
          </a:p>
        </p:txBody>
      </p: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xmlns="" id="{8346D721-C8D0-63BF-F067-9B7674FF7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80623"/>
              </p:ext>
            </p:extLst>
          </p:nvPr>
        </p:nvGraphicFramePr>
        <p:xfrm>
          <a:off x="258871" y="1282195"/>
          <a:ext cx="11674257" cy="5357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8163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3579806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7586288">
                  <a:extLst>
                    <a:ext uri="{9D8B030D-6E8A-4147-A177-3AD203B41FA5}">
                      <a16:colId xmlns:a16="http://schemas.microsoft.com/office/drawing/2014/main" xmlns="" val="16236538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 предупреждению и снижению риска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507329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соответствие погружения аппарата (</a:t>
                      </a:r>
                      <a:r>
                        <a:rPr lang="ru-RU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фиброгастроскоп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колоноскоп</a:t>
                      </a: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погружен в одну емкость, погружение эндоскопа с колющими  и режущими инструментами)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fontAlgn="t">
                        <a:buAutoNum type="arabicPeriod"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Строго соблюдать правила по обработке инструментов , эндоскопов обучить медперсонал правилам поведения  при аварийных ситуациях.    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buAutoNum type="arabicPeriod"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Проводить обучение медперсонала для предупреждения  повторения такого случая.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fontAlgn="t">
                        <a:buAutoNum type="arabicPeriod"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Добавить, закупить специальные емкости для раздельной обработки.   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 fontAlgn="t">
                        <a:buNone/>
                      </a:pP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61178C3-BAE9-A8BA-9358-7EF65C51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20" y="109079"/>
            <a:ext cx="2264315" cy="98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260" cy="109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8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4D84FF-DD56-7413-5C3B-EBE3DE19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57307B-0020-F613-47D4-37B54A14B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11">
            <a:extLst>
              <a:ext uri="{FF2B5EF4-FFF2-40B4-BE49-F238E27FC236}">
                <a16:creationId xmlns:a16="http://schemas.microsoft.com/office/drawing/2014/main" xmlns="" id="{EACD3A00-9EB3-6321-30B5-A658B7A8F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858764"/>
              </p:ext>
            </p:extLst>
          </p:nvPr>
        </p:nvGraphicFramePr>
        <p:xfrm>
          <a:off x="246345" y="1113182"/>
          <a:ext cx="11699309" cy="55811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4805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3448086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7636418">
                  <a:extLst>
                    <a:ext uri="{9D8B030D-6E8A-4147-A177-3AD203B41FA5}">
                      <a16:colId xmlns:a16="http://schemas.microsoft.com/office/drawing/2014/main" xmlns="" val="1623653891"/>
                    </a:ext>
                  </a:extLst>
                </a:gridCol>
              </a:tblGrid>
              <a:tr h="3764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 предупреждению и снижению риска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520464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Риски на этапе соблюдения алгоритма поточности процесса обработки (пропущен один из этапов обработки эндоскопа)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1.Обучать весь медицинский персонал в отделении эндоскопии стандартным мерам инфекционного контроля. Обучение персонала этапам обработки эндоскопов.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Проверять на регулярной основе компетентность персонала, занятого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обработкой эндоскопов.                                                                                                       3. Обеспечить обученный персонал в эндоскопию ввиду загруженности медсестры для работы.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Обеспечить медперсонал необходимым количеством салфеток , воздушного пистолета  и перчаток.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F76B42E9-C559-3235-AE69-89B3C3B5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2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15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A04C15-BF84-0641-FB45-73C3A6D71F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11">
            <a:extLst>
              <a:ext uri="{FF2B5EF4-FFF2-40B4-BE49-F238E27FC236}">
                <a16:creationId xmlns:a16="http://schemas.microsoft.com/office/drawing/2014/main" xmlns="" id="{709FBCD1-BDC5-740C-8830-65DB658DE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666971"/>
              </p:ext>
            </p:extLst>
          </p:nvPr>
        </p:nvGraphicFramePr>
        <p:xfrm>
          <a:off x="271310" y="1441503"/>
          <a:ext cx="11636679" cy="48851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3728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3299660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7663291">
                  <a:extLst>
                    <a:ext uri="{9D8B030D-6E8A-4147-A177-3AD203B41FA5}">
                      <a16:colId xmlns:a16="http://schemas.microsoft.com/office/drawing/2014/main" xmlns="" val="1623653891"/>
                    </a:ext>
                  </a:extLst>
                </a:gridCol>
              </a:tblGrid>
              <a:tr h="9421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 предупреждению и снижению риска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3942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некачественной ДВУ, стерилизации.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1.Строго соблюдать алгоритм  стерилизации</a:t>
                      </a: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Своевременно выявить  допущенные ошибки </a:t>
                      </a: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Решить вопрос с коллегами , старшими наставниками , чтобы не было повторного случая.            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A111E520-484D-E412-DAEC-7A0E5455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2083"/>
            <a:ext cx="1099930" cy="111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96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1C0954-270C-9AEC-C096-BB02B8FB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DC8E22-C8E5-D525-E778-3140E8D5F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11">
            <a:extLst>
              <a:ext uri="{FF2B5EF4-FFF2-40B4-BE49-F238E27FC236}">
                <a16:creationId xmlns:a16="http://schemas.microsoft.com/office/drawing/2014/main" xmlns="" id="{7AD3908E-7342-6043-6CA7-96EA6DA84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15009"/>
              </p:ext>
            </p:extLst>
          </p:nvPr>
        </p:nvGraphicFramePr>
        <p:xfrm>
          <a:off x="153142" y="1274678"/>
          <a:ext cx="11636678" cy="53413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4840">
                  <a:extLst>
                    <a:ext uri="{9D8B030D-6E8A-4147-A177-3AD203B41FA5}">
                      <a16:colId xmlns:a16="http://schemas.microsoft.com/office/drawing/2014/main" xmlns="" val="1261218624"/>
                    </a:ext>
                  </a:extLst>
                </a:gridCol>
                <a:gridCol w="2734983">
                  <a:extLst>
                    <a:ext uri="{9D8B030D-6E8A-4147-A177-3AD203B41FA5}">
                      <a16:colId xmlns:a16="http://schemas.microsoft.com/office/drawing/2014/main" xmlns="" val="4268270350"/>
                    </a:ext>
                  </a:extLst>
                </a:gridCol>
                <a:gridCol w="7966855">
                  <a:extLst>
                    <a:ext uri="{9D8B030D-6E8A-4147-A177-3AD203B41FA5}">
                      <a16:colId xmlns:a16="http://schemas.microsoft.com/office/drawing/2014/main" xmlns="" val="1623653891"/>
                    </a:ext>
                  </a:extLst>
                </a:gridCol>
              </a:tblGrid>
              <a:tr h="2975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 предупреждению и снижению риска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919284043"/>
                  </a:ext>
                </a:extLst>
              </a:tr>
              <a:tr h="50270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правильное хранение обработанных эндоскопов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1.Каждый сотрудник, имеющий отношение к  эндоскопической технике должен быть  ознакомлен, и об этом также необходимы соответствующие документы. 1 раз в 5 лет сотрудники должны проходить повышение квалификации по дезинфекции и хранению эндоскопической техники.                                                                                     2.Для хранения рекомендуется:  Убедиться в полном высушивании перед хранением. Предпочтительно подвешивать эндоскоп в вертикальном положении для улучшения высушивания.</a:t>
                      </a:r>
                    </a:p>
                    <a:p>
                      <a:pPr marL="342900" indent="-342900" algn="l" fontAlgn="t">
                        <a:buAutoNum type="arabicPeriod" startAt="3"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Использовать хорошо проветриваемую комнату или шкаф только для обработанных эндоскопов. 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Четко пометить обработанные эндоскопы.</a:t>
                      </a:r>
                    </a:p>
                    <a:p>
                      <a:pPr marL="0" indent="0" algn="l" fontAlgn="t">
                        <a:buNone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 Избегать заражения дезинфицированных эндоскопов при контакте с окружающей средой или из-за продолжительного хранения в местах, где может начаться рост патогенов.       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6.Хранение в стерильной ткани или чехлах допустимо исключительно на протяжении 72 часов. По истечении этого времени проводится повторная дезинфекция высокого уровня. То есть, даже если вы используете шкафы для сушки и хранения эндоскопов с открытым типом облучателей и дополнительно помещаете прибор в чехлы, повторная обработка необходима по истечении 3 суток, даже если рабочая инструкция по обработке эндоскопов предполагает иное.                                              7.Производить своевременный закуп специализированных шкафов для хранения эндоскопов. Обеспечить соответствующее материальное обеспечение.                                                                                                                       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4723211"/>
                  </a:ext>
                </a:extLst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27928209-3B76-DA13-8858-C93CD5292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927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70A0D2-EA12-5A3E-F3E9-E270053C1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17" y="288072"/>
            <a:ext cx="9772735" cy="10120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9603D13-4B33-AA55-7951-8CA9C6FBB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48" y="1300096"/>
            <a:ext cx="7843789" cy="5120407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A03C00E6-8A0C-0E44-EC98-0581F4A5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26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BEA91-ABE1-89DE-A9B5-234B7B64250F}"/>
              </a:ext>
            </a:extLst>
          </p:cNvPr>
          <p:cNvSpPr txBox="1"/>
          <p:nvPr/>
        </p:nvSpPr>
        <p:spPr>
          <a:xfrm>
            <a:off x="1123173" y="428308"/>
            <a:ext cx="85983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Liberation Serif"/>
              </a:rPr>
              <a:t>ЕСЛИ НЕ СОБЛЮДАТЬ ВСЕ ЭТАПЫ ДЕЗИНФЕКЦИИ , ДВУ И СТЕРИЛИЗАЦИИ , ВОЗНИКАЕТ  РИСК  ЗАРАЖЕНИЯ ИСМП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89469D-412E-EC07-F788-7E76F54EC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2" y="1740894"/>
            <a:ext cx="10170695" cy="468879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21121BD2-9D13-CA46-72F6-6F340A45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5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286841-4850-204B-5D94-1EFC1C6D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2693" y="-241762"/>
            <a:ext cx="3035303" cy="40407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415029-1FBA-46BF-3396-40A7637B6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164594" y="260960"/>
            <a:ext cx="4047072" cy="3035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2333F5-98F3-345B-C6CE-397DB28D5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70" y="3749634"/>
            <a:ext cx="4001729" cy="30012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1C4C5CC-F150-A5CE-DE38-E1DC72A97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806" y="3714040"/>
            <a:ext cx="4096649" cy="3072486"/>
          </a:xfrm>
          <a:prstGeom prst="rect">
            <a:avLst/>
          </a:prstGeom>
        </p:spPr>
      </p:pic>
      <p:pic>
        <p:nvPicPr>
          <p:cNvPr id="10" name="Picture 2" descr="4 рекомендации по стерилизации гибких эндоскопов">
            <a:extLst>
              <a:ext uri="{FF2B5EF4-FFF2-40B4-BE49-F238E27FC236}">
                <a16:creationId xmlns:a16="http://schemas.microsoft.com/office/drawing/2014/main" xmlns="" id="{DD80C428-18AA-44EE-65BB-288935A98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38" y="3657600"/>
            <a:ext cx="3731342" cy="276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AutoShape 2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2" name="AutoShape 10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4" name="AutoShape 12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6" name="AutoShape 14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8" name="AutoShape 16" descr="C:\Users\%D0%90%D0%B4%D0%BC%D0%B8%D0%BD\Desktop\33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80626" y="144464"/>
            <a:ext cx="3407434" cy="312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4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6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188913"/>
            <a:ext cx="5761038" cy="5624512"/>
          </a:xfrm>
        </p:spPr>
      </p:pic>
      <p:sp>
        <p:nvSpPr>
          <p:cNvPr id="17411" name="Заголовок 5"/>
          <p:cNvSpPr>
            <a:spLocks noGrp="1"/>
          </p:cNvSpPr>
          <p:nvPr>
            <p:ph type="title"/>
          </p:nvPr>
        </p:nvSpPr>
        <p:spPr>
          <a:xfrm>
            <a:off x="6008688" y="395288"/>
            <a:ext cx="6183312" cy="106680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 </a:t>
            </a:r>
            <a:b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подразделения </a:t>
            </a:r>
            <a:b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стационара</a:t>
            </a: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5978525" y="1936750"/>
            <a:ext cx="2932113" cy="1325563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6008688" y="3440113"/>
            <a:ext cx="2932112" cy="1325562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6022975" y="5019675"/>
            <a:ext cx="2932113" cy="1481138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997950" y="1927225"/>
            <a:ext cx="2932113" cy="1325563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9043988" y="3440113"/>
            <a:ext cx="2932112" cy="1325562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9013825" y="5024438"/>
            <a:ext cx="2932113" cy="1438275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8" name="TextBox 16"/>
          <p:cNvSpPr txBox="1">
            <a:spLocks noChangeArrowheads="1"/>
          </p:cNvSpPr>
          <p:nvPr/>
        </p:nvSpPr>
        <p:spPr bwMode="auto">
          <a:xfrm>
            <a:off x="6186488" y="1903413"/>
            <a:ext cx="263683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Приемное отделение</a:t>
            </a:r>
          </a:p>
        </p:txBody>
      </p:sp>
      <p:sp>
        <p:nvSpPr>
          <p:cNvPr id="17419" name="TextBox 22"/>
          <p:cNvSpPr txBox="1">
            <a:spLocks noChangeArrowheads="1"/>
          </p:cNvSpPr>
          <p:nvPr/>
        </p:nvSpPr>
        <p:spPr bwMode="auto">
          <a:xfrm>
            <a:off x="6096000" y="3697288"/>
            <a:ext cx="2727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Инсультный центр, 40 коек</a:t>
            </a:r>
          </a:p>
        </p:txBody>
      </p:sp>
      <p:sp>
        <p:nvSpPr>
          <p:cNvPr id="17420" name="TextBox 23"/>
          <p:cNvSpPr txBox="1">
            <a:spLocks noChangeArrowheads="1"/>
          </p:cNvSpPr>
          <p:nvPr/>
        </p:nvSpPr>
        <p:spPr bwMode="auto">
          <a:xfrm>
            <a:off x="8940800" y="2060575"/>
            <a:ext cx="29178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ОАРиТ</a:t>
            </a:r>
          </a:p>
        </p:txBody>
      </p:sp>
      <p:sp>
        <p:nvSpPr>
          <p:cNvPr id="17421" name="TextBox 24"/>
          <p:cNvSpPr txBox="1">
            <a:spLocks noChangeArrowheads="1"/>
          </p:cNvSpPr>
          <p:nvPr/>
        </p:nvSpPr>
        <p:spPr bwMode="auto">
          <a:xfrm>
            <a:off x="9013825" y="3467100"/>
            <a:ext cx="2916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Офтальмологическое с койками дневного стационара, 42 койки</a:t>
            </a:r>
          </a:p>
        </p:txBody>
      </p:sp>
      <p:sp>
        <p:nvSpPr>
          <p:cNvPr id="17422" name="TextBox 25"/>
          <p:cNvSpPr txBox="1">
            <a:spLocks noChangeArrowheads="1"/>
          </p:cNvSpPr>
          <p:nvPr/>
        </p:nvSpPr>
        <p:spPr bwMode="auto">
          <a:xfrm>
            <a:off x="6346825" y="5326063"/>
            <a:ext cx="2457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ЛОР-патологии, 23 койки</a:t>
            </a:r>
          </a:p>
        </p:txBody>
      </p:sp>
      <p:sp>
        <p:nvSpPr>
          <p:cNvPr id="17423" name="TextBox 26"/>
          <p:cNvSpPr txBox="1">
            <a:spLocks noChangeArrowheads="1"/>
          </p:cNvSpPr>
          <p:nvPr/>
        </p:nvSpPr>
        <p:spPr bwMode="auto">
          <a:xfrm>
            <a:off x="9029700" y="5383213"/>
            <a:ext cx="29321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трансфузиологии </a:t>
            </a:r>
          </a:p>
        </p:txBody>
      </p:sp>
      <p:sp>
        <p:nvSpPr>
          <p:cNvPr id="20" name="Прямоугольник: скругленные углы 10"/>
          <p:cNvSpPr/>
          <p:nvPr/>
        </p:nvSpPr>
        <p:spPr>
          <a:xfrm>
            <a:off x="3033713" y="4981575"/>
            <a:ext cx="2932112" cy="1519238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Кардиологическое отделение, 70 коек</a:t>
            </a:r>
          </a:p>
        </p:txBody>
      </p:sp>
      <p:sp>
        <p:nvSpPr>
          <p:cNvPr id="21" name="Прямоугольник: скругленные углы 10"/>
          <p:cNvSpPr/>
          <p:nvPr/>
        </p:nvSpPr>
        <p:spPr>
          <a:xfrm>
            <a:off x="84138" y="4997450"/>
            <a:ext cx="2905125" cy="1492250"/>
          </a:xfrm>
          <a:prstGeom prst="roundRect">
            <a:avLst/>
          </a:prstGeom>
          <a:solidFill>
            <a:srgbClr val="219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проктологии и торакальной хирургии, 38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85" y="-6919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8913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4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071" y="270722"/>
            <a:ext cx="8817648" cy="786530"/>
          </a:xfrm>
        </p:spPr>
        <p:txBody>
          <a:bodyPr>
            <a:normAutofit fontScale="90000"/>
          </a:bodyPr>
          <a:lstStyle/>
          <a:p>
            <a:pPr hangingPunct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Меры по  предупреждению и снижению  возможных рисков  с использованием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мультимодального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подхода</a:t>
            </a:r>
          </a:p>
        </p:txBody>
      </p:sp>
      <p:sp>
        <p:nvSpPr>
          <p:cNvPr id="5" name="Овал 4"/>
          <p:cNvSpPr/>
          <p:nvPr/>
        </p:nvSpPr>
        <p:spPr>
          <a:xfrm>
            <a:off x="171762" y="3502328"/>
            <a:ext cx="4143564" cy="335567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1.Организационные мероприятия: Достаточная оснащенность  эндоскопического кабинета, обеспечение    расходными материалами ,изделиями медицинского назначения, СИЗ, антисептическими средствами, дезинфицирующими средствами.</a:t>
            </a:r>
          </a:p>
          <a:p>
            <a:pPr algn="ctr" hangingPunct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моющими средствами. Также обеспечивать запас этих средств, своевременно подавать заявку на все средства .</a:t>
            </a:r>
          </a:p>
          <a:p>
            <a:pPr algn="ctr" hangingPunct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Материально-технические ресурсы.</a:t>
            </a:r>
          </a:p>
        </p:txBody>
      </p:sp>
      <p:sp>
        <p:nvSpPr>
          <p:cNvPr id="7" name="Овал 6"/>
          <p:cNvSpPr/>
          <p:nvPr/>
        </p:nvSpPr>
        <p:spPr>
          <a:xfrm>
            <a:off x="4404343" y="3459934"/>
            <a:ext cx="3892650" cy="326161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2.Организация работы  по кадровому планированию, рациональной расстановке и использованию СМР и ММР. </a:t>
            </a:r>
          </a:p>
          <a:p>
            <a:pPr algn="ctr" hangingPunct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Руководству всегда иметь обученного дублера ,чтобы при необходимости  можно было  заменить медицинскую сестру кабинета</a:t>
            </a:r>
            <a:r>
              <a:rPr lang="ru-RU" sz="14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Овал 8"/>
          <p:cNvSpPr/>
          <p:nvPr/>
        </p:nvSpPr>
        <p:spPr>
          <a:xfrm>
            <a:off x="8377905" y="3569805"/>
            <a:ext cx="3642333" cy="306073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3.Грамотность медсестры эндоскопического кабинета, регулярное проведение обучения, проведение инструктажа, семинаров, тренингов, с последующим закреплением  полученного знания: контроль обучения: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чек-листы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, тестирование ,аттестация.</a:t>
            </a:r>
          </a:p>
        </p:txBody>
      </p:sp>
      <p:cxnSp>
        <p:nvCxnSpPr>
          <p:cNvPr id="29" name="Прямая со стрелкой 28"/>
          <p:cNvCxnSpPr>
            <a:cxnSpLocks/>
          </p:cNvCxnSpPr>
          <p:nvPr/>
        </p:nvCxnSpPr>
        <p:spPr>
          <a:xfrm flipH="1">
            <a:off x="2725032" y="3151413"/>
            <a:ext cx="703632" cy="555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cxnSpLocks/>
          </p:cNvCxnSpPr>
          <p:nvPr/>
        </p:nvCxnSpPr>
        <p:spPr>
          <a:xfrm>
            <a:off x="6243133" y="3127278"/>
            <a:ext cx="413328" cy="6653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cxnSpLocks/>
          </p:cNvCxnSpPr>
          <p:nvPr/>
        </p:nvCxnSpPr>
        <p:spPr>
          <a:xfrm>
            <a:off x="9544719" y="2993013"/>
            <a:ext cx="591064" cy="7865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E28EE6D-E72D-01C2-25A5-48712F1B0591}"/>
              </a:ext>
            </a:extLst>
          </p:cNvPr>
          <p:cNvSpPr/>
          <p:nvPr/>
        </p:nvSpPr>
        <p:spPr>
          <a:xfrm>
            <a:off x="1303372" y="1232709"/>
            <a:ext cx="9585256" cy="18022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В соответствии с руководством ВОЗ мультимодальные стратегии являются одним из ключевых компонентов эффективных программ инфекционного контроля и   профилактики ИСМП. Это означает использование нескольких подходов: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DC0CAE9F-EAB0-9F94-2B5B-69EEC2E8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354" y="65293"/>
            <a:ext cx="2918884" cy="12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4" y="65293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912A640-A409-3460-B769-5E61770A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93" y="100648"/>
            <a:ext cx="9265188" cy="989982"/>
          </a:xfrm>
        </p:spPr>
        <p:txBody>
          <a:bodyPr>
            <a:normAutofit fontScale="90000"/>
          </a:bodyPr>
          <a:lstStyle/>
          <a:p>
            <a:pPr hangingPunct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Меры по  предупреждению и снижению  возможных рисков  с использованием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мультимодального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подхода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1D697BD-4B72-6E81-C49A-1DC4303A330C}"/>
              </a:ext>
            </a:extLst>
          </p:cNvPr>
          <p:cNvSpPr/>
          <p:nvPr/>
        </p:nvSpPr>
        <p:spPr>
          <a:xfrm>
            <a:off x="4627444" y="4370847"/>
            <a:ext cx="3433626" cy="24848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6.Меры безопасности и понимание проблемы. Не допускать и минимизировать все  возможные риски, которые приводят к заражению пациента или медперсонала ИСМП.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DAC81144-9517-6FB5-EDC6-E00BCA767030}"/>
              </a:ext>
            </a:extLst>
          </p:cNvPr>
          <p:cNvSpPr/>
          <p:nvPr/>
        </p:nvSpPr>
        <p:spPr>
          <a:xfrm>
            <a:off x="8412963" y="4108173"/>
            <a:ext cx="3630109" cy="274751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5.Коммуникация и напоминание: брошюры, памятки, руководство по эксплуатации оборудования ,инструкции по использованию  антисептиков, дезинфицирующих средств на рабочем месте.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F7869877-64D7-EAA1-CEDD-2D008FA31B2E}"/>
              </a:ext>
            </a:extLst>
          </p:cNvPr>
          <p:cNvSpPr/>
          <p:nvPr/>
        </p:nvSpPr>
        <p:spPr>
          <a:xfrm>
            <a:off x="195344" y="2855495"/>
            <a:ext cx="4432100" cy="369609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7. Поддержка со стороны руководителя. Если произошла ошибка и медперсонал признал свою ошибку , надо на месте изучить проблему, устранить ошибку ,не карать медперсонал , а принять командное решение , чтобы этот  инцидент больше не повторился. Провести внеплановый инструктаж с медперсоналом. Мониторинг.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81CCA1D6-3AB1-EA24-3A36-6423E5BE46AA}"/>
              </a:ext>
            </a:extLst>
          </p:cNvPr>
          <p:cNvCxnSpPr>
            <a:cxnSpLocks/>
          </p:cNvCxnSpPr>
          <p:nvPr/>
        </p:nvCxnSpPr>
        <p:spPr>
          <a:xfrm>
            <a:off x="8490996" y="3291645"/>
            <a:ext cx="850473" cy="816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F5F4AB4E-5296-EC04-2C1C-FF08C0D3855D}"/>
              </a:ext>
            </a:extLst>
          </p:cNvPr>
          <p:cNvCxnSpPr>
            <a:cxnSpLocks/>
            <a:stCxn id="6" idx="2"/>
            <a:endCxn id="5" idx="6"/>
          </p:cNvCxnSpPr>
          <p:nvPr/>
        </p:nvCxnSpPr>
        <p:spPr>
          <a:xfrm flipH="1">
            <a:off x="8061070" y="5481930"/>
            <a:ext cx="351893" cy="13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425200C1-2CB6-C7A3-0707-3A3C450DA0BC}"/>
              </a:ext>
            </a:extLst>
          </p:cNvPr>
          <p:cNvCxnSpPr>
            <a:cxnSpLocks/>
            <a:endCxn id="7" idx="6"/>
          </p:cNvCxnSpPr>
          <p:nvPr/>
        </p:nvCxnSpPr>
        <p:spPr>
          <a:xfrm flipH="1" flipV="1">
            <a:off x="4627444" y="4703541"/>
            <a:ext cx="419933" cy="2823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0D58EB4-DC85-C6E4-4639-AF7D8B08E59A}"/>
              </a:ext>
            </a:extLst>
          </p:cNvPr>
          <p:cNvSpPr/>
          <p:nvPr/>
        </p:nvSpPr>
        <p:spPr>
          <a:xfrm>
            <a:off x="4048667" y="1067719"/>
            <a:ext cx="4533860" cy="314614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4.Постоянный  контроль со стороны  эпидемиолога, медсестры инфекционного контроля, главной медсестры, старшей медсестры подразделения , за соблюдением всех этапов дезинфекции, стерилизации эндоскопов. Контроль за ежемесячным  самоконтролем ( смывы, забор воздуха, забор воды).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475AB5B8-CAE9-2D38-1053-B9668C3AD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581" y="200416"/>
            <a:ext cx="1823703" cy="79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24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0B6F8E-8826-F817-ED56-01F1B7B9F705}"/>
              </a:ext>
            </a:extLst>
          </p:cNvPr>
          <p:cNvSpPr txBox="1"/>
          <p:nvPr/>
        </p:nvSpPr>
        <p:spPr>
          <a:xfrm>
            <a:off x="211110" y="43292"/>
            <a:ext cx="11477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ru-RU" sz="1400" kern="150" dirty="0">
                <a:effectLst/>
                <a:latin typeface="Liberation Serif"/>
                <a:ea typeface="SimSun" panose="02010600030101010101" pitchFamily="2" charset="-122"/>
                <a:cs typeface="Mangal" panose="02040503050203030202" pitchFamily="18" charset="0"/>
              </a:rPr>
              <a:t>Приказ Министра здравоохранения Республики Казахстан от 3 декабря 2020 года № ҚР ДСМ-230/2020 «Об утверждении правил организации и проведения внутренней и внешней экспертиз качества медицинских услуг (помощи)»</a:t>
            </a:r>
          </a:p>
          <a:p>
            <a:pPr indent="449580"/>
            <a:r>
              <a:rPr lang="ru-RU" sz="1400" kern="150" dirty="0">
                <a:solidFill>
                  <a:srgbClr val="000000"/>
                </a:solidFill>
                <a:effectLst/>
                <a:latin typeface="Liberation Serif"/>
                <a:ea typeface="SimSun" panose="02010600030101010101" pitchFamily="2" charset="-122"/>
                <a:cs typeface="Mangal" panose="02040503050203030202" pitchFamily="18" charset="0"/>
              </a:rPr>
              <a:t>Приказ Министра здравоохранения Республики Казахстан от 11 августа 2020  года № 96  «Об утверждении Санитарных правил "Санитарно-эпидемиологические требования к объектам здравоохранения"</a:t>
            </a:r>
            <a:endParaRPr lang="ru-RU" sz="1400" kern="150" dirty="0">
              <a:effectLst/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EF90F5D9-CC40-27E3-A030-E2AE18EF9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13428"/>
              </p:ext>
            </p:extLst>
          </p:nvPr>
        </p:nvGraphicFramePr>
        <p:xfrm>
          <a:off x="204020" y="1047058"/>
          <a:ext cx="11776870" cy="578316"/>
        </p:xfrm>
        <a:graphic>
          <a:graphicData uri="http://schemas.openxmlformats.org/drawingml/2006/table">
            <a:tbl>
              <a:tblPr firstRow="1" firstCol="1" bandRow="1"/>
              <a:tblGrid>
                <a:gridCol w="5400367">
                  <a:extLst>
                    <a:ext uri="{9D8B030D-6E8A-4147-A177-3AD203B41FA5}">
                      <a16:colId xmlns:a16="http://schemas.microsoft.com/office/drawing/2014/main" xmlns="" val="2877888557"/>
                    </a:ext>
                  </a:extLst>
                </a:gridCol>
                <a:gridCol w="6376503">
                  <a:extLst>
                    <a:ext uri="{9D8B030D-6E8A-4147-A177-3AD203B41FA5}">
                      <a16:colId xmlns:a16="http://schemas.microsoft.com/office/drawing/2014/main" xmlns="" val="3426675864"/>
                    </a:ext>
                  </a:extLst>
                </a:gridCol>
              </a:tblGrid>
              <a:tr h="578316">
                <a:tc>
                  <a:txBody>
                    <a:bodyPr/>
                    <a:lstStyle/>
                    <a:p>
                      <a:r>
                        <a:rPr lang="ru-RU" sz="1600" b="1" kern="150" spc="-25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r>
                        <a:rPr lang="ru-RU" sz="1600" b="1" kern="150" spc="3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                             ЧЕК-ЛИСТ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 anchor="ctr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Оценка качества  обработки эндоскопов средним медицинским работником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7272739"/>
                  </a:ext>
                </a:extLst>
              </a:tr>
            </a:tbl>
          </a:graphicData>
        </a:graphic>
      </p:graphicFrame>
      <p:pic>
        <p:nvPicPr>
          <p:cNvPr id="1032" name="Picture">
            <a:extLst>
              <a:ext uri="{FF2B5EF4-FFF2-40B4-BE49-F238E27FC236}">
                <a16:creationId xmlns:a16="http://schemas.microsoft.com/office/drawing/2014/main" xmlns="" id="{08852BDC-75D7-F3AC-DAA5-5CB53784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7" r="-1665" b="37759"/>
          <a:stretch>
            <a:fillRect/>
          </a:stretch>
        </p:blipFill>
        <p:spPr bwMode="auto">
          <a:xfrm>
            <a:off x="228363" y="1067449"/>
            <a:ext cx="17716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xmlns="" id="{9D67E85F-19CD-0B3B-0F71-9CC2A34BF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904711"/>
              </p:ext>
            </p:extLst>
          </p:nvPr>
        </p:nvGraphicFramePr>
        <p:xfrm>
          <a:off x="204020" y="2661470"/>
          <a:ext cx="11783960" cy="4364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875">
                  <a:extLst>
                    <a:ext uri="{9D8B030D-6E8A-4147-A177-3AD203B41FA5}">
                      <a16:colId xmlns:a16="http://schemas.microsoft.com/office/drawing/2014/main" xmlns="" val="4042031034"/>
                    </a:ext>
                  </a:extLst>
                </a:gridCol>
                <a:gridCol w="4905166">
                  <a:extLst>
                    <a:ext uri="{9D8B030D-6E8A-4147-A177-3AD203B41FA5}">
                      <a16:colId xmlns:a16="http://schemas.microsoft.com/office/drawing/2014/main" xmlns="" val="840015145"/>
                    </a:ext>
                  </a:extLst>
                </a:gridCol>
                <a:gridCol w="1676161">
                  <a:extLst>
                    <a:ext uri="{9D8B030D-6E8A-4147-A177-3AD203B41FA5}">
                      <a16:colId xmlns:a16="http://schemas.microsoft.com/office/drawing/2014/main" xmlns="" val="4033937347"/>
                    </a:ext>
                  </a:extLst>
                </a:gridCol>
                <a:gridCol w="1875504">
                  <a:extLst>
                    <a:ext uri="{9D8B030D-6E8A-4147-A177-3AD203B41FA5}">
                      <a16:colId xmlns:a16="http://schemas.microsoft.com/office/drawing/2014/main" xmlns="" val="1177530354"/>
                    </a:ext>
                  </a:extLst>
                </a:gridCol>
                <a:gridCol w="2828254">
                  <a:extLst>
                    <a:ext uri="{9D8B030D-6E8A-4147-A177-3AD203B41FA5}">
                      <a16:colId xmlns:a16="http://schemas.microsoft.com/office/drawing/2014/main" xmlns="" val="3190502542"/>
                    </a:ext>
                  </a:extLst>
                </a:gridCol>
              </a:tblGrid>
              <a:tr h="520104">
                <a:tc>
                  <a:txBody>
                    <a:bodyPr/>
                    <a:lstStyle/>
                    <a:p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№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Вопрос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endParaRPr lang="ru-RU" sz="1600" b="1" i="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Выполняется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r">
                        <a:spcAft>
                          <a:spcPts val="0"/>
                        </a:spcAft>
                      </a:pPr>
                      <a:endParaRPr lang="ru-RU" sz="1600" b="1" i="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71755" marR="71755" algn="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Не выполняется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Комментарий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61374673"/>
                  </a:ext>
                </a:extLst>
              </a:tr>
              <a:tr h="517289">
                <a:tc rowSpan="8">
                  <a:txBody>
                    <a:bodyPr/>
                    <a:lstStyle/>
                    <a:p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А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Нарушение этапов алгоритма обработки эндоскопов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730606511"/>
                  </a:ext>
                </a:extLst>
              </a:tr>
              <a:tr h="380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Недостаточная обработка эндоскопа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746779963"/>
                  </a:ext>
                </a:extLst>
              </a:tr>
              <a:tr h="517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Медсестра не использует при обработке щеткой и пистолетом для продувки каналов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600488525"/>
                  </a:ext>
                </a:extLst>
              </a:tr>
              <a:tr h="279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Необученный медперсонал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514380921"/>
                  </a:ext>
                </a:extLst>
              </a:tr>
              <a:tr h="414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Плохое обеспечение  оборудованием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874160983"/>
                  </a:ext>
                </a:extLst>
              </a:tr>
              <a:tr h="517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Нарушение целостности  и перфорация каналов эндоскопа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790496514"/>
                  </a:ext>
                </a:extLst>
              </a:tr>
              <a:tr h="503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Не полностью погружен эндоскоп в дезраствор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3337788056"/>
                  </a:ext>
                </a:extLst>
              </a:tr>
              <a:tr h="503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spcAft>
                          <a:spcPts val="1200"/>
                        </a:spcAft>
                      </a:pPr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ИТОГО по разделу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100%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913788570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6F9E2742-A7E6-CDA1-D1BD-7725D3CD4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94038"/>
              </p:ext>
            </p:extLst>
          </p:nvPr>
        </p:nvGraphicFramePr>
        <p:xfrm>
          <a:off x="211110" y="1625373"/>
          <a:ext cx="11769780" cy="1036097"/>
        </p:xfrm>
        <a:graphic>
          <a:graphicData uri="http://schemas.openxmlformats.org/drawingml/2006/table">
            <a:tbl>
              <a:tblPr firstRow="1" firstCol="1" bandRow="1"/>
              <a:tblGrid>
                <a:gridCol w="2570988">
                  <a:extLst>
                    <a:ext uri="{9D8B030D-6E8A-4147-A177-3AD203B41FA5}">
                      <a16:colId xmlns:a16="http://schemas.microsoft.com/office/drawing/2014/main" xmlns="" val="532879069"/>
                    </a:ext>
                  </a:extLst>
                </a:gridCol>
                <a:gridCol w="2830530">
                  <a:extLst>
                    <a:ext uri="{9D8B030D-6E8A-4147-A177-3AD203B41FA5}">
                      <a16:colId xmlns:a16="http://schemas.microsoft.com/office/drawing/2014/main" xmlns="" val="3156582441"/>
                    </a:ext>
                  </a:extLst>
                </a:gridCol>
                <a:gridCol w="2595255">
                  <a:extLst>
                    <a:ext uri="{9D8B030D-6E8A-4147-A177-3AD203B41FA5}">
                      <a16:colId xmlns:a16="http://schemas.microsoft.com/office/drawing/2014/main" xmlns="" val="1719689706"/>
                    </a:ext>
                  </a:extLst>
                </a:gridCol>
                <a:gridCol w="3773007">
                  <a:extLst>
                    <a:ext uri="{9D8B030D-6E8A-4147-A177-3AD203B41FA5}">
                      <a16:colId xmlns:a16="http://schemas.microsoft.com/office/drawing/2014/main" xmlns="" val="1102623878"/>
                    </a:ext>
                  </a:extLst>
                </a:gridCol>
              </a:tblGrid>
              <a:tr h="474153">
                <a:tc>
                  <a:txBody>
                    <a:bodyPr/>
                    <a:lstStyle/>
                    <a:p>
                      <a:r>
                        <a:rPr lang="ru-RU" sz="1600" b="1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Подразделение</a:t>
                      </a:r>
                      <a:endParaRPr lang="ru-RU" sz="160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1125"/>
                      <a:r>
                        <a:rPr lang="ru-RU" sz="1600" b="1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Дата проведения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r>
                        <a:rPr lang="ru-RU" sz="160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«    »                    _2022г.</a:t>
                      </a:r>
                      <a:r>
                        <a:rPr lang="ru-RU" sz="1600" b="1" kern="150" spc="-1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 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1930"/>
                      <a:r>
                        <a:rPr lang="ru-RU" sz="1600" b="1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Оценка  качества работы медицинской сестры </a:t>
                      </a:r>
                      <a:r>
                        <a:rPr lang="ru-RU" sz="160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                     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0295656"/>
                  </a:ext>
                </a:extLst>
              </a:tr>
              <a:tr h="548417">
                <a:tc>
                  <a:txBody>
                    <a:bodyPr/>
                    <a:lstStyle/>
                    <a:p>
                      <a:r>
                        <a:rPr lang="ru-RU" sz="1600" b="1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Аудитор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r>
                        <a:rPr lang="ru-RU" sz="160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Главная медицинская сестра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1125"/>
                      <a:r>
                        <a:rPr lang="ru-RU" sz="1600" b="1" kern="150" spc="-1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Медицинская  сестра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r>
                        <a:rPr lang="ru-RU" sz="1600" b="1" kern="150" spc="-10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                 </a:t>
                      </a:r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8135" indent="-179705" algn="ctr"/>
                      <a:endParaRPr lang="ru-RU" sz="160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230" marR="68580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2191763"/>
                  </a:ext>
                </a:extLst>
              </a:tr>
            </a:tbl>
          </a:graphicData>
        </a:graphic>
      </p:graphicFrame>
      <p:pic>
        <p:nvPicPr>
          <p:cNvPr id="7" name="Picture">
            <a:extLst>
              <a:ext uri="{FF2B5EF4-FFF2-40B4-BE49-F238E27FC236}">
                <a16:creationId xmlns:a16="http://schemas.microsoft.com/office/drawing/2014/main" xmlns="" id="{08852BDC-75D7-F3AC-DAA5-5CB53784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7" r="-1665" b="37759"/>
          <a:stretch>
            <a:fillRect/>
          </a:stretch>
        </p:blipFill>
        <p:spPr bwMode="auto">
          <a:xfrm>
            <a:off x="380763" y="1219849"/>
            <a:ext cx="17716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61"/>
            <a:ext cx="954157" cy="96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1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3ECB8F9-77CB-F041-DD4B-D49AFC237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27633"/>
              </p:ext>
            </p:extLst>
          </p:nvPr>
        </p:nvGraphicFramePr>
        <p:xfrm>
          <a:off x="543232" y="848138"/>
          <a:ext cx="11105535" cy="6065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025">
                  <a:extLst>
                    <a:ext uri="{9D8B030D-6E8A-4147-A177-3AD203B41FA5}">
                      <a16:colId xmlns:a16="http://schemas.microsoft.com/office/drawing/2014/main" xmlns="" val="1216601422"/>
                    </a:ext>
                  </a:extLst>
                </a:gridCol>
                <a:gridCol w="4617679">
                  <a:extLst>
                    <a:ext uri="{9D8B030D-6E8A-4147-A177-3AD203B41FA5}">
                      <a16:colId xmlns:a16="http://schemas.microsoft.com/office/drawing/2014/main" xmlns="" val="1775692982"/>
                    </a:ext>
                  </a:extLst>
                </a:gridCol>
                <a:gridCol w="1799303">
                  <a:extLst>
                    <a:ext uri="{9D8B030D-6E8A-4147-A177-3AD203B41FA5}">
                      <a16:colId xmlns:a16="http://schemas.microsoft.com/office/drawing/2014/main" xmlns="" val="3560810606"/>
                    </a:ext>
                  </a:extLst>
                </a:gridCol>
                <a:gridCol w="1607574">
                  <a:extLst>
                    <a:ext uri="{9D8B030D-6E8A-4147-A177-3AD203B41FA5}">
                      <a16:colId xmlns:a16="http://schemas.microsoft.com/office/drawing/2014/main" xmlns="" val="1989021604"/>
                    </a:ext>
                  </a:extLst>
                </a:gridCol>
                <a:gridCol w="2698954">
                  <a:extLst>
                    <a:ext uri="{9D8B030D-6E8A-4147-A177-3AD203B41FA5}">
                      <a16:colId xmlns:a16="http://schemas.microsoft.com/office/drawing/2014/main" xmlns="" val="2170882805"/>
                    </a:ext>
                  </a:extLst>
                </a:gridCol>
              </a:tblGrid>
              <a:tr h="69018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№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Вопрос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ru-RU" sz="1600" b="1" i="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Выполняется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Не выполняется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Комментарий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695345309"/>
                  </a:ext>
                </a:extLst>
              </a:tr>
              <a:tr h="1150307">
                <a:tc>
                  <a:txBody>
                    <a:bodyPr/>
                    <a:lstStyle/>
                    <a:p>
                      <a:r>
                        <a:rPr lang="ru-RU" sz="1600" b="1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Б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Риски связанные  с воздействием  дезинфицирующего средств:</a:t>
                      </a:r>
                      <a:endParaRPr kumimoji="0" lang="ru-RU" sz="1600" b="1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нарушение концентрации,</a:t>
                      </a:r>
                      <a:endParaRPr kumimoji="0" lang="ru-RU" sz="1600" b="1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5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нарушение  экспозиции</a:t>
                      </a:r>
                      <a:endParaRPr kumimoji="0" lang="ru-RU" sz="1600" b="1" i="0" u="none" strike="noStrike" kern="15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04302324"/>
                  </a:ext>
                </a:extLst>
              </a:tr>
              <a:tr h="445423">
                <a:tc>
                  <a:txBody>
                    <a:bodyPr/>
                    <a:lstStyle/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Имеются ли мерные стаканчики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571514464"/>
                  </a:ext>
                </a:extLst>
              </a:tr>
              <a:tr h="589853">
                <a:tc>
                  <a:txBody>
                    <a:bodyPr/>
                    <a:lstStyle/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Имеются ли емкости для дезсредств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3722121985"/>
                  </a:ext>
                </a:extLst>
              </a:tr>
              <a:tr h="326940">
                <a:tc>
                  <a:txBody>
                    <a:bodyPr/>
                    <a:lstStyle/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Имеется ли тест контроль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206972283"/>
                  </a:ext>
                </a:extLst>
              </a:tr>
              <a:tr h="460123">
                <a:tc>
                  <a:txBody>
                    <a:bodyPr/>
                    <a:lstStyle/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ИТОГО по разделу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100%</a:t>
                      </a:r>
                    </a:p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176950224"/>
                  </a:ext>
                </a:extLst>
              </a:tr>
              <a:tr h="495592">
                <a:tc>
                  <a:txBody>
                    <a:bodyPr/>
                    <a:lstStyle/>
                    <a:p>
                      <a:r>
                        <a:rPr lang="ru-RU" sz="1600" b="1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В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Не соответствие погружения эндоскопа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</a:p>
                    <a:p>
                      <a:endParaRPr lang="ru-RU" sz="1600" i="0" kern="150" spc="-25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endParaRPr lang="ru-RU" sz="1600" i="0" kern="150" spc="-25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endParaRPr lang="ru-RU" sz="1600" i="0" kern="150" spc="-25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18887329"/>
                  </a:ext>
                </a:extLst>
              </a:tr>
              <a:tr h="589853">
                <a:tc>
                  <a:txBody>
                    <a:bodyPr/>
                    <a:lstStyle/>
                    <a:p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Погружен эндоскоп вместе с колющими и режущими инструментами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6817821"/>
                  </a:ext>
                </a:extLst>
              </a:tr>
              <a:tr h="589853">
                <a:tc>
                  <a:txBody>
                    <a:bodyPr/>
                    <a:lstStyle/>
                    <a:p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Эндоскоп погружен вместе с </a:t>
                      </a:r>
                      <a:r>
                        <a:rPr lang="ru-RU" sz="1600" i="0" kern="150" dirty="0" err="1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колоноскопом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6736860"/>
                  </a:ext>
                </a:extLst>
              </a:tr>
              <a:tr h="589853">
                <a:tc>
                  <a:txBody>
                    <a:bodyPr/>
                    <a:lstStyle/>
                    <a:p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Mangal" panose="02040503050203030202" pitchFamily="18" charset="0"/>
                        </a:rPr>
                        <a:t>ИТОГО по разделу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100%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892226164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2BC49F66-77BD-B64D-F401-F3EA07AB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32" y="0"/>
            <a:ext cx="1579239" cy="6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35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D385B21-7198-53EC-862C-5137D4673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011165"/>
              </p:ext>
            </p:extLst>
          </p:nvPr>
        </p:nvGraphicFramePr>
        <p:xfrm>
          <a:off x="678426" y="728869"/>
          <a:ext cx="10838500" cy="6496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825">
                  <a:extLst>
                    <a:ext uri="{9D8B030D-6E8A-4147-A177-3AD203B41FA5}">
                      <a16:colId xmlns:a16="http://schemas.microsoft.com/office/drawing/2014/main" xmlns="" val="2710300382"/>
                    </a:ext>
                  </a:extLst>
                </a:gridCol>
                <a:gridCol w="3995181">
                  <a:extLst>
                    <a:ext uri="{9D8B030D-6E8A-4147-A177-3AD203B41FA5}">
                      <a16:colId xmlns:a16="http://schemas.microsoft.com/office/drawing/2014/main" xmlns="" val="1005639717"/>
                    </a:ext>
                  </a:extLst>
                </a:gridCol>
                <a:gridCol w="1548581">
                  <a:extLst>
                    <a:ext uri="{9D8B030D-6E8A-4147-A177-3AD203B41FA5}">
                      <a16:colId xmlns:a16="http://schemas.microsoft.com/office/drawing/2014/main" xmlns="" val="318837683"/>
                    </a:ext>
                  </a:extLst>
                </a:gridCol>
                <a:gridCol w="1578077">
                  <a:extLst>
                    <a:ext uri="{9D8B030D-6E8A-4147-A177-3AD203B41FA5}">
                      <a16:colId xmlns:a16="http://schemas.microsoft.com/office/drawing/2014/main" xmlns="" val="3673795038"/>
                    </a:ext>
                  </a:extLst>
                </a:gridCol>
                <a:gridCol w="3198836">
                  <a:extLst>
                    <a:ext uri="{9D8B030D-6E8A-4147-A177-3AD203B41FA5}">
                      <a16:colId xmlns:a16="http://schemas.microsoft.com/office/drawing/2014/main" xmlns="" val="1037795730"/>
                    </a:ext>
                  </a:extLst>
                </a:gridCol>
              </a:tblGrid>
              <a:tr h="622082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Вопрос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Выполняется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Не выполняется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Комментарий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3594078952"/>
                  </a:ext>
                </a:extLst>
              </a:tr>
              <a:tr h="505867">
                <a:tc rowSpan="5">
                  <a:txBody>
                    <a:bodyPr/>
                    <a:lstStyle/>
                    <a:p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Г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Риски на этапе соблюдения алгоритма поточности процесса обработки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35940358"/>
                  </a:ext>
                </a:extLst>
              </a:tr>
              <a:tr h="4537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Недостаточная грамотность медработника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566462039"/>
                  </a:ext>
                </a:extLst>
              </a:tr>
              <a:tr h="600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Загруженность медперсонала на рабочем месте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664035139"/>
                  </a:ext>
                </a:extLst>
              </a:tr>
              <a:tr h="50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Плохое материальное обеспечение</a:t>
                      </a:r>
                    </a:p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 отсутствие салфетки, воздушного пистолета  )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3469324545"/>
                  </a:ext>
                </a:extLst>
              </a:tr>
              <a:tr h="494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ИТОГО по разделу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4013923840"/>
                  </a:ext>
                </a:extLst>
              </a:tr>
              <a:tr h="505867">
                <a:tc rowSpan="5">
                  <a:txBody>
                    <a:bodyPr/>
                    <a:lstStyle/>
                    <a:p>
                      <a:r>
                        <a:rPr lang="ru-RU" sz="1600" b="1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Д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Проведение некачественной ДВУ, стерилизации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3432226501"/>
                  </a:ext>
                </a:extLst>
              </a:tr>
              <a:tr h="50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Неисправное оборудование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690051242"/>
                  </a:ext>
                </a:extLst>
              </a:tr>
              <a:tr h="505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Закуп низкокачественного дезсредства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113218137"/>
                  </a:ext>
                </a:extLst>
              </a:tr>
              <a:tr h="600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Нарушена выдержка экспозиции при ДВУ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4011678037"/>
                  </a:ext>
                </a:extLst>
              </a:tr>
              <a:tr h="600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ИТОГО по разделу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873824996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F8B4866F-B276-A030-2995-B432C403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676" y="1"/>
            <a:ext cx="2197853" cy="82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54157" cy="96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82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FE5ECA08-0199-4C89-7D56-25363F38F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52885"/>
              </p:ext>
            </p:extLst>
          </p:nvPr>
        </p:nvGraphicFramePr>
        <p:xfrm>
          <a:off x="779206" y="1178341"/>
          <a:ext cx="10633588" cy="462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98">
                  <a:extLst>
                    <a:ext uri="{9D8B030D-6E8A-4147-A177-3AD203B41FA5}">
                      <a16:colId xmlns:a16="http://schemas.microsoft.com/office/drawing/2014/main" xmlns="" val="1433353828"/>
                    </a:ext>
                  </a:extLst>
                </a:gridCol>
                <a:gridCol w="4563519">
                  <a:extLst>
                    <a:ext uri="{9D8B030D-6E8A-4147-A177-3AD203B41FA5}">
                      <a16:colId xmlns:a16="http://schemas.microsoft.com/office/drawing/2014/main" xmlns="" val="1338793001"/>
                    </a:ext>
                  </a:extLst>
                </a:gridCol>
                <a:gridCol w="1578077">
                  <a:extLst>
                    <a:ext uri="{9D8B030D-6E8A-4147-A177-3AD203B41FA5}">
                      <a16:colId xmlns:a16="http://schemas.microsoft.com/office/drawing/2014/main" xmlns="" val="2691555283"/>
                    </a:ext>
                  </a:extLst>
                </a:gridCol>
                <a:gridCol w="1594682">
                  <a:extLst>
                    <a:ext uri="{9D8B030D-6E8A-4147-A177-3AD203B41FA5}">
                      <a16:colId xmlns:a16="http://schemas.microsoft.com/office/drawing/2014/main" xmlns="" val="2396865705"/>
                    </a:ext>
                  </a:extLst>
                </a:gridCol>
                <a:gridCol w="2502912">
                  <a:extLst>
                    <a:ext uri="{9D8B030D-6E8A-4147-A177-3AD203B41FA5}">
                      <a16:colId xmlns:a16="http://schemas.microsoft.com/office/drawing/2014/main" xmlns="" val="1838915353"/>
                    </a:ext>
                  </a:extLst>
                </a:gridCol>
              </a:tblGrid>
              <a:tr h="609329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Вопрос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ru-RU" sz="1600" b="1" i="0" kern="150" dirty="0">
                        <a:solidFill>
                          <a:srgbClr val="000000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Выполняется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Не выполняется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Комментарий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118106905"/>
                  </a:ext>
                </a:extLst>
              </a:tr>
              <a:tr h="469285">
                <a:tc>
                  <a:txBody>
                    <a:bodyPr/>
                    <a:lstStyle/>
                    <a:p>
                      <a:r>
                        <a:rPr lang="ru-RU" sz="1600" b="1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Е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Нарушение транспортировки эндоскопа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579349450"/>
                  </a:ext>
                </a:extLst>
              </a:tr>
              <a:tr h="469285">
                <a:tc>
                  <a:txBody>
                    <a:bodyPr/>
                    <a:lstStyle/>
                    <a:p>
                      <a:r>
                        <a:rPr lang="ru-RU" sz="1600" i="0" kern="15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Отсутствие специальной емкости для транспортировки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3321789071"/>
                  </a:ext>
                </a:extLst>
              </a:tr>
              <a:tr h="469285">
                <a:tc>
                  <a:txBody>
                    <a:bodyPr/>
                    <a:lstStyle/>
                    <a:p>
                      <a:r>
                        <a:rPr lang="ru-RU" sz="1600" i="0" kern="15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Необученный медперсонал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710618138"/>
                  </a:ext>
                </a:extLst>
              </a:tr>
              <a:tr h="469285">
                <a:tc>
                  <a:txBody>
                    <a:bodyPr/>
                    <a:lstStyle/>
                    <a:p>
                      <a:r>
                        <a:rPr lang="ru-RU" sz="1600" b="1" i="0" kern="15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ИТОГО по разделу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640705574"/>
                  </a:ext>
                </a:extLst>
              </a:tr>
              <a:tr h="469285">
                <a:tc>
                  <a:txBody>
                    <a:bodyPr/>
                    <a:lstStyle/>
                    <a:p>
                      <a:r>
                        <a:rPr lang="ru-RU" sz="1600" b="1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Ж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Неправильное хранение обработанных эндоскопов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1239144765"/>
                  </a:ext>
                </a:extLst>
              </a:tr>
              <a:tr h="621453">
                <a:tc>
                  <a:txBody>
                    <a:bodyPr/>
                    <a:lstStyle/>
                    <a:p>
                      <a:r>
                        <a:rPr lang="ru-RU" sz="1600" i="0" kern="15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Отсутствие инструкции по хранению эндоскопов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752711480"/>
                  </a:ext>
                </a:extLst>
              </a:tr>
              <a:tr h="344455">
                <a:tc>
                  <a:txBody>
                    <a:bodyPr/>
                    <a:lstStyle/>
                    <a:p>
                      <a:r>
                        <a:rPr lang="ru-RU" sz="1600" i="0" kern="15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Отсутствие специального шкафа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dirty="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2212267392"/>
                  </a:ext>
                </a:extLst>
              </a:tr>
              <a:tr h="392397">
                <a:tc>
                  <a:txBody>
                    <a:bodyPr/>
                    <a:lstStyle/>
                    <a:p>
                      <a:r>
                        <a:rPr lang="ru-RU" sz="1600" i="0" kern="150">
                          <a:effectLst/>
                          <a:latin typeface="Liberation Serif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>
                          <a:solidFill>
                            <a:srgbClr val="000000"/>
                          </a:solidFill>
                          <a:effectLst/>
                          <a:latin typeface="Liberation Serif"/>
                          <a:ea typeface="TimesNewRomanPSMT"/>
                          <a:cs typeface="Times New Roman" panose="02020603050405020304" pitchFamily="18" charset="0"/>
                        </a:rPr>
                        <a:t>ИТОГО по разделу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i="0" kern="150" spc="-25" dirty="0">
                          <a:solidFill>
                            <a:srgbClr val="00000A"/>
                          </a:solidFill>
                          <a:effectLst/>
                          <a:latin typeface="Liberation Serif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100%</a:t>
                      </a:r>
                      <a:endParaRPr lang="ru-RU" sz="1600" i="0" kern="150" dirty="0">
                        <a:effectLst/>
                        <a:latin typeface="Liberation Serif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xmlns="" val="3121378532"/>
                  </a:ext>
                </a:extLst>
              </a:tr>
            </a:tbl>
          </a:graphicData>
        </a:graphic>
      </p:graphicFrame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9CEAA713-6581-4978-0CE0-DD212337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65" y="110665"/>
            <a:ext cx="2463324" cy="106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93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F8614D-8257-CEAC-B4F3-D46C386F49D3}"/>
              </a:ext>
            </a:extLst>
          </p:cNvPr>
          <p:cNvSpPr txBox="1"/>
          <p:nvPr/>
        </p:nvSpPr>
        <p:spPr>
          <a:xfrm>
            <a:off x="256930" y="1714325"/>
            <a:ext cx="1141887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Liberation Serif"/>
              </a:rPr>
              <a:t>Выводы:</a:t>
            </a:r>
          </a:p>
          <a:p>
            <a:r>
              <a:rPr lang="ru-RU" sz="1600" dirty="0">
                <a:latin typeface="Liberation Serif"/>
              </a:rPr>
              <a:t>По разделу А – 100%,</a:t>
            </a:r>
          </a:p>
          <a:p>
            <a:r>
              <a:rPr lang="ru-RU" sz="1600" dirty="0">
                <a:latin typeface="Liberation Serif"/>
              </a:rPr>
              <a:t>По разделу Б - 100%,</a:t>
            </a:r>
          </a:p>
          <a:p>
            <a:r>
              <a:rPr lang="ru-RU" sz="1600" dirty="0">
                <a:latin typeface="Liberation Serif"/>
              </a:rPr>
              <a:t>По разделу В-100 %</a:t>
            </a:r>
          </a:p>
          <a:p>
            <a:r>
              <a:rPr lang="ru-RU" sz="1600" dirty="0">
                <a:latin typeface="Liberation Serif"/>
              </a:rPr>
              <a:t>По разделу Г- 100 %</a:t>
            </a:r>
          </a:p>
          <a:p>
            <a:r>
              <a:rPr lang="ru-RU" sz="1600" dirty="0">
                <a:latin typeface="Liberation Serif"/>
              </a:rPr>
              <a:t>По разделу Д- 100 %</a:t>
            </a:r>
          </a:p>
          <a:p>
            <a:r>
              <a:rPr lang="ru-RU" sz="1600" dirty="0">
                <a:latin typeface="Liberation Serif"/>
              </a:rPr>
              <a:t>По разделу Е- 100 %</a:t>
            </a:r>
          </a:p>
          <a:p>
            <a:r>
              <a:rPr lang="ru-RU" sz="1600" dirty="0">
                <a:latin typeface="Liberation Serif"/>
              </a:rPr>
              <a:t>По разделу Ж- 100 %</a:t>
            </a:r>
          </a:p>
          <a:p>
            <a:endParaRPr lang="ru-RU" sz="1600" dirty="0">
              <a:latin typeface="Liberation Serif"/>
            </a:endParaRPr>
          </a:p>
          <a:p>
            <a:r>
              <a:rPr lang="ru-RU" sz="1600" dirty="0">
                <a:latin typeface="Liberation Serif"/>
              </a:rPr>
              <a:t>Корректирующие мероприятия:_________________________________________________________________</a:t>
            </a:r>
          </a:p>
          <a:p>
            <a:r>
              <a:rPr lang="ru-RU" sz="1600" dirty="0">
                <a:latin typeface="Liberation Serif"/>
              </a:rPr>
              <a:t>___________________________________________________________________________________________________________________________</a:t>
            </a:r>
          </a:p>
          <a:p>
            <a:endParaRPr lang="ru-RU" sz="1600" dirty="0">
              <a:latin typeface="Liberation Serif"/>
            </a:endParaRPr>
          </a:p>
          <a:p>
            <a:r>
              <a:rPr lang="ru-RU" sz="1600" dirty="0">
                <a:latin typeface="Liberation Serif"/>
              </a:rPr>
              <a:t>________________ФИО                                                         Ознакомлен(а)_____________</a:t>
            </a:r>
          </a:p>
          <a:p>
            <a:r>
              <a:rPr lang="ru-RU" sz="1600" dirty="0">
                <a:latin typeface="Liberation Serif"/>
              </a:rPr>
              <a:t>                (Подпись)                                                                                                                                               (Подпись)</a:t>
            </a:r>
          </a:p>
          <a:p>
            <a:endParaRPr lang="ru-RU" sz="1600" dirty="0">
              <a:latin typeface="Liberation Serif"/>
            </a:endParaRPr>
          </a:p>
          <a:p>
            <a:endParaRPr lang="ru-RU" sz="1600" dirty="0">
              <a:latin typeface="Liberation Serif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02A8146C-9FC2-6621-6594-6A6E55E28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200415"/>
            <a:ext cx="2918884" cy="12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" y="200415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42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79EFA4-7112-B913-C0A2-60B51A8FA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0" y="0"/>
            <a:ext cx="12098780" cy="6943648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0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6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709530"/>
          </a:xfrm>
        </p:spPr>
        <p:txBody>
          <a:bodyPr/>
          <a:lstStyle/>
          <a:p>
            <a:pPr algn="ctr"/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СОП </a:t>
            </a:r>
            <a:br>
              <a:rPr lang="ru-RU" alt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«Дезинфекция и стерилизация полых инструментов (гибких эндоскопов»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657600"/>
            <a:ext cx="10972800" cy="2971800"/>
          </a:xfrm>
        </p:spPr>
        <p:txBody>
          <a:bodyPr>
            <a:normAutofit fontScale="92500" lnSpcReduction="1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endParaRPr lang="ru-RU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endParaRPr lang="ru-RU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endParaRPr lang="ru-RU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endParaRPr lang="ru-RU" sz="2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ru-RU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помощник врача-эпидемиолога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ru-RU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Шатрова Наталья Павловна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ru-RU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ГКП на ПХВ «Городской центр фтизиопульмонологии»                       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ru-RU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Астана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3" y="1948070"/>
            <a:ext cx="7924801" cy="326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5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5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1704" y="116632"/>
            <a:ext cx="6696744" cy="43204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entury" panose="02040604050505020304" pitchFamily="18" charset="0"/>
              </a:rPr>
              <a:t>СТРУКТУРА СТАЦИОНАРА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273" y="649172"/>
            <a:ext cx="11036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Century" panose="02040604050505020304" pitchFamily="18" charset="0"/>
              </a:rPr>
              <a:t>	С 2022г., коечный фонд составляет  240 коек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(190 – для лечения пациентов туберкулезом, 40 коек- для лечения пульмонологических пациентов, 10 коек – для пациентов с КВИ)</a:t>
            </a:r>
            <a:r>
              <a:rPr lang="ru-RU" dirty="0">
                <a:solidFill>
                  <a:srgbClr val="002060"/>
                </a:solidFill>
                <a:latin typeface="Century" panose="02040604050505020304" pitchFamily="18" charset="0"/>
              </a:rPr>
              <a:t> фактически здание рассчитано на 500 коек</a:t>
            </a: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  <a:cs typeface="+mn-cs"/>
              </a:rPr>
              <a:t>. На данный момент работают  478 сотрудников ( врачи – 64, средний медицинский персонал – 167, младший медицинский персонал – 149 и прочей хозяйственный персонал 98 человек).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15286" y="1989993"/>
            <a:ext cx="1509623" cy="5822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entury" panose="02040604050505020304" pitchFamily="18" charset="0"/>
              </a:rPr>
              <a:t>Блок «А»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7364" y="2792249"/>
            <a:ext cx="1647645" cy="822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Приемно-консультативное отделение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72829" y="2792249"/>
            <a:ext cx="1582947" cy="8049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Рентген отделение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76641" y="2792249"/>
            <a:ext cx="1633875" cy="796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Пульмонологическое отделение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200" b="1" dirty="0">
              <a:ln>
                <a:solidFill>
                  <a:srgbClr val="44546A"/>
                </a:solidFill>
              </a:ln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07364" y="3825812"/>
            <a:ext cx="1777043" cy="543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Эндоскопия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26281" y="3791305"/>
            <a:ext cx="2745823" cy="543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Отделение для чувствительных форм туберкулеза (ЛТО-1)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33240" y="4466557"/>
            <a:ext cx="5141349" cy="5865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Отделение для устойчивых форм туберкулеза (ЛТО-2)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7364" y="5160473"/>
            <a:ext cx="2268749" cy="636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Легочно-хирургическое отделение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64301" y="5160473"/>
            <a:ext cx="2510288" cy="706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Отделение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хирургии внелегочных форм туберкулеза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7362" y="5986732"/>
            <a:ext cx="2518915" cy="7950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Отделение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анестезиологии и реанимации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18780" y="5986732"/>
            <a:ext cx="2255811" cy="6426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Операционный блок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3252162"/>
            <a:ext cx="941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1 этаж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4063037"/>
            <a:ext cx="906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2 этаж</a:t>
            </a:r>
          </a:p>
        </p:txBody>
      </p:sp>
      <p:sp>
        <p:nvSpPr>
          <p:cNvPr id="1024" name="TextBox 1023"/>
          <p:cNvSpPr txBox="1"/>
          <p:nvPr/>
        </p:nvSpPr>
        <p:spPr>
          <a:xfrm>
            <a:off x="2" y="4675044"/>
            <a:ext cx="72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3 этаж</a:t>
            </a:r>
          </a:p>
        </p:txBody>
      </p:sp>
      <p:sp>
        <p:nvSpPr>
          <p:cNvPr id="1025" name="TextBox 1024"/>
          <p:cNvSpPr txBox="1"/>
          <p:nvPr/>
        </p:nvSpPr>
        <p:spPr>
          <a:xfrm>
            <a:off x="9490" y="5400616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4 этаж</a:t>
            </a:r>
          </a:p>
        </p:txBody>
      </p:sp>
      <p:sp>
        <p:nvSpPr>
          <p:cNvPr id="1027" name="TextBox 1026"/>
          <p:cNvSpPr txBox="1"/>
          <p:nvPr/>
        </p:nvSpPr>
        <p:spPr>
          <a:xfrm>
            <a:off x="28077" y="6076836"/>
            <a:ext cx="734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5 этаж</a:t>
            </a:r>
          </a:p>
        </p:txBody>
      </p:sp>
      <p:sp>
        <p:nvSpPr>
          <p:cNvPr id="1029" name="Скругленный прямоугольник 1028"/>
          <p:cNvSpPr/>
          <p:nvPr/>
        </p:nvSpPr>
        <p:spPr>
          <a:xfrm flipH="1">
            <a:off x="8810172" y="2281134"/>
            <a:ext cx="1466488" cy="6144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entury" panose="02040604050505020304" pitchFamily="18" charset="0"/>
              </a:rPr>
              <a:t>Блок «Б»</a:t>
            </a:r>
          </a:p>
        </p:txBody>
      </p:sp>
      <p:sp>
        <p:nvSpPr>
          <p:cNvPr id="1030" name="Скругленный прямоугольник 1029"/>
          <p:cNvSpPr/>
          <p:nvPr/>
        </p:nvSpPr>
        <p:spPr>
          <a:xfrm>
            <a:off x="7392837" y="3079632"/>
            <a:ext cx="2104843" cy="5089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ln>
                  <a:solidFill>
                    <a:srgbClr val="44546A"/>
                  </a:solidFill>
                </a:ln>
                <a:solidFill>
                  <a:schemeClr val="tx1"/>
                </a:solidFill>
                <a:latin typeface="Century" panose="02040604050505020304" pitchFamily="18" charset="0"/>
              </a:rPr>
              <a:t>Административный блок</a:t>
            </a:r>
          </a:p>
        </p:txBody>
      </p:sp>
      <p:sp>
        <p:nvSpPr>
          <p:cNvPr id="1031" name="Скругленный прямоугольник 1030"/>
          <p:cNvSpPr/>
          <p:nvPr/>
        </p:nvSpPr>
        <p:spPr>
          <a:xfrm>
            <a:off x="9929006" y="3079632"/>
            <a:ext cx="1889185" cy="457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Лекарственный отдел</a:t>
            </a:r>
          </a:p>
        </p:txBody>
      </p:sp>
      <p:sp>
        <p:nvSpPr>
          <p:cNvPr id="1032" name="Скругленный прямоугольник 1031"/>
          <p:cNvSpPr/>
          <p:nvPr/>
        </p:nvSpPr>
        <p:spPr>
          <a:xfrm>
            <a:off x="7392837" y="3825815"/>
            <a:ext cx="2104843" cy="6407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Административный блок</a:t>
            </a:r>
          </a:p>
        </p:txBody>
      </p:sp>
      <p:sp>
        <p:nvSpPr>
          <p:cNvPr id="1033" name="Скругленный прямоугольник 1032"/>
          <p:cNvSpPr/>
          <p:nvPr/>
        </p:nvSpPr>
        <p:spPr>
          <a:xfrm>
            <a:off x="9929006" y="3825809"/>
            <a:ext cx="1983246" cy="6407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Физиотерапевтическое отделение</a:t>
            </a:r>
          </a:p>
        </p:txBody>
      </p:sp>
      <p:sp>
        <p:nvSpPr>
          <p:cNvPr id="1034" name="Скругленный прямоугольник 1033"/>
          <p:cNvSpPr/>
          <p:nvPr/>
        </p:nvSpPr>
        <p:spPr>
          <a:xfrm>
            <a:off x="7438573" y="4651277"/>
            <a:ext cx="2104844" cy="5091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  <a:cs typeface="+mn-cs"/>
              </a:rPr>
              <a:t>Детское </a:t>
            </a:r>
            <a:r>
              <a:rPr lang="ru-RU" sz="1200" b="1" dirty="0">
                <a:ln>
                  <a:solidFill>
                    <a:srgbClr val="44546A"/>
                  </a:solidFill>
                </a:ln>
                <a:solidFill>
                  <a:schemeClr val="tx1"/>
                </a:solidFill>
                <a:latin typeface="Century" panose="02040604050505020304" pitchFamily="18" charset="0"/>
              </a:rPr>
              <a:t>отделение</a:t>
            </a:r>
            <a:endParaRPr lang="ru-RU" sz="1200" b="1" dirty="0">
              <a:ln>
                <a:solidFill>
                  <a:srgbClr val="44546A"/>
                </a:solidFill>
              </a:ln>
              <a:solidFill>
                <a:schemeClr val="tx1"/>
              </a:solidFill>
              <a:latin typeface="Century" panose="020406040505050203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200" b="1" dirty="0">
              <a:solidFill>
                <a:srgbClr val="44546A"/>
              </a:solidFill>
              <a:latin typeface="Century" panose="02040604050505020304" pitchFamily="18" charset="0"/>
            </a:endParaRPr>
          </a:p>
        </p:txBody>
      </p:sp>
      <p:sp>
        <p:nvSpPr>
          <p:cNvPr id="1035" name="Скругленный прямоугольник 1034"/>
          <p:cNvSpPr/>
          <p:nvPr/>
        </p:nvSpPr>
        <p:spPr>
          <a:xfrm>
            <a:off x="9929005" y="4598836"/>
            <a:ext cx="1889184" cy="5080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tx1"/>
                </a:solidFill>
                <a:latin typeface="Century" panose="02040604050505020304" pitchFamily="18" charset="0"/>
              </a:rPr>
              <a:t>Кафедра фтизиатрии</a:t>
            </a:r>
          </a:p>
        </p:txBody>
      </p:sp>
      <p:sp>
        <p:nvSpPr>
          <p:cNvPr id="1036" name="TextBox 1035"/>
          <p:cNvSpPr txBox="1"/>
          <p:nvPr/>
        </p:nvSpPr>
        <p:spPr>
          <a:xfrm>
            <a:off x="6400800" y="3208551"/>
            <a:ext cx="910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1 этаж</a:t>
            </a:r>
          </a:p>
        </p:txBody>
      </p:sp>
      <p:sp>
        <p:nvSpPr>
          <p:cNvPr id="1037" name="TextBox 1036"/>
          <p:cNvSpPr txBox="1"/>
          <p:nvPr/>
        </p:nvSpPr>
        <p:spPr>
          <a:xfrm>
            <a:off x="6400801" y="3968135"/>
            <a:ext cx="1178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2 этаж</a:t>
            </a:r>
          </a:p>
        </p:txBody>
      </p:sp>
      <p:sp>
        <p:nvSpPr>
          <p:cNvPr id="1038" name="TextBox 1037"/>
          <p:cNvSpPr txBox="1"/>
          <p:nvPr/>
        </p:nvSpPr>
        <p:spPr>
          <a:xfrm>
            <a:off x="6604001" y="4749320"/>
            <a:ext cx="97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u="sng" dirty="0">
                <a:solidFill>
                  <a:srgbClr val="C00000"/>
                </a:solidFill>
                <a:latin typeface="Century" panose="02040604050505020304" pitchFamily="18" charset="0"/>
                <a:cs typeface="+mn-cs"/>
              </a:rPr>
              <a:t>3 этаж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43D93F32-DAAA-C9FC-E9DA-52E7C160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75" y="-39074"/>
            <a:ext cx="1889185" cy="68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" y="-39074"/>
            <a:ext cx="913768" cy="92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4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6EDFCC-1AA3-81D9-9D68-5B2487BA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315" y="486201"/>
            <a:ext cx="6754763" cy="72267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Liberation Serif"/>
              </a:rPr>
              <a:t>Цель: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C50A37-069D-F5D2-B015-13FD04E54B15}"/>
              </a:ext>
            </a:extLst>
          </p:cNvPr>
          <p:cNvSpPr txBox="1"/>
          <p:nvPr/>
        </p:nvSpPr>
        <p:spPr>
          <a:xfrm>
            <a:off x="-189959" y="1265749"/>
            <a:ext cx="11782570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kern="11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ОБЕСПЕЧИТЬ  ИНФЕКЦИОННУЮ БЕЗОПАСНОСТЬ МЕДИЦИНСКИХ РАБОТНИКОВ,</a:t>
            </a:r>
          </a:p>
          <a:p>
            <a:pPr algn="ctr">
              <a:lnSpc>
                <a:spcPct val="150000"/>
              </a:lnSpc>
            </a:pPr>
            <a:r>
              <a:rPr lang="ru-RU" sz="2000" kern="11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ПАЦИЕНТОВ  ПРИ </a:t>
            </a:r>
            <a:r>
              <a:rPr lang="kk-KZ" sz="2000" kern="11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ДЕЗИНФЕКЦИИ  И СТЕРИЛИЗАЦИИ ЭНДОСКОПОВ</a:t>
            </a:r>
            <a:r>
              <a:rPr lang="ru-RU" sz="2000" kern="11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2000" kern="11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МИНИМИЗИРОВАТЬ  ИЛИ ПРЕДОТВРАТИТЬ  ВОЗМОЖНЫЕ  РИСКИ.</a:t>
            </a:r>
          </a:p>
        </p:txBody>
      </p:sp>
      <p:pic>
        <p:nvPicPr>
          <p:cNvPr id="2050" name="Picture 2" descr="Планирование собственных целей - Виталий Салахмир">
            <a:extLst>
              <a:ext uri="{FF2B5EF4-FFF2-40B4-BE49-F238E27FC236}">
                <a16:creationId xmlns:a16="http://schemas.microsoft.com/office/drawing/2014/main" xmlns="" id="{D2CDFD95-1B89-2795-AD9A-165AF772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59" y="2947204"/>
            <a:ext cx="5394367" cy="29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906EDFCC-1AA3-81D9-9D68-5B2487BAC37B}"/>
              </a:ext>
            </a:extLst>
          </p:cNvPr>
          <p:cNvSpPr txBox="1">
            <a:spLocks/>
          </p:cNvSpPr>
          <p:nvPr/>
        </p:nvSpPr>
        <p:spPr>
          <a:xfrm>
            <a:off x="4989094" y="3649808"/>
            <a:ext cx="7202906" cy="2098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Соблюдать элементы</a:t>
            </a:r>
            <a:r>
              <a:rPr kumimoji="0" lang="kk-KZ" i="0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стандартных  мер предосторожности: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Гигиена рук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cap="all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Применение </a:t>
            </a:r>
            <a:r>
              <a:rPr kumimoji="0" lang="kk-KZ" i="0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средств  индивидуальной защиты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cap="all" baseline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Качественная обработка эндоскопов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i="0" u="none" strike="noStrike" kern="1200" cap="all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Очистка окружающего пространства </a:t>
            </a:r>
            <a:endParaRPr kumimoji="0" lang="ru-RU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37D3105C-FB17-E847-CB21-E08990E2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548" y="38100"/>
            <a:ext cx="2399315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1232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801781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392" y="115574"/>
            <a:ext cx="10364451" cy="201427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Цикл обработки эндоскопа включает </a:t>
            </a:r>
            <a:b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следующие процессы: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2400" y="1600200"/>
            <a:ext cx="4267200" cy="4011460"/>
          </a:xfrm>
        </p:spPr>
        <p:txBody>
          <a:bodyPr>
            <a:noAutofit/>
          </a:bodyPr>
          <a:lstStyle/>
          <a:p>
            <a:pPr marL="358775" indent="-358775" eaLnBrk="1" hangingPunct="1">
              <a:buFont typeface="Wingdings" pitchFamily="2" charset="2"/>
              <a:buAutoNum type="arabicPeriod"/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Предварительную очистку;</a:t>
            </a:r>
          </a:p>
          <a:p>
            <a:pPr marL="358775" indent="-358775" eaLnBrk="1" hangingPunct="1">
              <a:buFont typeface="Wingdings" pitchFamily="2" charset="2"/>
              <a:buAutoNum type="arabicPeriod"/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Тест на герметичность;</a:t>
            </a:r>
          </a:p>
          <a:p>
            <a:pPr marL="358775" indent="-358775" eaLnBrk="1" hangingPunct="1">
              <a:buFont typeface="Wingdings" pitchFamily="2" charset="2"/>
              <a:buAutoNum type="arabicPeriod"/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Окончательную/предстерилизационную очистку, совмещенную или не совмещенную с дезинфекцией;</a:t>
            </a:r>
          </a:p>
          <a:p>
            <a:pPr marL="358775" indent="-358775" eaLnBrk="1" hangingPunct="1">
              <a:buFont typeface="Wingdings" pitchFamily="2" charset="2"/>
              <a:buAutoNum type="arabicPeriod"/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Дезинфекцию высокого уровня (ДВУ) или стерилизацию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ru-RU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1600200"/>
            <a:ext cx="5486399" cy="411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200415"/>
            <a:ext cx="2918884" cy="12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2" y="200415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0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03270"/>
            <a:ext cx="109728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Предварительная очистка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752" y="976947"/>
            <a:ext cx="11661047" cy="5576253"/>
          </a:xfrm>
        </p:spPr>
        <p:txBody>
          <a:bodyPr>
            <a:noAutofit/>
          </a:bodyPr>
          <a:lstStyle/>
          <a:p>
            <a:pPr marL="36000" indent="0">
              <a:lnSpc>
                <a:spcPct val="100000"/>
              </a:lnSpc>
              <a:buNone/>
              <a:tabLst>
                <a:tab pos="358775" algn="l"/>
                <a:tab pos="450850" algn="l"/>
              </a:tabLst>
              <a:defRPr/>
            </a:pPr>
            <a:r>
              <a:rPr lang="ru-RU" sz="1600" dirty="0">
                <a:latin typeface="Times New Roman" pitchFamily="18" charset="0"/>
              </a:rPr>
              <a:t>	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осуществляется персоналом в защитной одежде: халат, колпак,                       Респиратор, защитные очки. </a:t>
            </a:r>
          </a:p>
          <a:p>
            <a:pPr marL="36000" indent="0">
              <a:lnSpc>
                <a:spcPct val="100000"/>
              </a:lnSpc>
              <a:buNone/>
              <a:tabLst>
                <a:tab pos="358775" algn="l"/>
                <a:tab pos="450850" algn="l"/>
              </a:tabLs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эндоскопической манипуляции, не допуская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подсыхания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загрязнений (на/внутри), проводят предварительную очистку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эндоскопа. </a:t>
            </a:r>
          </a:p>
          <a:p>
            <a:pPr marL="36000" indent="0">
              <a:lnSpc>
                <a:spcPct val="100000"/>
              </a:lnSpc>
              <a:buNone/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Очистку гибкого эндоскопа осуществляют, пока прибор еще подключен к источнику света и эндоскопическому отсосу.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Предварительная очистка.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Рабочую (вводимую в тело пациента) часть эндоскопа протирают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одноразовой марлевой салфеткой увлажненной моющим раствором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(0,8% раствор «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Медидез-Энзо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 удаляя видимые загрязнения по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 от блока управления к дистальному концу – 1 мин.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Промыть сопло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омывателя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объектива, чередуя подачу воздуха и воды,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15 сек. (для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гастро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дуодено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колоноскопов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Промыть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биопсийный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 эндоскопа 0,8% раствором «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Медидез-Энзо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 помощью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электроотсоса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15 сек.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 После завершения предварительной очистки эндоскоп отключить от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 света и эндоскопического отсоса. Клапаны и заглушки снять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погрузить их в моющий раствор, обеспечив контакт всех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поверхностей с раствором.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4" name="Picture 4" descr="C:\Users\User\Desktop\Новая папка\Bakhytgul\ph15_gp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55331" y="2693393"/>
            <a:ext cx="2444955" cy="1908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352" y="0"/>
            <a:ext cx="1897648" cy="121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67409" cy="97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0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10972800" cy="8382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герметичность</a:t>
            </a:r>
          </a:p>
        </p:txBody>
      </p:sp>
      <p:sp>
        <p:nvSpPr>
          <p:cNvPr id="14339" name="Содержимое 2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11684000" cy="4572000"/>
          </a:xfrm>
        </p:spPr>
        <p:txBody>
          <a:bodyPr/>
          <a:lstStyle/>
          <a:p>
            <a:pPr marL="0" indent="358775" algn="just" defTabSz="625475">
              <a:buFont typeface="Wingdings" pitchFamily="2" charset="2"/>
              <a:buNone/>
              <a:tabLst>
                <a:tab pos="266700" algn="l"/>
                <a:tab pos="358775" algn="l"/>
              </a:tabLst>
            </a:pP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 на герметичность позволяет определить внешние и внутренние повреждения эндоскопа до его погружения в раствор химического средства, чтобы избежать серьезных повреждений при контакте с ним.   </a:t>
            </a:r>
          </a:p>
        </p:txBody>
      </p:sp>
      <p:pic>
        <p:nvPicPr>
          <p:cNvPr id="14340" name="Picture 4" descr="C:\Users\User\Desktop\Новая папка\Bakhytgul\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29" y="3600450"/>
            <a:ext cx="44091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User\Desktop\Новая папка\Bakhytgul\31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581400"/>
            <a:ext cx="4775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916" y="214947"/>
            <a:ext cx="291888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9" y="214947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24861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03200" y="141402"/>
            <a:ext cx="11684000" cy="1182278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Окончательная или </a:t>
            </a:r>
            <a:b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 стерилизационная </a:t>
            </a:r>
            <a:b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очистка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3200" y="1219200"/>
            <a:ext cx="11785600" cy="5257800"/>
          </a:xfrm>
        </p:spPr>
        <p:txBody>
          <a:bodyPr>
            <a:normAutofit fontScale="92500" lnSpcReduction="20000"/>
          </a:bodyPr>
          <a:lstStyle/>
          <a:p>
            <a:pPr marL="0" indent="358775" algn="just">
              <a:buFont typeface="Wingdings" pitchFamily="2" charset="2"/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Производиться с целью удаления органических и неорганических загрязнений. Состоит из трех последовательных этапов.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 этап. Очистка наружной поверхности и каналов.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обеспечение: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контейнер либо встроенная мойка вместимостью 10 л,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средство 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Медидез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-ОПА специальные щетки, все канальный ирригатор, адаптер для дополнительных каналов, промывочные трубки, шприцы, таймер, водный термометр, контейнер, чистые салфетки.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Наполнить емкость раствором средства.</a:t>
            </a:r>
          </a:p>
          <a:p>
            <a:pPr marL="266700" indent="-266700" algn="just">
              <a:buFont typeface="+mj-lt"/>
              <a:buAutoNum type="arabicPeriod"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Присоединить все канальный ирригатор, адаптеры, промывочные трубки.</a:t>
            </a:r>
          </a:p>
          <a:p>
            <a:pPr marL="0" indent="358775" algn="just">
              <a:buFont typeface="+mj-lt"/>
              <a:buAutoNum type="arabicPeriod" startAt="3"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Полностью погрузить эндоскоп и съемные детали в раствор и заполнить им все каналы с помощью шприца. Выдержать время экспозиции.</a:t>
            </a:r>
          </a:p>
          <a:p>
            <a:pPr marL="0" indent="358775" algn="just">
              <a:buFont typeface="+mj-lt"/>
              <a:buAutoNum type="arabicPeriod" startAt="3"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окончания времени выдержки промыть каналы с помощью шприца, отсоединить все канальный ирригатор, адаптеры, трубки.</a:t>
            </a:r>
          </a:p>
          <a:p>
            <a:pPr marL="0" indent="358775" algn="just">
              <a:buFont typeface="+mj-lt"/>
              <a:buAutoNum type="arabicPeriod" startAt="3"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Очистить от загрязнений внешнюю поверхность эндоскопа салфетками. </a:t>
            </a:r>
          </a:p>
          <a:p>
            <a:pPr marL="266700" indent="-266700">
              <a:buFont typeface="+mj-lt"/>
              <a:buAutoNum type="arabicPeriod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60325"/>
            <a:ext cx="291888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" y="51593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144266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 noChangeArrowheads="1"/>
          </p:cNvSpPr>
          <p:nvPr>
            <p:ph idx="1"/>
          </p:nvPr>
        </p:nvSpPr>
        <p:spPr>
          <a:xfrm>
            <a:off x="129116" y="663676"/>
            <a:ext cx="11277600" cy="5034759"/>
          </a:xfrm>
        </p:spPr>
        <p:txBody>
          <a:bodyPr/>
          <a:lstStyle/>
          <a:p>
            <a:pPr marL="0" indent="358775">
              <a:buFont typeface="Arial" charset="0"/>
              <a:buAutoNum type="arabicPeriod" startAt="6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Очистить специальными щетками порты эндоскопа, аспирационный канал, клапан подачи воздуха/воды, клапан инструментального канала.</a:t>
            </a:r>
          </a:p>
          <a:p>
            <a:pPr marL="0" indent="358775" algn="just">
              <a:buFont typeface="Arial" charset="0"/>
              <a:buAutoNum type="arabicPeriod" startAt="6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Обработать все доступные каналы эндоскопа щетками соответствующего диаметра.</a:t>
            </a:r>
          </a:p>
          <a:p>
            <a:pPr marL="0" indent="358775" algn="just">
              <a:buFont typeface="Arial" charset="0"/>
              <a:buAutoNum type="arabicPeriod" startAt="6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Щетки многоразового использования после применения подвергаются дезинфекции, </a:t>
            </a:r>
            <a:r>
              <a:rPr lang="ru-RU" altLang="ru-RU" sz="2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предстерилизационной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очистке и стерилизации.</a:t>
            </a:r>
          </a:p>
          <a:p>
            <a:pPr marL="0" indent="358775" algn="just">
              <a:buFont typeface="Arial" charset="0"/>
              <a:buAutoNum type="arabicPeriod" startAt="6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завершения очистки каналов присоединяется все канальный ирригатор, адаптеры, промывочные трубки, через которые промыть все каналы раствором средства с помощью шприца для удаления остатков загрязнений</a:t>
            </a:r>
          </a:p>
          <a:p>
            <a:pPr marL="0" indent="358775" algn="just">
              <a:buFont typeface="Arial" charset="0"/>
              <a:buAutoNum type="arabicPeriod" startAt="6"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Удалить  раствор средства из каналов воздухом с помощью шприца.  </a:t>
            </a:r>
          </a:p>
        </p:txBody>
      </p:sp>
      <p:pic>
        <p:nvPicPr>
          <p:cNvPr id="12291" name="Picture 2" descr="C:\Users\User\Desktop\Новая папка\Bakhytgul\Stars-BM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7239" y="5089423"/>
            <a:ext cx="3275843" cy="1684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4" descr="C:\Users\User\Desktop\Новая папка\Bakhytgul\3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3222" y="5105399"/>
            <a:ext cx="3244778" cy="1668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43" y="1"/>
            <a:ext cx="2387942" cy="66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6120" y="742122"/>
            <a:ext cx="11421080" cy="512527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2 этап. Ополаскивание эндоскопа от остатков средства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58775" algn="just">
              <a:buFont typeface="Wingdings" pitchFamily="2" charset="2"/>
              <a:buNone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Проводиться с  целью удаления остатков средства, использованного для окончательной очистки, с поверхности и из каналов эндоскопа.</a:t>
            </a:r>
          </a:p>
          <a:p>
            <a:pPr marL="0" indent="358775" algn="just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обеспечение: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контейнер вместимостью не менее 10 л; вода водопроводная, чистые салфетки.</a:t>
            </a:r>
          </a:p>
          <a:p>
            <a:pPr marL="0" indent="358775" algn="just">
              <a:buFont typeface="+mj-lt"/>
              <a:buAutoNum type="arabicPeriod"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Погрузить эндоскоп с присоединенным все канальным ирригатором, адаптерами, трубками и съемные детали в контейнер с водой.</a:t>
            </a:r>
          </a:p>
          <a:p>
            <a:pPr marL="0" indent="358775" algn="just">
              <a:buFont typeface="+mj-lt"/>
              <a:buAutoNum type="arabicPeriod"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Тщательно отмыть салфетками внешние поверхности эндоскопа и все съемные детали.</a:t>
            </a:r>
          </a:p>
          <a:p>
            <a:pPr marL="0" indent="358775" algn="just">
              <a:buFont typeface="+mj-lt"/>
              <a:buAutoNum type="arabicPeriod"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Заполнить каналы и промыть их водой несколько раз с помощью шприца.</a:t>
            </a:r>
          </a:p>
          <a:p>
            <a:pPr marL="0" indent="358775" algn="just">
              <a:buFont typeface="+mj-lt"/>
              <a:buAutoNum type="arabicPeriod"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Удалить воду из всех каналов воздухом с помощью шприца.</a:t>
            </a:r>
          </a:p>
          <a:p>
            <a:pPr marL="0" indent="358775">
              <a:buFont typeface="Wingdings" pitchFamily="2" charset="2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315" name="Picture 4" descr="C:\Users\User\Desktop\Новая папка\Bakhytgul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340" y="5029199"/>
            <a:ext cx="3251200" cy="1676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6" name="Picture 2" descr="C:\Users\User\Desktop\Новая папка\Bakhytgul\эндос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9699" y="4953000"/>
            <a:ext cx="28448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27" y="-79374"/>
            <a:ext cx="2677474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6"/>
            <a:ext cx="932240" cy="9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7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09600" y="838200"/>
            <a:ext cx="11277600" cy="54102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3 этап. Сушка эндоскопа после ополаскивания.</a:t>
            </a:r>
          </a:p>
          <a:p>
            <a:pPr marL="0" indent="358775" algn="just">
              <a:buFont typeface="Wingdings" pitchFamily="2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Производиться для предотвращения разведения водой средства, предназначенного для ДВУ или стерилизации.</a:t>
            </a:r>
          </a:p>
          <a:p>
            <a:pPr marL="0" indent="358775" algn="just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обеспечение: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стол/рабочая поверхность, чистая простыня, чистые салфетки.</a:t>
            </a:r>
          </a:p>
          <a:p>
            <a:pPr marL="0" indent="358775" algn="just">
              <a:buFont typeface="+mj-lt"/>
              <a:buAutoNum type="arabicPeriod"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Перенести эндоскоп с присоединенным все канальным ирригатором, адаптерами, трубками и съемные детали на чистую рабочую поверхность.</a:t>
            </a:r>
          </a:p>
          <a:p>
            <a:pPr marL="0" indent="358775" algn="just">
              <a:buFont typeface="+mj-lt"/>
              <a:buAutoNum type="arabicPeriod"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Внешнюю поверхность эндоскопа высушить чистыми салфетками.</a:t>
            </a:r>
          </a:p>
          <a:p>
            <a:pPr marL="0" indent="358775" algn="just">
              <a:buFont typeface="+mj-lt"/>
              <a:buAutoNum type="arabicPeriod"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Каналы просушить воздухом с помощью шприца через все канальный ирригатор, адаптеры, трубки. Для предупреждения инфицирования персонала инфекционным аэрозолем, необходимо прикрывать дистальный конец эндоскопа салфеткой.</a:t>
            </a:r>
          </a:p>
          <a:p>
            <a:pPr marL="0" indent="358775">
              <a:buFont typeface="Wingdings" pitchFamily="2" charset="2"/>
              <a:buNone/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39" name="Picture 3" descr="C:\Users\User\Desktop\Новая папка\Bakhytgul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5189537"/>
            <a:ext cx="2844800" cy="1668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0" name="Picture 4" descr="C:\Users\User\Desktop\Новая папка\Bakhytgul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2943" y="5189537"/>
            <a:ext cx="41656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01" y="-1588"/>
            <a:ext cx="2918884" cy="1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E5BFF1-9FAB-4EE3-A266-083E505EA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960"/>
            <a:ext cx="107908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87600" y="1974009"/>
            <a:ext cx="9877777" cy="34506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Азопирамовой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пробы на наличие остатков крови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Фенолфталеиновой пробы на остатки моющих средств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Проведение: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/>
              </a:rPr>
              <a:t>п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осле использования растворов химических средств (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азопирам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, фенолфталеин)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биопсийный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> канал ополоснуть 20-30 мл водопроводной воды питьевого качества и продуть воздухом, а наружную поверхность протереть последовательно салфеткой, смоченной водопроводной водой, и сухой салфеткой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путем постановки: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78A7C769-072E-B32F-1567-CFC8649EB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16" y="0"/>
            <a:ext cx="291888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BD87F1-72B2-4299-800D-9C735D116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" y="27832"/>
            <a:ext cx="107908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51847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10972800" cy="762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Дезинфекция высокого уровня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95400"/>
            <a:ext cx="11582400" cy="5334000"/>
          </a:xfrm>
        </p:spPr>
        <p:txBody>
          <a:bodyPr>
            <a:normAutofit fontScale="85000" lnSpcReduction="20000"/>
          </a:bodyPr>
          <a:lstStyle/>
          <a:p>
            <a:pPr marL="0" indent="358775" algn="just"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Производится с целью обеззараживания/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деконтаминации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эндоскопа. </a:t>
            </a:r>
          </a:p>
          <a:p>
            <a:pPr marL="0" indent="0" algn="just">
              <a:buNone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Выполняется в чистой зоне моечного помещения. Состоит из трех последовательных этапов.</a:t>
            </a:r>
          </a:p>
          <a:p>
            <a:pPr marL="0" indent="358775" algn="just">
              <a:buFont typeface="Wingdings" pitchFamily="2" charset="2"/>
              <a:buChar char="v"/>
              <a:defRPr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Обработка ручным способом.</a:t>
            </a:r>
          </a:p>
          <a:p>
            <a:pPr marL="358775" indent="358775" algn="just"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этап. Обработка в растворе средства для ДВУ. Используется средство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Медидез-Опа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58775" indent="0" algn="just">
              <a:buNone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 техническое обеспечение: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емкость с плотно прилегающей крышкой, средства для ДВУ, стерильные салфетки, химические индикаторы, водный термометр, таймер </a:t>
            </a:r>
          </a:p>
          <a:p>
            <a:pPr marL="358775" indent="358775" algn="just">
              <a:buFont typeface="Wingdings" pitchFamily="2" charset="2"/>
              <a:buChar char="ü"/>
              <a:tabLst>
                <a:tab pos="266700" algn="l"/>
              </a:tabLst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этап. Ополаскивание эндоскопа от средства, использованного для ДВУ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58775" indent="0" algn="just">
              <a:buNone/>
              <a:tabLst>
                <a:tab pos="266700" algn="l"/>
              </a:tabLst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 техническое обеспечение: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емкость с плотно прилегающей крышкой, вода дистиллированная,  стерильные перчатки, халат и маска, антисептик.</a:t>
            </a:r>
          </a:p>
          <a:p>
            <a:pPr marL="358775" indent="358775" algn="just">
              <a:buFont typeface="Wingdings" pitchFamily="2" charset="2"/>
              <a:buChar char="ü"/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этап. Сушка эндоскопа. </a:t>
            </a:r>
          </a:p>
          <a:p>
            <a:pPr marL="358775" indent="0" algn="just">
              <a:buNone/>
              <a:defRPr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 техническое обеспечение: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 для сушки, стерильные: простыня, салфетки, шприц, чехол для упаковки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34" y="304800"/>
            <a:ext cx="291888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199EE6-3F57-445A-8542-E43618C4D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908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406400" y="146686"/>
            <a:ext cx="10972800" cy="762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Дезинфекция высокого уровня</a:t>
            </a:r>
            <a:endParaRPr lang="ru-RU" alt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0" y="848412"/>
            <a:ext cx="11480800" cy="60095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v"/>
              <a:defRPr/>
            </a:pP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Б. Обработка механизированным способом с использованием оборудования для обработки эндоскопов.</a:t>
            </a:r>
          </a:p>
          <a:p>
            <a:pPr marL="0" indent="358775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Производиться с целью повышения надежности обработки, снижения трудозатрат и защиты здоровья персонала; снижения риска повреждения эндоскопов.</a:t>
            </a:r>
          </a:p>
          <a:p>
            <a:pPr marL="0" indent="358775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машина «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Olimpus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OER- FW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для обработки эндоскопов, средства для окончательной очистки, средство для ДВУ, стол, стерильная простыня, перчатки, халат, маска, сушильный шкаф.</a:t>
            </a:r>
          </a:p>
          <a:p>
            <a:pPr marL="0" indent="358775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оборудования для обработки эндоскопов:</a:t>
            </a:r>
          </a:p>
          <a:p>
            <a:pPr marL="173038" indent="358775">
              <a:lnSpc>
                <a:spcPct val="110000"/>
              </a:lnSpc>
              <a:buFont typeface="+mj-lt"/>
              <a:buAutoNum type="arabicPeriod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эксплуатационной документации на маши убедиться в возможности его использования для обработки эндоскопа требуемой модели.</a:t>
            </a:r>
          </a:p>
          <a:p>
            <a:pPr marL="173038" indent="358775">
              <a:lnSpc>
                <a:spcPct val="110000"/>
              </a:lnSpc>
              <a:buFont typeface="+mj-lt"/>
              <a:buAutoNum type="arabicPeriod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Убедиться, что применяемые средства очистки, дезинфекции и стерилизации совместимы с использованием оборудованием и эндоскопом.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800" dirty="0">
                <a:latin typeface="Times New Roman" pitchFamily="18" charset="0"/>
                <a:cs typeface="Times New Roman" pitchFamily="18" charset="0"/>
              </a:rPr>
              <a:t>Используется Медидез-ОПА. Обработка проводится в 3 цикла. </a:t>
            </a:r>
          </a:p>
          <a:p>
            <a:pPr marL="173038" indent="358775">
              <a:lnSpc>
                <a:spcPct val="110000"/>
              </a:lnSpc>
              <a:buFont typeface="+mj-lt"/>
              <a:buAutoNum type="arabicPeriod"/>
              <a:defRPr/>
            </a:pPr>
            <a:r>
              <a:rPr lang="kk-KZ" sz="1800" b="1" dirty="0">
                <a:latin typeface="Times New Roman" pitchFamily="18" charset="0"/>
                <a:cs typeface="Times New Roman" pitchFamily="18" charset="0"/>
              </a:rPr>
              <a:t>Цикл обработки 34 минуты.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173038" indent="358775">
              <a:lnSpc>
                <a:spcPct val="110000"/>
              </a:lnSpc>
              <a:buFont typeface="+mj-lt"/>
              <a:buAutoNum type="arabicPeriod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Подготовить оборудование к работе в соответствии с инструкцией по эксплуатации. </a:t>
            </a:r>
          </a:p>
          <a:p>
            <a:pPr marL="0" indent="358775">
              <a:buFont typeface="Wingdings" pitchFamily="2" charset="2"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Font typeface="Wingdings" pitchFamily="2" charset="2"/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358775">
              <a:buFont typeface="Wingdings" pitchFamily="2" charset="2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412" y="4763"/>
            <a:ext cx="2251587" cy="82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590" y="5377794"/>
            <a:ext cx="2793305" cy="147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8"/>
          <a:stretch/>
        </p:blipFill>
        <p:spPr bwMode="auto">
          <a:xfrm>
            <a:off x="1908217" y="5377794"/>
            <a:ext cx="2165263" cy="148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DDA9A2-9D94-4D13-B1C6-AF9C822A8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" cy="9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E9AC30-50B4-5927-0BCE-68B80869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5594" y="-1645438"/>
            <a:ext cx="10351752" cy="2736819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Liberation Serif"/>
              </a:rPr>
              <a:t>Задача: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7DBBFE-01B8-7477-46B2-6E1062E2AF96}"/>
              </a:ext>
            </a:extLst>
          </p:cNvPr>
          <p:cNvSpPr txBox="1"/>
          <p:nvPr/>
        </p:nvSpPr>
        <p:spPr>
          <a:xfrm>
            <a:off x="0" y="935844"/>
            <a:ext cx="7733654" cy="4620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риски, которые могут провоцировать инфицирование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приоритетность рисков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о рисках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Расследование неблагоприятных событий 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соответствующих мер</a:t>
            </a:r>
          </a:p>
          <a:p>
            <a:pPr marL="1143000" indent="-11430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tx1"/>
              </a:solidFill>
              <a:latin typeface="Liberation Serif"/>
            </a:endParaRPr>
          </a:p>
        </p:txBody>
      </p:sp>
      <p:pic>
        <p:nvPicPr>
          <p:cNvPr id="3074" name="Picture 2" descr="Цель и задачи курсовой работы">
            <a:extLst>
              <a:ext uri="{FF2B5EF4-FFF2-40B4-BE49-F238E27FC236}">
                <a16:creationId xmlns:a16="http://schemas.microsoft.com/office/drawing/2014/main" xmlns="" id="{0A266E06-BA1B-BBB9-E310-FE7255F8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84" y="944843"/>
            <a:ext cx="4788015" cy="591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3A1C8C94-6605-CA5A-7537-E0E48D71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58" y="38100"/>
            <a:ext cx="2064705" cy="89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" y="3810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146388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607605"/>
              </p:ext>
            </p:extLst>
          </p:nvPr>
        </p:nvGraphicFramePr>
        <p:xfrm>
          <a:off x="1135626" y="1114937"/>
          <a:ext cx="9920748" cy="5524689"/>
        </p:xfrm>
        <a:graphic>
          <a:graphicData uri="http://schemas.openxmlformats.org/drawingml/2006/table">
            <a:tbl>
              <a:tblPr firstRow="1" firstCol="1" bandRow="1"/>
              <a:tblGrid>
                <a:gridCol w="7982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998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0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24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процедуры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Подготовка к процедуре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СИЗ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Халат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Колпак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Перчатки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Респиратор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Щиток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Водонепроницаемый фартук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Нарукавники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Предварительная очистка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Соблюдаются все этапы обработки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Используется салфетка для очистки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Используются помпа или шприц для прокачки дезинфицирующего раствора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шприц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Проводится внешний контроль целостности оборудования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Тест на герметичность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Окончательная очистка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ЕДПО не менее 10 литров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Крышки для ЕДПО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Визуальный осмотр раствора на наличие осадка, хлопьев, и изменения.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мерной емкости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таймера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Песочные часы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Использование термометра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Наличие исправных щеток: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соответствующий диаметр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короткая щетка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погнутые с нарушением структуры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95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Закрытие клапана салфетками во время продувки каналов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</a:tbl>
          </a:graphicData>
        </a:graphic>
      </p:graphicFrame>
      <p:sp>
        <p:nvSpPr>
          <p:cNvPr id="7317" name="Заголовок 1"/>
          <p:cNvSpPr>
            <a:spLocks noGrp="1"/>
          </p:cNvSpPr>
          <p:nvPr>
            <p:ph type="title"/>
          </p:nvPr>
        </p:nvSpPr>
        <p:spPr>
          <a:xfrm>
            <a:off x="625987" y="387862"/>
            <a:ext cx="97536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latin typeface="Times New Roman" pitchFamily="16" charset="0"/>
                <a:cs typeface="Times New Roman" pitchFamily="16" charset="0"/>
              </a:rPr>
              <a:t>ЧЕК Лист </a:t>
            </a:r>
            <a:br>
              <a:rPr lang="ru-RU" altLang="ru-RU" sz="2800" b="1" dirty="0">
                <a:latin typeface="Times New Roman" pitchFamily="16" charset="0"/>
                <a:cs typeface="Times New Roman" pitchFamily="16" charset="0"/>
              </a:rPr>
            </a:br>
            <a:r>
              <a:rPr lang="ru-RU" altLang="ru-RU" sz="2800" b="1" dirty="0">
                <a:latin typeface="Times New Roman" pitchFamily="16" charset="0"/>
                <a:cs typeface="Times New Roman" pitchFamily="16" charset="0"/>
              </a:rPr>
              <a:t>проведение контроля обработки в отделении эндоскопии</a:t>
            </a:r>
          </a:p>
        </p:txBody>
      </p:sp>
      <p:pic>
        <p:nvPicPr>
          <p:cNvPr id="7318" name="Picture 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762" y="41787"/>
            <a:ext cx="169968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B534398-2D4B-43AE-8335-CF423544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908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20466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335258"/>
              </p:ext>
            </p:extLst>
          </p:nvPr>
        </p:nvGraphicFramePr>
        <p:xfrm>
          <a:off x="1124155" y="916860"/>
          <a:ext cx="9245601" cy="5869940"/>
        </p:xfrm>
        <a:graphic>
          <a:graphicData uri="http://schemas.openxmlformats.org/drawingml/2006/table">
            <a:tbl>
              <a:tblPr firstRow="1" firstCol="1" bandRow="1"/>
              <a:tblGrid>
                <a:gridCol w="7438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57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27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15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качество очистки (</a:t>
                      </a:r>
                      <a:r>
                        <a:rPr lang="ru-RU" sz="18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азопирамовая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и фенолфталеиновая проба)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Процесс ДВУ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Правильно разводится энзимное средство для проведения обработки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Смена перчаток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25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Проведение тест контроля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дез</a:t>
                      </a: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средства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отсутствие полосок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Отдельная помпа или шприц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ЕДПО с крышками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Проводится гигиена рук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Ополаскивания эндоскопа от средства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Просушивание эндоскопа и его каналов воздушным пистолетом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Заполнение каналов 70 % спиртом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Продувка каналов воздухом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Транспортировка эндоскопа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-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Хранение эндоскопа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8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Сушильный шкаф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+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017" marR="360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8276" name="Заголовок 1"/>
          <p:cNvSpPr>
            <a:spLocks noGrp="1"/>
          </p:cNvSpPr>
          <p:nvPr>
            <p:ph type="title"/>
          </p:nvPr>
        </p:nvSpPr>
        <p:spPr>
          <a:xfrm>
            <a:off x="1524001" y="38101"/>
            <a:ext cx="9347200" cy="609600"/>
          </a:xfrm>
        </p:spPr>
        <p:txBody>
          <a:bodyPr/>
          <a:lstStyle/>
          <a:p>
            <a:r>
              <a:rPr lang="ru-RU" altLang="ru-RU" sz="1800" dirty="0">
                <a:latin typeface="Times New Roman" pitchFamily="16" charset="0"/>
                <a:cs typeface="Times New Roman" pitchFamily="16" charset="0"/>
              </a:rPr>
              <a:t>Продолжение</a:t>
            </a:r>
          </a:p>
        </p:txBody>
      </p:sp>
      <p:pic>
        <p:nvPicPr>
          <p:cNvPr id="8277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17" y="0"/>
            <a:ext cx="2918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D8D8D9-E3DF-407B-9833-A56AC6514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908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04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331" y="374374"/>
            <a:ext cx="4638260" cy="61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83" y="490329"/>
            <a:ext cx="4879206" cy="619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DA2652D-082B-4F6B-B42F-B9A8079AA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212" y="0"/>
            <a:ext cx="1079086" cy="10912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AE8B76-9E9D-4A7E-9F37-8F4E7B001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4201" y="0"/>
            <a:ext cx="1947799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3790951" y="274639"/>
            <a:ext cx="4129616" cy="706437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Выводы: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/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Таким образом, в целях профилактики и предотвращения рисков в ГКП на ПХВ «Городской центр фтизиопульмонологии»,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г.Нур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-Султан был Разработан СОП по безопасности при дезинфекции и стерилизации полых инструментов (гибких эндоскопов). </a:t>
            </a:r>
          </a:p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При выполнение полевого задания были выявлены  риск ориентированы подходы к профилактики инфекции.</a:t>
            </a:r>
          </a:p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Также разработаны Чек лист и  наглядные пособия при проведения эндоскопических манипуляций</a:t>
            </a:r>
          </a:p>
          <a:p>
            <a:pPr algn="just"/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2" descr="https://hls.kz/wp-content/uploads/2019/05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1"/>
            <a:ext cx="209126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Нет описания фот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214313"/>
            <a:ext cx="29210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0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980" y="1422905"/>
            <a:ext cx="10351752" cy="3355675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 проведенных  полевых работ мы определили перечень возможных  рисков , влияющих на качество и эффективность дезинфекции и стерилизации эндоскопов.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Выявили и составили перечень  возможных рисков при обработке эндоскопов.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дали подробное обоснование каждому риску.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меры по предупреждению и снижению возможных рисков с использованием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СОП по «безопасность при  дезинфекции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стерелизации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полых инструментов».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013" y="4231105"/>
            <a:ext cx="9131927" cy="2137611"/>
          </a:xfrm>
        </p:spPr>
        <p:txBody>
          <a:bodyPr>
            <a:noAutofit/>
          </a:bodyPr>
          <a:lstStyle/>
          <a:p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При Выполнений  полевых  работ мы вникли в важность  и  значимость обработки эндоскопов ,что влияет на качество оказываемой процедуры, на соблюдение всех  этапов обработки инструментария, что снижает и минимизирует возможные риски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AF62F7-58E3-0C90-6E8D-40D797916E71}"/>
              </a:ext>
            </a:extLst>
          </p:cNvPr>
          <p:cNvSpPr txBox="1"/>
          <p:nvPr/>
        </p:nvSpPr>
        <p:spPr>
          <a:xfrm>
            <a:off x="3048000" y="4892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D67CC3-7828-4F99-A776-3E2AEC3DC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086" cy="10912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F24D78-5805-4975-BD61-190BABC3C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763" y="0"/>
            <a:ext cx="2920237" cy="126198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54051" y="23814"/>
            <a:ext cx="10972800" cy="720725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Польза от проведенной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535517" y="714375"/>
            <a:ext cx="10972800" cy="53784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ходе данной работы мы получили новые знания и улучшили навыки в следующих вопросах:</a:t>
            </a:r>
          </a:p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осведомлённости первичных знаний в области эндоскопии;</a:t>
            </a:r>
          </a:p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СОП, протоколов, плана в области эндоскопии;</a:t>
            </a:r>
          </a:p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 нового направления в своей работе и в работе комиссии инфекционного контроля.</a:t>
            </a:r>
          </a:p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возможных рисков </a:t>
            </a:r>
          </a:p>
          <a:p>
            <a:pPr>
              <a:buFont typeface="Wingdings" pitchFamily="2" charset="2"/>
              <a:buNone/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2" descr="https://hls.kz/wp-content/uploads/2019/05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9"/>
            <a:ext cx="1930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Нет описания фот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233" y="12700"/>
            <a:ext cx="2921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006640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3E799C-A631-4C57-A5B4-D95612C8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84463"/>
            <a:ext cx="10351752" cy="980386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3C4323-E5B5-46E7-8EC3-49FDBDEE7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4" y="1989056"/>
            <a:ext cx="10351752" cy="371415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World Health Organization et al. Decontamination and reprocessing of medical devices for health-care facilities. – 2016.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Приказ № 68 </a:t>
            </a:r>
            <a:r>
              <a:rPr kumimoji="0" lang="ru-RU" sz="1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Мз</a:t>
            </a: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 РК от 29 июля 2022 года  </a:t>
            </a:r>
            <a:b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Об утверждении Санитарных правил «Санитарно-эпидемиологические требования к организации и проведению дезинфекции, дезинсекции и дератизации».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Гренкова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 А. Эпидемиологическая безопасность нестерильных эндоскопических вмешательств. – 2018.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CC974C99-1A41-F8AB-D58A-DFFEF68E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200415"/>
            <a:ext cx="2918884" cy="12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216D40-185C-4D14-976E-D928B4C7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6" y="0"/>
            <a:ext cx="1079086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https://hls.kz/</a:t>
            </a:r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1" u="sng" dirty="0">
                <a:solidFill>
                  <a:srgbClr val="BB6633"/>
                </a:solidFill>
                <a:effectLst/>
                <a:latin typeface="Arial" panose="020B0604020202020204" pitchFamily="34" charset="0"/>
                <a:hlinkClick r:id="rId3"/>
              </a:rPr>
              <a:t>"Risk, Issue, and Opportunity Management Guide for Defense Acquisition Programs"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(PDF). United States Department of Defense. January 2017. Retrieved 2018-06-18.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https://apps.who.int/iris/bitstream/handle/10665/251730/9789240036291-rus.pdf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10B15C-903F-4A87-9C56-012D18FDD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21"/>
            <a:ext cx="1079086" cy="10912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023083-7504-4717-ACC1-8B4F70C17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449" y="0"/>
            <a:ext cx="292023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97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ED420B-2B30-08D1-6EF9-8ABFFC3B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atin typeface="Liberation Serif"/>
              </a:rPr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50573" y="4385157"/>
            <a:ext cx="137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https://hls.kz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97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B5F2D8-8A95-A3B5-3241-92AFBCEB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226" y="1"/>
            <a:ext cx="10351752" cy="1796716"/>
          </a:xfrm>
        </p:spPr>
        <p:txBody>
          <a:bodyPr>
            <a:normAutofit/>
          </a:bodyPr>
          <a:lstStyle/>
          <a:p>
            <a:r>
              <a:rPr lang="ru-RU" sz="4400" b="1" kern="150" dirty="0">
                <a:effectLst/>
                <a:latin typeface="Liberation Serif"/>
                <a:ea typeface="SimSun" panose="02010600030101010101" pitchFamily="2" charset="-122"/>
                <a:cs typeface="Mangal" panose="02040503050203030202" pitchFamily="18" charset="0"/>
              </a:rPr>
              <a:t>Актуальность :</a:t>
            </a:r>
            <a:r>
              <a:rPr lang="ru-RU" sz="4400" kern="150" dirty="0">
                <a:effectLst/>
                <a:latin typeface="Liberation Serif"/>
                <a:ea typeface="SimSun" panose="02010600030101010101" pitchFamily="2" charset="-122"/>
                <a:cs typeface="Mangal" panose="02040503050203030202" pitchFamily="18" charset="0"/>
              </a:rPr>
              <a:t/>
            </a:r>
            <a:br>
              <a:rPr lang="ru-RU" sz="4400" kern="150" dirty="0">
                <a:effectLst/>
                <a:latin typeface="Liberation Serif"/>
                <a:ea typeface="SimSun" panose="02010600030101010101" pitchFamily="2" charset="-122"/>
                <a:cs typeface="Mangal" panose="02040503050203030202" pitchFamily="18" charset="0"/>
              </a:rPr>
            </a:br>
            <a:endParaRPr lang="ru-RU" sz="8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6714A9-E51A-2BD3-B7DB-703518030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9027" y="698739"/>
            <a:ext cx="8322048" cy="5012251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600" cap="none" dirty="0">
                <a:solidFill>
                  <a:schemeClr val="tx1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СОВРЕМЕННАЯ  МЕДИЦИНСКАЯ ОРГАНИЗАЦИЯ   БАЗИРУЕТСЯ НА КОМПЛЕКСЕ МЕРОПРИЯТИЙ, НАПРАВЛЕННЫХ НА ЛИКВИДАЦИЮ ПУТЕЙ ПЕРЕДАЧИ ИНФЕКЦИИ ПОСРЕДСТВОМ МЕДИЦИНСКОГО ОБОРУДОВАНИЯ.</a:t>
            </a:r>
          </a:p>
          <a:p>
            <a:pPr algn="l">
              <a:lnSpc>
                <a:spcPct val="150000"/>
              </a:lnSpc>
            </a:pPr>
            <a:r>
              <a:rPr lang="ru-RU" sz="1600" kern="150" cap="none" dirty="0">
                <a:solidFill>
                  <a:schemeClr val="tx1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ПРИ ПРОВЕДЕНИИ ЭНДОСКОПИЧЕСКОЙ ПРОЦЕДУРЫ ПРИСУТСТВУЕТ ВЕРОЯТНОСТЬ ИНФИЦИРОВАНИЯ МЕДПЕРСОНАЛА , ПАЦИЕНТА , СЛЕДОВАТЕЛЬНО ДОЛЖНЫ ПРЕДПРИНИМАТЬСЯ МЕРЫ ДЛЯ ПРЕДОТВРАЩЕНИЯ ИСМП.</a:t>
            </a:r>
            <a:endParaRPr lang="ru-RU" sz="1600" cap="none" dirty="0">
              <a:latin typeface="Times New Roman" panose="02020603050405020304" pitchFamily="18" charset="0"/>
              <a:ea typeface="Liberation Serif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sz="1600" cap="none" dirty="0">
                <a:solidFill>
                  <a:schemeClr val="tx1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К ИНФИЦИРОВАНИЮ ВСЕХ УЧАСТНИКОВ ПРОЦЕССА МОЖЕТ ПРИВЕСТИ НЕСОБЛЮДЕНИЕ САНИТАРНЫХ НОРМ.</a:t>
            </a:r>
          </a:p>
          <a:p>
            <a:pPr algn="l">
              <a:lnSpc>
                <a:spcPct val="150000"/>
              </a:lnSpc>
            </a:pPr>
            <a:r>
              <a:rPr lang="ru-RU" sz="1600" cap="none" dirty="0">
                <a:solidFill>
                  <a:schemeClr val="tx1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АКТУАЛЬНОСТЬ РАБОТЫ ОПРЕДЕЛЯЕТСЯ КАК НЕСОВЕРШЕНСТВОМ  ИСПОЛНЕНИЯ ТЕКУЩИХ ПРОТОКОЛОВ ДЕЗИНФЕКЦИИ И СТЕРИЛИЗАЦИИ, ТАК И НЕОБХОДИМОСТЬЮ ИХ ОПТИМИЗАЦИИ.</a:t>
            </a:r>
          </a:p>
          <a:p>
            <a:pPr algn="l">
              <a:lnSpc>
                <a:spcPct val="150000"/>
              </a:lnSpc>
            </a:pPr>
            <a:r>
              <a:rPr lang="ru-RU" sz="1600" cap="none" dirty="0">
                <a:solidFill>
                  <a:schemeClr val="tx1"/>
                </a:solidFill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>ОДНО ИЗ ВАЖНЕЙШИХ МЕРОПРИЯТИЙ В ПРАКТИКЕ - КАЧЕСТВЕННАЯ ОБРАБОТКА ПОМЕЩЕНИЙ И ОБОРУДОВАНИЯ, А ТАКЖЕ ПРАВИЛЬНАЯ ДЕЗИНФЕКЦИЯ И СТЕРИЛИЗАЦИЯ  ЭНДОСКОПОВ.</a:t>
            </a:r>
            <a:endParaRPr lang="ru-RU" sz="1600" kern="150" cap="none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ea typeface="Liberation Serif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kern="150" cap="none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  <a:t/>
            </a:r>
            <a:br>
              <a:rPr lang="ru-RU" sz="1800" kern="150" cap="none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Liberation Serif" pitchFamily="18" charset="0"/>
                <a:cs typeface="Times New Roman" panose="02020603050405020304" pitchFamily="18" charset="0"/>
              </a:rPr>
            </a:br>
            <a:endParaRPr lang="ru-RU" sz="1800" kern="15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Liberation Serif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Актуальность темы диссертационного исследования">
            <a:extLst>
              <a:ext uri="{FF2B5EF4-FFF2-40B4-BE49-F238E27FC236}">
                <a16:creationId xmlns:a16="http://schemas.microsoft.com/office/drawing/2014/main" xmlns="" id="{FD74BEB9-CA35-6CBA-E7B3-6AB8606A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9" y="698739"/>
            <a:ext cx="2674188" cy="25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8000" y="4899804"/>
            <a:ext cx="7881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3523F7AD-AD13-8C9B-55AE-B499E903C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524" y="0"/>
            <a:ext cx="1944476" cy="8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86B6B6-A744-52C2-2526-95FE3C8C4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0222"/>
            <a:ext cx="12192001" cy="387186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Liberation Serif"/>
              </a:rPr>
              <a:t/>
            </a:r>
            <a:br>
              <a:rPr lang="ru-RU" sz="2000" dirty="0">
                <a:latin typeface="Liberation Serif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определения риска :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регистрация инцидентов, почти ошибок и принятие        соответствующих мер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 извлечение уроков  из ошибок, почти ошибок , для дальнейшего предупреждения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 не карательная система - минимизация обвинения лиц, вовлеченных  в медицинскую ошибку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  коллективная работа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Запрос коучу">
            <a:extLst>
              <a:ext uri="{FF2B5EF4-FFF2-40B4-BE49-F238E27FC236}">
                <a16:creationId xmlns:a16="http://schemas.microsoft.com/office/drawing/2014/main" xmlns="" id="{66E00ED1-83C2-93C0-2061-DCE13A3A1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0" t="16643" r="26474" b="17548"/>
          <a:stretch/>
        </p:blipFill>
        <p:spPr bwMode="auto">
          <a:xfrm>
            <a:off x="1372219" y="786942"/>
            <a:ext cx="2003896" cy="165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E4F9F-6CBC-64F3-7512-4F9F6BA4E083}"/>
              </a:ext>
            </a:extLst>
          </p:cNvPr>
          <p:cNvSpPr txBox="1"/>
          <p:nvPr/>
        </p:nvSpPr>
        <p:spPr>
          <a:xfrm>
            <a:off x="3056918" y="0"/>
            <a:ext cx="722695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ПРИМЕНЕНИЯ 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МЕДИЦИНСКОЙ ОРГАНИЗАЦИИ, ВСЕ СОТРУДНИКИ ЭНДОСКОПИЧЕСКОГО КАБИНЕТА, ПАЦИЕНТ.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НЕСУТ ВСЕ СОТРУДНИКИ МЕДИЦИНСКОЙ  ОРГАНИЗАЦИИ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017" y="222247"/>
            <a:ext cx="1979111" cy="85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74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7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9175" y="1253502"/>
            <a:ext cx="9356943" cy="556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altLang="ru-RU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altLang="ru-RU" b="1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Нарушение этапов алгоритма обработки эндоскопов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эффективная ПО;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выполнение или нерегулярное выполнения теста на герметичность;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Каналы не прокачиваются в достаточном объеме;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Эндоскоп полностью не погружается в раствор;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Износ щеток.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altLang="ru-RU" b="1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Риски связанные с воздействием </a:t>
            </a:r>
            <a:r>
              <a:rPr lang="ru-RU" altLang="ru-RU" b="1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дезинфецирующего</a:t>
            </a:r>
            <a:r>
              <a:rPr lang="ru-RU" altLang="ru-RU" b="1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средства:    </a:t>
            </a:r>
            <a:r>
              <a:rPr lang="ru-RU" altLang="ru-RU" sz="1600" b="1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Нарушение концентрации;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Нарушение экспозиции;     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Нарушение тест контроля.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altLang="ru-RU" b="1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Не соответствие погружения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altLang="ru-RU" sz="16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фиброгастроскоп</a:t>
            </a: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1600" kern="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колоноскоп</a:t>
            </a:r>
            <a:r>
              <a:rPr lang="ru-RU" altLang="ru-RU" sz="16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замочили в одной емкости, погружение эндоскопа с колющими  и режущими инструментами.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Риски на этапе соблюдения алгоритма поточности процесса обработки 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Font typeface="Wingdings" pitchFamily="2" charset="2"/>
              <a:buChar char="n"/>
            </a:pPr>
            <a:r>
              <a:rPr lang="ru-RU" sz="1600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 один из этапов обработки эндоскопа.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некачественной ДВУ (дезинфекция высокого уровня).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Не правильное хранение обработанных эндоскопов.</a:t>
            </a:r>
            <a:endParaRPr lang="ru-RU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Риск заражение персонала.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9175" y="422505"/>
            <a:ext cx="8517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риски с которыми мы сталкиваемся в процессе работы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504" y="212634"/>
            <a:ext cx="1828800" cy="10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72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7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r="9358"/>
          <a:stretch>
            <a:fillRect/>
          </a:stretch>
        </p:blipFill>
        <p:spPr bwMode="auto">
          <a:xfrm>
            <a:off x="776614" y="427320"/>
            <a:ext cx="10256453" cy="441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797" r="93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480153" y="4999676"/>
            <a:ext cx="7587674" cy="110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14325"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601200" algn="l"/>
                <a:tab pos="10058400" algn="l"/>
                <a:tab pos="10515600" algn="l"/>
                <a:tab pos="10782300" algn="l"/>
              </a:tabLst>
              <a:defRPr b="1">
                <a:solidFill>
                  <a:srgbClr val="FFFFFF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algn="ctr"/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Сатаева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Зайда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Жумабаевна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24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Медицинская сестра инфекционного контроля     КГП</a:t>
            </a:r>
            <a:r>
              <a:rPr lang="ru-RU" altLang="ru-RU" sz="2400" dirty="0">
                <a:cs typeface="Times New Roman" pitchFamily="18" charset="0"/>
              </a:rPr>
              <a:t>  </a:t>
            </a:r>
            <a:r>
              <a:rPr lang="ru-RU" altLang="ru-RU" sz="24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«Костанайская областная</a:t>
            </a:r>
            <a:r>
              <a:rPr lang="ru-RU" altLang="ru-RU" sz="2400" dirty="0">
                <a:cs typeface="Times New Roman" pitchFamily="18" charset="0"/>
              </a:rPr>
              <a:t>  </a:t>
            </a:r>
            <a:r>
              <a:rPr lang="ru-RU" altLang="ru-RU" sz="24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больница»</a:t>
            </a:r>
          </a:p>
        </p:txBody>
      </p:sp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 flipV="1">
            <a:off x="2338918" y="5514975"/>
            <a:ext cx="8458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altLang="ru-RU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F5999C-5E98-4045-90BD-23391E3198A7}"/>
              </a:ext>
            </a:extLst>
          </p:cNvPr>
          <p:cNvSpPr txBox="1"/>
          <p:nvPr/>
        </p:nvSpPr>
        <p:spPr>
          <a:xfrm>
            <a:off x="3066854" y="6233185"/>
            <a:ext cx="9125146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18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Участник №2 - каждому риску дать подробное обоснование.</a:t>
            </a:r>
            <a:endParaRPr lang="ru-RU" sz="1800" b="1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5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68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1985</TotalTime>
  <Words>3340</Words>
  <Application>Microsoft Office PowerPoint</Application>
  <PresentationFormat>Широкоэкранный</PresentationFormat>
  <Paragraphs>771</Paragraphs>
  <Slides>58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72" baseType="lpstr">
      <vt:lpstr>Microsoft YaHei</vt:lpstr>
      <vt:lpstr>SimSun</vt:lpstr>
      <vt:lpstr>Arial</vt:lpstr>
      <vt:lpstr>Calibri</vt:lpstr>
      <vt:lpstr>Century</vt:lpstr>
      <vt:lpstr>Liberation Serif</vt:lpstr>
      <vt:lpstr>Mangal</vt:lpstr>
      <vt:lpstr>MS Mincho</vt:lpstr>
      <vt:lpstr>Segoe UI</vt:lpstr>
      <vt:lpstr>Times New Roman</vt:lpstr>
      <vt:lpstr>TimesNewRomanPSMT</vt:lpstr>
      <vt:lpstr>Tw Cen MT</vt:lpstr>
      <vt:lpstr>Wingdings</vt:lpstr>
      <vt:lpstr>Капля</vt:lpstr>
      <vt:lpstr>Презентация PowerPoint</vt:lpstr>
      <vt:lpstr>КГП на ПХВ Восточно-Казахстанская областная больница</vt:lpstr>
      <vt:lpstr>Структурные  подразделения  стационара</vt:lpstr>
      <vt:lpstr>Цель:</vt:lpstr>
      <vt:lpstr>Задача:</vt:lpstr>
      <vt:lpstr>Актуальность : </vt:lpstr>
      <vt:lpstr> Основные понятия и определения риска : •   выявление и регистрация инцидентов, почти ошибок и принятие        соответствующих мер •     извлечение уроков  из ошибок, почти ошибок , для дальнейшего предупреждения •     не карательная система - минимизация обвинения лиц, вовлеченных  в медицинскую ошибку •     коллективная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КЛИНИКЕ ТАКЖЕ ФУНКЦИОНИРУЕТ НЕФРОЛОГИЧЕСКОЕ ОТДЕЛЕНИЕ, ОТДЕЛЕНИЕ ПРОГРАММНОГО АМБУЛАТОРНОГО ГЕМОДИАЛИЗА, ДНЕВНОЙ СТАЦИОНАР, КЛИНИКО-ДИАГНОСТИЧЕСКОЕ ОТДЕЛЕНИЕ, ФИЗИОТЕРАПЕВТИЧЕСКОЕ ОТДЕЛЕНИЕ ДЛЯ ВЗРОСЛЫХ И ДЕТЕЙ КИНЕЗОТЕРАПЕВТИЧЕСКОЕ ОТДЕЛЕНИЕ , ЗАЛ ЛФК ДЛЯ ВЗРОСЛЫХ  И ДЕТЕЙ, БАЛЬНЕОЛОГИЧЕСКОЕ ОТДЕЛЕНИЕ. БАССЕЙН С ТРЕНАЖЕРАМИ.</vt:lpstr>
      <vt:lpstr> В Клинико-диагностическом отделении находятся  2 эндоскопических кабинета,   1 кабинет для проведения  фгДС, второй   кабинет для проведения  колоноскопии. Отдельное Помещение  для дезинфекции и ДВУ и стерилизации эндоскопов. В наличии имеются 4 аппарата для проведения  эндоскопической процедуры ,1 аппарат для проведения колоноскопии.  В моечной есть автоматическая моечная машина и  оборудование  для ручной обработки, необходимые емкости   В кабинете работают 2 врача- эндоскописта  и 2 медсестры,1 младший медперсонал.  Процедуру колоноскопии проводят с интервалом  1  час между пациентами , эндоскопическую процедуру  с интервалом 30 минут.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Меры по  предупреждению и снижению  возможных рисков  с использованием мультимодального подхода</vt:lpstr>
      <vt:lpstr>Меры по  предупреждению и снижению  возможных рисков  с использованием мультимодального подхода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СОП  «Дезинфекция и стерилизация полых инструментов (гибких эндоскопов»</vt:lpstr>
      <vt:lpstr>СТРУКТУРА СТАЦИОНАРА</vt:lpstr>
      <vt:lpstr>Цикл обработки эндоскопа включает  следующие процессы:</vt:lpstr>
      <vt:lpstr>Предварительная очистка</vt:lpstr>
      <vt:lpstr>Тест на герметичность</vt:lpstr>
      <vt:lpstr>Окончательная или  пред стерилизационная  очистка</vt:lpstr>
      <vt:lpstr>Презентация PowerPoint</vt:lpstr>
      <vt:lpstr>Презентация PowerPoint</vt:lpstr>
      <vt:lpstr>Презентация PowerPoint</vt:lpstr>
      <vt:lpstr>Оценка качества путем постановки:</vt:lpstr>
      <vt:lpstr>Дезинфекция высокого уровня</vt:lpstr>
      <vt:lpstr>Дезинфекция высокого уровня</vt:lpstr>
      <vt:lpstr>ЧЕК Лист  проведение контроля обработки в отделении эндоскопии</vt:lpstr>
      <vt:lpstr>Продолжение</vt:lpstr>
      <vt:lpstr>Презентация PowerPoint</vt:lpstr>
      <vt:lpstr>Выводы:</vt:lpstr>
      <vt:lpstr>В рамках  проведенных  полевых работ мы определили перечень возможных  рисков , влияющих на качество и эффективность дезинфекции и стерилизации эндоскопов. Выявили и составили перечень  возможных рисков при обработке эндоскопов. дали подробное обоснование каждому риску. разработали меры по предупреждению и снижению возможных рисков с использованием мультимодального подхода. Составили СОП по «безопасность при  дезинфекции и стерелизации полых инструментов».</vt:lpstr>
      <vt:lpstr>Польза от проведенной работы</vt:lpstr>
      <vt:lpstr>Источники</vt:lpstr>
      <vt:lpstr>ССылки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93</cp:revision>
  <dcterms:created xsi:type="dcterms:W3CDTF">2022-10-01T09:37:04Z</dcterms:created>
  <dcterms:modified xsi:type="dcterms:W3CDTF">2022-10-10T09:23:02Z</dcterms:modified>
</cp:coreProperties>
</file>