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9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07" r:id="rId45"/>
    <p:sldId id="308" r:id="rId46"/>
    <p:sldId id="309" r:id="rId47"/>
    <p:sldId id="310" r:id="rId48"/>
    <p:sldId id="311" r:id="rId49"/>
    <p:sldId id="323" r:id="rId50"/>
    <p:sldId id="320" r:id="rId51"/>
    <p:sldId id="321" r:id="rId52"/>
    <p:sldId id="322" r:id="rId53"/>
    <p:sldId id="316" r:id="rId54"/>
    <p:sldId id="317" r:id="rId55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75DBCC9F-A58F-4371-B27C-80F660B254DD}">
  <a:tblStyle styleId="{75DBCC9F-A58F-4371-B27C-80F660B254DD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A"/>
          </a:solidFill>
        </a:fill>
      </a:tcStyle>
    </a:wholeTbl>
    <a:band1H>
      <a:tcTxStyle/>
      <a:tcStyle>
        <a:tcBdr/>
        <a:fill>
          <a:solidFill>
            <a:srgbClr val="CACC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33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6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8980C-BED2-41AA-9D6A-EB9F73114667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7AF5B-5D99-4AAB-AD08-7E37021965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5802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8703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20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610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57281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354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8606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653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9684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482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388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871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481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59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659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883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703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387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D34A212-3E44-44AC-B618-65025F7A7E84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160E5C-24A5-4BA0-9B43-39F1333B5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4907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uap.org.ua/wp-content/uploads/2020/03/who-ipc-covid-final.20.2.20.v2-module3-ruformatted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hyperlink" Target="https://www.cdc.gov/infectioncontrol/guidelines/isolation/%20prevention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7744" y="235527"/>
            <a:ext cx="1690253" cy="889679"/>
          </a:xfrm>
          <a:prstGeom prst="rect">
            <a:avLst/>
          </a:prstGeom>
          <a:noFill/>
        </p:spPr>
      </p:pic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6827" y="217154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user\Desktop\фон для през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034146"/>
            <a:ext cx="12191999" cy="16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3564" y="1136072"/>
            <a:ext cx="10695710" cy="1524001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                                   </a:t>
            </a:r>
            <a:r>
              <a:rPr lang="kk-KZ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РИСКИ ПРИ РАБОТЕ С БЕЛЬЕМ</a:t>
            </a:r>
            <a:endParaRPr lang="ru-RU" sz="3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38255" y="5949280"/>
            <a:ext cx="2355272" cy="49232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cs typeface="Times New Roman" pitchFamily="18" charset="0"/>
              </a:rPr>
              <a:t>   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Астана, 202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2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023902" y="5214950"/>
            <a:ext cx="4714908" cy="92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тор Атаханова Карлыгаш Чапаевна,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 ОЗ, в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рач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эпидемиолог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высшей категории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7189175" y="5181600"/>
            <a:ext cx="4714908" cy="671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участники:</a:t>
            </a:r>
          </a:p>
          <a:p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1.Боранбаева </a:t>
            </a:r>
            <a:r>
              <a:rPr lang="ru-RU" sz="16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Гульзат</a:t>
            </a: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Рахимсеитовна</a:t>
            </a:r>
            <a:endParaRPr lang="ru-RU" sz="16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Гончарова Оксана Николаевна</a:t>
            </a:r>
          </a:p>
          <a:p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Жангазинова</a:t>
            </a: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Энкар</a:t>
            </a:r>
            <a:r>
              <a:rPr lang="ru-RU" sz="16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Сактагановна</a:t>
            </a:r>
            <a:endParaRPr lang="ru-RU" sz="16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D4BF09-D26B-4343-A8CB-BBDA5F74B4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4982" y="290945"/>
            <a:ext cx="1191491" cy="88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Специализированный цикл «Профилактика инфекций и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инфекционный контроль» подготовлен в рамках проекта НЦОЗ и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8" name="Google Shape;17438;p3" descr="C:\Users\userok\Downloads\WhatsApp Image 2021-06-14 at 17.28.41.jpe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39" name="Google Shape;17439;p3"/>
          <p:cNvSpPr txBox="1">
            <a:spLocks noGrp="1"/>
          </p:cNvSpPr>
          <p:nvPr>
            <p:ph type="ctrTitle"/>
          </p:nvPr>
        </p:nvSpPr>
        <p:spPr>
          <a:xfrm>
            <a:off x="1911926" y="180109"/>
            <a:ext cx="91995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 №1 БОРАНБАЕВА ГУЛЬЗАТ РАХИМСЕИТОВНА</a:t>
            </a:r>
            <a:b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 </a:t>
            </a:r>
            <a:r>
              <a:rPr lang="ru-RU" sz="24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sz="2400" b="1">
              <a:solidFill>
                <a:srgbClr val="0F486F"/>
              </a:solidFill>
            </a:endParaRPr>
          </a:p>
        </p:txBody>
      </p:sp>
      <p:sp>
        <p:nvSpPr>
          <p:cNvPr id="17440" name="Google Shape;17440;p3"/>
          <p:cNvSpPr txBox="1"/>
          <p:nvPr/>
        </p:nvSpPr>
        <p:spPr>
          <a:xfrm>
            <a:off x="9408368" y="5373216"/>
            <a:ext cx="25923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Arial"/>
              <a:buNone/>
            </a:pPr>
            <a:endParaRPr sz="296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41" name="Google Shape;17441;p3"/>
          <p:cNvSpPr txBox="1">
            <a:spLocks noGrp="1"/>
          </p:cNvSpPr>
          <p:nvPr>
            <p:ph type="subTitle" idx="1"/>
          </p:nvPr>
        </p:nvSpPr>
        <p:spPr>
          <a:xfrm>
            <a:off x="684211" y="1607127"/>
            <a:ext cx="10731900" cy="4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20"/>
              </a:spcBef>
              <a:spcAft>
                <a:spcPts val="0"/>
              </a:spcAft>
              <a:buSzPts val="1680"/>
              <a:buFont typeface="Arial"/>
              <a:buNone/>
            </a:pPr>
            <a:endParaRPr/>
          </a:p>
        </p:txBody>
      </p:sp>
      <p:sp>
        <p:nvSpPr>
          <p:cNvPr id="17442" name="Google Shape;17442;p3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43" name="Google Shape;17443;p3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44" name="Google Shape;17444;p3"/>
          <p:cNvSpPr/>
          <p:nvPr/>
        </p:nvSpPr>
        <p:spPr>
          <a:xfrm>
            <a:off x="249382" y="1124727"/>
            <a:ext cx="11457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Коммунальное государственное предприятие на праве хозяйственного ведения</a:t>
            </a:r>
            <a:b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«Больница города Сатпаев»  Управления здравоохранения  области Ұлытау </a:t>
            </a:r>
            <a:endParaRPr/>
          </a:p>
        </p:txBody>
      </p:sp>
      <p:pic>
        <p:nvPicPr>
          <p:cNvPr id="17445" name="Google Shape;17445;p3" descr="А 001.jpg"/>
          <p:cNvPicPr preferRelativeResize="0"/>
          <p:nvPr/>
        </p:nvPicPr>
        <p:blipFill rotWithShape="1">
          <a:blip r:embed="rId3">
            <a:alphaModFix/>
          </a:blip>
          <a:srcRect l="9557" t="3832" r="10199" b="4264"/>
          <a:stretch/>
        </p:blipFill>
        <p:spPr>
          <a:xfrm>
            <a:off x="676894" y="2078181"/>
            <a:ext cx="10652166" cy="454824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9"/>
            <a:ext cx="9199419" cy="1205346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№1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Боранбаева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Гульзат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Рахимсеитовна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«Центральная больница №1» г.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Сатпаев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283677"/>
            <a:ext cx="10731933" cy="477075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9231" y="1195752"/>
            <a:ext cx="107266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КГП на ПХВ «Больница города </a:t>
            </a:r>
            <a:r>
              <a:rPr lang="kk-K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Сатпаев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УЗОҰ,</a:t>
            </a:r>
            <a:r>
              <a:rPr lang="kk-KZ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Кусаинова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Тел./факс:  8 (71063) 3-75-48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cb</a:t>
            </a:r>
            <a:r>
              <a:rPr lang="ru-RU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satpaev</a:t>
            </a:r>
            <a:r>
              <a:rPr lang="ru-RU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Государственная лицензия: Кар ЛП № 10075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DM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 свидетельства </a:t>
            </a:r>
            <a:r>
              <a:rPr lang="ru-RU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гос.регистрации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№91-1930-30-ГП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РНН 241300002648, МФО 191601602 Код ОКПО 38463292</a:t>
            </a:r>
          </a:p>
          <a:p>
            <a:pPr algn="just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Радиус обслуживания: 70123 человек населения,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них взрослые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50 000, </a:t>
            </a:r>
          </a:p>
          <a:p>
            <a:pPr algn="just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детское население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20 123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7" name="Google Shape;17447;p4" descr="C:\Users\userok\Downloads\WhatsApp Image 2021-06-14 at 17.28.41.jpe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48" name="Google Shape;17448;p4"/>
          <p:cNvSpPr txBox="1">
            <a:spLocks noGrp="1"/>
          </p:cNvSpPr>
          <p:nvPr>
            <p:ph type="ctrTitle"/>
          </p:nvPr>
        </p:nvSpPr>
        <p:spPr>
          <a:xfrm>
            <a:off x="1911926" y="180109"/>
            <a:ext cx="9199500" cy="12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3600"/>
              <a:buFont typeface="Times New Roman"/>
              <a:buNone/>
            </a:pP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УЧАСТНИК №1 БОРАНБАЕВА ГУЛЬЗАТ РАХИМСЕИТОВНА</a:t>
            </a:r>
            <a:b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 </a:t>
            </a:r>
            <a:b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17449" name="Google Shape;17449;p4"/>
          <p:cNvSpPr txBox="1"/>
          <p:nvPr/>
        </p:nvSpPr>
        <p:spPr>
          <a:xfrm>
            <a:off x="9408368" y="5373216"/>
            <a:ext cx="25923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Arial"/>
              <a:buNone/>
            </a:pPr>
            <a:endParaRPr sz="296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50" name="Google Shape;17450;p4"/>
          <p:cNvSpPr txBox="1">
            <a:spLocks noGrp="1"/>
          </p:cNvSpPr>
          <p:nvPr>
            <p:ph type="subTitle" idx="1"/>
          </p:nvPr>
        </p:nvSpPr>
        <p:spPr>
          <a:xfrm>
            <a:off x="684211" y="1195755"/>
            <a:ext cx="10731900" cy="4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20"/>
              </a:spcBef>
              <a:spcAft>
                <a:spcPts val="0"/>
              </a:spcAft>
              <a:buSzPts val="1680"/>
              <a:buFont typeface="Arial"/>
              <a:buNone/>
            </a:pPr>
            <a:endParaRPr/>
          </a:p>
        </p:txBody>
      </p:sp>
      <p:sp>
        <p:nvSpPr>
          <p:cNvPr id="17451" name="Google Shape;17451;p4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52" name="Google Shape;17452;p4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53" name="Google Shape;17453;p4"/>
          <p:cNvSpPr/>
          <p:nvPr/>
        </p:nvSpPr>
        <p:spPr>
          <a:xfrm>
            <a:off x="702851" y="1125415"/>
            <a:ext cx="105987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ru-RU" sz="2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ru-RU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рамках  Национального проекта «Качественное и доступное здравоохранение для каждого гражданина «Здоровая нация» оказывается плановая и экстренная, специализированная и квалифицированная медицинская помощь городскому и </a:t>
            </a:r>
            <a:r>
              <a:rPr lang="ru-RU" sz="2200" u="sng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близлежащему сельскому населению </a:t>
            </a:r>
            <a:r>
              <a:rPr lang="ru-RU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круглосуточном стационаре городского уровня на 118 коек, и дневном стационаре на 25 коек (оказание </a:t>
            </a:r>
            <a:r>
              <a:rPr lang="ru-RU" sz="22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стационарозамещающей</a:t>
            </a:r>
            <a:r>
              <a:rPr lang="ru-RU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помощи </a:t>
            </a:r>
            <a:r>
              <a:rPr lang="ru-RU" sz="22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взрослому населению) </a:t>
            </a:r>
            <a:r>
              <a:rPr lang="ru-RU" sz="2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 следующим профилям: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54" name="Google Shape;17454;p4"/>
          <p:cNvSpPr txBox="1"/>
          <p:nvPr/>
        </p:nvSpPr>
        <p:spPr>
          <a:xfrm>
            <a:off x="702851" y="3526075"/>
            <a:ext cx="5572924" cy="3025575"/>
          </a:xfrm>
          <a:prstGeom prst="rect">
            <a:avLst/>
          </a:prstGeom>
          <a:solidFill>
            <a:srgbClr val="E3F7F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4"/>
              <a:buFont typeface="Arial"/>
              <a:buNone/>
            </a:pPr>
            <a:r>
              <a:rPr lang="ru-RU" sz="2380" b="0" i="0" u="none" strike="noStrike" cap="none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Круглосуточный-118 с</a:t>
            </a:r>
            <a:r>
              <a:rPr lang="ru-RU" sz="1700" b="0" i="0" u="none" strike="noStrike" cap="none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тационар (по отделениям):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Родильное – 12 коек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Гинекологическое - 12 коек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Терапевтическое – 32  коек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Инфекционное – 20  коек (взрослых – 8, детских – 12)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Хирургическое - 15 коек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Педиатрическое - 7 коек 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Отделение  патологии  новорожденных - 5 коек</a:t>
            </a:r>
            <a:endParaRPr dirty="0"/>
          </a:p>
          <a:p>
            <a:pPr marL="0" marR="0" lvl="0" indent="-8636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Char char="✓"/>
            </a:pPr>
            <a:r>
              <a:rPr lang="ru-RU" sz="17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Отделение паллиативной помощи -15 коек</a:t>
            </a:r>
            <a:endParaRPr dirty="0"/>
          </a:p>
          <a:p>
            <a:pPr marL="0" marR="0" lvl="0" indent="0" algn="l" rtl="0">
              <a:lnSpc>
                <a:spcPct val="80000"/>
              </a:lnSpc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360"/>
              <a:buFont typeface="Noto Sans Symbols"/>
              <a:buNone/>
            </a:pPr>
            <a:endParaRPr sz="1700" b="0" i="1" u="none" strike="noStrike" cap="none" dirty="0">
              <a:solidFill>
                <a:srgbClr val="22C4E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55" name="Google Shape;17455;p4"/>
          <p:cNvSpPr txBox="1"/>
          <p:nvPr/>
        </p:nvSpPr>
        <p:spPr>
          <a:xfrm>
            <a:off x="6747175" y="3526075"/>
            <a:ext cx="5009396" cy="3025500"/>
          </a:xfrm>
          <a:prstGeom prst="rect">
            <a:avLst/>
          </a:prstGeom>
          <a:solidFill>
            <a:srgbClr val="E3F7FC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Arial"/>
              <a:buNone/>
            </a:pPr>
            <a:r>
              <a:rPr lang="ru-RU" sz="2400" b="0" i="0" u="none" strike="noStrike" cap="none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Дневной -25</a:t>
            </a:r>
            <a:r>
              <a:rPr lang="ru-RU" sz="3600" b="0" i="0" u="none" strike="noStrike" cap="none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0" i="0" u="none" strike="noStrike" cap="none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000" b="0" i="0" u="none" strike="noStrike" cap="none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стационар (по отделениям):</a:t>
            </a:r>
            <a:endParaRPr/>
          </a:p>
          <a:p>
            <a:pPr marL="285750" marR="0" lvl="0" indent="-28575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2000" b="0" i="0" u="none" strike="noStrike" cap="none">
              <a:solidFill>
                <a:srgbClr val="0F486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ru-RU" sz="20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Гинекологическое - 8 коек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ru-RU" sz="20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Терапевтическое – 9  коек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✓"/>
            </a:pPr>
            <a:r>
              <a:rPr lang="ru-RU" sz="20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Хирургическое - 8 коек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1" u="none" strike="noStrike" cap="none">
              <a:solidFill>
                <a:srgbClr val="22C4E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УЧАСТНИК №1 БОРАНБАЕВА ГУЛЬЗАТ РАХИМСЕИТОВНА</a:t>
            </a:r>
            <a:b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44577" y="2308485"/>
            <a:ext cx="6115987" cy="2623279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Перчатки, используемые для сортировки белья должны быть достаточной толщины, чтобы минимизировать различного характера травмы, в т.ч.  острыми предметами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Иметь в наличии приспособления для обнаружения инородных предметов, в т.ч. острых и режущих предметов и безопасного их удаления из белья.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7EBDE10-C512-42DC-8521-79B4C21B1A38}"/>
              </a:ext>
            </a:extLst>
          </p:cNvPr>
          <p:cNvSpPr/>
          <p:nvPr/>
        </p:nvSpPr>
        <p:spPr>
          <a:xfrm>
            <a:off x="719528" y="1514007"/>
            <a:ext cx="10405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ГРЯЗНОЕ БЕЛЬЕ МОЖЕТ СОДЕРЖАТЬ ИНОРОДНЫЕ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ПРЕДМЕТЫ (</a:t>
            </a:r>
            <a:r>
              <a:rPr lang="kk-KZ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этапах сбора, сортировки, стирк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FC55499F-7E37-4322-B91E-FB51B73B0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5301" y="2473376"/>
            <a:ext cx="5326699" cy="3687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89710" y="1149926"/>
          <a:ext cx="9793982" cy="5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Выявить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и составить перечень рисков (не менее 5) по теме «Работа с бельем»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701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УЧАСТНИК №1 БОРАНБАЕВА ГУЛЬЗАТ РАХИМСЕИТОВНА</a:t>
            </a:r>
            <a:b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7EBDE10-C512-42DC-8521-79B4C21B1A38}"/>
              </a:ext>
            </a:extLst>
          </p:cNvPr>
          <p:cNvSpPr/>
          <p:nvPr/>
        </p:nvSpPr>
        <p:spPr>
          <a:xfrm>
            <a:off x="794479" y="1663907"/>
            <a:ext cx="10330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kk-K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ЗАГРЯЗНЕНИЕ ЧИСТЫХ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ПОВЕРХНОСТЕЙ (</a:t>
            </a:r>
            <a:r>
              <a:rPr lang="kk-KZ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этапах сбора, транспортировки, хранения чистого белья, при работе с читым бельем, в т.ч. при ее смене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2C981B0-20DB-4CEC-98FE-C6DAAA0B3BCF}"/>
              </a:ext>
            </a:extLst>
          </p:cNvPr>
          <p:cNvSpPr/>
          <p:nvPr/>
        </p:nvSpPr>
        <p:spPr>
          <a:xfrm>
            <a:off x="764786" y="2623279"/>
            <a:ext cx="101033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Раздельное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хранение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чистых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грязных материалов,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Чтоб не перепутать чистое с грязной, должны использоваться пакеты контейнеры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цветовой кодировкой или маркировкой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После того как чистое белье извлечено из хранилища для чистого белья, она считается загрязненным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Безопасно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транспортировать, соблюдая соответствие тары, емкости перевозимому белью (чистое, грязное) для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предотвращения перекрестного загрязнения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Надлежащее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грязного белья – не скидывать на пол, на заправленную чистым бельем кровать, на чистые спинку и другие поверхности окружающие пациента. 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Работать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персоналу с грязным бельем с использованием сиз.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Приступать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работе с чистым бельем после применения гигиены рук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9710" y="1149926"/>
          <a:ext cx="9793982" cy="5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Выявить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и составить перечень рисков (не менее 5) по теме «Работа с бельем»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6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УЧАСТНИК №1 БОРАНБАЕВА ГУЛЬЗАТ РАХИМСЕИТОВНА</a:t>
            </a:r>
            <a:b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418187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E408E2-2357-44F4-B10C-D606248F1862}"/>
              </a:ext>
            </a:extLst>
          </p:cNvPr>
          <p:cNvSpPr/>
          <p:nvPr/>
        </p:nvSpPr>
        <p:spPr>
          <a:xfrm>
            <a:off x="869430" y="1843790"/>
            <a:ext cx="104331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ЗАГРЯЗНЕНИЕ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ВОЗДУХА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(на этапах сбора,  транспортировки, сортировки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Грязная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прачечная должна иметь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функциональный барьер отрицательной вентиляции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 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сортировке и транспортировке грязного белья </a:t>
            </a:r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нельзя встряхивать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белье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 использования и наличии бельепроводов, то требуется надлежащая его конструкция, техническое обслуживание и использование, поскольку поршневое действие мешка для белья перемещаюшегося в желобе, может распространять переносимые воздуху микробные загрязнители по всему объекту. Бельепроводы должны </a:t>
            </a:r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поддерживать отрицательное давление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воздуха чтобы предотвратить распростронения микроорганизмов с этажа на этаж</a:t>
            </a:r>
            <a:r>
              <a:rPr lang="kk-KZ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9710" y="1149926"/>
          <a:ext cx="9793982" cy="5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Выявить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и составить перечень рисков (не менее 5) по теме «Работа с бельем»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596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УЧАСТНИК №1 БОРАНБАЕВА ГУЛЬЗАТ РАХИМСЕИТОВНА</a:t>
            </a:r>
            <a:b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418187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E408E2-2357-44F4-B10C-D606248F1862}"/>
              </a:ext>
            </a:extLst>
          </p:cNvPr>
          <p:cNvSpPr/>
          <p:nvPr/>
        </p:nvSpPr>
        <p:spPr>
          <a:xfrm>
            <a:off x="869430" y="1843790"/>
            <a:ext cx="1043315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АВАРИЙНЫЕ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СИТУАЦИИ (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этапах сбора, сорти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ровки, при работе с грязным бельем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время сбора, сортировки белья персонал может получить травмы острыми предметами, (как иглы от шприцов, либо от систем, имущества пациента различного характера), тем самым заразиться инфекцией.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время стирки белья в стиральных машинах могут возникнуть поломки, порча оборудования, ранний его износ, что в последствии может привести к некачественной стирке и ненадлежащего оказания услуг прачечной.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9710" y="1149926"/>
          <a:ext cx="9793982" cy="5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Выявить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и составить перечень рисков (не менее 5) по теме «Работа с бельем»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" name="Picture 8" descr="Шприц 2 мл с игл 23Gх1&quot; инъекц. 3х-комп.стерильный купить в Алматы по цене  21 Тг. от АНИРАЙС">
            <a:extLst>
              <a:ext uri="{FF2B5EF4-FFF2-40B4-BE49-F238E27FC236}">
                <a16:creationId xmlns:a16="http://schemas.microsoft.com/office/drawing/2014/main" xmlns="" id="{7D45725A-4166-43F8-A392-37EB6B25E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0486" y="4263242"/>
            <a:ext cx="4422098" cy="2279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596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УЧАСТНИК №1 БОРАНБАЕВА ГУЛЬЗАТ РАХИМСЕИТОВНА</a:t>
            </a:r>
            <a:b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«ЦЕНТРАЛЬНАЯ БОЛЬНИЦА №1» Г. САТПАЕВ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418187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E408E2-2357-44F4-B10C-D606248F1862}"/>
              </a:ext>
            </a:extLst>
          </p:cNvPr>
          <p:cNvSpPr/>
          <p:nvPr/>
        </p:nvSpPr>
        <p:spPr>
          <a:xfrm>
            <a:off x="869430" y="1843790"/>
            <a:ext cx="104331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ЗАГРЯЗНЕНИЕ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ВЕНТИЛЯЦИОННОЙ СИСТЕМЫ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(на этапах сбора, сортировки, при работе с грязным бельем)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Грязная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прачечная должна иметь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функциональный барьер отрицательной вентиляции</a:t>
            </a:r>
          </a:p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 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работе с грязным бельем недопускается</a:t>
            </a:r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встряхивать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белье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случае использования и наличии бельепроводов, то требуется надлежащая его конструкция, техническое обслуживание и использование, поскольку поршневое действие мешка для белья перемещаюшегося в желобе, может распространять переносимые воздуху микробные загрязнители по всему объекту. Бельепроводы должны </a:t>
            </a:r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поддерживать отрицательное давление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воздуха чтобы предотвратить распростронения микроорганизмов с этажа на этаж</a:t>
            </a:r>
            <a:r>
              <a:rPr lang="kk-KZ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789710" y="1149926"/>
          <a:ext cx="9793982" cy="540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39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Выявить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и составить перечень рисков (не менее 5) по теме «Работа с бельем»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596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403760"/>
            <a:ext cx="9199419" cy="1328057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38795"/>
            <a:ext cx="11236821" cy="494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8"/>
            <a:ext cx="9199419" cy="1551710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166843"/>
            <a:ext cx="10731933" cy="4105802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1308" y="1166842"/>
            <a:ext cx="95843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стационаре КГП «Центральная больница г Темиртау»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функционирует 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клинических отделений:  инсультный центр  (в составе  имеет неврологические койки ), кардиологическое, терапевтическое, отделение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 травмы,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анестезиологии и реанимации, хирургическое № 1,  хирургическое № 2, урологическое, инфекционное №1, инфекционное №2,   койки сестринского ухода.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Приемно-диагностическое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отделение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Поликлиническое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дермато-венерологическое отделение.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Вспомогательные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службы: рентгенологическое отделение, клинико-диагностическая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лаборатория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консультативно-диагностическое отделение, патологоанатомическое отделение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Коечный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фонд: круглосуточных  321 коек  и  82 коек дневного пребывания. </a:t>
            </a: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5410640"/>
              </p:ext>
            </p:extLst>
          </p:nvPr>
        </p:nvGraphicFramePr>
        <p:xfrm>
          <a:off x="684213" y="1289153"/>
          <a:ext cx="10898187" cy="493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6681"/>
                <a:gridCol w="5701506"/>
              </a:tblGrid>
              <a:tr h="59534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Инструкция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Выполнение</a:t>
                      </a:r>
                    </a:p>
                  </a:txBody>
                  <a:tcPr/>
                </a:tc>
              </a:tr>
              <a:tr h="64584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Разделить участников на группы. 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584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Каждой группе </a:t>
                      </a:r>
                      <a:r>
                        <a:rPr lang="kk-KZ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определить куратора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(ментора). 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2642">
                <a:tc>
                  <a:txBody>
                    <a:bodyPr/>
                    <a:lstStyle/>
                    <a:p>
                      <a:pPr>
                        <a:buSzPct val="150000"/>
                        <a:buFont typeface="Wingdings" pitchFamily="2" charset="2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Каждому участнику внедрять на рабочем месте </a:t>
                      </a:r>
                    </a:p>
                    <a:p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медицинской организации полевые задания</a:t>
                      </a:r>
                    </a:p>
                    <a:p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самостоятельно, с помощью консультаций ментора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2642">
                <a:tc>
                  <a:txBody>
                    <a:bodyPr/>
                    <a:lstStyle/>
                    <a:p>
                      <a:pPr>
                        <a:buSzPct val="150000"/>
                        <a:buFont typeface="Wingdings" pitchFamily="2" charset="2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Члены одной группы должны регулярно проводить обсуждения, обмен идеями при выполнении заданий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199434">
                <a:tc>
                  <a:txBody>
                    <a:bodyPr/>
                    <a:lstStyle/>
                    <a:p>
                      <a:pPr>
                        <a:buSzPct val="150000"/>
                        <a:buFont typeface="Wingdings" pitchFamily="2" charset="2"/>
                        <a:buNone/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Группам в конце полевого этапа работы представить обобщенную презентацию по итогам работы каждого участника.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3998" y="1352551"/>
            <a:ext cx="2658052" cy="3966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82050" y="1352551"/>
            <a:ext cx="2743200" cy="391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302326" y="235527"/>
            <a:ext cx="10196947" cy="9421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99016" y="380426"/>
            <a:ext cx="10073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kk-KZ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                               </a:t>
            </a:r>
            <a:r>
              <a:rPr lang="en-US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kk-KZ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ПОЛЕВОЕ ЗАДАНИ</a:t>
            </a:r>
            <a:endParaRPr lang="en-US" sz="2400" b="1" cap="all" dirty="0" smtClean="0">
              <a:ln w="3175" cmpd="sng">
                <a:noFill/>
              </a:ln>
              <a:solidFill>
                <a:srgbClr val="146194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cap="all" dirty="0" smtClean="0">
                <a:ln w="3175" cmpd="sng">
                  <a:noFill/>
                </a:ln>
                <a:solidFill>
                  <a:srgbClr val="14619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cap="all" dirty="0">
              <a:ln w="3175" cmpd="sng">
                <a:noFill/>
              </a:ln>
              <a:solidFill>
                <a:srgbClr val="146194">
                  <a:lumMod val="75000"/>
                </a:srgbClr>
              </a:solidFill>
            </a:endParaRPr>
          </a:p>
        </p:txBody>
      </p:sp>
      <p:pic>
        <p:nvPicPr>
          <p:cNvPr id="11" name="Google Shape;17430;p2" descr="C:\Users\userok\Downloads\WhatsApp Image 2021-06-14 at 17.28.4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8017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8"/>
            <a:ext cx="9199419" cy="1551710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Insultotd post3\Desktop\Фото 29.01\WhatsApp Image 2021-01-28 at 13.21.2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2560" y="2019622"/>
            <a:ext cx="7410203" cy="1982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Insultotd post3\Desktop\Фото 29.01\WhatsApp Image 2021-01-28 at 13.20.23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63" y="4286991"/>
            <a:ext cx="4417149" cy="232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Insultotd post3\Desktop\Фото 29.01\WhatsApp Image 2021-01-28 at 13.20.23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035" y="4286991"/>
            <a:ext cx="4973783" cy="2227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B3DDEC-1CC1-4655-B98F-E1E34E8DB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4960">
            <a:off x="974360" y="3466661"/>
            <a:ext cx="4197247" cy="2827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5" y="-748046"/>
            <a:ext cx="9895885" cy="2802935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2338466"/>
            <a:ext cx="10731933" cy="3715970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70434" y="1813810"/>
            <a:ext cx="10757265" cy="165285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                             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                               </a:t>
            </a:r>
            <a:r>
              <a:rPr lang="ru-RU" sz="2400" b="1" cap="all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b="1" cap="all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cap="all" dirty="0" smtClean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</a:t>
            </a:r>
            <a:r>
              <a:rPr lang="ru-RU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</a:t>
            </a:r>
            <a:r>
              <a:rPr lang="ru-RU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больнице имеется своя прачечная, которая </a:t>
            </a:r>
            <a:r>
              <a:rPr lang="ru-RU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принимает и </a:t>
            </a:r>
            <a:r>
              <a:rPr lang="ru-RU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стирает ежедневно от 93 до 130 </a:t>
            </a:r>
            <a:r>
              <a:rPr lang="ru-RU" dirty="0" err="1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киллограммов</a:t>
            </a:r>
            <a:r>
              <a:rPr lang="ru-RU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белья. </a:t>
            </a:r>
            <a:endParaRPr lang="ru-RU" dirty="0" smtClean="0">
              <a:ln w="3175" cmpd="sng">
                <a:noFill/>
              </a:ln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ru-RU" dirty="0" smtClean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	Инфекционное </a:t>
            </a:r>
            <a:r>
              <a:rPr lang="ru-RU" dirty="0">
                <a:ln w="3175" cmpd="sng">
                  <a:noFill/>
                </a:ln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отделение и поликлиническое дермато-венерологическое отделение имеют свои отдельные  самостоятельные прачечные</a:t>
            </a:r>
            <a:r>
              <a:rPr lang="ru-RU" sz="240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1E3FC1D-71C8-4B95-B509-693D12F51F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3827" y="3346739"/>
            <a:ext cx="3862466" cy="3410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049336" y="302527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17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7125D4-2AF5-4CFE-B8B3-3F8FA28A1D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9390" y="1394085"/>
            <a:ext cx="9604013" cy="4700379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БЕЛЬЕВОЙ РЕЖИМ В СЕБЯ ВКЛЮЧАЕТ: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 </a:t>
            </a:r>
          </a:p>
          <a:p>
            <a:pPr lvl="0" algn="just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Транспортировку  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Обеззараживание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Стирку  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</a:p>
          <a:p>
            <a:pPr lvl="0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Утилизацию текстильных изделий</a:t>
            </a: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29" y="77131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074" name="Picture 2" descr="C:\Users\стар хир\Desktop\dbeb6a54-0d2c-46d3-8924-c00d76c2fd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0135" y="3669475"/>
            <a:ext cx="3070390" cy="28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тар хир\Desktop\3e4d42b4-ed27-44f9-8313-f71354e7ff5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9003" y="2078182"/>
            <a:ext cx="2766950" cy="193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тар хир\Desktop\a9bdfa50-03b7-4e6a-8b12-b1d398b74b0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0075" y="4215741"/>
            <a:ext cx="3785878" cy="23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7970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BFB130FF-EC02-4532-998C-B49F9ABA08B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3869" y="1978702"/>
            <a:ext cx="8971533" cy="4326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58" y="178857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</a:t>
                      </a:r>
                      <a:r>
                        <a:rPr lang="kk-KZ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8612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02CAD3-2D30-4CC7-A2DD-C0844BAA5A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9488" y="1723869"/>
            <a:ext cx="7629993" cy="4890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</a:p>
          <a:p>
            <a:pPr marL="0" indent="0">
              <a:buNone/>
            </a:pPr>
            <a:endParaRPr lang="ru-RU" sz="16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</a:t>
            </a:r>
            <a:r>
              <a:rPr lang="ru-RU" sz="16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БЕЛЬЯ	</a:t>
            </a:r>
          </a:p>
          <a:p>
            <a:pPr marL="0" indent="0">
              <a:buClrTx/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Сбор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использованного белья осуществляется в плотную специальную тару (клеенчатые, полиэтиленовые мешки, оборудованные бельевые тележки). </a:t>
            </a:r>
          </a:p>
          <a:p>
            <a:pPr marL="0" indent="0">
              <a:buClrTx/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Разборка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грязного белья в отделениях не допускается. Временное хранение (не более двенадцати часов) грязного белья в отделениях осуществляется в санитарных комнатах, специально отведенных для этой цели помещениях в закрытой таре (металлических, пластмассовых бачках), легко подвергающихся мойке и дезинфекции. Для работы с грязным бельем персонал обеспечивается сменной санитарной одеждой халатом и средствами индивидуальной защиты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(шапочка, перчатки,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маска или респиратор). </a:t>
            </a:r>
          </a:p>
          <a:p>
            <a:pPr marL="0" indent="0">
              <a:buClrTx/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индивидуальной защиты, используемые работником для предотвращения или уменьшения воздействия вредных и опасных производственных факторов, а также для защиты от загрязнения. После окончания работы с грязным бельем санитарную одежду направляют в стирку, шапочка перчатки и маску утилизируют в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КБСУ 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</a:t>
            </a: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«Б»</a:t>
            </a:r>
            <a:endParaRPr lang="ru-RU" sz="1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xmlns="" id="{2FFD884F-7E75-4C94-8D6C-6B82E1F901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575CB1A-6E96-4295-9232-0210E143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2947" y="2006930"/>
            <a:ext cx="3813007" cy="2315688"/>
          </a:xfrm>
          <a:prstGeom prst="roundRect">
            <a:avLst>
              <a:gd name="adj" fmla="val 23334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BBCF1F-0797-42C8-90C3-071AFFD90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9822" y="4441370"/>
            <a:ext cx="3596132" cy="2268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4227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4598" y="224852"/>
            <a:ext cx="10649148" cy="165936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34321" y="1131530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18137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бъект 14">
            <a:extLst>
              <a:ext uri="{FF2B5EF4-FFF2-40B4-BE49-F238E27FC236}">
                <a16:creationId xmlns:a16="http://schemas.microsoft.com/office/drawing/2014/main" xmlns="" id="{0F0D8B75-65C3-4BAF-BB92-F2DE361667F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4597" y="1333851"/>
            <a:ext cx="6507172" cy="5001859"/>
          </a:xfrm>
        </p:spPr>
        <p:txBody>
          <a:bodyPr>
            <a:normAutofit/>
          </a:bodyPr>
          <a:lstStyle/>
          <a:p>
            <a:pPr>
              <a:buClrTx/>
            </a:pP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смене загрязнённого постельного белья</a:t>
            </a:r>
            <a:r>
              <a:rPr lang="ru-RU" sz="1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риск заражения воздушно- пылевым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очень велика, происходит это как правило в случаях когда грязное бельё начинают стряхивать, бросать на пол и вся </a:t>
            </a:r>
            <a:r>
              <a:rPr lang="ru-RU" sz="1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инфекция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имеющаяся на белье поднимается вверх и начинает </a:t>
            </a:r>
            <a:r>
              <a:rPr lang="ru-RU" sz="1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оседать на все поверхности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находящиеся поблизости. </a:t>
            </a:r>
          </a:p>
          <a:p>
            <a:pPr>
              <a:buClrTx/>
            </a:pP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могут быть: прикроватная тумбочка, соседняя кровать, стул, другие </a:t>
            </a:r>
            <a:r>
              <a:rPr lang="ru-RU" sz="1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поверхности. Так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в результате такой манипуляции могут </a:t>
            </a:r>
            <a:r>
              <a:rPr lang="ru-RU" sz="1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пострадать пациенты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находящиеся в палате, которые будут вдыхать невидимые </a:t>
            </a:r>
            <a:r>
              <a:rPr lang="ru-RU" sz="19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обсеменённые 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частички пыли , а так же  </a:t>
            </a:r>
            <a:r>
              <a:rPr lang="ru-RU" sz="19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</a:t>
            </a:r>
            <a:r>
              <a:rPr lang="ru-RU" sz="19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при смене белья не надевает защитную маску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930DC1F-0F78-4AB0-BF28-AC544580B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9203" y="2233534"/>
            <a:ext cx="4354523" cy="3817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417773" cy="13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2009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D66183-9B46-4920-8CEA-B9E12E7DF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7" y="1244185"/>
            <a:ext cx="11322762" cy="2050410"/>
          </a:xfrm>
        </p:spPr>
        <p:txBody>
          <a:bodyPr>
            <a:noAutofit/>
          </a:bodyPr>
          <a:lstStyle/>
          <a:p>
            <a:pPr>
              <a:buSzPct val="150000"/>
            </a:pP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Грязное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бельё категорически </a:t>
            </a:r>
            <a:r>
              <a:rPr lang="ru-RU" sz="1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запрещено складывать на другие поверхности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прикроватную тумбочку, стул, подоконник ,на 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соседние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кровати, бросать на пол. При отсутствие проведения уборки палаты с дез.средствами и должной гигиены рук, после контакта с заражёнными поверхностями происходит обсеменение предметов с которыми  соприкасаются пациенты: ручки дверей, окон ,общего холодильника и других поверхностей и бытовой техники.</a:t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Наличие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постели пациента </a:t>
            </a:r>
            <a:r>
              <a:rPr lang="ru-RU" sz="1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острых предметов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такие как: скарификатор, игла от шприца и т.д., при сборе белья </a:t>
            </a:r>
            <a:r>
              <a:rPr lang="ru-RU" sz="18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 аварийной ситуации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5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1EE3BD6-194B-4213-AD7C-C5654B47B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9498">
            <a:off x="2212745" y="3581922"/>
            <a:ext cx="3610477" cy="12619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C4204E-DAA5-4DED-BEF0-DCB5275680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20492">
            <a:off x="444323" y="4843187"/>
            <a:ext cx="2645201" cy="160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A509DD7-49FA-47DE-88CB-B885E4879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514" y="3558003"/>
            <a:ext cx="3734889" cy="168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D8F60F-A96C-462D-853B-E283170C34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9222" y="4899544"/>
            <a:ext cx="3156596" cy="1611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57894" cy="124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lob:https://web.whatsapp.com/07d5e1f2-720e-42d2-b96a-41727deaf0b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blob:https://web.whatsapp.com/07d5e1f2-720e-42d2-b96a-41727deaf0b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07d5e1f2-720e-42d2-b96a-41727deaf0b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3" descr="C:\Users\стар хир\Desktop\WhatsApp Image 2022-10-04 at 13.58.22 (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1075" y="4807591"/>
            <a:ext cx="3426125" cy="20504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064326" y="332508"/>
            <a:ext cx="9199419" cy="128846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8610363"/>
              </p:ext>
            </p:extLst>
          </p:nvPr>
        </p:nvGraphicFramePr>
        <p:xfrm>
          <a:off x="1716833" y="1063690"/>
          <a:ext cx="9591302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13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69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51044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C83574-242D-434F-B5CC-A92D8975D8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75" y="2306741"/>
            <a:ext cx="11034939" cy="108960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ru-RU" sz="2000" b="1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соблюдении  </a:t>
            </a: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сбора белья: </a:t>
            </a:r>
            <a:r>
              <a:rPr lang="ru-RU" sz="2000" b="1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смешивание  бел</a:t>
            </a: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ья несоответствие упаковочной тары, маркировки, цветовой кодировки </a:t>
            </a:r>
            <a:r>
              <a:rPr lang="ru-RU" sz="20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риску </a:t>
            </a: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заражения подвергаются сотрудники отделения и сотрудники прачечной </a:t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/>
              <a:t/>
            </a:r>
            <a:br>
              <a:rPr lang="ru-RU" cap="none" dirty="0"/>
            </a:br>
            <a:r>
              <a:rPr lang="ru-RU" sz="2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9B99559B-AF14-4751-B36B-2AA2317D1F2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5165" y="3289465"/>
            <a:ext cx="5838900" cy="309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стар хир\Desktop\WhatsApp Image 2022-10-04 at 13.58.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936" y="3289465"/>
            <a:ext cx="5106589" cy="309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lob:https://web.whatsapp.com/563cd0ef-7f27-40e3-98f2-13f35fc74f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31682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BA1F51-76C0-4581-AF06-41780139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28" y="142504"/>
            <a:ext cx="11202842" cy="5179003"/>
          </a:xfrm>
        </p:spPr>
        <p:txBody>
          <a:bodyPr>
            <a:noAutofit/>
          </a:bodyPr>
          <a:lstStyle/>
          <a:p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Постельные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 такие как не обшитый  матрац, подушка, одеяло должны быть отправлены в </a:t>
            </a:r>
            <a:r>
              <a:rPr lang="ru-RU" sz="1800" cap="none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амеру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в случае если 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матрац, подушка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защитные чехлы обработка проводится путём протирания с </a:t>
            </a:r>
            <a:r>
              <a:rPr lang="ru-RU" sz="1800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редством. Согласно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санитарным правилам«санитарно-эпидемиологические требования к объектам здравоохранения» от 11 августа 2020 года № 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 ДСМ - 96/2020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(глава5.П65)</a:t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отсутствия обработки постельных принадлежностей может привести к заражению пациентов 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ВБИ.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выявлении у пациента педикулёза или чесотки с целью предотвращения дальнейшего распространения инфекции необходимо после выписки  всё бельё и постельные принадлежности пациента, а так же с соседних кроватей  отправить в дезкамеру.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F3C80822-0F87-432B-AF4F-B68DB60D77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4" y="4488873"/>
            <a:ext cx="5047013" cy="2119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E702CB95-E99A-4902-B7C1-CD9F4FFB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7065" y="4453246"/>
            <a:ext cx="4714504" cy="216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348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</a:t>
                      </a:r>
                      <a:r>
                        <a:rPr lang="kk-KZ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923534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EDC528-1BD6-466A-8143-666C7350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18" y="904668"/>
            <a:ext cx="10573617" cy="2123540"/>
          </a:xfrm>
        </p:spPr>
        <p:txBody>
          <a:bodyPr>
            <a:noAutofit/>
          </a:bodyPr>
          <a:lstStyle/>
          <a:p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избежание инфицирования чистого белья необходимо снять  халат и 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СИЗ, использовавшиеся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сборе белья 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утилизировать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одноразовые 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СИЗ,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гигиену рук и затем приступать к замене чистого белья. </a:t>
            </a:r>
          </a:p>
        </p:txBody>
      </p:sp>
      <p:pic>
        <p:nvPicPr>
          <p:cNvPr id="7172" name="Picture 4" descr="Мест в медицинских учреждениях страны достаточно, повода для паники нет. ">
            <a:extLst>
              <a:ext uri="{FF2B5EF4-FFF2-40B4-BE49-F238E27FC236}">
                <a16:creationId xmlns:a16="http://schemas.microsoft.com/office/drawing/2014/main" xmlns="" id="{E51AA7EB-B8CE-4380-B3FD-75314052F7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8886" y="3122773"/>
            <a:ext cx="9860153" cy="3456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3851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0" name="Google Shape;17430;p2" descr="C:\Users\userok\Downloads\WhatsApp Image 2021-06-14 at 17.28.41.jpe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31" name="Google Shape;17431;p2"/>
          <p:cNvSpPr txBox="1">
            <a:spLocks noGrp="1"/>
          </p:cNvSpPr>
          <p:nvPr>
            <p:ph type="ctrTitle"/>
          </p:nvPr>
        </p:nvSpPr>
        <p:spPr>
          <a:xfrm>
            <a:off x="1925781" y="235527"/>
            <a:ext cx="9199500" cy="9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F486F"/>
              </a:buClr>
              <a:buSzPts val="3600"/>
              <a:buFont typeface="Times New Roman"/>
              <a:buNone/>
            </a:pP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600" b="1" dirty="0">
                <a:solidFill>
                  <a:srgbClr val="0F48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ГРУППА №  3                                    ПОЛЕВОЕ ЗАДАНИЕ </a:t>
            </a:r>
            <a:r>
              <a:rPr lang="ru-RU" sz="2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ТЕМА: РИСКИ В ИК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7432" name="Google Shape;17432;p2"/>
          <p:cNvSpPr txBox="1"/>
          <p:nvPr/>
        </p:nvSpPr>
        <p:spPr>
          <a:xfrm>
            <a:off x="9408368" y="5373216"/>
            <a:ext cx="25923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Arial"/>
              <a:buNone/>
            </a:pPr>
            <a:endParaRPr sz="2960" b="1">
              <a:solidFill>
                <a:schemeClr val="l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33" name="Google Shape;17433;p2"/>
          <p:cNvSpPr txBox="1">
            <a:spLocks noGrp="1"/>
          </p:cNvSpPr>
          <p:nvPr>
            <p:ph type="subTitle" idx="1"/>
          </p:nvPr>
        </p:nvSpPr>
        <p:spPr>
          <a:xfrm>
            <a:off x="684211" y="1607127"/>
            <a:ext cx="10731900" cy="44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20"/>
              </a:spcBef>
              <a:spcAft>
                <a:spcPts val="0"/>
              </a:spcAft>
              <a:buSzPts val="1680"/>
              <a:buFont typeface="Arial"/>
              <a:buNone/>
            </a:pPr>
            <a:endParaRPr/>
          </a:p>
        </p:txBody>
      </p:sp>
      <p:sp>
        <p:nvSpPr>
          <p:cNvPr id="17434" name="Google Shape;17434;p2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35" name="Google Shape;17435;p2" descr="blob:https://web.whatsapp.com/612a02ef-c168-4d00-b2e0-3a9adf94085c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7436" name="Google Shape;17436;p2"/>
          <p:cNvGraphicFramePr/>
          <p:nvPr>
            <p:extLst>
              <p:ext uri="{D42A27DB-BD31-4B8C-83A1-F6EECF244321}">
                <p14:modId xmlns:p14="http://schemas.microsoft.com/office/powerpoint/2010/main" xmlns="" val="2862798073"/>
              </p:ext>
            </p:extLst>
          </p:nvPr>
        </p:nvGraphicFramePr>
        <p:xfrm>
          <a:off x="460375" y="1246909"/>
          <a:ext cx="11363324" cy="5446795"/>
        </p:xfrm>
        <a:graphic>
          <a:graphicData uri="http://schemas.openxmlformats.org/drawingml/2006/table">
            <a:tbl>
              <a:tblPr firstRow="1" bandRow="1">
                <a:noFill/>
                <a:tableStyleId>{75DBCC9F-A58F-4371-B27C-80F660B254DD}</a:tableStyleId>
              </a:tblPr>
              <a:tblGrid>
                <a:gridCol w="405874"/>
                <a:gridCol w="5478725"/>
                <a:gridCol w="5478725"/>
              </a:tblGrid>
              <a:tr h="24073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№</a:t>
                      </a:r>
                      <a:endParaRPr sz="20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20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Действие</a:t>
                      </a:r>
                      <a:endParaRPr sz="2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Ф.И.О. участника</a:t>
                      </a:r>
                      <a:endParaRPr/>
                    </a:p>
                  </a:txBody>
                  <a:tcPr marL="68575" marR="68575" marT="0" marB="0"/>
                </a:tc>
              </a:tr>
              <a:tr h="955550">
                <a:tc>
                  <a:txBody>
                    <a:bodyPr/>
                    <a:lstStyle/>
                    <a:p>
                      <a:pPr marL="342900" marR="0" lvl="0" indent="-34290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Участнику №1 выявить и составить перечень рисков (не менее 5) по теме «Работа с бельем» .</a:t>
                      </a:r>
                      <a:endParaRPr dirty="0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.Боранбаева Гульзат Рахимсеитовна.  КГП «Центральная больница №1» г. Сатпаев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</a:tr>
              <a:tr h="95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Участнику №2 каждому риску дать подробное обоснование.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endParaRPr sz="18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Гончарова Оксана Николаевна. КГП «Центральная больница г. Темиртау»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</a:tr>
              <a:tr h="127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Участнику №3 разработать меры по предупреждению и снижению возможных рисков с использованием мультимодального подхода.</a:t>
                      </a:r>
                      <a:endParaRPr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Жангазинова Энкар Сактагановна. ГКП на ПХВ «МГБ№1» акимата города Астаны</a:t>
                      </a:r>
                      <a:endParaRPr/>
                    </a:p>
                  </a:txBody>
                  <a:tcPr marL="68575" marR="68575" marT="0" marB="0"/>
                </a:tc>
              </a:tr>
              <a:tr h="95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Участнику №4 составить единую Стандартную операционную процедуру (СОП) «Безопасное обращение с бельем».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Times New Roman"/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 участники</a:t>
                      </a:r>
                      <a:endParaRPr/>
                    </a:p>
                  </a:txBody>
                  <a:tcPr marL="68575" marR="68575" marT="0" marB="0"/>
                </a:tc>
              </a:tr>
              <a:tr h="955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Всем участникам обсудить проект СОПа в группе и согласовать его окончательный вариант.</a:t>
                      </a:r>
                      <a:endParaRPr sz="18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u="none" strike="noStrike" cap="none"/>
                      </a:pPr>
                      <a:r>
                        <a:rPr lang="ru-RU" sz="18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 участники</a:t>
                      </a:r>
                      <a:endParaRPr dirty="0"/>
                    </a:p>
                  </a:txBody>
                  <a:tcPr marL="68575" marR="68575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FC73A6-46E0-46AA-9BA1-674203525D50}"/>
              </a:ext>
            </a:extLst>
          </p:cNvPr>
          <p:cNvSpPr/>
          <p:nvPr/>
        </p:nvSpPr>
        <p:spPr>
          <a:xfrm>
            <a:off x="839449" y="-1"/>
            <a:ext cx="105625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Грязное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белье из отделений в упакованном виде на промаркированных тележках (для грязного белья) или специальным автотранспортом доставляется в помещение для сбора грязного белья в больничную прачечную (или в центральную грязновую при отсутствии прачечной лечебного учреждения).Делается это с целью минимизировать контакт и </a:t>
            </a: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понимание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персоналом что имеет дело с грязным бельём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xmlns="" id="{90D3E6A8-F188-48C4-8473-EBDE0403D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056" y="3800104"/>
            <a:ext cx="5125272" cy="2766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xmlns="" id="{AFD131D4-D75A-4E4E-8DEA-6D60B22D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438" y="3735212"/>
            <a:ext cx="5074398" cy="2831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5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7A12347-85F1-4D14-B110-123ADEF6CE0B}"/>
              </a:ext>
            </a:extLst>
          </p:cNvPr>
          <p:cNvSpPr/>
          <p:nvPr/>
        </p:nvSpPr>
        <p:spPr>
          <a:xfrm>
            <a:off x="749507" y="1349115"/>
            <a:ext cx="74651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прачечной грязного белья производится путем пересчета всех предметов белья с проверкой наличия на белье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штампа установленного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образца. 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Выписывается квитанция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 экземплярах, из которых первый вручается сестре-хозяйке, сдавшей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белье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стирку, а второй остается у приемщика белья в прачечной.</a:t>
            </a:r>
          </a:p>
          <a:p>
            <a:pPr fontAlgn="base"/>
            <a:r>
              <a:rPr lang="ru-RU" b="0" i="0" dirty="0" smtClean="0">
                <a:solidFill>
                  <a:srgbClr val="8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приеме в прачечную белье повторно проверяется на наличие посторонних предметов и вещей для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избежание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аварийной ситуации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т.е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иску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заражения инфекциями.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Грязное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белье в прачечной,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СИЗах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сортирует машинист по стирке белья и спецодежды с целью подготовки его к стирке по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соответствующей 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программе. </a:t>
            </a:r>
            <a:endParaRPr lang="ru-RU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Стирка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дезинфекция инфицированных изделий осуществляется в проходных стиральных машинах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6700" cy="127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06700" y="102637"/>
            <a:ext cx="9857045" cy="152705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8947819"/>
              </p:ext>
            </p:extLst>
          </p:nvPr>
        </p:nvGraphicFramePr>
        <p:xfrm>
          <a:off x="1539551" y="830425"/>
          <a:ext cx="9768584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868D1B4-AD16-4ACF-BDA8-BC8BDCCE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8303" y="2058258"/>
            <a:ext cx="4055704" cy="4572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830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7A12347-85F1-4D14-B110-123ADEF6CE0B}"/>
              </a:ext>
            </a:extLst>
          </p:cNvPr>
          <p:cNvSpPr/>
          <p:nvPr/>
        </p:nvSpPr>
        <p:spPr>
          <a:xfrm>
            <a:off x="749507" y="1424066"/>
            <a:ext cx="73587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прачечной  проводится дезинфекция белья инфекционных, гнойно-хирургических и патологоанатомических отделений (гл.5 п.63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base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Не смешивают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стирке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спецодежду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сотрудников, бельё пациентов и постельные принадлежности.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Стирка спецодежды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домашних условиях не допускается, так как имеется большой риск заражения вирусными и бактериальными инфекциями. </a:t>
            </a: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Стирка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осуществляться централизованно и раздельно от белья больных и только в специализированных прачечных.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6700" cy="127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06700" y="102637"/>
            <a:ext cx="9857045" cy="152705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8947819"/>
              </p:ext>
            </p:extLst>
          </p:nvPr>
        </p:nvGraphicFramePr>
        <p:xfrm>
          <a:off x="1539551" y="830425"/>
          <a:ext cx="9768584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5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4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7" name="Рисунок 6" descr="https://tehnodom72.ru/800/600/https/static-sl.insales.ru/images/articles/1/6330/948410/dezinfekciya-nizhnego-bely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4965" y="2443397"/>
            <a:ext cx="4077324" cy="316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0830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C16E7BD-D3DB-459F-94E2-23658B7CD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57" y="4869169"/>
            <a:ext cx="8041638" cy="1707477"/>
          </a:xfrm>
        </p:spPr>
        <p:txBody>
          <a:bodyPr>
            <a:normAutofit fontScale="90000"/>
          </a:bodyPr>
          <a:lstStyle/>
          <a:p>
            <a:r>
              <a:rPr lang="ru-RU" sz="20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Стирка </a:t>
            </a:r>
            <a:r>
              <a:rPr lang="ru-RU" sz="20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белья проводится в прачечных, независимо от формы собственности, при условии выделения специальных технологических линий, исключающих возможность контакта белья с внебольничным бельем. </a:t>
            </a:r>
            <a:br>
              <a:rPr lang="ru-RU" sz="20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Самостоятельные </a:t>
            </a:r>
            <a:r>
              <a:rPr lang="ru-RU" sz="20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прачечные обязательны при родильных домах, детских, инфекционных и специализированных больницах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xmlns="" id="{16D7498F-A11C-47BA-9FE4-F6A40D0A71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74227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</a:t>
                      </a:r>
                      <a:r>
                        <a:rPr lang="kk-KZ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</a:t>
                      </a: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5368" name="Picture 8">
            <a:extLst>
              <a:ext uri="{FF2B5EF4-FFF2-40B4-BE49-F238E27FC236}">
                <a16:creationId xmlns:a16="http://schemas.microsoft.com/office/drawing/2014/main" xmlns="" id="{16C66851-46D3-4661-A263-05AEF767EA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103" y="2042556"/>
            <a:ext cx="3067118" cy="26462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стар хир\Desktop\WhatsApp Image 2022-10-04 at 13.58.22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3263" y="2042556"/>
            <a:ext cx="3184455" cy="27365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2" name="Picture 12">
            <a:extLst>
              <a:ext uri="{FF2B5EF4-FFF2-40B4-BE49-F238E27FC236}">
                <a16:creationId xmlns:a16="http://schemas.microsoft.com/office/drawing/2014/main" xmlns="" id="{4E0F8617-BA1E-4B41-ACBF-C299219F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1397" y="2042555"/>
            <a:ext cx="2683482" cy="4583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424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1B0309-7801-4568-97CA-9F5C7AB15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38" y="4952010"/>
            <a:ext cx="11123284" cy="1674421"/>
          </a:xfrm>
        </p:spPr>
        <p:txBody>
          <a:bodyPr>
            <a:normAutofit/>
          </a:bodyPr>
          <a:lstStyle/>
          <a:p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Сушка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белья осуществляется в сушильных барабанах, глажение производится на гладильных катках, гладильных прессах, гладильных столах, манекенах различной производительности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стар хир\Desktop\WhatsApp Image 2022-10-04 at 13.58.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998" y="2339439"/>
            <a:ext cx="5210038" cy="2980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тар хир\Desktop\54d99688-b805-4149-a646-a24672d108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8915" y="2339439"/>
            <a:ext cx="5558908" cy="2980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11003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A09FD1-81B6-42DF-8FC8-3E14245D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28" y="1349115"/>
            <a:ext cx="10764900" cy="1948720"/>
          </a:xfrm>
        </p:spPr>
        <p:txBody>
          <a:bodyPr>
            <a:noAutofit/>
          </a:bodyPr>
          <a:lstStyle/>
          <a:p>
            <a:pPr fontAlgn="base"/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Белье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поврежденное в процессе стирки или изношенное, подлежит ремонту или списанию.</a:t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белья производится в отдельном, специально выделенном помещении прачечной что бы не соприкасались с грязными зонами и  бельём.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xmlns="" id="{4A1D8411-CB49-451A-A0B0-FB84232530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25232" y="3432746"/>
            <a:ext cx="4981736" cy="2746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xmlns="" id="{DE94FAC8-C5AE-4D24-BA06-260ED5116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167" y="3312826"/>
            <a:ext cx="4031662" cy="2864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366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5584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>
            <a:extLst>
              <a:ext uri="{FF2B5EF4-FFF2-40B4-BE49-F238E27FC236}">
                <a16:creationId xmlns:a16="http://schemas.microsoft.com/office/drawing/2014/main" xmlns="" id="{C8C92501-3C63-4D63-92FF-383DAE4AC9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932717" y="2814451"/>
            <a:ext cx="4050670" cy="14369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2F1110-6551-4CE1-AD6E-345142B7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1508165"/>
            <a:ext cx="7861464" cy="1282535"/>
          </a:xfrm>
        </p:spPr>
        <p:txBody>
          <a:bodyPr>
            <a:noAutofit/>
          </a:bodyPr>
          <a:lstStyle/>
          <a:p>
            <a:pPr fontAlgn="base"/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Проглаженное белье складывают и комплектуют по ассортименту для каждого подразделения. Подготовленное для передачи в подразделения белье транспортируется в склад чистого белья</a:t>
            </a: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A85FD6F0-0561-4963-9794-19CA976FB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757" y="4013860"/>
            <a:ext cx="4403213" cy="2586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стар хир\Desktop\WhatsApp Image 2022-10-04 at 13.58.21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9512" y="4440009"/>
            <a:ext cx="4168239" cy="2159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7C06058-487F-4138-9752-0340EF152E29}"/>
              </a:ext>
            </a:extLst>
          </p:cNvPr>
          <p:cNvSpPr/>
          <p:nvPr/>
        </p:nvSpPr>
        <p:spPr>
          <a:xfrm>
            <a:off x="213757" y="2933865"/>
            <a:ext cx="6485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Чистое бельё хранится на полках которые проходят дез.обработку и промаркированы.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16160" y="877077"/>
            <a:ext cx="9692543" cy="90422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73967" y="128143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4464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6CB2DFDC-F13C-4B6E-82E6-E93875E2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3027" y="4032354"/>
            <a:ext cx="3159163" cy="2825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DBBB41F9-2F17-4D9E-8571-18AEB7F941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122295"/>
            <a:ext cx="3757778" cy="27357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6DD0DA-E495-4B1A-A229-B94F14E2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48" y="1304144"/>
            <a:ext cx="11021517" cy="328284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Выдача белья в отделения производится в установленном порядке по утвержденному в медицинском учреждении графику.</a:t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Чистое белье выдается на основании накладной, полученной при сдаче белья в стирку, Что бы не произошло путаницы и бельё уходило непосредственно в отделение которое его сдавало, так как бельё из  гнойного отделения к примеру не должно попасть в чистое отделение.</a:t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предотвращения возможного загрязнения чистое белье транспортируется в подразделения, упакованное по 10 кг в чистые холщовые мешки.</a:t>
            </a:r>
            <a:endParaRPr lang="ru-RU" sz="18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9641C6A7-3CBA-42BC-81BF-B795113D8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95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573967" y="128143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0993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>
            <a:extLst>
              <a:ext uri="{FF2B5EF4-FFF2-40B4-BE49-F238E27FC236}">
                <a16:creationId xmlns:a16="http://schemas.microsoft.com/office/drawing/2014/main" xmlns="" id="{17B20A79-1CFD-475E-94EA-D5A2B2A68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4609" y="2683238"/>
            <a:ext cx="7519096" cy="353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081F788-17F6-4948-8377-EE453AA533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9547" y="1064301"/>
            <a:ext cx="11107711" cy="2293495"/>
          </a:xfrm>
        </p:spPr>
        <p:txBody>
          <a:bodyPr>
            <a:normAutofit/>
          </a:bodyPr>
          <a:lstStyle/>
          <a:p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отделениях, в помещении для хранения чистого белья, мешки снимают, а белье размещают на стеллажах. Выдается белье сестрой – хозяйкой по мере надобности</a:t>
            </a:r>
            <a:r>
              <a:rPr lang="ru-RU" sz="20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846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40580C-DD3D-48B5-8E0F-A9E4E4B3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7" y="2631233"/>
            <a:ext cx="11309644" cy="1640964"/>
          </a:xfrm>
        </p:spPr>
        <p:txBody>
          <a:bodyPr>
            <a:noAutofit/>
          </a:bodyPr>
          <a:lstStyle/>
          <a:p>
            <a:pPr fontAlgn="base"/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Обслуживающий персонал прачечной обеспечивается комплектами спецодежды, смена которой проводится 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во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помещениях устанавливаются раковины для обработки рук.</a:t>
            </a:r>
            <a:b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Контроль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качеством обработки белья основан на обнаружении санитарно-показательных микроорганизмов в смывах, взятых со всех видов белья, хранящегося на складе чистого белья. </a:t>
            </a: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cap="none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Персонал </a:t>
            </a:r>
            <a:r>
              <a:rPr lang="ru-RU" sz="18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прачечной подлежит обязательным предварительным и профилактическим медосмотрам 2 раза в год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согласно нормативного документа: Об утверждении целевых групп лиц, подлежащих обязательным медицинским осмотрам, а также правил и периодичности их проведения, объема лабораторных и функциональных исследований, медицинских противопоказаний, перечня вредных и (или) опасных производственных факторов, профессий и работ, при выполнении которых проводятся предварительные обязательные медицинские осмотры при поступлении на работу и периодические обязательные медицинские осмотры и правил оказания государственной услуги "прохождение предварительных обязательных медицинских 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осмотров» Приказ и. о.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Министра здравоохранения Р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азахстан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15 октября 2020 года № ҚР ДСМ-131/2020. Зарегистрирован в министерстве юстиции Р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азахстан </a:t>
            </a:r>
            <a:r>
              <a:rPr lang="ru-RU" sz="18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октября 2020 года № 21443.</a:t>
            </a:r>
            <a:r>
              <a:rPr lang="ru-RU" dirty="0"/>
              <a:t/>
            </a:r>
            <a:br>
              <a:rPr lang="ru-RU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64326" y="332508"/>
            <a:ext cx="9199419" cy="155171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 dirty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Участник № 2 Гончарова Оксана Николаевна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  <a:t> КГП «Центральная больница г. Темиртау»</a:t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all" spc="0" normalizeH="0" baseline="0" noProof="0" dirty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endParaRPr kumimoji="0" lang="ru-RU" sz="2400" b="1" i="0" u="none" strike="noStrike" kern="1200" cap="all" spc="0" normalizeH="0" baseline="0" noProof="0" dirty="0">
              <a:ln w="3175" cmpd="sng"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73967" y="1266441"/>
          <a:ext cx="9734168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1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Каждому </a:t>
                      </a:r>
                      <a:r>
                        <a:rPr lang="kk-KZ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риску дать подробное обоснование.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7211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8805" y="235527"/>
            <a:ext cx="9547761" cy="69552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        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</a:t>
            </a:r>
            <a:r>
              <a:rPr lang="kk-KZ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: РИСКИ В </a:t>
            </a:r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ИК 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734519" y="1177635"/>
            <a:ext cx="11010177" cy="528312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kk-KZ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ГРЯЗНОЕ БЕЛЬЕ - ИСТОЧНИК ИНФЕКЦИИ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медицинских организациях</a:t>
            </a: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инфекционная безопасность белья, в т.ч. операционного и постельного, а также спецодежды персонала, являются одним из важных факторов обеспечения противоэпидемического режима и санитарно-эпидемиологических норм. </a:t>
            </a:r>
            <a:endParaRPr lang="en-US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Безопасное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и обращение с бельем согласно международным рекомендациям относится к основным стандартным мерам предосторожности в организациях здравоохранения. 	</a:t>
            </a:r>
            <a:endParaRPr lang="en-US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Источники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патогенных организмов в окружающей среде иногда бывает трудно определить в медицинской организации. Одним из возможных источников передачи является используемое белье, и </a:t>
            </a: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отсутствие строгого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соблюдения чистоты может подвергнуть риску, как пациентов, так и работников</a:t>
            </a:r>
            <a:r>
              <a:rPr lang="ru-RU" sz="1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1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9600" dirty="0"/>
          </a:p>
          <a:p>
            <a:pPr lvl="0" algn="r"/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http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euap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.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org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.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ua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/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wp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-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content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/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uploads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/2020/03/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who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-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ipc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-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covid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-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final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.20.2.20.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v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2-</a:t>
            </a:r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module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3-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ruformatted</a:t>
            </a:r>
            <a:r>
              <a:rPr lang="ru-RU" sz="4800" u="sng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.</a:t>
            </a:r>
            <a:r>
              <a:rPr lang="en-US" sz="4800" u="sng" dirty="0" err="1">
                <a:solidFill>
                  <a:schemeClr val="accent6">
                    <a:lumMod val="75000"/>
                  </a:schemeClr>
                </a:solidFill>
                <a:hlinkClick r:id="rId3"/>
              </a:rPr>
              <a:t>pdf</a:t>
            </a:r>
            <a:r>
              <a:rPr lang="ru-RU" sz="48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n-US" sz="4800" u="sng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https://www.cdc.gov/infectioncontrol/guidelines/isolation/ prevention.html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n-US" sz="4800" u="sng" dirty="0">
                <a:hlinkClick r:id="rId4"/>
              </a:rPr>
              <a:t>l</a:t>
            </a:r>
            <a:endParaRPr lang="ru-RU" sz="4800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стар хир\Desktop\dba8fb67-8a77-465c-8cba-1e5c848e25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4165600"/>
            <a:ext cx="3360882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02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344384"/>
            <a:ext cx="9199419" cy="1387434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786" y="1876926"/>
            <a:ext cx="10198489" cy="498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8"/>
            <a:ext cx="9199419" cy="1551710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3720" y="1529862"/>
            <a:ext cx="105007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Проектная мощность учреждения составляет  533 сметных коек круглосуточного стационара ,  фактический коек развернуто -713 коек: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Клинический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 - 563 коек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Акушерский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 – 150 коек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60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коек (дневного).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Оарит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43 коек (клинический блок -25 коек, акушерский блок 18 коек.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Хирургический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 280 коек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Терапевтический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 283 коек </a:t>
            </a: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1946" y="221672"/>
            <a:ext cx="9199419" cy="1551710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031958" y="2005264"/>
            <a:ext cx="4892843" cy="2342148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1865241"/>
            <a:ext cx="2550372" cy="23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0148" y="1203757"/>
            <a:ext cx="8882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Заказчик - государственное коммунальное предприятие на праве хозяйственного ведения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"Многопрофильная городская больница №1" акимата города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-Султан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Поставщик - товарищество с ограниченной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Ответственностью "ассоциация работающих инвалидов города А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",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4343078"/>
            <a:ext cx="2808514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589" y="4721902"/>
            <a:ext cx="2439442" cy="193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163" y="4721901"/>
            <a:ext cx="2648197" cy="191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4618" y="4721902"/>
            <a:ext cx="2872662" cy="187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85081" y="2836506"/>
            <a:ext cx="8882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Имеется: один каландр, 3 утюга с подставками и 4 профессиональные стиральные машины 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Идет разделения потоков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Терапевтического, хирургического белья и в том числе инфицированного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8"/>
            <a:ext cx="9199419" cy="1551710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01"/>
          <a:stretch/>
        </p:blipFill>
        <p:spPr bwMode="auto">
          <a:xfrm>
            <a:off x="3147935" y="959371"/>
            <a:ext cx="4077324" cy="238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48" r="17610" b="-2648"/>
          <a:stretch/>
        </p:blipFill>
        <p:spPr bwMode="auto">
          <a:xfrm>
            <a:off x="1188431" y="3342807"/>
            <a:ext cx="1700463" cy="286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7522" y="3342807"/>
            <a:ext cx="2818150" cy="286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067"/>
          <a:stretch/>
        </p:blipFill>
        <p:spPr bwMode="auto">
          <a:xfrm>
            <a:off x="7154779" y="3297835"/>
            <a:ext cx="2053390" cy="290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8898" y="3297834"/>
            <a:ext cx="2275586" cy="290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6" y="180109"/>
            <a:ext cx="9204956" cy="1427018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9E9C8767-9ADD-4D4C-968A-4EBB90E91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829161"/>
            <a:ext cx="1436397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22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8F1F2E46-65DC-40E6-81E6-A2296B676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4257030"/>
              </p:ext>
            </p:extLst>
          </p:nvPr>
        </p:nvGraphicFramePr>
        <p:xfrm>
          <a:off x="155575" y="2268445"/>
          <a:ext cx="11828606" cy="4546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023">
                  <a:extLst>
                    <a:ext uri="{9D8B030D-6E8A-4147-A177-3AD203B41FA5}">
                      <a16:colId xmlns:a16="http://schemas.microsoft.com/office/drawing/2014/main" xmlns="" val="3286771682"/>
                    </a:ext>
                  </a:extLst>
                </a:gridCol>
                <a:gridCol w="6231250">
                  <a:extLst>
                    <a:ext uri="{9D8B030D-6E8A-4147-A177-3AD203B41FA5}">
                      <a16:colId xmlns:a16="http://schemas.microsoft.com/office/drawing/2014/main" xmlns="" val="1140326827"/>
                    </a:ext>
                  </a:extLst>
                </a:gridCol>
                <a:gridCol w="1937313">
                  <a:extLst>
                    <a:ext uri="{9D8B030D-6E8A-4147-A177-3AD203B41FA5}">
                      <a16:colId xmlns:a16="http://schemas.microsoft.com/office/drawing/2014/main" xmlns="" val="3933536408"/>
                    </a:ext>
                  </a:extLst>
                </a:gridCol>
                <a:gridCol w="3014020">
                  <a:extLst>
                    <a:ext uri="{9D8B030D-6E8A-4147-A177-3AD203B41FA5}">
                      <a16:colId xmlns:a16="http://schemas.microsoft.com/office/drawing/2014/main" xmlns="" val="409819682"/>
                    </a:ext>
                  </a:extLst>
                </a:gridCol>
              </a:tblGrid>
              <a:tr h="37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Наименование мероприятий 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Срок исполнения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Ответственные исполнители 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extLst>
                  <a:ext uri="{0D108BD9-81ED-4DB2-BD59-A6C34878D82A}">
                    <a16:rowId xmlns:a16="http://schemas.microsoft.com/office/drawing/2014/main" xmlns="" val="4228404543"/>
                  </a:ext>
                </a:extLst>
              </a:tr>
              <a:tr h="196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9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extLst>
                  <a:ext uri="{0D108BD9-81ED-4DB2-BD59-A6C34878D82A}">
                    <a16:rowId xmlns:a16="http://schemas.microsoft.com/office/drawing/2014/main" xmlns="" val="218223588"/>
                  </a:ext>
                </a:extLst>
              </a:tr>
              <a:tr h="1966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ru-RU" sz="1200">
                          <a:effectLst/>
                        </a:rPr>
                        <a:t>1. Организационные мероприятия бельевого режим в медицинской организации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6362394"/>
                  </a:ext>
                </a:extLst>
              </a:tr>
              <a:tr h="2217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Осуществлять строгое соблюдение технологического процесса бельевого режима в медицинской организации: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хранение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транспортировку 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обеззараживание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стирку  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SzPts val="1400"/>
                        <a:buFont typeface="+mj-lt"/>
                        <a:buAutoNum type="arabicParenR"/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утилизацию текстильных изделий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года, контроль по графику и согласованию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Эпидемиолог, главная медсестра, старшие медицинские сестры,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сестры – хозяйки,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работники прачечной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extLst>
                  <a:ext uri="{0D108BD9-81ED-4DB2-BD59-A6C34878D82A}">
                    <a16:rowId xmlns:a16="http://schemas.microsoft.com/office/drawing/2014/main" xmlns="" val="3232151922"/>
                  </a:ext>
                </a:extLst>
              </a:tr>
              <a:tr h="458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Осуществлять контроль за соблюдением безопасного обращения с бельем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года, контроль по графику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Эпидемиолог, главная медсестра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36" marR="57736" marT="0" marB="0"/>
                </a:tc>
                <a:extLst>
                  <a:ext uri="{0D108BD9-81ED-4DB2-BD59-A6C34878D82A}">
                    <a16:rowId xmlns:a16="http://schemas.microsoft.com/office/drawing/2014/main" xmlns="" val="3211074397"/>
                  </a:ext>
                </a:extLst>
              </a:tr>
              <a:tr h="960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1.3.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неснижаемый запас мягкого инвентаря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Своевременно подавать заявки на закуп мягкого инвентаря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медицинские сестра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4615788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B681A842-E266-4C19-BC24-46D78A290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515" y="669639"/>
            <a:ext cx="14939759" cy="18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</a:t>
            </a: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Утверждаю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Директор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ГКП на ПХВ «Многопрофильная городская больница №1»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акимата г. </a:t>
            </a:r>
            <a:r>
              <a:rPr lang="ru-RU" altLang="zh-CN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Астаны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от «______» сентября 2022года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№______________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по предупреждению и снижению возможных рисков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r>
              <a:rPr kumimoji="0" lang="ru-RU" altLang="zh-CN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использованием мультимодального подхода</a:t>
            </a:r>
            <a:endParaRPr kumimoji="0" lang="ru-RU" altLang="zh-CN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</a:tabLst>
            </a:pPr>
            <a:endParaRPr kumimoji="0" lang="ru-RU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66354" y="1070609"/>
          <a:ext cx="7412726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2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8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меры по предупреждению и снижению возможных рисков с использованием мультимодального подхода.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4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8"/>
            <a:ext cx="9199419" cy="133389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07818" y="1274164"/>
            <a:ext cx="11792837" cy="5362163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5B79DA4-6A32-4B48-A911-4D9EA6A762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2622759"/>
              </p:ext>
            </p:extLst>
          </p:nvPr>
        </p:nvGraphicFramePr>
        <p:xfrm>
          <a:off x="460375" y="1529785"/>
          <a:ext cx="11351873" cy="5126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3171">
                  <a:extLst>
                    <a:ext uri="{9D8B030D-6E8A-4147-A177-3AD203B41FA5}">
                      <a16:colId xmlns:a16="http://schemas.microsoft.com/office/drawing/2014/main" xmlns="" val="2846574398"/>
                    </a:ext>
                  </a:extLst>
                </a:gridCol>
                <a:gridCol w="6430961">
                  <a:extLst>
                    <a:ext uri="{9D8B030D-6E8A-4147-A177-3AD203B41FA5}">
                      <a16:colId xmlns:a16="http://schemas.microsoft.com/office/drawing/2014/main" xmlns="" val="3881293685"/>
                    </a:ext>
                  </a:extLst>
                </a:gridCol>
                <a:gridCol w="1296026">
                  <a:extLst>
                    <a:ext uri="{9D8B030D-6E8A-4147-A177-3AD203B41FA5}">
                      <a16:colId xmlns:a16="http://schemas.microsoft.com/office/drawing/2014/main" xmlns="" val="2753939413"/>
                    </a:ext>
                  </a:extLst>
                </a:gridCol>
                <a:gridCol w="2781715">
                  <a:extLst>
                    <a:ext uri="{9D8B030D-6E8A-4147-A177-3AD203B41FA5}">
                      <a16:colId xmlns:a16="http://schemas.microsoft.com/office/drawing/2014/main" xmlns="" val="372103923"/>
                    </a:ext>
                  </a:extLst>
                </a:gridCol>
              </a:tblGrid>
              <a:tr h="9833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Обеспечить неснижаемый запас мягкого инвентаря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Своевременно подавать заявки на закуп мягкого инвентаря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медицинские сестра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extLst>
                  <a:ext uri="{0D108BD9-81ED-4DB2-BD59-A6C34878D82A}">
                    <a16:rowId xmlns:a16="http://schemas.microsoft.com/office/drawing/2014/main" xmlns="" val="3967380960"/>
                  </a:ext>
                </a:extLst>
              </a:tr>
              <a:tr h="801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Своевременно осуществлять рассмотрение заявки и его утверждение, а также выработка технической спецификации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 года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 директора по финансам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.Гос закуп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extLst>
                  <a:ext uri="{0D108BD9-81ED-4DB2-BD59-A6C34878D82A}">
                    <a16:rowId xmlns:a16="http://schemas.microsoft.com/office/drawing/2014/main" xmlns="" val="720068747"/>
                  </a:ext>
                </a:extLst>
              </a:tr>
              <a:tr h="137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Обеспечить 100% обработку постельных принадлежностей (одеяла, подушки, матрасы, покрывала и пр.) в дезинфекционных камерах, контроль за качеством ее проведения, фиксацией в журнале.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2). Вести  контроль за транспортировкой, сортировкой и приемом постельных принадлежностей и иных вещей направляемых для дезинфекции;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медицинские сестра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extLst>
                  <a:ext uri="{0D108BD9-81ED-4DB2-BD59-A6C34878D82A}">
                    <a16:rowId xmlns:a16="http://schemas.microsoft.com/office/drawing/2014/main" xmlns="" val="2398022619"/>
                  </a:ext>
                </a:extLst>
              </a:tr>
              <a:tr h="1899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Не допускать совместное хранение в шкафчиках спецодежды с личной одеждой.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Обеспечить раздельное хранение в специальных емкостях инфицированного (грязного) белья , в том числе транспортировку в (из) прачечную в транспортных мешках в специально отведенных лифтах.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Обеспечить безопасную сортировку, сдачу на стирку грязного белья, и получения чистого белья, а также его надлежащее хранение в отделениях.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	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Главные медицинские сестра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818" marR="30818" marT="0" marB="0"/>
                </a:tc>
                <a:extLst>
                  <a:ext uri="{0D108BD9-81ED-4DB2-BD59-A6C34878D82A}">
                    <a16:rowId xmlns:a16="http://schemas.microsoft.com/office/drawing/2014/main" xmlns="" val="54861627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380002" y="876697"/>
          <a:ext cx="10392829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меры по предупреждению и снижению возможных рисков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с использованием мультимодального подхода.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0750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5" y="160339"/>
            <a:ext cx="9441184" cy="1293708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37D1BFBB-1571-41B7-9212-AC988ED7B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85485476"/>
              </p:ext>
            </p:extLst>
          </p:nvPr>
        </p:nvGraphicFramePr>
        <p:xfrm>
          <a:off x="207818" y="1379596"/>
          <a:ext cx="11792836" cy="5152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670">
                  <a:extLst>
                    <a:ext uri="{9D8B030D-6E8A-4147-A177-3AD203B41FA5}">
                      <a16:colId xmlns:a16="http://schemas.microsoft.com/office/drawing/2014/main" xmlns="" val="3432319010"/>
                    </a:ext>
                  </a:extLst>
                </a:gridCol>
                <a:gridCol w="1241713">
                  <a:extLst>
                    <a:ext uri="{9D8B030D-6E8A-4147-A177-3AD203B41FA5}">
                      <a16:colId xmlns:a16="http://schemas.microsoft.com/office/drawing/2014/main" xmlns="" val="1769927731"/>
                    </a:ext>
                  </a:extLst>
                </a:gridCol>
                <a:gridCol w="5455516">
                  <a:extLst>
                    <a:ext uri="{9D8B030D-6E8A-4147-A177-3AD203B41FA5}">
                      <a16:colId xmlns:a16="http://schemas.microsoft.com/office/drawing/2014/main" xmlns="" val="2091211055"/>
                    </a:ext>
                  </a:extLst>
                </a:gridCol>
                <a:gridCol w="413981">
                  <a:extLst>
                    <a:ext uri="{9D8B030D-6E8A-4147-A177-3AD203B41FA5}">
                      <a16:colId xmlns:a16="http://schemas.microsoft.com/office/drawing/2014/main" xmlns="" val="2702189989"/>
                    </a:ext>
                  </a:extLst>
                </a:gridCol>
                <a:gridCol w="1282153">
                  <a:extLst>
                    <a:ext uri="{9D8B030D-6E8A-4147-A177-3AD203B41FA5}">
                      <a16:colId xmlns:a16="http://schemas.microsoft.com/office/drawing/2014/main" xmlns="" val="2243377991"/>
                    </a:ext>
                  </a:extLst>
                </a:gridCol>
                <a:gridCol w="2638803">
                  <a:extLst>
                    <a:ext uri="{9D8B030D-6E8A-4147-A177-3AD203B41FA5}">
                      <a16:colId xmlns:a16="http://schemas.microsoft.com/office/drawing/2014/main" xmlns="" val="2910283293"/>
                    </a:ext>
                  </a:extLst>
                </a:gridCol>
              </a:tblGrid>
              <a:tr h="38491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1). Бельевым режимом отделения предусматривается смена белья больным не реже 1 раза в 7 дней; родильницам – 1 раз в 3 дня, нательного белья и полотенец – ежедневно, подкладных салфеток – по мере необходимости.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2)Перед возвращением пациента в палату после операции производится обязательная смена белья. После операции смена белья производится систематически до прекращения выделений из ран.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в операционных, акушерских стационарах (родильных блоках и других помещениях с асептическим режимом, а также в палатах для новорожденных) должно применяться стерильное белье;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В лечебно-диагностических кабинетах белье используется строго индивидуально для каждого пациента.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5)Спецодежда персонала родильных отделений, отделении реанимации и интенсивной терапии,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оперблоков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процедурных и перевязочных кабинетов, ЦСО, инфекционных больниц (отделений) меняется ежедневно и по мере загрязнения. Спецодежда персонала других отделений меняется 1 раз в 3 дня, а также по мере загрязнения.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6) не допускается стирка спецодежды медицинского персонала в домашних условиях.</a:t>
                      </a:r>
                    </a:p>
                  </a:txBody>
                  <a:tcPr marL="38757" marR="3875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1). Бельевым режимом отделения предусматривается смена белья больным не реже 1 раза в 7 дней; родильницам – 1 раз в 3 дня, нательного белья и полотенец – ежедневно, подкладных салфеток – по мере необходимости. 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2)Перед возвращением пациента в палату после операции производится обязательная смена белья. После операции смена белья производится систематически до прекращения выделений из ран.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3) в операционных, акушерских стационарах (родильных блоках и других помещениях с асептическим режимом, а также в палатах для новорожденных) должно применяться стерильное белье;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4) В лечебно-диагностических кабинетах белье используется строго индивидуально для каждого пациента.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5)Спецодежда персонала родильных отделений, отделении реанимации и интенсивной терапии, </a:t>
                      </a:r>
                      <a:r>
                        <a:rPr lang="ru-RU" sz="800" dirty="0" err="1">
                          <a:effectLst/>
                        </a:rPr>
                        <a:t>оперблоков</a:t>
                      </a:r>
                      <a:r>
                        <a:rPr lang="ru-RU" sz="800" dirty="0">
                          <a:effectLst/>
                        </a:rPr>
                        <a:t>, процедурных и перевязочных кабинетов, ЦСО, инфекционных больниц (отделений) меняется ежедневно и по мере загрязнения. Спецодежда персонала других отделений меняется 1 раз в 3 дня, а также по мере загрязнения.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6) не допускается стирка спецодежды медицинского персонала в домашних условиях.</a:t>
                      </a:r>
                      <a:endParaRPr lang="ru-RU" sz="6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extLst>
                  <a:ext uri="{0D108BD9-81ED-4DB2-BD59-A6C34878D82A}">
                    <a16:rowId xmlns:a16="http://schemas.microsoft.com/office/drawing/2014/main" xmlns="" val="3820915815"/>
                  </a:ext>
                </a:extLst>
              </a:tr>
              <a:tr h="46422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 Сбор, хранение и транспортирование грязного белья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8913730"/>
                  </a:ext>
                </a:extLst>
              </a:tr>
              <a:tr h="70599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Осуществлять безопасный сбор, хранение и транспортирование грязного белья в отделении и прачечной.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сестра – хозяйка отделения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757" marR="38757" marT="0" marB="0"/>
                </a:tc>
                <a:extLst>
                  <a:ext uri="{0D108BD9-81ED-4DB2-BD59-A6C34878D82A}">
                    <a16:rowId xmlns:a16="http://schemas.microsoft.com/office/drawing/2014/main" xmlns="" val="3565167826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350022" y="741787"/>
          <a:ext cx="10392829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меры по предупреждению и снижению возможных рисков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с использованием мультимодального подхода.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806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34" y="55202"/>
            <a:ext cx="1176167" cy="91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4960" y="-166313"/>
            <a:ext cx="9441184" cy="1683658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6AF525D6-C15F-4D2A-9489-D81FD5C8F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48080073"/>
              </p:ext>
            </p:extLst>
          </p:nvPr>
        </p:nvGraphicFramePr>
        <p:xfrm>
          <a:off x="155574" y="1469035"/>
          <a:ext cx="11845083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925">
                  <a:extLst>
                    <a:ext uri="{9D8B030D-6E8A-4147-A177-3AD203B41FA5}">
                      <a16:colId xmlns:a16="http://schemas.microsoft.com/office/drawing/2014/main" xmlns="" val="876294589"/>
                    </a:ext>
                  </a:extLst>
                </a:gridCol>
                <a:gridCol w="8979632">
                  <a:extLst>
                    <a:ext uri="{9D8B030D-6E8A-4147-A177-3AD203B41FA5}">
                      <a16:colId xmlns:a16="http://schemas.microsoft.com/office/drawing/2014/main" xmlns="" val="2601783441"/>
                    </a:ext>
                  </a:extLst>
                </a:gridCol>
                <a:gridCol w="757309">
                  <a:extLst>
                    <a:ext uri="{9D8B030D-6E8A-4147-A177-3AD203B41FA5}">
                      <a16:colId xmlns:a16="http://schemas.microsoft.com/office/drawing/2014/main" xmlns="" val="2533160423"/>
                    </a:ext>
                  </a:extLst>
                </a:gridCol>
                <a:gridCol w="1461217">
                  <a:extLst>
                    <a:ext uri="{9D8B030D-6E8A-4147-A177-3AD203B41FA5}">
                      <a16:colId xmlns:a16="http://schemas.microsoft.com/office/drawing/2014/main" xmlns="" val="532470438"/>
                    </a:ext>
                  </a:extLst>
                </a:gridCol>
              </a:tblGrid>
              <a:tr h="5252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21" marR="355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 К сбору, сортировке, счету, транспортированию грязного белья не допускается медицинский персонал, занятый уходом за больными или принимающий участие в различных манипуляциях и исследованиях.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Персонал, работающий с грязным бельем, должен быть обеспечен санитарной одеждой (халат, косынка) и средствами индивидуальной защиты (перчатки, косынка, халат, маска или респиратор). После окончания работы с грязным бельем санитарную одежду направляют в стирку, перчатки и маску обеззараживают в дезинфицирующем растворе, руки обрабатывают одним из антисептических средств и моют водой с мылом.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Для сбора грязного белья в палатах используют специальную тару (мешки из клеенки, полипропилена, баки с крышками, бельевые тележки и т.д.)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При сборе грязного белья запрещается встряхивать его и бросать на пол.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5) После смены белья в палатах проводят влажную уборку с использованием дезинфицирующих растворов. Для этой цели используют дезинфекционные средства, разрешенные к применению в РК в присутствии больных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6)  Грязное белье из отделений в упакованном виде на промаркированных тележках (для грязного белья) или специальным автотранспортом доставляется в помещение для сбора грязного белья в больничную прачечную (или в центральную грязную комнату при отсутствии прачечной лечебного учреждения).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7) Допускается временное хранение (не более 12 ч) грязного белья в отделениях в санитарных комнатах или других специально отведенных для этой цели помещениях с водостойкой отделкой поверхностей, оборудованных умывальником, устройством для обеззараживания воздуха, в закрытой таре (металлических, пластмассовых бачках, плотных ящиках и других емкостях, подвергающихся дезинфекции).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8) Производить сдачу белья и спецодежды следует строго в установленные дни в соответствии с утвержденным графиком.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9) Запрещается разборка грязного белья в отделениях.</a:t>
                      </a:r>
                    </a:p>
                  </a:txBody>
                  <a:tcPr marL="35521" marR="3552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21" marR="355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медицинские сестры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сестры – хозяйки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санитарки отделения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521" marR="35521" marT="0" marB="0"/>
                </a:tc>
                <a:extLst>
                  <a:ext uri="{0D108BD9-81ED-4DB2-BD59-A6C34878D82A}">
                    <a16:rowId xmlns:a16="http://schemas.microsoft.com/office/drawing/2014/main" xmlns="" val="106196371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409983" y="726796"/>
          <a:ext cx="10392829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меры по предупреждению и снижению возможных рисков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с использованием мультимодального подхода.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11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5" y="0"/>
            <a:ext cx="9441184" cy="1454046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0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0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6EF85835-E1F7-4175-9769-341299535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13449647"/>
              </p:ext>
            </p:extLst>
          </p:nvPr>
        </p:nvGraphicFramePr>
        <p:xfrm>
          <a:off x="460374" y="1438793"/>
          <a:ext cx="10815473" cy="4642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0692">
                  <a:extLst>
                    <a:ext uri="{9D8B030D-6E8A-4147-A177-3AD203B41FA5}">
                      <a16:colId xmlns:a16="http://schemas.microsoft.com/office/drawing/2014/main" xmlns="" val="4231544762"/>
                    </a:ext>
                  </a:extLst>
                </a:gridCol>
                <a:gridCol w="5697536">
                  <a:extLst>
                    <a:ext uri="{9D8B030D-6E8A-4147-A177-3AD203B41FA5}">
                      <a16:colId xmlns:a16="http://schemas.microsoft.com/office/drawing/2014/main" xmlns="" val="1323865053"/>
                    </a:ext>
                  </a:extLst>
                </a:gridCol>
                <a:gridCol w="1771380">
                  <a:extLst>
                    <a:ext uri="{9D8B030D-6E8A-4147-A177-3AD203B41FA5}">
                      <a16:colId xmlns:a16="http://schemas.microsoft.com/office/drawing/2014/main" xmlns="" val="1177545502"/>
                    </a:ext>
                  </a:extLst>
                </a:gridCol>
                <a:gridCol w="2755865">
                  <a:extLst>
                    <a:ext uri="{9D8B030D-6E8A-4147-A177-3AD203B41FA5}">
                      <a16:colId xmlns:a16="http://schemas.microsoft.com/office/drawing/2014/main" xmlns="" val="2990072961"/>
                    </a:ext>
                  </a:extLst>
                </a:gridCol>
              </a:tblGrid>
              <a:tr h="456662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24150" algn="l"/>
                          <a:tab pos="4655820" algn="ctr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24150" algn="l"/>
                          <a:tab pos="4655820" algn="ctr"/>
                        </a:tabLs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Выдача, транспортирование чистого белья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4116819"/>
                  </a:ext>
                </a:extLst>
              </a:tr>
              <a:tr h="2283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Выдача белья в отделения производится в установленном порядке по утвержденному в медицинском учреждении графику.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Чистое белье выдается на основании накладной, полученной при сдаче белья в стирку.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Для предотвращения возможного загрязнения чистое белье транспортируется в подразделения, упакованное по 10 кг в чистые из влагостойкого материала мешки.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В отделениях, в помещении для хранения чистого белья, мешки снимают, а белье размещают на стеллажах. Выдается белье сестрой – хозяйкой по мере надобности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сестры – хозяйки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extLst>
                  <a:ext uri="{0D108BD9-81ED-4DB2-BD59-A6C34878D82A}">
                    <a16:rowId xmlns:a16="http://schemas.microsoft.com/office/drawing/2014/main" xmlns="" val="1157678561"/>
                  </a:ext>
                </a:extLst>
              </a:tr>
              <a:tr h="22833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Образование персонала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6075981"/>
                  </a:ext>
                </a:extLst>
              </a:tr>
              <a:tr h="832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Проводить на регулярной основе обучение медицинского персонала по безопасному обращению с бельем  согласно утвержденному графику семинарских занятий и при проведении инструктажа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графику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Эпидемиолог, главная медсестра. Старшая медсестра, сестра хозяйка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extLst>
                  <a:ext uri="{0D108BD9-81ED-4DB2-BD59-A6C34878D82A}">
                    <a16:rowId xmlns:a16="http://schemas.microsoft.com/office/drawing/2014/main" xmlns="" val="4101587799"/>
                  </a:ext>
                </a:extLst>
              </a:tr>
              <a:tr h="620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</a:t>
                      </a:r>
                      <a:endParaRPr lang="ru-RU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Проводить обучение по соблюдению инфекционной безопасности на прачечной для работников прачечной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графику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Эпидемиолог, главная медсестра, заведующая прачечной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47" marR="51547" marT="0" marB="0"/>
                </a:tc>
                <a:extLst>
                  <a:ext uri="{0D108BD9-81ED-4DB2-BD59-A6C34878D82A}">
                    <a16:rowId xmlns:a16="http://schemas.microsoft.com/office/drawing/2014/main" xmlns="" val="296807113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35569246-6479-4EB7-9FA4-574FE48FC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1" y="5788127"/>
            <a:ext cx="1770988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 эпидемиолог __________________</a:t>
            </a:r>
            <a:endParaRPr kumimoji="0" lang="ru-RU" altLang="zh-CN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медсестра _________________</a:t>
            </a:r>
            <a:endParaRPr kumimoji="0" lang="ru-RU" altLang="zh-CN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409983" y="891688"/>
          <a:ext cx="10392829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</a:t>
                      </a: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меры по предупреждению и снижению возможных рисков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с использованием мультимодального подхода.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827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5" y="160338"/>
            <a:ext cx="9441184" cy="1578521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720435" y="1191491"/>
          <a:ext cx="10392829" cy="581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 СОП «Безопасное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обращение с бельем»</a:t>
                      </a: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2" name="Picture 5" descr="C:\Users\стар хир\Downloads\WhatsApp Image 2022-10-05 at 11.51.2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7422" y="2023306"/>
            <a:ext cx="3957403" cy="46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5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931438" cy="69552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59567" y="1177636"/>
            <a:ext cx="10852879" cy="3857502"/>
          </a:xfrm>
        </p:spPr>
        <p:txBody>
          <a:bodyPr>
            <a:norm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kk-KZ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ГРЯЗНОЕ БЕЛЬЕ - ИСТОЧНИК ИНФЕКЦИИ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Потенциальные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 передачи инфекции в больнице включают в себя множество специализированных рисков, но есть и текущие, повседневные риски, такие как стирка белья в больнице.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Типичное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медицинское белье включает постельные принадлежности для пациентов и персонала, полотенца, одежду (халаты, униформу, пижамы для пациентов и халаты), хирургические простыни, занавески и многоразовые насадки для швабр. 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8800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стар хир\Desktop\05ef3cf9-e1dc-4f72-954b-a5909c608d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81424"/>
            <a:ext cx="5546725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стар хир\Desktop\c58a16a2-7501-4514-b8e5-5ff1eef36f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1288" y="3781423"/>
            <a:ext cx="5154612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02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2" y="59962"/>
            <a:ext cx="1193996" cy="92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8610" y="588684"/>
            <a:ext cx="11078983" cy="1018443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акимата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9E506988-8344-449A-8C4D-0B6C79C63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1989009"/>
              </p:ext>
            </p:extLst>
          </p:nvPr>
        </p:nvGraphicFramePr>
        <p:xfrm>
          <a:off x="406400" y="1523999"/>
          <a:ext cx="11485345" cy="5557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0657">
                  <a:extLst>
                    <a:ext uri="{9D8B030D-6E8A-4147-A177-3AD203B41FA5}">
                      <a16:colId xmlns:a16="http://schemas.microsoft.com/office/drawing/2014/main" xmlns="" val="2758309728"/>
                    </a:ext>
                  </a:extLst>
                </a:gridCol>
                <a:gridCol w="2941876">
                  <a:extLst>
                    <a:ext uri="{9D8B030D-6E8A-4147-A177-3AD203B41FA5}">
                      <a16:colId xmlns:a16="http://schemas.microsoft.com/office/drawing/2014/main" xmlns="" val="1778852580"/>
                    </a:ext>
                  </a:extLst>
                </a:gridCol>
                <a:gridCol w="2562725">
                  <a:extLst>
                    <a:ext uri="{9D8B030D-6E8A-4147-A177-3AD203B41FA5}">
                      <a16:colId xmlns:a16="http://schemas.microsoft.com/office/drawing/2014/main" xmlns="" val="964437371"/>
                    </a:ext>
                  </a:extLst>
                </a:gridCol>
                <a:gridCol w="1850087">
                  <a:extLst>
                    <a:ext uri="{9D8B030D-6E8A-4147-A177-3AD203B41FA5}">
                      <a16:colId xmlns:a16="http://schemas.microsoft.com/office/drawing/2014/main" xmlns="" val="1536110865"/>
                    </a:ext>
                  </a:extLst>
                </a:gridCol>
              </a:tblGrid>
              <a:tr h="201048">
                <a:tc gridSpan="4"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637155" algn="ctr"/>
                          <a:tab pos="5274310" algn="r"/>
                          <a:tab pos="44958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ГКП на ПХВ «Многопрофильная городская больница №1»  акимата г.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Астаны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340811"/>
                  </a:ext>
                </a:extLst>
              </a:tr>
              <a:tr h="368293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структурного подразделения: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tabLst>
                          <a:tab pos="270510" algn="l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Структурные подразделения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2973720"/>
                  </a:ext>
                </a:extLst>
              </a:tr>
              <a:tr h="402097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документа: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Стандартная операционная процедура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5800" algn="l"/>
                        </a:tabLst>
                      </a:pPr>
                      <a:r>
                        <a:rPr lang="kk-KZ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«Безопасное</a:t>
                      </a:r>
                      <a:r>
                        <a:rPr lang="kk-KZ" sz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обращени</a:t>
                      </a:r>
                      <a:r>
                        <a:rPr lang="kk-KZ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</a:t>
                      </a: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бельем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8823191"/>
                  </a:ext>
                </a:extLst>
              </a:tr>
              <a:tr h="402097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Утвержден: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ГКП на ПХВ «Многопрофильная городская больница №1»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акимата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Астаны_______________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7884616"/>
                  </a:ext>
                </a:extLst>
              </a:tr>
              <a:tr h="249081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утверждения: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«________________________»________________________2022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192508"/>
                  </a:ext>
                </a:extLst>
              </a:tr>
              <a:tr h="201048">
                <a:tc rowSpan="2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Разработчик: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подпись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1411362358"/>
                  </a:ext>
                </a:extLst>
              </a:tr>
              <a:tr h="402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Эпид отдела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3387141049"/>
                  </a:ext>
                </a:extLst>
              </a:tr>
              <a:tr h="402097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разработки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 anchor="ctr"/>
                </a:tc>
                <a:tc gridSpan="3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«________________________»________________________2022 год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7972988"/>
                  </a:ext>
                </a:extLst>
              </a:tr>
              <a:tr h="402097">
                <a:tc rowSpan="4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Согласовано: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 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подпись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1202705295"/>
                  </a:ext>
                </a:extLst>
              </a:tr>
              <a:tr h="402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директора по ЛПР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marL="21590" indent="266700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1812654342"/>
                  </a:ext>
                </a:extLst>
              </a:tr>
              <a:tr h="5037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И.о.заместителя директора по хирургии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marL="21590" indent="266700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3316336847"/>
                  </a:ext>
                </a:extLst>
              </a:tr>
              <a:tr h="249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indent="266700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Главная медицинская сестра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marL="179705" indent="-15811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extLst>
                  <a:ext uri="{0D108BD9-81ED-4DB2-BD59-A6C34878D82A}">
                    <a16:rowId xmlns:a16="http://schemas.microsoft.com/office/drawing/2014/main" xmlns="" val="2251145750"/>
                  </a:ext>
                </a:extLst>
              </a:tr>
              <a:tr h="402097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согласования: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«________________________»________________________2022 год</a:t>
                      </a: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121343"/>
                  </a:ext>
                </a:extLst>
              </a:tr>
              <a:tr h="402097">
                <a:tc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введения </a:t>
                      </a:r>
                      <a:b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действие: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gridSpan="3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«________________________»________________________2022 год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8794270"/>
                  </a:ext>
                </a:extLst>
              </a:tr>
              <a:tr h="402097">
                <a:tc gridSpan="2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действия: 3 года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667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Копия №__   _____/  ___________/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подпись             ФИО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56" marR="3405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491187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6E6801AE-453F-4040-9130-FBF3BA5B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4055" y="765848"/>
            <a:ext cx="16376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810376" y="786756"/>
          <a:ext cx="10392829" cy="581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 СОП «Безопасное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обращение с бельем»</a:t>
                      </a: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4113" y="522515"/>
            <a:ext cx="9613675" cy="1847462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Участник № 3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Жангазинова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Энкар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Сактагановна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ea typeface="MS Mincho"/>
                <a:cs typeface="Times New Roman" pitchFamily="18" charset="0"/>
              </a:rPr>
              <a:t>ГКП на ПХВ «МГБ№1» акимата города Астаны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>                                                                            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56897AEF-1A2C-4DE5-B695-C864B2F84F7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98820" y="999958"/>
            <a:ext cx="1222997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2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22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2" name="Picture 2" descr="C:\Users\стар хир\Desktop\735fac85-2d54-4020-afc4-50f13a94aa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" y="1752600"/>
            <a:ext cx="51816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тар хир\Desktop\d1465089-e1d1-404b-b6a1-3e36837cc5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0280" y="1737360"/>
            <a:ext cx="5950376" cy="49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929640" y="914400"/>
          <a:ext cx="1027356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3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 СОП «Безопасное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обращение с бельем»</a:t>
                      </a: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85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7975" y="221674"/>
            <a:ext cx="9034463" cy="86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стар хир\Desktop\53b15c75-ae53-4471-aa27-a462b98ccb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1588956"/>
            <a:ext cx="5088082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тар хир\Desktop\44dc5b58-fb7c-447b-bcb2-52a0ab76a62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663908"/>
            <a:ext cx="5499100" cy="50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25366" y="966638"/>
          <a:ext cx="10392829" cy="581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2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Задание: Разработать  СОП «Безопасное</a:t>
                      </a:r>
                      <a:r>
                        <a:rPr lang="ru-RU" sz="1800" baseline="0" dirty="0" smtClean="0">
                          <a:latin typeface="Times New Roman" pitchFamily="18" charset="0"/>
                          <a:ea typeface="MS Mincho"/>
                          <a:cs typeface="Times New Roman" pitchFamily="18" charset="0"/>
                        </a:rPr>
                        <a:t> обращение с бельем»</a:t>
                      </a: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9091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1755" y="160338"/>
            <a:ext cx="9441184" cy="1578521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ea typeface="MS Mincho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MS Mincho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99213" y="1166843"/>
            <a:ext cx="100733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Данный курс дал полное понимание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улучшению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выполнения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процесса соблюдения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связанных с бельевым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режимом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 так же оценку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текущей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плана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 определения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рисков по данному виду работ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соблюдением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всех знаний и требований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стандартов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азахстан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мировых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стандартов прослушанных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данном курсе.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Благодаря этому курсу дополнили свои знания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 многих вопросах, стали ещё более компетентны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своей работе.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Спасибо всему преподавательскому составу и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организаторам курсов за полное и развёрнутое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освещение тем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824459" y="1266441"/>
          <a:ext cx="10483676" cy="63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3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Ваше мнение: основные трудности, какая польза от проведенной работы, </a:t>
                      </a:r>
                      <a:r>
                        <a:rPr lang="kk-KZ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рекомендации </a:t>
                      </a:r>
                      <a:r>
                        <a:rPr lang="kk-KZ" sz="1800" b="1" kern="1200" dirty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другим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MS Mincho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242" name="AutoShape 2" descr="blob:https://web.whatsapp.com/6b2fad70-5eba-42f1-ac22-eb19d8d61a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3958" y="2398816"/>
            <a:ext cx="4042229" cy="419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925781" y="235527"/>
            <a:ext cx="9199419" cy="9421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sz="36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kk-KZ" sz="24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ГРУППА № </a:t>
            </a:r>
            <a:r>
              <a:rPr kumimoji="0" lang="ru-RU" sz="24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3                                    </a:t>
            </a:r>
            <a:r>
              <a:rPr kumimoji="0" lang="kk-KZ" sz="24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ПОЛЕВОЕ ЗАДАНИЕ </a:t>
            </a:r>
            <a:r>
              <a:rPr kumimoji="0" lang="ru-RU" sz="2400" b="0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400" b="0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0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ru-RU" sz="2400" b="1" i="0" u="none" strike="noStrike" kern="1200" cap="all" spc="0" normalizeH="0" baseline="0" noProof="0">
                <a:ln w="3175" cmpd="sng"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Тема: РИСКИ В ИК</a:t>
            </a:r>
            <a:endParaRPr kumimoji="0" lang="ru-RU" sz="2400" b="0" i="0" u="none" strike="noStrike" kern="1200" cap="all" spc="0" normalizeH="0" baseline="0" noProof="0" dirty="0">
              <a:ln w="3175" cmpd="sng"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76211" y="6072208"/>
            <a:ext cx="11239579" cy="50690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algn="l"/>
            <a:endParaRPr lang="ru-RU" sz="2200" dirty="0"/>
          </a:p>
          <a:p>
            <a:pPr algn="l"/>
            <a:endParaRPr lang="ru-RU" sz="2200" dirty="0"/>
          </a:p>
          <a:p>
            <a:pPr algn="l"/>
            <a:r>
              <a:rPr lang="ru-RU" sz="2200" dirty="0"/>
              <a:t>               </a:t>
            </a:r>
            <a:endParaRPr lang="en-US" sz="2200" dirty="0"/>
          </a:p>
          <a:p>
            <a:pPr algn="l"/>
            <a:endParaRPr lang="ru-RU" sz="2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ok\Downloads\WhatsApp Image 2021-06-14 at 17.28.41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7788" y="290945"/>
            <a:ext cx="1062975" cy="7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3927" y="4725145"/>
            <a:ext cx="6521790" cy="758352"/>
          </a:xfrm>
          <a:prstGeom prst="rect">
            <a:avLst/>
          </a:prstGeom>
          <a:noFill/>
        </p:spPr>
        <p:txBody>
          <a:bodyPr wrap="square" lIns="110939" tIns="55469" rIns="110939" bIns="55469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491" y="207080"/>
            <a:ext cx="7412182" cy="1081518"/>
          </a:xfrm>
          <a:prstGeom prst="rect">
            <a:avLst/>
          </a:prstGeom>
          <a:noFill/>
        </p:spPr>
        <p:txBody>
          <a:bodyPr wrap="square" lIns="110939" tIns="55469" rIns="110939" bIns="55469" rtlCol="0">
            <a:sp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«Профилактика инфекций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инфекционный контроль» подготовлен в рамках проекта НЦОЗ и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964" y="6143644"/>
            <a:ext cx="532724" cy="3995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484" y="6143645"/>
            <a:ext cx="532724" cy="3995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86238" y="6143646"/>
            <a:ext cx="778684" cy="389020"/>
          </a:xfrm>
          <a:prstGeom prst="rect">
            <a:avLst/>
          </a:prstGeom>
        </p:spPr>
        <p:txBody>
          <a:bodyPr wrap="none" lIns="110939" tIns="55469" rIns="110939" bIns="55469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hls.kz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38218" y="6143645"/>
            <a:ext cx="1397443" cy="389020"/>
          </a:xfrm>
          <a:prstGeom prst="rect">
            <a:avLst/>
          </a:prstGeom>
        </p:spPr>
        <p:txBody>
          <a:bodyPr wrap="none" lIns="110939" tIns="55469" rIns="110939" bIns="55469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ncph_kz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286501" y="6143646"/>
            <a:ext cx="2174900" cy="389020"/>
          </a:xfrm>
          <a:prstGeom prst="rect">
            <a:avLst/>
          </a:prstGeom>
        </p:spPr>
        <p:txBody>
          <a:bodyPr wrap="none" lIns="110939" tIns="55469" rIns="110939" bIns="55469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secretariat@hls.kz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0249" y="6143645"/>
            <a:ext cx="528910" cy="3966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22" y="6143645"/>
            <a:ext cx="528910" cy="3966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810776" y="6143645"/>
            <a:ext cx="1727662" cy="389020"/>
          </a:xfrm>
          <a:prstGeom prst="rect">
            <a:avLst/>
          </a:prstGeom>
        </p:spPr>
        <p:txBody>
          <a:bodyPr wrap="none" lIns="110939" tIns="55469" rIns="110939" bIns="55469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https://hls/kz</a:t>
            </a:r>
            <a:r>
              <a:rPr lang="en-US" dirty="0"/>
              <a:t>/</a:t>
            </a:r>
          </a:p>
        </p:txBody>
      </p:sp>
      <p:sp>
        <p:nvSpPr>
          <p:cNvPr id="4" name="AutoShape 2" descr="blob:https://web.whatsapp.com/d0b3bf00-c8ff-4425-8322-d7b77af2efeb"/>
          <p:cNvSpPr>
            <a:spLocks noChangeAspect="1" noChangeArrowheads="1"/>
          </p:cNvSpPr>
          <p:nvPr/>
        </p:nvSpPr>
        <p:spPr bwMode="auto">
          <a:xfrm>
            <a:off x="148167" y="-107916"/>
            <a:ext cx="290286" cy="22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9242" tIns="39621" rIns="79242" bIns="39621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3891" y="221673"/>
            <a:ext cx="1542068" cy="651163"/>
          </a:xfrm>
          <a:prstGeom prst="rect">
            <a:avLst/>
          </a:prstGeom>
          <a:noFill/>
        </p:spPr>
      </p:pic>
      <p:pic>
        <p:nvPicPr>
          <p:cNvPr id="19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0181" y="193964"/>
            <a:ext cx="1001595" cy="74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Заголовок 19"/>
          <p:cNvSpPr>
            <a:spLocks noGrp="1"/>
          </p:cNvSpPr>
          <p:nvPr>
            <p:ph type="ctrTitle"/>
          </p:nvPr>
        </p:nvSpPr>
        <p:spPr>
          <a:xfrm>
            <a:off x="684212" y="1482436"/>
            <a:ext cx="9678988" cy="2327564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5059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ишечные инфекции: стафилококк, сальмонелез — симптомы, лечение">
            <a:extLst>
              <a:ext uri="{FF2B5EF4-FFF2-40B4-BE49-F238E27FC236}">
                <a16:creationId xmlns:a16="http://schemas.microsoft.com/office/drawing/2014/main" xmlns="" id="{44A907C2-1510-43F1-AA0D-EB252BED3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9226" y="3267856"/>
            <a:ext cx="3201429" cy="324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reflection blurRad="12700" stA="38000" endPos="28000" dist="5000" dir="5400000" sy="-100000" algn="bl" rotWithShape="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931438" cy="69552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</a:t>
            </a:r>
            <a:r>
              <a:rPr 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79918" y="1064303"/>
            <a:ext cx="8519307" cy="544771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just"/>
            <a:r>
              <a:rPr lang="kk-KZ" sz="7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ГРЯЗНОЕ БЕЛЬЕ - ИСТОЧНИК ИНФЕКЦИИ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Больничное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белье может содержать значительную плотность патогенных организмов, от 106 до 108 колониеобразующих единиц/100 см2. Наиболее часто выделяют грамотрицательные микроорганизмы (enterobacterales, pseudomonadaceae), а также виды staphylococcus .	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Передача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заболеваний, приписываемая прачечной медицинского назначения, связана с загрязненными тканями, с которыми обращались ненадлежащим образом (т. Е. Встряхиванием грязного белья, при транспортировке и др.). </a:t>
            </a:r>
          </a:p>
          <a:p>
            <a:pPr algn="just">
              <a:lnSpc>
                <a:spcPct val="120000"/>
              </a:lnSpc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Бактерии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(salmonellaspp., Bacilluscereus), вирусы (вирус Гепатита в [hbv]), грибы (microsporumcanis), а эктопаразиты (чесотка) предположительно передавались от зараженного текстиля и тканей </a:t>
            </a:r>
            <a:endParaRPr lang="en-US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SzPct val="150000"/>
              <a:buFont typeface="Arial" pitchFamily="34" charset="0"/>
              <a:buChar char="•"/>
            </a:pPr>
            <a:r>
              <a:rPr lang="ru-RU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Рабочим </a:t>
            </a:r>
            <a:r>
              <a:rPr lang="ru-RU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через прямой контакт или аэрозоли загрязненного ворса, образующиеся при сортировке и обработке загрязненного текстиля.</a:t>
            </a:r>
          </a:p>
          <a:p>
            <a:pPr algn="just">
              <a:lnSpc>
                <a:spcPct val="120000"/>
              </a:lnSpc>
              <a:buSzPct val="150000"/>
              <a:buFont typeface="Arial" pitchFamily="34" charset="0"/>
              <a:buChar char="•"/>
            </a:pPr>
            <a:endParaRPr lang="ru-RU" sz="7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SzPct val="150000"/>
              <a:buFont typeface="Arial" pitchFamily="34" charset="0"/>
              <a:buChar char="•"/>
            </a:pPr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/>
              <a:t>https://www.cdc.gov/infectioncontrol/guidelines/environmental/background/laundry.html</a:t>
            </a:r>
          </a:p>
          <a:p>
            <a:endParaRPr lang="ru-RU" sz="8800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02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Профилактика эктопаразитов (блохи, клещи и другие) | ВКонтакт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135" y="2001982"/>
            <a:ext cx="5319239" cy="3371234"/>
          </a:xfrm>
          <a:prstGeom prst="rect">
            <a:avLst/>
          </a:prstGeom>
          <a:noFill/>
        </p:spPr>
      </p:pic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07976" y="1184223"/>
            <a:ext cx="5654285" cy="488679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kk-KZ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ГРЯЗНОЕ БЕЛЬЕ - ИСТОЧНИК ИНФЕКЦИИ</a:t>
            </a:r>
          </a:p>
          <a:p>
            <a:pPr algn="just">
              <a:buSzPct val="150000"/>
              <a:buFont typeface="Arial" pitchFamily="34" charset="0"/>
              <a:buChar char="•"/>
            </a:pPr>
            <a:r>
              <a:rPr lang="kk-K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Эктопаразиты </a:t>
            </a:r>
            <a:r>
              <a:rPr lang="kk-K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чесотка, вши также могут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kk-K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битать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грязном белье.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Поэтому политика должна включать температуру воды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стирки белья зараженного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паразитами ( высокая температура убивает паразитов).</a:t>
            </a:r>
            <a:r>
              <a:rPr lang="en-US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kk-KZ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kk-KZ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персонала должны быть соответствующие знания по безопасному обращению с постельным бельем, чтобы не заразить себя и других  </a:t>
            </a:r>
          </a:p>
          <a:p>
            <a:pPr marL="742950" indent="-742950" algn="ctr">
              <a:buAutoNum type="arabicPeriod"/>
            </a:pPr>
            <a:endParaRPr lang="ru-RU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1926" y="180109"/>
            <a:ext cx="9199419" cy="1205346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684211" y="1607127"/>
            <a:ext cx="10731933" cy="4447309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E33C1C1-715C-498A-B4DA-78FC32EFC555}"/>
              </a:ext>
            </a:extLst>
          </p:cNvPr>
          <p:cNvSpPr/>
          <p:nvPr/>
        </p:nvSpPr>
        <p:spPr>
          <a:xfrm>
            <a:off x="1911927" y="179883"/>
            <a:ext cx="9495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                   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729F0B2-7B0B-4BBE-B6CD-6AC6A31FC093}"/>
              </a:ext>
            </a:extLst>
          </p:cNvPr>
          <p:cNvSpPr/>
          <p:nvPr/>
        </p:nvSpPr>
        <p:spPr>
          <a:xfrm>
            <a:off x="684211" y="1637754"/>
            <a:ext cx="10731933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>
              <a:lnSpc>
                <a:spcPct val="150000"/>
              </a:lnSpc>
            </a:pPr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ГРЯЗНОЕ БЕЛЬЕ - ИСТОЧНИК РАЗНЫХ ИНФЕКЦИИ</a:t>
            </a:r>
          </a:p>
          <a:p>
            <a:pPr algn="ctr">
              <a:lnSpc>
                <a:spcPct val="150000"/>
              </a:lnSpc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Белье в медицинском учреждении может включать: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Простыни и одеяла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Полотенца,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Личную одежду для пациентов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Униформу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Рабочие костюмы, халаты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Простыня для хирургических процедур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тар хир\Desktop\5d543bc7-1c22-4511-ad7b-db8ba3a1d4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299" y="2552699"/>
            <a:ext cx="5427023" cy="394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18" y="221672"/>
            <a:ext cx="1113937" cy="8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5781" y="235527"/>
            <a:ext cx="9199419" cy="942109"/>
          </a:xfrm>
        </p:spPr>
        <p:txBody>
          <a:bodyPr>
            <a:noAutofit/>
          </a:bodyPr>
          <a:lstStyle/>
          <a:p>
            <a:pPr algn="ctr"/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ГРУППА №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                                    </a:t>
            </a:r>
            <a:r>
              <a:rPr lang="kk-KZ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Тема: РИСКИ В ИК</a:t>
            </a:r>
            <a:endParaRPr lang="ru-RU" sz="2400" dirty="0">
              <a:solidFill>
                <a:schemeClr val="bg2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9408368" y="5373216"/>
            <a:ext cx="25922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307975" y="2203555"/>
            <a:ext cx="11474294" cy="4047343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  <a:p>
            <a:pPr algn="just"/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1026" name="AutoShape 2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whatsapp.com/612a02ef-c168-4d00-b2e0-3a9adf9408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CD36D40-713C-46E2-B1FE-FB3152AA04F3}"/>
              </a:ext>
            </a:extLst>
          </p:cNvPr>
          <p:cNvSpPr/>
          <p:nvPr/>
        </p:nvSpPr>
        <p:spPr>
          <a:xfrm>
            <a:off x="1925781" y="1383734"/>
            <a:ext cx="94991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/>
            <a:r>
              <a:rPr lang="kk-KZ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ГРЯЗНОЕ БЕЛЬЕ - ИСТОЧНИК РАЗНЫХ ИНФЕКЦИИ</a:t>
            </a:r>
          </a:p>
          <a:p>
            <a:pPr algn="ctr"/>
            <a:endParaRPr lang="kk-KZ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Профилактика ИСМП среди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пациентов, персонала и посетителей путем безопасного обращения с бельем.</a:t>
            </a:r>
          </a:p>
          <a:p>
            <a:pPr lvl="0">
              <a:buFont typeface="Wingdings" pitchFamily="2" charset="2"/>
              <a:buChar char="v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Обучение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персонала (политика соблюдение мер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предосторожности)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Профилактическое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обслуживание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оборудования</a:t>
            </a:r>
          </a:p>
          <a:p>
            <a:pPr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Выездной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мониторинг прачечной, в </a:t>
            </a: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т.ч. при аутсорсинге (</a:t>
            </a:r>
            <a:r>
              <a:rPr lang="kk-KZ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независимо от того обрабатывается ли белье на месте или за пределами следует проводить периодически мониторинг, чтобы убедиться используются ли процессы и продукты соответствующие нормативным требованиям)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Соблюдение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элементов политики</a:t>
            </a:r>
          </a:p>
          <a:p>
            <a:pPr lvl="0">
              <a:buFont typeface="Wingdings" pitchFamily="2" charset="2"/>
              <a:buChar char="v"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Аудит </a:t>
            </a:r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процесса обращение с бельем (предупреждение перекрещивания потоков чистого и грязного белья)</a:t>
            </a:r>
          </a:p>
        </p:txBody>
      </p:sp>
    </p:spTree>
    <p:extLst>
      <p:ext uri="{BB962C8B-B14F-4D97-AF65-F5344CB8AC3E}">
        <p14:creationId xmlns:p14="http://schemas.microsoft.com/office/powerpoint/2010/main" xmlns="" val="23456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2974</Words>
  <Application>Microsoft Office PowerPoint</Application>
  <PresentationFormat>Произвольный</PresentationFormat>
  <Paragraphs>554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Сектор</vt:lpstr>
      <vt:lpstr>          ГРУППА №  3                                    ПОЛЕВОЕ ЗАДАНИЕ     Тема: РИСКИ ПРИ РАБОТЕ С БЕЛЬЕМ</vt:lpstr>
      <vt:lpstr>Слайд 2</vt:lpstr>
      <vt:lpstr>          ГРУППА №  3                                    ПОЛЕВОЕ ЗАДАНИЕ     ТЕМА: РИСКИ В ИК</vt:lpstr>
      <vt:lpstr>          ГРУППА №  3                                            ПОЛЕВОЕ ЗАДАНИЕ     Тема: РИСКИ В ИК </vt:lpstr>
      <vt:lpstr>          ГРУППА №  3                                                     ПОЛЕВОЕ ЗАДАНИЕ     Тема: РИСКИ В ИК</vt:lpstr>
      <vt:lpstr>          ГРУППА №  3                                                     ПОЛЕВОЕ ЗАДАНИЕ Тема: РИСКИ В ИК</vt:lpstr>
      <vt:lpstr>          ГРУППА №  3                                    ПОЛЕВОЕ ЗАДАНИЕ     Тема: РИСКИ В ИК</vt:lpstr>
      <vt:lpstr>              </vt:lpstr>
      <vt:lpstr>          ГРУППА №  3                                    ПОЛЕВОЕ ЗАДАНИЕ     Тема: РИСКИ В ИК</vt:lpstr>
      <vt:lpstr>           УЧАСТНИК №1 БОРАНБАЕВА ГУЛЬЗАТ РАХИМСЕИТОВНА  «ЦЕНТРАЛЬНАЯ БОЛЬНИЦА №1» Г. САТПАЕВ      </vt:lpstr>
      <vt:lpstr>           Участник №1 Боранбаева Гульзат Рахимсеитовна  «Центральная больница №1» г. Сатпаев      </vt:lpstr>
      <vt:lpstr>           УЧАСТНИК №1 БОРАНБАЕВА ГУЛЬЗАТ РАХИМСЕИТОВНА  «ЦЕНТРАЛЬНАЯ БОЛЬНИЦА №1» Г. САТПАЕВ      </vt:lpstr>
      <vt:lpstr>           УЧАСТНИК №1 БОРАНБАЕВА ГУЛЬЗАТ РАХИМСЕИТОВНА  «ЦЕНТРАЛЬНАЯ БОЛЬНИЦА №1» Г. САТПАЕВ </vt:lpstr>
      <vt:lpstr>           УЧАСТНИК №1 БОРАНБАЕВА ГУЛЬЗАТ РАХИМСЕИТОВНА  «ЦЕНТРАЛЬНАЯ БОЛЬНИЦА №1» Г. САТПАЕВ </vt:lpstr>
      <vt:lpstr>           УЧАСТНИК №1 БОРАНБАЕВА ГУЛЬЗАТ РАХИМСЕИТОВНА  «ЦЕНТРАЛЬНАЯ БОЛЬНИЦА №1» Г. САТПАЕВ </vt:lpstr>
      <vt:lpstr>           УЧАСТНИК №1 БОРАНБАЕВА ГУЛЬЗАТ РАХИМСЕИТОВНА  «ЦЕНТРАЛЬНАЯ БОЛЬНИЦА №1» Г. САТПАЕВ </vt:lpstr>
      <vt:lpstr>           УЧАСТНИК №1 БОРАНБАЕВА ГУЛЬЗАТ РАХИМСЕИТОВНА  «ЦЕНТРАЛЬНАЯ БОЛЬНИЦА №1» Г. САТПАЕВ </vt:lpstr>
      <vt:lpstr>           Участник № 2 Гончарова Оксана Николаевна  КГП «Центральная больница г. Темиртау»     </vt:lpstr>
      <vt:lpstr>           Участник № 2 Гончарова Оксана Николаевна  КГП «Центральная больница г. Темиртау»     </vt:lpstr>
      <vt:lpstr>                   </vt:lpstr>
      <vt:lpstr>                   </vt:lpstr>
      <vt:lpstr>Слайд 22</vt:lpstr>
      <vt:lpstr>Слайд 23</vt:lpstr>
      <vt:lpstr>Слайд 24</vt:lpstr>
      <vt:lpstr>Слайд 25</vt:lpstr>
      <vt:lpstr>                  Грязное бельё категорически запрещено складывать на другие поверхности: прикроватную тумбочку, стул, подоконник ,на соседние кровати, бросать на пол. При отсутствие проведения уборки палаты с дез.средствами и должной гигиены рук, после контакта с заражёнными поверхностями происходит обсеменение предметов с которыми  соприкасаются пациенты: ручки дверей, окон ,общего холодильника и других поверхностей и бытовой техники.  Наличие в постели пациента острых предметов, такие как: скарификатор, игла от шприца и т.д., при сборе белья приводит к  аварийной ситуации.               </vt:lpstr>
      <vt:lpstr>              При не соблюдении  правил сбора белья: смешивание  белья несоответствие упаковочной тары, маркировки, цветовой кодировки  риску заражения подвергаются сотрудники отделения и сотрудники прачечной              </vt:lpstr>
      <vt:lpstr>     Постельные принадлежности такие как не обшитый  матрац, подушка, одеяло должны быть отправлены в дез. камеру,  в случае если матрац, подушка имеют защитные чехлы обработка проводится путём протирания с дез. средством. Согласно санитарным правилам«санитарно-эпидемиологические требования к объектам здравоохранения» от 11 августа 2020 года № КР ДСМ - 96/2020 (глава5.П65) в случае отсутствия обработки постельных принадлежностей может привести к заражению пациентов ВБИ.  При выявлении у пациента педикулёза или чесотки с целью предотвращения дальнейшего распространения инфекции необходимо после выписки  всё бельё и постельные принадлежности пациента, а так же с соседних кроватей  отправить в дезкамеру.</vt:lpstr>
      <vt:lpstr>     Во избежание инфицирования чистого белья необходимо снять  халат и СИЗ, использовавшиеся при сборе белья , утилизировать одноразовые СИЗ, провести гигиену рук и затем приступать к замене чистого белья. </vt:lpstr>
      <vt:lpstr>Слайд 30</vt:lpstr>
      <vt:lpstr>Слайд 31</vt:lpstr>
      <vt:lpstr>Слайд 32</vt:lpstr>
      <vt:lpstr> Стирка белья проводится в прачечных, независимо от формы собственности, при условии выделения специальных технологических линий, исключающих возможность контакта белья с внебольничным бельем.   Самостоятельные прачечные обязательны при родильных домах, детских, инфекционных и специализированных больницах</vt:lpstr>
      <vt:lpstr> Сушка белья осуществляется в сушильных барабанах, глажение производится на гладильных катках, гладильных прессах, гладильных столах, манекенах различной производительности</vt:lpstr>
      <vt:lpstr>   Белье, поврежденное в процессе стирки или изношенное, подлежит ремонту или списанию. Ремонт белья производится в отдельном, специально выделенном помещении прачечной что бы не соприкасались с грязными зонами и  бельём. </vt:lpstr>
      <vt:lpstr>   Проглаженное белье складывают и комплектуют по ассортименту для каждого подразделения. Подготовленное для передачи в подразделения белье транспортируется в склад чистого белья. </vt:lpstr>
      <vt:lpstr>    Выдача белья в отделения производится в установленном порядке по утвержденному в медицинском учреждении графику.   Чистое белье выдается на основании накладной, полученной при сдаче белья в стирку, Что бы не произошло путаницы и бельё уходило непосредственно в отделение которое его сдавало, так как бельё из  гнойного отделения к примеру не должно попасть в чистое отделение. Для предотвращения возможного загрязнения чистое белье транспортируется в подразделения, упакованное по 10 кг в чистые холщовые мешки.</vt:lpstr>
      <vt:lpstr>В отделениях, в помещении для хранения чистого белья, мешки снимают, а белье размещают на стеллажах. Выдается белье сестрой – хозяйкой по мере надобности.</vt:lpstr>
      <vt:lpstr>      Обслуживающий персонал прачечной обеспечивается комплектами спецодежды, смена которой проводится ежедневно во всех помещениях устанавливаются раковины для обработки рук.  Контроль за качеством обработки белья основан на обнаружении санитарно-показательных микроорганизмов в смывах, взятых со всех видов белья, хранящегося на складе чистого белья.   Персонал прачечной подлежит обязательным предварительным и профилактическим медосмотрам 2 раза в год, согласно нормативного документа: Об утверждении целевых групп лиц, подлежащих обязательным медицинским осмотрам, а также правил и периодичности их проведения, объема лабораторных и функциональных исследований, медицинских противопоказаний, перечня вредных и (или) опасных производственных факторов, профессий и работ, при выполнении которых проводятся предварительные обязательные медицинские осмотры при поступлении на работу и периодические обязательные медицинские осмотры и правил оказания государственной услуги "прохождение предварительных обязательных медицинских осмотров» Приказ и. о. Министра здравоохранения Республики Казахстан от 15 октября 2020 года № ҚР ДСМ-131/2020. Зарегистрирован в министерстве юстиции Республики Казахстан 16 октября 2020 года № 21443.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</vt:lpstr>
      <vt:lpstr>               Участник № 3 Жангазинова Энкар Сактагановна ГКП на ПХВ «МГБ№1» акимата города Астаны                                                                                    </vt:lpstr>
      <vt:lpstr>Слайд 52</vt:lpstr>
      <vt:lpstr>                    </vt:lpstr>
      <vt:lpstr> БЛАГОДАРИМ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№  3                                    ПОЛЕВОЕ ЗАДАНИЕ     Тема: РИСКИ ПРИ РАБОТЕ С БЕЛЬЕМ</dc:title>
  <dc:creator>стар хир</dc:creator>
  <cp:lastModifiedBy>Пользователь</cp:lastModifiedBy>
  <cp:revision>50</cp:revision>
  <dcterms:modified xsi:type="dcterms:W3CDTF">2022-10-09T07:32:28Z</dcterms:modified>
</cp:coreProperties>
</file>