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sldIdLst>
    <p:sldId id="302" r:id="rId2"/>
    <p:sldId id="297" r:id="rId3"/>
    <p:sldId id="627" r:id="rId4"/>
    <p:sldId id="622" r:id="rId5"/>
    <p:sldId id="629" r:id="rId6"/>
    <p:sldId id="624" r:id="rId7"/>
    <p:sldId id="630" r:id="rId8"/>
    <p:sldId id="631" r:id="rId9"/>
    <p:sldId id="486" r:id="rId10"/>
    <p:sldId id="632" r:id="rId11"/>
    <p:sldId id="635" r:id="rId12"/>
    <p:sldId id="633" r:id="rId13"/>
    <p:sldId id="625" r:id="rId14"/>
    <p:sldId id="626" r:id="rId15"/>
    <p:sldId id="647" r:id="rId16"/>
    <p:sldId id="634" r:id="rId17"/>
    <p:sldId id="646" r:id="rId18"/>
    <p:sldId id="636" r:id="rId19"/>
    <p:sldId id="637" r:id="rId20"/>
    <p:sldId id="638" r:id="rId21"/>
    <p:sldId id="640" r:id="rId22"/>
    <p:sldId id="639" r:id="rId23"/>
    <p:sldId id="641" r:id="rId24"/>
    <p:sldId id="642" r:id="rId25"/>
    <p:sldId id="643" r:id="rId26"/>
    <p:sldId id="644" r:id="rId27"/>
    <p:sldId id="645" r:id="rId28"/>
    <p:sldId id="666" r:id="rId29"/>
    <p:sldId id="650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61" r:id="rId38"/>
    <p:sldId id="648" r:id="rId39"/>
    <p:sldId id="667" r:id="rId40"/>
    <p:sldId id="649" r:id="rId41"/>
    <p:sldId id="541" r:id="rId42"/>
    <p:sldId id="668" r:id="rId43"/>
  </p:sldIdLst>
  <p:sldSz cx="9144000" cy="5715000" type="screen16x10"/>
  <p:notesSz cx="6858000" cy="9144000"/>
  <p:defaultTextStyle>
    <a:defPPr>
      <a:defRPr lang="ru-RU"/>
    </a:defPPr>
    <a:lvl1pPr marL="0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2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4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5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6" algn="l" defTabSz="9143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EAE2E8C-AB50-40E3-ADCC-F60448EB8323}">
          <p14:sldIdLst>
            <p14:sldId id="302"/>
            <p14:sldId id="297"/>
            <p14:sldId id="627"/>
            <p14:sldId id="622"/>
            <p14:sldId id="629"/>
            <p14:sldId id="624"/>
            <p14:sldId id="631"/>
            <p14:sldId id="630"/>
            <p14:sldId id="486"/>
            <p14:sldId id="632"/>
            <p14:sldId id="635"/>
            <p14:sldId id="633"/>
            <p14:sldId id="625"/>
            <p14:sldId id="626"/>
            <p14:sldId id="647"/>
            <p14:sldId id="634"/>
            <p14:sldId id="646"/>
            <p14:sldId id="636"/>
            <p14:sldId id="637"/>
            <p14:sldId id="638"/>
            <p14:sldId id="640"/>
            <p14:sldId id="639"/>
            <p14:sldId id="641"/>
            <p14:sldId id="642"/>
            <p14:sldId id="643"/>
            <p14:sldId id="644"/>
            <p14:sldId id="645"/>
            <p14:sldId id="648"/>
            <p14:sldId id="649"/>
            <p14:sldId id="5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FF9900"/>
    <a:srgbClr val="E10000"/>
    <a:srgbClr val="E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7" autoAdjust="0"/>
    <p:restoredTop sz="93963" autoAdjust="0"/>
  </p:normalViewPr>
  <p:slideViewPr>
    <p:cSldViewPr>
      <p:cViewPr>
        <p:scale>
          <a:sx n="98" d="100"/>
          <a:sy n="98" d="100"/>
        </p:scale>
        <p:origin x="-1229" y="-110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8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726BA-D981-44F0-9DAD-DFECE56F305C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EDB643-B7D5-4BAA-9C32-D4F843B3714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Проанализирован действующий СОП по микробиологическому забору материала: основная информация, необходимая для качественного забора имелась. Нет необходимости переутверждать.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BF6D9-DE91-4D4B-9C55-7846C1C99B74}" type="parTrans" cxnId="{92B45027-8ECF-4A8A-96DB-F1FD161EA9A7}">
      <dgm:prSet/>
      <dgm:spPr/>
      <dgm:t>
        <a:bodyPr/>
        <a:lstStyle/>
        <a:p>
          <a:endParaRPr lang="ru-RU"/>
        </a:p>
      </dgm:t>
    </dgm:pt>
    <dgm:pt modelId="{25A94854-7573-4C5A-B66D-54D68FF734C0}" type="sibTrans" cxnId="{92B45027-8ECF-4A8A-96DB-F1FD161EA9A7}">
      <dgm:prSet/>
      <dgm:spPr/>
      <dgm:t>
        <a:bodyPr/>
        <a:lstStyle/>
        <a:p>
          <a:endParaRPr lang="ru-RU"/>
        </a:p>
      </dgm:t>
    </dgm:pt>
    <dgm:pt modelId="{B7AD51C0-5047-41A9-9BD3-2365080FFF6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случаи разобраны на КИК: было решено всех новых сотрудников ознакамливать с СОП-ом дополнительно с практической подготовкой далее проводить мини-экзамен старшей медицинской сестрой.</a:t>
          </a:r>
          <a:endParaRPr lang="ru-RU" sz="1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211F1-EA07-407C-A7A7-FA89DFCF7AB8}" type="parTrans" cxnId="{98A75965-9831-4329-BC6E-022DF0E5324D}">
      <dgm:prSet/>
      <dgm:spPr/>
      <dgm:t>
        <a:bodyPr/>
        <a:lstStyle/>
        <a:p>
          <a:endParaRPr lang="ru-RU"/>
        </a:p>
      </dgm:t>
    </dgm:pt>
    <dgm:pt modelId="{B32ABED2-3ECE-4639-983A-F782D95786C1}" type="sibTrans" cxnId="{98A75965-9831-4329-BC6E-022DF0E5324D}">
      <dgm:prSet/>
      <dgm:spPr/>
      <dgm:t>
        <a:bodyPr/>
        <a:lstStyle/>
        <a:p>
          <a:endParaRPr lang="ru-RU"/>
        </a:p>
      </dgm:t>
    </dgm:pt>
    <dgm:pt modelId="{2841FB35-91CB-4D51-BA9C-7B73ABFE8EB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Проанализирован процесс обучения «новых сотрудников»: обучение было проведено устно без ознакомления </a:t>
          </a:r>
          <a:r>
            <a:rPr lang="ru-RU" sz="1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СОПа</a:t>
          </a: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 лишь основываясь на личном опыте «наставника», забор проводился без контроля.</a:t>
          </a:r>
          <a:endParaRPr lang="ru-RU" sz="1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39E9A-A43A-4022-A149-DEDF165A3301}" type="parTrans" cxnId="{855AD696-76CA-4378-BCAE-496B397846C7}">
      <dgm:prSet/>
      <dgm:spPr/>
      <dgm:t>
        <a:bodyPr/>
        <a:lstStyle/>
        <a:p>
          <a:endParaRPr lang="ru-RU"/>
        </a:p>
      </dgm:t>
    </dgm:pt>
    <dgm:pt modelId="{B1A2E0FC-FB63-40C7-9EFF-4EC324DE6CCB}" type="sibTrans" cxnId="{855AD696-76CA-4378-BCAE-496B397846C7}">
      <dgm:prSet/>
      <dgm:spPr/>
      <dgm:t>
        <a:bodyPr/>
        <a:lstStyle/>
        <a:p>
          <a:endParaRPr lang="ru-RU"/>
        </a:p>
      </dgm:t>
    </dgm:pt>
    <dgm:pt modelId="{A6A1C05B-A3EC-4923-8C05-0DF50F9FBC6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новые сотрудники допускаются к проведению забора только после сдачи экзамена и первые заборы проводить под контролем наставника.</a:t>
          </a:r>
          <a:endParaRPr lang="ru-RU" sz="1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FF85E-89BA-4167-8526-EA8330996381}" type="parTrans" cxnId="{FCBEADE2-7D13-4286-9451-61CAF2C585FD}">
      <dgm:prSet/>
      <dgm:spPr/>
      <dgm:t>
        <a:bodyPr/>
        <a:lstStyle/>
        <a:p>
          <a:endParaRPr lang="ru-RU"/>
        </a:p>
      </dgm:t>
    </dgm:pt>
    <dgm:pt modelId="{2AE5AE3F-A9CD-4EA4-BD84-8B3D353EACC0}" type="sibTrans" cxnId="{FCBEADE2-7D13-4286-9451-61CAF2C585FD}">
      <dgm:prSet/>
      <dgm:spPr/>
      <dgm:t>
        <a:bodyPr/>
        <a:lstStyle/>
        <a:p>
          <a:endParaRPr lang="ru-RU"/>
        </a:p>
      </dgm:t>
    </dgm:pt>
    <dgm:pt modelId="{365D1573-D9DE-44A3-82BC-47D08C146384}" type="pres">
      <dgm:prSet presAssocID="{DCE726BA-D981-44F0-9DAD-DFECE56F30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7C1DAF-DBB1-4A0E-B60B-8D28408D19E0}" type="pres">
      <dgm:prSet presAssocID="{DCE726BA-D981-44F0-9DAD-DFECE56F305C}" presName="Name1" presStyleCnt="0"/>
      <dgm:spPr/>
    </dgm:pt>
    <dgm:pt modelId="{90E3F288-B26C-4401-9F06-E705160F1317}" type="pres">
      <dgm:prSet presAssocID="{DCE726BA-D981-44F0-9DAD-DFECE56F305C}" presName="cycle" presStyleCnt="0"/>
      <dgm:spPr/>
    </dgm:pt>
    <dgm:pt modelId="{29956AE9-3B84-4C61-8FF2-D4AB4923E4E3}" type="pres">
      <dgm:prSet presAssocID="{DCE726BA-D981-44F0-9DAD-DFECE56F305C}" presName="srcNode" presStyleLbl="node1" presStyleIdx="0" presStyleCnt="4"/>
      <dgm:spPr/>
    </dgm:pt>
    <dgm:pt modelId="{67CF95C3-37FB-4FD6-9E37-C1F96E1AF8C6}" type="pres">
      <dgm:prSet presAssocID="{DCE726BA-D981-44F0-9DAD-DFECE56F305C}" presName="conn" presStyleLbl="parChTrans1D2" presStyleIdx="0" presStyleCnt="1"/>
      <dgm:spPr/>
      <dgm:t>
        <a:bodyPr/>
        <a:lstStyle/>
        <a:p>
          <a:endParaRPr lang="ru-RU"/>
        </a:p>
      </dgm:t>
    </dgm:pt>
    <dgm:pt modelId="{E778572B-DE35-4F1C-ABF8-2085DE66201F}" type="pres">
      <dgm:prSet presAssocID="{DCE726BA-D981-44F0-9DAD-DFECE56F305C}" presName="extraNode" presStyleLbl="node1" presStyleIdx="0" presStyleCnt="4"/>
      <dgm:spPr/>
    </dgm:pt>
    <dgm:pt modelId="{268563EB-529C-4E68-994F-AA72E94A4008}" type="pres">
      <dgm:prSet presAssocID="{DCE726BA-D981-44F0-9DAD-DFECE56F305C}" presName="dstNode" presStyleLbl="node1" presStyleIdx="0" presStyleCnt="4"/>
      <dgm:spPr/>
    </dgm:pt>
    <dgm:pt modelId="{F6A89D75-E5B9-4F0A-ABE6-BE96FD16741A}" type="pres">
      <dgm:prSet presAssocID="{AFEDB643-B7D5-4BAA-9C32-D4F843B37148}" presName="text_1" presStyleLbl="node1" presStyleIdx="0" presStyleCnt="4" custLinFactNeighborX="3507" custLinFactNeighborY="1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E67D-3358-41D3-9053-20CA5AB58BD7}" type="pres">
      <dgm:prSet presAssocID="{AFEDB643-B7D5-4BAA-9C32-D4F843B37148}" presName="accent_1" presStyleCnt="0"/>
      <dgm:spPr/>
    </dgm:pt>
    <dgm:pt modelId="{A3C901CC-92F5-4E19-B645-310B5E25919B}" type="pres">
      <dgm:prSet presAssocID="{AFEDB643-B7D5-4BAA-9C32-D4F843B37148}" presName="accentRepeatNode" presStyleLbl="solidFgAcc1" presStyleIdx="0" presStyleCnt="4" custLinFactNeighborX="-2089" custLinFactNeighborY="2393"/>
      <dgm:spPr/>
    </dgm:pt>
    <dgm:pt modelId="{CDD68899-6549-4D52-A6E2-5FFABD72A659}" type="pres">
      <dgm:prSet presAssocID="{2841FB35-91CB-4D51-BA9C-7B73ABFE8EBE}" presName="text_2" presStyleLbl="node1" presStyleIdx="1" presStyleCnt="4" custScaleY="14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5ED33-717E-444D-9AA8-2E0A995E6024}" type="pres">
      <dgm:prSet presAssocID="{2841FB35-91CB-4D51-BA9C-7B73ABFE8EBE}" presName="accent_2" presStyleCnt="0"/>
      <dgm:spPr/>
    </dgm:pt>
    <dgm:pt modelId="{EEF7E544-1BB2-4AD9-BBFF-FB091C936754}" type="pres">
      <dgm:prSet presAssocID="{2841FB35-91CB-4D51-BA9C-7B73ABFE8EBE}" presName="accentRepeatNode" presStyleLbl="solidFgAcc1" presStyleIdx="1" presStyleCnt="4"/>
      <dgm:spPr/>
    </dgm:pt>
    <dgm:pt modelId="{FFB86B02-8CE6-4C31-9034-C6CA7B5F9B70}" type="pres">
      <dgm:prSet presAssocID="{B7AD51C0-5047-41A9-9BD3-2365080FFF62}" presName="text_3" presStyleLbl="node1" presStyleIdx="2" presStyleCnt="4" custScaleY="80794" custLinFactNeighborX="-349" custLinFactNeighborY="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650A-A60E-46B7-865F-CC9E1A224DC6}" type="pres">
      <dgm:prSet presAssocID="{B7AD51C0-5047-41A9-9BD3-2365080FFF62}" presName="accent_3" presStyleCnt="0"/>
      <dgm:spPr/>
    </dgm:pt>
    <dgm:pt modelId="{BC9B72DE-B111-4F4F-8DB1-722136CC4427}" type="pres">
      <dgm:prSet presAssocID="{B7AD51C0-5047-41A9-9BD3-2365080FFF62}" presName="accentRepeatNode" presStyleLbl="solidFgAcc1" presStyleIdx="2" presStyleCnt="4"/>
      <dgm:spPr/>
    </dgm:pt>
    <dgm:pt modelId="{69EB5081-7386-48B1-A93D-818AA8FB90D3}" type="pres">
      <dgm:prSet presAssocID="{A6A1C05B-A3EC-4923-8C05-0DF50F9FBC69}" presName="text_4" presStyleLbl="node1" presStyleIdx="3" presStyleCnt="4" custScaleY="80794" custLinFactNeighborX="910" custLinFactNeighborY="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E6E70-CE72-496E-84D3-3A0D25789D81}" type="pres">
      <dgm:prSet presAssocID="{A6A1C05B-A3EC-4923-8C05-0DF50F9FBC69}" presName="accent_4" presStyleCnt="0"/>
      <dgm:spPr/>
    </dgm:pt>
    <dgm:pt modelId="{9B7D2FA3-E6A7-4ED4-90C2-4C169BC422B3}" type="pres">
      <dgm:prSet presAssocID="{A6A1C05B-A3EC-4923-8C05-0DF50F9FBC69}" presName="accentRepeatNode" presStyleLbl="solidFgAcc1" presStyleIdx="3" presStyleCnt="4"/>
      <dgm:spPr/>
    </dgm:pt>
  </dgm:ptLst>
  <dgm:cxnLst>
    <dgm:cxn modelId="{9F7BE274-1AED-433C-8476-C496AE8CC998}" type="presOf" srcId="{2841FB35-91CB-4D51-BA9C-7B73ABFE8EBE}" destId="{CDD68899-6549-4D52-A6E2-5FFABD72A659}" srcOrd="0" destOrd="0" presId="urn:microsoft.com/office/officeart/2008/layout/VerticalCurvedList"/>
    <dgm:cxn modelId="{D4916270-24E3-4BD7-A152-804B435D9D72}" type="presOf" srcId="{A6A1C05B-A3EC-4923-8C05-0DF50F9FBC69}" destId="{69EB5081-7386-48B1-A93D-818AA8FB90D3}" srcOrd="0" destOrd="0" presId="urn:microsoft.com/office/officeart/2008/layout/VerticalCurvedList"/>
    <dgm:cxn modelId="{5A8ECA8F-6B6B-42CA-AFF7-1F124FE2D4CC}" type="presOf" srcId="{B7AD51C0-5047-41A9-9BD3-2365080FFF62}" destId="{FFB86B02-8CE6-4C31-9034-C6CA7B5F9B70}" srcOrd="0" destOrd="0" presId="urn:microsoft.com/office/officeart/2008/layout/VerticalCurvedList"/>
    <dgm:cxn modelId="{5259F726-CBE3-4B1D-9AAE-95121D31D097}" type="presOf" srcId="{AFEDB643-B7D5-4BAA-9C32-D4F843B37148}" destId="{F6A89D75-E5B9-4F0A-ABE6-BE96FD16741A}" srcOrd="0" destOrd="0" presId="urn:microsoft.com/office/officeart/2008/layout/VerticalCurvedList"/>
    <dgm:cxn modelId="{855AD696-76CA-4378-BCAE-496B397846C7}" srcId="{DCE726BA-D981-44F0-9DAD-DFECE56F305C}" destId="{2841FB35-91CB-4D51-BA9C-7B73ABFE8EBE}" srcOrd="1" destOrd="0" parTransId="{2A939E9A-A43A-4022-A149-DEDF165A3301}" sibTransId="{B1A2E0FC-FB63-40C7-9EFF-4EC324DE6CCB}"/>
    <dgm:cxn modelId="{FCBEADE2-7D13-4286-9451-61CAF2C585FD}" srcId="{DCE726BA-D981-44F0-9DAD-DFECE56F305C}" destId="{A6A1C05B-A3EC-4923-8C05-0DF50F9FBC69}" srcOrd="3" destOrd="0" parTransId="{79EFF85E-89BA-4167-8526-EA8330996381}" sibTransId="{2AE5AE3F-A9CD-4EA4-BD84-8B3D353EACC0}"/>
    <dgm:cxn modelId="{92B45027-8ECF-4A8A-96DB-F1FD161EA9A7}" srcId="{DCE726BA-D981-44F0-9DAD-DFECE56F305C}" destId="{AFEDB643-B7D5-4BAA-9C32-D4F843B37148}" srcOrd="0" destOrd="0" parTransId="{F19BF6D9-DE91-4D4B-9C55-7846C1C99B74}" sibTransId="{25A94854-7573-4C5A-B66D-54D68FF734C0}"/>
    <dgm:cxn modelId="{EB23B81D-B06E-4045-BB7A-1714C6D4E47C}" type="presOf" srcId="{25A94854-7573-4C5A-B66D-54D68FF734C0}" destId="{67CF95C3-37FB-4FD6-9E37-C1F96E1AF8C6}" srcOrd="0" destOrd="0" presId="urn:microsoft.com/office/officeart/2008/layout/VerticalCurvedList"/>
    <dgm:cxn modelId="{98A75965-9831-4329-BC6E-022DF0E5324D}" srcId="{DCE726BA-D981-44F0-9DAD-DFECE56F305C}" destId="{B7AD51C0-5047-41A9-9BD3-2365080FFF62}" srcOrd="2" destOrd="0" parTransId="{1D4211F1-EA07-407C-A7A7-FA89DFCF7AB8}" sibTransId="{B32ABED2-3ECE-4639-983A-F782D95786C1}"/>
    <dgm:cxn modelId="{ED6C30DA-F166-43B8-B453-5642C9867012}" type="presOf" srcId="{DCE726BA-D981-44F0-9DAD-DFECE56F305C}" destId="{365D1573-D9DE-44A3-82BC-47D08C146384}" srcOrd="0" destOrd="0" presId="urn:microsoft.com/office/officeart/2008/layout/VerticalCurvedList"/>
    <dgm:cxn modelId="{93EDD33F-A27D-4277-BE07-C2DF6F3A5514}" type="presParOf" srcId="{365D1573-D9DE-44A3-82BC-47D08C146384}" destId="{C87C1DAF-DBB1-4A0E-B60B-8D28408D19E0}" srcOrd="0" destOrd="0" presId="urn:microsoft.com/office/officeart/2008/layout/VerticalCurvedList"/>
    <dgm:cxn modelId="{E904A04A-3666-4FC4-B953-30288D75E940}" type="presParOf" srcId="{C87C1DAF-DBB1-4A0E-B60B-8D28408D19E0}" destId="{90E3F288-B26C-4401-9F06-E705160F1317}" srcOrd="0" destOrd="0" presId="urn:microsoft.com/office/officeart/2008/layout/VerticalCurvedList"/>
    <dgm:cxn modelId="{32BF6E81-1117-4559-A1DD-BCA5A4B09177}" type="presParOf" srcId="{90E3F288-B26C-4401-9F06-E705160F1317}" destId="{29956AE9-3B84-4C61-8FF2-D4AB4923E4E3}" srcOrd="0" destOrd="0" presId="urn:microsoft.com/office/officeart/2008/layout/VerticalCurvedList"/>
    <dgm:cxn modelId="{46EF7327-38ED-4B2E-B9D3-E8EADCC134FD}" type="presParOf" srcId="{90E3F288-B26C-4401-9F06-E705160F1317}" destId="{67CF95C3-37FB-4FD6-9E37-C1F96E1AF8C6}" srcOrd="1" destOrd="0" presId="urn:microsoft.com/office/officeart/2008/layout/VerticalCurvedList"/>
    <dgm:cxn modelId="{8E7112D3-1B64-405E-AC16-50B25817D9B9}" type="presParOf" srcId="{90E3F288-B26C-4401-9F06-E705160F1317}" destId="{E778572B-DE35-4F1C-ABF8-2085DE66201F}" srcOrd="2" destOrd="0" presId="urn:microsoft.com/office/officeart/2008/layout/VerticalCurvedList"/>
    <dgm:cxn modelId="{023335AE-CCBA-4B4D-ADC3-E5B452448F27}" type="presParOf" srcId="{90E3F288-B26C-4401-9F06-E705160F1317}" destId="{268563EB-529C-4E68-994F-AA72E94A4008}" srcOrd="3" destOrd="0" presId="urn:microsoft.com/office/officeart/2008/layout/VerticalCurvedList"/>
    <dgm:cxn modelId="{49789A98-CE41-4805-80B0-48905AF3CADB}" type="presParOf" srcId="{C87C1DAF-DBB1-4A0E-B60B-8D28408D19E0}" destId="{F6A89D75-E5B9-4F0A-ABE6-BE96FD16741A}" srcOrd="1" destOrd="0" presId="urn:microsoft.com/office/officeart/2008/layout/VerticalCurvedList"/>
    <dgm:cxn modelId="{A0F7CF01-42AE-45C4-A726-E3C9E6687352}" type="presParOf" srcId="{C87C1DAF-DBB1-4A0E-B60B-8D28408D19E0}" destId="{A6A0E67D-3358-41D3-9053-20CA5AB58BD7}" srcOrd="2" destOrd="0" presId="urn:microsoft.com/office/officeart/2008/layout/VerticalCurvedList"/>
    <dgm:cxn modelId="{E4AB8DB0-4A4C-4603-BA40-67510EEB27B1}" type="presParOf" srcId="{A6A0E67D-3358-41D3-9053-20CA5AB58BD7}" destId="{A3C901CC-92F5-4E19-B645-310B5E25919B}" srcOrd="0" destOrd="0" presId="urn:microsoft.com/office/officeart/2008/layout/VerticalCurvedList"/>
    <dgm:cxn modelId="{7051B3B7-E0FC-42B5-99A5-2174C4080BE4}" type="presParOf" srcId="{C87C1DAF-DBB1-4A0E-B60B-8D28408D19E0}" destId="{CDD68899-6549-4D52-A6E2-5FFABD72A659}" srcOrd="3" destOrd="0" presId="urn:microsoft.com/office/officeart/2008/layout/VerticalCurvedList"/>
    <dgm:cxn modelId="{64C3F4B6-3129-44D1-808D-EE4B2B315126}" type="presParOf" srcId="{C87C1DAF-DBB1-4A0E-B60B-8D28408D19E0}" destId="{8105ED33-717E-444D-9AA8-2E0A995E6024}" srcOrd="4" destOrd="0" presId="urn:microsoft.com/office/officeart/2008/layout/VerticalCurvedList"/>
    <dgm:cxn modelId="{4EEC1B99-0F6A-453F-98ED-CB3F0E6CB9DA}" type="presParOf" srcId="{8105ED33-717E-444D-9AA8-2E0A995E6024}" destId="{EEF7E544-1BB2-4AD9-BBFF-FB091C936754}" srcOrd="0" destOrd="0" presId="urn:microsoft.com/office/officeart/2008/layout/VerticalCurvedList"/>
    <dgm:cxn modelId="{FC781CA2-59A0-4D9C-B093-EE37A74EBA79}" type="presParOf" srcId="{C87C1DAF-DBB1-4A0E-B60B-8D28408D19E0}" destId="{FFB86B02-8CE6-4C31-9034-C6CA7B5F9B70}" srcOrd="5" destOrd="0" presId="urn:microsoft.com/office/officeart/2008/layout/VerticalCurvedList"/>
    <dgm:cxn modelId="{41B36E2A-D31B-4CD2-8060-AFDB3BDF15B4}" type="presParOf" srcId="{C87C1DAF-DBB1-4A0E-B60B-8D28408D19E0}" destId="{296E650A-A60E-46B7-865F-CC9E1A224DC6}" srcOrd="6" destOrd="0" presId="urn:microsoft.com/office/officeart/2008/layout/VerticalCurvedList"/>
    <dgm:cxn modelId="{6F819CE1-044E-4F1C-B698-4219F0A13DD8}" type="presParOf" srcId="{296E650A-A60E-46B7-865F-CC9E1A224DC6}" destId="{BC9B72DE-B111-4F4F-8DB1-722136CC4427}" srcOrd="0" destOrd="0" presId="urn:microsoft.com/office/officeart/2008/layout/VerticalCurvedList"/>
    <dgm:cxn modelId="{E5113BFD-56CE-4B61-8950-7198075CD855}" type="presParOf" srcId="{C87C1DAF-DBB1-4A0E-B60B-8D28408D19E0}" destId="{69EB5081-7386-48B1-A93D-818AA8FB90D3}" srcOrd="7" destOrd="0" presId="urn:microsoft.com/office/officeart/2008/layout/VerticalCurvedList"/>
    <dgm:cxn modelId="{5ED0B1B7-A9A5-4427-98B1-2AA405FFEEC5}" type="presParOf" srcId="{C87C1DAF-DBB1-4A0E-B60B-8D28408D19E0}" destId="{D2AE6E70-CE72-496E-84D3-3A0D25789D81}" srcOrd="8" destOrd="0" presId="urn:microsoft.com/office/officeart/2008/layout/VerticalCurvedList"/>
    <dgm:cxn modelId="{AE47D258-DE36-4B9A-A392-A0F054B9603A}" type="presParOf" srcId="{D2AE6E70-CE72-496E-84D3-3A0D25789D81}" destId="{9B7D2FA3-E6A7-4ED4-90C2-4C169BC422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726BA-D981-44F0-9DAD-DFECE56F305C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EDB643-B7D5-4BAA-9C32-D4F843B3714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вновь принятые сотрудники за данный период (июль, август, сентябрь) в количестве 12 специалистов были обучены и прошли практическую подготовку, с последующей аттестацией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BF6D9-DE91-4D4B-9C55-7846C1C99B74}" type="parTrans" cxnId="{92B45027-8ECF-4A8A-96DB-F1FD161EA9A7}">
      <dgm:prSet/>
      <dgm:spPr/>
      <dgm:t>
        <a:bodyPr/>
        <a:lstStyle/>
        <a:p>
          <a:endParaRPr lang="ru-RU"/>
        </a:p>
      </dgm:t>
    </dgm:pt>
    <dgm:pt modelId="{25A94854-7573-4C5A-B66D-54D68FF734C0}" type="sibTrans" cxnId="{92B45027-8ECF-4A8A-96DB-F1FD161EA9A7}">
      <dgm:prSet/>
      <dgm:spPr/>
      <dgm:t>
        <a:bodyPr/>
        <a:lstStyle/>
        <a:p>
          <a:endParaRPr lang="ru-RU"/>
        </a:p>
      </dgm:t>
    </dgm:pt>
    <dgm:pt modelId="{B7AD51C0-5047-41A9-9BD3-2365080FFF6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2,5 месяца нет ни одного дефекта по забору микробиологических исследований</a:t>
          </a:r>
          <a:endParaRPr lang="ru-RU" sz="1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211F1-EA07-407C-A7A7-FA89DFCF7AB8}" type="parTrans" cxnId="{98A75965-9831-4329-BC6E-022DF0E5324D}">
      <dgm:prSet/>
      <dgm:spPr/>
      <dgm:t>
        <a:bodyPr/>
        <a:lstStyle/>
        <a:p>
          <a:endParaRPr lang="ru-RU"/>
        </a:p>
      </dgm:t>
    </dgm:pt>
    <dgm:pt modelId="{B32ABED2-3ECE-4639-983A-F782D95786C1}" type="sibTrans" cxnId="{98A75965-9831-4329-BC6E-022DF0E5324D}">
      <dgm:prSet/>
      <dgm:spPr/>
      <dgm:t>
        <a:bodyPr/>
        <a:lstStyle/>
        <a:p>
          <a:endParaRPr lang="ru-RU"/>
        </a:p>
      </dgm:t>
    </dgm:pt>
    <dgm:pt modelId="{2841FB35-91CB-4D51-BA9C-7B73ABFE8EB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Протоколы аттестации предоставлены старшими медицинскими сестрами, так же на 2-х аттестаций присутствовали члены КИК (директор по сестринскому делу и эпидемиолог)</a:t>
          </a:r>
          <a:endParaRPr lang="ru-RU" sz="1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39E9A-A43A-4022-A149-DEDF165A3301}" type="parTrans" cxnId="{855AD696-76CA-4378-BCAE-496B397846C7}">
      <dgm:prSet/>
      <dgm:spPr/>
      <dgm:t>
        <a:bodyPr/>
        <a:lstStyle/>
        <a:p>
          <a:endParaRPr lang="ru-RU"/>
        </a:p>
      </dgm:t>
    </dgm:pt>
    <dgm:pt modelId="{B1A2E0FC-FB63-40C7-9EFF-4EC324DE6CCB}" type="sibTrans" cxnId="{855AD696-76CA-4378-BCAE-496B397846C7}">
      <dgm:prSet/>
      <dgm:spPr/>
      <dgm:t>
        <a:bodyPr/>
        <a:lstStyle/>
        <a:p>
          <a:endParaRPr lang="ru-RU"/>
        </a:p>
      </dgm:t>
    </dgm:pt>
    <dgm:pt modelId="{365D1573-D9DE-44A3-82BC-47D08C146384}" type="pres">
      <dgm:prSet presAssocID="{DCE726BA-D981-44F0-9DAD-DFECE56F30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7C1DAF-DBB1-4A0E-B60B-8D28408D19E0}" type="pres">
      <dgm:prSet presAssocID="{DCE726BA-D981-44F0-9DAD-DFECE56F305C}" presName="Name1" presStyleCnt="0"/>
      <dgm:spPr/>
    </dgm:pt>
    <dgm:pt modelId="{90E3F288-B26C-4401-9F06-E705160F1317}" type="pres">
      <dgm:prSet presAssocID="{DCE726BA-D981-44F0-9DAD-DFECE56F305C}" presName="cycle" presStyleCnt="0"/>
      <dgm:spPr/>
    </dgm:pt>
    <dgm:pt modelId="{29956AE9-3B84-4C61-8FF2-D4AB4923E4E3}" type="pres">
      <dgm:prSet presAssocID="{DCE726BA-D981-44F0-9DAD-DFECE56F305C}" presName="srcNode" presStyleLbl="node1" presStyleIdx="0" presStyleCnt="3"/>
      <dgm:spPr/>
    </dgm:pt>
    <dgm:pt modelId="{67CF95C3-37FB-4FD6-9E37-C1F96E1AF8C6}" type="pres">
      <dgm:prSet presAssocID="{DCE726BA-D981-44F0-9DAD-DFECE56F305C}" presName="conn" presStyleLbl="parChTrans1D2" presStyleIdx="0" presStyleCnt="1"/>
      <dgm:spPr/>
      <dgm:t>
        <a:bodyPr/>
        <a:lstStyle/>
        <a:p>
          <a:endParaRPr lang="ru-RU"/>
        </a:p>
      </dgm:t>
    </dgm:pt>
    <dgm:pt modelId="{E778572B-DE35-4F1C-ABF8-2085DE66201F}" type="pres">
      <dgm:prSet presAssocID="{DCE726BA-D981-44F0-9DAD-DFECE56F305C}" presName="extraNode" presStyleLbl="node1" presStyleIdx="0" presStyleCnt="3"/>
      <dgm:spPr/>
    </dgm:pt>
    <dgm:pt modelId="{268563EB-529C-4E68-994F-AA72E94A4008}" type="pres">
      <dgm:prSet presAssocID="{DCE726BA-D981-44F0-9DAD-DFECE56F305C}" presName="dstNode" presStyleLbl="node1" presStyleIdx="0" presStyleCnt="3"/>
      <dgm:spPr/>
    </dgm:pt>
    <dgm:pt modelId="{F6A89D75-E5B9-4F0A-ABE6-BE96FD16741A}" type="pres">
      <dgm:prSet presAssocID="{AFEDB643-B7D5-4BAA-9C32-D4F843B37148}" presName="text_1" presStyleLbl="node1" presStyleIdx="0" presStyleCnt="3" custLinFactNeighborX="78" custLinFactNeighborY="3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E67D-3358-41D3-9053-20CA5AB58BD7}" type="pres">
      <dgm:prSet presAssocID="{AFEDB643-B7D5-4BAA-9C32-D4F843B37148}" presName="accent_1" presStyleCnt="0"/>
      <dgm:spPr/>
    </dgm:pt>
    <dgm:pt modelId="{A3C901CC-92F5-4E19-B645-310B5E25919B}" type="pres">
      <dgm:prSet presAssocID="{AFEDB643-B7D5-4BAA-9C32-D4F843B37148}" presName="accentRepeatNode" presStyleLbl="solidFgAcc1" presStyleIdx="0" presStyleCnt="3" custLinFactNeighborX="-2089" custLinFactNeighborY="2393"/>
      <dgm:spPr/>
    </dgm:pt>
    <dgm:pt modelId="{CDD68899-6549-4D52-A6E2-5FFABD72A659}" type="pres">
      <dgm:prSet presAssocID="{2841FB35-91CB-4D51-BA9C-7B73ABFE8EBE}" presName="text_2" presStyleLbl="node1" presStyleIdx="1" presStyleCnt="3" custScaleY="14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5ED33-717E-444D-9AA8-2E0A995E6024}" type="pres">
      <dgm:prSet presAssocID="{2841FB35-91CB-4D51-BA9C-7B73ABFE8EBE}" presName="accent_2" presStyleCnt="0"/>
      <dgm:spPr/>
    </dgm:pt>
    <dgm:pt modelId="{EEF7E544-1BB2-4AD9-BBFF-FB091C936754}" type="pres">
      <dgm:prSet presAssocID="{2841FB35-91CB-4D51-BA9C-7B73ABFE8EBE}" presName="accentRepeatNode" presStyleLbl="solidFgAcc1" presStyleIdx="1" presStyleCnt="3"/>
      <dgm:spPr/>
    </dgm:pt>
    <dgm:pt modelId="{FFB86B02-8CE6-4C31-9034-C6CA7B5F9B70}" type="pres">
      <dgm:prSet presAssocID="{B7AD51C0-5047-41A9-9BD3-2365080FFF62}" presName="text_3" presStyleLbl="node1" presStyleIdx="2" presStyleCnt="3" custScaleY="80794" custLinFactNeighborX="-349" custLinFactNeighborY="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650A-A60E-46B7-865F-CC9E1A224DC6}" type="pres">
      <dgm:prSet presAssocID="{B7AD51C0-5047-41A9-9BD3-2365080FFF62}" presName="accent_3" presStyleCnt="0"/>
      <dgm:spPr/>
    </dgm:pt>
    <dgm:pt modelId="{BC9B72DE-B111-4F4F-8DB1-722136CC4427}" type="pres">
      <dgm:prSet presAssocID="{B7AD51C0-5047-41A9-9BD3-2365080FFF62}" presName="accentRepeatNode" presStyleLbl="solidFgAcc1" presStyleIdx="2" presStyleCnt="3"/>
      <dgm:spPr/>
    </dgm:pt>
  </dgm:ptLst>
  <dgm:cxnLst>
    <dgm:cxn modelId="{FEC92076-6310-4D7A-944B-9DA23FEDCCB8}" type="presOf" srcId="{DCE726BA-D981-44F0-9DAD-DFECE56F305C}" destId="{365D1573-D9DE-44A3-82BC-47D08C146384}" srcOrd="0" destOrd="0" presId="urn:microsoft.com/office/officeart/2008/layout/VerticalCurvedList"/>
    <dgm:cxn modelId="{2EEA4316-5F48-43BF-B842-1A9BC8D1DAD1}" type="presOf" srcId="{B7AD51C0-5047-41A9-9BD3-2365080FFF62}" destId="{FFB86B02-8CE6-4C31-9034-C6CA7B5F9B70}" srcOrd="0" destOrd="0" presId="urn:microsoft.com/office/officeart/2008/layout/VerticalCurvedList"/>
    <dgm:cxn modelId="{41B50A42-2EFF-434B-B490-A653DC72C0D6}" type="presOf" srcId="{AFEDB643-B7D5-4BAA-9C32-D4F843B37148}" destId="{F6A89D75-E5B9-4F0A-ABE6-BE96FD16741A}" srcOrd="0" destOrd="0" presId="urn:microsoft.com/office/officeart/2008/layout/VerticalCurvedList"/>
    <dgm:cxn modelId="{A11D62C2-BB42-4F73-82F8-3707A4AD0431}" type="presOf" srcId="{2841FB35-91CB-4D51-BA9C-7B73ABFE8EBE}" destId="{CDD68899-6549-4D52-A6E2-5FFABD72A659}" srcOrd="0" destOrd="0" presId="urn:microsoft.com/office/officeart/2008/layout/VerticalCurvedList"/>
    <dgm:cxn modelId="{855AD696-76CA-4378-BCAE-496B397846C7}" srcId="{DCE726BA-D981-44F0-9DAD-DFECE56F305C}" destId="{2841FB35-91CB-4D51-BA9C-7B73ABFE8EBE}" srcOrd="1" destOrd="0" parTransId="{2A939E9A-A43A-4022-A149-DEDF165A3301}" sibTransId="{B1A2E0FC-FB63-40C7-9EFF-4EC324DE6CCB}"/>
    <dgm:cxn modelId="{98A75965-9831-4329-BC6E-022DF0E5324D}" srcId="{DCE726BA-D981-44F0-9DAD-DFECE56F305C}" destId="{B7AD51C0-5047-41A9-9BD3-2365080FFF62}" srcOrd="2" destOrd="0" parTransId="{1D4211F1-EA07-407C-A7A7-FA89DFCF7AB8}" sibTransId="{B32ABED2-3ECE-4639-983A-F782D95786C1}"/>
    <dgm:cxn modelId="{F77D3614-2F46-45BE-841E-796FA07059AE}" type="presOf" srcId="{25A94854-7573-4C5A-B66D-54D68FF734C0}" destId="{67CF95C3-37FB-4FD6-9E37-C1F96E1AF8C6}" srcOrd="0" destOrd="0" presId="urn:microsoft.com/office/officeart/2008/layout/VerticalCurvedList"/>
    <dgm:cxn modelId="{92B45027-8ECF-4A8A-96DB-F1FD161EA9A7}" srcId="{DCE726BA-D981-44F0-9DAD-DFECE56F305C}" destId="{AFEDB643-B7D5-4BAA-9C32-D4F843B37148}" srcOrd="0" destOrd="0" parTransId="{F19BF6D9-DE91-4D4B-9C55-7846C1C99B74}" sibTransId="{25A94854-7573-4C5A-B66D-54D68FF734C0}"/>
    <dgm:cxn modelId="{D44586AE-4F1D-4635-A0E5-7701271B6A39}" type="presParOf" srcId="{365D1573-D9DE-44A3-82BC-47D08C146384}" destId="{C87C1DAF-DBB1-4A0E-B60B-8D28408D19E0}" srcOrd="0" destOrd="0" presId="urn:microsoft.com/office/officeart/2008/layout/VerticalCurvedList"/>
    <dgm:cxn modelId="{DDF72609-50B8-4846-9364-3FDD90148861}" type="presParOf" srcId="{C87C1DAF-DBB1-4A0E-B60B-8D28408D19E0}" destId="{90E3F288-B26C-4401-9F06-E705160F1317}" srcOrd="0" destOrd="0" presId="urn:microsoft.com/office/officeart/2008/layout/VerticalCurvedList"/>
    <dgm:cxn modelId="{72F4981F-F5F5-4131-A9BB-B31CD4FA5406}" type="presParOf" srcId="{90E3F288-B26C-4401-9F06-E705160F1317}" destId="{29956AE9-3B84-4C61-8FF2-D4AB4923E4E3}" srcOrd="0" destOrd="0" presId="urn:microsoft.com/office/officeart/2008/layout/VerticalCurvedList"/>
    <dgm:cxn modelId="{4AE6C405-0F3F-459E-A7D9-EB4611BB58C6}" type="presParOf" srcId="{90E3F288-B26C-4401-9F06-E705160F1317}" destId="{67CF95C3-37FB-4FD6-9E37-C1F96E1AF8C6}" srcOrd="1" destOrd="0" presId="urn:microsoft.com/office/officeart/2008/layout/VerticalCurvedList"/>
    <dgm:cxn modelId="{8431F2EA-0A21-4259-A65B-53D2CD03A851}" type="presParOf" srcId="{90E3F288-B26C-4401-9F06-E705160F1317}" destId="{E778572B-DE35-4F1C-ABF8-2085DE66201F}" srcOrd="2" destOrd="0" presId="urn:microsoft.com/office/officeart/2008/layout/VerticalCurvedList"/>
    <dgm:cxn modelId="{830B2A1F-40CE-4050-AC3F-ED4B8DAA6920}" type="presParOf" srcId="{90E3F288-B26C-4401-9F06-E705160F1317}" destId="{268563EB-529C-4E68-994F-AA72E94A4008}" srcOrd="3" destOrd="0" presId="urn:microsoft.com/office/officeart/2008/layout/VerticalCurvedList"/>
    <dgm:cxn modelId="{31AA2324-C18B-419D-AC21-065BE0FD07B0}" type="presParOf" srcId="{C87C1DAF-DBB1-4A0E-B60B-8D28408D19E0}" destId="{F6A89D75-E5B9-4F0A-ABE6-BE96FD16741A}" srcOrd="1" destOrd="0" presId="urn:microsoft.com/office/officeart/2008/layout/VerticalCurvedList"/>
    <dgm:cxn modelId="{A94BFCF4-2F75-4907-98F5-DD4FA3CB2E9D}" type="presParOf" srcId="{C87C1DAF-DBB1-4A0E-B60B-8D28408D19E0}" destId="{A6A0E67D-3358-41D3-9053-20CA5AB58BD7}" srcOrd="2" destOrd="0" presId="urn:microsoft.com/office/officeart/2008/layout/VerticalCurvedList"/>
    <dgm:cxn modelId="{A8779B41-4623-4B5C-A669-DEE09F307542}" type="presParOf" srcId="{A6A0E67D-3358-41D3-9053-20CA5AB58BD7}" destId="{A3C901CC-92F5-4E19-B645-310B5E25919B}" srcOrd="0" destOrd="0" presId="urn:microsoft.com/office/officeart/2008/layout/VerticalCurvedList"/>
    <dgm:cxn modelId="{2F60D052-7114-4B49-B7C4-117EC29889AF}" type="presParOf" srcId="{C87C1DAF-DBB1-4A0E-B60B-8D28408D19E0}" destId="{CDD68899-6549-4D52-A6E2-5FFABD72A659}" srcOrd="3" destOrd="0" presId="urn:microsoft.com/office/officeart/2008/layout/VerticalCurvedList"/>
    <dgm:cxn modelId="{BDD669F2-D538-49B4-B52B-7914B9F49EDF}" type="presParOf" srcId="{C87C1DAF-DBB1-4A0E-B60B-8D28408D19E0}" destId="{8105ED33-717E-444D-9AA8-2E0A995E6024}" srcOrd="4" destOrd="0" presId="urn:microsoft.com/office/officeart/2008/layout/VerticalCurvedList"/>
    <dgm:cxn modelId="{0B036FA7-03BA-4C6F-9438-FFDE6C2DDF89}" type="presParOf" srcId="{8105ED33-717E-444D-9AA8-2E0A995E6024}" destId="{EEF7E544-1BB2-4AD9-BBFF-FB091C936754}" srcOrd="0" destOrd="0" presId="urn:microsoft.com/office/officeart/2008/layout/VerticalCurvedList"/>
    <dgm:cxn modelId="{C3083FC1-5803-4CE6-A039-7A8F409F63B9}" type="presParOf" srcId="{C87C1DAF-DBB1-4A0E-B60B-8D28408D19E0}" destId="{FFB86B02-8CE6-4C31-9034-C6CA7B5F9B70}" srcOrd="5" destOrd="0" presId="urn:microsoft.com/office/officeart/2008/layout/VerticalCurvedList"/>
    <dgm:cxn modelId="{0C075D64-D4CA-4E70-A73B-59DE96DE4EC5}" type="presParOf" srcId="{C87C1DAF-DBB1-4A0E-B60B-8D28408D19E0}" destId="{296E650A-A60E-46B7-865F-CC9E1A224DC6}" srcOrd="6" destOrd="0" presId="urn:microsoft.com/office/officeart/2008/layout/VerticalCurvedList"/>
    <dgm:cxn modelId="{6B95C79D-8BD8-404B-A875-1E361A490CA0}" type="presParOf" srcId="{296E650A-A60E-46B7-865F-CC9E1A224DC6}" destId="{BC9B72DE-B111-4F4F-8DB1-722136CC44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5825B-95FA-4659-BB1B-EBADDAA984A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9006D0-EC77-409F-9E61-CC6451DF699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Командная работа клиницистов и бактериологов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14E42-4896-42C1-BE6E-D45147E55ED6}" type="parTrans" cxnId="{06504617-B8CE-4C12-9D5A-46A8EE189DC2}">
      <dgm:prSet/>
      <dgm:spPr/>
      <dgm:t>
        <a:bodyPr/>
        <a:lstStyle/>
        <a:p>
          <a:endParaRPr lang="ru-RU"/>
        </a:p>
      </dgm:t>
    </dgm:pt>
    <dgm:pt modelId="{B900B3B7-6E5A-4699-8ECC-966E8DC16E99}" type="sibTrans" cxnId="{06504617-B8CE-4C12-9D5A-46A8EE189DC2}">
      <dgm:prSet/>
      <dgm:spPr/>
      <dgm:t>
        <a:bodyPr/>
        <a:lstStyle/>
        <a:p>
          <a:endParaRPr lang="ru-RU"/>
        </a:p>
      </dgm:t>
    </dgm:pt>
    <dgm:pt modelId="{488FC386-8972-40B2-9A30-79CB6522ED2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Обученный персонал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3FE63-FF74-44B7-9432-CFF43CEE7B9F}" type="parTrans" cxnId="{9CE26A39-DF3F-40A5-8E7B-EB1D5A9C0983}">
      <dgm:prSet/>
      <dgm:spPr/>
      <dgm:t>
        <a:bodyPr/>
        <a:lstStyle/>
        <a:p>
          <a:endParaRPr lang="ru-RU"/>
        </a:p>
      </dgm:t>
    </dgm:pt>
    <dgm:pt modelId="{4C9133AF-5A6E-41A7-AA29-7B82E22F4F20}" type="sibTrans" cxnId="{9CE26A39-DF3F-40A5-8E7B-EB1D5A9C0983}">
      <dgm:prSet/>
      <dgm:spPr/>
      <dgm:t>
        <a:bodyPr/>
        <a:lstStyle/>
        <a:p>
          <a:endParaRPr lang="ru-RU"/>
        </a:p>
      </dgm:t>
    </dgm:pt>
    <dgm:pt modelId="{EA4296A3-C38B-45B5-9343-CFD083D1277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Утвержденная стандартно-Операционная процедура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6E16A-6040-46EC-8078-09CA9CBE1074}" type="parTrans" cxnId="{0008FACB-FA42-4591-A77F-534615412B88}">
      <dgm:prSet/>
      <dgm:spPr/>
      <dgm:t>
        <a:bodyPr/>
        <a:lstStyle/>
        <a:p>
          <a:endParaRPr lang="ru-RU"/>
        </a:p>
      </dgm:t>
    </dgm:pt>
    <dgm:pt modelId="{5A42B71A-9DB1-4BCA-ADCB-38F0E58D1B3B}" type="sibTrans" cxnId="{0008FACB-FA42-4591-A77F-534615412B88}">
      <dgm:prSet/>
      <dgm:spPr/>
      <dgm:t>
        <a:bodyPr/>
        <a:lstStyle/>
        <a:p>
          <a:endParaRPr lang="ru-RU"/>
        </a:p>
      </dgm:t>
    </dgm:pt>
    <dgm:pt modelId="{FB76BF1A-9DB2-4080-94BD-F9D93ECE170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пациента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BB447-E9FD-464E-A748-AD530084D4B7}" type="parTrans" cxnId="{F99771A8-22BC-4361-83A2-474FAE1B789F}">
      <dgm:prSet/>
      <dgm:spPr/>
      <dgm:t>
        <a:bodyPr/>
        <a:lstStyle/>
        <a:p>
          <a:endParaRPr lang="ru-RU"/>
        </a:p>
      </dgm:t>
    </dgm:pt>
    <dgm:pt modelId="{EE9F6463-82A7-415D-9201-3ADA2B8DDB0B}" type="sibTrans" cxnId="{F99771A8-22BC-4361-83A2-474FAE1B789F}">
      <dgm:prSet/>
      <dgm:spPr/>
      <dgm:t>
        <a:bodyPr/>
        <a:lstStyle/>
        <a:p>
          <a:endParaRPr lang="ru-RU"/>
        </a:p>
      </dgm:t>
    </dgm:pt>
    <dgm:pt modelId="{5488BB0A-364F-4091-B64C-CE258B86E13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и времени доставки материала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6E015-62E9-49D0-A39A-1610E5A4F2EE}" type="parTrans" cxnId="{99A060A7-2761-4361-B944-302B6AFAC553}">
      <dgm:prSet/>
      <dgm:spPr/>
      <dgm:t>
        <a:bodyPr/>
        <a:lstStyle/>
        <a:p>
          <a:endParaRPr lang="ru-RU"/>
        </a:p>
      </dgm:t>
    </dgm:pt>
    <dgm:pt modelId="{784D81D6-9EBF-4D84-8B7E-82704B22356D}" type="sibTrans" cxnId="{99A060A7-2761-4361-B944-302B6AFAC553}">
      <dgm:prSet/>
      <dgm:spPr/>
      <dgm:t>
        <a:bodyPr/>
        <a:lstStyle/>
        <a:p>
          <a:endParaRPr lang="ru-RU"/>
        </a:p>
      </dgm:t>
    </dgm:pt>
    <dgm:pt modelId="{6C7F42BD-CE94-4799-963F-394EC9EEDDE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Оснащенность современного оборудования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F7C9A-A385-46DD-8263-A0ADF020734B}" type="sibTrans" cxnId="{EEDEBCE9-5519-481E-8581-57A8CCAF8B02}">
      <dgm:prSet/>
      <dgm:spPr/>
      <dgm:t>
        <a:bodyPr/>
        <a:lstStyle/>
        <a:p>
          <a:endParaRPr lang="ru-RU"/>
        </a:p>
      </dgm:t>
    </dgm:pt>
    <dgm:pt modelId="{BCFF0B29-332A-4E89-B0CA-81438256ED19}" type="parTrans" cxnId="{EEDEBCE9-5519-481E-8581-57A8CCAF8B02}">
      <dgm:prSet/>
      <dgm:spPr/>
      <dgm:t>
        <a:bodyPr/>
        <a:lstStyle/>
        <a:p>
          <a:endParaRPr lang="ru-RU"/>
        </a:p>
      </dgm:t>
    </dgm:pt>
    <dgm:pt modelId="{FE17EC63-B388-49E0-ABDE-865AC4CB836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персонал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90795-73BE-4624-8C69-3F3519A55738}" type="parTrans" cxnId="{1D063736-A1B2-4866-8514-EABBC58CF0A8}">
      <dgm:prSet/>
      <dgm:spPr/>
      <dgm:t>
        <a:bodyPr/>
        <a:lstStyle/>
        <a:p>
          <a:endParaRPr lang="ru-RU"/>
        </a:p>
      </dgm:t>
    </dgm:pt>
    <dgm:pt modelId="{0D21FFF2-5104-4750-8C6D-3F5E4E386A5C}" type="sibTrans" cxnId="{1D063736-A1B2-4866-8514-EABBC58CF0A8}">
      <dgm:prSet/>
      <dgm:spPr/>
      <dgm:t>
        <a:bodyPr/>
        <a:lstStyle/>
        <a:p>
          <a:endParaRPr lang="ru-RU"/>
        </a:p>
      </dgm:t>
    </dgm:pt>
    <dgm:pt modelId="{103C3D7F-E7CE-492B-A559-0697A82A728D}" type="pres">
      <dgm:prSet presAssocID="{BB45825B-95FA-4659-BB1B-EBADDAA984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B98F0-3B67-44E3-AF70-0D6272ECD772}" type="pres">
      <dgm:prSet presAssocID="{1D9006D0-EC77-409F-9E61-CC6451DF699A}" presName="node" presStyleLbl="node1" presStyleIdx="0" presStyleCnt="7" custScaleX="12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759F5-D88E-4E10-89D5-4FF9B228E6F8}" type="pres">
      <dgm:prSet presAssocID="{1D9006D0-EC77-409F-9E61-CC6451DF699A}" presName="spNode" presStyleCnt="0"/>
      <dgm:spPr/>
    </dgm:pt>
    <dgm:pt modelId="{2B60D864-AAC5-4D19-A005-7EBE84C90486}" type="pres">
      <dgm:prSet presAssocID="{B900B3B7-6E5A-4699-8ECC-966E8DC16E9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5DCF8D78-36DC-4C9B-A65A-C24C9BDA9275}" type="pres">
      <dgm:prSet presAssocID="{488FC386-8972-40B2-9A30-79CB6522ED2B}" presName="node" presStyleLbl="node1" presStyleIdx="1" presStyleCnt="7" custScaleX="128153" custRadScaleRad="100722" custRadScaleInc="-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D00F-A061-42A9-BA7F-324949170D5C}" type="pres">
      <dgm:prSet presAssocID="{488FC386-8972-40B2-9A30-79CB6522ED2B}" presName="spNode" presStyleCnt="0"/>
      <dgm:spPr/>
    </dgm:pt>
    <dgm:pt modelId="{D31F5B95-AC6B-49BD-B6A5-E760A3D9558E}" type="pres">
      <dgm:prSet presAssocID="{4C9133AF-5A6E-41A7-AA29-7B82E22F4F20}" presName="sibTrans" presStyleLbl="sibTrans1D1" presStyleIdx="1" presStyleCnt="7"/>
      <dgm:spPr/>
      <dgm:t>
        <a:bodyPr/>
        <a:lstStyle/>
        <a:p>
          <a:endParaRPr lang="ru-RU"/>
        </a:p>
      </dgm:t>
    </dgm:pt>
    <dgm:pt modelId="{B4F0BF2C-4FE4-4A2E-8E69-B7B515CA9FFC}" type="pres">
      <dgm:prSet presAssocID="{6C7F42BD-CE94-4799-963F-394EC9EEDDEC}" presName="node" presStyleLbl="node1" presStyleIdx="2" presStyleCnt="7" custScaleX="12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D20EC-5BB3-4B4B-A919-C672C8404737}" type="pres">
      <dgm:prSet presAssocID="{6C7F42BD-CE94-4799-963F-394EC9EEDDEC}" presName="spNode" presStyleCnt="0"/>
      <dgm:spPr/>
    </dgm:pt>
    <dgm:pt modelId="{AF7571AD-DD22-4AB9-B0C1-CADCDB7E579E}" type="pres">
      <dgm:prSet presAssocID="{827F7C9A-A385-46DD-8263-A0ADF020734B}" presName="sibTrans" presStyleLbl="sibTrans1D1" presStyleIdx="2" presStyleCnt="7"/>
      <dgm:spPr/>
      <dgm:t>
        <a:bodyPr/>
        <a:lstStyle/>
        <a:p>
          <a:endParaRPr lang="ru-RU"/>
        </a:p>
      </dgm:t>
    </dgm:pt>
    <dgm:pt modelId="{54E5D64C-5D90-4342-84CC-81E54EE5C73E}" type="pres">
      <dgm:prSet presAssocID="{EA4296A3-C38B-45B5-9343-CFD083D12771}" presName="node" presStyleLbl="node1" presStyleIdx="3" presStyleCnt="7" custScaleX="128153" custRadScaleRad="987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A0E7C-8921-493E-869C-E4C8807AEE1A}" type="pres">
      <dgm:prSet presAssocID="{EA4296A3-C38B-45B5-9343-CFD083D12771}" presName="spNode" presStyleCnt="0"/>
      <dgm:spPr/>
    </dgm:pt>
    <dgm:pt modelId="{6B3B2BB9-3D43-4B75-8EFA-BE726A90565B}" type="pres">
      <dgm:prSet presAssocID="{5A42B71A-9DB1-4BCA-ADCB-38F0E58D1B3B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3897336-EEBC-489B-93D2-9F54F60CE7B8}" type="pres">
      <dgm:prSet presAssocID="{FB76BF1A-9DB2-4080-94BD-F9D93ECE1701}" presName="node" presStyleLbl="node1" presStyleIdx="4" presStyleCnt="7" custScaleX="12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B45F6-95A4-4B3E-A70E-049CB888290E}" type="pres">
      <dgm:prSet presAssocID="{FB76BF1A-9DB2-4080-94BD-F9D93ECE1701}" presName="spNode" presStyleCnt="0"/>
      <dgm:spPr/>
    </dgm:pt>
    <dgm:pt modelId="{10C9E4D9-A2AD-40F7-918D-5EC9AAF9004F}" type="pres">
      <dgm:prSet presAssocID="{EE9F6463-82A7-415D-9201-3ADA2B8DDB0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E3ABF08-37A4-4DAC-9222-65045990699B}" type="pres">
      <dgm:prSet presAssocID="{5488BB0A-364F-4091-B64C-CE258B86E133}" presName="node" presStyleLbl="node1" presStyleIdx="5" presStyleCnt="7" custScaleX="16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1C90A-F66C-4E3D-8FE0-15398928AC0E}" type="pres">
      <dgm:prSet presAssocID="{5488BB0A-364F-4091-B64C-CE258B86E133}" presName="spNode" presStyleCnt="0"/>
      <dgm:spPr/>
    </dgm:pt>
    <dgm:pt modelId="{485C6599-E920-4D33-8012-9DDBFD04BDF3}" type="pres">
      <dgm:prSet presAssocID="{784D81D6-9EBF-4D84-8B7E-82704B22356D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70E5718-2A1C-4273-9D99-02DF679EF489}" type="pres">
      <dgm:prSet presAssocID="{FE17EC63-B388-49E0-ABDE-865AC4CB8368}" presName="node" presStyleLbl="node1" presStyleIdx="6" presStyleCnt="7" custScaleX="12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00AA-9D9C-4917-B3E7-4D0B8B106205}" type="pres">
      <dgm:prSet presAssocID="{FE17EC63-B388-49E0-ABDE-865AC4CB8368}" presName="spNode" presStyleCnt="0"/>
      <dgm:spPr/>
    </dgm:pt>
    <dgm:pt modelId="{90F1EAF3-D6F7-4B85-90EE-2EFF39147C46}" type="pres">
      <dgm:prSet presAssocID="{0D21FFF2-5104-4750-8C6D-3F5E4E386A5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06504617-B8CE-4C12-9D5A-46A8EE189DC2}" srcId="{BB45825B-95FA-4659-BB1B-EBADDAA984AC}" destId="{1D9006D0-EC77-409F-9E61-CC6451DF699A}" srcOrd="0" destOrd="0" parTransId="{2C014E42-4896-42C1-BE6E-D45147E55ED6}" sibTransId="{B900B3B7-6E5A-4699-8ECC-966E8DC16E99}"/>
    <dgm:cxn modelId="{F99771A8-22BC-4361-83A2-474FAE1B789F}" srcId="{BB45825B-95FA-4659-BB1B-EBADDAA984AC}" destId="{FB76BF1A-9DB2-4080-94BD-F9D93ECE1701}" srcOrd="4" destOrd="0" parTransId="{4BCBB447-E9FD-464E-A748-AD530084D4B7}" sibTransId="{EE9F6463-82A7-415D-9201-3ADA2B8DDB0B}"/>
    <dgm:cxn modelId="{1CF22648-02ED-4743-BACF-AAFC482928CF}" type="presOf" srcId="{BB45825B-95FA-4659-BB1B-EBADDAA984AC}" destId="{103C3D7F-E7CE-492B-A559-0697A82A728D}" srcOrd="0" destOrd="0" presId="urn:microsoft.com/office/officeart/2005/8/layout/cycle6"/>
    <dgm:cxn modelId="{3B6AC663-8DCF-4CB2-8731-4748B6679910}" type="presOf" srcId="{5A42B71A-9DB1-4BCA-ADCB-38F0E58D1B3B}" destId="{6B3B2BB9-3D43-4B75-8EFA-BE726A90565B}" srcOrd="0" destOrd="0" presId="urn:microsoft.com/office/officeart/2005/8/layout/cycle6"/>
    <dgm:cxn modelId="{D0625842-840C-4A48-85B1-403F3E19B50E}" type="presOf" srcId="{6C7F42BD-CE94-4799-963F-394EC9EEDDEC}" destId="{B4F0BF2C-4FE4-4A2E-8E69-B7B515CA9FFC}" srcOrd="0" destOrd="0" presId="urn:microsoft.com/office/officeart/2005/8/layout/cycle6"/>
    <dgm:cxn modelId="{9CE26A39-DF3F-40A5-8E7B-EB1D5A9C0983}" srcId="{BB45825B-95FA-4659-BB1B-EBADDAA984AC}" destId="{488FC386-8972-40B2-9A30-79CB6522ED2B}" srcOrd="1" destOrd="0" parTransId="{E9A3FE63-FF74-44B7-9432-CFF43CEE7B9F}" sibTransId="{4C9133AF-5A6E-41A7-AA29-7B82E22F4F20}"/>
    <dgm:cxn modelId="{3C0E512B-B7D7-49D1-84F2-6ACDA1979AEA}" type="presOf" srcId="{B900B3B7-6E5A-4699-8ECC-966E8DC16E99}" destId="{2B60D864-AAC5-4D19-A005-7EBE84C90486}" srcOrd="0" destOrd="0" presId="urn:microsoft.com/office/officeart/2005/8/layout/cycle6"/>
    <dgm:cxn modelId="{99A060A7-2761-4361-B944-302B6AFAC553}" srcId="{BB45825B-95FA-4659-BB1B-EBADDAA984AC}" destId="{5488BB0A-364F-4091-B64C-CE258B86E133}" srcOrd="5" destOrd="0" parTransId="{D1C6E015-62E9-49D0-A39A-1610E5A4F2EE}" sibTransId="{784D81D6-9EBF-4D84-8B7E-82704B22356D}"/>
    <dgm:cxn modelId="{0008FACB-FA42-4591-A77F-534615412B88}" srcId="{BB45825B-95FA-4659-BB1B-EBADDAA984AC}" destId="{EA4296A3-C38B-45B5-9343-CFD083D12771}" srcOrd="3" destOrd="0" parTransId="{CD16E16A-6040-46EC-8078-09CA9CBE1074}" sibTransId="{5A42B71A-9DB1-4BCA-ADCB-38F0E58D1B3B}"/>
    <dgm:cxn modelId="{DC09831D-A33D-4837-A67E-8F72DB38286B}" type="presOf" srcId="{784D81D6-9EBF-4D84-8B7E-82704B22356D}" destId="{485C6599-E920-4D33-8012-9DDBFD04BDF3}" srcOrd="0" destOrd="0" presId="urn:microsoft.com/office/officeart/2005/8/layout/cycle6"/>
    <dgm:cxn modelId="{6B741737-6147-43F4-8E33-2E8595518831}" type="presOf" srcId="{EA4296A3-C38B-45B5-9343-CFD083D12771}" destId="{54E5D64C-5D90-4342-84CC-81E54EE5C73E}" srcOrd="0" destOrd="0" presId="urn:microsoft.com/office/officeart/2005/8/layout/cycle6"/>
    <dgm:cxn modelId="{C6C61DB5-6F44-4A17-8F41-8B65BEA0A7C0}" type="presOf" srcId="{4C9133AF-5A6E-41A7-AA29-7B82E22F4F20}" destId="{D31F5B95-AC6B-49BD-B6A5-E760A3D9558E}" srcOrd="0" destOrd="0" presId="urn:microsoft.com/office/officeart/2005/8/layout/cycle6"/>
    <dgm:cxn modelId="{1D063736-A1B2-4866-8514-EABBC58CF0A8}" srcId="{BB45825B-95FA-4659-BB1B-EBADDAA984AC}" destId="{FE17EC63-B388-49E0-ABDE-865AC4CB8368}" srcOrd="6" destOrd="0" parTransId="{E9090795-73BE-4624-8C69-3F3519A55738}" sibTransId="{0D21FFF2-5104-4750-8C6D-3F5E4E386A5C}"/>
    <dgm:cxn modelId="{CDBFD5F1-15FD-47E8-A19F-13DBDC4FC546}" type="presOf" srcId="{0D21FFF2-5104-4750-8C6D-3F5E4E386A5C}" destId="{90F1EAF3-D6F7-4B85-90EE-2EFF39147C46}" srcOrd="0" destOrd="0" presId="urn:microsoft.com/office/officeart/2005/8/layout/cycle6"/>
    <dgm:cxn modelId="{B5DC8F1A-EAA4-4935-9267-13921AABDE8B}" type="presOf" srcId="{5488BB0A-364F-4091-B64C-CE258B86E133}" destId="{5E3ABF08-37A4-4DAC-9222-65045990699B}" srcOrd="0" destOrd="0" presId="urn:microsoft.com/office/officeart/2005/8/layout/cycle6"/>
    <dgm:cxn modelId="{0FAC7B8A-5BF3-40BF-87ED-D33C0C781A1F}" type="presOf" srcId="{488FC386-8972-40B2-9A30-79CB6522ED2B}" destId="{5DCF8D78-36DC-4C9B-A65A-C24C9BDA9275}" srcOrd="0" destOrd="0" presId="urn:microsoft.com/office/officeart/2005/8/layout/cycle6"/>
    <dgm:cxn modelId="{582FF64C-3AEB-4A12-9E44-3D5E6AA22AE3}" type="presOf" srcId="{FB76BF1A-9DB2-4080-94BD-F9D93ECE1701}" destId="{83897336-EEBC-489B-93D2-9F54F60CE7B8}" srcOrd="0" destOrd="0" presId="urn:microsoft.com/office/officeart/2005/8/layout/cycle6"/>
    <dgm:cxn modelId="{4899A5B1-2B89-48C4-9287-1C5D80555753}" type="presOf" srcId="{EE9F6463-82A7-415D-9201-3ADA2B8DDB0B}" destId="{10C9E4D9-A2AD-40F7-918D-5EC9AAF9004F}" srcOrd="0" destOrd="0" presId="urn:microsoft.com/office/officeart/2005/8/layout/cycle6"/>
    <dgm:cxn modelId="{BCD05ED7-CB08-4533-8E66-A6BA22E7B956}" type="presOf" srcId="{FE17EC63-B388-49E0-ABDE-865AC4CB8368}" destId="{E70E5718-2A1C-4273-9D99-02DF679EF489}" srcOrd="0" destOrd="0" presId="urn:microsoft.com/office/officeart/2005/8/layout/cycle6"/>
    <dgm:cxn modelId="{C4BE0B87-CC49-41FE-AFBD-0CAB36B42029}" type="presOf" srcId="{1D9006D0-EC77-409F-9E61-CC6451DF699A}" destId="{454B98F0-3B67-44E3-AF70-0D6272ECD772}" srcOrd="0" destOrd="0" presId="urn:microsoft.com/office/officeart/2005/8/layout/cycle6"/>
    <dgm:cxn modelId="{EEDEBCE9-5519-481E-8581-57A8CCAF8B02}" srcId="{BB45825B-95FA-4659-BB1B-EBADDAA984AC}" destId="{6C7F42BD-CE94-4799-963F-394EC9EEDDEC}" srcOrd="2" destOrd="0" parTransId="{BCFF0B29-332A-4E89-B0CA-81438256ED19}" sibTransId="{827F7C9A-A385-46DD-8263-A0ADF020734B}"/>
    <dgm:cxn modelId="{3E429963-FC4E-4427-8D38-AB1506E72772}" type="presOf" srcId="{827F7C9A-A385-46DD-8263-A0ADF020734B}" destId="{AF7571AD-DD22-4AB9-B0C1-CADCDB7E579E}" srcOrd="0" destOrd="0" presId="urn:microsoft.com/office/officeart/2005/8/layout/cycle6"/>
    <dgm:cxn modelId="{69E75914-9F2E-4A64-921D-35EF5909E1F0}" type="presParOf" srcId="{103C3D7F-E7CE-492B-A559-0697A82A728D}" destId="{454B98F0-3B67-44E3-AF70-0D6272ECD772}" srcOrd="0" destOrd="0" presId="urn:microsoft.com/office/officeart/2005/8/layout/cycle6"/>
    <dgm:cxn modelId="{B5316E73-8EB3-4F83-8D32-EACC03D277E8}" type="presParOf" srcId="{103C3D7F-E7CE-492B-A559-0697A82A728D}" destId="{CCC759F5-D88E-4E10-89D5-4FF9B228E6F8}" srcOrd="1" destOrd="0" presId="urn:microsoft.com/office/officeart/2005/8/layout/cycle6"/>
    <dgm:cxn modelId="{0DED7D5A-2834-48F1-9B23-80611B8EB702}" type="presParOf" srcId="{103C3D7F-E7CE-492B-A559-0697A82A728D}" destId="{2B60D864-AAC5-4D19-A005-7EBE84C90486}" srcOrd="2" destOrd="0" presId="urn:microsoft.com/office/officeart/2005/8/layout/cycle6"/>
    <dgm:cxn modelId="{71DF0190-D841-4C8E-9C17-119B519CFAEE}" type="presParOf" srcId="{103C3D7F-E7CE-492B-A559-0697A82A728D}" destId="{5DCF8D78-36DC-4C9B-A65A-C24C9BDA9275}" srcOrd="3" destOrd="0" presId="urn:microsoft.com/office/officeart/2005/8/layout/cycle6"/>
    <dgm:cxn modelId="{A9FB9F25-DA32-4EE0-BDCC-64D4C74993D5}" type="presParOf" srcId="{103C3D7F-E7CE-492B-A559-0697A82A728D}" destId="{BEABD00F-A061-42A9-BA7F-324949170D5C}" srcOrd="4" destOrd="0" presId="urn:microsoft.com/office/officeart/2005/8/layout/cycle6"/>
    <dgm:cxn modelId="{9F9FA111-E15B-4B37-B73C-C1F810C7B502}" type="presParOf" srcId="{103C3D7F-E7CE-492B-A559-0697A82A728D}" destId="{D31F5B95-AC6B-49BD-B6A5-E760A3D9558E}" srcOrd="5" destOrd="0" presId="urn:microsoft.com/office/officeart/2005/8/layout/cycle6"/>
    <dgm:cxn modelId="{D4544551-C9BC-4610-9565-E66ACEC1A579}" type="presParOf" srcId="{103C3D7F-E7CE-492B-A559-0697A82A728D}" destId="{B4F0BF2C-4FE4-4A2E-8E69-B7B515CA9FFC}" srcOrd="6" destOrd="0" presId="urn:microsoft.com/office/officeart/2005/8/layout/cycle6"/>
    <dgm:cxn modelId="{E81C6208-A3E3-40C7-9B5F-CE5346654021}" type="presParOf" srcId="{103C3D7F-E7CE-492B-A559-0697A82A728D}" destId="{0E8D20EC-5BB3-4B4B-A919-C672C8404737}" srcOrd="7" destOrd="0" presId="urn:microsoft.com/office/officeart/2005/8/layout/cycle6"/>
    <dgm:cxn modelId="{43A5ED3B-29F0-45E9-AFD3-21543275FD8B}" type="presParOf" srcId="{103C3D7F-E7CE-492B-A559-0697A82A728D}" destId="{AF7571AD-DD22-4AB9-B0C1-CADCDB7E579E}" srcOrd="8" destOrd="0" presId="urn:microsoft.com/office/officeart/2005/8/layout/cycle6"/>
    <dgm:cxn modelId="{1E5ADC88-773D-46DE-80DC-9D5DA0798646}" type="presParOf" srcId="{103C3D7F-E7CE-492B-A559-0697A82A728D}" destId="{54E5D64C-5D90-4342-84CC-81E54EE5C73E}" srcOrd="9" destOrd="0" presId="urn:microsoft.com/office/officeart/2005/8/layout/cycle6"/>
    <dgm:cxn modelId="{B8AD70E1-3D46-4B1C-AB7E-94FEBAB1F86C}" type="presParOf" srcId="{103C3D7F-E7CE-492B-A559-0697A82A728D}" destId="{912A0E7C-8921-493E-869C-E4C8807AEE1A}" srcOrd="10" destOrd="0" presId="urn:microsoft.com/office/officeart/2005/8/layout/cycle6"/>
    <dgm:cxn modelId="{C402B6AF-B51E-4366-B914-1F3BB9560C71}" type="presParOf" srcId="{103C3D7F-E7CE-492B-A559-0697A82A728D}" destId="{6B3B2BB9-3D43-4B75-8EFA-BE726A90565B}" srcOrd="11" destOrd="0" presId="urn:microsoft.com/office/officeart/2005/8/layout/cycle6"/>
    <dgm:cxn modelId="{D4B6656F-D62B-4F4A-912A-2506B84D3629}" type="presParOf" srcId="{103C3D7F-E7CE-492B-A559-0697A82A728D}" destId="{83897336-EEBC-489B-93D2-9F54F60CE7B8}" srcOrd="12" destOrd="0" presId="urn:microsoft.com/office/officeart/2005/8/layout/cycle6"/>
    <dgm:cxn modelId="{788323CC-E974-49FA-9704-2E53BC363F72}" type="presParOf" srcId="{103C3D7F-E7CE-492B-A559-0697A82A728D}" destId="{772B45F6-95A4-4B3E-A70E-049CB888290E}" srcOrd="13" destOrd="0" presId="urn:microsoft.com/office/officeart/2005/8/layout/cycle6"/>
    <dgm:cxn modelId="{90935DEE-6063-43BA-89F4-A568B8B720BF}" type="presParOf" srcId="{103C3D7F-E7CE-492B-A559-0697A82A728D}" destId="{10C9E4D9-A2AD-40F7-918D-5EC9AAF9004F}" srcOrd="14" destOrd="0" presId="urn:microsoft.com/office/officeart/2005/8/layout/cycle6"/>
    <dgm:cxn modelId="{E0C83F5D-2788-441A-B351-EB292A48CC84}" type="presParOf" srcId="{103C3D7F-E7CE-492B-A559-0697A82A728D}" destId="{5E3ABF08-37A4-4DAC-9222-65045990699B}" srcOrd="15" destOrd="0" presId="urn:microsoft.com/office/officeart/2005/8/layout/cycle6"/>
    <dgm:cxn modelId="{82F3534F-56F4-4908-93F0-408B7B7D88BB}" type="presParOf" srcId="{103C3D7F-E7CE-492B-A559-0697A82A728D}" destId="{30E1C90A-F66C-4E3D-8FE0-15398928AC0E}" srcOrd="16" destOrd="0" presId="urn:microsoft.com/office/officeart/2005/8/layout/cycle6"/>
    <dgm:cxn modelId="{88EA9B90-E666-4B16-A797-37746AAED095}" type="presParOf" srcId="{103C3D7F-E7CE-492B-A559-0697A82A728D}" destId="{485C6599-E920-4D33-8012-9DDBFD04BDF3}" srcOrd="17" destOrd="0" presId="urn:microsoft.com/office/officeart/2005/8/layout/cycle6"/>
    <dgm:cxn modelId="{E70019F3-127F-4C59-9049-838DE36C8365}" type="presParOf" srcId="{103C3D7F-E7CE-492B-A559-0697A82A728D}" destId="{E70E5718-2A1C-4273-9D99-02DF679EF489}" srcOrd="18" destOrd="0" presId="urn:microsoft.com/office/officeart/2005/8/layout/cycle6"/>
    <dgm:cxn modelId="{9C764452-E590-4B3A-97F7-6AF8FF4CA7C3}" type="presParOf" srcId="{103C3D7F-E7CE-492B-A559-0697A82A728D}" destId="{A80100AA-9D9C-4917-B3E7-4D0B8B106205}" srcOrd="19" destOrd="0" presId="urn:microsoft.com/office/officeart/2005/8/layout/cycle6"/>
    <dgm:cxn modelId="{7E4555FB-A4C5-4EEC-B489-C9736485FA5B}" type="presParOf" srcId="{103C3D7F-E7CE-492B-A559-0697A82A728D}" destId="{90F1EAF3-D6F7-4B85-90EE-2EFF39147C4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F95C3-37FB-4FD6-9E37-C1F96E1AF8C6}">
      <dsp:nvSpPr>
        <dsp:cNvPr id="0" name=""/>
        <dsp:cNvSpPr/>
      </dsp:nvSpPr>
      <dsp:spPr>
        <a:xfrm>
          <a:off x="-4983390" y="-763554"/>
          <a:ext cx="5934985" cy="5934985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89D75-E5B9-4F0A-ABE6-BE96FD16741A}">
      <dsp:nvSpPr>
        <dsp:cNvPr id="0" name=""/>
        <dsp:cNvSpPr/>
      </dsp:nvSpPr>
      <dsp:spPr>
        <a:xfrm>
          <a:off x="558918" y="346519"/>
          <a:ext cx="7361961" cy="6781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2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Проанализирован действующий СОП по микробиологическому забору материала: основная информация, необходимая для качественного забора имелась. Нет необходимости переутверждать.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918" y="346519"/>
        <a:ext cx="7361961" cy="678107"/>
      </dsp:txXfrm>
    </dsp:sp>
    <dsp:sp modelId="{A3C901CC-92F5-4E19-B645-310B5E25919B}">
      <dsp:nvSpPr>
        <dsp:cNvPr id="0" name=""/>
        <dsp:cNvSpPr/>
      </dsp:nvSpPr>
      <dsp:spPr>
        <a:xfrm>
          <a:off x="56776" y="274397"/>
          <a:ext cx="847634" cy="847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68899-6549-4D52-A6E2-5FFABD72A659}">
      <dsp:nvSpPr>
        <dsp:cNvPr id="0" name=""/>
        <dsp:cNvSpPr/>
      </dsp:nvSpPr>
      <dsp:spPr>
        <a:xfrm>
          <a:off x="887075" y="1201294"/>
          <a:ext cx="6973186" cy="98794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2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Проанализирован процесс обучения «новых сотрудников»: обучение было проведено устно без ознакомления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СОПа</a:t>
          </a: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 лишь основываясь на личном опыте «наставника», забор проводился без контроля.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075" y="1201294"/>
        <a:ext cx="6973186" cy="987948"/>
      </dsp:txXfrm>
    </dsp:sp>
    <dsp:sp modelId="{EEF7E544-1BB2-4AD9-BBFF-FB091C936754}">
      <dsp:nvSpPr>
        <dsp:cNvPr id="0" name=""/>
        <dsp:cNvSpPr/>
      </dsp:nvSpPr>
      <dsp:spPr>
        <a:xfrm>
          <a:off x="463258" y="1271451"/>
          <a:ext cx="847634" cy="847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B86B02-8CE6-4C31-9034-C6CA7B5F9B70}">
      <dsp:nvSpPr>
        <dsp:cNvPr id="0" name=""/>
        <dsp:cNvSpPr/>
      </dsp:nvSpPr>
      <dsp:spPr>
        <a:xfrm>
          <a:off x="862739" y="2448266"/>
          <a:ext cx="6973186" cy="54787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2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случаи разобраны на КИК: было решено всех новых сотрудников ознакамливать с СОП-ом дополнительно с практической подготовкой далее проводить мини-экзамен старшей медицинской сестрой.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739" y="2448266"/>
        <a:ext cx="6973186" cy="547870"/>
      </dsp:txXfrm>
    </dsp:sp>
    <dsp:sp modelId="{BC9B72DE-B111-4F4F-8DB1-722136CC4427}">
      <dsp:nvSpPr>
        <dsp:cNvPr id="0" name=""/>
        <dsp:cNvSpPr/>
      </dsp:nvSpPr>
      <dsp:spPr>
        <a:xfrm>
          <a:off x="463258" y="2288789"/>
          <a:ext cx="847634" cy="847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EB5081-7386-48B1-A93D-818AA8FB90D3}">
      <dsp:nvSpPr>
        <dsp:cNvPr id="0" name=""/>
        <dsp:cNvSpPr/>
      </dsp:nvSpPr>
      <dsp:spPr>
        <a:xfrm>
          <a:off x="558918" y="3493936"/>
          <a:ext cx="7361961" cy="54787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2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новые сотрудники допускаются к проведению забора только после сдачи экзамена и первые заборы проводить под контролем наставника.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918" y="3493936"/>
        <a:ext cx="7361961" cy="547870"/>
      </dsp:txXfrm>
    </dsp:sp>
    <dsp:sp modelId="{9B7D2FA3-E6A7-4ED4-90C2-4C169BC422B3}">
      <dsp:nvSpPr>
        <dsp:cNvPr id="0" name=""/>
        <dsp:cNvSpPr/>
      </dsp:nvSpPr>
      <dsp:spPr>
        <a:xfrm>
          <a:off x="74483" y="3306127"/>
          <a:ext cx="847634" cy="847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F95C3-37FB-4FD6-9E37-C1F96E1AF8C6}">
      <dsp:nvSpPr>
        <dsp:cNvPr id="0" name=""/>
        <dsp:cNvSpPr/>
      </dsp:nvSpPr>
      <dsp:spPr>
        <a:xfrm>
          <a:off x="-4983390" y="-763554"/>
          <a:ext cx="5934985" cy="5934985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89D75-E5B9-4F0A-ABE6-BE96FD16741A}">
      <dsp:nvSpPr>
        <dsp:cNvPr id="0" name=""/>
        <dsp:cNvSpPr/>
      </dsp:nvSpPr>
      <dsp:spPr>
        <a:xfrm>
          <a:off x="617677" y="468301"/>
          <a:ext cx="7248238" cy="88157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97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вновь принятые сотрудники за данный период (июль, август, сентябрь) в количестве 12 специалистов были обучены и прошли практическую подготовку, с последующей аттестацией 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677" y="468301"/>
        <a:ext cx="7248238" cy="881575"/>
      </dsp:txXfrm>
    </dsp:sp>
    <dsp:sp modelId="{A3C901CC-92F5-4E19-B645-310B5E25919B}">
      <dsp:nvSpPr>
        <dsp:cNvPr id="0" name=""/>
        <dsp:cNvSpPr/>
      </dsp:nvSpPr>
      <dsp:spPr>
        <a:xfrm>
          <a:off x="38019" y="356960"/>
          <a:ext cx="1101969" cy="110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68899-6549-4D52-A6E2-5FFABD72A659}">
      <dsp:nvSpPr>
        <dsp:cNvPr id="0" name=""/>
        <dsp:cNvSpPr/>
      </dsp:nvSpPr>
      <dsp:spPr>
        <a:xfrm>
          <a:off x="932476" y="1561745"/>
          <a:ext cx="6927785" cy="128438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97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Протоколы аттестации предоставлены старшими медицинскими сестрами, так же на 2-х аттестаций присутствовали члены КИК (директор по сестринскому делу и эпидемиолог)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476" y="1561745"/>
        <a:ext cx="6927785" cy="1284384"/>
      </dsp:txXfrm>
    </dsp:sp>
    <dsp:sp modelId="{EEF7E544-1BB2-4AD9-BBFF-FB091C936754}">
      <dsp:nvSpPr>
        <dsp:cNvPr id="0" name=""/>
        <dsp:cNvSpPr/>
      </dsp:nvSpPr>
      <dsp:spPr>
        <a:xfrm>
          <a:off x="381492" y="1652953"/>
          <a:ext cx="1101969" cy="110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B86B02-8CE6-4C31-9034-C6CA7B5F9B70}">
      <dsp:nvSpPr>
        <dsp:cNvPr id="0" name=""/>
        <dsp:cNvSpPr/>
      </dsp:nvSpPr>
      <dsp:spPr>
        <a:xfrm>
          <a:off x="586727" y="3182645"/>
          <a:ext cx="7248238" cy="71225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97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2,5 месяца нет ни одного дефекта по забору микробиологических исследований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727" y="3182645"/>
        <a:ext cx="7248238" cy="712259"/>
      </dsp:txXfrm>
    </dsp:sp>
    <dsp:sp modelId="{BC9B72DE-B111-4F4F-8DB1-722136CC4427}">
      <dsp:nvSpPr>
        <dsp:cNvPr id="0" name=""/>
        <dsp:cNvSpPr/>
      </dsp:nvSpPr>
      <dsp:spPr>
        <a:xfrm>
          <a:off x="61039" y="2975316"/>
          <a:ext cx="1101969" cy="110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B98F0-3B67-44E3-AF70-0D6272ECD772}">
      <dsp:nvSpPr>
        <dsp:cNvPr id="0" name=""/>
        <dsp:cNvSpPr/>
      </dsp:nvSpPr>
      <dsp:spPr>
        <a:xfrm>
          <a:off x="3041926" y="726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Командная работа клиницистов и бактериологов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926" y="726"/>
        <a:ext cx="1396859" cy="708495"/>
      </dsp:txXfrm>
    </dsp:sp>
    <dsp:sp modelId="{2B60D864-AAC5-4D19-A005-7EBE84C90486}">
      <dsp:nvSpPr>
        <dsp:cNvPr id="0" name=""/>
        <dsp:cNvSpPr/>
      </dsp:nvSpPr>
      <dsp:spPr>
        <a:xfrm>
          <a:off x="1768448" y="372716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2675643" y="108505"/>
              </a:moveTo>
              <a:arcTo wR="2022148" hR="2022148" stAng="17331279" swAng="9369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F8D78-36DC-4C9B-A65A-C24C9BDA9275}">
      <dsp:nvSpPr>
        <dsp:cNvPr id="0" name=""/>
        <dsp:cNvSpPr/>
      </dsp:nvSpPr>
      <dsp:spPr>
        <a:xfrm>
          <a:off x="4616491" y="730942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Обученный персонал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491" y="730942"/>
        <a:ext cx="1396859" cy="708495"/>
      </dsp:txXfrm>
    </dsp:sp>
    <dsp:sp modelId="{D31F5B95-AC6B-49BD-B6A5-E760A3D9558E}">
      <dsp:nvSpPr>
        <dsp:cNvPr id="0" name=""/>
        <dsp:cNvSpPr/>
      </dsp:nvSpPr>
      <dsp:spPr>
        <a:xfrm>
          <a:off x="1719790" y="325977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3833345" y="1122896"/>
              </a:moveTo>
              <a:arcTo wR="2022148" hR="2022148" stAng="20015746" swAng="17784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0BF2C-4FE4-4A2E-8E69-B7B515CA9FFC}">
      <dsp:nvSpPr>
        <dsp:cNvPr id="0" name=""/>
        <dsp:cNvSpPr/>
      </dsp:nvSpPr>
      <dsp:spPr>
        <a:xfrm>
          <a:off x="5013375" y="2472845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Оснащенность современного оборудования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375" y="2472845"/>
        <a:ext cx="1396859" cy="708495"/>
      </dsp:txXfrm>
    </dsp:sp>
    <dsp:sp modelId="{AF7571AD-DD22-4AB9-B0C1-CADCDB7E579E}">
      <dsp:nvSpPr>
        <dsp:cNvPr id="0" name=""/>
        <dsp:cNvSpPr/>
      </dsp:nvSpPr>
      <dsp:spPr>
        <a:xfrm>
          <a:off x="1745344" y="295058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3846933" y="2893496"/>
              </a:moveTo>
              <a:arcTo wR="2022148" hR="2022148" stAng="1531488" swAng="13395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5D64C-5D90-4342-84CC-81E54EE5C73E}">
      <dsp:nvSpPr>
        <dsp:cNvPr id="0" name=""/>
        <dsp:cNvSpPr/>
      </dsp:nvSpPr>
      <dsp:spPr>
        <a:xfrm>
          <a:off x="3908222" y="3821757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Утвержденная стандартно-Операционная процедура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8222" y="3821757"/>
        <a:ext cx="1396859" cy="708495"/>
      </dsp:txXfrm>
    </dsp:sp>
    <dsp:sp modelId="{6B3B2BB9-3D43-4B75-8EFA-BE726A90565B}">
      <dsp:nvSpPr>
        <dsp:cNvPr id="0" name=""/>
        <dsp:cNvSpPr/>
      </dsp:nvSpPr>
      <dsp:spPr>
        <a:xfrm>
          <a:off x="1569686" y="347269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2335101" y="4019934"/>
              </a:moveTo>
              <a:arcTo wR="2022148" hR="2022148" stAng="4865819" swAng="5800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97336-EEBC-489B-93D2-9F54F60CE7B8}">
      <dsp:nvSpPr>
        <dsp:cNvPr id="0" name=""/>
        <dsp:cNvSpPr/>
      </dsp:nvSpPr>
      <dsp:spPr>
        <a:xfrm>
          <a:off x="2164548" y="3844768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пациента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4548" y="3844768"/>
        <a:ext cx="1396859" cy="708495"/>
      </dsp:txXfrm>
    </dsp:sp>
    <dsp:sp modelId="{10C9E4D9-A2AD-40F7-918D-5EC9AAF9004F}">
      <dsp:nvSpPr>
        <dsp:cNvPr id="0" name=""/>
        <dsp:cNvSpPr/>
      </dsp:nvSpPr>
      <dsp:spPr>
        <a:xfrm>
          <a:off x="1718207" y="354973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625203" y="3484212"/>
              </a:moveTo>
              <a:arcTo wR="2022148" hR="2022148" stAng="8021715" swAng="13584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ABF08-37A4-4DAC-9222-65045990699B}">
      <dsp:nvSpPr>
        <dsp:cNvPr id="0" name=""/>
        <dsp:cNvSpPr/>
      </dsp:nvSpPr>
      <dsp:spPr>
        <a:xfrm>
          <a:off x="884883" y="2472845"/>
          <a:ext cx="1768045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и времени доставки материала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883" y="2472845"/>
        <a:ext cx="1768045" cy="708495"/>
      </dsp:txXfrm>
    </dsp:sp>
    <dsp:sp modelId="{485C6599-E920-4D33-8012-9DDBFD04BDF3}">
      <dsp:nvSpPr>
        <dsp:cNvPr id="0" name=""/>
        <dsp:cNvSpPr/>
      </dsp:nvSpPr>
      <dsp:spPr>
        <a:xfrm>
          <a:off x="1718207" y="354973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1807" y="2107636"/>
              </a:moveTo>
              <a:arcTo wR="2022148" hR="2022148" stAng="10654623" swAng="1726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5718-2A1C-4273-9D99-02DF679EF489}">
      <dsp:nvSpPr>
        <dsp:cNvPr id="0" name=""/>
        <dsp:cNvSpPr/>
      </dsp:nvSpPr>
      <dsp:spPr>
        <a:xfrm>
          <a:off x="1460946" y="762085"/>
          <a:ext cx="1396859" cy="708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персонал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946" y="762085"/>
        <a:ext cx="1396859" cy="708495"/>
      </dsp:txXfrm>
    </dsp:sp>
    <dsp:sp modelId="{90F1EAF3-D6F7-4B85-90EE-2EFF39147C46}">
      <dsp:nvSpPr>
        <dsp:cNvPr id="0" name=""/>
        <dsp:cNvSpPr/>
      </dsp:nvSpPr>
      <dsp:spPr>
        <a:xfrm>
          <a:off x="1718207" y="354973"/>
          <a:ext cx="4044297" cy="4044297"/>
        </a:xfrm>
        <a:custGeom>
          <a:avLst/>
          <a:gdLst/>
          <a:ahLst/>
          <a:cxnLst/>
          <a:rect l="0" t="0" r="0" b="0"/>
          <a:pathLst>
            <a:path>
              <a:moveTo>
                <a:pt x="810012" y="403565"/>
              </a:moveTo>
              <a:arcTo wR="2022148" hR="2022148" stAng="13990256" swAng="987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95FA-86F8-4960-B722-E6B8615ED9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91B5-0807-4D45-AC0B-F4AF28A37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57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2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4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6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91B5-0807-4D45-AC0B-F4AF28A377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78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Прежде чем мы обсудим меры предосторожности в зависимости от пути передачи инфекции, уделите немного времени и подумайте о стандартных мерах предосторожности.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Что такое стандартные меры предосторожности? – дайте участникам минуту на ответ. Щелкните на слайде – появится ответ, укажите, были ли участники в целом правы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Когда мы их используем? – снова дайте участникам минуту на ответ, затем щелкните на слайде – и появится ответ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/>
          </a:p>
        </p:txBody>
      </p:sp>
      <p:sp>
        <p:nvSpPr>
          <p:cNvPr id="332" name="Google Shape;3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444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Прежде чем мы обсудим меры предосторожности в зависимости от пути передачи инфекции, уделите немного времени и подумайте о стандартных мерах предосторожности.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Что такое стандартные меры предосторожности? – дайте участникам минуту на ответ. Щелкните на слайде – появится ответ, укажите, были ли участники в целом правы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Когда мы их используем? – снова дайте участникам минуту на ответ, затем щелкните на слайде – и появится ответ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/>
          </a:p>
        </p:txBody>
      </p:sp>
      <p:sp>
        <p:nvSpPr>
          <p:cNvPr id="332" name="Google Shape;3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444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Прежде чем мы обсудим меры предосторожности в зависимости от пути передачи инфекции, уделите немного времени и подумайте о стандартных мерах предосторожности.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Что такое стандартные меры предосторожности? – дайте участникам минуту на ответ. Щелкните на слайде – появится ответ, укажите, были ли участники в целом правы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Когда мы их используем? – снова дайте участникам минуту на ответ, затем щелкните на слайде – и появится ответ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/>
          </a:p>
        </p:txBody>
      </p:sp>
      <p:sp>
        <p:nvSpPr>
          <p:cNvPr id="332" name="Google Shape;3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444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Прежде чем мы обсудим меры предосторожности в зависимости от пути передачи инфекции, уделите немного времени и подумайте о стандартных мерах предосторожности.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Что такое стандартные меры предосторожности? – дайте участникам минуту на ответ. Щелкните на слайде – появится ответ, укажите, были ли участники в целом правы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Когда мы их используем? – снова дайте участникам минуту на ответ, затем щелкните на слайде – и появится ответ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/>
          </a:p>
        </p:txBody>
      </p:sp>
      <p:sp>
        <p:nvSpPr>
          <p:cNvPr id="332" name="Google Shape;3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715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Темой</a:t>
            </a:r>
            <a:r>
              <a:rPr lang="ru-RU" baseline="0" dirty="0"/>
              <a:t> моего полевого задания было определено риски Безопасного обращения с медицинскими отходами на </a:t>
            </a:r>
            <a:r>
              <a:rPr lang="ru-RU" baseline="0" dirty="0" err="1"/>
              <a:t>примересвоей</a:t>
            </a:r>
            <a:r>
              <a:rPr lang="ru-RU" baseline="0" dirty="0"/>
              <a:t>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8DD5-6849-434B-B5D5-E0D2B221274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9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Темой</a:t>
            </a:r>
            <a:r>
              <a:rPr lang="ru-RU" baseline="0" dirty="0"/>
              <a:t> моего полевого задания было определено риски Безопасного обращения с медицинскими отходами на </a:t>
            </a:r>
            <a:r>
              <a:rPr lang="ru-RU" baseline="0" dirty="0" err="1"/>
              <a:t>примересвоей</a:t>
            </a:r>
            <a:r>
              <a:rPr lang="ru-RU" baseline="0" dirty="0"/>
              <a:t>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8DD5-6849-434B-B5D5-E0D2B221274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Темой</a:t>
            </a:r>
            <a:r>
              <a:rPr lang="ru-RU" baseline="0" dirty="0"/>
              <a:t> моего полевого задания было определено риски Безопасного обращения с медицинскими отходами на </a:t>
            </a:r>
            <a:r>
              <a:rPr lang="ru-RU" baseline="0" dirty="0" err="1"/>
              <a:t>примересвоей</a:t>
            </a:r>
            <a:r>
              <a:rPr lang="ru-RU" baseline="0" dirty="0"/>
              <a:t>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8DD5-6849-434B-B5D5-E0D2B221274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9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2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5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5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06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hite">
  <p:cSld name="Title and Content whi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60000" y="1500000"/>
            <a:ext cx="8424001" cy="3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60364" y="990002"/>
            <a:ext cx="6120000" cy="24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62325" y="5490173"/>
            <a:ext cx="217448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60000" y="5244709"/>
            <a:ext cx="8419774" cy="17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"/>
              <a:buFont typeface="Arial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59999" y="306349"/>
            <a:ext cx="612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4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8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80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04274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2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5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2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5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74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2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1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2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5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0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2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5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2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5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58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5296961"/>
            <a:ext cx="2057400" cy="304271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0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6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6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ediasphera.ru/issues/laboratornaya-sluzhba/2020/2/123052198202002104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ls.k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12"/>
            <a:ext cx="8312270" cy="1603811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транспортировка и доставка анализов на микробиологические исследования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93204"/>
            <a:ext cx="819472" cy="691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265212"/>
            <a:ext cx="4221088" cy="70788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ОБЩЕСТВЕННОГО ЗДРАВООХРАНЕНИЯ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РЕСПУБЛИКИ КАЗАХСТАН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5"/>
          <a:stretch/>
        </p:blipFill>
        <p:spPr bwMode="auto">
          <a:xfrm>
            <a:off x="107504" y="0"/>
            <a:ext cx="3577782" cy="5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7" y="2600333"/>
            <a:ext cx="8572560" cy="2999074"/>
          </a:xfrm>
        </p:spPr>
        <p:txBody>
          <a:bodyPr>
            <a:noAutofit/>
          </a:bodyPr>
          <a:lstStyle/>
          <a:p>
            <a:pPr algn="r"/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врач-бактериолог высшей  категории,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внешний 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НЦОЗ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Шакенова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Зейнегуль Эрнстовна 	 	             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Зацепилова Г.С.</a:t>
            </a:r>
          </a:p>
          <a:p>
            <a:pPr algn="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Дюсебаева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А.К.</a:t>
            </a:r>
          </a:p>
          <a:p>
            <a:pPr algn="r"/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Муканбетжанова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</a:t>
            </a:r>
          </a:p>
          <a:p>
            <a:pPr algn="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1196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определены следующие риски по забору, транспортировке и доставке анализов на микробиологическое исследование: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551362"/>
              </p:ext>
            </p:extLst>
          </p:nvPr>
        </p:nvGraphicFramePr>
        <p:xfrm>
          <a:off x="107503" y="637523"/>
          <a:ext cx="8928994" cy="495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74"/>
                <a:gridCol w="2708471"/>
                <a:gridCol w="4109511"/>
                <a:gridCol w="1723138"/>
              </a:tblGrid>
              <a:tr h="761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Риски, влияющие на достоверность лабораторного исследования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Риски, касающиеся сбора материала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03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Неправильная идентификация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Элементарное перепутывания биоматериала. Перед забором необходимо обязательно провести идентификацию пациента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лаборатория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5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Необученный медицинский работник</a:t>
                      </a:r>
                    </a:p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Взятие проб биологического материала должны проводить специально обученные медицинские работники, так как необученный персонал может не соблюдать основные требования.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лаборатория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3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Неправильная (неверная) подготовка пациента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пояснить пациенту как правильно подготовиться к процедуре (провести туалет и т.д.). В случае самостоятельного сбора биоматериала пациентами им должна выдаваться памятка с пошаговой инструкцией по сбору.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пациент, врач, лаборатория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99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соблюдение стандартных меры индивидуальной защиты (инфицирование персонала, контаминация материала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Несоблюдение правил асептики, контаминация. Необходимо проводить забор с минимальным загрязнением пробы бактериями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нормобиоты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соблюдением правил асептики, использованием защитных средств.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Администрация. лаборатория</a:t>
                      </a:r>
                    </a:p>
                    <a:p>
                      <a:pPr marL="0" marR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70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1196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определены следующие риски по забору, транспортировке и доставке анализов на микробиологическое исследование: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6015271"/>
              </p:ext>
            </p:extLst>
          </p:nvPr>
        </p:nvGraphicFramePr>
        <p:xfrm>
          <a:off x="107504" y="637523"/>
          <a:ext cx="8784976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18"/>
                <a:gridCol w="2210670"/>
                <a:gridCol w="4497343"/>
                <a:gridCol w="169534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Риски, влияющие на достоверность лабораторного исследования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7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Риски, касающиеся сбора материала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Забор материала проводят после начала антимикробной терапии.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производить забор </a:t>
                      </a:r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начала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антибактериальной терапии, при отсутствии такой возможности — </a:t>
                      </a:r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непосредственно перед повторным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введением (приемом) препаратов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 есть в момент, когда их концентрация в организме минимальна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</a:t>
                      </a:r>
                    </a:p>
                    <a:p>
                      <a:pPr marL="0" marR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лаборатория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Недостаточное количество биоматериала для исследование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количестве (масса, объем), необходимом для выполнения анализа, т.к. недостаточное для исследования количество биоматериала приводит к получению ложных результатов, а избыточное усложняет проведение исследования. Производить взятие материала, учитывая место максимальной локализации возбудителя, пути выделения в окружающую среду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</a:t>
                      </a:r>
                    </a:p>
                    <a:p>
                      <a:pPr lvl="0" algn="just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ненадлежащих или нестерильных емкостей (тары) для забора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взятия и транспортировки проб используют стерильные инструменты, пробирки или контейнеры, предназначенные для этих целей. Использование нестерильных пробирок для транспортировки допускается только для проведения серологических исследований;</a:t>
                      </a:r>
                    </a:p>
                    <a:p>
                      <a:pPr marL="0" marR="0" lvl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Администрация,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сестра), лаборатория</a:t>
                      </a:r>
                    </a:p>
                    <a:p>
                      <a:pPr marL="0" marR="0" lvl="0" indent="0" algn="just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Нечитабельное направление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Написано непонятным почерком или не отмечены пункты исследования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Сотрудник, делавший забор (медицинская сестра)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0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5212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определены следующие риски по забору, транспортировке и доставке анализов на микробиологическое исследование (продолжение):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7545757"/>
              </p:ext>
            </p:extLst>
          </p:nvPr>
        </p:nvGraphicFramePr>
        <p:xfrm>
          <a:off x="251519" y="841276"/>
          <a:ext cx="8712969" cy="480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90"/>
                <a:gridCol w="3137270"/>
                <a:gridCol w="3362901"/>
                <a:gridCol w="1834308"/>
              </a:tblGrid>
              <a:tr h="502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Риски, влияющие на достоверность лабораторного исследования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6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Риски, касающиеся хранения и транспортировки материала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26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Неправильная транспортировка биоматериала, случайное разлитие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транспортировке материал перевернулся и вылился.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3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сестра,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курьер, лаборатория, администрация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Несоблюдение сроков температуры хранения и транспортировки отобранных биоматериалов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kern="1200" baseline="300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Некоторые биоматериалы должны быть немедленно после отбора отправлены в лабораторию, например ликвор при условии транспортировки 37С</a:t>
                      </a:r>
                    </a:p>
                    <a:p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случае несоблюдения условий образцы не подлежат </a:t>
                      </a:r>
                      <a:r>
                        <a:rPr lang="ru-RU" sz="1600" kern="1200" baseline="300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исследованию.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36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сестра, курьер, лаборатория, администрация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6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3.Риски, касающиеся доставки материала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35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Несвоевременная доставка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Задержка </a:t>
                      </a: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доставки материала по времени (например более 2-х часов) может привести к негодности биоматериала для исследования (если не использовались специальные транспортные среды)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Медицинская сестра, курьер, лаборатория 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94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не по адресу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Доставка материала не в ту лабораторию, например вместо бактериологической лаборатории доставили в клиническую. А также при нахождении лабораторий в разных филиалов, курьер не уточнил конкретный адрес, соответственно доставили материал не туда.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Медицинская сестра, курьер, лаборатория 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08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8859"/>
            <a:ext cx="6858000" cy="5284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нами было сделано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602061"/>
              </p:ext>
            </p:extLst>
          </p:nvPr>
        </p:nvGraphicFramePr>
        <p:xfrm>
          <a:off x="683568" y="697262"/>
          <a:ext cx="7920880" cy="440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9628" y="125927"/>
            <a:ext cx="872548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72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8859"/>
            <a:ext cx="6858000" cy="5284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1683222"/>
              </p:ext>
            </p:extLst>
          </p:nvPr>
        </p:nvGraphicFramePr>
        <p:xfrm>
          <a:off x="683568" y="697262"/>
          <a:ext cx="7920880" cy="440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9628" y="125927"/>
            <a:ext cx="872548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26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453"/>
            <a:ext cx="3129462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5706"/>
            <a:ext cx="3096344" cy="46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96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704" y="125926"/>
            <a:ext cx="913792" cy="85936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337220"/>
            <a:ext cx="7704856" cy="854406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снижению возможных рисков с использованием мультимодального подхода.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4348" y="1285864"/>
            <a:ext cx="7643866" cy="3571900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51697706"/>
              </p:ext>
            </p:extLst>
          </p:nvPr>
        </p:nvGraphicFramePr>
        <p:xfrm>
          <a:off x="827584" y="1039814"/>
          <a:ext cx="7295119" cy="455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389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33564"/>
            <a:ext cx="7772400" cy="1989667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Дюсебаева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Акжаркын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Койшыбаевна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дсестра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инфекционного контроля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Участнику №2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каждому риску дать подробное обоснование.</a:t>
            </a:r>
            <a:r>
              <a:rPr lang="kk-KZ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lob:https://web.whatsapp.com/2e0ddf6b-209f-4b6e-b52e-4b64763a3c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Saltanat\Desktop\2e0ddf6b-209f-4b6e-b52e-4b64763a3c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7300"/>
            <a:ext cx="3024336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6521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ГКП на ПХВ “Кентауская центральная городская больница”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1196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altanat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5292"/>
            <a:ext cx="1359594" cy="1359594"/>
          </a:xfrm>
          <a:prstGeom prst="rect">
            <a:avLst/>
          </a:prstGeom>
          <a:noFill/>
        </p:spPr>
      </p:pic>
      <p:pic>
        <p:nvPicPr>
          <p:cNvPr id="1029" name="Picture 5" descr="C:\Users\Saltanat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29308"/>
            <a:ext cx="1989584" cy="198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9308"/>
            <a:ext cx="8229600" cy="7800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5372"/>
            <a:ext cx="7704856" cy="33277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возникновения риска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вероятность того, что событие риска наступит.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риска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 случится, выражаются через дни расписания, трудозатраты, деньги и определяют степень воздействия на цели проекта.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риска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показатель, объединяющий вероятность возникновения риска и его последствия. Величина риска рассчитывается путем умножения вероятности возникновения риска на соответствующие последствия.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940" t="12600" r="1961" b="5501"/>
          <a:stretch/>
        </p:blipFill>
        <p:spPr>
          <a:xfrm>
            <a:off x="1403648" y="121196"/>
            <a:ext cx="4392488" cy="10081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5212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260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32"/>
            <a:ext cx="5544616" cy="7800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риска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7420"/>
            <a:ext cx="8075240" cy="29677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величины риска используется следующая формула: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значимости риска = В* Ч, где: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значимости риска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риска  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возникновения риска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Последствия риска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36" y="951671"/>
            <a:ext cx="7743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риска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величина,  выраженная в рамках комбинации последствий (исхода событий, влияющих на цели) и их вероятности. </a:t>
            </a:r>
            <a:endParaRPr lang="ru-RU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3204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92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704" y="125926"/>
            <a:ext cx="913792" cy="85936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428608"/>
            <a:ext cx="6071880" cy="420045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участникам группы №4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4348" y="1285864"/>
            <a:ext cx="7643866" cy="3571900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составить перечень рисков (не менее 5) по теме «Сбор,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доставка анализов на микробиологические исследования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меры по предупреждению и снижению возможных рисков с использованием мультимодального подхода.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риску дать подробное обоснование.</a:t>
            </a:r>
            <a:r>
              <a:rPr lang="kk-KZ" sz="2000" dirty="0"/>
              <a:t> </a:t>
            </a:r>
            <a:endParaRPr lang="ru-RU" sz="2000" dirty="0"/>
          </a:p>
          <a:p>
            <a:pPr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единую Стандартную операционную процедуру (СОП) «Безопасный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доставка анализов на микробиологические исследования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1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7240"/>
            <a:ext cx="8229600" cy="59534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/>
              <a:t> </a:t>
            </a: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вероятности 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риска  (Ч) 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021281"/>
              </p:ext>
            </p:extLst>
          </p:nvPr>
        </p:nvGraphicFramePr>
        <p:xfrm>
          <a:off x="179513" y="1112578"/>
          <a:ext cx="8784975" cy="43852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15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8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389"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наступления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349"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 маловероятно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событий зарегестрированных в течении последних 4-х лет и более. Событие может реализоваться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очень редких случаях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349"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Маловероятно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мало известных или зарегистрированных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инцидентов в течение 3-х лет. Событие может реализоваться в редких случаях.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389"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Весьма</a:t>
                      </a:r>
                      <a:r>
                        <a:rPr lang="kk-KZ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редко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было зарегистрировано в течение последних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2-х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389"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было зарегистрировано в течении последнего года.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1349"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было реализовано в течение последнего</a:t>
                      </a:r>
                      <a:r>
                        <a:rPr lang="kk-KZ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полугода неоднократно. Вероятность реализации события в следующем полугодие очень высокая.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3204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35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1196"/>
            <a:ext cx="8352928" cy="1333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Методология оценивания рисков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743717"/>
              </p:ext>
            </p:extLst>
          </p:nvPr>
        </p:nvGraphicFramePr>
        <p:xfrm>
          <a:off x="251520" y="1201316"/>
          <a:ext cx="8568954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399212965"/>
                    </a:ext>
                  </a:extLst>
                </a:gridCol>
                <a:gridCol w="1436131">
                  <a:extLst>
                    <a:ext uri="{9D8B030D-6E8A-4147-A177-3AD203B41FA5}">
                      <a16:colId xmlns:a16="http://schemas.microsoft.com/office/drawing/2014/main" xmlns="" val="3786409674"/>
                    </a:ext>
                  </a:extLst>
                </a:gridCol>
                <a:gridCol w="1084149">
                  <a:extLst>
                    <a:ext uri="{9D8B030D-6E8A-4147-A177-3AD203B41FA5}">
                      <a16:colId xmlns:a16="http://schemas.microsoft.com/office/drawing/2014/main" xmlns="" val="29064203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99390157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5521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732227206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xmlns="" val="24833767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вероятности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Ничтожная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Катастрофический опасная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414553447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2367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38561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Весьма</a:t>
                      </a:r>
                      <a:r>
                        <a:rPr lang="kk-KZ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редко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09195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Маловероятно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559459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 маловероятно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1775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036968"/>
              </p:ext>
            </p:extLst>
          </p:nvPr>
        </p:nvGraphicFramePr>
        <p:xfrm>
          <a:off x="251520" y="4801716"/>
          <a:ext cx="8568956" cy="618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9">
                  <a:extLst>
                    <a:ext uri="{9D8B030D-6E8A-4147-A177-3AD203B41FA5}">
                      <a16:colId xmlns:a16="http://schemas.microsoft.com/office/drawing/2014/main" xmlns="" val="2045494338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48625483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273471409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32742141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риск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47078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</a:p>
                  </a:txBody>
                  <a:tcPr marT="38100" marB="381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</a:p>
                  </a:txBody>
                  <a:tcPr marT="38100" marB="381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</a:p>
                  </a:txBody>
                  <a:tcPr marT="38100" marB="381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16-25</a:t>
                      </a:r>
                    </a:p>
                  </a:txBody>
                  <a:tcPr marT="38100" marB="381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281444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3204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420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521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степени влияния риска (В)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594541"/>
              </p:ext>
            </p:extLst>
          </p:nvPr>
        </p:nvGraphicFramePr>
        <p:xfrm>
          <a:off x="179512" y="841276"/>
          <a:ext cx="8667352" cy="45443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47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79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наступления</a:t>
                      </a:r>
                      <a:r>
                        <a:rPr lang="kk-KZ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Ничтожная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каких-либо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последствии в случае реализации риска или последствия от реализации риска незначительные.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889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от реализации риска незначительные.</a:t>
                      </a:r>
                    </a:p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и количественные результаты производственного процесса ухудшатся,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результат останется приемлемым. Не угрожает жизни пациента.</a:t>
                      </a:r>
                      <a:endParaRPr lang="kk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889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от реализации риска значительные, но могут быть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полностью исправлены. </a:t>
                      </a:r>
                    </a:p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Ухудшит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ачественные и количественные результаты производственного процесса.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Может угрожать жизни пациента.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9750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от реализации риска очень значительные, но могут быть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исправлены до опреденной степени.</a:t>
                      </a:r>
                    </a:p>
                    <a:p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Неприемлемый результат производственного процесса, не соответствующий предъявленным требованиям.Угрожает жизни пациента.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1889"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Катастрофически опасная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Критические последствия от реализации риска, которые могут быть устранены</a:t>
                      </a:r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частично.Вызовет полную остановку производственного процесса.</a:t>
                      </a:r>
                    </a:p>
                    <a:p>
                      <a:r>
                        <a:rPr lang="kk-KZ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Вызовет летальный исход пациента.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1196"/>
            <a:ext cx="1106513" cy="92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571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2125"/>
            <a:ext cx="76328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3" algn="l"/>
                <a:tab pos="2960688" algn="ctr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полученным баллом может быть определена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значимость риска: 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defTabSz="914400">
              <a:lnSpc>
                <a:spcPct val="100000"/>
              </a:lnSpc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16 до 25 баллов наивысшая значимость риска; </a:t>
            </a: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11 до 15 баллов –  высокая значимость риска; </a:t>
            </a: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6 до 10 баллов – средняя значимость риска; </a:t>
            </a: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5 баллов – низкая значимость риска.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2929508"/>
            <a:ext cx="8856984" cy="23698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Приоритетность проведения мероприятий по управлению отдельными рисками устанавливается в зависимости от цветовой области, в которой расположился риск: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красная область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очень высокий приоритет мероприятий по управлению рисками;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оранжевая область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высокий приоритет мероприятий по управлению рисками;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желтая область – средний приоритет мероприятий по управлению рисками;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зеленая область 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низкий приоритет мероприятий по управлению рисками.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Риски из красной области карты рисков относятся к ключевым рискам и требуют наибольшего внимания. К ключевым рискам могут быть отнесены риски из других областей (оранжевой), которые, по мнению руководства/владельца рисков/структурного подразделения, ответственного за вопросы управления рисками, могут оказать наиболее негативное воздействие на достижение целей.   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947" y="1795535"/>
            <a:ext cx="8437525" cy="100195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661" y="121196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57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1243001"/>
              </p:ext>
            </p:extLst>
          </p:nvPr>
        </p:nvGraphicFramePr>
        <p:xfrm>
          <a:off x="251521" y="1129309"/>
          <a:ext cx="8640961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72">
                  <a:extLst>
                    <a:ext uri="{9D8B030D-6E8A-4147-A177-3AD203B41FA5}">
                      <a16:colId xmlns:a16="http://schemas.microsoft.com/office/drawing/2014/main" xmlns="" val="448563162"/>
                    </a:ext>
                  </a:extLst>
                </a:gridCol>
                <a:gridCol w="1507199">
                  <a:extLst>
                    <a:ext uri="{9D8B030D-6E8A-4147-A177-3AD203B41FA5}">
                      <a16:colId xmlns:a16="http://schemas.microsoft.com/office/drawing/2014/main" xmlns="" val="2494666471"/>
                    </a:ext>
                  </a:extLst>
                </a:gridCol>
                <a:gridCol w="1356970">
                  <a:extLst>
                    <a:ext uri="{9D8B030D-6E8A-4147-A177-3AD203B41FA5}">
                      <a16:colId xmlns:a16="http://schemas.microsoft.com/office/drawing/2014/main" xmlns="" val="123304644"/>
                    </a:ext>
                  </a:extLst>
                </a:gridCol>
                <a:gridCol w="1356970">
                  <a:extLst>
                    <a:ext uri="{9D8B030D-6E8A-4147-A177-3AD203B41FA5}">
                      <a16:colId xmlns:a16="http://schemas.microsoft.com/office/drawing/2014/main" xmlns="" val="1536662449"/>
                    </a:ext>
                  </a:extLst>
                </a:gridCol>
                <a:gridCol w="1356970">
                  <a:extLst>
                    <a:ext uri="{9D8B030D-6E8A-4147-A177-3AD203B41FA5}">
                      <a16:colId xmlns:a16="http://schemas.microsoft.com/office/drawing/2014/main" xmlns="" val="2939106944"/>
                    </a:ext>
                  </a:extLst>
                </a:gridCol>
                <a:gridCol w="1528080">
                  <a:extLst>
                    <a:ext uri="{9D8B030D-6E8A-4147-A177-3AD203B41FA5}">
                      <a16:colId xmlns:a16="http://schemas.microsoft.com/office/drawing/2014/main" xmlns="" val="4095602272"/>
                    </a:ext>
                  </a:extLst>
                </a:gridCol>
              </a:tblGrid>
              <a:tr h="596235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Ничтожная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Катастрофический опасная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1799513"/>
                  </a:ext>
                </a:extLst>
              </a:tr>
              <a:tr h="596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риск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Крайне 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461690"/>
                  </a:ext>
                </a:extLst>
              </a:tr>
              <a:tr h="596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риск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Крайне 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9168236"/>
                  </a:ext>
                </a:extLst>
              </a:tr>
              <a:tr h="416907">
                <a:tc>
                  <a:txBody>
                    <a:bodyPr/>
                    <a:lstStyle/>
                    <a:p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Весьма</a:t>
                      </a:r>
                      <a:r>
                        <a:rPr lang="kk-KZ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редко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029424"/>
                  </a:ext>
                </a:extLst>
              </a:tr>
              <a:tr h="582528">
                <a:tc>
                  <a:txBody>
                    <a:bodyPr/>
                    <a:lstStyle/>
                    <a:p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Маловероятно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848638"/>
                  </a:ext>
                </a:extLst>
              </a:tr>
              <a:tr h="596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 маловероятно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Невысокий риск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141053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7164288" y="3197767"/>
            <a:ext cx="0" cy="132014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156176" y="2257433"/>
            <a:ext cx="936104" cy="226048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724128" y="2797493"/>
            <a:ext cx="1314400" cy="172042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69568" y="2745093"/>
            <a:ext cx="4068960" cy="177282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8528" y="4570313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РИСКИ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517240"/>
            <a:ext cx="643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рисков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5212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246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1816673"/>
              </p:ext>
            </p:extLst>
          </p:nvPr>
        </p:nvGraphicFramePr>
        <p:xfrm>
          <a:off x="179513" y="877280"/>
          <a:ext cx="8784975" cy="449386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93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7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6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7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развития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возникновения  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важности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85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Неправильная идентификация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8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Необученный медицинский работник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8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Неправильная (неверная) подготовка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пациента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Весьма редко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4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 соблюдение стандартных меры индивидуальной защиты (инфицирование персонала, контаминация материала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Весьма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редко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1196"/>
            <a:ext cx="851227" cy="7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051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1816673"/>
              </p:ext>
            </p:extLst>
          </p:nvPr>
        </p:nvGraphicFramePr>
        <p:xfrm>
          <a:off x="179513" y="877281"/>
          <a:ext cx="8784975" cy="454750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93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7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6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7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развития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возникновения  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важности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205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Забор материала проводят после начала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антимикробной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терапии.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Весьма редко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риск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Недостаточное количество биоматериала для исследование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Маловероятно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Незначительная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Невысокий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4921">
                <a:tc>
                  <a:txBody>
                    <a:bodyPr/>
                    <a:lstStyle/>
                    <a:p>
                      <a:pPr marL="0" algn="ctr" defTabSz="91436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ненадлежащих или нестерильных емкостей (тары) для забора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Маловероятно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риск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851227" cy="7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05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1816673"/>
              </p:ext>
            </p:extLst>
          </p:nvPr>
        </p:nvGraphicFramePr>
        <p:xfrm>
          <a:off x="251520" y="625252"/>
          <a:ext cx="8712968" cy="481549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7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1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7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2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7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развития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возникновения  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важности риска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3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Нечитабельное направление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Весьма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редко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Ничтожное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Невысокий  риск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3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Неправильная транспортировка биоматериала, случайное разлитие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Весьма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редко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Опасная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риск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03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Несоблюдение сроков температуры хранения и транспортировки отобранных биоматериалов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риск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5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Несвоевременная доставка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риск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51227" cy="7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051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5372"/>
            <a:ext cx="7772400" cy="1989667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Муканбетжанова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Муканбетжановна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Участнику №4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составить единую Стандартную операционную процедуру (СОП) «Безопасный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бор, транспортировка и доставка анализов на микробиологические исследования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lob:https://web.whatsapp.com/2e0ddf6b-209f-4b6e-b52e-4b64763a3c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26521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ГКП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Аркалыкская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региональная больница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1196"/>
            <a:ext cx="1071339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560" y="504191"/>
          <a:ext cx="7776864" cy="4640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850"/>
                <a:gridCol w="1783824"/>
                <a:gridCol w="2090595"/>
                <a:gridCol w="2090595"/>
              </a:tblGrid>
              <a:tr h="163905">
                <a:tc gridSpan="4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Наименование медицинской организации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716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Наименование структурного подразделения: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КГП «</a:t>
                      </a:r>
                      <a:r>
                        <a:rPr lang="ru-RU" sz="1100" dirty="0" err="1">
                          <a:effectLst/>
                        </a:rPr>
                        <a:t>Аркалыкская</a:t>
                      </a:r>
                      <a:r>
                        <a:rPr lang="ru-RU" sz="1100" dirty="0">
                          <a:effectLst/>
                        </a:rPr>
                        <a:t> региональная больница»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Название документа: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kk-KZ" sz="1100" dirty="0">
                          <a:effectLst/>
                        </a:rPr>
                        <a:t>СОП «</a:t>
                      </a:r>
                      <a:r>
                        <a:rPr lang="ru-RU" sz="1100" dirty="0">
                          <a:effectLst/>
                        </a:rPr>
                        <a:t>Безопасный сбор, </a:t>
                      </a:r>
                      <a:r>
                        <a:rPr lang="ru-RU" sz="1100" dirty="0" smtClean="0">
                          <a:effectLst/>
                        </a:rPr>
                        <a:t>транспортировка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и </a:t>
                      </a:r>
                      <a:r>
                        <a:rPr lang="ru-RU" sz="1100" dirty="0">
                          <a:effectLst/>
                        </a:rPr>
                        <a:t>доставка анализов на микробиологические исследования </a:t>
                      </a:r>
                      <a:r>
                        <a:rPr lang="kk-KZ" sz="11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05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Утвержден: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Дата утверждения: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05">
                <a:tc rowSpan="3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Разработчик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Должность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Ф.И.О.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7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Врач эпидемиолог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kk-KZ" sz="1100" dirty="0">
                          <a:effectLst/>
                        </a:rPr>
                        <a:t>Ғабсалық Д</a:t>
                      </a:r>
                      <a:r>
                        <a:rPr lang="ru-RU" sz="1100" dirty="0">
                          <a:effectLst/>
                        </a:rPr>
                        <a:t>.Т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7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Главная медсестра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Муканбетжанова</a:t>
                      </a:r>
                      <a:r>
                        <a:rPr lang="ru-RU" sz="1100" dirty="0">
                          <a:effectLst/>
                        </a:rPr>
                        <a:t> А.М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819526">
                <a:tc rowSpan="2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Согласовано: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И.о главного врача по лечебно профилактической  работе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Амалбеков</a:t>
                      </a:r>
                      <a:r>
                        <a:rPr lang="ru-RU" sz="1100" dirty="0">
                          <a:effectLst/>
                        </a:rPr>
                        <a:t> Е.Б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16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smtClean="0">
                          <a:effectLst/>
                        </a:rPr>
                        <a:t>Дата согласования: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7810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Ответственный за исполнение: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Медицинский персонал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Все сотрудники больница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Дата введения в действие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</a:tr>
              <a:tr h="328786">
                <a:tc gridSpan="2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Версия №01</a:t>
                      </a: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Копия №__ _____/ ___________/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                  подпись         Ф.И.О.</a:t>
                      </a: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52684" marR="52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24063" y="50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3819" y="193209"/>
            <a:ext cx="642990" cy="52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474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369328" y="121196"/>
            <a:ext cx="3988622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kk-KZ" sz="2400" dirty="0"/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38225"/>
            <a:ext cx="1307299" cy="83344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697260"/>
            <a:ext cx="8280920" cy="43588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лабораторных анализов играют первостепенную роль в выявлении причин различных заболеваний человека, в том числе связанных с инфекционным процессом. Достоверность лабораторных анализов зависит от многих факторов, которые необходимо знать и ими управлять.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аспектом является сотрудничество всех заинтересованных специалистов, отвечающих за выявление инфекционного заболевания, лечение, в том числе потребление противомикробных препаратов, разработку профилактических мер.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необходимо пересмотреть и изменить взаимоотношения между нами-клиницистами и бактериологической лабораторией. К сожалению, большинство клиницистов считают, что они не участвуют в диагностическом лабораторном процессе и, поэтому, не оказывают влияния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качественных результатов лабораторных анализов.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если рассматривать диагностический лабораторный процесс, частью которого является бактериологическое исследование, то целый комплекс процедур (подготовка пациента к исследованиям, метод взятия проб биоматериала, их правильная и своевременная доставка в лабораторию), могут оказывать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влияние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качество результатов анализов, и целиком находятся в компетенции клиницистов и специалистов сестринского дела.</a:t>
            </a:r>
          </a:p>
          <a:p>
            <a:pPr algn="just"/>
            <a:endParaRPr lang="ru-RU" sz="1667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66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805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93204"/>
            <a:ext cx="71812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625252"/>
            <a:ext cx="7886700" cy="4522217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27051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Данный СОП предназначен для стандартизации процессов сбора, транспортировки, доставки проб на микробиологические исследования. </a:t>
            </a:r>
          </a:p>
          <a:p>
            <a:pPr algn="just">
              <a:tabLst>
                <a:tab pos="27051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Произвести идентификацию пациента; </a:t>
            </a:r>
          </a:p>
          <a:p>
            <a:pPr algn="just">
              <a:tabLst>
                <a:tab pos="27051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Промаркировать направления и флакон для забора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штрих этикетками (идентификационным номером), а также: ФИО пациента, дата, месяц и год рождения, дата и время забора биоматериала.</a:t>
            </a:r>
          </a:p>
          <a:p>
            <a:pPr algn="just">
              <a:tabLst>
                <a:tab pos="27051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- Обеспечение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исследований. Единая идентификация -биоматериала и направления</a:t>
            </a:r>
          </a:p>
          <a:p>
            <a:pPr algn="just">
              <a:tabLst>
                <a:tab pos="27051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Объяснить пациенту цель и ход манипуляции, убедиться в наличии информированного согласия.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 - Пациент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мотивируется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 сотрудничеству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 Соблюдаются права пациента на получение информации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Проверить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соблюдение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пациентом правил подготовки: ограничения в диете, время приема антибиотика.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69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93204"/>
            <a:ext cx="7902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220"/>
            <a:ext cx="75627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9288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3204"/>
            <a:ext cx="646232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228"/>
            <a:ext cx="7465945" cy="453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570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93204"/>
            <a:ext cx="720080" cy="59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245"/>
            <a:ext cx="7704856" cy="450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5200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7220"/>
            <a:ext cx="646232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1276"/>
            <a:ext cx="8037340" cy="458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5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93204"/>
            <a:ext cx="646232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018"/>
            <a:ext cx="7848872" cy="433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97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28650" y="769268"/>
            <a:ext cx="7886700" cy="437820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Транспортировка биоматериала осуществляется в специальных закрытых переносках (укладках), желательно – термостатированных, выдерживающих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дезинфекцию контейнерах. Необходимо точное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соблюдение временного диапазона доставки исследуемого материала;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емкости для сбора и транспортировки биоматериала должны быть промаркированы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требованиями и стандартами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лаборатории;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Сопроводительная документация помещается в предназначенный для нее карман переноски (укладки), а в случае его отсутствия – кладется в переноску в отдельном полиэтиленовом пакете.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последующие 2 часа после забора  исследуемый материал должен быть доставлен в лабораторию или помещен в соответствующие условия для более длительного хранения;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Строгое соблюдение установленных правил относительно забора, хранения и транспортировки биологического материала на исследование, позволяет обеспечить максимальную точность результатов ,а также безопасность для здоровья медработников.</a:t>
            </a:r>
          </a:p>
          <a:p>
            <a:pPr lvl="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1196"/>
            <a:ext cx="646232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7192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7260"/>
            <a:ext cx="7886700" cy="4450209"/>
          </a:xfrm>
        </p:spPr>
        <p:txBody>
          <a:bodyPr>
            <a:norm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Доставленный материал должен быть зафиксирован в лаборатории документально на момент поступления и сразу же передан специалистам;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Выполнение всех условий транспортировки биологических проб повышает процент точности результатов аналитических мероприятий.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7.Контроль.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 выполнением требований СОП медицинской сестрой осуществляется старшей медицинской сестрой отделения или старшей акушеркой отделения. Общий контроль за выполнением требований СОП осуществляется эпидемиологом и главной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медсестрой.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1196"/>
            <a:ext cx="646232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8859"/>
            <a:ext cx="6858000" cy="5284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9628" y="125927"/>
            <a:ext cx="872548" cy="5713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16" y="985292"/>
            <a:ext cx="7886700" cy="362611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проведенной работы участники определили перечень основных рисков влияющих на качество и эффективность микробиологического сбора, хранения и доставки материала, провели оценку каждого риска.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проект СОП «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бор, транспортировка и доставка анализов на микробиологические исследования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полевого задания улучшило понимание значимости  лабораторных исследований, важности правильного сбора, транспортировки образцов, что влияет на качество оказываемых услуг (качественный и правильный сбор анализа- достоверный результат – правильное лечение пациента).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3560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8858"/>
            <a:ext cx="6858000" cy="7444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 при выполнении ПЗ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9628" y="125927"/>
            <a:ext cx="872548" cy="5713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16" y="985292"/>
            <a:ext cx="7886700" cy="3626115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совмещать с основной работой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времени для выполнения ПЗ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знания компьютерной грамотности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46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0E39A5-545C-EACE-5E0D-FA4393C2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81236"/>
            <a:ext cx="6858000" cy="792088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AD1F7EE-6129-ED54-D7C2-50218B33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273324"/>
            <a:ext cx="6858000" cy="3672408"/>
          </a:xfrm>
        </p:spPr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риски, касающиеся сбора, транспортировки и доставка анализов на микробиологические исследования, определить меры по их снижению.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забора, хранения и доставки биоматериала для микробиологических исследований путем определения рисков, разработки мер по их снижению и стандартизации процедуры. </a:t>
            </a:r>
          </a:p>
          <a:p>
            <a:pPr marL="342900" indent="-342900" algn="ctr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понимание и взаимодействие медицинских работников (клиницистов, микробиологов) в вопросах подготовки пациентов, сбора и доставки анализов на микробиологические исследования.</a:t>
            </a:r>
          </a:p>
          <a:p>
            <a:pPr algn="ctr">
              <a:buNone/>
            </a:pPr>
            <a:endParaRPr lang="kk-KZ" sz="1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hls.kz/wp-content/uploads/2019/05/logo.png">
            <a:extLst>
              <a:ext uri="{FF2B5EF4-FFF2-40B4-BE49-F238E27FC236}">
                <a16:creationId xmlns:a16="http://schemas.microsoft.com/office/drawing/2014/main" xmlns="" id="{DAB3E62F-DDBA-5D7C-D7B5-D11C7A6E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79841"/>
            <a:ext cx="1307299" cy="83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1203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7220"/>
            <a:ext cx="6858000" cy="5284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 в работе в части  взаимодействия с лабораторией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9628" y="125927"/>
            <a:ext cx="872548" cy="5713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16" y="985292"/>
            <a:ext cx="7886700" cy="3626115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вовлеченность в работу  микробиологии лечащих врачей;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повышении знаний  врачей клиницистов, специалистов сестринского дела в области микробиологии. Недостаточность знаний приводит к не пониманию проблемы и низкой вовлеченности;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контроля со стороны руководства отделения (заведующего и старшей медсестры) при выполнения стандарта подготовки, отбора пробы и доставки материала.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467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90" y="268417"/>
            <a:ext cx="7886700" cy="48005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4"/>
            <a:ext cx="8501122" cy="3870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10.05.031-97 от 21.05.1999 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МЗРК "Об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унификации микробиологических (бактериологических) методов исследования,        применяемых в клинико-диагностических лабораториях лечебно-профилактических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учреждений».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доставка биоматериалов для лабораторных исследований в клинико-диагностические лаборатории // Методические рекомендации – МЗ СССР. – 1979.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по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этапу микробиологических исследований. Часть I. Бактериологические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www.mediasphera.ru/issues/laboratornaya-sluzhba/2020/2/123052198202002104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 www.zdrav.ru/articles/4293657933-17-m10-14-kategoriyu-meditsinskoi-organizatsii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 studme.org /97810/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etika_i_estetika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opredelenie_riska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3819" y="193209"/>
            <a:ext cx="642990" cy="52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0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1196"/>
            <a:ext cx="1568759" cy="833443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96"/>
            <a:ext cx="2190744" cy="892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2569468"/>
            <a:ext cx="67535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C98DB1-F81F-3E97-B0C7-0F276B7DBFD2}"/>
              </a:ext>
            </a:extLst>
          </p:cNvPr>
          <p:cNvSpPr txBox="1"/>
          <p:nvPr/>
        </p:nvSpPr>
        <p:spPr>
          <a:xfrm>
            <a:off x="6948264" y="841276"/>
            <a:ext cx="18136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/>
            </a:r>
            <a:br>
              <a:rPr lang="ru-RU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</a:br>
            <a:endParaRPr lang="ru-RU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pPr algn="l"/>
            <a:r>
              <a:rPr lang="ru-RU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4"/>
              </a:rPr>
              <a:t>https://hls.kz</a:t>
            </a:r>
            <a:endParaRPr lang="ru-RU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DA2BC7-458E-36CD-E07E-2F5744F988D7}"/>
              </a:ext>
            </a:extLst>
          </p:cNvPr>
          <p:cNvSpPr txBox="1"/>
          <p:nvPr/>
        </p:nvSpPr>
        <p:spPr>
          <a:xfrm>
            <a:off x="1907704" y="207241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РГП на ПХВ «Национальный центр общественного здравоохранения» Министерства здравоохранения Республики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00944-A9A7-2B3B-5DE0-B43A875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625062"/>
            <a:ext cx="3960440" cy="11284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1CE1AA-54F3-D9D8-3132-26EB0F97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97360"/>
            <a:ext cx="6858000" cy="35077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составить перечень рисков по теме «Сбор, транспортировка и доставка анализов на микробиологические исследования»</a:t>
            </a:r>
          </a:p>
          <a:p>
            <a:pPr algn="just"/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риску дать подробное обоснование.</a:t>
            </a:r>
            <a:r>
              <a:rPr lang="kk-KZ" sz="1800" dirty="0" smtClean="0"/>
              <a:t> </a:t>
            </a:r>
            <a:endParaRPr lang="ru-RU" sz="1800" dirty="0" smtClean="0"/>
          </a:p>
          <a:p>
            <a:pPr algn="just"/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меры по предупреждению и снижению возможных рисков с использованием мультимодального подхода.</a:t>
            </a:r>
          </a:p>
          <a:p>
            <a:pPr algn="just"/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единую Стандартную операционную процедуру (СОП) «Безопасный 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бор, транспортировке и доставка анализов на микробиологические исследования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:a16="http://schemas.microsoft.com/office/drawing/2014/main" xmlns="" id="{344123BA-31AF-2569-1C0A-7AE35548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374" y="208340"/>
            <a:ext cx="1307299" cy="83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85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315963" y="265212"/>
            <a:ext cx="8283967" cy="47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№1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составить перечень рисков (не менее 5) по теме «Сбор, транспортировка и доставка анализов на микробиологические исследования», </a:t>
            </a:r>
            <a:r>
              <a:rPr lang="kk-KZ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меры по предупреждению и снижению возможных рисков с использованием мультимодального подхода.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86"/>
          <a:stretch/>
        </p:blipFill>
        <p:spPr bwMode="auto">
          <a:xfrm>
            <a:off x="3563888" y="2321321"/>
            <a:ext cx="5112568" cy="20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6157" y="43201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Зацепилова Галина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центр нейрохирургии» (далее – АО «НЦН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санитарно-эпидемиологического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2607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28596" y="714360"/>
            <a:ext cx="8283967" cy="47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полевого задания был проведен сравнительный анализ количества проведенных исследований на микробиологию и количества несоответствий при отборе, транспортировке, доставке проб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месяцев 2022 года было проведено 532 исследований из них было 5 несоответствий (0,9%):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оформление направлений – 2 случая;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«присев» или контаминация отобранного материала в микробиологическом анализе крови (нарушение правил асептики, недостаточная обработка инъекционного поля) – 3 случая.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357158" y="142856"/>
            <a:ext cx="8212529" cy="4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 algn="ctr">
              <a:buSzPts val="32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бракеража проб в АО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«НЦН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28596" y="714360"/>
            <a:ext cx="8283967" cy="47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проведенный анализ по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АО «НЦН»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показал наличие следующих рисков  по теме «Сбор, транспортировка и доставка анализов на микробиологические исследования»: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Необученный персонал;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соблюдение стандартных мер предосторожностей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Контаминация отобранного материала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Неверно оформленное направление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 соблюдение алгоритма отбора проб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357158" y="142856"/>
            <a:ext cx="8212529" cy="4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lvl="0" algn="ctr">
              <a:buSzPts val="32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бракеража проб в АО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«НЦН» 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28596" y="714360"/>
            <a:ext cx="8283967" cy="47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 отбор выполнял и оформлял направление «новый сотрудник» (работал менее 1 месяца).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отсутствуют знания стандартов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выполнения процедур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у новых сотрудников;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редкое использование для взятия и транспортировки биоматериала одноразовых специализированных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приспособлений, с соблюдением правил асептики;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причина: недостаточное обучение новых сотрудников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357158" y="142856"/>
            <a:ext cx="8212529" cy="4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CC"/>
              </a:buClr>
              <a:buSzPts val="3200"/>
              <a:buFont typeface="Arial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несоответствий  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4962" y="125927"/>
            <a:ext cx="677213" cy="5713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8422</TotalTime>
  <Words>3113</Words>
  <Application>Microsoft Office PowerPoint</Application>
  <PresentationFormat>Экран (16:10)</PresentationFormat>
  <Paragraphs>510</Paragraphs>
  <Slides>42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Сбор, транспортировка и доставка анализов на микробиологические исследования</vt:lpstr>
      <vt:lpstr>Слайд 2</vt:lpstr>
      <vt:lpstr>Слайд 3</vt:lpstr>
      <vt:lpstr>Цель работы </vt:lpstr>
      <vt:lpstr>Задачи</vt:lpstr>
      <vt:lpstr>Слайд 6</vt:lpstr>
      <vt:lpstr>Анализ бракеража проб в АО «НЦН» </vt:lpstr>
      <vt:lpstr>Анализ бракеража проб в АО «НЦН» </vt:lpstr>
      <vt:lpstr>Причины несоответствий  </vt:lpstr>
      <vt:lpstr>В целом определены следующие риски по забору, транспортировке и доставке анализов на микробиологическое исследование:</vt:lpstr>
      <vt:lpstr>В целом определены следующие риски по забору, транспортировке и доставке анализов на микробиологическое исследование:</vt:lpstr>
      <vt:lpstr>В целом определены следующие риски по забору, транспортировке и доставке анализов на микробиологическое исследование (продолжение):</vt:lpstr>
      <vt:lpstr>Что нами было сделано</vt:lpstr>
      <vt:lpstr>Результаты</vt:lpstr>
      <vt:lpstr>Слайд 15</vt:lpstr>
      <vt:lpstr>Слайд 16</vt:lpstr>
      <vt:lpstr>Дюсебаева Акжаркын Койшыбаевна- медсестра инфекционного контроля.   Участнику №2  каждому риску дать подробное обоснование.   </vt:lpstr>
      <vt:lpstr>Основные понятия и определения</vt:lpstr>
      <vt:lpstr>Методика оценки риска </vt:lpstr>
      <vt:lpstr> Оценка  вероятности   реализации риска  (Ч)  </vt:lpstr>
      <vt:lpstr> Методология оценивания рисков </vt:lpstr>
      <vt:lpstr>  </vt:lpstr>
      <vt:lpstr>В соответствии с полученным баллом может быть определена          общая значимость риска:  от 16 до 25 баллов наивысшая значимость риска;  от 11 до 15 баллов –  высокая значимость риска;  от 6 до 10 баллов – средняя значимость риска;  до 5 баллов – низкая значимость риска.</vt:lpstr>
      <vt:lpstr>Слайд 24</vt:lpstr>
      <vt:lpstr>Слайд 25</vt:lpstr>
      <vt:lpstr>Слайд 26</vt:lpstr>
      <vt:lpstr>Слайд 27</vt:lpstr>
      <vt:lpstr>Муканбетжанова Айгуль Муканбетжановна     Участнику №4  составить единую Стандартную операционную процедуру (СОП) «Безопасный сбор, транспортировка и доставка анализов на микробиологические исследования».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ВЫВОДЫ:</vt:lpstr>
      <vt:lpstr>Основные трудности при выполнении ПЗ</vt:lpstr>
      <vt:lpstr>Основные трудности в работе в части  взаимодействия с лабораторией </vt:lpstr>
      <vt:lpstr>Источники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Зейнегуль</cp:lastModifiedBy>
  <cp:revision>486</cp:revision>
  <dcterms:created xsi:type="dcterms:W3CDTF">2021-11-25T17:32:39Z</dcterms:created>
  <dcterms:modified xsi:type="dcterms:W3CDTF">2022-10-06T05:45:12Z</dcterms:modified>
</cp:coreProperties>
</file>