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2">
  <p:sldMasterIdLst>
    <p:sldMasterId id="2147483886" r:id="rId1"/>
  </p:sldMasterIdLst>
  <p:notesMasterIdLst>
    <p:notesMasterId r:id="rId48"/>
  </p:notesMasterIdLst>
  <p:sldIdLst>
    <p:sldId id="256" r:id="rId2"/>
    <p:sldId id="404" r:id="rId3"/>
    <p:sldId id="418" r:id="rId4"/>
    <p:sldId id="389" r:id="rId5"/>
    <p:sldId id="345" r:id="rId6"/>
    <p:sldId id="390" r:id="rId7"/>
    <p:sldId id="393" r:id="rId8"/>
    <p:sldId id="351" r:id="rId9"/>
    <p:sldId id="394" r:id="rId10"/>
    <p:sldId id="395" r:id="rId11"/>
    <p:sldId id="396" r:id="rId12"/>
    <p:sldId id="397" r:id="rId13"/>
    <p:sldId id="398" r:id="rId14"/>
    <p:sldId id="405" r:id="rId15"/>
    <p:sldId id="417" r:id="rId16"/>
    <p:sldId id="402" r:id="rId17"/>
    <p:sldId id="258" r:id="rId18"/>
    <p:sldId id="387" r:id="rId19"/>
    <p:sldId id="386" r:id="rId20"/>
    <p:sldId id="378" r:id="rId21"/>
    <p:sldId id="379" r:id="rId22"/>
    <p:sldId id="382" r:id="rId23"/>
    <p:sldId id="381" r:id="rId24"/>
    <p:sldId id="372" r:id="rId25"/>
    <p:sldId id="366" r:id="rId26"/>
    <p:sldId id="367" r:id="rId27"/>
    <p:sldId id="368" r:id="rId28"/>
    <p:sldId id="370" r:id="rId29"/>
    <p:sldId id="388" r:id="rId30"/>
    <p:sldId id="380" r:id="rId31"/>
    <p:sldId id="384" r:id="rId32"/>
    <p:sldId id="383" r:id="rId33"/>
    <p:sldId id="400" r:id="rId34"/>
    <p:sldId id="369" r:id="rId35"/>
    <p:sldId id="406" r:id="rId36"/>
    <p:sldId id="408" r:id="rId37"/>
    <p:sldId id="409" r:id="rId38"/>
    <p:sldId id="410" r:id="rId39"/>
    <p:sldId id="411" r:id="rId40"/>
    <p:sldId id="412" r:id="rId41"/>
    <p:sldId id="413" r:id="rId42"/>
    <p:sldId id="414" r:id="rId43"/>
    <p:sldId id="415" r:id="rId44"/>
    <p:sldId id="416" r:id="rId45"/>
    <p:sldId id="407" r:id="rId46"/>
    <p:sldId id="263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82367" autoAdjust="0"/>
  </p:normalViewPr>
  <p:slideViewPr>
    <p:cSldViewPr>
      <p:cViewPr varScale="1">
        <p:scale>
          <a:sx n="96" d="100"/>
          <a:sy n="96" d="100"/>
        </p:scale>
        <p:origin x="20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AE149BB-0C24-47F9-BD47-8909A3524D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053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E149BB-0C24-47F9-BD47-8909A3524D50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43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616D8-8A26-4F7F-B373-6078514494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70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CEF2AE-03DD-4CB2-BC8A-19D64A0A07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29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CEF2AE-03DD-4CB2-BC8A-19D64A0A07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343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CEF2AE-03DD-4CB2-BC8A-19D64A0A07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0185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CEF2AE-03DD-4CB2-BC8A-19D64A0A07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8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CEF2AE-03DD-4CB2-BC8A-19D64A0A07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549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CEF2AE-03DD-4CB2-BC8A-19D64A0A07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31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BF22A-9EBF-41F4-A717-AEA21AACC2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980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47FC26-E772-4DED-B514-BB64C1C507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259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E47B6-ED8E-4866-B936-0D9907C154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439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FD9CB4-B2B2-470D-90D0-79CCD7F243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08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CA8E6-B2F8-4A7F-B20F-AA855D794A4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21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C6798-9635-423C-B7B6-BE232CE08F0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444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D673FA-390F-4CDF-B4FF-E742AB97B1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38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7EBAFB-04DF-4199-B6B6-10691745B7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139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128BB7-F00D-4000-AB37-0F1B8B01A0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56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478887-D711-40AB-86CD-3E54500F08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17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2609D-B802-4ED9-81D0-B8B3ACF30F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54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fld id="{9CCEF2AE-03DD-4CB2-BC8A-19D64A0A07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14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jpeg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jpe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jpeg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.jpeg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jpeg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jpe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jpeg"/><Relationship Id="rId5" Type="http://schemas.openxmlformats.org/officeDocument/2006/relationships/image" Target="../media/image28.emf"/><Relationship Id="rId4" Type="http://schemas.openxmlformats.org/officeDocument/2006/relationships/package" Target="../embeddings/_________Microsoft_Word1.docx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jpeg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iat@hls.kz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2060848"/>
            <a:ext cx="8784976" cy="1656184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отходы. </a:t>
            </a:r>
            <a:b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обращении с медицинскими 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отходами</a:t>
            </a:r>
            <a:b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2</a:t>
            </a:r>
            <a:endParaRPr lang="ru-RU" sz="2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97" y="420689"/>
            <a:ext cx="1450747" cy="146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4244" y="4005064"/>
            <a:ext cx="62981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Текебаев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К.О., к.м.н., </a:t>
            </a:r>
          </a:p>
          <a:p>
            <a:pPr algn="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высшей категории</a:t>
            </a:r>
          </a:p>
          <a:p>
            <a:pPr algn="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Исполнители: </a:t>
            </a:r>
          </a:p>
          <a:p>
            <a:pPr algn="r"/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Баронова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Е.Н. – гл. медсестра </a:t>
            </a:r>
          </a:p>
          <a:p>
            <a:pPr algn="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клиника «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Аланда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г.Астана</a:t>
            </a:r>
            <a:endParaRPr 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Бекетова Е.А. – 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гл.медсестра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ТОО «Приват клиник» 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г.Алматы</a:t>
            </a:r>
            <a:endParaRPr 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Бейсенова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А.К. – гл. медсестра ГКП на ПХВ «ГМБ </a:t>
            </a:r>
          </a:p>
          <a:p>
            <a:pPr algn="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 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акимата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Жамбыльской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56830"/>
            <a:ext cx="6683765" cy="64472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Возможные риски, связанные с обращением </a:t>
            </a:r>
            <a:b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медицинских отходов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112FA76C-3E4A-48EE-BEBB-04C9F43D87E8}"/>
              </a:ext>
            </a:extLst>
          </p:cNvPr>
          <p:cNvCxnSpPr>
            <a:cxnSpLocks/>
          </p:cNvCxnSpPr>
          <p:nvPr/>
        </p:nvCxnSpPr>
        <p:spPr>
          <a:xfrm>
            <a:off x="2987824" y="1989884"/>
            <a:ext cx="0" cy="2998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E5FBEC50-9FF1-475A-95E1-9B46BFFA07FC}"/>
              </a:ext>
            </a:extLst>
          </p:cNvPr>
          <p:cNvCxnSpPr>
            <a:cxnSpLocks/>
          </p:cNvCxnSpPr>
          <p:nvPr/>
        </p:nvCxnSpPr>
        <p:spPr>
          <a:xfrm>
            <a:off x="6300192" y="1983414"/>
            <a:ext cx="0" cy="3063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3A8B496A-9E66-4807-9B9F-F16DAFFA7F3E}"/>
              </a:ext>
            </a:extLst>
          </p:cNvPr>
          <p:cNvCxnSpPr/>
          <p:nvPr/>
        </p:nvCxnSpPr>
        <p:spPr>
          <a:xfrm>
            <a:off x="2718130" y="3317363"/>
            <a:ext cx="6470" cy="2545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2BCD2726-BA31-4B84-B765-71F091624AE5}"/>
              </a:ext>
            </a:extLst>
          </p:cNvPr>
          <p:cNvCxnSpPr/>
          <p:nvPr/>
        </p:nvCxnSpPr>
        <p:spPr>
          <a:xfrm flipH="1">
            <a:off x="2729305" y="4389398"/>
            <a:ext cx="6470" cy="3063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A4AFB8D4-A0A6-455C-8CB3-E5F9749AE2A7}"/>
              </a:ext>
            </a:extLst>
          </p:cNvPr>
          <p:cNvCxnSpPr/>
          <p:nvPr/>
        </p:nvCxnSpPr>
        <p:spPr>
          <a:xfrm flipH="1">
            <a:off x="5796136" y="3278080"/>
            <a:ext cx="6470" cy="3063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EB5434A9-45C1-4064-AEE4-5E8FAE5FD223}"/>
              </a:ext>
            </a:extLst>
          </p:cNvPr>
          <p:cNvCxnSpPr/>
          <p:nvPr/>
        </p:nvCxnSpPr>
        <p:spPr>
          <a:xfrm flipH="1">
            <a:off x="7668344" y="3275831"/>
            <a:ext cx="6470" cy="3063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Скругленный прямоугольник 4"/>
          <p:cNvSpPr/>
          <p:nvPr/>
        </p:nvSpPr>
        <p:spPr>
          <a:xfrm>
            <a:off x="2563776" y="1212114"/>
            <a:ext cx="4235537" cy="777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</a:rPr>
              <a:t>Риски при обращении с МО</a:t>
            </a:r>
          </a:p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1189868" y="2297458"/>
            <a:ext cx="2869789" cy="102583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Риски для персонала и пациентов мед учреждения</a:t>
            </a:r>
          </a:p>
        </p:txBody>
      </p:sp>
      <p:sp>
        <p:nvSpPr>
          <p:cNvPr id="13" name="Овал 12"/>
          <p:cNvSpPr/>
          <p:nvPr/>
        </p:nvSpPr>
        <p:spPr>
          <a:xfrm>
            <a:off x="5364088" y="2289751"/>
            <a:ext cx="2664296" cy="1139249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Риски </a:t>
            </a:r>
            <a:r>
              <a:rPr lang="ru-RU" sz="1600" dirty="0"/>
              <a:t>направленные на окружающую среду</a:t>
            </a:r>
          </a:p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4748080" y="3584417"/>
            <a:ext cx="1733168" cy="1728749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/>
              <a:t>Размещение на полигонах и свалках вместе с бытовыми отходами</a:t>
            </a:r>
          </a:p>
        </p:txBody>
      </p:sp>
      <p:sp>
        <p:nvSpPr>
          <p:cNvPr id="22" name="Овал 21"/>
          <p:cNvSpPr/>
          <p:nvPr/>
        </p:nvSpPr>
        <p:spPr>
          <a:xfrm>
            <a:off x="6929091" y="3582549"/>
            <a:ext cx="1750064" cy="1730618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Небезопасные перевозки МО</a:t>
            </a:r>
          </a:p>
        </p:txBody>
      </p:sp>
      <p:sp>
        <p:nvSpPr>
          <p:cNvPr id="23" name="Овал 22"/>
          <p:cNvSpPr/>
          <p:nvPr/>
        </p:nvSpPr>
        <p:spPr>
          <a:xfrm>
            <a:off x="1392452" y="3582169"/>
            <a:ext cx="2664296" cy="86409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Инфекционное заражение пациентов</a:t>
            </a:r>
          </a:p>
        </p:txBody>
      </p:sp>
      <p:sp>
        <p:nvSpPr>
          <p:cNvPr id="24" name="Овал 23"/>
          <p:cNvSpPr/>
          <p:nvPr/>
        </p:nvSpPr>
        <p:spPr>
          <a:xfrm>
            <a:off x="1680484" y="5836001"/>
            <a:ext cx="2088232" cy="68934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Несчастный случай (травмы)</a:t>
            </a:r>
          </a:p>
        </p:txBody>
      </p:sp>
      <p:sp>
        <p:nvSpPr>
          <p:cNvPr id="25" name="Овал 24"/>
          <p:cNvSpPr/>
          <p:nvPr/>
        </p:nvSpPr>
        <p:spPr>
          <a:xfrm>
            <a:off x="1464460" y="4688992"/>
            <a:ext cx="2520280" cy="93610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Инфекционные заболевания у персонала</a:t>
            </a:r>
          </a:p>
        </p:txBody>
      </p:sp>
      <p:cxnSp>
        <p:nvCxnSpPr>
          <p:cNvPr id="27" name="Прямая со стрелкой 26"/>
          <p:cNvCxnSpPr>
            <a:stCxn id="25" idx="4"/>
            <a:endCxn id="24" idx="0"/>
          </p:cNvCxnSpPr>
          <p:nvPr/>
        </p:nvCxnSpPr>
        <p:spPr>
          <a:xfrm>
            <a:off x="2724600" y="5625096"/>
            <a:ext cx="0" cy="210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44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7326E0-147C-4838-A85E-00526237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548680"/>
            <a:ext cx="6683765" cy="34711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 связанные с обращением МО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B3F3B1-AF65-4D3D-B66E-D3F575D59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160864"/>
            <a:ext cx="7656859" cy="412980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Риски для здоровья</a:t>
            </a:r>
          </a:p>
          <a:p>
            <a:pPr algn="just">
              <a:spcBef>
                <a:spcPts val="0"/>
              </a:spcBef>
            </a:pP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Отходы медицинских учреждений содержат потенциально опасные микроорганизмы, которые могут инфицировать пациентов больниц, медработников и других </a:t>
            </a:r>
            <a:r>
              <a:rPr lang="ru-RU" sz="14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людей при не правильном обращении. 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Другие потенциальные риски инфекции могут включать распространение лекарственно устойчивых микроорганизмов из медицинских учреждений в окружающую среду.</a:t>
            </a:r>
          </a:p>
          <a:p>
            <a:pPr algn="just">
              <a:spcBef>
                <a:spcPts val="0"/>
              </a:spcBef>
            </a:pP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Неблагоприятные последствия для здоровья, связанные с отходами и побочными продуктами, также включают: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травмы, нанесенные острыми предметами;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токсическое воздействие фармацевтических продуктов, в частности, антибиотиков и цитотоксических препаратов, выбрасываемых в окружающую среду, и таких веществ, как ртуть или диоксины, во время обращения с медицинскими отходами или их сжигания; 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химические ожоги во время мероприятий по дезинфекции, стерилизации или обработке отходов;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отравление и загрязнение окружающей среды токсичными элементами или компонентами, образующимися во время сжигания;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термические травмы в связи с открытым сжиганием и работой установок для сжигания медицинских отходов</a:t>
            </a:r>
            <a:r>
              <a:rPr lang="ru-RU" sz="14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радиационное 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воздействие.</a:t>
            </a:r>
          </a:p>
          <a:p>
            <a:pPr algn="just">
              <a:spcBef>
                <a:spcPts val="0"/>
              </a:spcBef>
            </a:pP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08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8E18BCB-47E4-46CD-88A9-490B1845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548680"/>
            <a:ext cx="6684169" cy="4572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 связанные с обращением МО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55CF07F-7A6B-43A1-8576-D1599FA93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24744"/>
            <a:ext cx="7992888" cy="2592288"/>
          </a:xfrm>
        </p:spPr>
        <p:txBody>
          <a:bodyPr>
            <a:normAutofit/>
          </a:bodyPr>
          <a:lstStyle/>
          <a:p>
            <a:pPr algn="just"/>
            <a:r>
              <a:rPr lang="ru-RU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Риски, связанные с острыми предметами</a:t>
            </a:r>
          </a:p>
          <a:p>
            <a:pPr algn="just"/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По оценкам, в мире ежегодно производится 16 миллиардов инъекций. Не все иглы и шприцы надлежащим образом удаляются, что создает риск травм и инфекций, а также возможности для повторного использования.</a:t>
            </a:r>
          </a:p>
          <a:p>
            <a:pPr algn="just"/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Количество инъекций контаминированными иглами и шприцами в странах с низким и средним уровнем дохода в последние годы значительно сократилось, отчасти в результате усилий по сокращению повторного использования инъекционных устройств. Несмотря на этот прогресс, в 2010 году небезопасные инъекции продолжали быть причиной 33 800 новых инфекций ВИЧ, 1,7 миллиона инфекций гепатита В и 315 000 инфекций гепатита С</a:t>
            </a:r>
            <a:r>
              <a:rPr lang="ru-RU" sz="1400" b="0" i="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1 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Человек, получающий травму иглой от инфицированного пациента, подвергается риску инфицирования ВГВ, ВГС и ВИЧ на уровне 30%, 1,8% и 0,3% соответственно</a:t>
            </a:r>
            <a:r>
              <a:rPr lang="ru-RU" sz="14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ru-RU" sz="14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3" descr="IMG_9106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908" y="4005064"/>
            <a:ext cx="2000590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user12\Desktop\WhatsApp Image 2022-10-06 at 12.38.03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735" y="4005064"/>
            <a:ext cx="1755261" cy="18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932040" y="4039344"/>
            <a:ext cx="3456384" cy="2099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Риски: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без СИЗ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Утрамбовка мед отходов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Вручную разрушать или разрезать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Снимать вручную иглу со шприца после его использования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Надевать колпачок на иглу после инъекции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Помещать острый инструментарий в мягкую упаковку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Перемещать мусор из одной емкости в другую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ru-RU" sz="11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11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ru-RU" sz="11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ru-RU" sz="11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5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5DC2FBDD-9B0C-4AFA-92BD-D0738734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459" y="620688"/>
            <a:ext cx="6684169" cy="347663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 связанные с обращением МО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7850559-609E-471D-8ECE-45909C5C5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268760"/>
            <a:ext cx="7838678" cy="468052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Воздействие на окружающую </a:t>
            </a:r>
            <a:r>
              <a:rPr lang="ru-RU" sz="14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среду</a:t>
            </a:r>
          </a:p>
          <a:p>
            <a:pPr algn="just">
              <a:spcBef>
                <a:spcPts val="0"/>
              </a:spcBef>
            </a:pPr>
            <a:endParaRPr lang="ru-RU" sz="14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Обработка и удаление медицинских отходов может создать риски для здоровья косвенно в результате высвобождения в окружающую среду патогенов или токсичных загрязнителей.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Вывоз необработанных медицинских отходов на мусорные свалки, в случае их ненадлежащего сооружения, может приводить к загрязнению питьевой воды, поверхностных и грунтовых вод.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Обработка медицинских отходов химическими дезинфицирующими веществами может приводить к выбросам химических веществ в окружающую среду в случае, если обращение, хранение и удаление этих веществ не осуществляется экологически обоснованными способами. 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Сжигание отходов широко практикуется, но неправильное сжигание или сжигание несоответствующих материалов приводит к высвобождению в атмосферу загрязняющих веществ и образованию зольных остатков. Сжигаемые материалы, содержащие хлор или обрабатанные хлором, могут образовывать диоксины и фураны, которые являются канцерогенами для организма человека и связаны с целым рядом неблагоприятных последствий для здоровья. Сжигание тяжелых металлов или материалов с высоким содержанием металлов (в частности свинца, ртути и кадмия) может приводить к распространению токсичных металлов в окружающую среду.</a:t>
            </a:r>
          </a:p>
          <a:p>
            <a:pPr algn="just">
              <a:spcBef>
                <a:spcPts val="0"/>
              </a:spcBef>
            </a:pP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53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>
                <a:solidFill>
                  <a:schemeClr val="accent4"/>
                </a:solidFill>
              </a:rPr>
              <a:t>Участник </a:t>
            </a:r>
            <a:r>
              <a:rPr lang="ru-RU" b="1" dirty="0" smtClean="0">
                <a:solidFill>
                  <a:schemeClr val="accent4"/>
                </a:solidFill>
              </a:rPr>
              <a:t>№2</a:t>
            </a:r>
            <a:endParaRPr lang="ru-RU" b="1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325" y="1484784"/>
            <a:ext cx="7675350" cy="1963415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Бекетова Е.А.– главная медицинская сестра  ТОО «</a:t>
            </a:r>
            <a:r>
              <a:rPr lang="en-US" dirty="0" smtClean="0">
                <a:solidFill>
                  <a:srgbClr val="002060"/>
                </a:solidFill>
              </a:rPr>
              <a:t>Private clinic Almaty</a:t>
            </a:r>
            <a:r>
              <a:rPr lang="ru-RU" dirty="0" smtClean="0">
                <a:solidFill>
                  <a:srgbClr val="002060"/>
                </a:solidFill>
              </a:rPr>
              <a:t>» </a:t>
            </a:r>
            <a:r>
              <a:rPr lang="ru-RU" dirty="0" err="1" smtClean="0">
                <a:solidFill>
                  <a:srgbClr val="002060"/>
                </a:solidFill>
              </a:rPr>
              <a:t>г.Алматы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Задание -разработать </a:t>
            </a:r>
            <a:r>
              <a:rPr lang="ru-RU" dirty="0">
                <a:solidFill>
                  <a:srgbClr val="002060"/>
                </a:solidFill>
              </a:rPr>
              <a:t>меры по предупреждению и снижению возможных рисков с использованием </a:t>
            </a:r>
            <a:r>
              <a:rPr lang="ru-RU" dirty="0" err="1">
                <a:solidFill>
                  <a:srgbClr val="002060"/>
                </a:solidFill>
              </a:rPr>
              <a:t>мультимодального</a:t>
            </a:r>
            <a:r>
              <a:rPr lang="ru-RU" dirty="0">
                <a:solidFill>
                  <a:srgbClr val="002060"/>
                </a:solidFill>
              </a:rPr>
              <a:t> подхода.</a:t>
            </a: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575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2" y="3224168"/>
            <a:ext cx="3177019" cy="18510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019" y="857250"/>
            <a:ext cx="2800350" cy="1866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7" y="4149696"/>
            <a:ext cx="2843213" cy="185105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H="1">
            <a:off x="3563888" y="3140968"/>
            <a:ext cx="2642602" cy="2969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КОЕЧНЫЙ ФОНД КЛИНИКИ –148 КОЕК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Отделение общей хирургии 8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b="1" dirty="0">
                <a:solidFill>
                  <a:srgbClr val="002060"/>
                </a:solidFill>
              </a:rPr>
              <a:t>Отделение терапии 7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b="1" dirty="0">
                <a:solidFill>
                  <a:srgbClr val="002060"/>
                </a:solidFill>
              </a:rPr>
              <a:t>Отделение </a:t>
            </a:r>
            <a:r>
              <a:rPr lang="ru-RU" sz="1200" b="1" dirty="0" err="1">
                <a:solidFill>
                  <a:srgbClr val="002060"/>
                </a:solidFill>
              </a:rPr>
              <a:t>Уронефрологии</a:t>
            </a:r>
            <a:r>
              <a:rPr lang="ru-RU" sz="1200" b="1" dirty="0">
                <a:solidFill>
                  <a:srgbClr val="002060"/>
                </a:solidFill>
              </a:rPr>
              <a:t> 9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b="1" dirty="0">
                <a:solidFill>
                  <a:srgbClr val="002060"/>
                </a:solidFill>
              </a:rPr>
              <a:t>Отделение Гинекологии 8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b="1" dirty="0">
                <a:solidFill>
                  <a:srgbClr val="002060"/>
                </a:solidFill>
              </a:rPr>
              <a:t>Роддом 10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b="1" dirty="0">
                <a:solidFill>
                  <a:srgbClr val="002060"/>
                </a:solidFill>
              </a:rPr>
              <a:t>Отделение Ортопедии и Травматологии 9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b="1" dirty="0">
                <a:solidFill>
                  <a:srgbClr val="002060"/>
                </a:solidFill>
              </a:rPr>
              <a:t>Отделение Анестезиологии, реанимации и интенсивной терапии 7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b="1" dirty="0">
                <a:solidFill>
                  <a:srgbClr val="002060"/>
                </a:solidFill>
              </a:rPr>
              <a:t>Отделение ЭКО 6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b="1" dirty="0">
                <a:solidFill>
                  <a:srgbClr val="002060"/>
                </a:solidFill>
              </a:rPr>
              <a:t>Отделение Кардиохирургии 8</a:t>
            </a:r>
            <a:endParaRPr lang="ru-RU" sz="1200" dirty="0">
              <a:solidFill>
                <a:srgbClr val="002060"/>
              </a:solidFill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63388" y="1484784"/>
            <a:ext cx="2553928" cy="2751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Отделение Кардиологии 8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Отделение нейрохирургии 13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Отделение </a:t>
            </a:r>
            <a:r>
              <a:rPr lang="ru-RU" sz="1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Кардиореанимации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Отдел-е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Сосудистой хирургии 10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Отделение Реабилитации 12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Отделение Микрохирургии 7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Отделение Маммологии 3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Отделение Эндоскопии 3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Дневной  стационар 12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740" y="1074421"/>
            <a:ext cx="23431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baseline="30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ТОО «</a:t>
            </a:r>
            <a:r>
              <a:rPr lang="en-US" sz="2700" b="1" baseline="30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Private clinic Almaty</a:t>
            </a:r>
            <a:r>
              <a:rPr lang="ru-RU" sz="2700" b="1" baseline="30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»/ </a:t>
            </a:r>
          </a:p>
          <a:p>
            <a:r>
              <a:rPr lang="ru-RU" sz="2700" b="1" baseline="30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«Приват клиник Алматы».</a:t>
            </a:r>
          </a:p>
          <a:p>
            <a:endParaRPr lang="ru-RU" sz="2700" baseline="3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43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5DC2FBDD-9B0C-4AFA-92BD-D0738734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547" y="620688"/>
            <a:ext cx="6684169" cy="129614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мультимодального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подхода по профилактике инфекции и инфекционного контроля (ПИИК)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31640" y="2132856"/>
            <a:ext cx="6591985" cy="3240360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руководством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мультимодальные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стратегии являются одним из ключевых компонентов эффективных программ профилактики инфекции и инфекционного контроля (ПИИК).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подразумевает использование нескольких подходов (компонентов), которые в сочетании будут способствовать улучшению ПИИК</a:t>
            </a:r>
          </a:p>
          <a:p>
            <a:pPr algn="just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Мультимодальная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стратегия включает несколько элементов  (три и более, обычно 5), осуществляющих комплексным методом.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27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6156176" y="1484784"/>
            <a:ext cx="2833516" cy="6624736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57058" y="0"/>
            <a:ext cx="8698029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600" dirty="0" smtClean="0">
                <a:solidFill>
                  <a:srgbClr val="FF0000"/>
                </a:solidFill>
              </a:rPr>
              <a:t>  </a:t>
            </a:r>
            <a:endParaRPr lang="ru-RU" sz="1600" dirty="0" smtClean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Снижения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риска при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обращении с медицинскими  </a:t>
            </a:r>
            <a:endParaRPr lang="ru-RU" sz="2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отходами с использованием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мультимодального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подхода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409241"/>
              </p:ext>
            </p:extLst>
          </p:nvPr>
        </p:nvGraphicFramePr>
        <p:xfrm>
          <a:off x="257059" y="1484784"/>
          <a:ext cx="8764463" cy="50025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64463">
                  <a:extLst>
                    <a:ext uri="{9D8B030D-6E8A-4147-A177-3AD203B41FA5}">
                      <a16:colId xmlns:a16="http://schemas.microsoft.com/office/drawing/2014/main" xmlns="" val="1969704741"/>
                    </a:ext>
                  </a:extLst>
                </a:gridCol>
              </a:tblGrid>
              <a:tr h="147424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effectLst/>
                        </a:rPr>
                        <a:t>1</a:t>
                      </a:r>
                      <a:r>
                        <a:rPr lang="ru-RU" sz="1600" kern="1200" dirty="0" smtClean="0">
                          <a:effectLst/>
                        </a:rPr>
                        <a:t>. Необходимая инфраструктура, достаточное обеспечение</a:t>
                      </a:r>
                      <a:r>
                        <a:rPr lang="ru-RU" sz="1600" kern="1200" baseline="0" dirty="0" smtClean="0">
                          <a:effectLst/>
                        </a:rPr>
                        <a:t> </a:t>
                      </a:r>
                      <a:r>
                        <a:rPr lang="ru-RU" sz="1600" kern="1200" dirty="0" smtClean="0">
                          <a:effectLst/>
                        </a:rPr>
                        <a:t> ЛПУ расходными</a:t>
                      </a:r>
                      <a:r>
                        <a:rPr lang="ru-RU" sz="1600" kern="1200" baseline="0" dirty="0" smtClean="0">
                          <a:effectLst/>
                        </a:rPr>
                        <a:t> материалами - </a:t>
                      </a:r>
                      <a:r>
                        <a:rPr lang="ru-RU" sz="1600" kern="1200" dirty="0" smtClean="0">
                          <a:effectLst/>
                        </a:rPr>
                        <a:t>ИМН (КБУ,</a:t>
                      </a:r>
                      <a:r>
                        <a:rPr lang="ru-RU" sz="1600" kern="1200" baseline="0" dirty="0" smtClean="0">
                          <a:effectLst/>
                        </a:rPr>
                        <a:t> пакеты для утилизации, перчатки одноразовые, маски, халаты одноразовые,</a:t>
                      </a:r>
                      <a:r>
                        <a:rPr lang="ru-RU" sz="1600" kern="1200" dirty="0" smtClean="0">
                          <a:effectLst/>
                        </a:rPr>
                        <a:t> СИЗ</a:t>
                      </a:r>
                      <a:r>
                        <a:rPr lang="ru-RU" sz="1600" kern="12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kern="1200" baseline="0" dirty="0" smtClean="0">
                          <a:effectLst/>
                        </a:rPr>
                        <a:t> клеенчатый фартук</a:t>
                      </a:r>
                      <a:r>
                        <a:rPr lang="ru-RU" sz="1600" kern="1200" dirty="0" smtClean="0">
                          <a:effectLst/>
                        </a:rPr>
                        <a:t>) дезинфекционных, антисептических, моющих средств, согласно 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(п. 197 приказа № ҚР ДСМ - 96/2020), наличие и соответствие комнат для временного хранения МО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30" marR="62230" marT="9525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1833852"/>
                  </a:ext>
                </a:extLst>
              </a:tr>
              <a:tr h="60058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600" kern="1200" dirty="0" smtClean="0">
                          <a:effectLst/>
                        </a:rPr>
                        <a:t>Проведение  обучения (инструктажи, тренинги на рабочем месте</a:t>
                      </a:r>
                      <a:r>
                        <a:rPr lang="ru-RU" sz="1600" kern="1200" baseline="0" dirty="0" smtClean="0">
                          <a:effectLst/>
                        </a:rPr>
                        <a:t> и т.п.</a:t>
                      </a:r>
                      <a:r>
                        <a:rPr lang="ru-RU" sz="1600" kern="1200" dirty="0" smtClean="0">
                          <a:effectLst/>
                        </a:rPr>
                        <a:t>) медицинского персонала</a:t>
                      </a:r>
                      <a:r>
                        <a:rPr lang="ru-RU" sz="1600" kern="1200" baseline="0" dirty="0" smtClean="0">
                          <a:effectLst/>
                        </a:rPr>
                        <a:t> на постоянной основе. </a:t>
                      </a:r>
                      <a:r>
                        <a:rPr lang="ru-RU" sz="1600" kern="1200" dirty="0" smtClean="0">
                          <a:effectLst/>
                        </a:rPr>
                        <a:t>Контроль обучения (чек листы, аттестации)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30" marR="62230" marT="9525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6887411"/>
                  </a:ext>
                </a:extLst>
              </a:tr>
              <a:tr h="84681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3. </a:t>
                      </a:r>
                      <a:r>
                        <a:rPr lang="ru-RU" sz="1600" kern="1200" dirty="0" smtClean="0">
                          <a:effectLst/>
                        </a:rPr>
                        <a:t>Мониторинг инфраструктуры, соблюдение процесса</a:t>
                      </a:r>
                      <a:r>
                        <a:rPr lang="ru-RU" sz="1600" kern="1200" baseline="0" dirty="0" smtClean="0">
                          <a:effectLst/>
                        </a:rPr>
                        <a:t> сбора, хранения и утилизации мед отходов – обратная связь с мед работниками по результатам мониторинга.</a:t>
                      </a:r>
                      <a:r>
                        <a:rPr lang="ru-RU" sz="1600" kern="1200" dirty="0" smtClean="0">
                          <a:effectLst/>
                        </a:rPr>
                        <a:t>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30" marR="62230" marT="9525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1577168"/>
                  </a:ext>
                </a:extLst>
              </a:tr>
              <a:tr h="736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effectLst/>
                        </a:rPr>
                        <a:t>4. </a:t>
                      </a:r>
                      <a:r>
                        <a:rPr lang="ru-RU" sz="1600" kern="1200" dirty="0" smtClean="0">
                          <a:effectLst/>
                        </a:rPr>
                        <a:t>Коммуникация и напоминание. 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Памятки, постеры на рабочем месте, коммуникации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30" marR="62230" marT="9525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10697409"/>
                  </a:ext>
                </a:extLst>
              </a:tr>
              <a:tr h="13448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effectLst/>
                        </a:rPr>
                        <a:t>5. </a:t>
                      </a:r>
                      <a:r>
                        <a:rPr lang="ru-RU" sz="1600" kern="1200" dirty="0" smtClean="0">
                          <a:effectLst/>
                        </a:rPr>
                        <a:t>Безопасность и понимание проблемы. Руководители поддерживают правильную политику обращения с мед отходами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30" marR="62230" marT="9525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9575504"/>
                  </a:ext>
                </a:extLst>
              </a:tr>
            </a:tbl>
          </a:graphicData>
        </a:graphic>
      </p:graphicFrame>
      <p:pic>
        <p:nvPicPr>
          <p:cNvPr id="5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48637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344295"/>
              </p:ext>
            </p:extLst>
          </p:nvPr>
        </p:nvGraphicFramePr>
        <p:xfrm>
          <a:off x="1034970" y="-8511"/>
          <a:ext cx="810039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5" name="Лист" r:id="rId3" imgW="7019812" imgH="3238393" progId="Excel.Sheet.12">
                  <p:embed/>
                </p:oleObj>
              </mc:Choice>
              <mc:Fallback>
                <p:oleObj name="Лист" r:id="rId3" imgW="7019812" imgH="323839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4970" y="-8511"/>
                        <a:ext cx="810039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62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887760"/>
              </p:ext>
            </p:extLst>
          </p:nvPr>
        </p:nvGraphicFramePr>
        <p:xfrm>
          <a:off x="899592" y="846137"/>
          <a:ext cx="7786688" cy="601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8" name="Документ" r:id="rId3" imgW="5975649" imgH="4584753" progId="Word.Document.12">
                  <p:embed/>
                </p:oleObj>
              </mc:Choice>
              <mc:Fallback>
                <p:oleObj name="Документ" r:id="rId3" imgW="5975649" imgH="45847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9592" y="846137"/>
                        <a:ext cx="7786688" cy="601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6632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2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>
                <a:solidFill>
                  <a:schemeClr val="accent4"/>
                </a:solidFill>
              </a:rPr>
              <a:t>Участник </a:t>
            </a:r>
            <a:r>
              <a:rPr lang="ru-RU" b="1" dirty="0" smtClean="0">
                <a:solidFill>
                  <a:schemeClr val="accent4"/>
                </a:solidFill>
              </a:rPr>
              <a:t>№1</a:t>
            </a:r>
            <a:endParaRPr lang="ru-RU" b="1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0000" y="1556792"/>
            <a:ext cx="7675350" cy="1891407"/>
          </a:xfrm>
        </p:spPr>
        <p:txBody>
          <a:bodyPr/>
          <a:lstStyle/>
          <a:p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Баронова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Е.Н. – главная медицинская сестра  ТОО «Клиника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Аланда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г.Нур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-Султан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- выявить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составить перечень рисков (не менее 5) по теме «Медицинские отходы» и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риску дать подробное обоснование.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605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723" y="116632"/>
            <a:ext cx="7793037" cy="9824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График инструктажа </a:t>
            </a:r>
            <a:r>
              <a:rPr lang="ru-RU" sz="2800" b="1" dirty="0" smtClean="0">
                <a:solidFill>
                  <a:srgbClr val="7030A0"/>
                </a:solidFill>
              </a:rPr>
              <a:t>медперсонала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Объект 3" descr="https://e.profkiosk.ru/service_tbn2/1glmti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96" y="1196752"/>
            <a:ext cx="7953364" cy="5367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05881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54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84229"/>
            <a:ext cx="7793037" cy="6223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Журнал регистрации инструктажа по безопасности и </a:t>
            </a:r>
            <a:r>
              <a:rPr lang="ru-RU" sz="2400" b="1" dirty="0" smtClean="0">
                <a:solidFill>
                  <a:srgbClr val="7030A0"/>
                </a:solidFill>
              </a:rPr>
              <a:t/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охране </a:t>
            </a:r>
            <a:r>
              <a:rPr lang="ru-RU" sz="2400" b="1" dirty="0">
                <a:solidFill>
                  <a:srgbClr val="7030A0"/>
                </a:solidFill>
              </a:rPr>
              <a:t>труда на рабочем месте</a:t>
            </a:r>
            <a:r>
              <a:rPr lang="ru-RU" sz="2400" dirty="0">
                <a:solidFill>
                  <a:srgbClr val="7030A0"/>
                </a:solidFill>
              </a:rPr>
              <a:t/>
            </a:r>
            <a:br>
              <a:rPr lang="ru-RU" sz="2400" dirty="0">
                <a:solidFill>
                  <a:srgbClr val="7030A0"/>
                </a:solidFill>
              </a:rPr>
            </a:b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4" name="Объект 3" descr="https://e.profkiosk.ru/service_tbn2/3p4ynq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38" y="1772816"/>
            <a:ext cx="8245227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e.profkiosk.ru/service_tbn2/jf46u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869160"/>
            <a:ext cx="8245227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91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52536" y="534232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ru-RU" sz="2800" kern="1200" dirty="0">
                <a:solidFill>
                  <a:srgbClr val="7030A0"/>
                </a:solidFill>
              </a:rPr>
              <a:t>Контроль обучения – обратная связь (чек листы, аттестации)</a:t>
            </a:r>
            <a:r>
              <a:rPr lang="ru-RU" sz="28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484784"/>
            <a:ext cx="7016824" cy="4154016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977102"/>
              </p:ext>
            </p:extLst>
          </p:nvPr>
        </p:nvGraphicFramePr>
        <p:xfrm>
          <a:off x="723730" y="1657696"/>
          <a:ext cx="8209892" cy="518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Документ" r:id="rId4" imgW="5943088" imgH="4162523" progId="Word.Document.12">
                  <p:embed/>
                </p:oleObj>
              </mc:Choice>
              <mc:Fallback>
                <p:oleObj name="Документ" r:id="rId4" imgW="5943088" imgH="416252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3730" y="1657696"/>
                        <a:ext cx="8209892" cy="518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37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694407"/>
          </a:xfrm>
        </p:spPr>
        <p:txBody>
          <a:bodyPr>
            <a:normAutofit/>
          </a:bodyPr>
          <a:lstStyle/>
          <a:p>
            <a:r>
              <a:rPr lang="ru-RU" sz="2000" kern="1200" dirty="0">
                <a:solidFill>
                  <a:srgbClr val="7030A0"/>
                </a:solidFill>
              </a:rPr>
              <a:t>Контроль обучения – обратная связь (чек листы, аттестации)</a:t>
            </a:r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/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391867"/>
              </p:ext>
            </p:extLst>
          </p:nvPr>
        </p:nvGraphicFramePr>
        <p:xfrm>
          <a:off x="0" y="692696"/>
          <a:ext cx="9144000" cy="7672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Acrobat Document" r:id="rId3" imgW="5829103" imgH="8010279" progId="AcroExch.Document.DC">
                  <p:embed/>
                </p:oleObj>
              </mc:Choice>
              <mc:Fallback>
                <p:oleObj name="Acrobat Document" r:id="rId3" imgW="5829103" imgH="801027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692696"/>
                        <a:ext cx="9144000" cy="7672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356" y="67761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95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755304"/>
              </p:ext>
            </p:extLst>
          </p:nvPr>
        </p:nvGraphicFramePr>
        <p:xfrm>
          <a:off x="0" y="0"/>
          <a:ext cx="9036050" cy="803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Acrobat Document" r:id="rId3" imgW="5705470" imgH="8010279" progId="AcroExch.Document.11">
                  <p:embed/>
                </p:oleObj>
              </mc:Choice>
              <mc:Fallback>
                <p:oleObj name="Acrobat Document" r:id="rId3" imgW="5705470" imgH="801027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036050" cy="8037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57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73581"/>
              </p:ext>
            </p:extLst>
          </p:nvPr>
        </p:nvGraphicFramePr>
        <p:xfrm>
          <a:off x="1" y="764705"/>
          <a:ext cx="9144000" cy="61604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879">
                  <a:extLst>
                    <a:ext uri="{9D8B030D-6E8A-4147-A177-3AD203B41FA5}">
                      <a16:colId xmlns:a16="http://schemas.microsoft.com/office/drawing/2014/main" xmlns="" val="1514948338"/>
                    </a:ext>
                  </a:extLst>
                </a:gridCol>
                <a:gridCol w="1811090">
                  <a:extLst>
                    <a:ext uri="{9D8B030D-6E8A-4147-A177-3AD203B41FA5}">
                      <a16:colId xmlns:a16="http://schemas.microsoft.com/office/drawing/2014/main" xmlns="" val="1033345434"/>
                    </a:ext>
                  </a:extLst>
                </a:gridCol>
                <a:gridCol w="5431565">
                  <a:extLst>
                    <a:ext uri="{9D8B030D-6E8A-4147-A177-3AD203B41FA5}">
                      <a16:colId xmlns:a16="http://schemas.microsoft.com/office/drawing/2014/main" xmlns="" val="2562905070"/>
                    </a:ext>
                  </a:extLst>
                </a:gridCol>
                <a:gridCol w="1539466">
                  <a:extLst>
                    <a:ext uri="{9D8B030D-6E8A-4147-A177-3AD203B41FA5}">
                      <a16:colId xmlns:a16="http://schemas.microsoft.com/office/drawing/2014/main" xmlns="" val="3955901493"/>
                    </a:ext>
                  </a:extLst>
                </a:gridCol>
              </a:tblGrid>
              <a:tr h="282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700">
                          <a:effectLst/>
                        </a:rPr>
                        <a:t>№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700" dirty="0">
                          <a:effectLst/>
                        </a:rPr>
                        <a:t>Должность 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700">
                          <a:effectLst/>
                        </a:rPr>
                        <a:t>Ответственность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700" dirty="0">
                          <a:effectLst/>
                        </a:rPr>
                        <a:t>Сроки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extLst>
                  <a:ext uri="{0D108BD9-81ED-4DB2-BD59-A6C34878D82A}">
                    <a16:rowId xmlns:a16="http://schemas.microsoft.com/office/drawing/2014/main" xmlns="" val="1368727816"/>
                  </a:ext>
                </a:extLst>
              </a:tr>
              <a:tr h="734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321310" algn="l"/>
                        </a:tabLst>
                      </a:pPr>
                      <a:r>
                        <a:rPr lang="ru-RU" sz="1100" dirty="0">
                          <a:effectLst/>
                        </a:rPr>
                        <a:t>Главная медицинская сестра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1) </a:t>
                      </a:r>
                      <a:r>
                        <a:rPr lang="ru-RU" sz="1100" dirty="0">
                          <a:effectLst/>
                        </a:rPr>
                        <a:t>за безопасный </a:t>
                      </a:r>
                      <a:r>
                        <a:rPr lang="kk-KZ" sz="1100" dirty="0">
                          <a:effectLst/>
                        </a:rPr>
                        <a:t>сбор, хранение и транспортировку медотходов из отделений;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2) обеспечение соблюдения мер безопасного обращения с медотходами ответственными лицами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1) </a:t>
                      </a:r>
                      <a:r>
                        <a:rPr lang="ru-RU" sz="1100" dirty="0">
                          <a:effectLst/>
                        </a:rPr>
                        <a:t>2) </a:t>
                      </a:r>
                      <a:r>
                        <a:rPr lang="kk-KZ" sz="1100" dirty="0">
                          <a:effectLst/>
                        </a:rPr>
                        <a:t>постоянно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extLst>
                  <a:ext uri="{0D108BD9-81ED-4DB2-BD59-A6C34878D82A}">
                    <a16:rowId xmlns:a16="http://schemas.microsoft.com/office/drawing/2014/main" xmlns="" val="2269162338"/>
                  </a:ext>
                </a:extLst>
              </a:tr>
              <a:tr h="1108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1100">
                          <a:effectLst/>
                        </a:rPr>
                        <a:t>Сёстра-хозяйки структурных подразделений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1) сбор, хранение и транспортировку медотходов из отделений;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2) проведение инструктажа по безопасной работе с медотходам с лицами, осуществляющими сбор и транспортировку (классы «Б», «В», «Г» - только сжигаемые);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3) обеспечение соблюдения мер безопасного обращения с медотходами ответственными лицами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arenR"/>
                        <a:tabLst>
                          <a:tab pos="1190625" algn="l"/>
                        </a:tabLst>
                      </a:pPr>
                      <a:r>
                        <a:rPr lang="kk-KZ" sz="1100" dirty="0" smtClean="0">
                          <a:effectLst/>
                        </a:rPr>
                        <a:t>постоянно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2) при приеме на работу, 1 раз в полугодие;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3) </a:t>
                      </a:r>
                      <a:r>
                        <a:rPr lang="kk-KZ" sz="1100" dirty="0" smtClean="0">
                          <a:effectLst/>
                        </a:rPr>
                        <a:t>Постоянно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extLst>
                  <a:ext uri="{0D108BD9-81ED-4DB2-BD59-A6C34878D82A}">
                    <a16:rowId xmlns:a16="http://schemas.microsoft.com/office/drawing/2014/main" xmlns="" val="1694123905"/>
                  </a:ext>
                </a:extLst>
              </a:tr>
              <a:tr h="1512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1100">
                          <a:effectLst/>
                        </a:rPr>
                        <a:t>Ответственное лицо по приему медотходов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295" algn="l"/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1) обеспечение правил приема, учета, хранения медотходов в комнате временного хранения и своевременную их транспортировку на утилизацию.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295" algn="l"/>
                          <a:tab pos="291465" algn="l"/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2) ведение количественного и качественного учета медотходов в электронном журнале утвержденной формы.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295" algn="l"/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3) сбор данных и составление ежемесячного отчета в ГУ УОЗ за подписью врача эпидемиолога.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295" algn="l"/>
                          <a:tab pos="1190625" algn="l"/>
                        </a:tabLst>
                      </a:pPr>
                      <a:r>
                        <a:rPr lang="ru-RU" sz="1100" dirty="0">
                          <a:effectLst/>
                        </a:rPr>
                        <a:t>4) </a:t>
                      </a:r>
                      <a:r>
                        <a:rPr lang="kk-KZ" sz="1100" dirty="0">
                          <a:effectLst/>
                        </a:rPr>
                        <a:t>сохранность инвентаря в комнате временного хранения медотходов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arenR"/>
                        <a:tabLst>
                          <a:tab pos="1190625" algn="l"/>
                        </a:tabLst>
                      </a:pPr>
                      <a:r>
                        <a:rPr lang="kk-KZ" sz="1100" dirty="0" smtClean="0">
                          <a:effectLst/>
                        </a:rPr>
                        <a:t>постоянно 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2) постоянно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3) ежемесячно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ru-RU" sz="1100" dirty="0">
                          <a:effectLst/>
                        </a:rPr>
                        <a:t>4) </a:t>
                      </a:r>
                      <a:r>
                        <a:rPr lang="ru-RU" sz="1100" dirty="0" smtClean="0">
                          <a:effectLst/>
                        </a:rPr>
                        <a:t>Постоянно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extLst>
                  <a:ext uri="{0D108BD9-81ED-4DB2-BD59-A6C34878D82A}">
                    <a16:rowId xmlns:a16="http://schemas.microsoft.com/office/drawing/2014/main" xmlns="" val="970586182"/>
                  </a:ext>
                </a:extLst>
              </a:tr>
              <a:tr h="734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ru-RU" sz="7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ru-RU" sz="1100">
                          <a:effectLst/>
                        </a:rPr>
                        <a:t>Сотрудник </a:t>
                      </a:r>
                      <a:r>
                        <a:rPr lang="kk-KZ" sz="1100">
                          <a:effectLst/>
                        </a:rPr>
                        <a:t>ТОО</a:t>
                      </a:r>
                      <a:r>
                        <a:rPr lang="ru-RU" sz="1100">
                          <a:effectLst/>
                        </a:rPr>
                        <a:t>, сотрудничающий с  Клиникой</a:t>
                      </a:r>
                      <a:r>
                        <a:rPr lang="kk-KZ" sz="1100">
                          <a:effectLst/>
                        </a:rPr>
                        <a:t> (по согласованию)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201295" algn="l"/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организация сбора и вывоза твердых бытовых отходов</a:t>
                      </a:r>
                      <a:r>
                        <a:rPr lang="ru-RU" sz="1100" dirty="0">
                          <a:effectLst/>
                        </a:rPr>
                        <a:t> (класс А)</a:t>
                      </a:r>
                      <a:r>
                        <a:rPr lang="kk-KZ" sz="11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201295" algn="l"/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обеспечение соблюдения правил хранения и утилизации отходов, поглощающие и фильтрующие материалы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 smtClean="0">
                          <a:effectLst/>
                        </a:rPr>
                        <a:t>Постоянно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extLst>
                  <a:ext uri="{0D108BD9-81ED-4DB2-BD59-A6C34878D82A}">
                    <a16:rowId xmlns:a16="http://schemas.microsoft.com/office/drawing/2014/main" xmlns="" val="58067514"/>
                  </a:ext>
                </a:extLst>
              </a:tr>
              <a:tr h="5477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ru-RU" sz="7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kk-KZ" sz="1100">
                          <a:effectLst/>
                        </a:rPr>
                        <a:t>Инженер </a:t>
                      </a:r>
                      <a:r>
                        <a:rPr lang="ru-RU" sz="1100">
                          <a:effectLst/>
                        </a:rPr>
                        <a:t>БиОТ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111760" algn="l"/>
                          <a:tab pos="201295" algn="l"/>
                        </a:tabLst>
                      </a:pPr>
                      <a:r>
                        <a:rPr lang="kk-KZ" sz="1100">
                          <a:effectLst/>
                        </a:rPr>
                        <a:t>обеспечение соблюдения правил приема, хранения и утилизации ртутьсодержащих отходов и отходов электронного оборудования (медотходов класса «Г»)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</a:rPr>
                        <a:t>при образовании отходов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extLst>
                  <a:ext uri="{0D108BD9-81ED-4DB2-BD59-A6C34878D82A}">
                    <a16:rowId xmlns:a16="http://schemas.microsoft.com/office/drawing/2014/main" xmlns="" val="2273634786"/>
                  </a:ext>
                </a:extLst>
              </a:tr>
              <a:tr h="1173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ru-RU" sz="1100">
                          <a:effectLst/>
                        </a:rPr>
                        <a:t>Служба</a:t>
                      </a:r>
                      <a:r>
                        <a:rPr lang="kk-KZ" sz="1100">
                          <a:effectLst/>
                        </a:rPr>
                        <a:t> инфекционного контроля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 marL="1143000" lvl="2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arenR"/>
                        <a:tabLst>
                          <a:tab pos="291465" algn="l"/>
                        </a:tabLst>
                      </a:pPr>
                      <a:r>
                        <a:rPr lang="kk-KZ" sz="1100" dirty="0">
                          <a:effectLst/>
                        </a:rPr>
                        <a:t>Оказывает теоретическую и практическую помощь структурным подразделениям при обращении с опасными материалами и отходами. </a:t>
                      </a:r>
                      <a:endParaRPr lang="ru-RU" sz="1100" dirty="0">
                        <a:effectLst/>
                      </a:endParaRPr>
                    </a:p>
                    <a:p>
                      <a:pPr marL="1143000" lvl="2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arenR"/>
                        <a:tabLst>
                          <a:tab pos="291465" algn="l"/>
                          <a:tab pos="1190625" algn="l"/>
                        </a:tabLst>
                      </a:pPr>
                      <a:r>
                        <a:rPr lang="kk-KZ" sz="1100" dirty="0">
                          <a:effectLst/>
                        </a:rPr>
                        <a:t>Контроль за соблюдением правил безопасного обращения с медотходами.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 smtClean="0">
                          <a:effectLst/>
                        </a:rPr>
                        <a:t>Постоянно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72" marR="37272" marT="0" marB="0"/>
                </a:tc>
                <a:extLst>
                  <a:ext uri="{0D108BD9-81ED-4DB2-BD59-A6C34878D82A}">
                    <a16:rowId xmlns:a16="http://schemas.microsoft.com/office/drawing/2014/main" xmlns="" val="109163534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31640" y="-794106"/>
            <a:ext cx="6768752" cy="272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829" tIns="764934" rIns="449121" bIns="80937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hangingPunct="0">
              <a:tabLst>
                <a:tab pos="292100" algn="l"/>
                <a:tab pos="119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292100" algn="l"/>
                <a:tab pos="119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292100" algn="l"/>
                <a:tab pos="119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292100" algn="l"/>
                <a:tab pos="119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292100" algn="l"/>
                <a:tab pos="119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19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19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19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19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  <a:tab pos="1190625" algn="l"/>
              </a:tabLst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  <a:tab pos="1190625" algn="l"/>
              </a:tabLst>
            </a:pPr>
            <a:r>
              <a:rPr kumimoji="0" lang="kk-KZ" alt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Ответственные лица по медицинским отходам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  <a:tab pos="1190625" algn="l"/>
              </a:tabLs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2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18293" t="19122" r="24878" b="31067"/>
          <a:stretch/>
        </p:blipFill>
        <p:spPr bwMode="auto">
          <a:xfrm>
            <a:off x="-1" y="987509"/>
            <a:ext cx="9144001" cy="5856493"/>
          </a:xfrm>
          <a:prstGeom prst="rect">
            <a:avLst/>
          </a:prstGeom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011" y="0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04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17020" t="26105" r="25790" b="21921"/>
          <a:stretch/>
        </p:blipFill>
        <p:spPr bwMode="auto">
          <a:xfrm>
            <a:off x="0" y="987510"/>
            <a:ext cx="9144000" cy="5870490"/>
          </a:xfrm>
          <a:prstGeom prst="rect">
            <a:avLst/>
          </a:prstGeom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388" y="0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92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942365"/>
              </p:ext>
            </p:extLst>
          </p:nvPr>
        </p:nvGraphicFramePr>
        <p:xfrm>
          <a:off x="0" y="0"/>
          <a:ext cx="9144000" cy="8061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3408342099"/>
                    </a:ext>
                  </a:extLst>
                </a:gridCol>
              </a:tblGrid>
              <a:tr h="7821488">
                <a:tc>
                  <a:txBody>
                    <a:bodyPr/>
                    <a:lstStyle/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u="sng" dirty="0">
                          <a:effectLst/>
                        </a:rPr>
                        <a:t>График выноса медотходов класса «Б»</a:t>
                      </a:r>
                      <a:r>
                        <a:rPr lang="ru-RU" sz="2000" u="sng" dirty="0">
                          <a:effectLst/>
                        </a:rPr>
                        <a:t>, «В», «</a:t>
                      </a:r>
                      <a:r>
                        <a:rPr lang="ru-RU" sz="2000" u="sng" dirty="0" smtClean="0">
                          <a:effectLst/>
                        </a:rPr>
                        <a:t>Г»</a:t>
                      </a:r>
                      <a:endParaRPr lang="ru-RU" sz="2000" u="none" dirty="0">
                        <a:effectLst/>
                      </a:endParaRP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 smtClean="0">
                          <a:effectLst/>
                        </a:rPr>
                        <a:t>Ежедневно</a:t>
                      </a:r>
                      <a:r>
                        <a:rPr lang="kk-KZ" sz="2000" dirty="0">
                          <a:effectLst/>
                        </a:rPr>
                        <a:t>:</a:t>
                      </a:r>
                      <a:endParaRPr lang="ru-RU" sz="2000" dirty="0">
                        <a:effectLst/>
                      </a:endParaRP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</a:t>
                      </a:r>
                      <a:r>
                        <a:rPr lang="kk-KZ" sz="2000" dirty="0">
                          <a:effectLst/>
                        </a:rPr>
                        <a:t>:00 – 1</a:t>
                      </a:r>
                      <a:r>
                        <a:rPr lang="ru-RU" sz="2000" dirty="0">
                          <a:effectLst/>
                        </a:rPr>
                        <a:t>0</a:t>
                      </a:r>
                      <a:r>
                        <a:rPr lang="kk-KZ" sz="2000" dirty="0">
                          <a:effectLst/>
                        </a:rPr>
                        <a:t>:00</a:t>
                      </a:r>
                      <a:endParaRPr lang="ru-RU" sz="2000" dirty="0">
                        <a:effectLst/>
                      </a:endParaRP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</a:rPr>
                        <a:t>16:</a:t>
                      </a:r>
                      <a:r>
                        <a:rPr lang="ru-RU" sz="2000" dirty="0">
                          <a:effectLst/>
                        </a:rPr>
                        <a:t>3</a:t>
                      </a:r>
                      <a:r>
                        <a:rPr lang="kk-KZ" sz="2000" dirty="0">
                          <a:effectLst/>
                        </a:rPr>
                        <a:t>0 – 17:00</a:t>
                      </a:r>
                      <a:endParaRPr lang="ru-RU" sz="2000" dirty="0">
                        <a:effectLst/>
                      </a:endParaRP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2000" dirty="0" smtClean="0">
                        <a:effectLst/>
                      </a:endParaRP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2000" dirty="0" smtClean="0">
                        <a:effectLst/>
                      </a:endParaRP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2000" dirty="0" smtClean="0">
                        <a:effectLst/>
                      </a:endParaRP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2000" dirty="0" smtClean="0">
                        <a:effectLst/>
                      </a:endParaRP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2000" dirty="0" smtClean="0">
                        <a:effectLst/>
                      </a:endParaRP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2000" dirty="0" smtClean="0">
                        <a:effectLst/>
                      </a:endParaRP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 smtClean="0">
                          <a:effectLst/>
                        </a:rPr>
                        <a:t>График </a:t>
                      </a:r>
                      <a:r>
                        <a:rPr lang="kk-KZ" sz="2000" dirty="0">
                          <a:effectLst/>
                        </a:rPr>
                        <a:t>вы</a:t>
                      </a:r>
                      <a:r>
                        <a:rPr lang="ru-RU" sz="2000" dirty="0">
                          <a:effectLst/>
                        </a:rPr>
                        <a:t>воза </a:t>
                      </a:r>
                      <a:r>
                        <a:rPr lang="kk-KZ" sz="2000" dirty="0">
                          <a:effectLst/>
                        </a:rPr>
                        <a:t> медотходов класса «Б»</a:t>
                      </a:r>
                      <a:r>
                        <a:rPr lang="ru-RU" sz="2000" dirty="0">
                          <a:effectLst/>
                        </a:rPr>
                        <a:t>, «В», «Г</a:t>
                      </a:r>
                      <a:r>
                        <a:rPr lang="ru-RU" sz="2000" dirty="0" smtClean="0">
                          <a:effectLst/>
                        </a:rPr>
                        <a:t>» из </a:t>
                      </a:r>
                      <a:r>
                        <a:rPr lang="ru-RU" sz="2000" dirty="0">
                          <a:effectLst/>
                        </a:rPr>
                        <a:t>клиники</a:t>
                      </a: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еженедельно, во вторник и четверг.</a:t>
                      </a:r>
                    </a:p>
                    <a:p>
                      <a:pPr marL="3562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</a:rPr>
                        <a:t>Примечание: * Медотходы класса «Б»</a:t>
                      </a:r>
                      <a:r>
                        <a:rPr lang="ru-RU" sz="2000" dirty="0">
                          <a:effectLst/>
                        </a:rPr>
                        <a:t>, «В», «Г»</a:t>
                      </a:r>
                      <a:r>
                        <a:rPr lang="kk-KZ" sz="2000" dirty="0">
                          <a:effectLst/>
                        </a:rPr>
                        <a:t> должны быть упакованы в пакеты желтог</a:t>
                      </a:r>
                      <a:r>
                        <a:rPr lang="ru-RU" sz="2000" dirty="0">
                          <a:effectLst/>
                        </a:rPr>
                        <a:t>о, красного, белого </a:t>
                      </a:r>
                      <a:r>
                        <a:rPr lang="kk-KZ" sz="2000" dirty="0">
                          <a:effectLst/>
                        </a:rPr>
                        <a:t>цвета и подписаны.</a:t>
                      </a:r>
                      <a:endParaRPr lang="ru-RU" sz="2000" dirty="0">
                        <a:effectLst/>
                      </a:endParaRP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</a:endParaRP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u="sng" dirty="0">
                          <a:effectLst/>
                        </a:rPr>
                        <a:t>График выноса твердых бытовых отходов  класса «А»</a:t>
                      </a:r>
                      <a:endParaRPr lang="ru-RU" sz="2000" dirty="0">
                        <a:effectLst/>
                      </a:endParaRP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</a:rPr>
                        <a:t>Ежедневно:</a:t>
                      </a:r>
                      <a:endParaRPr lang="ru-RU" sz="2000" dirty="0">
                        <a:effectLst/>
                      </a:endParaRP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</a:t>
                      </a:r>
                      <a:r>
                        <a:rPr lang="ru-RU" sz="2000" dirty="0">
                          <a:effectLst/>
                        </a:rPr>
                        <a:t> 7:00 до 8:30</a:t>
                      </a: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 13:00 до 15:00</a:t>
                      </a: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 17:00 до 19:00</a:t>
                      </a: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График вывоза</a:t>
                      </a:r>
                      <a:r>
                        <a:rPr lang="kk-KZ" sz="2000" dirty="0">
                          <a:effectLst/>
                        </a:rPr>
                        <a:t> твердых бытовых отходов  класса «А»</a:t>
                      </a:r>
                      <a:endParaRPr lang="ru-RU" sz="2000" dirty="0">
                        <a:effectLst/>
                      </a:endParaRPr>
                    </a:p>
                    <a:p>
                      <a:pPr marL="3562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 территории клиники во вторник, пятницу.</a:t>
                      </a:r>
                    </a:p>
                    <a:p>
                      <a:pPr marL="35623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660" marR="98660" marT="0" marB="0"/>
                </a:tc>
                <a:extLst>
                  <a:ext uri="{0D108BD9-81ED-4DB2-BD59-A6C34878D82A}">
                    <a16:rowId xmlns:a16="http://schemas.microsoft.com/office/drawing/2014/main" xmlns="" val="475407294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76672"/>
            <a:ext cx="3491880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52" y="998984"/>
            <a:ext cx="2088232" cy="2195736"/>
          </a:xfrm>
          <a:prstGeom prst="rect">
            <a:avLst/>
          </a:prstGeom>
        </p:spPr>
      </p:pic>
      <p:pic>
        <p:nvPicPr>
          <p:cNvPr id="5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98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051602"/>
              </p:ext>
            </p:extLst>
          </p:nvPr>
        </p:nvGraphicFramePr>
        <p:xfrm>
          <a:off x="357312" y="0"/>
          <a:ext cx="8786688" cy="602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4" name="Документ" r:id="rId3" imgW="6158529" imgH="2781813" progId="Word.Document.12">
                  <p:embed/>
                </p:oleObj>
              </mc:Choice>
              <mc:Fallback>
                <p:oleObj name="Документ" r:id="rId3" imgW="6158529" imgH="278181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7312" y="0"/>
                        <a:ext cx="8786688" cy="6021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" descr="C:\Users\kabinet125\Desktop\Musor-klassa-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77072"/>
            <a:ext cx="1524875" cy="1296144"/>
          </a:xfrm>
          <a:prstGeom prst="rect">
            <a:avLst/>
          </a:prstGeom>
          <a:noFill/>
        </p:spPr>
      </p:pic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29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0000" y="1196752"/>
            <a:ext cx="4020032" cy="4980211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Мощность Клиника </a:t>
            </a:r>
            <a:r>
              <a:rPr lang="ru-RU" sz="1400" b="1" dirty="0" err="1" smtClean="0">
                <a:solidFill>
                  <a:srgbClr val="002060"/>
                </a:solidFill>
              </a:rPr>
              <a:t>Аланда</a:t>
            </a:r>
            <a:r>
              <a:rPr lang="ru-RU" sz="1400" b="1" dirty="0" smtClean="0">
                <a:solidFill>
                  <a:srgbClr val="002060"/>
                </a:solidFill>
              </a:rPr>
              <a:t> на 200 посещений в смену. В Клинике имеются отделения  и кабинеты:</a:t>
            </a:r>
            <a:endParaRPr lang="ru-RU" sz="14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400" b="1" dirty="0">
                <a:solidFill>
                  <a:srgbClr val="002060"/>
                </a:solidFill>
              </a:rPr>
              <a:t> </a:t>
            </a:r>
            <a:endParaRPr lang="ru-RU" sz="1400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1. Лечебно-консультативный </a:t>
            </a:r>
            <a:r>
              <a:rPr lang="ru-RU" sz="1400" b="1" dirty="0">
                <a:solidFill>
                  <a:srgbClr val="002060"/>
                </a:solidFill>
              </a:rPr>
              <a:t>центр, </a:t>
            </a:r>
            <a:r>
              <a:rPr lang="ru-RU" sz="1400" dirty="0">
                <a:solidFill>
                  <a:srgbClr val="002060"/>
                </a:solidFill>
              </a:rPr>
              <a:t>в составе которого:</a:t>
            </a:r>
          </a:p>
          <a:p>
            <a:pPr lvl="1"/>
            <a:r>
              <a:rPr lang="ru-RU" sz="1400" dirty="0">
                <a:solidFill>
                  <a:srgbClr val="002060"/>
                </a:solidFill>
              </a:rPr>
              <a:t>Кабинет эндокринологии;</a:t>
            </a:r>
          </a:p>
          <a:p>
            <a:pPr lvl="1"/>
            <a:r>
              <a:rPr lang="ru-RU" sz="1400" dirty="0">
                <a:solidFill>
                  <a:srgbClr val="002060"/>
                </a:solidFill>
              </a:rPr>
              <a:t>Кабинет клинической , аллергологии, пульмонологии;</a:t>
            </a:r>
          </a:p>
          <a:p>
            <a:pPr lvl="1"/>
            <a:r>
              <a:rPr lang="ru-RU" sz="1400" dirty="0">
                <a:solidFill>
                  <a:srgbClr val="002060"/>
                </a:solidFill>
              </a:rPr>
              <a:t>Кабинет офтальмологии;</a:t>
            </a:r>
          </a:p>
          <a:p>
            <a:pPr lvl="1"/>
            <a:r>
              <a:rPr lang="ru-RU" sz="1400" dirty="0">
                <a:solidFill>
                  <a:srgbClr val="002060"/>
                </a:solidFill>
              </a:rPr>
              <a:t>Кабинет гастроэнтерологии;</a:t>
            </a:r>
          </a:p>
          <a:p>
            <a:pPr lvl="1"/>
            <a:r>
              <a:rPr lang="ru-RU" sz="1400" dirty="0">
                <a:solidFill>
                  <a:srgbClr val="002060"/>
                </a:solidFill>
              </a:rPr>
              <a:t>Отделение </a:t>
            </a:r>
            <a:r>
              <a:rPr lang="ru-RU" sz="1400" dirty="0" err="1">
                <a:solidFill>
                  <a:srgbClr val="002060"/>
                </a:solidFill>
              </a:rPr>
              <a:t>стационарозамещающей</a:t>
            </a:r>
            <a:r>
              <a:rPr lang="ru-RU" sz="1400" dirty="0">
                <a:solidFill>
                  <a:srgbClr val="002060"/>
                </a:solidFill>
              </a:rPr>
              <a:t> помощи и амбулаторной хирургии;</a:t>
            </a:r>
          </a:p>
          <a:p>
            <a:pPr lvl="1"/>
            <a:r>
              <a:rPr lang="ru-RU" sz="1400" dirty="0">
                <a:solidFill>
                  <a:srgbClr val="002060"/>
                </a:solidFill>
              </a:rPr>
              <a:t>Отделение анестезиологии и реанимации;</a:t>
            </a:r>
          </a:p>
          <a:p>
            <a:pPr lvl="1"/>
            <a:r>
              <a:rPr lang="ru-RU" sz="1400" dirty="0" err="1">
                <a:solidFill>
                  <a:srgbClr val="002060"/>
                </a:solidFill>
              </a:rPr>
              <a:t>Кабиет</a:t>
            </a:r>
            <a:r>
              <a:rPr lang="ru-RU" sz="1400" dirty="0">
                <a:solidFill>
                  <a:srgbClr val="002060"/>
                </a:solidFill>
              </a:rPr>
              <a:t> оториноларингологии;</a:t>
            </a:r>
          </a:p>
          <a:p>
            <a:pPr lvl="1"/>
            <a:r>
              <a:rPr lang="ru-RU" sz="1400" dirty="0">
                <a:solidFill>
                  <a:srgbClr val="002060"/>
                </a:solidFill>
              </a:rPr>
              <a:t>Кабинет </a:t>
            </a:r>
            <a:r>
              <a:rPr lang="ru-RU" sz="1400" dirty="0" err="1">
                <a:solidFill>
                  <a:srgbClr val="002060"/>
                </a:solidFill>
              </a:rPr>
              <a:t>уронефрологии</a:t>
            </a:r>
            <a:r>
              <a:rPr lang="ru-RU" sz="1400" dirty="0">
                <a:solidFill>
                  <a:srgbClr val="002060"/>
                </a:solidFill>
              </a:rPr>
              <a:t>;</a:t>
            </a:r>
          </a:p>
          <a:p>
            <a:pPr lvl="1"/>
            <a:r>
              <a:rPr lang="ru-RU" sz="1400" dirty="0">
                <a:solidFill>
                  <a:srgbClr val="002060"/>
                </a:solidFill>
              </a:rPr>
              <a:t>Кабинет </a:t>
            </a:r>
            <a:r>
              <a:rPr lang="ru-RU" sz="1400" dirty="0" err="1">
                <a:solidFill>
                  <a:srgbClr val="002060"/>
                </a:solidFill>
              </a:rPr>
              <a:t>кардиоревматологии</a:t>
            </a:r>
            <a:r>
              <a:rPr lang="ru-RU" sz="1400" dirty="0">
                <a:solidFill>
                  <a:srgbClr val="002060"/>
                </a:solidFill>
              </a:rPr>
              <a:t>;</a:t>
            </a:r>
          </a:p>
          <a:p>
            <a:pPr lvl="1"/>
            <a:r>
              <a:rPr lang="ru-RU" sz="1400" dirty="0">
                <a:solidFill>
                  <a:srgbClr val="002060"/>
                </a:solidFill>
              </a:rPr>
              <a:t>Кабинет эндоскопии;</a:t>
            </a:r>
          </a:p>
          <a:p>
            <a:pPr lvl="1"/>
            <a:r>
              <a:rPr lang="ru-RU" sz="1400" dirty="0">
                <a:solidFill>
                  <a:srgbClr val="002060"/>
                </a:solidFill>
              </a:rPr>
              <a:t>Кабинет неврологии</a:t>
            </a:r>
          </a:p>
          <a:p>
            <a:pPr lvl="1"/>
            <a:r>
              <a:rPr lang="ru-RU" sz="1400" dirty="0">
                <a:solidFill>
                  <a:srgbClr val="002060"/>
                </a:solidFill>
              </a:rPr>
              <a:t>Кабинет педиатрии. </a:t>
            </a:r>
          </a:p>
          <a:p>
            <a:endParaRPr lang="ru-RU" sz="1400" dirty="0">
              <a:solidFill>
                <a:srgbClr val="002060"/>
              </a:solidFill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36560" y="1024537"/>
            <a:ext cx="3672408" cy="3456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002060"/>
                </a:solidFill>
              </a:rPr>
              <a:t>2. Центр женского здоровья</a:t>
            </a:r>
            <a:r>
              <a:rPr lang="ru-RU" sz="1400" dirty="0">
                <a:solidFill>
                  <a:srgbClr val="002060"/>
                </a:solidFill>
              </a:rPr>
              <a:t>, в составе которого:</a:t>
            </a:r>
          </a:p>
          <a:p>
            <a:pPr lvl="1"/>
            <a:r>
              <a:rPr lang="ru-RU" sz="1400" dirty="0">
                <a:solidFill>
                  <a:srgbClr val="002060"/>
                </a:solidFill>
              </a:rPr>
              <a:t>Кабинет гинекологии и маммологии; </a:t>
            </a:r>
          </a:p>
          <a:p>
            <a:pPr lvl="1"/>
            <a:r>
              <a:rPr lang="ru-RU" sz="1400" dirty="0">
                <a:solidFill>
                  <a:srgbClr val="002060"/>
                </a:solidFill>
              </a:rPr>
              <a:t>Кабинет ведения </a:t>
            </a:r>
            <a:r>
              <a:rPr lang="ru-RU" sz="1400" dirty="0" smtClean="0">
                <a:solidFill>
                  <a:srgbClr val="002060"/>
                </a:solidFill>
              </a:rPr>
              <a:t>беременных;</a:t>
            </a:r>
          </a:p>
          <a:p>
            <a:pPr lvl="1"/>
            <a:endParaRPr lang="ru-RU" sz="1400" b="1" dirty="0" smtClean="0">
              <a:solidFill>
                <a:srgbClr val="002060"/>
              </a:solidFill>
            </a:endParaRPr>
          </a:p>
          <a:p>
            <a:pPr lvl="1"/>
            <a:r>
              <a:rPr lang="ru-RU" sz="1400" b="1" dirty="0" smtClean="0">
                <a:solidFill>
                  <a:srgbClr val="002060"/>
                </a:solidFill>
              </a:rPr>
              <a:t>3.Центр </a:t>
            </a:r>
            <a:r>
              <a:rPr lang="ru-RU" sz="1400" b="1" dirty="0">
                <a:solidFill>
                  <a:srgbClr val="002060"/>
                </a:solidFill>
              </a:rPr>
              <a:t>лабораторной медицины:</a:t>
            </a:r>
            <a:endParaRPr lang="ru-RU" sz="1400" dirty="0">
              <a:solidFill>
                <a:srgbClr val="002060"/>
              </a:solidFill>
            </a:endParaRPr>
          </a:p>
          <a:p>
            <a:pPr lvl="0"/>
            <a:r>
              <a:rPr lang="ru-RU" sz="1400" dirty="0">
                <a:solidFill>
                  <a:srgbClr val="002060"/>
                </a:solidFill>
              </a:rPr>
              <a:t>Отдел общеклинической лаборатории,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Биохимической, иммунологический ,цитологические,.</a:t>
            </a:r>
          </a:p>
          <a:p>
            <a:r>
              <a:rPr lang="ru-RU" sz="1400" dirty="0">
                <a:solidFill>
                  <a:srgbClr val="002060"/>
                </a:solidFill>
              </a:rPr>
              <a:t>  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4.Центр ядерной медицины и лучевой диагностики</a:t>
            </a:r>
            <a:endParaRPr lang="ru-RU" sz="1400" dirty="0">
              <a:solidFill>
                <a:srgbClr val="002060"/>
              </a:solidFill>
            </a:endParaRPr>
          </a:p>
          <a:p>
            <a:pPr lvl="0"/>
            <a:r>
              <a:rPr lang="ru-RU" sz="1400" dirty="0">
                <a:solidFill>
                  <a:srgbClr val="002060"/>
                </a:solidFill>
              </a:rPr>
              <a:t>Отдел ультразвуковой функциональной диагностики;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404664"/>
            <a:ext cx="2246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Клиника </a:t>
            </a:r>
            <a:r>
              <a:rPr lang="ru-RU" b="1" dirty="0" err="1">
                <a:solidFill>
                  <a:srgbClr val="002060"/>
                </a:solidFill>
              </a:rPr>
              <a:t>Аланда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  <p:pic>
        <p:nvPicPr>
          <p:cNvPr id="7" name="Объект 3" descr="C:\Users\E062~1\AppData\Local\Temp\Rar$DIa6836.26268\Без имени3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09120"/>
            <a:ext cx="3528392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884" y="209242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1389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214483"/>
              </p:ext>
            </p:extLst>
          </p:nvPr>
        </p:nvGraphicFramePr>
        <p:xfrm>
          <a:off x="323528" y="18583"/>
          <a:ext cx="868216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Документ" r:id="rId3" imgW="9244457" imgH="6505962" progId="Word.Document.12">
                  <p:embed/>
                </p:oleObj>
              </mc:Choice>
              <mc:Fallback>
                <p:oleObj name="Документ" r:id="rId3" imgW="9244457" imgH="650596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18583"/>
                        <a:ext cx="868216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" descr="C:\Users\kabinet125\Desktop\IMG_20210315_111315.jpg"/>
          <p:cNvPicPr>
            <a:picLocks noChangeAspect="1" noChangeArrowheads="1"/>
          </p:cNvPicPr>
          <p:nvPr/>
        </p:nvPicPr>
        <p:blipFill>
          <a:blip r:embed="rId5" cstate="print"/>
          <a:srcRect t="30000"/>
          <a:stretch>
            <a:fillRect/>
          </a:stretch>
        </p:blipFill>
        <p:spPr bwMode="auto">
          <a:xfrm>
            <a:off x="6911483" y="4797152"/>
            <a:ext cx="2232248" cy="1708667"/>
          </a:xfrm>
          <a:prstGeom prst="rect">
            <a:avLst/>
          </a:prstGeom>
          <a:noFill/>
        </p:spPr>
      </p:pic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98" y="116632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16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486264"/>
              </p:ext>
            </p:extLst>
          </p:nvPr>
        </p:nvGraphicFramePr>
        <p:xfrm>
          <a:off x="254000" y="764704"/>
          <a:ext cx="8709025" cy="6696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6" name="Документ" r:id="rId4" imgW="7434878" imgH="7976063" progId="Word.Document.12">
                  <p:embed/>
                </p:oleObj>
              </mc:Choice>
              <mc:Fallback>
                <p:oleObj name="Документ" r:id="rId4" imgW="7434878" imgH="797606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000" y="764704"/>
                        <a:ext cx="8709025" cy="6696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05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908811"/>
              </p:ext>
            </p:extLst>
          </p:nvPr>
        </p:nvGraphicFramePr>
        <p:xfrm>
          <a:off x="-1" y="0"/>
          <a:ext cx="9144001" cy="6807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Документ" r:id="rId3" imgW="9244457" imgH="6331885" progId="Word.Document.12">
                  <p:embed/>
                </p:oleObj>
              </mc:Choice>
              <mc:Fallback>
                <p:oleObj name="Документ" r:id="rId3" imgW="9244457" imgH="633188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9144001" cy="6807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437112"/>
            <a:ext cx="2195736" cy="2370237"/>
          </a:xfrm>
          <a:prstGeom prst="rect">
            <a:avLst/>
          </a:prstGeom>
        </p:spPr>
      </p:pic>
      <p:pic>
        <p:nvPicPr>
          <p:cNvPr id="5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92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xmlns="" id="{D08EC26D-2FD3-4191-B4B9-E6EC1A711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29" y="548680"/>
            <a:ext cx="6684169" cy="417909"/>
          </a:xfrm>
        </p:spPr>
        <p:txBody>
          <a:bodyPr>
            <a:normAutofit/>
          </a:bodyPr>
          <a:lstStyle/>
          <a:p>
            <a:r>
              <a:rPr lang="ru-RU" altLang="zh-TW" sz="1500" b="1" dirty="0">
                <a:solidFill>
                  <a:srgbClr val="7030A0"/>
                </a:solidFill>
                <a:ea typeface="新細明體" panose="02020500000000000000" pitchFamily="18" charset="-120"/>
              </a:rPr>
              <a:t>Безопасное использование и утилизация острых предметов</a:t>
            </a:r>
            <a:endParaRPr lang="zh-TW" altLang="en-US" sz="1500" b="1" dirty="0">
              <a:solidFill>
                <a:srgbClr val="7030A0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xmlns="" id="{13A14B6D-6259-4F49-A75E-14FAA2C6A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139075"/>
            <a:ext cx="5634087" cy="492876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Аккуратно утилизируйте острые отходы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несете ответственность за использованный предмет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ts val="0"/>
              </a:spcBef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Выкидывайте острые предметы в специально предназначенные контейнеры, не допускайте переполнения контейнеров </a:t>
            </a:r>
          </a:p>
          <a:p>
            <a:pPr lvl="1">
              <a:spcBef>
                <a:spcPts val="0"/>
              </a:spcBef>
            </a:pPr>
            <a:r>
              <a:rPr lang="ru-RU" altLang="zh-TW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Выкидывайте острые предметы в контейнер в месте использования </a:t>
            </a:r>
          </a:p>
          <a:p>
            <a:pPr lvl="1">
              <a:spcBef>
                <a:spcPts val="0"/>
              </a:spcBef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Держитесь подальше от отверстий в контейнерах </a:t>
            </a:r>
          </a:p>
          <a:p>
            <a:pPr lvl="1">
              <a:spcBef>
                <a:spcPts val="0"/>
              </a:spcBef>
            </a:pPr>
            <a:r>
              <a:rPr lang="ru-RU" altLang="zh-TW" sz="1500" dirty="0">
                <a:solidFill>
                  <a:srgbClr val="00206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Не переполняйте контейнеры для острых предметов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того, чтобы убрать неправильно выброшенную  иглу/шприц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>
              <a:spcBef>
                <a:spcPts val="0"/>
              </a:spcBef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Оденьте хозяйственные перчатки</a:t>
            </a:r>
          </a:p>
          <a:p>
            <a:pPr lvl="1">
              <a:spcBef>
                <a:spcPts val="0"/>
              </a:spcBef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Поднесите контейнер ближе к валяющейся игле/шприцу </a:t>
            </a:r>
            <a:endParaRPr lang="en-US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НИКОГДА не одевайте колпачок на иглу, даже если колпачок лежит рядом</a:t>
            </a:r>
          </a:p>
          <a:p>
            <a:pPr lvl="1">
              <a:spcBef>
                <a:spcPts val="0"/>
              </a:spcBef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Осторожно перенесите иглу в контейнер</a:t>
            </a:r>
            <a:endParaRPr lang="en-US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Сообщите старшему по отделению</a:t>
            </a:r>
          </a:p>
          <a:p>
            <a:pPr lvl="1">
              <a:spcBef>
                <a:spcPts val="0"/>
              </a:spcBef>
            </a:pPr>
            <a:endParaRPr lang="zh-TW" altLang="en-US" sz="1500" dirty="0">
              <a:solidFill>
                <a:srgbClr val="00206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026" name="Picture 2" descr="C:\Users\user12\Downloads\WhatsApp Image 2022-10-04 at 11.02.5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3343275"/>
            <a:ext cx="1853804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22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10905" t="16127" r="73206" b="7820"/>
          <a:stretch/>
        </p:blipFill>
        <p:spPr bwMode="auto">
          <a:xfrm>
            <a:off x="0" y="0"/>
            <a:ext cx="9144000" cy="7145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60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>
                <a:solidFill>
                  <a:schemeClr val="accent4"/>
                </a:solidFill>
              </a:rPr>
              <a:t>Участник </a:t>
            </a:r>
            <a:r>
              <a:rPr lang="ru-RU" b="1" dirty="0" smtClean="0">
                <a:solidFill>
                  <a:schemeClr val="accent4"/>
                </a:solidFill>
              </a:rPr>
              <a:t>№3</a:t>
            </a:r>
            <a:endParaRPr lang="ru-RU" b="1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2060"/>
                </a:solidFill>
              </a:rPr>
              <a:t>Бейсенова</a:t>
            </a:r>
            <a:r>
              <a:rPr lang="ru-RU" dirty="0" smtClean="0">
                <a:solidFill>
                  <a:srgbClr val="002060"/>
                </a:solidFill>
              </a:rPr>
              <a:t> А.К. - главная медицинская сестра  ГКП на ПХВ «Городская многопрофильная больница УЗ </a:t>
            </a:r>
            <a:r>
              <a:rPr lang="ru-RU" dirty="0" err="1" smtClean="0">
                <a:solidFill>
                  <a:srgbClr val="002060"/>
                </a:solidFill>
              </a:rPr>
              <a:t>Акимата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Жамбыльской</a:t>
            </a:r>
            <a:r>
              <a:rPr lang="ru-RU" dirty="0" smtClean="0">
                <a:solidFill>
                  <a:srgbClr val="002060"/>
                </a:solidFill>
              </a:rPr>
              <a:t> области»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Задание - </a:t>
            </a:r>
            <a:r>
              <a:rPr lang="kk-KZ" dirty="0">
                <a:solidFill>
                  <a:srgbClr val="002060"/>
                </a:solidFill>
              </a:rPr>
              <a:t>составить единую Стандартную операционную процедуру (СОП) «Безопасное обращение с медицинскими отходами».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02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253366"/>
              </p:ext>
            </p:extLst>
          </p:nvPr>
        </p:nvGraphicFramePr>
        <p:xfrm>
          <a:off x="318518" y="1268761"/>
          <a:ext cx="8568952" cy="93610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9263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426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65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ГКП </a:t>
                      </a:r>
                      <a:r>
                        <a:rPr lang="ru-RU" sz="1400" b="1" dirty="0">
                          <a:effectLst/>
                        </a:rPr>
                        <a:t>на ПХВ «ГМБ» УЗО </a:t>
                      </a:r>
                      <a:r>
                        <a:rPr lang="ru-RU" sz="1400" b="1" dirty="0" err="1">
                          <a:effectLst/>
                        </a:rPr>
                        <a:t>Жамбылской</a:t>
                      </a:r>
                      <a:r>
                        <a:rPr lang="ru-RU" sz="1400" b="1" dirty="0">
                          <a:effectLst/>
                        </a:rPr>
                        <a:t> области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Стандартная </a:t>
                      </a:r>
                      <a:r>
                        <a:rPr lang="ru-RU" sz="1400" b="1" dirty="0">
                          <a:effectLst/>
                        </a:rPr>
                        <a:t>операционная процедура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95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Название СОП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kk-KZ" sz="1400" b="1" dirty="0">
                          <a:effectLst/>
                        </a:rPr>
                        <a:t>Безопасное обращение медицинским отходом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559240"/>
              </p:ext>
            </p:extLst>
          </p:nvPr>
        </p:nvGraphicFramePr>
        <p:xfrm>
          <a:off x="318519" y="2204864"/>
          <a:ext cx="8568951" cy="452596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028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362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42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24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Разработчики:    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1.Врач </a:t>
                      </a:r>
                      <a:r>
                        <a:rPr lang="kk-KZ" sz="1100" dirty="0">
                          <a:effectLst/>
                        </a:rPr>
                        <a:t>эпидемиолог</a:t>
                      </a:r>
                      <a:r>
                        <a:rPr lang="ru-RU" sz="1100" dirty="0">
                          <a:effectLst/>
                        </a:rPr>
                        <a:t>                           </a:t>
                      </a:r>
                      <a:r>
                        <a:rPr lang="ru-RU" sz="1100" dirty="0" err="1">
                          <a:effectLst/>
                        </a:rPr>
                        <a:t>Умарова</a:t>
                      </a:r>
                      <a:r>
                        <a:rPr lang="ru-RU" sz="1100" dirty="0">
                          <a:effectLst/>
                        </a:rPr>
                        <a:t> Д.Б. ________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«Утверждаю» Главный врач ГКП на ПХВ "Городская многопрофильная больница" - Абильдаев Н.Ш. __________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                                                                      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        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Приказ</a:t>
                      </a:r>
                      <a:r>
                        <a:rPr lang="kk-KZ" sz="1100" dirty="0">
                          <a:effectLst/>
                        </a:rPr>
                        <a:t>  </a:t>
                      </a:r>
                      <a:r>
                        <a:rPr lang="ru-RU" sz="1100" dirty="0" smtClean="0">
                          <a:effectLst/>
                        </a:rPr>
                        <a:t>№ 451</a:t>
                      </a:r>
                      <a:r>
                        <a:rPr lang="kk-KZ" sz="1100" dirty="0" smtClean="0">
                          <a:effectLst/>
                        </a:rPr>
                        <a:t> ө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Дата утверждения: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dirty="0">
                          <a:effectLst/>
                        </a:rPr>
                        <a:t>19</a:t>
                      </a:r>
                      <a:r>
                        <a:rPr lang="ru-RU" sz="1100" dirty="0">
                          <a:effectLst/>
                        </a:rPr>
                        <a:t>.0</a:t>
                      </a:r>
                      <a:r>
                        <a:rPr lang="kk-KZ" sz="1100" dirty="0">
                          <a:effectLst/>
                        </a:rPr>
                        <a:t>9</a:t>
                      </a:r>
                      <a:r>
                        <a:rPr lang="ru-RU" sz="1100" dirty="0">
                          <a:effectLst/>
                        </a:rPr>
                        <a:t>.202</a:t>
                      </a:r>
                      <a:r>
                        <a:rPr lang="en-US" sz="1100" dirty="0">
                          <a:effectLst/>
                        </a:rPr>
                        <a:t>2</a:t>
                      </a:r>
                      <a:r>
                        <a:rPr lang="ru-RU" sz="1100" dirty="0">
                          <a:effectLst/>
                        </a:rPr>
                        <a:t>г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03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2. Главная медсестра                  Бейсенова А.К.  ________                                        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«Согласовано»               Заместитель главного врача по ВА - Бекебаева А.К. _________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dirty="0" smtClean="0">
                          <a:effectLst/>
                        </a:rPr>
                        <a:t>19</a:t>
                      </a:r>
                      <a:r>
                        <a:rPr lang="en-US" sz="1100" dirty="0">
                          <a:effectLst/>
                        </a:rPr>
                        <a:t>.0</a:t>
                      </a:r>
                      <a:r>
                        <a:rPr lang="kk-KZ" sz="1100" dirty="0">
                          <a:effectLst/>
                        </a:rPr>
                        <a:t>9</a:t>
                      </a:r>
                      <a:r>
                        <a:rPr lang="en-US" sz="1100" dirty="0">
                          <a:effectLst/>
                        </a:rPr>
                        <a:t>.2022г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Дата согласования: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</a:rPr>
                        <a:t>19</a:t>
                      </a:r>
                      <a:r>
                        <a:rPr lang="ru-RU" sz="1100">
                          <a:effectLst/>
                        </a:rPr>
                        <a:t>.0</a:t>
                      </a:r>
                      <a:r>
                        <a:rPr lang="kk-KZ" sz="1100">
                          <a:effectLst/>
                        </a:rPr>
                        <a:t>9</a:t>
                      </a:r>
                      <a:r>
                        <a:rPr lang="ru-RU" sz="1100">
                          <a:effectLst/>
                        </a:rPr>
                        <a:t>.202</a:t>
                      </a: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ru-RU" sz="1100">
                          <a:effectLst/>
                        </a:rPr>
                        <a:t>г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003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Ответственный за исполнение:               Врач эпидемиолог                          Гл медсестра                 Медицинские сестры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Введен в действие: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dirty="0" smtClean="0">
                          <a:effectLst/>
                        </a:rPr>
                        <a:t>19</a:t>
                      </a:r>
                      <a:r>
                        <a:rPr lang="en-US" sz="1100" dirty="0" smtClean="0">
                          <a:effectLst/>
                        </a:rPr>
                        <a:t>.0</a:t>
                      </a:r>
                      <a:r>
                        <a:rPr lang="kk-KZ" sz="1100" dirty="0" smtClean="0">
                          <a:effectLst/>
                        </a:rPr>
                        <a:t>9</a:t>
                      </a:r>
                      <a:r>
                        <a:rPr lang="en-US" sz="1100" dirty="0" smtClean="0">
                          <a:effectLst/>
                        </a:rPr>
                        <a:t>.2022г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02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Сотрудник, отвечающий за выполнение процедуры: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Медицинские сестры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22" marR="55922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6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58" y="255548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90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712" y="147898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СОП </a:t>
            </a:r>
            <a:r>
              <a:rPr lang="kk-KZ" b="1" dirty="0" smtClean="0">
                <a:solidFill>
                  <a:schemeClr val="accent4"/>
                </a:solidFill>
              </a:rPr>
              <a:t>Безопасное </a:t>
            </a:r>
            <a:r>
              <a:rPr lang="kk-KZ" b="1" dirty="0">
                <a:solidFill>
                  <a:schemeClr val="accent4"/>
                </a:solidFill>
              </a:rPr>
              <a:t>обращение </a:t>
            </a:r>
            <a:r>
              <a:rPr lang="kk-KZ" b="1" dirty="0" smtClean="0">
                <a:solidFill>
                  <a:schemeClr val="accent4"/>
                </a:solidFill>
              </a:rPr>
              <a:t>с медицинскими отходами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661" y="1124744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</a:rPr>
              <a:t>Цель: </a:t>
            </a:r>
            <a:r>
              <a:rPr lang="ru-RU" sz="1600" dirty="0">
                <a:solidFill>
                  <a:srgbClr val="002060"/>
                </a:solidFill>
              </a:rPr>
              <a:t>Профилактика инфицирования и загрязнения персонала, пациентов, объектов окружающей среды Медицинской организации.</a:t>
            </a:r>
          </a:p>
          <a:p>
            <a:pPr lvl="0"/>
            <a:r>
              <a:rPr lang="ru-RU" sz="1600" b="1" dirty="0">
                <a:solidFill>
                  <a:srgbClr val="002060"/>
                </a:solidFill>
              </a:rPr>
              <a:t>Область применения: </a:t>
            </a:r>
            <a:r>
              <a:rPr lang="ru-RU" sz="1600" dirty="0">
                <a:solidFill>
                  <a:srgbClr val="002060"/>
                </a:solidFill>
              </a:rPr>
              <a:t>все структурные подразделения Медицинской организации.</a:t>
            </a:r>
          </a:p>
          <a:p>
            <a:pPr lvl="0"/>
            <a:r>
              <a:rPr lang="ru-RU" sz="1600" b="1" dirty="0">
                <a:solidFill>
                  <a:srgbClr val="002060"/>
                </a:solidFill>
              </a:rPr>
              <a:t>Ответственность: </a:t>
            </a:r>
            <a:r>
              <a:rPr lang="ru-RU" sz="1600" dirty="0">
                <a:solidFill>
                  <a:srgbClr val="002060"/>
                </a:solidFill>
              </a:rPr>
              <a:t>средний и младший медицинский персонал, уборщицы Медицинской организации.</a:t>
            </a:r>
          </a:p>
          <a:p>
            <a:pPr lvl="0"/>
            <a:r>
              <a:rPr lang="ru-RU" sz="1600" b="1" dirty="0">
                <a:solidFill>
                  <a:srgbClr val="002060"/>
                </a:solidFill>
              </a:rPr>
              <a:t>Определение:</a:t>
            </a:r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b="1" dirty="0">
                <a:solidFill>
                  <a:srgbClr val="002060"/>
                </a:solidFill>
              </a:rPr>
              <a:t>Медицинские отходы</a:t>
            </a:r>
            <a:r>
              <a:rPr lang="ru-RU" sz="1600" dirty="0">
                <a:solidFill>
                  <a:srgbClr val="002060"/>
                </a:solidFill>
              </a:rPr>
              <a:t> – это отходы, образовавшиеся в ходе деятельности организаций здравоохранения, включают в себя широкий спектр материалов: использованные иглы и шприцы, загрязненную одежду, диагностические образцы, кровь, химические, фармацевтические и радиоактивные материалы, а также медицинские приборы.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Медицинские отходы организации (далее – отходы) по степени опасности подразделяются на пять классов: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</a:rPr>
              <a:t>         класс </a:t>
            </a:r>
            <a:r>
              <a:rPr lang="ru-RU" sz="1600" dirty="0">
                <a:solidFill>
                  <a:srgbClr val="002060"/>
                </a:solidFill>
              </a:rPr>
              <a:t>А - неопасные, подобные твердым бытовым отходам;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</a:rPr>
              <a:t>         класс </a:t>
            </a:r>
            <a:r>
              <a:rPr lang="ru-RU" sz="1600" dirty="0">
                <a:solidFill>
                  <a:srgbClr val="002060"/>
                </a:solidFill>
              </a:rPr>
              <a:t>Б - </a:t>
            </a:r>
            <a:r>
              <a:rPr lang="ru-RU" sz="1600" dirty="0" err="1">
                <a:solidFill>
                  <a:srgbClr val="002060"/>
                </a:solidFill>
              </a:rPr>
              <a:t>эпидемиологически</a:t>
            </a:r>
            <a:r>
              <a:rPr lang="ru-RU" sz="1600" dirty="0">
                <a:solidFill>
                  <a:srgbClr val="002060"/>
                </a:solidFill>
              </a:rPr>
              <a:t> опасные отходы;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</a:rPr>
              <a:t>         класс </a:t>
            </a:r>
            <a:r>
              <a:rPr lang="ru-RU" sz="1600" dirty="0">
                <a:solidFill>
                  <a:srgbClr val="002060"/>
                </a:solidFill>
              </a:rPr>
              <a:t>В - чрезвычайно </a:t>
            </a:r>
            <a:r>
              <a:rPr lang="ru-RU" sz="1600" dirty="0" err="1">
                <a:solidFill>
                  <a:srgbClr val="002060"/>
                </a:solidFill>
              </a:rPr>
              <a:t>эпидемиологически</a:t>
            </a:r>
            <a:r>
              <a:rPr lang="ru-RU" sz="1600" dirty="0">
                <a:solidFill>
                  <a:srgbClr val="002060"/>
                </a:solidFill>
              </a:rPr>
              <a:t> опасные отходы;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</a:rPr>
              <a:t>         класс </a:t>
            </a:r>
            <a:r>
              <a:rPr lang="ru-RU" sz="1600" dirty="0">
                <a:solidFill>
                  <a:srgbClr val="002060"/>
                </a:solidFill>
              </a:rPr>
              <a:t>Г - </a:t>
            </a:r>
            <a:r>
              <a:rPr lang="ru-RU" sz="1600" dirty="0" err="1">
                <a:solidFill>
                  <a:srgbClr val="002060"/>
                </a:solidFill>
              </a:rPr>
              <a:t>токсикологически</a:t>
            </a:r>
            <a:r>
              <a:rPr lang="ru-RU" sz="1600" dirty="0">
                <a:solidFill>
                  <a:srgbClr val="002060"/>
                </a:solidFill>
              </a:rPr>
              <a:t> опасные отходы;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</a:rPr>
              <a:t>         класс </a:t>
            </a:r>
            <a:r>
              <a:rPr lang="ru-RU" sz="1600" dirty="0">
                <a:solidFill>
                  <a:srgbClr val="002060"/>
                </a:solidFill>
              </a:rPr>
              <a:t>Д - радиоактивные отходы.</a:t>
            </a:r>
          </a:p>
        </p:txBody>
      </p:sp>
      <p:pic>
        <p:nvPicPr>
          <p:cNvPr id="6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985" y="147898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4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340768"/>
            <a:ext cx="83529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Медицинские отходы класса «А»: </a:t>
            </a:r>
            <a:r>
              <a:rPr lang="ru-RU" sz="1400" dirty="0">
                <a:solidFill>
                  <a:srgbClr val="002060"/>
                </a:solidFill>
              </a:rPr>
              <a:t>неопасные отходы – подобные твердым бытовым отходам, не имеющие контакта с биологическими жидкостями пациентов, инфекционными больными (канцелярские принадлежности, упаковка, мебель, инвентарь, потерявшие потребительские свойства, мусор от уборки территории, пищевые отходы центральных пищеблоков, а также всех подразделений медицинской организации, осуществляющей медицинскую деятельность, кроме инфекционных, в том числе фтизиатрических).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Медицинские отходы класса «Б»: </a:t>
            </a:r>
            <a:r>
              <a:rPr lang="ru-RU" sz="1400" dirty="0" err="1">
                <a:solidFill>
                  <a:srgbClr val="002060"/>
                </a:solidFill>
              </a:rPr>
              <a:t>эпидемиологически</a:t>
            </a:r>
            <a:r>
              <a:rPr lang="ru-RU" sz="1400" dirty="0">
                <a:solidFill>
                  <a:srgbClr val="002060"/>
                </a:solidFill>
              </a:rPr>
              <a:t> опасные отходы – инфицированные и потенциально инфицированные отходы (материалы и инструменты, предметы, загрязненные кровью и другими биологическими жидкостями, патологоанатомические отходы, органические операционные отходы: органы, ткани, пищевые отходы из инфекционных отделений, отходы из микробиологических, клинико-диагностических лабораторий, фармацевтических, иммунобиологических производств, работающих с микроорганизмами 3-4 групп патогенности, биологические отходы вивариев, живые вакцины, непригодные к использованию). 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Медицинские </a:t>
            </a:r>
            <a:r>
              <a:rPr lang="ru-RU" sz="1400" b="1" dirty="0">
                <a:solidFill>
                  <a:srgbClr val="002060"/>
                </a:solidFill>
              </a:rPr>
              <a:t>отходы класса «В»: </a:t>
            </a:r>
            <a:r>
              <a:rPr lang="ru-RU" sz="1400" dirty="0">
                <a:solidFill>
                  <a:srgbClr val="002060"/>
                </a:solidFill>
              </a:rPr>
              <a:t>чрезвычайно </a:t>
            </a:r>
            <a:r>
              <a:rPr lang="ru-RU" sz="1400" dirty="0" err="1">
                <a:solidFill>
                  <a:srgbClr val="002060"/>
                </a:solidFill>
              </a:rPr>
              <a:t>эпидемиологически</a:t>
            </a:r>
            <a:r>
              <a:rPr lang="ru-RU" sz="1400" dirty="0">
                <a:solidFill>
                  <a:srgbClr val="002060"/>
                </a:solidFill>
              </a:rPr>
              <a:t> опасные отходы – материалы, контактировавшие с больными инфекционными болезнями, которые могут привести к возникновению чрезвычайной ситуации в области санитарно-эпидемиологического благополучия населения и требуют проведения мероприятий по санитарной охране территории, отходы лабораторий, фармацевтических и иммунобиологических производств, работающих с микроорганизмами 1 - 2 групп патогенности, отходы лечебно-диагностических подразделений фтизиатрических стационаров, отходы от пациентов с анаэробной инфекцией, отходы микробиологических лабораторий, осуществляющих работу с возбудителями туберкулеза.</a:t>
            </a: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147898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СОП </a:t>
            </a:r>
            <a:r>
              <a:rPr lang="kk-KZ" b="1" dirty="0" smtClean="0">
                <a:solidFill>
                  <a:schemeClr val="accent4"/>
                </a:solidFill>
              </a:rPr>
              <a:t>Безопасное </a:t>
            </a:r>
            <a:r>
              <a:rPr lang="kk-KZ" b="1" dirty="0">
                <a:solidFill>
                  <a:schemeClr val="accent4"/>
                </a:solidFill>
              </a:rPr>
              <a:t>обращение </a:t>
            </a:r>
            <a:r>
              <a:rPr lang="kk-KZ" b="1" dirty="0" smtClean="0">
                <a:solidFill>
                  <a:schemeClr val="accent4"/>
                </a:solidFill>
              </a:rPr>
              <a:t>с медицинскими отходами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6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63984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30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340768"/>
            <a:ext cx="84969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Медицинские отходы класса «Г»: </a:t>
            </a:r>
            <a:r>
              <a:rPr lang="ru-RU" sz="1600" dirty="0" err="1">
                <a:solidFill>
                  <a:srgbClr val="002060"/>
                </a:solidFill>
              </a:rPr>
              <a:t>токсикологически</a:t>
            </a:r>
            <a:r>
              <a:rPr lang="ru-RU" sz="1600" dirty="0">
                <a:solidFill>
                  <a:srgbClr val="002060"/>
                </a:solidFill>
              </a:rPr>
              <a:t> опасные отходы – отходы (лекарственные, в том числе </a:t>
            </a:r>
            <a:r>
              <a:rPr lang="ru-RU" sz="1600" dirty="0" err="1">
                <a:solidFill>
                  <a:srgbClr val="002060"/>
                </a:solidFill>
              </a:rPr>
              <a:t>цитостатики</a:t>
            </a:r>
            <a:r>
              <a:rPr lang="ru-RU" sz="1600" dirty="0">
                <a:solidFill>
                  <a:srgbClr val="002060"/>
                </a:solidFill>
              </a:rPr>
              <a:t>, диагностические, дезинфицирующие средства) не подлежащие использованию, ртутьсодержащие предметы, приборы и оборудование, отходы сырья и продукции фармацевтических производств, отходы от эксплуатации оборудования, транспорта, систем оповещения).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Медицинские отходы класса «Д»: </a:t>
            </a:r>
            <a:r>
              <a:rPr lang="ru-RU" sz="1600" dirty="0">
                <a:solidFill>
                  <a:srgbClr val="002060"/>
                </a:solidFill>
              </a:rPr>
              <a:t>радиоактивные отходы – все виды отходов, в любом агрегатном состоянии, в которых содержание радионуклидов превышает допустимые уровни, установленные нормами радиационной безопасности. 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В объектах здравоохранения обеспечивается:</a:t>
            </a:r>
          </a:p>
          <a:p>
            <a:r>
              <a:rPr lang="ru-RU" sz="1600" dirty="0">
                <a:solidFill>
                  <a:srgbClr val="002060"/>
                </a:solidFill>
              </a:rPr>
              <a:t>1) сбор и обезвреживание отходов;</a:t>
            </a:r>
          </a:p>
          <a:p>
            <a:r>
              <a:rPr lang="ru-RU" sz="1600" dirty="0">
                <a:solidFill>
                  <a:srgbClr val="002060"/>
                </a:solidFill>
              </a:rPr>
              <a:t>2) временное хранение отходов в контейнерах на территории (класс А) и в специально выделенных помещениях (классы Б, В, Г, Д);</a:t>
            </a:r>
          </a:p>
          <a:p>
            <a:r>
              <a:rPr lang="ru-RU" sz="1600" dirty="0">
                <a:solidFill>
                  <a:srgbClr val="002060"/>
                </a:solidFill>
              </a:rPr>
              <a:t>3) транспортировка контейнеров к месту обезвреживания или уничтожения отходов.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Для сбора отходов используются одноразовые водонепроницаемые бумажные мешки, пакеты, металлические и пластиковые емкости, коробки для безопасного сбора и утилизации (далее – КБСУ), контейнеры.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47898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СОП </a:t>
            </a:r>
            <a:r>
              <a:rPr lang="kk-KZ" b="1" dirty="0" smtClean="0">
                <a:solidFill>
                  <a:schemeClr val="accent4"/>
                </a:solidFill>
              </a:rPr>
              <a:t>Безопасное </a:t>
            </a:r>
            <a:r>
              <a:rPr lang="kk-KZ" b="1" dirty="0">
                <a:solidFill>
                  <a:schemeClr val="accent4"/>
                </a:solidFill>
              </a:rPr>
              <a:t>обращение </a:t>
            </a:r>
            <a:r>
              <a:rPr lang="kk-KZ" b="1" dirty="0" smtClean="0">
                <a:solidFill>
                  <a:schemeClr val="accent4"/>
                </a:solidFill>
              </a:rPr>
              <a:t>с медицинскими отходами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5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32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523B2D-5190-4F23-8197-DFB8FB1E0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040" y="692696"/>
            <a:ext cx="6683765" cy="565587"/>
          </a:xfrm>
        </p:spPr>
        <p:txBody>
          <a:bodyPr>
            <a:noAutofit/>
          </a:bodyPr>
          <a:lstStyle/>
          <a:p>
            <a:pPr algn="ctr"/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Цель и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задачи</a:t>
            </a:r>
            <a:endParaRPr lang="ru-RU" sz="2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70209C-0CC3-44B0-9A58-85EB115AC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772816"/>
            <a:ext cx="6686550" cy="364174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  <a:tabLst>
                <a:tab pos="13525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Определить риски при обращении с медицинскими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отходами и разработать меры по снижению рисков с использованием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мультимодального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подхода.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  <a:tabLst>
                <a:tab pos="13525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Задачи: </a:t>
            </a:r>
          </a:p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  <a:tabLst>
                <a:tab pos="13525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1.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Определить основные категории и источники отходов в медицинском учреждении. 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  <a:tabLst>
                <a:tab pos="13525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2. Описать возможные риски, связанные с воздействием медицинских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отходов.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  <a:tabLst>
                <a:tab pos="13525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3. Дать обоснование рискам при обращении с медицинскими отходами.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  <a:tabLst>
                <a:tab pos="135255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4. Р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азработать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по снижению рисков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обращении с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медотходами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мультимодального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подхода.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86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1695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2990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5572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693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8058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71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Маркировка контейнеров, емкостей и пакетов для каждого класса должна совпадать. Металлические и пластиковые емкости, контейнеры для сбора отходов класса «Б» и «В» должны плотно закрываться.</a:t>
            </a:r>
            <a:endParaRPr kumimoji="0" lang="ru-RU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КБСУ должны быть одноразового использования, изготовлены из плотного, не прокалываемого и водонепроницаемого материала, с клапаном-фиксатором, исключающим возможность рассыпания, выпадения медицинских отходов. </a:t>
            </a:r>
            <a:endParaRPr kumimoji="0" lang="ru-RU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КБСУ заполняются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более чем на две трети объема и хранятся на месте заполнения не более суток</a:t>
            </a:r>
            <a:r>
              <a:rPr kumimoji="0" lang="ru-RU" sz="1400" b="0" i="0" u="sng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4725" y="1234815"/>
            <a:ext cx="87849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             Для </a:t>
            </a:r>
            <a:r>
              <a:rPr lang="ru-RU" sz="1600" dirty="0">
                <a:solidFill>
                  <a:srgbClr val="002060"/>
                </a:solidFill>
              </a:rPr>
              <a:t>каждого класса отходов мешки, пакеты для сбора должны иметь различную окраску; контейнеры и емкости маркируются. Пакеты и емкости для сбора отходов различных классов должны иметь свою окра</a:t>
            </a:r>
            <a:r>
              <a:rPr lang="en-US" sz="1600" dirty="0">
                <a:solidFill>
                  <a:srgbClr val="002060"/>
                </a:solidFill>
              </a:rPr>
              <a:t>c</a:t>
            </a:r>
            <a:r>
              <a:rPr lang="ru-RU" sz="1600" dirty="0">
                <a:solidFill>
                  <a:srgbClr val="002060"/>
                </a:solidFill>
              </a:rPr>
              <a:t>ку:</a:t>
            </a:r>
          </a:p>
          <a:p>
            <a:pPr lvl="0"/>
            <a:r>
              <a:rPr lang="ru-RU" sz="1600" dirty="0">
                <a:solidFill>
                  <a:srgbClr val="002060"/>
                </a:solidFill>
              </a:rPr>
              <a:t>класс «А» – черная окраска;</a:t>
            </a:r>
          </a:p>
          <a:p>
            <a:pPr lvl="0"/>
            <a:r>
              <a:rPr lang="ru-RU" sz="1600" dirty="0">
                <a:solidFill>
                  <a:srgbClr val="002060"/>
                </a:solidFill>
              </a:rPr>
              <a:t>класс «Б» – желтая окраска;</a:t>
            </a:r>
          </a:p>
          <a:p>
            <a:pPr lvl="0"/>
            <a:r>
              <a:rPr lang="ru-RU" sz="1600" dirty="0">
                <a:solidFill>
                  <a:srgbClr val="002060"/>
                </a:solidFill>
              </a:rPr>
              <a:t>класс «В» – красная окраска;</a:t>
            </a:r>
          </a:p>
          <a:p>
            <a:pPr lvl="0"/>
            <a:r>
              <a:rPr lang="ru-RU" sz="1600" dirty="0">
                <a:solidFill>
                  <a:srgbClr val="002060"/>
                </a:solidFill>
              </a:rPr>
              <a:t>класс «Г» – белая окраска;</a:t>
            </a:r>
          </a:p>
          <a:p>
            <a:pPr lvl="0"/>
            <a:r>
              <a:rPr lang="ru-RU" sz="1600" dirty="0">
                <a:solidFill>
                  <a:srgbClr val="002060"/>
                </a:solidFill>
              </a:rPr>
              <a:t>класс «Д» – маркируются знаком радиоактивной опасности.</a:t>
            </a:r>
          </a:p>
        </p:txBody>
      </p:sp>
      <p:pic>
        <p:nvPicPr>
          <p:cNvPr id="2067" name="Рисунок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7" y="3478308"/>
            <a:ext cx="9620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Рисунок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878" y="3421158"/>
            <a:ext cx="914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Рисунок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08" y="3432066"/>
            <a:ext cx="101917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Рисунок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328" y="3391228"/>
            <a:ext cx="8001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Рисунок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773" y="3371809"/>
            <a:ext cx="8667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Рисунок 6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982" y="3506883"/>
            <a:ext cx="9334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152400" y="1847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152400" y="3143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152400" y="441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152400" y="5724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152400" y="708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26"/>
          <p:cNvSpPr>
            <a:spLocks noChangeArrowheads="1"/>
          </p:cNvSpPr>
          <p:nvPr/>
        </p:nvSpPr>
        <p:spPr bwMode="auto">
          <a:xfrm>
            <a:off x="152400" y="8210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7529" y="4772353"/>
            <a:ext cx="85393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         Маркировка </a:t>
            </a:r>
            <a:r>
              <a:rPr lang="ru-RU" sz="1400" dirty="0">
                <a:solidFill>
                  <a:srgbClr val="002060"/>
                </a:solidFill>
              </a:rPr>
              <a:t>контейнеров, емкостей и пакетов для каждого класса должна совпадать. Металлические и пластиковые емкости, контейнеры для сбора отходов класса «Б» и «В» должны плотно закрываться.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         КБСУ должны </a:t>
            </a:r>
            <a:r>
              <a:rPr lang="ru-RU" sz="1400" dirty="0">
                <a:solidFill>
                  <a:srgbClr val="002060"/>
                </a:solidFill>
              </a:rPr>
              <a:t>быть одноразового использования, изготовлены из плотного, не прокалываемого и водонепроницаемого материала, с клапаном-фиксатором, исключающим возможность рассыпания, выпадения медицинских отходов. 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          КБСУ </a:t>
            </a:r>
            <a:r>
              <a:rPr lang="ru-RU" sz="1400" dirty="0">
                <a:solidFill>
                  <a:srgbClr val="002060"/>
                </a:solidFill>
              </a:rPr>
              <a:t>заполняются </a:t>
            </a:r>
            <a:r>
              <a:rPr lang="ru-RU" sz="1400" b="1" dirty="0">
                <a:solidFill>
                  <a:srgbClr val="002060"/>
                </a:solidFill>
              </a:rPr>
              <a:t>не более чем на две трети объема и хранятся на месте заполнения не более суток</a:t>
            </a:r>
            <a:r>
              <a:rPr lang="ru-RU" sz="1400" u="sng" dirty="0">
                <a:solidFill>
                  <a:srgbClr val="002060"/>
                </a:solidFill>
              </a:rPr>
              <a:t>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79712" y="147898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СОП </a:t>
            </a:r>
            <a:r>
              <a:rPr lang="kk-KZ" b="1" dirty="0" smtClean="0">
                <a:solidFill>
                  <a:schemeClr val="accent4"/>
                </a:solidFill>
              </a:rPr>
              <a:t>Безопасное </a:t>
            </a:r>
            <a:r>
              <a:rPr lang="kk-KZ" b="1" dirty="0">
                <a:solidFill>
                  <a:schemeClr val="accent4"/>
                </a:solidFill>
              </a:rPr>
              <a:t>обращение </a:t>
            </a:r>
            <a:r>
              <a:rPr lang="kk-KZ" b="1" dirty="0" smtClean="0">
                <a:solidFill>
                  <a:schemeClr val="accent4"/>
                </a:solidFill>
              </a:rPr>
              <a:t>с медицинскими отходами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2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243" y="24199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4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268760"/>
            <a:ext cx="78488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2060"/>
                </a:solidFill>
              </a:rPr>
              <a:t>Ресурсы: </a:t>
            </a:r>
            <a:endParaRPr lang="ru-RU" sz="1400" dirty="0">
              <a:solidFill>
                <a:srgbClr val="002060"/>
              </a:solidFill>
            </a:endParaRPr>
          </a:p>
          <a:p>
            <a:pPr lvl="0"/>
            <a:r>
              <a:rPr lang="ru-RU" sz="1400" dirty="0">
                <a:solidFill>
                  <a:srgbClr val="002060"/>
                </a:solidFill>
              </a:rPr>
              <a:t>одноразовые водонепроницаемые бумажные мешки, пакеты, металлические и пластиковые емкости, КБСУ, контейнеры соответствующей окраской или маркировкой по классам отходов;</a:t>
            </a:r>
          </a:p>
          <a:p>
            <a:pPr lvl="0"/>
            <a:r>
              <a:rPr lang="ru-RU" sz="1400" dirty="0">
                <a:solidFill>
                  <a:srgbClr val="002060"/>
                </a:solidFill>
              </a:rPr>
              <a:t>Средства индивидуальной защиты: перчатки, маски, колпаки</a:t>
            </a:r>
          </a:p>
          <a:p>
            <a:pPr lvl="0"/>
            <a:r>
              <a:rPr lang="ru-RU" sz="1400" dirty="0">
                <a:solidFill>
                  <a:srgbClr val="002060"/>
                </a:solidFill>
              </a:rPr>
              <a:t>Кожный антисептик для обработки рук.</a:t>
            </a:r>
          </a:p>
          <a:p>
            <a:pPr lvl="0"/>
            <a:r>
              <a:rPr lang="ru-RU" sz="1400" b="1" dirty="0">
                <a:solidFill>
                  <a:srgbClr val="002060"/>
                </a:solidFill>
              </a:rPr>
              <a:t>Документирование: </a:t>
            </a:r>
            <a:endParaRPr lang="ru-RU" sz="1400" dirty="0">
              <a:solidFill>
                <a:srgbClr val="002060"/>
              </a:solidFill>
            </a:endParaRPr>
          </a:p>
          <a:p>
            <a:pPr lvl="0"/>
            <a:r>
              <a:rPr lang="ru-RU" sz="1400" dirty="0">
                <a:solidFill>
                  <a:srgbClr val="002060"/>
                </a:solidFill>
              </a:rPr>
              <a:t>Журнал ежедневного учета медицинских отходов (в комнате временного хранения медицинских отходов);</a:t>
            </a:r>
          </a:p>
          <a:p>
            <a:pPr lvl="0"/>
            <a:r>
              <a:rPr lang="ru-RU" sz="1400" dirty="0" err="1">
                <a:solidFill>
                  <a:srgbClr val="002060"/>
                </a:solidFill>
              </a:rPr>
              <a:t>Стикеры</a:t>
            </a:r>
            <a:r>
              <a:rPr lang="ru-RU" sz="1400" dirty="0">
                <a:solidFill>
                  <a:srgbClr val="002060"/>
                </a:solidFill>
              </a:rPr>
              <a:t> на пакеты и контейнеры классов «А», «Б» и «В».</a:t>
            </a:r>
          </a:p>
          <a:p>
            <a:r>
              <a:rPr lang="ru-RU" sz="1400" dirty="0">
                <a:solidFill>
                  <a:srgbClr val="002060"/>
                </a:solidFill>
              </a:rPr>
              <a:t> </a:t>
            </a:r>
          </a:p>
          <a:p>
            <a:pPr lvl="0"/>
            <a:r>
              <a:rPr lang="ru-RU" sz="1400" b="1" dirty="0">
                <a:solidFill>
                  <a:srgbClr val="002060"/>
                </a:solidFill>
              </a:rPr>
              <a:t>Описание </a:t>
            </a:r>
            <a:r>
              <a:rPr lang="ru-RU" sz="1400" b="1" dirty="0" smtClean="0">
                <a:solidFill>
                  <a:srgbClr val="002060"/>
                </a:solidFill>
              </a:rPr>
              <a:t>Правил</a:t>
            </a:r>
          </a:p>
          <a:p>
            <a:pPr lvl="0"/>
            <a:r>
              <a:rPr lang="ru-RU" sz="1400" b="1" dirty="0" smtClean="0">
                <a:solidFill>
                  <a:srgbClr val="002060"/>
                </a:solidFill>
              </a:rPr>
              <a:t>Общие </a:t>
            </a:r>
            <a:r>
              <a:rPr lang="ru-RU" sz="1400" b="1" dirty="0">
                <a:solidFill>
                  <a:srgbClr val="002060"/>
                </a:solidFill>
              </a:rPr>
              <a:t>требования:</a:t>
            </a:r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b="1" dirty="0">
                <a:solidFill>
                  <a:srgbClr val="002060"/>
                </a:solidFill>
              </a:rPr>
              <a:t>Не допускается:</a:t>
            </a:r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dirty="0">
                <a:solidFill>
                  <a:srgbClr val="002060"/>
                </a:solidFill>
              </a:rPr>
              <a:t>1) смешивать отходы различных классов на стадиях их сбора, обезвреживания, хранения и транспортировки;</a:t>
            </a:r>
          </a:p>
          <a:p>
            <a:r>
              <a:rPr lang="ru-RU" sz="1400" dirty="0">
                <a:solidFill>
                  <a:srgbClr val="002060"/>
                </a:solidFill>
              </a:rPr>
              <a:t>2) устанавливать емкости рядом с электронагревательными приборами;</a:t>
            </a:r>
          </a:p>
          <a:p>
            <a:r>
              <a:rPr lang="ru-RU" sz="1400" dirty="0">
                <a:solidFill>
                  <a:srgbClr val="002060"/>
                </a:solidFill>
              </a:rPr>
              <a:t>3) утрамбовывать отходы руками;</a:t>
            </a:r>
          </a:p>
          <a:p>
            <a:r>
              <a:rPr lang="ru-RU" sz="1400" dirty="0">
                <a:solidFill>
                  <a:srgbClr val="002060"/>
                </a:solidFill>
              </a:rPr>
              <a:t>4) осуществлять сбор отходов без перчаток.</a:t>
            </a:r>
          </a:p>
          <a:p>
            <a:r>
              <a:rPr lang="ru-RU" sz="1400" dirty="0">
                <a:solidFill>
                  <a:srgbClr val="002060"/>
                </a:solidFill>
              </a:rPr>
              <a:t>5) Отходы класса «А», «Б», хранятся по месту образования </a:t>
            </a:r>
            <a:r>
              <a:rPr lang="ru-RU" sz="1400" b="1" dirty="0">
                <a:solidFill>
                  <a:srgbClr val="002060"/>
                </a:solidFill>
              </a:rPr>
              <a:t>не более одних суток</a:t>
            </a:r>
            <a:r>
              <a:rPr lang="ru-RU" sz="1400" dirty="0">
                <a:solidFill>
                  <a:srgbClr val="002060"/>
                </a:solidFill>
              </a:rPr>
              <a:t>, в контейнерах на специальных площадках или в помещениях для временного хранения емкостей с отходами </a:t>
            </a:r>
            <a:r>
              <a:rPr lang="ru-RU" sz="1400" b="1" dirty="0">
                <a:solidFill>
                  <a:srgbClr val="002060"/>
                </a:solidFill>
              </a:rPr>
              <a:t>не более трех суток.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47898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СОП </a:t>
            </a:r>
            <a:r>
              <a:rPr lang="kk-KZ" b="1" dirty="0" smtClean="0">
                <a:solidFill>
                  <a:schemeClr val="accent4"/>
                </a:solidFill>
              </a:rPr>
              <a:t>Безопасное </a:t>
            </a:r>
            <a:r>
              <a:rPr lang="kk-KZ" b="1" dirty="0">
                <a:solidFill>
                  <a:schemeClr val="accent4"/>
                </a:solidFill>
              </a:rPr>
              <a:t>обращение </a:t>
            </a:r>
            <a:r>
              <a:rPr lang="kk-KZ" b="1" dirty="0" smtClean="0">
                <a:solidFill>
                  <a:schemeClr val="accent4"/>
                </a:solidFill>
              </a:rPr>
              <a:t>с медицинскими отходами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5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07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268760"/>
            <a:ext cx="806489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Слив </a:t>
            </a:r>
            <a:r>
              <a:rPr lang="ru-RU" sz="1400" b="1" dirty="0">
                <a:solidFill>
                  <a:srgbClr val="002060"/>
                </a:solidFill>
              </a:rPr>
              <a:t>жидких медицинских отходов без обезвреживания в канализационную сеть, не допускается.</a:t>
            </a:r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Для </a:t>
            </a:r>
            <a:r>
              <a:rPr lang="ru-RU" sz="1400" dirty="0">
                <a:solidFill>
                  <a:srgbClr val="002060"/>
                </a:solidFill>
              </a:rPr>
              <a:t>временного хранения отходов класса «Б», в организации выделено помещение, расположенное в 0-этаже - «комната временного хранения медицинских отходов». 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Персонал </a:t>
            </a:r>
            <a:r>
              <a:rPr lang="ru-RU" sz="1400" dirty="0">
                <a:solidFill>
                  <a:srgbClr val="002060"/>
                </a:solidFill>
              </a:rPr>
              <a:t>обеспечивается комплектами спецодежды и средствами индивидуальной защиты (перчатки, маски, колпаки).</a:t>
            </a: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Процедуры </a:t>
            </a:r>
            <a:r>
              <a:rPr lang="ru-RU" sz="1400" b="1" dirty="0">
                <a:solidFill>
                  <a:srgbClr val="002060"/>
                </a:solidFill>
              </a:rPr>
              <a:t>по сбору и утилизации отходов:</a:t>
            </a:r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Отходы </a:t>
            </a:r>
            <a:r>
              <a:rPr lang="ru-RU" sz="1400" b="1" dirty="0">
                <a:solidFill>
                  <a:srgbClr val="002060"/>
                </a:solidFill>
              </a:rPr>
              <a:t>класса «А»</a:t>
            </a:r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dirty="0">
                <a:solidFill>
                  <a:srgbClr val="002060"/>
                </a:solidFill>
              </a:rPr>
              <a:t>Медицинские отходы класса А из мест образования направляются в контейнер, расположенный на территории организации и вывозятся субъектом, занимающимся сбором, удалением, сортировкой, обезвреживанием, утилизацией и переработкой бытовых и медицинских отходов.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В отделении по мере заполнения емкостей, а также ко времени сдачи отходов согласно графику, младшим медицинским персоналом проводится сбор отходов с завязыванием мешков, пакетов (дата). Все транспортируется в контейнер, расположенный на территории </a:t>
            </a:r>
            <a:r>
              <a:rPr lang="ru-RU" sz="1400" dirty="0" smtClean="0">
                <a:solidFill>
                  <a:srgbClr val="002060"/>
                </a:solidFill>
              </a:rPr>
              <a:t>организации.</a:t>
            </a:r>
          </a:p>
          <a:p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b="1" dirty="0">
                <a:solidFill>
                  <a:srgbClr val="002060"/>
                </a:solidFill>
              </a:rPr>
              <a:t>При выносе отходов младший медицинский персонал обязан переобуваться!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47898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СОП </a:t>
            </a:r>
            <a:r>
              <a:rPr lang="kk-KZ" b="1" dirty="0" smtClean="0">
                <a:solidFill>
                  <a:schemeClr val="accent4"/>
                </a:solidFill>
              </a:rPr>
              <a:t>Безопасное </a:t>
            </a:r>
            <a:r>
              <a:rPr lang="kk-KZ" b="1" dirty="0">
                <a:solidFill>
                  <a:schemeClr val="accent4"/>
                </a:solidFill>
              </a:rPr>
              <a:t>обращение </a:t>
            </a:r>
            <a:r>
              <a:rPr lang="kk-KZ" b="1" dirty="0" smtClean="0">
                <a:solidFill>
                  <a:schemeClr val="accent4"/>
                </a:solidFill>
              </a:rPr>
              <a:t>с медицинскими отходами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5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47898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33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124744"/>
            <a:ext cx="806489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Отходы </a:t>
            </a:r>
            <a:r>
              <a:rPr lang="ru-RU" sz="1400" b="1" dirty="0"/>
              <a:t>класса «Б» и «В»</a:t>
            </a:r>
            <a:endParaRPr lang="ru-RU" sz="1400" dirty="0"/>
          </a:p>
          <a:p>
            <a:r>
              <a:rPr lang="ru-RU" sz="1400" dirty="0"/>
              <a:t>Сбор отходов проводится средним медицинским персоналом в перчатках, с завязыванием мешков, пакетов, плотно закрываются крышки КБСУ с маркировкой (дата, время, структурное подразделение, Ф.И.О медсестры). Транспортировка отходов осуществляется младшим медицинским персоналом в перчатках. При сдаче отходы взвешиваются и осторожно укладываются в комнате временного хранения. После сдачи отходов персонал должен снять перчатки и утилизировать в контейнер класса «Б». Обработать руки согласно правилам гигиены рук Медицинской организации.</a:t>
            </a:r>
          </a:p>
          <a:p>
            <a:r>
              <a:rPr lang="ru-RU" sz="1400" dirty="0"/>
              <a:t>Сдача отходов в комнату временного хранения производится круглосуточно или по графику. При этом необходимо произвести регистрацию в журнале ежедневного учета медицинских отходов. Утилизация медицинских отходов данных классов производится на основании договора сторонней организацией не реже чем, каждые 72 </a:t>
            </a:r>
            <a:r>
              <a:rPr lang="ru-RU" sz="1400" dirty="0" smtClean="0"/>
              <a:t>часа</a:t>
            </a:r>
          </a:p>
          <a:p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b="1" dirty="0"/>
              <a:t>Отходы класса «Г» </a:t>
            </a:r>
            <a:r>
              <a:rPr lang="ru-RU" sz="1400" dirty="0"/>
              <a:t>образуются в диагностических, химиотерапевтических, патологоанатомических отделениях, фармацевтических цехах, аптеках, складах, химических лабораториях. Использованные люминесцентные лампы, ртутьсодержащие приборы и оборудование собираются в плотно закрывающиеся емкости. После заполнения емкости плотно закрываются и хранятся во вспомогательных помещениях. Уничтожение отходов класса Г проводится в соответствии с классом их опасности. Слив жидких растворов в канализацию допускается при условии, если растворы не оказывают разрушающего действия на материалы труб и элементы сооружений канализации.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47898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СОП </a:t>
            </a:r>
            <a:r>
              <a:rPr lang="kk-KZ" b="1" dirty="0" smtClean="0">
                <a:solidFill>
                  <a:schemeClr val="accent4"/>
                </a:solidFill>
              </a:rPr>
              <a:t>Безопасное </a:t>
            </a:r>
            <a:r>
              <a:rPr lang="kk-KZ" b="1" dirty="0">
                <a:solidFill>
                  <a:schemeClr val="accent4"/>
                </a:solidFill>
              </a:rPr>
              <a:t>обращение </a:t>
            </a:r>
            <a:r>
              <a:rPr lang="kk-KZ" b="1" dirty="0" smtClean="0">
                <a:solidFill>
                  <a:schemeClr val="accent4"/>
                </a:solidFill>
              </a:rPr>
              <a:t>с медицинскими отходами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5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64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190937"/>
            <a:ext cx="871296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2060"/>
                </a:solidFill>
              </a:rPr>
              <a:t>Отходы класса «Д» </a:t>
            </a:r>
            <a:r>
              <a:rPr lang="ru-RU" sz="1400" dirty="0">
                <a:solidFill>
                  <a:srgbClr val="002060"/>
                </a:solidFill>
              </a:rPr>
              <a:t>образуются в диагностических лабораториях (отделениях), радиоизотопных лабораториях, рентгеновских кабинетах. Отходы, имеющие короткий жизненный цикл (твердая, жидкая и газообразная формы) допускается хранить в соответствующих хранилищах до их распада, с последующим вывозом на полигоны ТБО. Радиоактивные «долгоживущие» отходы направляются для захоронения на специальные полигоны (могильники).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          Транспортировка </a:t>
            </a:r>
            <a:r>
              <a:rPr lang="ru-RU" sz="1400" dirty="0">
                <a:solidFill>
                  <a:srgbClr val="002060"/>
                </a:solidFill>
              </a:rPr>
              <a:t>всех отходов должна быть безопасной для персонала и окружающей среды и осуществляться специально обученным персоналом.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          Дезинфекция </a:t>
            </a:r>
            <a:r>
              <a:rPr lang="ru-RU" sz="1400" dirty="0">
                <a:solidFill>
                  <a:srgbClr val="002060"/>
                </a:solidFill>
              </a:rPr>
              <a:t>контейнеров для сбора отходов классов «А», «Б» и «В», кузовов автотранспортного средства проводится один раз в неделю и по мере загрязнения в местах разгрузки объектом, занимающимся сбором, удалением, сортировкой, обезвреживанием, утилизацией и переработкой бытовых и медицинских отходов.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          Помещение </a:t>
            </a:r>
            <a:r>
              <a:rPr lang="ru-RU" sz="1400" dirty="0">
                <a:solidFill>
                  <a:srgbClr val="002060"/>
                </a:solidFill>
              </a:rPr>
              <a:t>временного хранения, использованный инвентарь и оборудование после вывоза отходов дезинфицируются.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084037"/>
            <a:ext cx="8712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Ссылки:</a:t>
            </a:r>
            <a:endParaRPr lang="ru-RU" sz="1400" dirty="0">
              <a:solidFill>
                <a:srgbClr val="002060"/>
              </a:solidFill>
            </a:endParaRPr>
          </a:p>
          <a:p>
            <a:pPr lvl="0"/>
            <a:r>
              <a:rPr lang="ru-RU" sz="1400" dirty="0" smtClean="0">
                <a:solidFill>
                  <a:srgbClr val="002060"/>
                </a:solidFill>
              </a:rPr>
              <a:t>       Приказ </a:t>
            </a:r>
            <a:r>
              <a:rPr lang="ru-RU" sz="1400" dirty="0">
                <a:solidFill>
                  <a:srgbClr val="002060"/>
                </a:solidFill>
              </a:rPr>
              <a:t>Министра здравоохранения Республики Казахстан от </a:t>
            </a:r>
            <a:r>
              <a:rPr lang="kk-KZ" sz="1400" dirty="0">
                <a:solidFill>
                  <a:srgbClr val="002060"/>
                </a:solidFill>
              </a:rPr>
              <a:t>11 август</a:t>
            </a:r>
            <a:r>
              <a:rPr lang="ru-RU" sz="1400" dirty="0">
                <a:solidFill>
                  <a:srgbClr val="002060"/>
                </a:solidFill>
              </a:rPr>
              <a:t> 2017 года № </a:t>
            </a:r>
            <a:r>
              <a:rPr lang="kk-KZ" sz="1400" dirty="0">
                <a:solidFill>
                  <a:srgbClr val="002060"/>
                </a:solidFill>
              </a:rPr>
              <a:t>96</a:t>
            </a:r>
            <a:r>
              <a:rPr lang="ru-RU" sz="1400" dirty="0">
                <a:solidFill>
                  <a:srgbClr val="002060"/>
                </a:solidFill>
              </a:rPr>
              <a:t> «Об утверждении Санитарных правил «Санитарно-эпидемиологические требования к объектам здравоохранения»;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</a:rPr>
              <a:t>       Приказ </a:t>
            </a:r>
            <a:r>
              <a:rPr lang="ru-RU" sz="1400" dirty="0">
                <a:solidFill>
                  <a:srgbClr val="002060"/>
                </a:solidFill>
              </a:rPr>
              <a:t>Министра национальной экономики Республики Казахстан от 2</a:t>
            </a:r>
            <a:r>
              <a:rPr lang="kk-KZ" sz="1400" dirty="0">
                <a:solidFill>
                  <a:srgbClr val="002060"/>
                </a:solidFill>
              </a:rPr>
              <a:t>3 апрел</a:t>
            </a:r>
            <a:r>
              <a:rPr lang="ru-RU" sz="1400" dirty="0">
                <a:solidFill>
                  <a:srgbClr val="002060"/>
                </a:solidFill>
              </a:rPr>
              <a:t>я 201</a:t>
            </a:r>
            <a:r>
              <a:rPr lang="kk-KZ" sz="1400" dirty="0">
                <a:solidFill>
                  <a:srgbClr val="002060"/>
                </a:solidFill>
              </a:rPr>
              <a:t>8</a:t>
            </a:r>
            <a:r>
              <a:rPr lang="ru-RU" sz="1400" dirty="0">
                <a:solidFill>
                  <a:srgbClr val="002060"/>
                </a:solidFill>
              </a:rPr>
              <a:t> года № </a:t>
            </a:r>
            <a:r>
              <a:rPr lang="kk-KZ" sz="1400" dirty="0">
                <a:solidFill>
                  <a:srgbClr val="002060"/>
                </a:solidFill>
              </a:rPr>
              <a:t>187</a:t>
            </a:r>
            <a:r>
              <a:rPr lang="ru-RU" sz="1400" dirty="0">
                <a:solidFill>
                  <a:srgbClr val="002060"/>
                </a:solidFill>
              </a:rPr>
              <a:t> «Об утверждении Санитарных правил «Санитарно-эпидемиологические требования к сбору, использованию, применению, обезвреживанию, транспортировке, хранению и захоронению отходов производства и потребления»;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</a:rPr>
              <a:t>       Правила </a:t>
            </a:r>
            <a:r>
              <a:rPr lang="ru-RU" sz="1400" dirty="0">
                <a:solidFill>
                  <a:srgbClr val="002060"/>
                </a:solidFill>
              </a:rPr>
              <a:t>гигиены рук Медицинской организации.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147898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СОП </a:t>
            </a:r>
            <a:r>
              <a:rPr lang="kk-KZ" b="1" dirty="0" smtClean="0">
                <a:solidFill>
                  <a:schemeClr val="accent4"/>
                </a:solidFill>
              </a:rPr>
              <a:t>Безопасное </a:t>
            </a:r>
            <a:r>
              <a:rPr lang="kk-KZ" b="1" dirty="0">
                <a:solidFill>
                  <a:schemeClr val="accent4"/>
                </a:solidFill>
              </a:rPr>
              <a:t>обращение </a:t>
            </a:r>
            <a:r>
              <a:rPr lang="kk-KZ" b="1" dirty="0" smtClean="0">
                <a:solidFill>
                  <a:schemeClr val="accent4"/>
                </a:solidFill>
              </a:rPr>
              <a:t>с медицинскими отходами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7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47898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65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736"/>
            <a:ext cx="4281313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147898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СОП </a:t>
            </a:r>
            <a:r>
              <a:rPr lang="kk-KZ" b="1" dirty="0" smtClean="0">
                <a:solidFill>
                  <a:schemeClr val="accent4"/>
                </a:solidFill>
              </a:rPr>
              <a:t>Безопасное </a:t>
            </a:r>
            <a:r>
              <a:rPr lang="kk-KZ" b="1" dirty="0">
                <a:solidFill>
                  <a:schemeClr val="accent4"/>
                </a:solidFill>
              </a:rPr>
              <a:t>обращение </a:t>
            </a:r>
            <a:r>
              <a:rPr lang="kk-KZ" b="1" dirty="0" smtClean="0">
                <a:solidFill>
                  <a:schemeClr val="accent4"/>
                </a:solidFill>
              </a:rPr>
              <a:t>с медицинскими отходами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47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348880"/>
            <a:ext cx="7180287" cy="1486495"/>
          </a:xfrm>
        </p:spPr>
        <p:txBody>
          <a:bodyPr/>
          <a:lstStyle/>
          <a:p>
            <a:pPr algn="ctr" eaLnBrk="1" hangingPunct="1"/>
            <a:r>
              <a:rPr lang="ru-RU" dirty="0" smtClean="0">
                <a:solidFill>
                  <a:srgbClr val="00B050"/>
                </a:solidFill>
              </a:rPr>
              <a:t>Спасибо за внимание!</a:t>
            </a:r>
          </a:p>
        </p:txBody>
      </p:sp>
      <p:pic>
        <p:nvPicPr>
          <p:cNvPr id="3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4437112"/>
            <a:ext cx="3851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Roboto"/>
              </a:rPr>
              <a:t>Адрес:</a:t>
            </a:r>
            <a:endParaRPr lang="ru-RU" sz="1200" dirty="0">
              <a:solidFill>
                <a:srgbClr val="002060"/>
              </a:solidFill>
              <a:latin typeface="Roboto"/>
            </a:endParaRPr>
          </a:p>
          <a:p>
            <a:r>
              <a:rPr lang="ru-RU" sz="1200" dirty="0">
                <a:solidFill>
                  <a:srgbClr val="002060"/>
                </a:solidFill>
                <a:latin typeface="Roboto"/>
              </a:rPr>
              <a:t>010000, Республика Казахстан, город </a:t>
            </a:r>
            <a:r>
              <a:rPr lang="ru-RU" sz="1200" dirty="0" err="1">
                <a:solidFill>
                  <a:srgbClr val="002060"/>
                </a:solidFill>
                <a:latin typeface="Roboto"/>
              </a:rPr>
              <a:t>Нур</a:t>
            </a:r>
            <a:r>
              <a:rPr lang="ru-RU" sz="1200" dirty="0">
                <a:solidFill>
                  <a:srgbClr val="002060"/>
                </a:solidFill>
                <a:latin typeface="Roboto"/>
              </a:rPr>
              <a:t>-Султан</a:t>
            </a:r>
            <a:r>
              <a:rPr lang="ru-RU" sz="1200" dirty="0" smtClean="0">
                <a:solidFill>
                  <a:srgbClr val="002060"/>
                </a:solidFill>
                <a:latin typeface="Roboto"/>
              </a:rPr>
              <a:t>,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Roboto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Roboto"/>
              </a:rPr>
              <a:t>ул. </a:t>
            </a:r>
            <a:r>
              <a:rPr lang="ru-RU" sz="1200" dirty="0" err="1">
                <a:solidFill>
                  <a:srgbClr val="002060"/>
                </a:solidFill>
                <a:latin typeface="Roboto"/>
              </a:rPr>
              <a:t>Ауэзова</a:t>
            </a:r>
            <a:r>
              <a:rPr lang="ru-RU" sz="1200" dirty="0">
                <a:solidFill>
                  <a:srgbClr val="002060"/>
                </a:solidFill>
                <a:latin typeface="Roboto"/>
              </a:rPr>
              <a:t> 8, БЦ «Азия» 8 этаж</a:t>
            </a:r>
          </a:p>
          <a:p>
            <a:r>
              <a:rPr lang="ru-RU" sz="1200" b="1" dirty="0">
                <a:solidFill>
                  <a:srgbClr val="002060"/>
                </a:solidFill>
                <a:latin typeface="Roboto"/>
              </a:rPr>
              <a:t>Телефон:</a:t>
            </a:r>
            <a:br>
              <a:rPr lang="ru-RU" sz="1200" b="1" dirty="0">
                <a:solidFill>
                  <a:srgbClr val="002060"/>
                </a:solidFill>
                <a:latin typeface="Roboto"/>
              </a:rPr>
            </a:br>
            <a:r>
              <a:rPr lang="ru-RU" sz="1200" dirty="0">
                <a:solidFill>
                  <a:srgbClr val="002060"/>
                </a:solidFill>
                <a:latin typeface="Roboto"/>
              </a:rPr>
              <a:t>+7 (7172) 95-41-05 — приемная (секретарь)</a:t>
            </a:r>
          </a:p>
          <a:p>
            <a:r>
              <a:rPr lang="ru-RU" sz="1200" b="1" dirty="0">
                <a:solidFill>
                  <a:srgbClr val="002060"/>
                </a:solidFill>
                <a:latin typeface="Roboto"/>
              </a:rPr>
              <a:t>Электронная почта:</a:t>
            </a:r>
            <a:endParaRPr lang="ru-RU" sz="1200" dirty="0">
              <a:solidFill>
                <a:srgbClr val="002060"/>
              </a:solidFill>
              <a:latin typeface="Roboto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Roboto"/>
                <a:hlinkClick r:id="rId3"/>
              </a:rPr>
              <a:t>secretariat@hls.kz</a:t>
            </a:r>
            <a:r>
              <a:rPr lang="ru-RU" sz="1200" dirty="0" smtClean="0">
                <a:solidFill>
                  <a:srgbClr val="002060"/>
                </a:solidFill>
                <a:latin typeface="Roboto"/>
              </a:rPr>
              <a:t> , сайт: </a:t>
            </a:r>
            <a:r>
              <a:rPr lang="en-US" sz="1200" dirty="0">
                <a:solidFill>
                  <a:srgbClr val="002060"/>
                </a:solidFill>
                <a:latin typeface="Roboto"/>
              </a:rPr>
              <a:t>https://hls.kz/</a:t>
            </a:r>
            <a:endParaRPr lang="ru-RU" sz="1200" b="0" i="0" dirty="0">
              <a:solidFill>
                <a:srgbClr val="002060"/>
              </a:solidFill>
              <a:effectLst/>
              <a:latin typeface="Robot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051" y="476672"/>
            <a:ext cx="7793037" cy="112645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акты при работе с медицинскими отходами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2688" y="1844824"/>
            <a:ext cx="7421760" cy="4287689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Кодекс «О здоровье народа и системе здравоохранения».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07.07.2020 г. статья 100. Обращение медицинских отходов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Приказ № 96 от 11.08.2020 г. Об утверждении Санитарных правил «Санитарно-эпидемиологические требования к объектам здравоохранения»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3.Приказ №68 от 29.07.2022 г. Об утверждении Санитарных правил "Санитарно-эпидемиологические требования к организации и проведению дезинфекции, дезинсекции и дератизации"</a:t>
            </a:r>
          </a:p>
          <a:p>
            <a:pPr marL="0" indent="0" algn="just" eaLnBrk="1" hangingPunct="1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4.Постановление №211 от 27.11.2020 г. Об утверждении правил обязательного конфиденциального медицинского обследования на наличие ВИЧ-инфекции</a:t>
            </a:r>
          </a:p>
          <a:p>
            <a:pPr algn="just" eaLnBrk="1" hangingPunct="1"/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F13A23E1-3554-4E35-9F1A-937918A23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909" y="692696"/>
            <a:ext cx="6683765" cy="575526"/>
          </a:xfrm>
        </p:spPr>
        <p:txBody>
          <a:bodyPr>
            <a:normAutofit/>
          </a:bodyPr>
          <a:lstStyle/>
          <a:p>
            <a:pPr algn="ctr"/>
            <a:r>
              <a:rPr lang="ru-RU" sz="21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 медицинских отходов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DE135DB-DEC2-4A10-988F-629C01C90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628800"/>
            <a:ext cx="6686550" cy="3949899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Основными источниками медицинских отходов являются следующие:</a:t>
            </a:r>
          </a:p>
          <a:p>
            <a:pPr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больницы и другие медицинские учреждения;</a:t>
            </a:r>
          </a:p>
          <a:p>
            <a:pPr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лаборатории и исследовательские центры;</a:t>
            </a:r>
          </a:p>
          <a:p>
            <a:pPr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морги и патологоанатомические учреждения;</a:t>
            </a:r>
          </a:p>
          <a:p>
            <a:pPr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лаборатории, где проводятся исследования и тестирование на животных;</a:t>
            </a:r>
          </a:p>
          <a:p>
            <a:pPr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банки крови и службы, производящие забор крови;</a:t>
            </a:r>
          </a:p>
          <a:p>
            <a:pPr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дома престарелых.</a:t>
            </a:r>
          </a:p>
          <a:p>
            <a:pPr algn="l">
              <a:spcBef>
                <a:spcPts val="0"/>
              </a:spcBef>
            </a:pP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В странах с высоким уровнем дохода производится, в среднем, до 0,5 кг опасных отходов на больничную койку в день; в то время как в странах с низким уровнем дохода производится, в среднем, 0,2 кг. Однако в странах с низким уровнем дохода медицинские отходы часто не сортируются на опасные и неопасные, что приводит к значительному увеличению реального количества опасных отходов.</a:t>
            </a:r>
          </a:p>
          <a:p>
            <a:pPr>
              <a:spcBef>
                <a:spcPts val="0"/>
              </a:spcBef>
            </a:pP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2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8750" y="893400"/>
            <a:ext cx="6447501" cy="407773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медицинских отходов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8750" y="1581276"/>
            <a:ext cx="6447501" cy="3783133"/>
          </a:xfrm>
          <a:ln>
            <a:solidFill>
              <a:schemeClr val="bg1"/>
            </a:solidFill>
          </a:ln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Санитарными правилами "Санитарно-эпидемиологические требования к объектам здравоохранения" Приказ Министра здравоохранения Республики Казахстан от 11 августа 2020 года № ҚР ДСМ -96/2020, классификация медицинских отходов определяется в соответствии с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Базельской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конвенцией о контроле за трансграничной перевозкой опасных отходов и их удалением. Для сбора каждого класса отходов используются мешки, пакеты емкости, имеющие окраски:</a:t>
            </a:r>
          </a:p>
          <a:p>
            <a:pPr marL="536972" indent="-265510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отходы класса "А" –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черную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36972" indent="-265510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отходы класса "Б" – </a:t>
            </a:r>
            <a:r>
              <a:rPr lang="ru-RU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желтую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36972" indent="-265510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отходы класса "В" –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красную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36972" indent="-265510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 отходы класса "Г" –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белую;</a:t>
            </a:r>
          </a:p>
          <a:p>
            <a:pPr marL="536972" indent="-26551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5) отходы класса «Д» - со знаком радиации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AABDFA-7208-4437-8702-EDB910654A4C}"/>
              </a:ext>
            </a:extLst>
          </p:cNvPr>
          <p:cNvSpPr txBox="1"/>
          <p:nvPr/>
        </p:nvSpPr>
        <p:spPr>
          <a:xfrm>
            <a:off x="9790717" y="5364409"/>
            <a:ext cx="11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20" y="4649032"/>
            <a:ext cx="756865" cy="718380"/>
          </a:xfrm>
          <a:prstGeom prst="rect">
            <a:avLst/>
          </a:prstGeom>
        </p:spPr>
      </p:pic>
      <p:pic>
        <p:nvPicPr>
          <p:cNvPr id="7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24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504900" y="940080"/>
            <a:ext cx="8476430" cy="66811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обращении с медицинскими 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отходами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2688" y="1772816"/>
            <a:ext cx="7772400" cy="475252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Медицинские отходы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Они представляют огромную опасность, так как могут содержать патогенные микроорганизмы, частицы токсичных и радиоактивных веществ, а в случае бесконтрольного выхода за пределы клиник – становятся источником потенциальной эпидемии.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8" name="Picture 2" descr="C:\Users\kabinet125\Desktop\Utilizaciya_medicinskih_othodov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6852" y="3628023"/>
            <a:ext cx="4752527" cy="2732703"/>
          </a:xfrm>
          <a:prstGeom prst="rect">
            <a:avLst/>
          </a:prstGeom>
          <a:noFill/>
        </p:spPr>
      </p:pic>
      <p:pic>
        <p:nvPicPr>
          <p:cNvPr id="5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155" y="44624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52919AAC-0B45-487B-B602-4270120697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9592" y="497888"/>
            <a:ext cx="6684169" cy="59960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Возможные риски, связанные с обращением </a:t>
            </a:r>
            <a:b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медицинских отходов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CE71C0E-D79D-41BC-BE1D-E5A9FDA7E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2420888"/>
            <a:ext cx="6686550" cy="3230493"/>
          </a:xfrm>
        </p:spPr>
        <p:txBody>
          <a:bodyPr/>
          <a:lstStyle/>
          <a:p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 инфекционного заражения</a:t>
            </a:r>
          </a:p>
          <a:p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 физического поражения</a:t>
            </a:r>
          </a:p>
          <a:p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 токсического поражения</a:t>
            </a:r>
          </a:p>
          <a:p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 радиологического поражения </a:t>
            </a:r>
          </a:p>
          <a:p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Экологический риск</a:t>
            </a: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Знаки вектора опасности желтые Знак радиации, знак Biohazard, токсический  знак Иллюстрация вектора - иллюстрации насчитывающей изолировано,  эксперимент: 112713915">
            <a:extLst>
              <a:ext uri="{FF2B5EF4-FFF2-40B4-BE49-F238E27FC236}">
                <a16:creationId xmlns:a16="http://schemas.microsoft.com/office/drawing/2014/main" xmlns="" id="{9242F493-DF93-45EC-A7F5-7E023D7AE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468079"/>
            <a:ext cx="2528888" cy="118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E89EAEEE-DFDB-462E-AB04-4D0C3CEC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612" cy="98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7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6343</TotalTime>
  <Words>3401</Words>
  <Application>Microsoft Office PowerPoint</Application>
  <PresentationFormat>Экран (4:3)</PresentationFormat>
  <Paragraphs>364</Paragraphs>
  <Slides>46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46</vt:i4>
      </vt:variant>
    </vt:vector>
  </HeadingPairs>
  <TitlesOfParts>
    <vt:vector size="59" baseType="lpstr">
      <vt:lpstr>Arial</vt:lpstr>
      <vt:lpstr>Calibri</vt:lpstr>
      <vt:lpstr>Corbel</vt:lpstr>
      <vt:lpstr>Courier New</vt:lpstr>
      <vt:lpstr>Garamond</vt:lpstr>
      <vt:lpstr>新細明體</vt:lpstr>
      <vt:lpstr>Roboto</vt:lpstr>
      <vt:lpstr>Tahoma</vt:lpstr>
      <vt:lpstr>Times New Roman</vt:lpstr>
      <vt:lpstr>Глубина</vt:lpstr>
      <vt:lpstr>Лист</vt:lpstr>
      <vt:lpstr>Документ</vt:lpstr>
      <vt:lpstr>Acrobat Document</vt:lpstr>
      <vt:lpstr>Медицинские отходы.  Риски при обращении с медицинскими  отходами  Группа 2</vt:lpstr>
      <vt:lpstr>Участник №1</vt:lpstr>
      <vt:lpstr>Презентация PowerPoint</vt:lpstr>
      <vt:lpstr>Цель и задачи</vt:lpstr>
      <vt:lpstr> Нормативно-правовые акты при работе с медицинскими отходами</vt:lpstr>
      <vt:lpstr>Источники медицинских отходов</vt:lpstr>
      <vt:lpstr>Категории медицинских отходов</vt:lpstr>
      <vt:lpstr>Риски при обращении с медицинскими  отходами</vt:lpstr>
      <vt:lpstr>Возможные риски, связанные с обращением  медицинских отходов</vt:lpstr>
      <vt:lpstr>Возможные риски, связанные с обращением  медицинских отходов</vt:lpstr>
      <vt:lpstr>Риски связанные с обращением МО</vt:lpstr>
      <vt:lpstr>Риски связанные с обращением МО</vt:lpstr>
      <vt:lpstr>Риски связанные с обращением МО</vt:lpstr>
      <vt:lpstr>Участник №2</vt:lpstr>
      <vt:lpstr>Презентация PowerPoint</vt:lpstr>
      <vt:lpstr>Понятие мультимодального подхода по профилактике инфекции и инфекционного контроля (ПИИК) </vt:lpstr>
      <vt:lpstr>Презентация PowerPoint</vt:lpstr>
      <vt:lpstr>Презентация PowerPoint</vt:lpstr>
      <vt:lpstr>Презентация PowerPoint</vt:lpstr>
      <vt:lpstr>График инструктажа медперсонала </vt:lpstr>
      <vt:lpstr>Журнал регистрации инструктажа по безопасности и  охране труда на рабочем месте </vt:lpstr>
      <vt:lpstr>Контроль обучения – обратная связь (чек листы, аттестации) </vt:lpstr>
      <vt:lpstr>Контроль обучения – обратная связь (чек листы, аттестации)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Безопасное использование и утилизация острых предметов</vt:lpstr>
      <vt:lpstr>Презентация PowerPoint</vt:lpstr>
      <vt:lpstr>Участник №3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Организация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Медицинские отходы</dc:title>
  <dc:creator>Customer</dc:creator>
  <cp:lastModifiedBy>Пользователь</cp:lastModifiedBy>
  <cp:revision>178</cp:revision>
  <cp:lastPrinted>2013-01-18T09:42:08Z</cp:lastPrinted>
  <dcterms:created xsi:type="dcterms:W3CDTF">2012-02-10T11:29:52Z</dcterms:created>
  <dcterms:modified xsi:type="dcterms:W3CDTF">2022-10-07T09:32:12Z</dcterms:modified>
</cp:coreProperties>
</file>