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sldIdLst>
    <p:sldId id="257" r:id="rId2"/>
    <p:sldId id="269" r:id="rId3"/>
    <p:sldId id="303" r:id="rId4"/>
    <p:sldId id="741" r:id="rId5"/>
    <p:sldId id="742" r:id="rId6"/>
    <p:sldId id="305" r:id="rId7"/>
    <p:sldId id="716" r:id="rId8"/>
    <p:sldId id="717" r:id="rId9"/>
    <p:sldId id="676" r:id="rId10"/>
    <p:sldId id="325" r:id="rId11"/>
    <p:sldId id="327" r:id="rId12"/>
    <p:sldId id="808" r:id="rId13"/>
    <p:sldId id="744" r:id="rId14"/>
    <p:sldId id="746" r:id="rId15"/>
    <p:sldId id="750" r:id="rId16"/>
    <p:sldId id="817" r:id="rId17"/>
    <p:sldId id="809" r:id="rId18"/>
    <p:sldId id="810" r:id="rId19"/>
    <p:sldId id="754" r:id="rId20"/>
    <p:sldId id="811" r:id="rId21"/>
    <p:sldId id="259" r:id="rId22"/>
    <p:sldId id="678" r:id="rId23"/>
    <p:sldId id="270" r:id="rId24"/>
    <p:sldId id="267" r:id="rId25"/>
    <p:sldId id="815" r:id="rId26"/>
    <p:sldId id="816" r:id="rId27"/>
    <p:sldId id="275" r:id="rId28"/>
    <p:sldId id="263" r:id="rId29"/>
    <p:sldId id="262" r:id="rId30"/>
    <p:sldId id="273" r:id="rId31"/>
    <p:sldId id="757" r:id="rId32"/>
    <p:sldId id="818" r:id="rId33"/>
    <p:sldId id="758" r:id="rId34"/>
    <p:sldId id="759" r:id="rId35"/>
    <p:sldId id="760" r:id="rId36"/>
    <p:sldId id="761" r:id="rId37"/>
    <p:sldId id="762" r:id="rId38"/>
    <p:sldId id="763" r:id="rId39"/>
    <p:sldId id="764" r:id="rId40"/>
    <p:sldId id="765" r:id="rId41"/>
    <p:sldId id="766" r:id="rId42"/>
    <p:sldId id="767" r:id="rId43"/>
    <p:sldId id="793" r:id="rId44"/>
    <p:sldId id="794" r:id="rId45"/>
    <p:sldId id="795" r:id="rId46"/>
    <p:sldId id="796" r:id="rId47"/>
    <p:sldId id="797" r:id="rId48"/>
    <p:sldId id="798" r:id="rId49"/>
    <p:sldId id="329" r:id="rId50"/>
    <p:sldId id="799" r:id="rId51"/>
    <p:sldId id="800" r:id="rId52"/>
    <p:sldId id="803" r:id="rId53"/>
    <p:sldId id="804" r:id="rId54"/>
    <p:sldId id="805" r:id="rId55"/>
    <p:sldId id="806" r:id="rId56"/>
    <p:sldId id="268"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577" autoAdjust="0"/>
  </p:normalViewPr>
  <p:slideViewPr>
    <p:cSldViewPr>
      <p:cViewPr varScale="1">
        <p:scale>
          <a:sx n="106" d="100"/>
          <a:sy n="106" d="100"/>
        </p:scale>
        <p:origin x="180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Жамбылская область</c:v>
                </c:pt>
              </c:strCache>
            </c:strRef>
          </c:tx>
          <c:spPr>
            <a:solidFill>
              <a:schemeClr val="accent1"/>
            </a:solidFill>
            <a:ln w="9510" cap="flat" cmpd="sng" algn="ctr">
              <a:solidFill>
                <a:schemeClr val="accent1"/>
              </a:solidFill>
              <a:prstDash val="solid"/>
            </a:ln>
            <a:effectLst>
              <a:outerShdw blurRad="40000" dist="23000" dir="5400000" rotWithShape="0">
                <a:srgbClr val="000000">
                  <a:alpha val="35000"/>
                </a:srgbClr>
              </a:outerShdw>
            </a:effectLst>
          </c:spPr>
          <c:invertIfNegative val="0"/>
          <c:dLbls>
            <c:dLbl>
              <c:idx val="0"/>
              <c:layout>
                <c:manualLayout>
                  <c:x val="8.9285714285714159E-3"/>
                  <c:y val="-4.76190476190477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702-4D81-A015-929078720FE4}"/>
                </c:ext>
                <c:ext xmlns:c15="http://schemas.microsoft.com/office/drawing/2012/chart" uri="{CE6537A1-D6FC-4f65-9D91-7224C49458BB}">
                  <c15:layout/>
                </c:ext>
              </c:extLst>
            </c:dLbl>
            <c:dLbl>
              <c:idx val="1"/>
              <c:layout>
                <c:manualLayout>
                  <c:x val="7.440476190476236E-3"/>
                  <c:y val="-2.67857142857144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02-4D81-A015-929078720FE4}"/>
                </c:ext>
                <c:ext xmlns:c15="http://schemas.microsoft.com/office/drawing/2012/chart" uri="{CE6537A1-D6FC-4f65-9D91-7224C49458BB}">
                  <c15:layout/>
                </c:ext>
              </c:extLst>
            </c:dLbl>
            <c:dLbl>
              <c:idx val="2"/>
              <c:layout>
                <c:manualLayout>
                  <c:x val="4.4642857142857704E-3"/>
                  <c:y val="-2.08333333333334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702-4D81-A015-929078720FE4}"/>
                </c:ext>
                <c:ext xmlns:c15="http://schemas.microsoft.com/office/drawing/2012/chart" uri="{CE6537A1-D6FC-4f65-9D91-7224C49458BB}">
                  <c15:layout/>
                </c:ext>
              </c:extLst>
            </c:dLbl>
            <c:dLbl>
              <c:idx val="3"/>
              <c:layout>
                <c:manualLayout>
                  <c:x val="5.9523809523809521E-3"/>
                  <c:y val="-3.27380952380952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702-4D81-A015-929078720FE4}"/>
                </c:ext>
                <c:ext xmlns:c15="http://schemas.microsoft.com/office/drawing/2012/chart" uri="{CE6537A1-D6FC-4f65-9D91-7224C49458BB}">
                  <c15:layout/>
                </c:ext>
              </c:extLst>
            </c:dLbl>
            <c:dLbl>
              <c:idx val="4"/>
              <c:layout>
                <c:manualLayout>
                  <c:x val="5.9523809523809521E-3"/>
                  <c:y val="-3.27380952380952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702-4D81-A015-929078720FE4}"/>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 </c:v>
                </c:pt>
                <c:pt idx="2">
                  <c:v>2020г. </c:v>
                </c:pt>
                <c:pt idx="3">
                  <c:v>2021г. </c:v>
                </c:pt>
                <c:pt idx="4">
                  <c:v>2022г.</c:v>
                </c:pt>
              </c:strCache>
            </c:strRef>
          </c:cat>
          <c:val>
            <c:numRef>
              <c:f>Лист1!$B$2:$B$6</c:f>
              <c:numCache>
                <c:formatCode>General</c:formatCode>
                <c:ptCount val="5"/>
                <c:pt idx="0">
                  <c:v>9.0000000000000066E-2</c:v>
                </c:pt>
                <c:pt idx="1">
                  <c:v>0.15000000000000024</c:v>
                </c:pt>
                <c:pt idx="2">
                  <c:v>0.35000000000000031</c:v>
                </c:pt>
                <c:pt idx="3">
                  <c:v>0.15000000000000024</c:v>
                </c:pt>
                <c:pt idx="4">
                  <c:v>0.1</c:v>
                </c:pt>
              </c:numCache>
            </c:numRef>
          </c:val>
          <c:extLst xmlns:c16r2="http://schemas.microsoft.com/office/drawing/2015/06/chart">
            <c:ext xmlns:c16="http://schemas.microsoft.com/office/drawing/2014/chart" uri="{C3380CC4-5D6E-409C-BE32-E72D297353CC}">
              <c16:uniqueId val="{00000005-7702-4D81-A015-929078720FE4}"/>
            </c:ext>
          </c:extLst>
        </c:ser>
        <c:ser>
          <c:idx val="1"/>
          <c:order val="1"/>
          <c:tx>
            <c:strRef>
              <c:f>Лист1!$C$1</c:f>
              <c:strCache>
                <c:ptCount val="1"/>
                <c:pt idx="0">
                  <c:v>РК</c:v>
                </c:pt>
              </c:strCache>
            </c:strRef>
          </c:tx>
          <c:invertIfNegative val="0"/>
          <c:dLbls>
            <c:dLbl>
              <c:idx val="0"/>
              <c:layout>
                <c:manualLayout>
                  <c:x val="1.0416666666666671E-2"/>
                  <c:y val="-1.78571428571428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702-4D81-A015-929078720FE4}"/>
                </c:ext>
                <c:ext xmlns:c15="http://schemas.microsoft.com/office/drawing/2012/chart" uri="{CE6537A1-D6FC-4f65-9D91-7224C49458BB}">
                  <c15:layout/>
                </c:ext>
              </c:extLst>
            </c:dLbl>
            <c:dLbl>
              <c:idx val="1"/>
              <c:layout>
                <c:manualLayout>
                  <c:x val="1.9345238095238197E-2"/>
                  <c:y val="-2.67857142857144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702-4D81-A015-929078720FE4}"/>
                </c:ext>
                <c:ext xmlns:c15="http://schemas.microsoft.com/office/drawing/2012/chart" uri="{CE6537A1-D6FC-4f65-9D91-7224C49458BB}">
                  <c15:layout/>
                </c:ext>
              </c:extLst>
            </c:dLbl>
            <c:dLbl>
              <c:idx val="2"/>
              <c:layout>
                <c:manualLayout>
                  <c:x val="2.6785714285714492E-2"/>
                  <c:y val="-2.97619047619048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702-4D81-A015-929078720FE4}"/>
                </c:ext>
                <c:ext xmlns:c15="http://schemas.microsoft.com/office/drawing/2012/chart" uri="{CE6537A1-D6FC-4f65-9D91-7224C49458BB}">
                  <c15:layout/>
                </c:ext>
              </c:extLst>
            </c:dLbl>
            <c:dLbl>
              <c:idx val="3"/>
              <c:layout>
                <c:manualLayout>
                  <c:x val="1.6369047619047703E-2"/>
                  <c:y val="-4.76190476190477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702-4D81-A015-929078720FE4}"/>
                </c:ext>
                <c:ext xmlns:c15="http://schemas.microsoft.com/office/drawing/2012/chart" uri="{CE6537A1-D6FC-4f65-9D91-7224C49458BB}">
                  <c15:layout/>
                </c:ext>
              </c:extLst>
            </c:dLbl>
            <c:dLbl>
              <c:idx val="4"/>
              <c:layout>
                <c:manualLayout>
                  <c:x val="1.6369047619047703E-2"/>
                  <c:y val="-4.76190476190477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702-4D81-A015-929078720FE4}"/>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 </c:v>
                </c:pt>
                <c:pt idx="2">
                  <c:v>2020г. </c:v>
                </c:pt>
                <c:pt idx="3">
                  <c:v>2021г. </c:v>
                </c:pt>
                <c:pt idx="4">
                  <c:v>2022г.</c:v>
                </c:pt>
              </c:strCache>
            </c:strRef>
          </c:cat>
          <c:val>
            <c:numRef>
              <c:f>Лист1!$C$2:$C$6</c:f>
              <c:numCache>
                <c:formatCode>General</c:formatCode>
                <c:ptCount val="5"/>
                <c:pt idx="0">
                  <c:v>0.18000000000000024</c:v>
                </c:pt>
                <c:pt idx="1">
                  <c:v>0.32000000000000067</c:v>
                </c:pt>
                <c:pt idx="2">
                  <c:v>2.2599999999999998</c:v>
                </c:pt>
                <c:pt idx="3">
                  <c:v>0.67000000000000171</c:v>
                </c:pt>
                <c:pt idx="4">
                  <c:v>0.35000000000000031</c:v>
                </c:pt>
              </c:numCache>
            </c:numRef>
          </c:val>
          <c:extLst xmlns:c16r2="http://schemas.microsoft.com/office/drawing/2015/06/chart">
            <c:ext xmlns:c16="http://schemas.microsoft.com/office/drawing/2014/chart" uri="{C3380CC4-5D6E-409C-BE32-E72D297353CC}">
              <c16:uniqueId val="{0000000B-7702-4D81-A015-929078720FE4}"/>
            </c:ext>
          </c:extLst>
        </c:ser>
        <c:dLbls>
          <c:showLegendKey val="0"/>
          <c:showVal val="0"/>
          <c:showCatName val="0"/>
          <c:showSerName val="0"/>
          <c:showPercent val="0"/>
          <c:showBubbleSize val="0"/>
        </c:dLbls>
        <c:gapWidth val="75"/>
        <c:axId val="170471008"/>
        <c:axId val="170466304"/>
      </c:barChart>
      <c:catAx>
        <c:axId val="170471008"/>
        <c:scaling>
          <c:orientation val="minMax"/>
        </c:scaling>
        <c:delete val="0"/>
        <c:axPos val="b"/>
        <c:numFmt formatCode="General" sourceLinked="1"/>
        <c:majorTickMark val="none"/>
        <c:minorTickMark val="none"/>
        <c:tickLblPos val="nextTo"/>
        <c:txPr>
          <a:bodyPr/>
          <a:lstStyle/>
          <a:p>
            <a:pPr>
              <a:defRPr sz="1800"/>
            </a:pPr>
            <a:endParaRPr lang="ru-RU"/>
          </a:p>
        </c:txPr>
        <c:crossAx val="170466304"/>
        <c:crosses val="autoZero"/>
        <c:auto val="1"/>
        <c:lblAlgn val="ctr"/>
        <c:lblOffset val="100"/>
        <c:noMultiLvlLbl val="0"/>
      </c:catAx>
      <c:valAx>
        <c:axId val="170466304"/>
        <c:scaling>
          <c:orientation val="minMax"/>
        </c:scaling>
        <c:delete val="0"/>
        <c:axPos val="l"/>
        <c:majorGridlines/>
        <c:numFmt formatCode="General" sourceLinked="1"/>
        <c:majorTickMark val="none"/>
        <c:minorTickMark val="none"/>
        <c:tickLblPos val="nextTo"/>
        <c:spPr>
          <a:ln w="9525">
            <a:noFill/>
          </a:ln>
        </c:spPr>
        <c:crossAx val="170471008"/>
        <c:crosses val="autoZero"/>
        <c:crossBetween val="between"/>
      </c:valAx>
    </c:plotArea>
    <c:legend>
      <c:legendPos val="b"/>
      <c:layout/>
      <c:overlay val="0"/>
    </c:legend>
    <c:plotVisOnly val="1"/>
    <c:dispBlanksAs val="gap"/>
    <c:showDLblsOverMax val="0"/>
  </c:chart>
  <c:txPr>
    <a:bodyPr/>
    <a:lstStyle/>
    <a:p>
      <a:pPr>
        <a:defRPr sz="1799"/>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Жамбылская область</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Лист1!$A$2:$A$6</c:f>
              <c:strCache>
                <c:ptCount val="5"/>
                <c:pt idx="0">
                  <c:v>2018г.</c:v>
                </c:pt>
                <c:pt idx="1">
                  <c:v>2019г.</c:v>
                </c:pt>
                <c:pt idx="2">
                  <c:v>2020г.</c:v>
                </c:pt>
                <c:pt idx="3">
                  <c:v>2021г.</c:v>
                </c:pt>
                <c:pt idx="4">
                  <c:v>2022г.</c:v>
                </c:pt>
              </c:strCache>
            </c:strRef>
          </c:cat>
          <c:val>
            <c:numRef>
              <c:f>Лист1!$B$2:$B$6</c:f>
              <c:numCache>
                <c:formatCode>General</c:formatCode>
                <c:ptCount val="5"/>
                <c:pt idx="0">
                  <c:v>84.6</c:v>
                </c:pt>
                <c:pt idx="1">
                  <c:v>75</c:v>
                </c:pt>
                <c:pt idx="2">
                  <c:v>96.4</c:v>
                </c:pt>
                <c:pt idx="3">
                  <c:v>62.9</c:v>
                </c:pt>
                <c:pt idx="4">
                  <c:v>82.6</c:v>
                </c:pt>
              </c:numCache>
            </c:numRef>
          </c:val>
          <c:extLst xmlns:c16r2="http://schemas.microsoft.com/office/drawing/2015/06/chart">
            <c:ext xmlns:c16="http://schemas.microsoft.com/office/drawing/2014/chart" uri="{C3380CC4-5D6E-409C-BE32-E72D297353CC}">
              <c16:uniqueId val="{00000000-31D5-41C3-A2F0-CAE4DF87CC58}"/>
            </c:ext>
          </c:extLst>
        </c:ser>
        <c:ser>
          <c:idx val="1"/>
          <c:order val="1"/>
          <c:tx>
            <c:strRef>
              <c:f>Лист1!$C$1</c:f>
              <c:strCache>
                <c:ptCount val="1"/>
                <c:pt idx="0">
                  <c:v>РК</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Лист1!$A$2:$A$6</c:f>
              <c:strCache>
                <c:ptCount val="5"/>
                <c:pt idx="0">
                  <c:v>2018г.</c:v>
                </c:pt>
                <c:pt idx="1">
                  <c:v>2019г.</c:v>
                </c:pt>
                <c:pt idx="2">
                  <c:v>2020г.</c:v>
                </c:pt>
                <c:pt idx="3">
                  <c:v>2021г.</c:v>
                </c:pt>
                <c:pt idx="4">
                  <c:v>2022г.</c:v>
                </c:pt>
              </c:strCache>
            </c:strRef>
          </c:cat>
          <c:val>
            <c:numRef>
              <c:f>Лист1!$C$2:$C$6</c:f>
              <c:numCache>
                <c:formatCode>General</c:formatCode>
                <c:ptCount val="5"/>
                <c:pt idx="0">
                  <c:v>81</c:v>
                </c:pt>
                <c:pt idx="1">
                  <c:v>76.3</c:v>
                </c:pt>
                <c:pt idx="2">
                  <c:v>92.5</c:v>
                </c:pt>
                <c:pt idx="3">
                  <c:v>98.1</c:v>
                </c:pt>
                <c:pt idx="4">
                  <c:v>95.6</c:v>
                </c:pt>
              </c:numCache>
            </c:numRef>
          </c:val>
          <c:extLst xmlns:c16r2="http://schemas.microsoft.com/office/drawing/2015/06/chart">
            <c:ext xmlns:c16="http://schemas.microsoft.com/office/drawing/2014/chart" uri="{C3380CC4-5D6E-409C-BE32-E72D297353CC}">
              <c16:uniqueId val="{00000001-31D5-41C3-A2F0-CAE4DF87CC58}"/>
            </c:ext>
          </c:extLst>
        </c:ser>
        <c:dLbls>
          <c:showLegendKey val="0"/>
          <c:showVal val="0"/>
          <c:showCatName val="0"/>
          <c:showSerName val="0"/>
          <c:showPercent val="0"/>
          <c:showBubbleSize val="0"/>
        </c:dLbls>
        <c:gapWidth val="150"/>
        <c:axId val="170472576"/>
        <c:axId val="170473752"/>
      </c:barChart>
      <c:catAx>
        <c:axId val="170472576"/>
        <c:scaling>
          <c:orientation val="minMax"/>
        </c:scaling>
        <c:delete val="0"/>
        <c:axPos val="b"/>
        <c:numFmt formatCode="General" sourceLinked="1"/>
        <c:majorTickMark val="out"/>
        <c:minorTickMark val="none"/>
        <c:tickLblPos val="nextTo"/>
        <c:crossAx val="170473752"/>
        <c:crosses val="autoZero"/>
        <c:auto val="1"/>
        <c:lblAlgn val="ctr"/>
        <c:lblOffset val="100"/>
        <c:noMultiLvlLbl val="0"/>
      </c:catAx>
      <c:valAx>
        <c:axId val="170473752"/>
        <c:scaling>
          <c:orientation val="minMax"/>
        </c:scaling>
        <c:delete val="0"/>
        <c:axPos val="l"/>
        <c:majorGridlines/>
        <c:numFmt formatCode="General" sourceLinked="1"/>
        <c:majorTickMark val="out"/>
        <c:minorTickMark val="none"/>
        <c:tickLblPos val="nextTo"/>
        <c:crossAx val="170472576"/>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 осложнениями</c:v>
                </c:pt>
              </c:strCache>
            </c:strRef>
          </c:tx>
          <c:spPr>
            <a:solidFill>
              <a:schemeClr val="accent1"/>
            </a:solidFill>
            <a:ln w="9512" cap="flat" cmpd="sng" algn="ctr">
              <a:solidFill>
                <a:schemeClr val="accent1"/>
              </a:solidFill>
              <a:prstDash val="solid"/>
            </a:ln>
            <a:effectLst>
              <a:outerShdw blurRad="40000" dist="23000" dir="5400000" rotWithShape="0">
                <a:srgbClr val="000000">
                  <a:alpha val="35000"/>
                </a:srgbClr>
              </a:outerShdw>
            </a:effectLst>
          </c:spPr>
          <c:invertIfNegative val="0"/>
          <c:dLbls>
            <c:dLbl>
              <c:idx val="0"/>
              <c:layout>
                <c:manualLayout>
                  <c:x val="1.6369047619047623E-2"/>
                  <c:y val="-3.6248295687908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284-4108-80AF-EF1CE8B1D9E6}"/>
                </c:ext>
                <c:ext xmlns:c15="http://schemas.microsoft.com/office/drawing/2012/chart" uri="{CE6537A1-D6FC-4f65-9D91-7224C49458BB}">
                  <c15:layout/>
                </c:ext>
              </c:extLst>
            </c:dLbl>
            <c:dLbl>
              <c:idx val="1"/>
              <c:layout>
                <c:manualLayout>
                  <c:x val="1.3392857142857239E-2"/>
                  <c:y val="-1.44993182751633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84-4108-80AF-EF1CE8B1D9E6}"/>
                </c:ext>
                <c:ext xmlns:c15="http://schemas.microsoft.com/office/drawing/2012/chart" uri="{CE6537A1-D6FC-4f65-9D91-7224C49458BB}">
                  <c15:layout/>
                </c:ext>
              </c:extLst>
            </c:dLbl>
            <c:dLbl>
              <c:idx val="2"/>
              <c:layout>
                <c:manualLayout>
                  <c:x val="1.4880952380952421E-3"/>
                  <c:y val="-4.34979548254905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284-4108-80AF-EF1CE8B1D9E6}"/>
                </c:ext>
                <c:ext xmlns:c15="http://schemas.microsoft.com/office/drawing/2012/chart" uri="{CE6537A1-D6FC-4f65-9D91-7224C49458BB}">
                  <c15:layout/>
                </c:ext>
              </c:extLst>
            </c:dLbl>
            <c:dLbl>
              <c:idx val="3"/>
              <c:layout>
                <c:manualLayout>
                  <c:x val="7.4404761904762317E-3"/>
                  <c:y val="-2.53738069815360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284-4108-80AF-EF1CE8B1D9E6}"/>
                </c:ext>
                <c:ext xmlns:c15="http://schemas.microsoft.com/office/drawing/2012/chart" uri="{CE6537A1-D6FC-4f65-9D91-7224C49458BB}">
                  <c15:layout/>
                </c:ext>
              </c:extLst>
            </c:dLbl>
            <c:dLbl>
              <c:idx val="4"/>
              <c:layout>
                <c:manualLayout>
                  <c:x val="2.3809523809523812E-2"/>
                  <c:y val="-2.53738069815360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284-4108-80AF-EF1CE8B1D9E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c:v>
                </c:pt>
                <c:pt idx="2">
                  <c:v>2020г.</c:v>
                </c:pt>
                <c:pt idx="3">
                  <c:v>2021г.</c:v>
                </c:pt>
                <c:pt idx="4">
                  <c:v>2022г.</c:v>
                </c:pt>
              </c:strCache>
            </c:strRef>
          </c:cat>
          <c:val>
            <c:numRef>
              <c:f>Лист1!$B$2:$B$6</c:f>
              <c:numCache>
                <c:formatCode>General</c:formatCode>
                <c:ptCount val="5"/>
                <c:pt idx="0">
                  <c:v>0.12000000000000002</c:v>
                </c:pt>
                <c:pt idx="1">
                  <c:v>0.36000000000000032</c:v>
                </c:pt>
                <c:pt idx="2">
                  <c:v>0.15000000000000019</c:v>
                </c:pt>
                <c:pt idx="3">
                  <c:v>0.18000000000000019</c:v>
                </c:pt>
                <c:pt idx="4">
                  <c:v>0.24000000000000019</c:v>
                </c:pt>
              </c:numCache>
            </c:numRef>
          </c:val>
          <c:extLst xmlns:c16r2="http://schemas.microsoft.com/office/drawing/2015/06/chart">
            <c:ext xmlns:c16="http://schemas.microsoft.com/office/drawing/2014/chart" uri="{C3380CC4-5D6E-409C-BE32-E72D297353CC}">
              <c16:uniqueId val="{00000005-2284-4108-80AF-EF1CE8B1D9E6}"/>
            </c:ext>
          </c:extLst>
        </c:ser>
        <c:ser>
          <c:idx val="1"/>
          <c:order val="1"/>
          <c:tx>
            <c:strRef>
              <c:f>Лист1!$C$1</c:f>
              <c:strCache>
                <c:ptCount val="1"/>
                <c:pt idx="0">
                  <c:v>РК</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Лист1!$A$2:$A$6</c:f>
              <c:strCache>
                <c:ptCount val="5"/>
                <c:pt idx="0">
                  <c:v>2018г.</c:v>
                </c:pt>
                <c:pt idx="1">
                  <c:v>2019г.</c:v>
                </c:pt>
                <c:pt idx="2">
                  <c:v>2020г.</c:v>
                </c:pt>
                <c:pt idx="3">
                  <c:v>2021г.</c:v>
                </c:pt>
                <c:pt idx="4">
                  <c:v>2022г.</c:v>
                </c:pt>
              </c:strCache>
            </c:strRef>
          </c:cat>
          <c:val>
            <c:numRef>
              <c:f>Лист1!$C$2:$C$6</c:f>
              <c:numCache>
                <c:formatCode>General</c:formatCode>
                <c:ptCount val="5"/>
                <c:pt idx="0">
                  <c:v>0.28000000000000008</c:v>
                </c:pt>
                <c:pt idx="1">
                  <c:v>0.32000000000000045</c:v>
                </c:pt>
                <c:pt idx="2">
                  <c:v>0.18000000000000019</c:v>
                </c:pt>
                <c:pt idx="3">
                  <c:v>0.17</c:v>
                </c:pt>
                <c:pt idx="4">
                  <c:v>0.21000000000000019</c:v>
                </c:pt>
              </c:numCache>
            </c:numRef>
          </c:val>
          <c:extLst xmlns:c16r2="http://schemas.microsoft.com/office/drawing/2015/06/chart">
            <c:ext xmlns:c16="http://schemas.microsoft.com/office/drawing/2014/chart" uri="{C3380CC4-5D6E-409C-BE32-E72D297353CC}">
              <c16:uniqueId val="{0000000B-2284-4108-80AF-EF1CE8B1D9E6}"/>
            </c:ext>
          </c:extLst>
        </c:ser>
        <c:dLbls>
          <c:showLegendKey val="0"/>
          <c:showVal val="0"/>
          <c:showCatName val="0"/>
          <c:showSerName val="0"/>
          <c:showPercent val="0"/>
          <c:showBubbleSize val="0"/>
        </c:dLbls>
        <c:gapWidth val="75"/>
        <c:axId val="143790920"/>
        <c:axId val="119487872"/>
      </c:barChart>
      <c:catAx>
        <c:axId val="143790920"/>
        <c:scaling>
          <c:orientation val="minMax"/>
        </c:scaling>
        <c:delete val="0"/>
        <c:axPos val="b"/>
        <c:numFmt formatCode="General" sourceLinked="1"/>
        <c:majorTickMark val="none"/>
        <c:minorTickMark val="none"/>
        <c:tickLblPos val="nextTo"/>
        <c:crossAx val="119487872"/>
        <c:crosses val="autoZero"/>
        <c:auto val="1"/>
        <c:lblAlgn val="ctr"/>
        <c:lblOffset val="100"/>
        <c:noMultiLvlLbl val="0"/>
      </c:catAx>
      <c:valAx>
        <c:axId val="119487872"/>
        <c:scaling>
          <c:orientation val="minMax"/>
        </c:scaling>
        <c:delete val="0"/>
        <c:axPos val="l"/>
        <c:majorGridlines/>
        <c:numFmt formatCode="General" sourceLinked="1"/>
        <c:majorTickMark val="none"/>
        <c:minorTickMark val="none"/>
        <c:tickLblPos val="nextTo"/>
        <c:spPr>
          <a:ln w="9525">
            <a:noFill/>
          </a:ln>
        </c:spPr>
        <c:crossAx val="143790920"/>
        <c:crosses val="autoZero"/>
        <c:crossBetween val="between"/>
      </c:valAx>
    </c:plotArea>
    <c:legend>
      <c:legendPos val="b"/>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Перитонит</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Лист1!$A$2:$A$7</c:f>
              <c:numCache>
                <c:formatCode>General</c:formatCode>
                <c:ptCount val="6"/>
                <c:pt idx="0">
                  <c:v>2018</c:v>
                </c:pt>
                <c:pt idx="1">
                  <c:v>2019</c:v>
                </c:pt>
                <c:pt idx="2">
                  <c:v>2020</c:v>
                </c:pt>
                <c:pt idx="3">
                  <c:v>2021</c:v>
                </c:pt>
                <c:pt idx="4">
                  <c:v>2022</c:v>
                </c:pt>
              </c:numCache>
            </c:numRef>
          </c:cat>
          <c:val>
            <c:numRef>
              <c:f>Лист1!$B$2:$B$7</c:f>
              <c:numCache>
                <c:formatCode>General</c:formatCode>
                <c:ptCount val="6"/>
                <c:pt idx="0">
                  <c:v>1</c:v>
                </c:pt>
                <c:pt idx="1">
                  <c:v>2</c:v>
                </c:pt>
                <c:pt idx="2">
                  <c:v>1</c:v>
                </c:pt>
                <c:pt idx="3">
                  <c:v>1</c:v>
                </c:pt>
                <c:pt idx="4">
                  <c:v>2</c:v>
                </c:pt>
              </c:numCache>
            </c:numRef>
          </c:val>
          <c:extLst xmlns:c16r2="http://schemas.microsoft.com/office/drawing/2015/06/chart">
            <c:ext xmlns:c16="http://schemas.microsoft.com/office/drawing/2014/chart" uri="{C3380CC4-5D6E-409C-BE32-E72D297353CC}">
              <c16:uniqueId val="{00000000-C4BE-40C6-9528-FAC5EE614B5B}"/>
            </c:ext>
          </c:extLst>
        </c:ser>
        <c:ser>
          <c:idx val="1"/>
          <c:order val="1"/>
          <c:tx>
            <c:strRef>
              <c:f>Лист1!$C$1</c:f>
              <c:strCache>
                <c:ptCount val="1"/>
                <c:pt idx="0">
                  <c:v>Гнойный мастит</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Лист1!$A$2:$A$7</c:f>
              <c:numCache>
                <c:formatCode>General</c:formatCode>
                <c:ptCount val="6"/>
                <c:pt idx="0">
                  <c:v>2018</c:v>
                </c:pt>
                <c:pt idx="1">
                  <c:v>2019</c:v>
                </c:pt>
                <c:pt idx="2">
                  <c:v>2020</c:v>
                </c:pt>
                <c:pt idx="3">
                  <c:v>2021</c:v>
                </c:pt>
                <c:pt idx="4">
                  <c:v>2022</c:v>
                </c:pt>
              </c:numCache>
            </c:numRef>
          </c:cat>
          <c:val>
            <c:numRef>
              <c:f>Лист1!$C$2:$C$7</c:f>
              <c:numCache>
                <c:formatCode>General</c:formatCode>
                <c:ptCount val="6"/>
                <c:pt idx="1">
                  <c:v>1</c:v>
                </c:pt>
              </c:numCache>
            </c:numRef>
          </c:val>
          <c:extLst xmlns:c16r2="http://schemas.microsoft.com/office/drawing/2015/06/chart">
            <c:ext xmlns:c16="http://schemas.microsoft.com/office/drawing/2014/chart" uri="{C3380CC4-5D6E-409C-BE32-E72D297353CC}">
              <c16:uniqueId val="{00000001-C4BE-40C6-9528-FAC5EE614B5B}"/>
            </c:ext>
          </c:extLst>
        </c:ser>
        <c:ser>
          <c:idx val="2"/>
          <c:order val="2"/>
          <c:tx>
            <c:strRef>
              <c:f>Лист1!$D$1</c:f>
              <c:strCache>
                <c:ptCount val="1"/>
                <c:pt idx="0">
                  <c:v>Эндометрит</c:v>
                </c:pt>
              </c:strCache>
            </c:strRef>
          </c:tx>
          <c:spPr>
            <a:solidFill>
              <a:srgbClr val="FF0000"/>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Лист1!$A$2:$A$7</c:f>
              <c:numCache>
                <c:formatCode>General</c:formatCode>
                <c:ptCount val="6"/>
                <c:pt idx="0">
                  <c:v>2018</c:v>
                </c:pt>
                <c:pt idx="1">
                  <c:v>2019</c:v>
                </c:pt>
                <c:pt idx="2">
                  <c:v>2020</c:v>
                </c:pt>
                <c:pt idx="3">
                  <c:v>2021</c:v>
                </c:pt>
                <c:pt idx="4">
                  <c:v>2022</c:v>
                </c:pt>
              </c:numCache>
            </c:numRef>
          </c:cat>
          <c:val>
            <c:numRef>
              <c:f>Лист1!$D$2:$D$7</c:f>
              <c:numCache>
                <c:formatCode>General</c:formatCode>
                <c:ptCount val="6"/>
                <c:pt idx="0">
                  <c:v>1</c:v>
                </c:pt>
                <c:pt idx="1">
                  <c:v>4</c:v>
                </c:pt>
                <c:pt idx="2">
                  <c:v>3</c:v>
                </c:pt>
                <c:pt idx="3">
                  <c:v>4</c:v>
                </c:pt>
                <c:pt idx="4">
                  <c:v>2</c:v>
                </c:pt>
              </c:numCache>
            </c:numRef>
          </c:val>
          <c:extLst xmlns:c16r2="http://schemas.microsoft.com/office/drawing/2015/06/chart">
            <c:ext xmlns:c16="http://schemas.microsoft.com/office/drawing/2014/chart" uri="{C3380CC4-5D6E-409C-BE32-E72D297353CC}">
              <c16:uniqueId val="{00000002-C4BE-40C6-9528-FAC5EE614B5B}"/>
            </c:ext>
          </c:extLst>
        </c:ser>
        <c:ser>
          <c:idx val="3"/>
          <c:order val="3"/>
          <c:tx>
            <c:strRef>
              <c:f>Лист1!$E$1</c:f>
              <c:strCache>
                <c:ptCount val="1"/>
                <c:pt idx="0">
                  <c:v>ГСИ по месту послеоперац. раны </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Лист1!$A$2:$A$7</c:f>
              <c:numCache>
                <c:formatCode>General</c:formatCode>
                <c:ptCount val="6"/>
                <c:pt idx="0">
                  <c:v>2018</c:v>
                </c:pt>
                <c:pt idx="1">
                  <c:v>2019</c:v>
                </c:pt>
                <c:pt idx="2">
                  <c:v>2020</c:v>
                </c:pt>
                <c:pt idx="3">
                  <c:v>2021</c:v>
                </c:pt>
                <c:pt idx="4">
                  <c:v>2022</c:v>
                </c:pt>
              </c:numCache>
            </c:numRef>
          </c:cat>
          <c:val>
            <c:numRef>
              <c:f>Лист1!$E$2:$E$7</c:f>
              <c:numCache>
                <c:formatCode>General</c:formatCode>
                <c:ptCount val="6"/>
                <c:pt idx="0">
                  <c:v>1</c:v>
                </c:pt>
                <c:pt idx="1">
                  <c:v>2</c:v>
                </c:pt>
                <c:pt idx="4">
                  <c:v>1</c:v>
                </c:pt>
              </c:numCache>
            </c:numRef>
          </c:val>
          <c:extLst xmlns:c16r2="http://schemas.microsoft.com/office/drawing/2015/06/chart">
            <c:ext xmlns:c16="http://schemas.microsoft.com/office/drawing/2014/chart" uri="{C3380CC4-5D6E-409C-BE32-E72D297353CC}">
              <c16:uniqueId val="{00000003-C4BE-40C6-9528-FAC5EE614B5B}"/>
            </c:ext>
          </c:extLst>
        </c:ser>
        <c:ser>
          <c:idx val="4"/>
          <c:order val="4"/>
          <c:tx>
            <c:strRef>
              <c:f>Лист1!$F$1</c:f>
              <c:strCache>
                <c:ptCount val="1"/>
                <c:pt idx="0">
                  <c:v>Другие</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Лист1!$A$2:$A$7</c:f>
              <c:numCache>
                <c:formatCode>General</c:formatCode>
                <c:ptCount val="6"/>
                <c:pt idx="0">
                  <c:v>2018</c:v>
                </c:pt>
                <c:pt idx="1">
                  <c:v>2019</c:v>
                </c:pt>
                <c:pt idx="2">
                  <c:v>2020</c:v>
                </c:pt>
                <c:pt idx="3">
                  <c:v>2021</c:v>
                </c:pt>
                <c:pt idx="4">
                  <c:v>2022</c:v>
                </c:pt>
              </c:numCache>
            </c:numRef>
          </c:cat>
          <c:val>
            <c:numRef>
              <c:f>Лист1!$F$2:$F$7</c:f>
              <c:numCache>
                <c:formatCode>General</c:formatCode>
                <c:ptCount val="6"/>
                <c:pt idx="4">
                  <c:v>1</c:v>
                </c:pt>
              </c:numCache>
            </c:numRef>
          </c:val>
          <c:extLst xmlns:c16r2="http://schemas.microsoft.com/office/drawing/2015/06/chart">
            <c:ext xmlns:c16="http://schemas.microsoft.com/office/drawing/2014/chart" uri="{C3380CC4-5D6E-409C-BE32-E72D297353CC}">
              <c16:uniqueId val="{00000004-C4BE-40C6-9528-FAC5EE614B5B}"/>
            </c:ext>
          </c:extLst>
        </c:ser>
        <c:dLbls>
          <c:showLegendKey val="0"/>
          <c:showVal val="1"/>
          <c:showCatName val="0"/>
          <c:showSerName val="0"/>
          <c:showPercent val="0"/>
          <c:showBubbleSize val="0"/>
        </c:dLbls>
        <c:gapWidth val="150"/>
        <c:axId val="173067448"/>
        <c:axId val="173068232"/>
      </c:barChart>
      <c:catAx>
        <c:axId val="173067448"/>
        <c:scaling>
          <c:orientation val="minMax"/>
        </c:scaling>
        <c:delete val="0"/>
        <c:axPos val="b"/>
        <c:numFmt formatCode="General" sourceLinked="1"/>
        <c:majorTickMark val="out"/>
        <c:minorTickMark val="none"/>
        <c:tickLblPos val="nextTo"/>
        <c:crossAx val="173068232"/>
        <c:crosses val="autoZero"/>
        <c:auto val="1"/>
        <c:lblAlgn val="ctr"/>
        <c:lblOffset val="100"/>
        <c:noMultiLvlLbl val="0"/>
      </c:catAx>
      <c:valAx>
        <c:axId val="173068232"/>
        <c:scaling>
          <c:orientation val="minMax"/>
        </c:scaling>
        <c:delete val="0"/>
        <c:axPos val="l"/>
        <c:majorGridlines/>
        <c:numFmt formatCode="General" sourceLinked="1"/>
        <c:majorTickMark val="out"/>
        <c:minorTickMark val="none"/>
        <c:tickLblPos val="nextTo"/>
        <c:crossAx val="173067448"/>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Лист1!$B$1</c:f>
              <c:strCache>
                <c:ptCount val="1"/>
                <c:pt idx="0">
                  <c:v>За последние 5 лет</c:v>
                </c:pt>
              </c:strCache>
            </c:strRef>
          </c:tx>
          <c:dPt>
            <c:idx val="2"/>
            <c:bubble3D val="0"/>
            <c:spPr>
              <a:solidFill>
                <a:srgbClr val="FF0000"/>
              </a:solidFill>
            </c:spPr>
            <c:extLst xmlns:c16r2="http://schemas.microsoft.com/office/drawing/2015/06/chart">
              <c:ext xmlns:c16="http://schemas.microsoft.com/office/drawing/2014/chart" uri="{C3380CC4-5D6E-409C-BE32-E72D297353CC}">
                <c16:uniqueId val="{00000000-CEC5-4971-AF7D-D41AB68DA020}"/>
              </c:ext>
            </c:extLst>
          </c:dPt>
          <c:dLbls>
            <c:spPr>
              <a:noFill/>
              <a:ln>
                <a:noFill/>
              </a:ln>
              <a:effectLst/>
            </c:spPr>
            <c:dLblPos val="bestFit"/>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Лист1!$A$2:$A$6</c:f>
              <c:strCache>
                <c:ptCount val="5"/>
                <c:pt idx="0">
                  <c:v>Перитонит</c:v>
                </c:pt>
                <c:pt idx="1">
                  <c:v>Гнойный мастит</c:v>
                </c:pt>
                <c:pt idx="2">
                  <c:v>Эндометрит</c:v>
                </c:pt>
                <c:pt idx="3">
                  <c:v>ГСИ </c:v>
                </c:pt>
                <c:pt idx="4">
                  <c:v>Другие</c:v>
                </c:pt>
              </c:strCache>
            </c:strRef>
          </c:cat>
          <c:val>
            <c:numRef>
              <c:f>Лист1!$B$2:$B$6</c:f>
              <c:numCache>
                <c:formatCode>General</c:formatCode>
                <c:ptCount val="5"/>
                <c:pt idx="0">
                  <c:v>7</c:v>
                </c:pt>
                <c:pt idx="1">
                  <c:v>1</c:v>
                </c:pt>
                <c:pt idx="2">
                  <c:v>14</c:v>
                </c:pt>
                <c:pt idx="3">
                  <c:v>4</c:v>
                </c:pt>
                <c:pt idx="4">
                  <c:v>1</c:v>
                </c:pt>
              </c:numCache>
            </c:numRef>
          </c:val>
          <c:extLst xmlns:c16r2="http://schemas.microsoft.com/office/drawing/2015/06/chart">
            <c:ext xmlns:c16="http://schemas.microsoft.com/office/drawing/2014/chart" uri="{C3380CC4-5D6E-409C-BE32-E72D297353CC}">
              <c16:uniqueId val="{00000001-CEC5-4971-AF7D-D41AB68DA020}"/>
            </c:ext>
          </c:extLst>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Атырауская область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10"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dLbl>
              <c:idx val="0"/>
              <c:layout>
                <c:manualLayout>
                  <c:x val="8.9285714285714159E-3"/>
                  <c:y val="-4.76190476190476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702-4D81-A015-929078720FE4}"/>
                </c:ext>
                <c:ext xmlns:c15="http://schemas.microsoft.com/office/drawing/2012/chart" uri="{CE6537A1-D6FC-4f65-9D91-7224C49458BB}">
                  <c15:layout/>
                </c:ext>
              </c:extLst>
            </c:dLbl>
            <c:dLbl>
              <c:idx val="1"/>
              <c:layout>
                <c:manualLayout>
                  <c:x val="7.4404761904762343E-3"/>
                  <c:y val="-2.67857142857144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02-4D81-A015-929078720FE4}"/>
                </c:ext>
                <c:ext xmlns:c15="http://schemas.microsoft.com/office/drawing/2012/chart" uri="{CE6537A1-D6FC-4f65-9D91-7224C49458BB}">
                  <c15:layout/>
                </c:ext>
              </c:extLst>
            </c:dLbl>
            <c:dLbl>
              <c:idx val="2"/>
              <c:layout>
                <c:manualLayout>
                  <c:x val="4.4642857142857704E-3"/>
                  <c:y val="-2.08333333333334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702-4D81-A015-929078720FE4}"/>
                </c:ext>
                <c:ext xmlns:c15="http://schemas.microsoft.com/office/drawing/2012/chart" uri="{CE6537A1-D6FC-4f65-9D91-7224C49458BB}">
                  <c15:layout/>
                </c:ext>
              </c:extLst>
            </c:dLbl>
            <c:dLbl>
              <c:idx val="3"/>
              <c:layout>
                <c:manualLayout>
                  <c:x val="5.9523809523809521E-3"/>
                  <c:y val="-3.27380952380952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702-4D81-A015-929078720FE4}"/>
                </c:ext>
                <c:ext xmlns:c15="http://schemas.microsoft.com/office/drawing/2012/chart" uri="{CE6537A1-D6FC-4f65-9D91-7224C49458BB}">
                  <c15:layout/>
                </c:ext>
              </c:extLst>
            </c:dLbl>
            <c:dLbl>
              <c:idx val="4"/>
              <c:layout>
                <c:manualLayout>
                  <c:x val="5.9523809523809521E-3"/>
                  <c:y val="-3.27380952380952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702-4D81-A015-929078720FE4}"/>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 </c:v>
                </c:pt>
                <c:pt idx="2">
                  <c:v>2020г. </c:v>
                </c:pt>
                <c:pt idx="3">
                  <c:v>2021г. </c:v>
                </c:pt>
                <c:pt idx="4">
                  <c:v>2022г.</c:v>
                </c:pt>
              </c:strCache>
            </c:strRef>
          </c:cat>
          <c:val>
            <c:numRef>
              <c:f>Лист1!$B$2:$B$6</c:f>
              <c:numCache>
                <c:formatCode>General</c:formatCode>
                <c:ptCount val="5"/>
                <c:pt idx="0">
                  <c:v>0.30000000000000032</c:v>
                </c:pt>
                <c:pt idx="1">
                  <c:v>2.7</c:v>
                </c:pt>
                <c:pt idx="2">
                  <c:v>13.7</c:v>
                </c:pt>
                <c:pt idx="3">
                  <c:v>0.60000000000000064</c:v>
                </c:pt>
                <c:pt idx="4">
                  <c:v>0.2</c:v>
                </c:pt>
              </c:numCache>
            </c:numRef>
          </c:val>
          <c:extLst xmlns:c16r2="http://schemas.microsoft.com/office/drawing/2015/06/chart">
            <c:ext xmlns:c16="http://schemas.microsoft.com/office/drawing/2014/chart" uri="{C3380CC4-5D6E-409C-BE32-E72D297353CC}">
              <c16:uniqueId val="{00000005-7702-4D81-A015-929078720FE4}"/>
            </c:ext>
          </c:extLst>
        </c:ser>
        <c:ser>
          <c:idx val="1"/>
          <c:order val="1"/>
          <c:tx>
            <c:strRef>
              <c:f>Лист1!$C$1</c:f>
              <c:strCache>
                <c:ptCount val="1"/>
                <c:pt idx="0">
                  <c:v>РК</c:v>
                </c:pt>
              </c:strCache>
            </c:strRef>
          </c:tx>
          <c:invertIfNegative val="0"/>
          <c:dLbls>
            <c:dLbl>
              <c:idx val="0"/>
              <c:layout>
                <c:manualLayout>
                  <c:x val="1.0416666666666671E-2"/>
                  <c:y val="-1.78571428571428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702-4D81-A015-929078720FE4}"/>
                </c:ext>
                <c:ext xmlns:c15="http://schemas.microsoft.com/office/drawing/2012/chart" uri="{CE6537A1-D6FC-4f65-9D91-7224C49458BB}">
                  <c15:layout/>
                </c:ext>
              </c:extLst>
            </c:dLbl>
            <c:dLbl>
              <c:idx val="1"/>
              <c:layout>
                <c:manualLayout>
                  <c:x val="1.9345238095238203E-2"/>
                  <c:y val="-2.67857142857144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702-4D81-A015-929078720FE4}"/>
                </c:ext>
                <c:ext xmlns:c15="http://schemas.microsoft.com/office/drawing/2012/chart" uri="{CE6537A1-D6FC-4f65-9D91-7224C49458BB}">
                  <c15:layout/>
                </c:ext>
              </c:extLst>
            </c:dLbl>
            <c:dLbl>
              <c:idx val="2"/>
              <c:layout>
                <c:manualLayout>
                  <c:x val="2.6785714285714485E-2"/>
                  <c:y val="-2.97619047619048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702-4D81-A015-929078720FE4}"/>
                </c:ext>
                <c:ext xmlns:c15="http://schemas.microsoft.com/office/drawing/2012/chart" uri="{CE6537A1-D6FC-4f65-9D91-7224C49458BB}">
                  <c15:layout/>
                </c:ext>
              </c:extLst>
            </c:dLbl>
            <c:dLbl>
              <c:idx val="3"/>
              <c:layout>
                <c:manualLayout>
                  <c:x val="1.6369047619047703E-2"/>
                  <c:y val="-4.76190476190476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702-4D81-A015-929078720FE4}"/>
                </c:ext>
                <c:ext xmlns:c15="http://schemas.microsoft.com/office/drawing/2012/chart" uri="{CE6537A1-D6FC-4f65-9D91-7224C49458BB}">
                  <c15:layout/>
                </c:ext>
              </c:extLst>
            </c:dLbl>
            <c:dLbl>
              <c:idx val="4"/>
              <c:layout>
                <c:manualLayout>
                  <c:x val="1.6369047619047703E-2"/>
                  <c:y val="-4.761904761904769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7702-4D81-A015-929078720FE4}"/>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 </c:v>
                </c:pt>
                <c:pt idx="2">
                  <c:v>2020г. </c:v>
                </c:pt>
                <c:pt idx="3">
                  <c:v>2021г. </c:v>
                </c:pt>
                <c:pt idx="4">
                  <c:v>2022г.</c:v>
                </c:pt>
              </c:strCache>
            </c:strRef>
          </c:cat>
          <c:val>
            <c:numRef>
              <c:f>Лист1!$C$2:$C$6</c:f>
              <c:numCache>
                <c:formatCode>General</c:formatCode>
                <c:ptCount val="5"/>
                <c:pt idx="0">
                  <c:v>0.18000000000000024</c:v>
                </c:pt>
                <c:pt idx="1">
                  <c:v>0.32000000000000123</c:v>
                </c:pt>
                <c:pt idx="2">
                  <c:v>2.2599999999999998</c:v>
                </c:pt>
                <c:pt idx="3">
                  <c:v>0.67000000000000293</c:v>
                </c:pt>
                <c:pt idx="4">
                  <c:v>0.35000000000000031</c:v>
                </c:pt>
              </c:numCache>
            </c:numRef>
          </c:val>
          <c:extLst xmlns:c16r2="http://schemas.microsoft.com/office/drawing/2015/06/chart">
            <c:ext xmlns:c16="http://schemas.microsoft.com/office/drawing/2014/chart" uri="{C3380CC4-5D6E-409C-BE32-E72D297353CC}">
              <c16:uniqueId val="{0000000B-7702-4D81-A015-929078720FE4}"/>
            </c:ext>
          </c:extLst>
        </c:ser>
        <c:dLbls>
          <c:showLegendKey val="0"/>
          <c:showVal val="0"/>
          <c:showCatName val="0"/>
          <c:showSerName val="0"/>
          <c:showPercent val="0"/>
          <c:showBubbleSize val="0"/>
        </c:dLbls>
        <c:gapWidth val="75"/>
        <c:axId val="173069800"/>
        <c:axId val="173065096"/>
      </c:barChart>
      <c:catAx>
        <c:axId val="173069800"/>
        <c:scaling>
          <c:orientation val="minMax"/>
        </c:scaling>
        <c:delete val="0"/>
        <c:axPos val="b"/>
        <c:numFmt formatCode="General" sourceLinked="1"/>
        <c:majorTickMark val="none"/>
        <c:minorTickMark val="none"/>
        <c:tickLblPos val="nextTo"/>
        <c:txPr>
          <a:bodyPr/>
          <a:lstStyle/>
          <a:p>
            <a:pPr>
              <a:defRPr sz="1800"/>
            </a:pPr>
            <a:endParaRPr lang="ru-RU"/>
          </a:p>
        </c:txPr>
        <c:crossAx val="173065096"/>
        <c:crosses val="autoZero"/>
        <c:auto val="1"/>
        <c:lblAlgn val="ctr"/>
        <c:lblOffset val="100"/>
        <c:noMultiLvlLbl val="0"/>
      </c:catAx>
      <c:valAx>
        <c:axId val="173065096"/>
        <c:scaling>
          <c:orientation val="minMax"/>
        </c:scaling>
        <c:delete val="0"/>
        <c:axPos val="l"/>
        <c:majorGridlines/>
        <c:numFmt formatCode="General" sourceLinked="1"/>
        <c:majorTickMark val="none"/>
        <c:minorTickMark val="none"/>
        <c:tickLblPos val="nextTo"/>
        <c:spPr>
          <a:ln w="9525">
            <a:noFill/>
          </a:ln>
        </c:spPr>
        <c:crossAx val="173069800"/>
        <c:crosses val="autoZero"/>
        <c:crossBetween val="between"/>
      </c:valAx>
    </c:plotArea>
    <c:legend>
      <c:legendPos val="b"/>
      <c:layout/>
      <c:overlay val="0"/>
    </c:legend>
    <c:plotVisOnly val="1"/>
    <c:dispBlanksAs val="gap"/>
    <c:showDLblsOverMax val="0"/>
  </c:chart>
  <c:txPr>
    <a:bodyPr/>
    <a:lstStyle/>
    <a:p>
      <a:pPr>
        <a:defRPr sz="1799"/>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Атырауская область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14"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dLbl>
              <c:idx val="0"/>
              <c:layout>
                <c:manualLayout>
                  <c:x val="0"/>
                  <c:y val="-4.42804428044282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697-4206-9358-4F2F7987C3D2}"/>
                </c:ext>
                <c:ext xmlns:c15="http://schemas.microsoft.com/office/drawing/2012/chart" uri="{CE6537A1-D6FC-4f65-9D91-7224C49458BB}">
                  <c15:layout/>
                </c:ext>
              </c:extLst>
            </c:dLbl>
            <c:dLbl>
              <c:idx val="1"/>
              <c:layout>
                <c:manualLayout>
                  <c:x val="1.4880952380952443E-3"/>
                  <c:y val="-4.13284132841328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697-4206-9358-4F2F7987C3D2}"/>
                </c:ext>
                <c:ext xmlns:c15="http://schemas.microsoft.com/office/drawing/2012/chart" uri="{CE6537A1-D6FC-4f65-9D91-7224C49458BB}">
                  <c15:layout/>
                </c:ext>
              </c:extLst>
            </c:dLbl>
            <c:dLbl>
              <c:idx val="2"/>
              <c:layout>
                <c:manualLayout>
                  <c:x val="-4.4642857142857704E-3"/>
                  <c:y val="-1.18081180811808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697-4206-9358-4F2F7987C3D2}"/>
                </c:ext>
                <c:ext xmlns:c15="http://schemas.microsoft.com/office/drawing/2012/chart" uri="{CE6537A1-D6FC-4f65-9D91-7224C49458BB}">
                  <c15:layout/>
                </c:ext>
              </c:extLst>
            </c:dLbl>
            <c:dLbl>
              <c:idx val="3"/>
              <c:layout>
                <c:manualLayout>
                  <c:x val="-4.4642857142857184E-3"/>
                  <c:y val="-3.24723247232473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697-4206-9358-4F2F7987C3D2}"/>
                </c:ext>
                <c:ext xmlns:c15="http://schemas.microsoft.com/office/drawing/2012/chart" uri="{CE6537A1-D6FC-4f65-9D91-7224C49458BB}">
                  <c15:layout/>
                </c:ext>
              </c:extLst>
            </c:dLbl>
            <c:dLbl>
              <c:idx val="4"/>
              <c:layout>
                <c:manualLayout>
                  <c:x val="4.4642857142857184E-3"/>
                  <c:y val="-3.54243542435424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697-4206-9358-4F2F7987C3D2}"/>
                </c:ext>
                <c:ext xmlns:c15="http://schemas.microsoft.com/office/drawing/2012/chart" uri="{CE6537A1-D6FC-4f65-9D91-7224C49458BB}">
                  <c15:layout/>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c:v>
                </c:pt>
                <c:pt idx="2">
                  <c:v>2020г.</c:v>
                </c:pt>
                <c:pt idx="3">
                  <c:v>2021г.</c:v>
                </c:pt>
                <c:pt idx="4">
                  <c:v>2022г.</c:v>
                </c:pt>
              </c:strCache>
            </c:strRef>
          </c:cat>
          <c:val>
            <c:numRef>
              <c:f>Лист1!$B$2:$B$6</c:f>
              <c:numCache>
                <c:formatCode>General</c:formatCode>
                <c:ptCount val="5"/>
                <c:pt idx="0">
                  <c:v>40</c:v>
                </c:pt>
                <c:pt idx="1">
                  <c:v>48.1</c:v>
                </c:pt>
                <c:pt idx="2">
                  <c:v>49.7</c:v>
                </c:pt>
                <c:pt idx="3">
                  <c:v>90.4</c:v>
                </c:pt>
                <c:pt idx="4">
                  <c:v>81.8</c:v>
                </c:pt>
              </c:numCache>
            </c:numRef>
          </c:val>
          <c:extLst xmlns:c16r2="http://schemas.microsoft.com/office/drawing/2015/06/chart">
            <c:ext xmlns:c16="http://schemas.microsoft.com/office/drawing/2014/chart" uri="{C3380CC4-5D6E-409C-BE32-E72D297353CC}">
              <c16:uniqueId val="{00000005-4697-4206-9358-4F2F7987C3D2}"/>
            </c:ext>
          </c:extLst>
        </c:ser>
        <c:ser>
          <c:idx val="1"/>
          <c:order val="1"/>
          <c:tx>
            <c:strRef>
              <c:f>Лист1!$C$1</c:f>
              <c:strCache>
                <c:ptCount val="1"/>
                <c:pt idx="0">
                  <c:v>РК</c:v>
                </c:pt>
              </c:strCache>
            </c:strRef>
          </c:tx>
          <c:invertIfNegative val="0"/>
          <c:dLbls>
            <c:dLbl>
              <c:idx val="0"/>
              <c:layout>
                <c:manualLayout>
                  <c:x val="4.4642857142857418E-3"/>
                  <c:y val="-2.3616236162361626E-2"/>
                </c:manualLayout>
              </c:layout>
              <c:spPr/>
              <c:txPr>
                <a:bodyPr/>
                <a:lstStyle/>
                <a:p>
                  <a:pPr>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697-4206-9358-4F2F7987C3D2}"/>
                </c:ext>
                <c:ext xmlns:c15="http://schemas.microsoft.com/office/drawing/2012/chart" uri="{CE6537A1-D6FC-4f65-9D91-7224C49458BB}">
                  <c15:layout/>
                </c:ext>
              </c:extLst>
            </c:dLbl>
            <c:dLbl>
              <c:idx val="1"/>
              <c:layout>
                <c:manualLayout>
                  <c:x val="5.9523809523809521E-3"/>
                  <c:y val="-3.5424354243542427E-2"/>
                </c:manualLayout>
              </c:layout>
              <c:spPr/>
              <c:txPr>
                <a:bodyPr/>
                <a:lstStyle/>
                <a:p>
                  <a:pPr>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697-4206-9358-4F2F7987C3D2}"/>
                </c:ext>
                <c:ext xmlns:c15="http://schemas.microsoft.com/office/drawing/2012/chart" uri="{CE6537A1-D6FC-4f65-9D91-7224C49458BB}">
                  <c15:layout/>
                </c:ext>
              </c:extLst>
            </c:dLbl>
            <c:dLbl>
              <c:idx val="2"/>
              <c:layout>
                <c:manualLayout>
                  <c:x val="7.4404761904762404E-3"/>
                  <c:y val="-3.8376383763837674E-2"/>
                </c:manualLayout>
              </c:layout>
              <c:spPr/>
              <c:txPr>
                <a:bodyPr/>
                <a:lstStyle/>
                <a:p>
                  <a:pPr>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697-4206-9358-4F2F7987C3D2}"/>
                </c:ext>
                <c:ext xmlns:c15="http://schemas.microsoft.com/office/drawing/2012/chart" uri="{CE6537A1-D6FC-4f65-9D91-7224C49458BB}">
                  <c15:layout/>
                </c:ext>
              </c:extLst>
            </c:dLbl>
            <c:dLbl>
              <c:idx val="3"/>
              <c:layout>
                <c:manualLayout>
                  <c:x val="1.8463443297966967E-2"/>
                  <c:y val="-1.557934786475316E-2"/>
                </c:manualLayout>
              </c:layout>
              <c:spPr/>
              <c:txPr>
                <a:bodyPr/>
                <a:lstStyle/>
                <a:p>
                  <a:pPr>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697-4206-9358-4F2F7987C3D2}"/>
                </c:ext>
                <c:ext xmlns:c15="http://schemas.microsoft.com/office/drawing/2012/chart" uri="{CE6537A1-D6FC-4f65-9D91-7224C49458BB}">
                  <c15:layout/>
                </c:ext>
              </c:extLst>
            </c:dLbl>
            <c:dLbl>
              <c:idx val="4"/>
              <c:layout>
                <c:manualLayout>
                  <c:x val="7.4404761904763549E-3"/>
                  <c:y val="-2.0664206642066432E-2"/>
                </c:manualLayout>
              </c:layout>
              <c:spPr/>
              <c:txPr>
                <a:bodyPr/>
                <a:lstStyle/>
                <a:p>
                  <a:pPr>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697-4206-9358-4F2F7987C3D2}"/>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c:v>
                </c:pt>
                <c:pt idx="2">
                  <c:v>2020г.</c:v>
                </c:pt>
                <c:pt idx="3">
                  <c:v>2021г.</c:v>
                </c:pt>
                <c:pt idx="4">
                  <c:v>2022г.</c:v>
                </c:pt>
              </c:strCache>
            </c:strRef>
          </c:cat>
          <c:val>
            <c:numRef>
              <c:f>Лист1!$C$2:$C$6</c:f>
              <c:numCache>
                <c:formatCode>General</c:formatCode>
                <c:ptCount val="5"/>
                <c:pt idx="0">
                  <c:v>80.8</c:v>
                </c:pt>
                <c:pt idx="1">
                  <c:v>76.3</c:v>
                </c:pt>
                <c:pt idx="2">
                  <c:v>62.2</c:v>
                </c:pt>
                <c:pt idx="3">
                  <c:v>85.7</c:v>
                </c:pt>
                <c:pt idx="4">
                  <c:v>95</c:v>
                </c:pt>
              </c:numCache>
            </c:numRef>
          </c:val>
          <c:extLst xmlns:c16r2="http://schemas.microsoft.com/office/drawing/2015/06/chart">
            <c:ext xmlns:c16="http://schemas.microsoft.com/office/drawing/2014/chart" uri="{C3380CC4-5D6E-409C-BE32-E72D297353CC}">
              <c16:uniqueId val="{0000000B-4697-4206-9358-4F2F7987C3D2}"/>
            </c:ext>
          </c:extLst>
        </c:ser>
        <c:dLbls>
          <c:showLegendKey val="0"/>
          <c:showVal val="1"/>
          <c:showCatName val="0"/>
          <c:showSerName val="0"/>
          <c:showPercent val="0"/>
          <c:showBubbleSize val="0"/>
        </c:dLbls>
        <c:gapWidth val="75"/>
        <c:axId val="173065488"/>
        <c:axId val="173068624"/>
      </c:barChart>
      <c:catAx>
        <c:axId val="173065488"/>
        <c:scaling>
          <c:orientation val="minMax"/>
        </c:scaling>
        <c:delete val="0"/>
        <c:axPos val="b"/>
        <c:numFmt formatCode="General" sourceLinked="1"/>
        <c:majorTickMark val="none"/>
        <c:minorTickMark val="none"/>
        <c:tickLblPos val="nextTo"/>
        <c:crossAx val="173068624"/>
        <c:crosses val="autoZero"/>
        <c:auto val="1"/>
        <c:lblAlgn val="ctr"/>
        <c:lblOffset val="100"/>
        <c:noMultiLvlLbl val="0"/>
      </c:catAx>
      <c:valAx>
        <c:axId val="173068624"/>
        <c:scaling>
          <c:orientation val="minMax"/>
        </c:scaling>
        <c:delete val="0"/>
        <c:axPos val="l"/>
        <c:numFmt formatCode="General" sourceLinked="1"/>
        <c:majorTickMark val="none"/>
        <c:minorTickMark val="none"/>
        <c:tickLblPos val="nextTo"/>
        <c:crossAx val="173065488"/>
        <c:crosses val="autoZero"/>
        <c:crossBetween val="between"/>
      </c:valAx>
    </c:plotArea>
    <c:legend>
      <c:legendPos val="b"/>
      <c:layout/>
      <c:overlay val="0"/>
    </c:legend>
    <c:plotVisOnly val="1"/>
    <c:dispBlanksAs val="gap"/>
    <c:showDLblsOverMax val="0"/>
  </c:chart>
  <c:txPr>
    <a:bodyPr/>
    <a:lstStyle/>
    <a:p>
      <a:pPr>
        <a:defRPr sz="179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Атырауская область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12"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dLbls>
            <c:dLbl>
              <c:idx val="0"/>
              <c:layout>
                <c:manualLayout>
                  <c:x val="1.6369047619047623E-2"/>
                  <c:y val="-3.62482956879084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284-4108-80AF-EF1CE8B1D9E6}"/>
                </c:ext>
                <c:ext xmlns:c15="http://schemas.microsoft.com/office/drawing/2012/chart" uri="{CE6537A1-D6FC-4f65-9D91-7224C49458BB}">
                  <c15:layout/>
                </c:ext>
              </c:extLst>
            </c:dLbl>
            <c:dLbl>
              <c:idx val="1"/>
              <c:layout>
                <c:manualLayout>
                  <c:x val="1.3392857142857243E-2"/>
                  <c:y val="-1.44993182751633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284-4108-80AF-EF1CE8B1D9E6}"/>
                </c:ext>
                <c:ext xmlns:c15="http://schemas.microsoft.com/office/drawing/2012/chart" uri="{CE6537A1-D6FC-4f65-9D91-7224C49458BB}">
                  <c15:layout/>
                </c:ext>
              </c:extLst>
            </c:dLbl>
            <c:dLbl>
              <c:idx val="2"/>
              <c:layout>
                <c:manualLayout>
                  <c:x val="1.4880952380952421E-3"/>
                  <c:y val="-4.34979548254905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284-4108-80AF-EF1CE8B1D9E6}"/>
                </c:ext>
                <c:ext xmlns:c15="http://schemas.microsoft.com/office/drawing/2012/chart" uri="{CE6537A1-D6FC-4f65-9D91-7224C49458BB}">
                  <c15:layout/>
                </c:ext>
              </c:extLst>
            </c:dLbl>
            <c:dLbl>
              <c:idx val="3"/>
              <c:layout>
                <c:manualLayout>
                  <c:x val="7.4404761904762334E-3"/>
                  <c:y val="-2.53738069815360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284-4108-80AF-EF1CE8B1D9E6}"/>
                </c:ext>
                <c:ext xmlns:c15="http://schemas.microsoft.com/office/drawing/2012/chart" uri="{CE6537A1-D6FC-4f65-9D91-7224C49458BB}">
                  <c15:layout/>
                </c:ext>
              </c:extLst>
            </c:dLbl>
            <c:dLbl>
              <c:idx val="4"/>
              <c:layout>
                <c:manualLayout>
                  <c:x val="2.3809523809523812E-2"/>
                  <c:y val="-2.53738069815360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284-4108-80AF-EF1CE8B1D9E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c:v>
                </c:pt>
                <c:pt idx="2">
                  <c:v>2020г.</c:v>
                </c:pt>
                <c:pt idx="3">
                  <c:v>2021г.</c:v>
                </c:pt>
                <c:pt idx="4">
                  <c:v>2022г.</c:v>
                </c:pt>
              </c:strCache>
            </c:strRef>
          </c:cat>
          <c:val>
            <c:numRef>
              <c:f>Лист1!$B$2:$B$6</c:f>
              <c:numCache>
                <c:formatCode>General</c:formatCode>
                <c:ptCount val="5"/>
                <c:pt idx="0">
                  <c:v>1.3</c:v>
                </c:pt>
                <c:pt idx="1">
                  <c:v>0.9</c:v>
                </c:pt>
                <c:pt idx="2">
                  <c:v>0.60000000000000064</c:v>
                </c:pt>
                <c:pt idx="3">
                  <c:v>0.70000000000000062</c:v>
                </c:pt>
                <c:pt idx="4">
                  <c:v>1.1000000000000001</c:v>
                </c:pt>
              </c:numCache>
            </c:numRef>
          </c:val>
          <c:extLst xmlns:c16r2="http://schemas.microsoft.com/office/drawing/2015/06/chart">
            <c:ext xmlns:c16="http://schemas.microsoft.com/office/drawing/2014/chart" uri="{C3380CC4-5D6E-409C-BE32-E72D297353CC}">
              <c16:uniqueId val="{00000005-2284-4108-80AF-EF1CE8B1D9E6}"/>
            </c:ext>
          </c:extLst>
        </c:ser>
        <c:ser>
          <c:idx val="1"/>
          <c:order val="1"/>
          <c:tx>
            <c:strRef>
              <c:f>Лист1!$C$1</c:f>
              <c:strCache>
                <c:ptCount val="1"/>
                <c:pt idx="0">
                  <c:v>РК</c:v>
                </c:pt>
              </c:strCache>
            </c:strRef>
          </c:tx>
          <c:invertIfNegative val="0"/>
          <c:dLbls>
            <c:dLbl>
              <c:idx val="0"/>
              <c:layout>
                <c:manualLayout>
                  <c:x val="2.0833333333333412E-2"/>
                  <c:y val="-4.71227843942809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284-4108-80AF-EF1CE8B1D9E6}"/>
                </c:ext>
                <c:ext xmlns:c15="http://schemas.microsoft.com/office/drawing/2012/chart" uri="{CE6537A1-D6FC-4f65-9D91-7224C49458BB}">
                  <c15:layout/>
                </c:ext>
              </c:extLst>
            </c:dLbl>
            <c:dLbl>
              <c:idx val="1"/>
              <c:layout>
                <c:manualLayout>
                  <c:x val="8.9285714285714159E-3"/>
                  <c:y val="-3.26234661191176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284-4108-80AF-EF1CE8B1D9E6}"/>
                </c:ext>
                <c:ext xmlns:c15="http://schemas.microsoft.com/office/drawing/2012/chart" uri="{CE6537A1-D6FC-4f65-9D91-7224C49458BB}">
                  <c15:layout/>
                </c:ext>
              </c:extLst>
            </c:dLbl>
            <c:dLbl>
              <c:idx val="2"/>
              <c:layout>
                <c:manualLayout>
                  <c:x val="1.6369047619047623E-2"/>
                  <c:y val="-3.26234661191176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284-4108-80AF-EF1CE8B1D9E6}"/>
                </c:ext>
                <c:ext xmlns:c15="http://schemas.microsoft.com/office/drawing/2012/chart" uri="{CE6537A1-D6FC-4f65-9D91-7224C49458BB}">
                  <c15:layout/>
                </c:ext>
              </c:extLst>
            </c:dLbl>
            <c:dLbl>
              <c:idx val="3"/>
              <c:layout>
                <c:manualLayout>
                  <c:x val="2.2321428571428582E-2"/>
                  <c:y val="-2.17489774127452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284-4108-80AF-EF1CE8B1D9E6}"/>
                </c:ext>
                <c:ext xmlns:c15="http://schemas.microsoft.com/office/drawing/2012/chart" uri="{CE6537A1-D6FC-4f65-9D91-7224C49458BB}">
                  <c15:layout/>
                </c:ext>
              </c:extLst>
            </c:dLbl>
            <c:dLbl>
              <c:idx val="4"/>
              <c:layout>
                <c:manualLayout>
                  <c:x val="1.9345238095238096E-2"/>
                  <c:y val="-3.26234661191176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284-4108-80AF-EF1CE8B1D9E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2018г.</c:v>
                </c:pt>
                <c:pt idx="1">
                  <c:v>2019г.</c:v>
                </c:pt>
                <c:pt idx="2">
                  <c:v>2020г.</c:v>
                </c:pt>
                <c:pt idx="3">
                  <c:v>2021г.</c:v>
                </c:pt>
                <c:pt idx="4">
                  <c:v>2022г.</c:v>
                </c:pt>
              </c:strCache>
            </c:strRef>
          </c:cat>
          <c:val>
            <c:numRef>
              <c:f>Лист1!$C$2:$C$6</c:f>
              <c:numCache>
                <c:formatCode>General</c:formatCode>
                <c:ptCount val="5"/>
                <c:pt idx="0">
                  <c:v>0.19</c:v>
                </c:pt>
                <c:pt idx="1">
                  <c:v>0.17</c:v>
                </c:pt>
                <c:pt idx="2">
                  <c:v>0.11</c:v>
                </c:pt>
                <c:pt idx="3">
                  <c:v>8.0000000000000043E-2</c:v>
                </c:pt>
                <c:pt idx="4">
                  <c:v>0.11</c:v>
                </c:pt>
              </c:numCache>
            </c:numRef>
          </c:val>
          <c:extLst xmlns:c16r2="http://schemas.microsoft.com/office/drawing/2015/06/chart">
            <c:ext xmlns:c16="http://schemas.microsoft.com/office/drawing/2014/chart" uri="{C3380CC4-5D6E-409C-BE32-E72D297353CC}">
              <c16:uniqueId val="{0000000B-2284-4108-80AF-EF1CE8B1D9E6}"/>
            </c:ext>
          </c:extLst>
        </c:ser>
        <c:dLbls>
          <c:showLegendKey val="0"/>
          <c:showVal val="0"/>
          <c:showCatName val="0"/>
          <c:showSerName val="0"/>
          <c:showPercent val="0"/>
          <c:showBubbleSize val="0"/>
        </c:dLbls>
        <c:gapWidth val="75"/>
        <c:axId val="173065880"/>
        <c:axId val="173066664"/>
      </c:barChart>
      <c:catAx>
        <c:axId val="173065880"/>
        <c:scaling>
          <c:orientation val="minMax"/>
        </c:scaling>
        <c:delete val="0"/>
        <c:axPos val="b"/>
        <c:numFmt formatCode="General" sourceLinked="1"/>
        <c:majorTickMark val="none"/>
        <c:minorTickMark val="none"/>
        <c:tickLblPos val="nextTo"/>
        <c:crossAx val="173066664"/>
        <c:crosses val="autoZero"/>
        <c:auto val="1"/>
        <c:lblAlgn val="ctr"/>
        <c:lblOffset val="100"/>
        <c:noMultiLvlLbl val="0"/>
      </c:catAx>
      <c:valAx>
        <c:axId val="173066664"/>
        <c:scaling>
          <c:orientation val="minMax"/>
        </c:scaling>
        <c:delete val="0"/>
        <c:axPos val="l"/>
        <c:majorGridlines/>
        <c:numFmt formatCode="General" sourceLinked="1"/>
        <c:majorTickMark val="none"/>
        <c:minorTickMark val="none"/>
        <c:tickLblPos val="nextTo"/>
        <c:spPr>
          <a:ln w="9525">
            <a:noFill/>
          </a:ln>
        </c:spPr>
        <c:crossAx val="173065880"/>
        <c:crosses val="autoZero"/>
        <c:crossBetween val="between"/>
      </c:valAx>
    </c:plotArea>
    <c:legend>
      <c:legendPos val="b"/>
      <c:layout/>
      <c:overlay val="0"/>
    </c:legend>
    <c:plotVisOnly val="1"/>
    <c:dispBlanksAs val="gap"/>
    <c:showDLblsOverMax val="0"/>
  </c:chart>
  <c:txPr>
    <a:bodyPr/>
    <a:lstStyle/>
    <a:p>
      <a:pPr>
        <a:defRPr sz="1799"/>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515785206602379"/>
          <c:y val="4.3123317972961544E-3"/>
          <c:w val="0.63396184191586602"/>
          <c:h val="0.8810191607491612"/>
        </c:manualLayout>
      </c:layout>
      <c:barChart>
        <c:barDir val="bar"/>
        <c:grouping val="clustered"/>
        <c:varyColors val="0"/>
        <c:ser>
          <c:idx val="0"/>
          <c:order val="0"/>
          <c:tx>
            <c:strRef>
              <c:f>Лист1!$B$1</c:f>
              <c:strCache>
                <c:ptCount val="1"/>
                <c:pt idx="0">
                  <c:v>2018 г.</c:v>
                </c:pt>
              </c:strCache>
            </c:strRef>
          </c:tx>
          <c:invertIfNegative val="0"/>
          <c:dLbls>
            <c:spPr>
              <a:noFill/>
              <a:ln>
                <a:noFill/>
              </a:ln>
              <a:effectLst/>
            </c:spPr>
            <c:txPr>
              <a:bodyPr/>
              <a:lstStyle/>
              <a:p>
                <a:pPr>
                  <a:defRPr sz="100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Лист1!$A$2:$A$7</c:f>
              <c:strCache>
                <c:ptCount val="6"/>
                <c:pt idx="0">
                  <c:v>Klebsiella pneumoniae - 11</c:v>
                </c:pt>
                <c:pt idx="1">
                  <c:v>Pseudomonas aeruginosa - 2</c:v>
                </c:pt>
                <c:pt idx="2">
                  <c:v>Enterobacter clocae - 2</c:v>
                </c:pt>
                <c:pt idx="3">
                  <c:v>St.aureus - 8</c:v>
                </c:pt>
                <c:pt idx="4">
                  <c:v>другие стафилококк  - 25</c:v>
                </c:pt>
                <c:pt idx="5">
                  <c:v>другие - 6</c:v>
                </c:pt>
              </c:strCache>
            </c:strRef>
          </c:cat>
          <c:val>
            <c:numRef>
              <c:f>Лист1!$B$2:$B$7</c:f>
              <c:numCache>
                <c:formatCode>@</c:formatCode>
                <c:ptCount val="6"/>
                <c:pt idx="0">
                  <c:v>0</c:v>
                </c:pt>
                <c:pt idx="1">
                  <c:v>0</c:v>
                </c:pt>
                <c:pt idx="2">
                  <c:v>0</c:v>
                </c:pt>
                <c:pt idx="3" formatCode="0.0%">
                  <c:v>0.4</c:v>
                </c:pt>
                <c:pt idx="4" formatCode="0.0%">
                  <c:v>0.5</c:v>
                </c:pt>
                <c:pt idx="5" formatCode="0.0%">
                  <c:v>0.1</c:v>
                </c:pt>
              </c:numCache>
            </c:numRef>
          </c:val>
          <c:extLst xmlns:c16r2="http://schemas.microsoft.com/office/drawing/2015/06/chart">
            <c:ext xmlns:c16="http://schemas.microsoft.com/office/drawing/2014/chart" uri="{C3380CC4-5D6E-409C-BE32-E72D297353CC}">
              <c16:uniqueId val="{00000000-071F-4082-B8E4-5B8D416A99F1}"/>
            </c:ext>
          </c:extLst>
        </c:ser>
        <c:ser>
          <c:idx val="1"/>
          <c:order val="1"/>
          <c:tx>
            <c:strRef>
              <c:f>Лист1!$C$1</c:f>
              <c:strCache>
                <c:ptCount val="1"/>
                <c:pt idx="0">
                  <c:v>2019 г.</c:v>
                </c:pt>
              </c:strCache>
            </c:strRef>
          </c:tx>
          <c:invertIfNegative val="0"/>
          <c:dLbls>
            <c:spPr>
              <a:noFill/>
              <a:ln>
                <a:noFill/>
              </a:ln>
              <a:effectLst/>
            </c:spPr>
            <c:txPr>
              <a:bodyPr/>
              <a:lstStyle/>
              <a:p>
                <a:pPr>
                  <a:defRPr sz="100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Лист1!$A$2:$A$7</c:f>
              <c:strCache>
                <c:ptCount val="6"/>
                <c:pt idx="0">
                  <c:v>Klebsiella pneumoniae - 11</c:v>
                </c:pt>
                <c:pt idx="1">
                  <c:v>Pseudomonas aeruginosa - 2</c:v>
                </c:pt>
                <c:pt idx="2">
                  <c:v>Enterobacter clocae - 2</c:v>
                </c:pt>
                <c:pt idx="3">
                  <c:v>St.aureus - 8</c:v>
                </c:pt>
                <c:pt idx="4">
                  <c:v>другие стафилококк  - 25</c:v>
                </c:pt>
                <c:pt idx="5">
                  <c:v>другие - 6</c:v>
                </c:pt>
              </c:strCache>
            </c:strRef>
          </c:cat>
          <c:val>
            <c:numRef>
              <c:f>Лист1!$C$2:$C$7</c:f>
              <c:numCache>
                <c:formatCode>General</c:formatCode>
                <c:ptCount val="6"/>
                <c:pt idx="0" formatCode="0.00%">
                  <c:v>0.111</c:v>
                </c:pt>
                <c:pt idx="1">
                  <c:v>0</c:v>
                </c:pt>
                <c:pt idx="2">
                  <c:v>0</c:v>
                </c:pt>
                <c:pt idx="3">
                  <c:v>0</c:v>
                </c:pt>
                <c:pt idx="4" formatCode="0.00%">
                  <c:v>0.77700000000000158</c:v>
                </c:pt>
                <c:pt idx="5" formatCode="0.00%">
                  <c:v>0.111</c:v>
                </c:pt>
              </c:numCache>
            </c:numRef>
          </c:val>
          <c:extLst xmlns:c16r2="http://schemas.microsoft.com/office/drawing/2015/06/chart">
            <c:ext xmlns:c16="http://schemas.microsoft.com/office/drawing/2014/chart" uri="{C3380CC4-5D6E-409C-BE32-E72D297353CC}">
              <c16:uniqueId val="{00000001-071F-4082-B8E4-5B8D416A99F1}"/>
            </c:ext>
          </c:extLst>
        </c:ser>
        <c:ser>
          <c:idx val="2"/>
          <c:order val="2"/>
          <c:tx>
            <c:strRef>
              <c:f>Лист1!$D$1</c:f>
              <c:strCache>
                <c:ptCount val="1"/>
                <c:pt idx="0">
                  <c:v>2020 г.</c:v>
                </c:pt>
              </c:strCache>
            </c:strRef>
          </c:tx>
          <c:invertIfNegative val="0"/>
          <c:dLbls>
            <c:spPr>
              <a:noFill/>
              <a:ln>
                <a:noFill/>
              </a:ln>
              <a:effectLst/>
            </c:spPr>
            <c:txPr>
              <a:bodyPr/>
              <a:lstStyle/>
              <a:p>
                <a:pPr>
                  <a:defRPr sz="100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Klebsiella pneumoniae - 11</c:v>
                </c:pt>
                <c:pt idx="1">
                  <c:v>Pseudomonas aeruginosa - 2</c:v>
                </c:pt>
                <c:pt idx="2">
                  <c:v>Enterobacter clocae - 2</c:v>
                </c:pt>
                <c:pt idx="3">
                  <c:v>St.aureus - 8</c:v>
                </c:pt>
                <c:pt idx="4">
                  <c:v>другие стафилококк  - 25</c:v>
                </c:pt>
                <c:pt idx="5">
                  <c:v>другие - 6</c:v>
                </c:pt>
              </c:strCache>
            </c:strRef>
          </c:cat>
          <c:val>
            <c:numRef>
              <c:f>Лист1!$D$2:$D$7</c:f>
              <c:numCache>
                <c:formatCode>General</c:formatCode>
                <c:ptCount val="6"/>
                <c:pt idx="0" formatCode="0.00%">
                  <c:v>0.1</c:v>
                </c:pt>
                <c:pt idx="1">
                  <c:v>0</c:v>
                </c:pt>
                <c:pt idx="2">
                  <c:v>0</c:v>
                </c:pt>
                <c:pt idx="3" formatCode="0.00%">
                  <c:v>0.30000000000000032</c:v>
                </c:pt>
                <c:pt idx="4" formatCode="0.00%">
                  <c:v>0.5</c:v>
                </c:pt>
                <c:pt idx="5" formatCode="0.00%">
                  <c:v>0.1</c:v>
                </c:pt>
              </c:numCache>
            </c:numRef>
          </c:val>
          <c:extLst xmlns:c16r2="http://schemas.microsoft.com/office/drawing/2015/06/chart">
            <c:ext xmlns:c16="http://schemas.microsoft.com/office/drawing/2014/chart" uri="{C3380CC4-5D6E-409C-BE32-E72D297353CC}">
              <c16:uniqueId val="{00000002-071F-4082-B8E4-5B8D416A99F1}"/>
            </c:ext>
          </c:extLst>
        </c:ser>
        <c:ser>
          <c:idx val="3"/>
          <c:order val="3"/>
          <c:tx>
            <c:strRef>
              <c:f>Лист1!$E$1</c:f>
              <c:strCache>
                <c:ptCount val="1"/>
                <c:pt idx="0">
                  <c:v>2021 г.</c:v>
                </c:pt>
              </c:strCache>
            </c:strRef>
          </c:tx>
          <c:invertIfNegative val="0"/>
          <c:dLbls>
            <c:spPr>
              <a:noFill/>
              <a:ln>
                <a:noFill/>
              </a:ln>
              <a:effectLst/>
            </c:spPr>
            <c:txPr>
              <a:bodyPr/>
              <a:lstStyle/>
              <a:p>
                <a:pPr>
                  <a:defRPr sz="1000" baseline="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Лист1!$A$2:$A$7</c:f>
              <c:strCache>
                <c:ptCount val="6"/>
                <c:pt idx="0">
                  <c:v>Klebsiella pneumoniae - 11</c:v>
                </c:pt>
                <c:pt idx="1">
                  <c:v>Pseudomonas aeruginosa - 2</c:v>
                </c:pt>
                <c:pt idx="2">
                  <c:v>Enterobacter clocae - 2</c:v>
                </c:pt>
                <c:pt idx="3">
                  <c:v>St.aureus - 8</c:v>
                </c:pt>
                <c:pt idx="4">
                  <c:v>другие стафилококк  - 25</c:v>
                </c:pt>
                <c:pt idx="5">
                  <c:v>другие - 6</c:v>
                </c:pt>
              </c:strCache>
            </c:strRef>
          </c:cat>
          <c:val>
            <c:numRef>
              <c:f>Лист1!$E$2:$E$7</c:f>
              <c:numCache>
                <c:formatCode>General</c:formatCode>
                <c:ptCount val="6"/>
                <c:pt idx="0" formatCode="0.00%">
                  <c:v>0.55500000000000005</c:v>
                </c:pt>
                <c:pt idx="1">
                  <c:v>0</c:v>
                </c:pt>
                <c:pt idx="2" formatCode="0.00%">
                  <c:v>0.111</c:v>
                </c:pt>
                <c:pt idx="3">
                  <c:v>0</c:v>
                </c:pt>
                <c:pt idx="4" formatCode="0.00%">
                  <c:v>0.23</c:v>
                </c:pt>
                <c:pt idx="5" formatCode="0.00%">
                  <c:v>0.111</c:v>
                </c:pt>
              </c:numCache>
            </c:numRef>
          </c:val>
          <c:extLst xmlns:c16r2="http://schemas.microsoft.com/office/drawing/2015/06/chart">
            <c:ext xmlns:c16="http://schemas.microsoft.com/office/drawing/2014/chart" uri="{C3380CC4-5D6E-409C-BE32-E72D297353CC}">
              <c16:uniqueId val="{00000003-071F-4082-B8E4-5B8D416A99F1}"/>
            </c:ext>
          </c:extLst>
        </c:ser>
        <c:ser>
          <c:idx val="4"/>
          <c:order val="4"/>
          <c:tx>
            <c:strRef>
              <c:f>Лист1!$F$1</c:f>
              <c:strCache>
                <c:ptCount val="1"/>
                <c:pt idx="0">
                  <c:v>2022 г.</c:v>
                </c:pt>
              </c:strCache>
            </c:strRef>
          </c:tx>
          <c:invertIfNegative val="0"/>
          <c:dLbls>
            <c:spPr>
              <a:noFill/>
              <a:ln>
                <a:noFill/>
              </a:ln>
              <a:effectLst/>
            </c:spPr>
            <c:txPr>
              <a:bodyPr/>
              <a:lstStyle/>
              <a:p>
                <a:pPr>
                  <a:defRPr sz="1000"/>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Лист1!$A$2:$A$7</c:f>
              <c:strCache>
                <c:ptCount val="6"/>
                <c:pt idx="0">
                  <c:v>Klebsiella pneumoniae - 11</c:v>
                </c:pt>
                <c:pt idx="1">
                  <c:v>Pseudomonas aeruginosa - 2</c:v>
                </c:pt>
                <c:pt idx="2">
                  <c:v>Enterobacter clocae - 2</c:v>
                </c:pt>
                <c:pt idx="3">
                  <c:v>St.aureus - 8</c:v>
                </c:pt>
                <c:pt idx="4">
                  <c:v>другие стафилококк  - 25</c:v>
                </c:pt>
                <c:pt idx="5">
                  <c:v>другие - 6</c:v>
                </c:pt>
              </c:strCache>
            </c:strRef>
          </c:cat>
          <c:val>
            <c:numRef>
              <c:f>Лист1!$F$2:$F$7</c:f>
              <c:numCache>
                <c:formatCode>0.0%</c:formatCode>
                <c:ptCount val="6"/>
                <c:pt idx="0">
                  <c:v>0.25</c:v>
                </c:pt>
                <c:pt idx="1">
                  <c:v>0.125</c:v>
                </c:pt>
                <c:pt idx="2">
                  <c:v>6.2000000000000034E-2</c:v>
                </c:pt>
                <c:pt idx="3">
                  <c:v>6.2000000000000034E-2</c:v>
                </c:pt>
                <c:pt idx="4">
                  <c:v>0.31200000000000061</c:v>
                </c:pt>
                <c:pt idx="5">
                  <c:v>0.18700000000000033</c:v>
                </c:pt>
              </c:numCache>
            </c:numRef>
          </c:val>
          <c:extLst xmlns:c16r2="http://schemas.microsoft.com/office/drawing/2015/06/chart">
            <c:ext xmlns:c16="http://schemas.microsoft.com/office/drawing/2014/chart" uri="{C3380CC4-5D6E-409C-BE32-E72D297353CC}">
              <c16:uniqueId val="{00000004-071F-4082-B8E4-5B8D416A99F1}"/>
            </c:ext>
          </c:extLst>
        </c:ser>
        <c:dLbls>
          <c:showLegendKey val="0"/>
          <c:showVal val="1"/>
          <c:showCatName val="0"/>
          <c:showSerName val="0"/>
          <c:showPercent val="0"/>
          <c:showBubbleSize val="0"/>
        </c:dLbls>
        <c:gapWidth val="150"/>
        <c:axId val="173063528"/>
        <c:axId val="173062352"/>
      </c:barChart>
      <c:catAx>
        <c:axId val="173063528"/>
        <c:scaling>
          <c:orientation val="minMax"/>
        </c:scaling>
        <c:delete val="0"/>
        <c:axPos val="l"/>
        <c:numFmt formatCode="General" sourceLinked="1"/>
        <c:majorTickMark val="out"/>
        <c:minorTickMark val="none"/>
        <c:tickLblPos val="nextTo"/>
        <c:txPr>
          <a:bodyPr/>
          <a:lstStyle/>
          <a:p>
            <a:pPr>
              <a:defRPr b="1"/>
            </a:pPr>
            <a:endParaRPr lang="ru-RU"/>
          </a:p>
        </c:txPr>
        <c:crossAx val="173062352"/>
        <c:crosses val="autoZero"/>
        <c:auto val="1"/>
        <c:lblAlgn val="ctr"/>
        <c:lblOffset val="100"/>
        <c:noMultiLvlLbl val="0"/>
      </c:catAx>
      <c:valAx>
        <c:axId val="173062352"/>
        <c:scaling>
          <c:orientation val="minMax"/>
        </c:scaling>
        <c:delete val="0"/>
        <c:axPos val="b"/>
        <c:majorGridlines/>
        <c:numFmt formatCode="@" sourceLinked="1"/>
        <c:majorTickMark val="out"/>
        <c:minorTickMark val="none"/>
        <c:tickLblPos val="nextTo"/>
        <c:crossAx val="173063528"/>
        <c:crosses val="autoZero"/>
        <c:crossBetween val="between"/>
      </c:valAx>
    </c:plotArea>
    <c:legend>
      <c:legendPos val="r"/>
      <c:layout>
        <c:manualLayout>
          <c:xMode val="edge"/>
          <c:yMode val="edge"/>
          <c:x val="0.84790013915591289"/>
          <c:y val="0.4283994086127183"/>
          <c:w val="0.11473348535661791"/>
          <c:h val="0.37655110970575995"/>
        </c:manualLayout>
      </c:layout>
      <c:overlay val="0"/>
      <c:txPr>
        <a:bodyPr/>
        <a:lstStyle/>
        <a:p>
          <a:pPr>
            <a:defRPr b="1"/>
          </a:pPr>
          <a:endParaRPr lang="ru-RU"/>
        </a:p>
      </c:txPr>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6B3A5-9F0D-4E43-B3AC-8DE46E905716}" type="datetimeFigureOut">
              <a:rPr lang="ru-RU" smtClean="0"/>
              <a:pPr/>
              <a:t>26.06.2023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DB277-52BF-43F9-9A2B-10AB43DF34AB}" type="slidenum">
              <a:rPr lang="ru-RU" smtClean="0"/>
              <a:pPr/>
              <a:t>‹#›</a:t>
            </a:fld>
            <a:endParaRPr lang="ru-RU"/>
          </a:p>
        </p:txBody>
      </p:sp>
    </p:spTree>
    <p:extLst>
      <p:ext uri="{BB962C8B-B14F-4D97-AF65-F5344CB8AC3E}">
        <p14:creationId xmlns:p14="http://schemas.microsoft.com/office/powerpoint/2010/main" val="376663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ЭН – понимать какая ситуация, чтобы вовремя принять меры,</a:t>
            </a:r>
          </a:p>
          <a:p>
            <a:r>
              <a:rPr lang="ru-RU" dirty="0"/>
              <a:t>      - своевременно выявить вспышку</a:t>
            </a:r>
          </a:p>
          <a:p>
            <a:r>
              <a:rPr lang="ru-RU" dirty="0"/>
              <a:t>АСУ это пассивному надзору</a:t>
            </a:r>
            <a:endParaRPr lang="en-US" dirty="0"/>
          </a:p>
        </p:txBody>
      </p:sp>
      <p:sp>
        <p:nvSpPr>
          <p:cNvPr id="4" name="Номер слайда 3"/>
          <p:cNvSpPr>
            <a:spLocks noGrp="1"/>
          </p:cNvSpPr>
          <p:nvPr>
            <p:ph type="sldNum" sz="quarter" idx="10"/>
          </p:nvPr>
        </p:nvSpPr>
        <p:spPr/>
        <p:txBody>
          <a:bodyPr/>
          <a:lstStyle/>
          <a:p>
            <a:fld id="{D32A84B8-F7A1-4E2F-BB94-DF81B6D1C08C}" type="slidenum">
              <a:rPr lang="ru-RU" smtClean="0"/>
              <a:pPr/>
              <a:t>5</a:t>
            </a:fld>
            <a:endParaRPr lang="ru-RU"/>
          </a:p>
        </p:txBody>
      </p:sp>
    </p:spTree>
    <p:extLst>
      <p:ext uri="{BB962C8B-B14F-4D97-AF65-F5344CB8AC3E}">
        <p14:creationId xmlns:p14="http://schemas.microsoft.com/office/powerpoint/2010/main" val="183349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Если говорить об актуальности ИСМП среди новорожденных таблица №6 </a:t>
            </a:r>
          </a:p>
        </p:txBody>
      </p:sp>
      <p:sp>
        <p:nvSpPr>
          <p:cNvPr id="4" name="Номер слайда 3"/>
          <p:cNvSpPr>
            <a:spLocks noGrp="1"/>
          </p:cNvSpPr>
          <p:nvPr>
            <p:ph type="sldNum" sz="quarter" idx="10"/>
          </p:nvPr>
        </p:nvSpPr>
        <p:spPr/>
        <p:txBody>
          <a:bodyPr/>
          <a:lstStyle/>
          <a:p>
            <a:fld id="{630DB277-52BF-43F9-9A2B-10AB43DF34AB}" type="slidenum">
              <a:rPr lang="ru-RU" smtClean="0"/>
              <a:pPr/>
              <a:t>35</a:t>
            </a:fld>
            <a:endParaRPr lang="ru-RU"/>
          </a:p>
        </p:txBody>
      </p:sp>
    </p:spTree>
    <p:extLst>
      <p:ext uri="{BB962C8B-B14F-4D97-AF65-F5344CB8AC3E}">
        <p14:creationId xmlns:p14="http://schemas.microsoft.com/office/powerpoint/2010/main" val="3759761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Рекомендации</a:t>
            </a:r>
            <a:r>
              <a:rPr lang="ru-RU" baseline="0" dirty="0"/>
              <a:t> к таблице №6 Анализ ВБИ среди новорожденных:1.  Определение ВБИ поменять на ИСМП согласно приказа МЗ РК №151 от 02.12.2022г.   </a:t>
            </a:r>
          </a:p>
          <a:p>
            <a:r>
              <a:rPr lang="ru-RU" baseline="0" dirty="0"/>
              <a:t>2. Дать подробную расшифровку по диагнозам ИСМП, которые не вошли в раздел «Другие»</a:t>
            </a:r>
          </a:p>
          <a:p>
            <a:r>
              <a:rPr lang="ru-RU" baseline="0" dirty="0"/>
              <a:t>3. </a:t>
            </a:r>
            <a:endParaRPr lang="ru-RU" dirty="0"/>
          </a:p>
        </p:txBody>
      </p:sp>
      <p:sp>
        <p:nvSpPr>
          <p:cNvPr id="4" name="Номер слайда 3"/>
          <p:cNvSpPr>
            <a:spLocks noGrp="1"/>
          </p:cNvSpPr>
          <p:nvPr>
            <p:ph type="sldNum" sz="quarter" idx="10"/>
          </p:nvPr>
        </p:nvSpPr>
        <p:spPr/>
        <p:txBody>
          <a:bodyPr/>
          <a:lstStyle/>
          <a:p>
            <a:fld id="{630DB277-52BF-43F9-9A2B-10AB43DF34AB}" type="slidenum">
              <a:rPr lang="ru-RU" smtClean="0"/>
              <a:pPr/>
              <a:t>41</a:t>
            </a:fld>
            <a:endParaRPr lang="ru-RU"/>
          </a:p>
        </p:txBody>
      </p:sp>
    </p:spTree>
    <p:extLst>
      <p:ext uri="{BB962C8B-B14F-4D97-AF65-F5344CB8AC3E}">
        <p14:creationId xmlns:p14="http://schemas.microsoft.com/office/powerpoint/2010/main" val="213576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Рекомендации </a:t>
            </a:r>
          </a:p>
        </p:txBody>
      </p:sp>
      <p:sp>
        <p:nvSpPr>
          <p:cNvPr id="4" name="Номер слайда 3"/>
          <p:cNvSpPr>
            <a:spLocks noGrp="1"/>
          </p:cNvSpPr>
          <p:nvPr>
            <p:ph type="sldNum" sz="quarter" idx="10"/>
          </p:nvPr>
        </p:nvSpPr>
        <p:spPr/>
        <p:txBody>
          <a:bodyPr/>
          <a:lstStyle/>
          <a:p>
            <a:fld id="{630DB277-52BF-43F9-9A2B-10AB43DF34AB}" type="slidenum">
              <a:rPr lang="ru-RU" smtClean="0"/>
              <a:pPr/>
              <a:t>42</a:t>
            </a:fld>
            <a:endParaRPr lang="ru-RU"/>
          </a:p>
        </p:txBody>
      </p:sp>
    </p:spTree>
    <p:extLst>
      <p:ext uri="{BB962C8B-B14F-4D97-AF65-F5344CB8AC3E}">
        <p14:creationId xmlns:p14="http://schemas.microsoft.com/office/powerpoint/2010/main" val="164472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32A84B8-F7A1-4E2F-BB94-DF81B6D1C08C}" type="slidenum">
              <a:rPr lang="ru-RU" smtClean="0"/>
              <a:pPr/>
              <a:t>47</a:t>
            </a:fld>
            <a:endParaRPr lang="ru-RU"/>
          </a:p>
        </p:txBody>
      </p:sp>
    </p:spTree>
    <p:extLst>
      <p:ext uri="{BB962C8B-B14F-4D97-AF65-F5344CB8AC3E}">
        <p14:creationId xmlns:p14="http://schemas.microsoft.com/office/powerpoint/2010/main" val="134870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endParaRPr lang="ru-RU" dirty="0"/>
          </a:p>
          <a:p>
            <a:endParaRPr lang="ru-RU" dirty="0"/>
          </a:p>
          <a:p>
            <a:endParaRPr lang="ru-RU" dirty="0"/>
          </a:p>
        </p:txBody>
      </p:sp>
      <p:sp>
        <p:nvSpPr>
          <p:cNvPr id="4" name="Номер слайда 3"/>
          <p:cNvSpPr>
            <a:spLocks noGrp="1"/>
          </p:cNvSpPr>
          <p:nvPr>
            <p:ph type="sldNum" sz="quarter" idx="10"/>
          </p:nvPr>
        </p:nvSpPr>
        <p:spPr/>
        <p:txBody>
          <a:bodyPr/>
          <a:lstStyle/>
          <a:p>
            <a:fld id="{E0074559-A1B7-488D-83FE-F7ECC499D5F9}" type="slidenum">
              <a:rPr lang="ru-RU" smtClean="0"/>
              <a:pPr/>
              <a:t>48</a:t>
            </a:fld>
            <a:endParaRPr lang="ru-RU"/>
          </a:p>
        </p:txBody>
      </p:sp>
    </p:spTree>
    <p:extLst>
      <p:ext uri="{BB962C8B-B14F-4D97-AF65-F5344CB8AC3E}">
        <p14:creationId xmlns:p14="http://schemas.microsoft.com/office/powerpoint/2010/main" val="99469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857250" y="534988"/>
            <a:ext cx="3167063" cy="237490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500" dirty="0">
              <a:ea typeface="ＭＳ Ｐゴシック" pitchFamily="34" charset="-128"/>
            </a:endParaRPr>
          </a:p>
        </p:txBody>
      </p:sp>
      <p:sp>
        <p:nvSpPr>
          <p:cNvPr id="118788" name="Slide Number Placeholder 3"/>
          <p:cNvSpPr txBox="1">
            <a:spLocks noGrp="1"/>
          </p:cNvSpPr>
          <p:nvPr/>
        </p:nvSpPr>
        <p:spPr bwMode="auto">
          <a:xfrm>
            <a:off x="3977352"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8" charset="0"/>
                <a:ea typeface="ＭＳ Ｐゴシック" pitchFamily="34" charset="-128"/>
              </a:defRPr>
            </a:lvl1pPr>
            <a:lvl2pPr marL="742950" indent="-285750">
              <a:spcBef>
                <a:spcPct val="30000"/>
              </a:spcBef>
              <a:defRPr sz="1200">
                <a:solidFill>
                  <a:schemeClr val="tx1"/>
                </a:solidFill>
                <a:latin typeface="Times" pitchFamily="18" charset="0"/>
                <a:ea typeface="ＭＳ Ｐゴシック" pitchFamily="34" charset="-128"/>
              </a:defRPr>
            </a:lvl2pPr>
            <a:lvl3pPr marL="1143000" indent="-228600">
              <a:spcBef>
                <a:spcPct val="30000"/>
              </a:spcBef>
              <a:defRPr sz="1200">
                <a:solidFill>
                  <a:schemeClr val="tx1"/>
                </a:solidFill>
                <a:latin typeface="Times" pitchFamily="18" charset="0"/>
                <a:ea typeface="ＭＳ Ｐゴシック" pitchFamily="34" charset="-128"/>
              </a:defRPr>
            </a:lvl3pPr>
            <a:lvl4pPr marL="1600200" indent="-228600">
              <a:spcBef>
                <a:spcPct val="30000"/>
              </a:spcBef>
              <a:defRPr sz="1200">
                <a:solidFill>
                  <a:schemeClr val="tx1"/>
                </a:solidFill>
                <a:latin typeface="Times" pitchFamily="18" charset="0"/>
                <a:ea typeface="ＭＳ Ｐゴシック" pitchFamily="34" charset="-128"/>
              </a:defRPr>
            </a:lvl4pPr>
            <a:lvl5pPr marL="2057400" indent="-22860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lgn="ctr">
              <a:lnSpc>
                <a:spcPct val="85000"/>
              </a:lnSpc>
              <a:spcBef>
                <a:spcPct val="0"/>
              </a:spcBef>
            </a:pPr>
            <a:fld id="{32B7C513-50F8-4B2D-86A7-7A6451AD6038}" type="slidenum">
              <a:rPr lang="en-US" altLang="en-US" sz="1400">
                <a:latin typeface="Tahoma" pitchFamily="34" charset="0"/>
              </a:rPr>
              <a:pPr algn="ctr">
                <a:lnSpc>
                  <a:spcPct val="85000"/>
                </a:lnSpc>
                <a:spcBef>
                  <a:spcPct val="0"/>
                </a:spcBef>
              </a:pPr>
              <a:t>49</a:t>
            </a:fld>
            <a:endParaRPr lang="en-US" altLang="en-US" sz="1400">
              <a:latin typeface="Tahoma" pitchFamily="34" charset="0"/>
            </a:endParaRPr>
          </a:p>
        </p:txBody>
      </p:sp>
    </p:spTree>
    <p:extLst>
      <p:ext uri="{BB962C8B-B14F-4D97-AF65-F5344CB8AC3E}">
        <p14:creationId xmlns:p14="http://schemas.microsoft.com/office/powerpoint/2010/main" val="270583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1. Перечень микроорганизмов уточнить с учетом опасных </a:t>
            </a:r>
            <a:r>
              <a:rPr lang="ru-RU" b="1" dirty="0"/>
              <a:t>устойчивых микроорганизмов </a:t>
            </a:r>
            <a:r>
              <a:rPr lang="ru-RU" dirty="0"/>
              <a:t>(</a:t>
            </a:r>
            <a:r>
              <a:rPr lang="en-US" dirty="0"/>
              <a:t>MRSA</a:t>
            </a:r>
            <a:r>
              <a:rPr lang="ru-RU" dirty="0"/>
              <a:t>, </a:t>
            </a:r>
            <a:r>
              <a:rPr lang="ru-RU" dirty="0" err="1"/>
              <a:t>карбапенем</a:t>
            </a:r>
            <a:r>
              <a:rPr lang="ru-RU" dirty="0"/>
              <a:t> устойчивые, С</a:t>
            </a:r>
            <a:r>
              <a:rPr lang="en-US" dirty="0" err="1"/>
              <a:t>andida</a:t>
            </a:r>
            <a:r>
              <a:rPr lang="en-US" dirty="0"/>
              <a:t> </a:t>
            </a:r>
            <a:r>
              <a:rPr lang="en-US" dirty="0" err="1"/>
              <a:t>spp</a:t>
            </a:r>
            <a:r>
              <a:rPr lang="ru-RU" dirty="0"/>
              <a:t>., </a:t>
            </a:r>
            <a:r>
              <a:rPr lang="en-US" dirty="0"/>
              <a:t>VRE</a:t>
            </a:r>
            <a:r>
              <a:rPr lang="ru-RU" dirty="0"/>
              <a:t>, и др.).</a:t>
            </a:r>
          </a:p>
          <a:p>
            <a:endParaRPr lang="ru-RU" dirty="0"/>
          </a:p>
        </p:txBody>
      </p:sp>
      <p:sp>
        <p:nvSpPr>
          <p:cNvPr id="4" name="Номер слайда 3"/>
          <p:cNvSpPr>
            <a:spLocks noGrp="1"/>
          </p:cNvSpPr>
          <p:nvPr>
            <p:ph type="sldNum" sz="quarter" idx="10"/>
          </p:nvPr>
        </p:nvSpPr>
        <p:spPr/>
        <p:txBody>
          <a:bodyPr/>
          <a:lstStyle/>
          <a:p>
            <a:fld id="{630DB277-52BF-43F9-9A2B-10AB43DF34AB}" type="slidenum">
              <a:rPr lang="ru-RU" smtClean="0"/>
              <a:pPr/>
              <a:t>50</a:t>
            </a:fld>
            <a:endParaRPr lang="ru-RU"/>
          </a:p>
        </p:txBody>
      </p:sp>
    </p:spTree>
    <p:extLst>
      <p:ext uri="{BB962C8B-B14F-4D97-AF65-F5344CB8AC3E}">
        <p14:creationId xmlns:p14="http://schemas.microsoft.com/office/powerpoint/2010/main" val="60875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Дать подробную расшифровку по диагнозам ИСМП, которые не вошли в раздел «Другие»</a:t>
            </a:r>
          </a:p>
        </p:txBody>
      </p:sp>
      <p:sp>
        <p:nvSpPr>
          <p:cNvPr id="4" name="Номер слайда 3"/>
          <p:cNvSpPr>
            <a:spLocks noGrp="1"/>
          </p:cNvSpPr>
          <p:nvPr>
            <p:ph type="sldNum" sz="quarter" idx="10"/>
          </p:nvPr>
        </p:nvSpPr>
        <p:spPr/>
        <p:txBody>
          <a:bodyPr/>
          <a:lstStyle/>
          <a:p>
            <a:fld id="{630DB277-52BF-43F9-9A2B-10AB43DF34AB}" type="slidenum">
              <a:rPr lang="ru-RU" smtClean="0"/>
              <a:pPr/>
              <a:t>51</a:t>
            </a:fld>
            <a:endParaRPr lang="ru-RU"/>
          </a:p>
        </p:txBody>
      </p:sp>
    </p:spTree>
    <p:extLst>
      <p:ext uri="{BB962C8B-B14F-4D97-AF65-F5344CB8AC3E}">
        <p14:creationId xmlns:p14="http://schemas.microsoft.com/office/powerpoint/2010/main" val="2239716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0BC7DD-E153-44E0-94D5-91B8F8B57B79}" type="slidenum">
              <a:rPr lang="ru-RU" smtClean="0"/>
              <a:pPr/>
              <a:t>52</a:t>
            </a:fld>
            <a:endParaRPr lang="ru-RU"/>
          </a:p>
        </p:txBody>
      </p:sp>
    </p:spTree>
    <p:extLst>
      <p:ext uri="{BB962C8B-B14F-4D97-AF65-F5344CB8AC3E}">
        <p14:creationId xmlns:p14="http://schemas.microsoft.com/office/powerpoint/2010/main" val="87173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30DB277-52BF-43F9-9A2B-10AB43DF34AB}" type="slidenum">
              <a:rPr lang="ru-RU" smtClean="0"/>
              <a:pPr/>
              <a:t>6</a:t>
            </a:fld>
            <a:endParaRPr lang="ru-RU"/>
          </a:p>
        </p:txBody>
      </p:sp>
    </p:spTree>
    <p:extLst>
      <p:ext uri="{BB962C8B-B14F-4D97-AF65-F5344CB8AC3E}">
        <p14:creationId xmlns:p14="http://schemas.microsoft.com/office/powerpoint/2010/main" val="3460777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32A84B8-F7A1-4E2F-BB94-DF81B6D1C08C}" type="slidenum">
              <a:rPr lang="ru-RU" smtClean="0"/>
              <a:pPr/>
              <a:t>7</a:t>
            </a:fld>
            <a:endParaRPr lang="ru-RU"/>
          </a:p>
        </p:txBody>
      </p:sp>
    </p:spTree>
    <p:extLst>
      <p:ext uri="{BB962C8B-B14F-4D97-AF65-F5344CB8AC3E}">
        <p14:creationId xmlns:p14="http://schemas.microsoft.com/office/powerpoint/2010/main" val="2280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857250" y="534988"/>
            <a:ext cx="3167063" cy="237490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ru-RU" altLang="en-US" sz="500" dirty="0">
                <a:ea typeface="ＭＳ Ｐゴシック" pitchFamily="34" charset="-128"/>
              </a:rPr>
              <a:t>На сегодняшний день мы активно внедряем 151 приказ, в том числе по критериям определения случаев, в том числе ИСМП в родовспоможении.</a:t>
            </a:r>
          </a:p>
          <a:p>
            <a:pPr eaLnBrk="1" hangingPunct="1">
              <a:lnSpc>
                <a:spcPct val="80000"/>
              </a:lnSpc>
            </a:pPr>
            <a:r>
              <a:rPr lang="ru-RU" altLang="en-US" sz="500" dirty="0">
                <a:ea typeface="ＭＳ Ｐゴシック" pitchFamily="34" charset="-128"/>
              </a:rPr>
              <a:t>На обучении мы подробно ознакомились с принципами использования критериев определения случаев ИСМП. Также мы узнали, что на сегодняшний день проводится Одномоментное исследование распространенности ИСМП, и использования противомикробных препаратов в Казахстане» в 26 клинках РК. Мы с нетерпением ждем результатов исследования.</a:t>
            </a:r>
          </a:p>
          <a:p>
            <a:pPr eaLnBrk="1" hangingPunct="1">
              <a:lnSpc>
                <a:spcPct val="80000"/>
              </a:lnSpc>
            </a:pPr>
            <a:r>
              <a:rPr lang="ru-RU" altLang="en-US" sz="500" dirty="0">
                <a:ea typeface="ＭＳ Ｐゴシック" pitchFamily="34" charset="-128"/>
              </a:rPr>
              <a:t>На данном слайде представлены данные СОС инфекции.</a:t>
            </a:r>
            <a:endParaRPr lang="en-US" altLang="en-US" sz="500" dirty="0">
              <a:ea typeface="ＭＳ Ｐゴシック" pitchFamily="34" charset="-128"/>
            </a:endParaRPr>
          </a:p>
        </p:txBody>
      </p:sp>
      <p:sp>
        <p:nvSpPr>
          <p:cNvPr id="110596" name="Slide Number Placeholder 3"/>
          <p:cNvSpPr txBox="1">
            <a:spLocks noGrp="1"/>
          </p:cNvSpPr>
          <p:nvPr/>
        </p:nvSpPr>
        <p:spPr bwMode="auto">
          <a:xfrm>
            <a:off x="3977352"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8" charset="0"/>
                <a:ea typeface="ＭＳ Ｐゴシック" pitchFamily="34" charset="-128"/>
              </a:defRPr>
            </a:lvl1pPr>
            <a:lvl2pPr marL="742950" indent="-285750">
              <a:spcBef>
                <a:spcPct val="30000"/>
              </a:spcBef>
              <a:defRPr sz="1200">
                <a:solidFill>
                  <a:schemeClr val="tx1"/>
                </a:solidFill>
                <a:latin typeface="Times" pitchFamily="18" charset="0"/>
                <a:ea typeface="ＭＳ Ｐゴシック" pitchFamily="34" charset="-128"/>
              </a:defRPr>
            </a:lvl2pPr>
            <a:lvl3pPr marL="1143000" indent="-228600">
              <a:spcBef>
                <a:spcPct val="30000"/>
              </a:spcBef>
              <a:defRPr sz="1200">
                <a:solidFill>
                  <a:schemeClr val="tx1"/>
                </a:solidFill>
                <a:latin typeface="Times" pitchFamily="18" charset="0"/>
                <a:ea typeface="ＭＳ Ｐゴシック" pitchFamily="34" charset="-128"/>
              </a:defRPr>
            </a:lvl3pPr>
            <a:lvl4pPr marL="1600200" indent="-228600">
              <a:spcBef>
                <a:spcPct val="30000"/>
              </a:spcBef>
              <a:defRPr sz="1200">
                <a:solidFill>
                  <a:schemeClr val="tx1"/>
                </a:solidFill>
                <a:latin typeface="Times" pitchFamily="18" charset="0"/>
                <a:ea typeface="ＭＳ Ｐゴシック" pitchFamily="34" charset="-128"/>
              </a:defRPr>
            </a:lvl4pPr>
            <a:lvl5pPr marL="2057400" indent="-22860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lgn="ctr">
              <a:lnSpc>
                <a:spcPct val="85000"/>
              </a:lnSpc>
              <a:spcBef>
                <a:spcPct val="0"/>
              </a:spcBef>
            </a:pPr>
            <a:fld id="{E0B59720-B1FF-4A2D-8A5B-BFCC8DA64E54}" type="slidenum">
              <a:rPr lang="en-US" altLang="en-US" sz="1400">
                <a:latin typeface="Tahoma" pitchFamily="34" charset="0"/>
              </a:rPr>
              <a:pPr algn="ctr">
                <a:lnSpc>
                  <a:spcPct val="85000"/>
                </a:lnSpc>
                <a:spcBef>
                  <a:spcPct val="0"/>
                </a:spcBef>
              </a:pPr>
              <a:t>10</a:t>
            </a:fld>
            <a:endParaRPr lang="en-US" altLang="en-US" sz="1400">
              <a:latin typeface="Tahoma" pitchFamily="34" charset="0"/>
            </a:endParaRPr>
          </a:p>
        </p:txBody>
      </p:sp>
    </p:spTree>
    <p:extLst>
      <p:ext uri="{BB962C8B-B14F-4D97-AF65-F5344CB8AC3E}">
        <p14:creationId xmlns:p14="http://schemas.microsoft.com/office/powerpoint/2010/main" val="380944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857250" y="534988"/>
            <a:ext cx="3167063" cy="237490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300" dirty="0">
              <a:ea typeface="ＭＳ Ｐゴシック" pitchFamily="34" charset="-128"/>
            </a:endParaRPr>
          </a:p>
        </p:txBody>
      </p:sp>
      <p:sp>
        <p:nvSpPr>
          <p:cNvPr id="114692" name="Slide Number Placeholder 3"/>
          <p:cNvSpPr txBox="1">
            <a:spLocks noGrp="1"/>
          </p:cNvSpPr>
          <p:nvPr/>
        </p:nvSpPr>
        <p:spPr bwMode="auto">
          <a:xfrm>
            <a:off x="3977352"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8" charset="0"/>
                <a:ea typeface="ＭＳ Ｐゴシック" pitchFamily="34" charset="-128"/>
              </a:defRPr>
            </a:lvl1pPr>
            <a:lvl2pPr marL="742950" indent="-285750">
              <a:spcBef>
                <a:spcPct val="30000"/>
              </a:spcBef>
              <a:defRPr sz="1200">
                <a:solidFill>
                  <a:schemeClr val="tx1"/>
                </a:solidFill>
                <a:latin typeface="Times" pitchFamily="18" charset="0"/>
                <a:ea typeface="ＭＳ Ｐゴシック" pitchFamily="34" charset="-128"/>
              </a:defRPr>
            </a:lvl2pPr>
            <a:lvl3pPr marL="1143000" indent="-228600">
              <a:spcBef>
                <a:spcPct val="30000"/>
              </a:spcBef>
              <a:defRPr sz="1200">
                <a:solidFill>
                  <a:schemeClr val="tx1"/>
                </a:solidFill>
                <a:latin typeface="Times" pitchFamily="18" charset="0"/>
                <a:ea typeface="ＭＳ Ｐゴシック" pitchFamily="34" charset="-128"/>
              </a:defRPr>
            </a:lvl3pPr>
            <a:lvl4pPr marL="1600200" indent="-228600">
              <a:spcBef>
                <a:spcPct val="30000"/>
              </a:spcBef>
              <a:defRPr sz="1200">
                <a:solidFill>
                  <a:schemeClr val="tx1"/>
                </a:solidFill>
                <a:latin typeface="Times" pitchFamily="18" charset="0"/>
                <a:ea typeface="ＭＳ Ｐゴシック" pitchFamily="34" charset="-128"/>
              </a:defRPr>
            </a:lvl4pPr>
            <a:lvl5pPr marL="2057400" indent="-22860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lgn="ctr">
              <a:lnSpc>
                <a:spcPct val="85000"/>
              </a:lnSpc>
              <a:spcBef>
                <a:spcPct val="0"/>
              </a:spcBef>
            </a:pPr>
            <a:fld id="{02DC139C-7CA5-4D88-BC57-14613A711191}" type="slidenum">
              <a:rPr lang="en-US" altLang="en-US" sz="1400">
                <a:latin typeface="Tahoma" pitchFamily="34" charset="0"/>
              </a:rPr>
              <a:pPr algn="ctr">
                <a:lnSpc>
                  <a:spcPct val="85000"/>
                </a:lnSpc>
                <a:spcBef>
                  <a:spcPct val="0"/>
                </a:spcBef>
              </a:pPr>
              <a:t>11</a:t>
            </a:fld>
            <a:endParaRPr lang="en-US" altLang="en-US" sz="1400">
              <a:latin typeface="Tahoma" pitchFamily="34" charset="0"/>
            </a:endParaRPr>
          </a:p>
        </p:txBody>
      </p:sp>
    </p:spTree>
    <p:extLst>
      <p:ext uri="{BB962C8B-B14F-4D97-AF65-F5344CB8AC3E}">
        <p14:creationId xmlns:p14="http://schemas.microsoft.com/office/powerpoint/2010/main" val="29939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50BC7DD-E153-44E0-94D5-91B8F8B57B79}" type="slidenum">
              <a:rPr lang="ru-RU" smtClean="0"/>
              <a:pPr/>
              <a:t>13</a:t>
            </a:fld>
            <a:endParaRPr lang="ru-RU"/>
          </a:p>
        </p:txBody>
      </p:sp>
    </p:spTree>
    <p:extLst>
      <p:ext uri="{BB962C8B-B14F-4D97-AF65-F5344CB8AC3E}">
        <p14:creationId xmlns:p14="http://schemas.microsoft.com/office/powerpoint/2010/main" val="125727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Наиболее часто регистрируемые случаи эндометриты</a:t>
            </a:r>
          </a:p>
          <a:p>
            <a:r>
              <a:rPr lang="ru-RU" dirty="0"/>
              <a:t>Область занимает </a:t>
            </a:r>
            <a:r>
              <a:rPr lang="ru-RU"/>
              <a:t>6 по </a:t>
            </a:r>
            <a:r>
              <a:rPr lang="ru-RU" dirty="0"/>
              <a:t>рождаемости среди других областей.</a:t>
            </a:r>
          </a:p>
        </p:txBody>
      </p:sp>
      <p:sp>
        <p:nvSpPr>
          <p:cNvPr id="4" name="Номер слайда 3"/>
          <p:cNvSpPr>
            <a:spLocks noGrp="1"/>
          </p:cNvSpPr>
          <p:nvPr>
            <p:ph type="sldNum" sz="quarter" idx="5"/>
          </p:nvPr>
        </p:nvSpPr>
        <p:spPr/>
        <p:txBody>
          <a:bodyPr/>
          <a:lstStyle/>
          <a:p>
            <a:fld id="{630DB277-52BF-43F9-9A2B-10AB43DF34AB}" type="slidenum">
              <a:rPr lang="ru-RU" smtClean="0"/>
              <a:pPr/>
              <a:t>16</a:t>
            </a:fld>
            <a:endParaRPr lang="ru-RU"/>
          </a:p>
        </p:txBody>
      </p:sp>
    </p:spTree>
    <p:extLst>
      <p:ext uri="{BB962C8B-B14F-4D97-AF65-F5344CB8AC3E}">
        <p14:creationId xmlns:p14="http://schemas.microsoft.com/office/powerpoint/2010/main" val="7028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30DB277-52BF-43F9-9A2B-10AB43DF34AB}" type="slidenum">
              <a:rPr lang="ru-RU" smtClean="0"/>
              <a:pPr/>
              <a:t>25</a:t>
            </a:fld>
            <a:endParaRPr lang="ru-RU"/>
          </a:p>
        </p:txBody>
      </p:sp>
    </p:spTree>
    <p:extLst>
      <p:ext uri="{BB962C8B-B14F-4D97-AF65-F5344CB8AC3E}">
        <p14:creationId xmlns:p14="http://schemas.microsoft.com/office/powerpoint/2010/main" val="195773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50BC7DD-E153-44E0-94D5-91B8F8B57B79}" type="slidenum">
              <a:rPr lang="ru-RU" smtClean="0"/>
              <a:pPr/>
              <a:t>33</a:t>
            </a:fld>
            <a:endParaRPr lang="ru-RU"/>
          </a:p>
        </p:txBody>
      </p:sp>
    </p:spTree>
    <p:extLst>
      <p:ext uri="{BB962C8B-B14F-4D97-AF65-F5344CB8AC3E}">
        <p14:creationId xmlns:p14="http://schemas.microsoft.com/office/powerpoint/2010/main" val="125727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E24DC68-C966-4A26-B032-5E2C9D97DEB1}"/>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xmlns="" id="{8A58F224-7F3F-426E-B363-1278984124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xmlns="" id="{B1771AB4-7E25-4BD2-A870-D3091DB6220C}"/>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5" name="Нижний колонтитул 4">
            <a:extLst>
              <a:ext uri="{FF2B5EF4-FFF2-40B4-BE49-F238E27FC236}">
                <a16:creationId xmlns:a16="http://schemas.microsoft.com/office/drawing/2014/main" xmlns="" id="{8370B1FB-85F0-49A6-AE34-86AFCB83DE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BA28E72E-0040-4675-9AD6-E4F58A73E750}"/>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4731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F4DA2FA-65C4-43DD-9E51-460770D5B10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DDCDA06D-98C5-487A-B931-599F6349523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B769D06-86D6-4ED8-9D95-93BF4862C577}"/>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5" name="Нижний колонтитул 4">
            <a:extLst>
              <a:ext uri="{FF2B5EF4-FFF2-40B4-BE49-F238E27FC236}">
                <a16:creationId xmlns:a16="http://schemas.microsoft.com/office/drawing/2014/main" xmlns="" id="{5FD05312-6A95-4313-ADDF-091941055E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CFE20D19-1676-4137-9525-C22DFE8D1636}"/>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6059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7F2AF47E-0B36-4621-AC43-99F8217414AA}"/>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20535C0A-1554-46F6-A1A1-57D5A7D80672}"/>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8A0E567-8540-4FAC-AB86-BF0E1B68187F}"/>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5" name="Нижний колонтитул 4">
            <a:extLst>
              <a:ext uri="{FF2B5EF4-FFF2-40B4-BE49-F238E27FC236}">
                <a16:creationId xmlns:a16="http://schemas.microsoft.com/office/drawing/2014/main" xmlns="" id="{9423F092-013E-4BA9-8A5F-C0C1BAEBD4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224D6D9-12EC-4357-A1A7-5178B2E302A5}"/>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396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360000" y="6588208"/>
            <a:ext cx="592501" cy="180000"/>
          </a:xfrm>
          <a:prstGeom prst="rect">
            <a:avLst/>
          </a:prstGeom>
        </p:spPr>
        <p:txBody>
          <a:bodyPr/>
          <a:lstStyle/>
          <a:p>
            <a:fld id="{14E5C809-2990-E645-9353-6DB0FA3CAA59}" type="datetime1">
              <a:rPr lang="en-CA" noProof="0" smtClean="0"/>
              <a:pPr/>
              <a:t>2023-06-26</a:t>
            </a:fld>
            <a:endParaRPr lang="en-GB" noProof="0"/>
          </a:p>
        </p:txBody>
      </p:sp>
      <p:sp>
        <p:nvSpPr>
          <p:cNvPr id="4" name="Footer Placeholder 3"/>
          <p:cNvSpPr>
            <a:spLocks noGrp="1"/>
          </p:cNvSpPr>
          <p:nvPr>
            <p:ph type="ftr" sz="quarter" idx="11"/>
          </p:nvPr>
        </p:nvSpPr>
        <p:spPr bwMode="gray">
          <a:xfrm>
            <a:off x="1044744" y="6588208"/>
            <a:ext cx="1698456"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360000" y="6293652"/>
            <a:ext cx="8419774"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4"/>
            <a:ext cx="612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86386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014BA7-C3E7-4223-A3C2-64804E815E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A28ACA88-AC40-40F9-99D4-FDB5DDD382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56E06E4-59C4-4035-9856-D993B265FB27}"/>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5" name="Нижний колонтитул 4">
            <a:extLst>
              <a:ext uri="{FF2B5EF4-FFF2-40B4-BE49-F238E27FC236}">
                <a16:creationId xmlns:a16="http://schemas.microsoft.com/office/drawing/2014/main" xmlns="" id="{68621C3E-E4A7-494D-BBF3-B945BCB064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27F43E4-2661-456C-BED4-AE2A08257EF3}"/>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32567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273E10-AAAB-4D99-8B87-BE16F6357305}"/>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xmlns="" id="{D3F128F1-A468-48DC-B315-231BACE8BCE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3A9B9F7-5522-412D-B005-29E435E93589}"/>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5" name="Нижний колонтитул 4">
            <a:extLst>
              <a:ext uri="{FF2B5EF4-FFF2-40B4-BE49-F238E27FC236}">
                <a16:creationId xmlns:a16="http://schemas.microsoft.com/office/drawing/2014/main" xmlns="" id="{4FBDF72C-64BE-449A-AEEE-9897DD5708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0EBCDAD-BBE6-41DB-BAA4-892499FCE473}"/>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5018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B5A6CA0-CFAD-451C-9387-59EA2F420AB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622E23D-833A-4C8A-8256-47DB27DBD6DD}"/>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156D6AA9-6186-4365-BE8F-17B183D6BE8A}"/>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A3D42F9-5644-419B-962B-9F319C9FAE5F}"/>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6" name="Нижний колонтитул 5">
            <a:extLst>
              <a:ext uri="{FF2B5EF4-FFF2-40B4-BE49-F238E27FC236}">
                <a16:creationId xmlns:a16="http://schemas.microsoft.com/office/drawing/2014/main" xmlns="" id="{32E2A152-5C08-47D3-98EF-238959CA5A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2F4093E-3495-47BB-8619-EC3E3BC3ED41}"/>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0332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E45C84-6951-4E13-82F5-C54E342ACE9F}"/>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44F85295-6C1A-4F5D-BD64-E64EF57E4D6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xmlns="" id="{ED4165FF-6A2F-40AB-8F4E-7980CE5E98D8}"/>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6DBB018-3C27-41BC-B0E7-974B3775DA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xmlns="" id="{368DA291-D3B8-406C-94CA-3A52F056D7A4}"/>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F6FE9D1-3420-4905-AEB5-C01276178468}"/>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8" name="Нижний колонтитул 7">
            <a:extLst>
              <a:ext uri="{FF2B5EF4-FFF2-40B4-BE49-F238E27FC236}">
                <a16:creationId xmlns:a16="http://schemas.microsoft.com/office/drawing/2014/main" xmlns="" id="{D8E6CD81-9656-4C92-8121-CD9A1B12E14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6C7EA5B-9936-4D9A-B87A-6615685D517C}"/>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42440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9CB6D03-DFD2-4423-A269-E5A0431C3E2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896CF8F8-62E1-45B5-BB9D-439555E02A0B}"/>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4" name="Нижний колонтитул 3">
            <a:extLst>
              <a:ext uri="{FF2B5EF4-FFF2-40B4-BE49-F238E27FC236}">
                <a16:creationId xmlns:a16="http://schemas.microsoft.com/office/drawing/2014/main" xmlns="" id="{123B4B7F-0E8D-45FB-A7D1-2388888D74D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672B7F8-17F5-4E9D-8B52-81F1DAFCF9E7}"/>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04035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FC34DA8-CEC9-4C78-A48D-BCC0EF222D3F}"/>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3" name="Нижний колонтитул 2">
            <a:extLst>
              <a:ext uri="{FF2B5EF4-FFF2-40B4-BE49-F238E27FC236}">
                <a16:creationId xmlns:a16="http://schemas.microsoft.com/office/drawing/2014/main" xmlns="" id="{CC7DBDCC-D7FF-48A9-BD07-ED2FBF007B0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B507F63F-5E73-498E-A2EC-CF5EF510EEC5}"/>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46094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E5D253-4B63-4A27-A2D2-2D6B57963010}"/>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xmlns="" id="{E84C4AD8-08EE-4D98-98F9-49D6C9C4BB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B515EED-5D90-45C9-AB2A-478BA1DA1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2EE35451-73F4-4069-A9A9-B3E6BF61459D}"/>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6" name="Нижний колонтитул 5">
            <a:extLst>
              <a:ext uri="{FF2B5EF4-FFF2-40B4-BE49-F238E27FC236}">
                <a16:creationId xmlns:a16="http://schemas.microsoft.com/office/drawing/2014/main" xmlns="" id="{D1697060-A93E-4D1F-8B54-6DFAD5CE88A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B006728-35B8-4501-A7CE-D4694E187E13}"/>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6762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023EB5-D9F1-4765-8897-87633D216B23}"/>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xmlns="" id="{6F8E3F20-E9FE-4BB3-8E77-BAACD20513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xmlns="" id="{3C2220B2-57DE-40BF-A6AB-C5A4045DCF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1F9450C9-6CAF-41F9-BE22-FBAB56B56700}"/>
              </a:ext>
            </a:extLst>
          </p:cNvPr>
          <p:cNvSpPr>
            <a:spLocks noGrp="1"/>
          </p:cNvSpPr>
          <p:nvPr>
            <p:ph type="dt" sz="half" idx="10"/>
          </p:nvPr>
        </p:nvSpPr>
        <p:spPr/>
        <p:txBody>
          <a:bodyPr/>
          <a:lstStyle/>
          <a:p>
            <a:fld id="{B4C71EC6-210F-42DE-9C53-41977AD35B3D}" type="datetimeFigureOut">
              <a:rPr lang="ru-RU" smtClean="0"/>
              <a:pPr/>
              <a:t>26.06.2023</a:t>
            </a:fld>
            <a:endParaRPr lang="ru-RU"/>
          </a:p>
        </p:txBody>
      </p:sp>
      <p:sp>
        <p:nvSpPr>
          <p:cNvPr id="6" name="Нижний колонтитул 5">
            <a:extLst>
              <a:ext uri="{FF2B5EF4-FFF2-40B4-BE49-F238E27FC236}">
                <a16:creationId xmlns:a16="http://schemas.microsoft.com/office/drawing/2014/main" xmlns="" id="{C9B77F6F-D7C5-4C1D-8B08-75BB658A37C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E869145-5307-4B60-87DD-D1EB22CDF2AE}"/>
              </a:ext>
            </a:extLst>
          </p:cNvPr>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784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68699D-37D8-443B-9CDD-CC562FCBFD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F4520C8-5FE5-49BE-8C5F-08F24F9F85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CD97F67-EC77-4BEE-B202-474F892F671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71EC6-210F-42DE-9C53-41977AD35B3D}" type="datetimeFigureOut">
              <a:rPr lang="ru-RU" smtClean="0"/>
              <a:pPr/>
              <a:t>26.06.2023</a:t>
            </a:fld>
            <a:endParaRPr lang="ru-RU"/>
          </a:p>
        </p:txBody>
      </p:sp>
      <p:sp>
        <p:nvSpPr>
          <p:cNvPr id="5" name="Нижний колонтитул 4">
            <a:extLst>
              <a:ext uri="{FF2B5EF4-FFF2-40B4-BE49-F238E27FC236}">
                <a16:creationId xmlns:a16="http://schemas.microsoft.com/office/drawing/2014/main" xmlns="" id="{60E9EA8B-A2C1-4352-A6F9-0AC73FB7F86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5CB8298-39C4-4081-929F-E1D0E495169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37192517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1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openwho.org/courses/care-pregnant-woman-antenatal-clinic-en"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penwho.org/courses/care-pregnant-woman-antenatal-clinic-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penwho.org/courses/care-pregnant-woman-antenatal-clinic-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hyperlink" Target="https://translate.google.k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hls.kz/" TargetMode="Externa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who.int/infection-prevention/tools/core-components/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who.int/infection-prevention/tools/core-components/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E0F331-FCE6-426A-BC86-260716885E1F}"/>
              </a:ext>
            </a:extLst>
          </p:cNvPr>
          <p:cNvSpPr>
            <a:spLocks noGrp="1"/>
          </p:cNvSpPr>
          <p:nvPr>
            <p:ph type="ctrTitle"/>
          </p:nvPr>
        </p:nvSpPr>
        <p:spPr>
          <a:xfrm>
            <a:off x="395536" y="1122362"/>
            <a:ext cx="8352928" cy="2306637"/>
          </a:xfrm>
        </p:spPr>
        <p:txBody>
          <a:bodyPr>
            <a:normAutofit fontScale="90000"/>
          </a:bodyPr>
          <a:lstStyle/>
          <a:p>
            <a:r>
              <a:rPr lang="ru-RU" sz="2800" b="1" dirty="0">
                <a:effectLst/>
                <a:latin typeface="Times New Roman" panose="02020603050405020304" pitchFamily="18" charset="0"/>
                <a:ea typeface="Times New Roman" panose="02020603050405020304" pitchFamily="18" charset="0"/>
              </a:rPr>
              <a:t>Анализ ситуации по инфекциями, связанными с оказанием медицинской помощи (ИСМП) в родовспомогательных учреждениях с разработкой рекомендации к отчетной форме «Мониторинг заболеваемости ИМСП в Республике Казахстан (АСУ)</a:t>
            </a:r>
            <a:endParaRPr lang="ru-RU" sz="2800" dirty="0"/>
          </a:p>
        </p:txBody>
      </p:sp>
      <p:sp>
        <p:nvSpPr>
          <p:cNvPr id="3" name="Объект 2"/>
          <p:cNvSpPr>
            <a:spLocks noGrp="1"/>
          </p:cNvSpPr>
          <p:nvPr>
            <p:ph type="subTitle" idx="1"/>
          </p:nvPr>
        </p:nvSpPr>
        <p:spPr>
          <a:xfrm>
            <a:off x="395536" y="3968685"/>
            <a:ext cx="8568952" cy="1655762"/>
          </a:xfrm>
        </p:spPr>
        <p:txBody>
          <a:bodyPr>
            <a:normAutofit/>
          </a:bodyPr>
          <a:lstStyle/>
          <a:p>
            <a:pPr marL="0" indent="0" algn="r">
              <a:lnSpc>
                <a:spcPct val="100000"/>
              </a:lnSpc>
              <a:spcBef>
                <a:spcPts val="0"/>
              </a:spcBef>
              <a:buNone/>
            </a:pPr>
            <a:r>
              <a:rPr lang="ru-RU" dirty="0" err="1">
                <a:latin typeface="Times New Roman" pitchFamily="18" charset="0"/>
                <a:cs typeface="Times New Roman" pitchFamily="18" charset="0"/>
              </a:rPr>
              <a:t>Абишева</a:t>
            </a:r>
            <a:r>
              <a:rPr lang="ru-RU" dirty="0">
                <a:latin typeface="Times New Roman" pitchFamily="18" charset="0"/>
                <a:cs typeface="Times New Roman" pitchFamily="18" charset="0"/>
              </a:rPr>
              <a:t> Лаура </a:t>
            </a:r>
            <a:r>
              <a:rPr lang="ru-RU" dirty="0" err="1">
                <a:latin typeface="Times New Roman" pitchFamily="18" charset="0"/>
                <a:cs typeface="Times New Roman" pitchFamily="18" charset="0"/>
              </a:rPr>
              <a:t>Рашитовна</a:t>
            </a:r>
            <a:r>
              <a:rPr lang="ru-RU" dirty="0">
                <a:latin typeface="Times New Roman" pitchFamily="18" charset="0"/>
                <a:cs typeface="Times New Roman" pitchFamily="18" charset="0"/>
              </a:rPr>
              <a:t> </a:t>
            </a:r>
          </a:p>
          <a:p>
            <a:pPr marL="0" indent="0" algn="r">
              <a:lnSpc>
                <a:spcPct val="100000"/>
              </a:lnSpc>
              <a:spcBef>
                <a:spcPts val="0"/>
              </a:spcBef>
              <a:buNone/>
            </a:pPr>
            <a:r>
              <a:rPr lang="ru-RU" dirty="0" err="1">
                <a:latin typeface="Times New Roman" pitchFamily="18" charset="0"/>
                <a:cs typeface="Times New Roman" pitchFamily="18" charset="0"/>
              </a:rPr>
              <a:t>Жамбаев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Оралхан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Нұрбосынұлы</a:t>
            </a:r>
            <a:r>
              <a:rPr lang="ru-RU" dirty="0">
                <a:latin typeface="Times New Roman" pitchFamily="18" charset="0"/>
                <a:cs typeface="Times New Roman" pitchFamily="18" charset="0"/>
              </a:rPr>
              <a:t> </a:t>
            </a:r>
          </a:p>
          <a:p>
            <a:pPr marL="0" indent="0" algn="r">
              <a:lnSpc>
                <a:spcPct val="100000"/>
              </a:lnSpc>
              <a:spcBef>
                <a:spcPts val="0"/>
              </a:spcBef>
              <a:buNone/>
            </a:pPr>
            <a:r>
              <a:rPr lang="ru-RU" dirty="0" err="1">
                <a:latin typeface="Times New Roman" pitchFamily="18" charset="0"/>
                <a:cs typeface="Times New Roman" pitchFamily="18" charset="0"/>
              </a:rPr>
              <a:t>Оразбайқызы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Гүлсая</a:t>
            </a:r>
            <a:r>
              <a:rPr lang="ru-RU" dirty="0">
                <a:latin typeface="Times New Roman" pitchFamily="18" charset="0"/>
                <a:cs typeface="Times New Roman" pitchFamily="18" charset="0"/>
              </a:rPr>
              <a:t> </a:t>
            </a:r>
          </a:p>
          <a:p>
            <a:pPr marL="0" indent="0" algn="r">
              <a:lnSpc>
                <a:spcPct val="100000"/>
              </a:lnSpc>
              <a:spcBef>
                <a:spcPts val="0"/>
              </a:spcBef>
              <a:buNone/>
            </a:pPr>
            <a:r>
              <a:rPr lang="ru-RU" dirty="0">
                <a:latin typeface="Times New Roman" pitchFamily="18" charset="0"/>
                <a:cs typeface="Times New Roman" pitchFamily="18" charset="0"/>
              </a:rPr>
              <a:t>Исламова </a:t>
            </a:r>
            <a:r>
              <a:rPr lang="ru-RU" dirty="0" err="1">
                <a:latin typeface="Times New Roman" pitchFamily="18" charset="0"/>
                <a:cs typeface="Times New Roman" pitchFamily="18" charset="0"/>
              </a:rPr>
              <a:t>Нуржамал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Набиевна</a:t>
            </a:r>
            <a:r>
              <a:rPr lang="ru-RU" dirty="0">
                <a:latin typeface="Times New Roman" pitchFamily="18" charset="0"/>
                <a:cs typeface="Times New Roman" pitchFamily="18" charset="0"/>
              </a:rPr>
              <a:t> </a:t>
            </a:r>
          </a:p>
          <a:p>
            <a:pPr marL="0" indent="0" algn="l">
              <a:lnSpc>
                <a:spcPct val="100000"/>
              </a:lnSpc>
              <a:spcBef>
                <a:spcPts val="0"/>
              </a:spcBef>
              <a:buNone/>
            </a:pPr>
            <a:r>
              <a:rPr lang="ru-RU" dirty="0">
                <a:latin typeface="Times New Roman" pitchFamily="18" charset="0"/>
                <a:cs typeface="Times New Roman" pitchFamily="18" charset="0"/>
              </a:rPr>
              <a:t>Ментор группы: Агажаева Гаухар</a:t>
            </a:r>
          </a:p>
        </p:txBody>
      </p:sp>
      <p:pic>
        <p:nvPicPr>
          <p:cNvPr id="4" name="Рисунок 3">
            <a:extLst>
              <a:ext uri="{FF2B5EF4-FFF2-40B4-BE49-F238E27FC236}">
                <a16:creationId xmlns:a16="http://schemas.microsoft.com/office/drawing/2014/main" xmlns="" id="{94258FBC-6DC9-468D-9265-6672485F40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1252491" cy="1128757"/>
          </a:xfrm>
          <a:prstGeom prst="rect">
            <a:avLst/>
          </a:prstGeom>
        </p:spPr>
      </p:pic>
      <p:pic>
        <p:nvPicPr>
          <p:cNvPr id="5" name="Рисунок 4">
            <a:extLst>
              <a:ext uri="{FF2B5EF4-FFF2-40B4-BE49-F238E27FC236}">
                <a16:creationId xmlns:a16="http://schemas.microsoft.com/office/drawing/2014/main" xmlns="" id="{84553D77-B656-43DD-9179-19F33294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spTree>
    <p:extLst>
      <p:ext uri="{BB962C8B-B14F-4D97-AF65-F5344CB8AC3E}">
        <p14:creationId xmlns:p14="http://schemas.microsoft.com/office/powerpoint/2010/main" val="234393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637580" y="116633"/>
            <a:ext cx="7886700" cy="486864"/>
          </a:xfrm>
        </p:spPr>
        <p:txBody>
          <a:bodyPr>
            <a:normAutofit fontScale="90000"/>
          </a:bodyPr>
          <a:lstStyle/>
          <a:p>
            <a:pPr eaLnBrk="1" hangingPunct="1"/>
            <a:r>
              <a:rPr lang="ru-RU" altLang="en-US" dirty="0">
                <a:ea typeface="ＭＳ Ｐゴシック" pitchFamily="34" charset="-128"/>
              </a:rPr>
              <a:t>Инфекция репродуктивного тракта</a:t>
            </a:r>
            <a:r>
              <a:rPr lang="en-US" altLang="en-US" dirty="0">
                <a:ea typeface="ＭＳ Ｐゴシック" pitchFamily="34" charset="-128"/>
              </a:rPr>
              <a:t> (REPR)</a:t>
            </a:r>
            <a:br>
              <a:rPr lang="en-US" altLang="en-US" dirty="0">
                <a:ea typeface="ＭＳ Ｐゴシック" pitchFamily="34" charset="-128"/>
              </a:rPr>
            </a:br>
            <a:r>
              <a:rPr lang="ru-RU" altLang="en-US" sz="1500" dirty="0">
                <a:ea typeface="ＭＳ Ｐゴシック" pitchFamily="34" charset="-128"/>
              </a:rPr>
              <a:t>Протокол, в.</a:t>
            </a:r>
            <a:r>
              <a:rPr lang="el-GR" altLang="en-US" sz="1500" dirty="0">
                <a:ea typeface="ＭＳ Ｐゴシック" pitchFamily="34" charset="-128"/>
              </a:rPr>
              <a:t>6.0</a:t>
            </a:r>
            <a:endParaRPr lang="en-US" altLang="en-US" sz="1500" dirty="0">
              <a:ea typeface="ＭＳ Ｐゴシック" pitchFamily="34" charset="-128"/>
            </a:endParaRPr>
          </a:p>
        </p:txBody>
      </p:sp>
      <p:graphicFrame>
        <p:nvGraphicFramePr>
          <p:cNvPr id="94229" name="Group 21"/>
          <p:cNvGraphicFramePr>
            <a:graphicFrameLocks noGrp="1"/>
          </p:cNvGraphicFramePr>
          <p:nvPr>
            <p:ph idx="1"/>
            <p:extLst>
              <p:ext uri="{D42A27DB-BD31-4B8C-83A1-F6EECF244321}">
                <p14:modId xmlns:p14="http://schemas.microsoft.com/office/powerpoint/2010/main" val="2934456503"/>
              </p:ext>
            </p:extLst>
          </p:nvPr>
        </p:nvGraphicFramePr>
        <p:xfrm>
          <a:off x="161531" y="624839"/>
          <a:ext cx="8676455" cy="5412991"/>
        </p:xfrm>
        <a:graphic>
          <a:graphicData uri="http://schemas.openxmlformats.org/drawingml/2006/table">
            <a:tbl>
              <a:tblPr/>
              <a:tblGrid>
                <a:gridCol w="2892152">
                  <a:extLst>
                    <a:ext uri="{9D8B030D-6E8A-4147-A177-3AD203B41FA5}">
                      <a16:colId xmlns:a16="http://schemas.microsoft.com/office/drawing/2014/main" xmlns="" val="20000"/>
                    </a:ext>
                  </a:extLst>
                </a:gridCol>
                <a:gridCol w="2894160">
                  <a:extLst>
                    <a:ext uri="{9D8B030D-6E8A-4147-A177-3AD203B41FA5}">
                      <a16:colId xmlns:a16="http://schemas.microsoft.com/office/drawing/2014/main" xmlns="" val="20001"/>
                    </a:ext>
                  </a:extLst>
                </a:gridCol>
                <a:gridCol w="2890143">
                  <a:extLst>
                    <a:ext uri="{9D8B030D-6E8A-4147-A177-3AD203B41FA5}">
                      <a16:colId xmlns:a16="http://schemas.microsoft.com/office/drawing/2014/main" xmlns="" val="20002"/>
                    </a:ext>
                  </a:extLst>
                </a:gridCol>
              </a:tblGrid>
              <a:tr h="1199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FFFFFF"/>
                          </a:solidFill>
                          <a:effectLst/>
                          <a:latin typeface="Tahoma" pitchFamily="34" charset="0"/>
                          <a:ea typeface="ＭＳ Ｐゴシック" charset="-128"/>
                        </a:rPr>
                        <a:t>REPR-</a:t>
                      </a:r>
                      <a:r>
                        <a:rPr kumimoji="0" lang="en-US" sz="1600" b="1" i="0" u="none" strike="noStrike" cap="none" normalizeH="0" baseline="0" dirty="0">
                          <a:ln>
                            <a:noFill/>
                          </a:ln>
                          <a:solidFill>
                            <a:srgbClr val="FFFFFF"/>
                          </a:solidFill>
                          <a:effectLst/>
                          <a:latin typeface="Tahoma" pitchFamily="34" charset="0"/>
                          <a:ea typeface="ＭＳ Ｐゴシック" charset="-128"/>
                        </a:rPr>
                        <a:t>EMET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FF"/>
                          </a:solidFill>
                          <a:effectLst/>
                          <a:latin typeface="Tahoma" pitchFamily="34" charset="0"/>
                          <a:ea typeface="ＭＳ Ｐゴシック" charset="-128"/>
                        </a:rPr>
                        <a:t>Эндометрит</a:t>
                      </a:r>
                      <a:r>
                        <a:rPr kumimoji="0" lang="en-US" sz="1600" b="1" i="0" u="none" strike="noStrike" cap="none" normalizeH="0" baseline="0" dirty="0">
                          <a:ln>
                            <a:noFill/>
                          </a:ln>
                          <a:solidFill>
                            <a:srgbClr val="FFFFFF"/>
                          </a:solidFill>
                          <a:effectLst/>
                          <a:latin typeface="Tahoma" pitchFamily="34" charset="0"/>
                          <a:ea typeface="ＭＳ Ｐゴシック" charset="-128"/>
                        </a:rPr>
                        <a:t> </a:t>
                      </a:r>
                      <a:endParaRPr kumimoji="0" lang="en-GB" sz="1600" b="1" i="0" u="none" strike="noStrike" cap="none" normalizeH="0" baseline="0" dirty="0">
                        <a:ln>
                          <a:noFill/>
                        </a:ln>
                        <a:solidFill>
                          <a:srgbClr val="FFFFFF"/>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FFFFFF"/>
                          </a:solidFill>
                          <a:effectLst/>
                          <a:latin typeface="Tahoma" pitchFamily="34" charset="0"/>
                          <a:ea typeface="ＭＳ Ｐゴシック" charset="-128"/>
                        </a:rPr>
                        <a:t>REPR-</a:t>
                      </a:r>
                      <a:r>
                        <a:rPr kumimoji="0" lang="en-US" sz="1600" b="1" i="0" u="none" strike="noStrike" cap="none" normalizeH="0" baseline="0" dirty="0">
                          <a:ln>
                            <a:noFill/>
                          </a:ln>
                          <a:solidFill>
                            <a:srgbClr val="FFFFFF"/>
                          </a:solidFill>
                          <a:effectLst/>
                          <a:latin typeface="Tahoma" pitchFamily="34" charset="0"/>
                          <a:ea typeface="ＭＳ Ｐゴシック" charset="-128"/>
                        </a:rPr>
                        <a:t>EPIS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a:ln>
                            <a:noFill/>
                          </a:ln>
                          <a:solidFill>
                            <a:srgbClr val="FFFFFF"/>
                          </a:solidFill>
                          <a:effectLst/>
                          <a:latin typeface="Tahoma" pitchFamily="34" charset="0"/>
                          <a:ea typeface="ＭＳ Ｐゴシック" charset="-128"/>
                        </a:rPr>
                        <a:t>Эпизиотомия</a:t>
                      </a:r>
                      <a:r>
                        <a:rPr kumimoji="0" lang="en-US" sz="1600" b="1" i="0" u="none" strike="noStrike" cap="none" normalizeH="0" baseline="0" dirty="0">
                          <a:ln>
                            <a:noFill/>
                          </a:ln>
                          <a:solidFill>
                            <a:srgbClr val="FFFFFF"/>
                          </a:solidFill>
                          <a:effectLst/>
                          <a:latin typeface="Tahoma" pitchFamily="34" charset="0"/>
                          <a:ea typeface="ＭＳ Ｐゴシック" charset="-128"/>
                        </a:rPr>
                        <a:t> </a:t>
                      </a:r>
                      <a:endParaRPr kumimoji="0" lang="en-GB" sz="1600" b="1" i="0" u="none" strike="noStrike" cap="none" normalizeH="0" baseline="0" dirty="0">
                        <a:ln>
                          <a:noFill/>
                        </a:ln>
                        <a:solidFill>
                          <a:srgbClr val="FFFFFF"/>
                        </a:solidFill>
                        <a:effectLst/>
                        <a:latin typeface="Tahoma"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FFFF"/>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FFFFFF"/>
                          </a:solidFill>
                          <a:effectLst/>
                          <a:latin typeface="Tahoma" pitchFamily="34" charset="0"/>
                          <a:ea typeface="ＭＳ Ｐゴシック" charset="-128"/>
                        </a:rPr>
                        <a:t>REPR-</a:t>
                      </a:r>
                      <a:r>
                        <a:rPr kumimoji="0" lang="en-US" sz="1600" b="1" i="0" u="none" strike="noStrike" cap="none" normalizeH="0" baseline="0" dirty="0">
                          <a:ln>
                            <a:noFill/>
                          </a:ln>
                          <a:solidFill>
                            <a:srgbClr val="FFFFFF"/>
                          </a:solidFill>
                          <a:effectLst/>
                          <a:latin typeface="Tahoma" pitchFamily="34" charset="0"/>
                          <a:ea typeface="ＭＳ Ｐゴシック" charset="-128"/>
                        </a:rPr>
                        <a:t>VCUF</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FF"/>
                          </a:solidFill>
                          <a:effectLst/>
                          <a:latin typeface="Tahoma" pitchFamily="34" charset="0"/>
                          <a:ea typeface="ＭＳ Ｐゴシック" charset="-128"/>
                        </a:rPr>
                        <a:t>Инфекция влагалищного пессария</a:t>
                      </a:r>
                      <a:r>
                        <a:rPr kumimoji="0" lang="en-US" sz="1600" b="1" i="0" u="none" strike="noStrike" cap="none" normalizeH="0" baseline="0" dirty="0">
                          <a:ln>
                            <a:noFill/>
                          </a:ln>
                          <a:solidFill>
                            <a:srgbClr val="FFFFFF"/>
                          </a:solidFill>
                          <a:effectLst/>
                          <a:latin typeface="Tahoma" pitchFamily="34" charset="0"/>
                          <a:ea typeface="ＭＳ Ｐゴシック" charset="-128"/>
                        </a:rPr>
                        <a:t> </a:t>
                      </a:r>
                      <a:endParaRPr kumimoji="0" lang="en-GB" sz="1600" b="1" i="0" u="none" strike="noStrike" cap="none" normalizeH="0" baseline="0" dirty="0">
                        <a:ln>
                          <a:noFill/>
                        </a:ln>
                        <a:solidFill>
                          <a:srgbClr val="FFFFFF"/>
                        </a:solidFill>
                        <a:effectLst/>
                        <a:latin typeface="Tahoma" pitchFamily="34"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FFFF"/>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000"/>
                  </a:ext>
                </a:extLst>
              </a:tr>
              <a:tr h="369327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ahoma" pitchFamily="34" charset="0"/>
                          <a:ea typeface="ＭＳ Ｐゴシック" charset="-128"/>
                        </a:rPr>
                        <a:t>Как минимум один из критериев</a:t>
                      </a:r>
                      <a:r>
                        <a:rPr kumimoji="0" lang="en-US" sz="1600" b="0" i="0" u="none" strike="noStrike" cap="none" normalizeH="0" baseline="0" dirty="0">
                          <a:ln>
                            <a:noFill/>
                          </a:ln>
                          <a:solidFill>
                            <a:srgbClr val="000000"/>
                          </a:solidFill>
                          <a:effectLst/>
                          <a:latin typeface="Tahoma" pitchFamily="34" charset="0"/>
                          <a:ea typeface="ＭＳ Ｐゴシック" charset="-128"/>
                        </a:rPr>
                        <a:t>:</a:t>
                      </a:r>
                      <a:endParaRPr kumimoji="0" lang="hu-HU"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Микроорганизмы в посеве эндометрия во время операции/пункционной аспирации/</a:t>
                      </a:r>
                      <a:r>
                        <a:rPr kumimoji="0" lang="ru-RU" sz="1600" b="0" i="0" u="none" strike="noStrike" cap="none" normalizeH="0" baseline="0" dirty="0" err="1">
                          <a:ln>
                            <a:noFill/>
                          </a:ln>
                          <a:solidFill>
                            <a:srgbClr val="000000"/>
                          </a:solidFill>
                          <a:effectLst/>
                          <a:latin typeface="Tahoma" pitchFamily="34" charset="0"/>
                          <a:ea typeface="ＭＳ Ｐゴシック" charset="-128"/>
                        </a:rPr>
                        <a:t>браш</a:t>
                      </a:r>
                      <a:r>
                        <a:rPr kumimoji="0" lang="ru-RU" sz="1600" b="0" i="0" u="none" strike="noStrike" cap="none" normalizeH="0" baseline="0" dirty="0">
                          <a:ln>
                            <a:noFill/>
                          </a:ln>
                          <a:solidFill>
                            <a:srgbClr val="000000"/>
                          </a:solidFill>
                          <a:effectLst/>
                          <a:latin typeface="Tahoma" pitchFamily="34" charset="0"/>
                          <a:ea typeface="ＭＳ Ｐゴシック" charset="-128"/>
                        </a:rPr>
                        <a:t>-биопсии  </a:t>
                      </a:r>
                      <a:endParaRPr kumimoji="0" lang="hu-HU"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rgbClr val="000000"/>
                          </a:solidFill>
                          <a:effectLst/>
                          <a:latin typeface="Tahoma" pitchFamily="34" charset="0"/>
                          <a:ea typeface="ＭＳ Ｐゴシック" charset="-128"/>
                        </a:rPr>
                        <a:t>≥2 </a:t>
                      </a:r>
                      <a:r>
                        <a:rPr kumimoji="0" lang="ru-RU" sz="1600" b="0" i="0" u="none" strike="noStrike" cap="none" normalizeH="0" baseline="0" dirty="0">
                          <a:ln>
                            <a:noFill/>
                          </a:ln>
                          <a:solidFill>
                            <a:srgbClr val="000000"/>
                          </a:solidFill>
                          <a:effectLst/>
                          <a:latin typeface="Tahoma" pitchFamily="34" charset="0"/>
                          <a:ea typeface="ＭＳ Ｐゴシック" charset="-128"/>
                        </a:rPr>
                        <a:t>признака или симптома без других выявленных причин </a:t>
                      </a:r>
                      <a:r>
                        <a:rPr kumimoji="0" lang="hu-HU" sz="1600" b="0" i="0" u="none" strike="noStrike" cap="none" normalizeH="0" baseline="0" dirty="0">
                          <a:ln>
                            <a:noFill/>
                          </a:ln>
                          <a:solidFill>
                            <a:srgbClr val="000000"/>
                          </a:solidFill>
                          <a:effectLst/>
                          <a:latin typeface="Tahoma" pitchFamily="34" charset="0"/>
                          <a:ea typeface="ＭＳ Ｐゴシック" charset="-128"/>
                        </a:rPr>
                        <a:t>(</a:t>
                      </a:r>
                      <a:r>
                        <a:rPr kumimoji="0" lang="ru-RU" sz="1600" b="0" i="0" u="none" strike="noStrike" cap="none" normalizeH="0" baseline="0" dirty="0">
                          <a:ln>
                            <a:noFill/>
                          </a:ln>
                          <a:solidFill>
                            <a:srgbClr val="000000"/>
                          </a:solidFill>
                          <a:effectLst/>
                          <a:latin typeface="Tahoma" pitchFamily="34" charset="0"/>
                          <a:ea typeface="ＭＳ Ｐゴシック" charset="-128"/>
                        </a:rPr>
                        <a:t>лихорадка, боль в животе)</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Tahoma" pitchFamily="34" charset="0"/>
                          <a:ea typeface="ＭＳ Ｐゴシック" charset="-128"/>
                        </a:rPr>
                        <a:t> </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ahoma" pitchFamily="34" charset="0"/>
                          <a:ea typeface="ＭＳ Ｐゴシック" charset="-128"/>
                        </a:rPr>
                        <a:t>Послеродовой эндометрит=ИСМП (если околоплодные воды не инфицированы или</a:t>
                      </a:r>
                      <a:r>
                        <a:rPr kumimoji="0" lang="en-US" sz="1600" b="0" i="0" u="none" strike="noStrike" cap="none" normalizeH="0" baseline="0" dirty="0">
                          <a:ln>
                            <a:noFill/>
                          </a:ln>
                          <a:solidFill>
                            <a:srgbClr val="000000"/>
                          </a:solidFill>
                          <a:effectLst/>
                          <a:latin typeface="Tahoma" pitchFamily="34" charset="0"/>
                          <a:ea typeface="ＭＳ Ｐゴシック" charset="-128"/>
                        </a:rPr>
                        <a:t> &gt;48 </a:t>
                      </a:r>
                      <a:r>
                        <a:rPr kumimoji="0" lang="ru-RU" sz="1600" b="0" i="0" u="none" strike="noStrike" cap="none" normalizeH="0" baseline="0" dirty="0">
                          <a:ln>
                            <a:noFill/>
                          </a:ln>
                          <a:solidFill>
                            <a:srgbClr val="000000"/>
                          </a:solidFill>
                          <a:effectLst/>
                          <a:latin typeface="Tahoma" pitchFamily="34" charset="0"/>
                          <a:ea typeface="ＭＳ Ｐゴシック" charset="-128"/>
                        </a:rPr>
                        <a:t>часов после разрыва мембраны)</a:t>
                      </a:r>
                      <a:endParaRPr kumimoji="0" lang="en-US" sz="1600" b="0" i="0" u="none" strike="noStrike" cap="none" normalizeH="0" baseline="0" dirty="0">
                        <a:ln>
                          <a:noFill/>
                        </a:ln>
                        <a:solidFill>
                          <a:srgbClr val="000000"/>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ahoma" pitchFamily="34" charset="0"/>
                          <a:ea typeface="ＭＳ Ｐゴシック" charset="-128"/>
                        </a:rPr>
                        <a:t>Как минимум один из критериев</a:t>
                      </a:r>
                      <a:r>
                        <a:rPr kumimoji="0" lang="hu-HU" sz="1600" b="0" i="0" u="none" strike="noStrike" cap="none" normalizeH="0" baseline="0" dirty="0">
                          <a:ln>
                            <a:noFill/>
                          </a:ln>
                          <a:solidFill>
                            <a:srgbClr val="000000"/>
                          </a:solidFill>
                          <a:effectLst/>
                          <a:latin typeface="Tahoma" pitchFamily="34" charset="0"/>
                          <a:ea typeface="ＭＳ Ｐゴシック" charset="-128"/>
                        </a:rPr>
                        <a:t>:</a:t>
                      </a:r>
                    </a:p>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после вагинальных родов обнаружен отток гноя из </a:t>
                      </a:r>
                      <a:r>
                        <a:rPr kumimoji="0" lang="ru-RU" sz="1600" b="0" i="0" u="none" strike="noStrike" cap="none" normalizeH="0" baseline="0" dirty="0" err="1">
                          <a:ln>
                            <a:noFill/>
                          </a:ln>
                          <a:solidFill>
                            <a:srgbClr val="000000"/>
                          </a:solidFill>
                          <a:effectLst/>
                          <a:latin typeface="Tahoma" pitchFamily="34" charset="0"/>
                          <a:ea typeface="ＭＳ Ｐゴシック" charset="-128"/>
                        </a:rPr>
                        <a:t>эпизиотомического</a:t>
                      </a:r>
                      <a:r>
                        <a:rPr kumimoji="0" lang="ru-RU" sz="1600" b="0" i="0" u="none" strike="noStrike" cap="none" normalizeH="0" baseline="0" dirty="0">
                          <a:ln>
                            <a:noFill/>
                          </a:ln>
                          <a:solidFill>
                            <a:srgbClr val="000000"/>
                          </a:solidFill>
                          <a:effectLst/>
                          <a:latin typeface="Tahoma" pitchFamily="34" charset="0"/>
                          <a:ea typeface="ＭＳ Ｐゴシック" charset="-128"/>
                        </a:rPr>
                        <a:t> шва</a:t>
                      </a: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err="1">
                          <a:ln>
                            <a:noFill/>
                          </a:ln>
                          <a:solidFill>
                            <a:srgbClr val="000000"/>
                          </a:solidFill>
                          <a:effectLst/>
                          <a:latin typeface="Tahoma" pitchFamily="34" charset="0"/>
                          <a:ea typeface="ＭＳ Ｐゴシック" charset="-128"/>
                        </a:rPr>
                        <a:t>Эпизиотомический</a:t>
                      </a:r>
                      <a:r>
                        <a:rPr kumimoji="0" lang="ru-RU" sz="1600" b="0" i="0" u="none" strike="noStrike" cap="none" normalizeH="0" baseline="0" dirty="0">
                          <a:ln>
                            <a:noFill/>
                          </a:ln>
                          <a:solidFill>
                            <a:srgbClr val="000000"/>
                          </a:solidFill>
                          <a:effectLst/>
                          <a:latin typeface="Tahoma" pitchFamily="34" charset="0"/>
                          <a:ea typeface="ＭＳ Ｐゴシック" charset="-128"/>
                        </a:rPr>
                        <a:t> абсцесс после вагинальных родов</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ru-RU" sz="1600" b="0" i="0" u="none" strike="noStrike" cap="none" normalizeH="0" baseline="0" dirty="0">
                          <a:ln>
                            <a:noFill/>
                          </a:ln>
                          <a:solidFill>
                            <a:srgbClr val="000000"/>
                          </a:solidFill>
                          <a:effectLst/>
                          <a:latin typeface="Tahoma" pitchFamily="34" charset="0"/>
                          <a:ea typeface="ＭＳ Ｐゴシック" charset="-128"/>
                        </a:rPr>
                        <a:t>Как минимум один из критериев у пациенток после </a:t>
                      </a:r>
                      <a:r>
                        <a:rPr kumimoji="0" lang="ru-RU" sz="1600" b="0" i="0" u="none" strike="noStrike" cap="none" normalizeH="0" baseline="0" dirty="0" err="1">
                          <a:ln>
                            <a:noFill/>
                          </a:ln>
                          <a:solidFill>
                            <a:srgbClr val="000000"/>
                          </a:solidFill>
                          <a:effectLst/>
                          <a:latin typeface="Tahoma" pitchFamily="34" charset="0"/>
                          <a:ea typeface="ＭＳ Ｐゴシック" charset="-128"/>
                        </a:rPr>
                        <a:t>гистерэктомии</a:t>
                      </a:r>
                      <a:r>
                        <a:rPr kumimoji="0" lang="hu-HU" sz="1600" b="0" i="0" u="none" strike="noStrike" cap="none" normalizeH="0" baseline="0" dirty="0">
                          <a:ln>
                            <a:noFill/>
                          </a:ln>
                          <a:solidFill>
                            <a:srgbClr val="000000"/>
                          </a:solidFill>
                          <a:effectLst/>
                          <a:latin typeface="Tahoma" pitchFamily="34" charset="0"/>
                          <a:ea typeface="ＭＳ Ｐゴシック" charset="-128"/>
                        </a:rPr>
                        <a:t>:</a:t>
                      </a: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1600" b="0" i="0" u="none" strike="noStrike" cap="none" normalizeH="0" baseline="0" dirty="0">
                          <a:ln>
                            <a:noFill/>
                          </a:ln>
                          <a:solidFill>
                            <a:srgbClr val="000000"/>
                          </a:solidFill>
                          <a:effectLst/>
                          <a:latin typeface="Tahoma" pitchFamily="34" charset="0"/>
                          <a:ea typeface="ＭＳ Ｐゴシック" charset="-128"/>
                        </a:rPr>
                        <a:t> </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отток гноя из влагалищного пессария</a:t>
                      </a:r>
                      <a:r>
                        <a:rPr kumimoji="0" lang="en-US" sz="1600" b="0" i="0" u="none" strike="noStrike" cap="none" normalizeH="0" baseline="0" dirty="0">
                          <a:ln>
                            <a:noFill/>
                          </a:ln>
                          <a:solidFill>
                            <a:srgbClr val="000000"/>
                          </a:solidFill>
                          <a:effectLst/>
                          <a:latin typeface="Tahoma" pitchFamily="34" charset="0"/>
                          <a:ea typeface="ＭＳ Ｐゴシック" charset="-128"/>
                        </a:rPr>
                        <a:t> </a:t>
                      </a:r>
                      <a:endParaRPr kumimoji="0" lang="hu-HU"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абсцесс влагалищного пессария</a:t>
                      </a:r>
                      <a:endParaRPr kumimoji="0" lang="hu-HU"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патогенные микроорганизмы в посеве жидкости или ткани из влагалищного пессария</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000000"/>
                          </a:solidFill>
                          <a:effectLst/>
                          <a:latin typeface="Tahoma" pitchFamily="34" charset="0"/>
                          <a:ea typeface="ＭＳ Ｐゴシック" charset="-128"/>
                        </a:rPr>
                        <a:t>Сообщайте об инфекциях влагалищного пессария, используя код SSI</a:t>
                      </a:r>
                      <a:r>
                        <a:rPr kumimoji="0" lang="en-US" sz="1600" b="1" i="0" u="none" strike="noStrike" cap="none" normalizeH="0" baseline="0" dirty="0">
                          <a:ln>
                            <a:noFill/>
                          </a:ln>
                          <a:solidFill>
                            <a:srgbClr val="000000"/>
                          </a:solidFill>
                          <a:effectLst/>
                          <a:latin typeface="Tahoma" pitchFamily="34" charset="0"/>
                          <a:ea typeface="ＭＳ Ｐゴシック" charset="-128"/>
                        </a:rPr>
                        <a:t>-VCUF.</a:t>
                      </a:r>
                      <a:endParaRPr kumimoji="0" lang="en-US" sz="1600" b="0" i="0" u="none" strike="noStrike" cap="none" normalizeH="0" baseline="0" dirty="0">
                        <a:ln>
                          <a:noFill/>
                        </a:ln>
                        <a:solidFill>
                          <a:srgbClr val="000000"/>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17EE26AA-A456-485D-A4F9-B936BDAD7778}"/>
              </a:ext>
            </a:extLst>
          </p:cNvPr>
          <p:cNvSpPr txBox="1"/>
          <p:nvPr/>
        </p:nvSpPr>
        <p:spPr>
          <a:xfrm>
            <a:off x="323065" y="6279702"/>
            <a:ext cx="8676456" cy="461665"/>
          </a:xfrm>
          <a:prstGeom prst="rect">
            <a:avLst/>
          </a:prstGeom>
          <a:noFill/>
        </p:spPr>
        <p:txBody>
          <a:bodyPr wrap="square">
            <a:spAutoFit/>
          </a:bodyPr>
          <a:lstStyle/>
          <a:p>
            <a:r>
              <a:rPr lang="ru-RU" sz="1200" dirty="0"/>
              <a:t>«Одномоментное исследование распространенности инфекций, связанных со оказанием медицинской помощи, и</a:t>
            </a:r>
          </a:p>
          <a:p>
            <a:r>
              <a:rPr lang="ru-RU" sz="1200" dirty="0"/>
              <a:t>использования противомикробных препаратов в европейских стационарах» Протокол, редакция 6.1, ОИР ECDC 2022–2023</a:t>
            </a:r>
          </a:p>
        </p:txBody>
      </p:sp>
    </p:spTree>
    <p:extLst>
      <p:ext uri="{BB962C8B-B14F-4D97-AF65-F5344CB8AC3E}">
        <p14:creationId xmlns:p14="http://schemas.microsoft.com/office/powerpoint/2010/main" val="265052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89179" y="476672"/>
            <a:ext cx="7765641" cy="713792"/>
          </a:xfrm>
        </p:spPr>
        <p:txBody>
          <a:bodyPr>
            <a:noAutofit/>
          </a:bodyPr>
          <a:lstStyle/>
          <a:p>
            <a:r>
              <a:rPr lang="ru-RU" altLang="en-US" sz="2400" b="1" dirty="0">
                <a:ea typeface="ＭＳ Ｐゴシック" pitchFamily="34" charset="-128"/>
              </a:rPr>
              <a:t>Инфекция кожных покровов и мягких тканей (SST)</a:t>
            </a:r>
            <a:br>
              <a:rPr lang="ru-RU" altLang="en-US" sz="2400" b="1" dirty="0">
                <a:ea typeface="ＭＳ Ｐゴシック" pitchFamily="34" charset="-128"/>
              </a:rPr>
            </a:br>
            <a:r>
              <a:rPr lang="ru-RU" altLang="en-US" sz="2400" b="1" dirty="0">
                <a:ea typeface="ＭＳ Ｐゴシック" pitchFamily="34" charset="-128"/>
              </a:rPr>
              <a:t>Протокол, в.6.0</a:t>
            </a:r>
            <a:endParaRPr lang="en-US" altLang="en-US" sz="2400" b="1" dirty="0">
              <a:ea typeface="ＭＳ Ｐゴシック" pitchFamily="34" charset="-12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0053557"/>
              </p:ext>
            </p:extLst>
          </p:nvPr>
        </p:nvGraphicFramePr>
        <p:xfrm>
          <a:off x="152399" y="1526991"/>
          <a:ext cx="4491609" cy="3832253"/>
        </p:xfrm>
        <a:graphic>
          <a:graphicData uri="http://schemas.openxmlformats.org/drawingml/2006/table">
            <a:tbl>
              <a:tblPr/>
              <a:tblGrid>
                <a:gridCol w="4491609">
                  <a:extLst>
                    <a:ext uri="{9D8B030D-6E8A-4147-A177-3AD203B41FA5}">
                      <a16:colId xmlns:a16="http://schemas.microsoft.com/office/drawing/2014/main" xmlns="" val="20002"/>
                    </a:ext>
                  </a:extLst>
                </a:gridCol>
              </a:tblGrid>
              <a:tr h="6635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FFFFFF"/>
                          </a:solidFill>
                          <a:effectLst/>
                          <a:latin typeface="Tahoma" pitchFamily="34" charset="0"/>
                          <a:ea typeface="ＭＳ Ｐゴシック" charset="-128"/>
                        </a:rPr>
                        <a:t>SST-</a:t>
                      </a:r>
                      <a:r>
                        <a:rPr kumimoji="0" lang="en-US" sz="1600" b="1" i="0" u="none" strike="noStrike" cap="none" normalizeH="0" baseline="0" dirty="0">
                          <a:ln>
                            <a:noFill/>
                          </a:ln>
                          <a:solidFill>
                            <a:srgbClr val="FFFFFF"/>
                          </a:solidFill>
                          <a:effectLst/>
                          <a:latin typeface="Tahoma" pitchFamily="34" charset="0"/>
                          <a:ea typeface="ＭＳ Ｐゴシック" charset="-128"/>
                        </a:rPr>
                        <a:t>BRST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FF"/>
                          </a:solidFill>
                          <a:effectLst/>
                          <a:latin typeface="Tahoma" pitchFamily="34" charset="0"/>
                          <a:ea typeface="ＭＳ Ｐゴシック" charset="-128"/>
                        </a:rPr>
                        <a:t>Абсцесс молочной железы или мастит</a:t>
                      </a:r>
                      <a:endParaRPr kumimoji="0" lang="en-GB" sz="1600" b="1" i="0" u="none" strike="noStrike" cap="none" normalizeH="0" baseline="0" dirty="0">
                        <a:ln>
                          <a:noFill/>
                        </a:ln>
                        <a:solidFill>
                          <a:srgbClr val="FFFFFF"/>
                        </a:solidFill>
                        <a:effectLst/>
                        <a:latin typeface="Tahoma" pitchFamily="34" charset="0"/>
                        <a:ea typeface="ＭＳ Ｐゴシック" charset="-128"/>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000"/>
                  </a:ext>
                </a:extLst>
              </a:tr>
              <a:tr h="316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ahoma" pitchFamily="34" charset="0"/>
                          <a:ea typeface="ＭＳ Ｐゴシック" charset="-128"/>
                        </a:rPr>
                        <a:t>Как минимум один из критериев</a:t>
                      </a:r>
                      <a:r>
                        <a:rPr kumimoji="0" lang="hu-HU" sz="1600" b="0" i="0" u="none" strike="noStrike" cap="none" normalizeH="0" baseline="0" dirty="0">
                          <a:ln>
                            <a:noFill/>
                          </a:ln>
                          <a:solidFill>
                            <a:srgbClr val="000000"/>
                          </a:solidFill>
                          <a:effectLst/>
                          <a:latin typeface="Tahoma" pitchFamily="34" charset="0"/>
                          <a:ea typeface="ＭＳ Ｐゴシック" charset="-128"/>
                        </a:rPr>
                        <a:t>:</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положительный посев образца пораженной ткани молочной железы или жидкости </a:t>
                      </a:r>
                      <a:r>
                        <a:rPr kumimoji="0" lang="en-GB" sz="1600" b="0" i="0" u="none" strike="noStrike" cap="none" normalizeH="0" baseline="0" dirty="0">
                          <a:ln>
                            <a:noFill/>
                          </a:ln>
                          <a:solidFill>
                            <a:srgbClr val="000000"/>
                          </a:solidFill>
                          <a:effectLst/>
                          <a:latin typeface="Tahoma" pitchFamily="34" charset="0"/>
                          <a:ea typeface="ＭＳ Ｐゴシック" charset="-128"/>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абсцесс молочной железы обнаружен во время операции или гистопатологического исследования </a:t>
                      </a:r>
                      <a:r>
                        <a:rPr kumimoji="0" lang="en-GB" sz="1600" b="0" i="0" u="none" strike="noStrike" cap="none" normalizeH="0" baseline="0" dirty="0">
                          <a:ln>
                            <a:noFill/>
                          </a:ln>
                          <a:solidFill>
                            <a:srgbClr val="000000"/>
                          </a:solidFill>
                          <a:effectLst/>
                          <a:latin typeface="Tahoma" pitchFamily="34" charset="0"/>
                          <a:ea typeface="ＭＳ Ｐゴシック" charset="-128"/>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Лихорадка и местное воспаление И </a:t>
                      </a:r>
                      <a:r>
                        <a:rPr kumimoji="0" lang="ru-RU" sz="1600" b="0" i="1" u="none" strike="noStrike" cap="none" normalizeH="0" baseline="0" dirty="0">
                          <a:ln>
                            <a:noFill/>
                          </a:ln>
                          <a:solidFill>
                            <a:srgbClr val="000000"/>
                          </a:solidFill>
                          <a:effectLst/>
                          <a:latin typeface="Tahoma" pitchFamily="34" charset="0"/>
                          <a:ea typeface="ＭＳ Ｐゴシック" charset="-128"/>
                        </a:rPr>
                        <a:t>диагноз, поставленный врачом </a:t>
                      </a:r>
                      <a:r>
                        <a:rPr kumimoji="0" lang="en-GB" sz="1600" b="0" i="1" u="none" strike="noStrike" cap="none" normalizeH="0" baseline="0" dirty="0">
                          <a:ln>
                            <a:noFill/>
                          </a:ln>
                          <a:solidFill>
                            <a:srgbClr val="000000"/>
                          </a:solidFill>
                          <a:effectLst/>
                          <a:latin typeface="Tahoma"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 typeface="+mj-lt" charset="0"/>
                        <a:buNone/>
                        <a:tabLst/>
                      </a:pPr>
                      <a:endParaRPr kumimoji="0" lang="en-GB" sz="1600" b="0" i="1"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mj-lt" charset="0"/>
                        <a:buNone/>
                        <a:tabLst/>
                      </a:pPr>
                      <a:r>
                        <a:rPr kumimoji="0" lang="ru-RU" sz="1600" b="1" i="0" u="none" strike="noStrike" cap="none" normalizeH="0" baseline="0" dirty="0">
                          <a:ln>
                            <a:noFill/>
                          </a:ln>
                          <a:solidFill>
                            <a:srgbClr val="000000"/>
                          </a:solidFill>
                          <a:effectLst/>
                          <a:latin typeface="Tahoma" pitchFamily="34" charset="0"/>
                          <a:ea typeface="ＭＳ Ｐゴシック" charset="-128"/>
                        </a:rPr>
                        <a:t>Если возникает менее, чем через 7 дней после родов, сообщите об ИСМП</a:t>
                      </a:r>
                      <a:endParaRPr kumimoji="0" lang="en-US" sz="1600" b="0" i="0" u="sng" strike="noStrike" cap="none" normalizeH="0" baseline="0" dirty="0">
                        <a:ln>
                          <a:noFill/>
                        </a:ln>
                        <a:solidFill>
                          <a:srgbClr val="000000"/>
                        </a:solidFill>
                        <a:effectLst/>
                        <a:latin typeface="Tahoma" pitchFamily="34" charset="0"/>
                        <a:ea typeface="ＭＳ Ｐゴシック" charset="-128"/>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
        <p:nvSpPr>
          <p:cNvPr id="4" name="TextBox 3">
            <a:extLst>
              <a:ext uri="{FF2B5EF4-FFF2-40B4-BE49-F238E27FC236}">
                <a16:creationId xmlns:a16="http://schemas.microsoft.com/office/drawing/2014/main" xmlns="" id="{7703DD13-7DBD-4F11-957D-ABB1A953F01E}"/>
              </a:ext>
            </a:extLst>
          </p:cNvPr>
          <p:cNvSpPr txBox="1"/>
          <p:nvPr/>
        </p:nvSpPr>
        <p:spPr>
          <a:xfrm>
            <a:off x="152399" y="6165304"/>
            <a:ext cx="8676456" cy="461665"/>
          </a:xfrm>
          <a:prstGeom prst="rect">
            <a:avLst/>
          </a:prstGeom>
          <a:noFill/>
        </p:spPr>
        <p:txBody>
          <a:bodyPr wrap="square">
            <a:spAutoFit/>
          </a:bodyPr>
          <a:lstStyle/>
          <a:p>
            <a:pPr algn="ctr"/>
            <a:r>
              <a:rPr lang="ru-RU" sz="1200" dirty="0"/>
              <a:t>«Одномоментное исследование распространенности инфекций, связанных со оказанием медицинской помощи, и</a:t>
            </a:r>
          </a:p>
          <a:p>
            <a:pPr algn="ctr"/>
            <a:r>
              <a:rPr lang="ru-RU" sz="1200" dirty="0"/>
              <a:t>использования противомикробных препаратов в европейских стационарах» Протокол, редакция 6.1, ОИР ECDC 2022–2023</a:t>
            </a:r>
          </a:p>
        </p:txBody>
      </p:sp>
      <p:graphicFrame>
        <p:nvGraphicFramePr>
          <p:cNvPr id="2" name="Таблица 1">
            <a:extLst>
              <a:ext uri="{FF2B5EF4-FFF2-40B4-BE49-F238E27FC236}">
                <a16:creationId xmlns:a16="http://schemas.microsoft.com/office/drawing/2014/main" xmlns="" id="{689833EA-6F3F-4D19-9EC4-F411CAA2D079}"/>
              </a:ext>
            </a:extLst>
          </p:cNvPr>
          <p:cNvGraphicFramePr>
            <a:graphicFrameLocks noGrp="1"/>
          </p:cNvGraphicFramePr>
          <p:nvPr>
            <p:extLst>
              <p:ext uri="{D42A27DB-BD31-4B8C-83A1-F6EECF244321}">
                <p14:modId xmlns:p14="http://schemas.microsoft.com/office/powerpoint/2010/main" val="1187886902"/>
              </p:ext>
            </p:extLst>
          </p:nvPr>
        </p:nvGraphicFramePr>
        <p:xfrm>
          <a:off x="4644007" y="1498756"/>
          <a:ext cx="4184847" cy="3869766"/>
        </p:xfrm>
        <a:graphic>
          <a:graphicData uri="http://schemas.openxmlformats.org/drawingml/2006/table">
            <a:tbl>
              <a:tblPr/>
              <a:tblGrid>
                <a:gridCol w="4184847">
                  <a:extLst>
                    <a:ext uri="{9D8B030D-6E8A-4147-A177-3AD203B41FA5}">
                      <a16:colId xmlns:a16="http://schemas.microsoft.com/office/drawing/2014/main" xmlns="" val="1343632632"/>
                    </a:ext>
                  </a:extLst>
                </a:gridCol>
              </a:tblGrid>
              <a:tr h="7625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600" b="1" i="0" u="none" strike="noStrike" cap="none" normalizeH="0" baseline="0" dirty="0">
                          <a:ln>
                            <a:noFill/>
                          </a:ln>
                          <a:solidFill>
                            <a:srgbClr val="FFFFFF"/>
                          </a:solidFill>
                          <a:effectLst/>
                          <a:latin typeface="Tahoma" pitchFamily="34" charset="0"/>
                          <a:ea typeface="ＭＳ Ｐゴシック" charset="-128"/>
                        </a:rPr>
                        <a:t>REPR-</a:t>
                      </a:r>
                      <a:r>
                        <a:rPr kumimoji="0" lang="en-US" sz="1600" b="1" i="0" u="none" strike="noStrike" cap="none" normalizeH="0" baseline="0" dirty="0">
                          <a:ln>
                            <a:noFill/>
                          </a:ln>
                          <a:solidFill>
                            <a:srgbClr val="FFFFFF"/>
                          </a:solidFill>
                          <a:effectLst/>
                          <a:latin typeface="Tahoma" pitchFamily="34" charset="0"/>
                          <a:ea typeface="ＭＳ Ｐゴシック" charset="-128"/>
                        </a:rPr>
                        <a:t>OREP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rgbClr val="FFFFFF"/>
                          </a:solidFill>
                          <a:effectLst/>
                          <a:latin typeface="Tahoma" pitchFamily="34" charset="0"/>
                          <a:ea typeface="ＭＳ Ｐゴシック" charset="-128"/>
                        </a:rPr>
                        <a:t>Прочие инфекции мужского или женского репродуктивного тракта </a:t>
                      </a:r>
                      <a:endParaRPr kumimoji="0" lang="en-US" sz="1600" b="1" i="0" u="none" strike="noStrike" cap="none" normalizeH="0" baseline="0" dirty="0">
                        <a:ln>
                          <a:noFill/>
                        </a:ln>
                        <a:solidFill>
                          <a:srgbClr val="FFFFFF"/>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27879939"/>
                  </a:ext>
                </a:extLst>
              </a:tr>
              <a:tr h="3069656">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ru-RU" sz="1600" b="0" i="0" u="none" strike="noStrike" cap="none" normalizeH="0" baseline="0" dirty="0">
                          <a:ln>
                            <a:noFill/>
                          </a:ln>
                          <a:solidFill>
                            <a:srgbClr val="000000"/>
                          </a:solidFill>
                          <a:effectLst/>
                          <a:latin typeface="Tahoma" pitchFamily="34" charset="0"/>
                          <a:ea typeface="ＭＳ Ｐゴシック" charset="-128"/>
                        </a:rPr>
                        <a:t>Как минимум один из критериев</a:t>
                      </a:r>
                      <a:r>
                        <a:rPr kumimoji="0" lang="hu-HU" sz="1600" b="0" i="0" u="none" strike="noStrike" cap="none" normalizeH="0" baseline="0" dirty="0">
                          <a:ln>
                            <a:noFill/>
                          </a:ln>
                          <a:solidFill>
                            <a:srgbClr val="000000"/>
                          </a:solidFill>
                          <a:effectLst/>
                          <a:latin typeface="Tahoma" pitchFamily="34" charset="0"/>
                          <a:ea typeface="ＭＳ Ｐゴシック" charset="-128"/>
                        </a:rPr>
                        <a:t>:</a:t>
                      </a:r>
                    </a:p>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обнаружены микроорганизмы в посеве образца ткани или жидкости </a:t>
                      </a: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абсцесс или другие признаки инфекции во время операции или  гистопатологического исследования</a:t>
                      </a:r>
                      <a:r>
                        <a:rPr kumimoji="0" lang="hu-HU" sz="1600" b="0" i="0" u="none" strike="noStrike" cap="none" normalizeH="0" baseline="0" dirty="0">
                          <a:ln>
                            <a:noFill/>
                          </a:ln>
                          <a:solidFill>
                            <a:srgbClr val="000000"/>
                          </a:solidFill>
                          <a:effectLst/>
                          <a:latin typeface="Tahoma" pitchFamily="34" charset="0"/>
                          <a:ea typeface="ＭＳ Ｐゴシック" charset="-128"/>
                        </a:rPr>
                        <a:t>n</a:t>
                      </a: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r>
                        <a:rPr kumimoji="0" lang="en-GB" sz="1600" b="0" i="0" u="none" strike="noStrike" cap="none" normalizeH="0" baseline="0" dirty="0">
                          <a:ln>
                            <a:noFill/>
                          </a:ln>
                          <a:solidFill>
                            <a:srgbClr val="000000"/>
                          </a:solidFill>
                          <a:effectLst/>
                          <a:latin typeface="Tahoma" pitchFamily="34" charset="0"/>
                          <a:ea typeface="ＭＳ Ｐゴシック" charset="-128"/>
                        </a:rPr>
                        <a:t>≥2 </a:t>
                      </a:r>
                      <a:r>
                        <a:rPr kumimoji="0" lang="ru-RU" sz="1600" b="0" i="0" u="none" strike="noStrike" cap="none" normalizeH="0" baseline="0" dirty="0">
                          <a:ln>
                            <a:noFill/>
                          </a:ln>
                          <a:solidFill>
                            <a:srgbClr val="000000"/>
                          </a:solidFill>
                          <a:effectLst/>
                          <a:latin typeface="Tahoma" pitchFamily="34" charset="0"/>
                          <a:ea typeface="ＭＳ Ｐゴシック" charset="-128"/>
                        </a:rPr>
                        <a:t>признака или симптома И</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hu-HU" sz="1600" b="0" i="0" u="none" strike="noStrike" cap="none" normalizeH="0" baseline="0" dirty="0">
                          <a:ln>
                            <a:noFill/>
                          </a:ln>
                          <a:solidFill>
                            <a:srgbClr val="000000"/>
                          </a:solidFill>
                          <a:effectLst/>
                          <a:latin typeface="Tahoma" pitchFamily="34" charset="0"/>
                          <a:ea typeface="ＭＳ Ｐゴシック" charset="-128"/>
                        </a:rPr>
                        <a:t>     </a:t>
                      </a:r>
                      <a:r>
                        <a:rPr kumimoji="0" lang="en-US" sz="1600" b="0" i="0" u="none" strike="noStrike" cap="none" normalizeH="0" baseline="0" dirty="0">
                          <a:ln>
                            <a:noFill/>
                          </a:ln>
                          <a:solidFill>
                            <a:srgbClr val="000000"/>
                          </a:solidFill>
                          <a:effectLst/>
                          <a:latin typeface="Tahoma" pitchFamily="34" charset="0"/>
                          <a:ea typeface="ＭＳ Ｐゴシック" charset="-128"/>
                        </a:rPr>
                        <a:t>≥1 </a:t>
                      </a:r>
                      <a:r>
                        <a:rPr kumimoji="0" lang="ru-RU" sz="1600" b="0" i="0" u="none" strike="noStrike" cap="none" normalizeH="0" baseline="0" dirty="0">
                          <a:ln>
                            <a:noFill/>
                          </a:ln>
                          <a:solidFill>
                            <a:srgbClr val="000000"/>
                          </a:solidFill>
                          <a:effectLst/>
                          <a:latin typeface="Tahoma" pitchFamily="34" charset="0"/>
                          <a:ea typeface="ＭＳ Ｐゴシック" charset="-128"/>
                        </a:rPr>
                        <a:t>из</a:t>
                      </a:r>
                      <a:r>
                        <a:rPr kumimoji="0" lang="hu-HU" sz="1600" b="0" i="0" u="none" strike="noStrike" cap="none" normalizeH="0" baseline="0" dirty="0">
                          <a:ln>
                            <a:noFill/>
                          </a:ln>
                          <a:solidFill>
                            <a:srgbClr val="000000"/>
                          </a:solidFill>
                          <a:effectLst/>
                          <a:latin typeface="Tahoma" pitchFamily="34" charset="0"/>
                          <a:ea typeface="ＭＳ Ｐゴシック" charset="-128"/>
                        </a:rPr>
                        <a:t>:</a:t>
                      </a:r>
                    </a:p>
                    <a:p>
                      <a:pPr marL="742928" marR="0" lvl="1" indent="-285750" algn="l" defTabSz="914400" rtl="0" eaLnBrk="1" fontAlgn="base" latinLnBrk="0" hangingPunct="1">
                        <a:lnSpc>
                          <a:spcPct val="80000"/>
                        </a:lnSpc>
                        <a:spcBef>
                          <a:spcPct val="0"/>
                        </a:spcBef>
                        <a:spcAft>
                          <a:spcPct val="0"/>
                        </a:spcAft>
                        <a:buClrTx/>
                        <a:buSzTx/>
                        <a:buFont typeface="Symbol" panose="05050102010706020507" pitchFamily="18" charset="2"/>
                        <a:buChar char="-"/>
                        <a:tabLst/>
                      </a:pPr>
                      <a:r>
                        <a:rPr kumimoji="0" lang="ru-RU" sz="1600" b="0" i="0" u="none" strike="noStrike" cap="none" normalizeH="0" baseline="0" dirty="0">
                          <a:ln>
                            <a:noFill/>
                          </a:ln>
                          <a:solidFill>
                            <a:srgbClr val="000000"/>
                          </a:solidFill>
                          <a:effectLst/>
                          <a:latin typeface="Tahoma" pitchFamily="34" charset="0"/>
                          <a:ea typeface="ＭＳ Ｐゴシック" charset="-128"/>
                        </a:rPr>
                        <a:t>микроорганизмы в посеве крови</a:t>
                      </a:r>
                      <a:r>
                        <a:rPr kumimoji="0" lang="en-US" sz="1600" b="0" i="0" u="none" strike="noStrike" cap="none" normalizeH="0" baseline="0" dirty="0">
                          <a:ln>
                            <a:noFill/>
                          </a:ln>
                          <a:solidFill>
                            <a:srgbClr val="000000"/>
                          </a:solidFill>
                          <a:effectLst/>
                          <a:latin typeface="Tahoma" pitchFamily="34" charset="0"/>
                          <a:ea typeface="ＭＳ Ｐゴシック" charset="-128"/>
                        </a:rPr>
                        <a:t> </a:t>
                      </a:r>
                      <a:endParaRPr kumimoji="0" lang="hu-HU" sz="1600" b="0" i="0" u="none" strike="noStrike" cap="none" normalizeH="0" baseline="0" dirty="0">
                        <a:ln>
                          <a:noFill/>
                        </a:ln>
                        <a:solidFill>
                          <a:srgbClr val="000000"/>
                        </a:solidFill>
                        <a:effectLst/>
                        <a:latin typeface="Tahoma" pitchFamily="34" charset="0"/>
                        <a:ea typeface="ＭＳ Ｐゴシック" charset="-128"/>
                      </a:endParaRPr>
                    </a:p>
                    <a:p>
                      <a:pPr marL="742928" marR="0" lvl="1" indent="-285750" algn="l" defTabSz="914400" rtl="0" eaLnBrk="1" fontAlgn="base" latinLnBrk="0" hangingPunct="1">
                        <a:lnSpc>
                          <a:spcPct val="80000"/>
                        </a:lnSpc>
                        <a:spcBef>
                          <a:spcPct val="0"/>
                        </a:spcBef>
                        <a:spcAft>
                          <a:spcPct val="0"/>
                        </a:spcAft>
                        <a:buClrTx/>
                        <a:buSzTx/>
                        <a:buFont typeface="Symbol" panose="05050102010706020507" pitchFamily="18" charset="2"/>
                        <a:buChar char="-"/>
                        <a:tabLst/>
                      </a:pPr>
                      <a:r>
                        <a:rPr kumimoji="0" lang="ru-RU" sz="1600" b="0" i="1" u="none" strike="noStrike" cap="none" normalizeH="0" baseline="0" dirty="0">
                          <a:ln>
                            <a:noFill/>
                          </a:ln>
                          <a:solidFill>
                            <a:srgbClr val="000000"/>
                          </a:solidFill>
                          <a:effectLst/>
                          <a:latin typeface="Tahoma" pitchFamily="34" charset="0"/>
                          <a:ea typeface="ＭＳ Ｐゴシック" charset="-128"/>
                        </a:rPr>
                        <a:t>диагноз врача</a:t>
                      </a:r>
                      <a:endParaRPr kumimoji="0" lang="en-GB" sz="1600" b="0" i="0" u="none" strike="noStrike" cap="none" normalizeH="0" baseline="0" dirty="0">
                        <a:ln>
                          <a:noFill/>
                        </a:ln>
                        <a:solidFill>
                          <a:srgbClr val="000000"/>
                        </a:solidFill>
                        <a:effectLst/>
                        <a:latin typeface="Tahoma" pitchFamily="34" charset="0"/>
                        <a:ea typeface="ＭＳ Ｐゴシック" charset="-128"/>
                      </a:endParaRPr>
                    </a:p>
                    <a:p>
                      <a:pPr marL="0" marR="0" lvl="0" indent="0" algn="l" defTabSz="914400" rtl="0" eaLnBrk="1" fontAlgn="base" latinLnBrk="0" hangingPunct="1">
                        <a:lnSpc>
                          <a:spcPct val="8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Tahoma" pitchFamily="34" charset="0"/>
                        <a:ea typeface="ＭＳ Ｐゴシック" charset="-128"/>
                      </a:endParaRPr>
                    </a:p>
                  </a:txBody>
                  <a:tcPr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3966965176"/>
                  </a:ext>
                </a:extLst>
              </a:tr>
            </a:tbl>
          </a:graphicData>
        </a:graphic>
      </p:graphicFrame>
    </p:spTree>
    <p:extLst>
      <p:ext uri="{BB962C8B-B14F-4D97-AF65-F5344CB8AC3E}">
        <p14:creationId xmlns:p14="http://schemas.microsoft.com/office/powerpoint/2010/main" val="63347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30B379-E7F8-408B-933F-70AB2DE25A5A}"/>
              </a:ext>
            </a:extLst>
          </p:cNvPr>
          <p:cNvSpPr>
            <a:spLocks noGrp="1"/>
          </p:cNvSpPr>
          <p:nvPr>
            <p:ph type="title"/>
          </p:nvPr>
        </p:nvSpPr>
        <p:spPr>
          <a:xfrm>
            <a:off x="467544" y="260648"/>
            <a:ext cx="7886700" cy="615602"/>
          </a:xfrm>
        </p:spPr>
        <p:txBody>
          <a:bodyPr>
            <a:normAutofit/>
          </a:bodyPr>
          <a:lstStyle/>
          <a:p>
            <a:pPr algn="ctr"/>
            <a:r>
              <a:rPr lang="ru-RU" b="1" dirty="0"/>
              <a:t>Характеристика </a:t>
            </a:r>
            <a:r>
              <a:rPr lang="ru-RU" b="1" dirty="0" err="1"/>
              <a:t>Жамбылской</a:t>
            </a:r>
            <a:r>
              <a:rPr lang="ru-RU" b="1" dirty="0"/>
              <a:t> области</a:t>
            </a:r>
          </a:p>
        </p:txBody>
      </p:sp>
      <p:pic>
        <p:nvPicPr>
          <p:cNvPr id="4" name="Содержимое 3" descr="jambul_obl.gif"/>
          <p:cNvPicPr>
            <a:picLocks noGrp="1" noChangeAspect="1"/>
          </p:cNvPicPr>
          <p:nvPr>
            <p:ph idx="1"/>
          </p:nvPr>
        </p:nvPicPr>
        <p:blipFill>
          <a:blip r:embed="rId2"/>
          <a:stretch>
            <a:fillRect/>
          </a:stretch>
        </p:blipFill>
        <p:spPr>
          <a:xfrm>
            <a:off x="116926" y="1124744"/>
            <a:ext cx="5391177" cy="4590273"/>
          </a:xfrm>
        </p:spPr>
      </p:pic>
      <p:sp>
        <p:nvSpPr>
          <p:cNvPr id="6" name="Прямоугольник 5"/>
          <p:cNvSpPr/>
          <p:nvPr/>
        </p:nvSpPr>
        <p:spPr>
          <a:xfrm>
            <a:off x="5580112" y="1357299"/>
            <a:ext cx="3206730" cy="3785652"/>
          </a:xfrm>
          <a:prstGeom prst="rect">
            <a:avLst/>
          </a:prstGeom>
        </p:spPr>
        <p:txBody>
          <a:bodyPr wrap="square">
            <a:spAutoFit/>
          </a:bodyPr>
          <a:lstStyle/>
          <a:p>
            <a:r>
              <a:rPr lang="ru-RU" sz="2400" dirty="0">
                <a:latin typeface="Times New Roman" pitchFamily="18" charset="0"/>
                <a:cs typeface="Times New Roman" pitchFamily="18" charset="0"/>
              </a:rPr>
              <a:t>На территории </a:t>
            </a:r>
            <a:r>
              <a:rPr lang="ru-RU" sz="2400" dirty="0" err="1">
                <a:latin typeface="Times New Roman" pitchFamily="18" charset="0"/>
                <a:cs typeface="Times New Roman" pitchFamily="18" charset="0"/>
              </a:rPr>
              <a:t>Жамбылской</a:t>
            </a:r>
            <a:r>
              <a:rPr lang="ru-RU" sz="2400" dirty="0">
                <a:latin typeface="Times New Roman" pitchFamily="18" charset="0"/>
                <a:cs typeface="Times New Roman" pitchFamily="18" charset="0"/>
              </a:rPr>
              <a:t> области имеется – 1230 МО</a:t>
            </a:r>
          </a:p>
          <a:p>
            <a:r>
              <a:rPr lang="ru-RU" sz="2400" dirty="0">
                <a:latin typeface="Times New Roman" pitchFamily="18" charset="0"/>
                <a:cs typeface="Times New Roman" pitchFamily="18" charset="0"/>
              </a:rPr>
              <a:t>Стационаров -  41 на 2430 коек, </a:t>
            </a:r>
          </a:p>
          <a:p>
            <a:r>
              <a:rPr lang="ru-RU" sz="2400" dirty="0">
                <a:latin typeface="Times New Roman" pitchFamily="18" charset="0"/>
                <a:cs typeface="Times New Roman" pitchFamily="18" charset="0"/>
              </a:rPr>
              <a:t>ПМСП – 968</a:t>
            </a:r>
          </a:p>
          <a:p>
            <a:r>
              <a:rPr lang="ru-RU" sz="2400" dirty="0">
                <a:latin typeface="Times New Roman" pitchFamily="18" charset="0"/>
                <a:cs typeface="Times New Roman" pitchFamily="18" charset="0"/>
              </a:rPr>
              <a:t>Стоматологических организаций – 191</a:t>
            </a:r>
          </a:p>
          <a:p>
            <a:r>
              <a:rPr lang="ru-RU" sz="2400" dirty="0">
                <a:latin typeface="Times New Roman" pitchFamily="18" charset="0"/>
                <a:cs typeface="Times New Roman" pitchFamily="18" charset="0"/>
              </a:rPr>
              <a:t>Центр крови – 1</a:t>
            </a:r>
          </a:p>
          <a:p>
            <a:r>
              <a:rPr lang="ru-RU" sz="2400" dirty="0">
                <a:latin typeface="Times New Roman" pitchFamily="18" charset="0"/>
                <a:cs typeface="Times New Roman" pitchFamily="18" charset="0"/>
              </a:rPr>
              <a:t>Лабораторий - 30</a:t>
            </a:r>
          </a:p>
        </p:txBody>
      </p:sp>
      <p:pic>
        <p:nvPicPr>
          <p:cNvPr id="7"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758857"/>
            <a:ext cx="1152128" cy="10584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67" t="28273" r="19333" b="20116"/>
          <a:stretch/>
        </p:blipFill>
        <p:spPr bwMode="auto">
          <a:xfrm>
            <a:off x="7724441" y="6062936"/>
            <a:ext cx="1296144" cy="7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8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71500" y="182515"/>
            <a:ext cx="8001000" cy="990600"/>
          </a:xfrm>
        </p:spPr>
        <p:txBody>
          <a:bodyPr rtlCol="0">
            <a:noAutofit/>
          </a:bodyPr>
          <a:lstStyle/>
          <a:p>
            <a:pPr algn="ctr" eaLnBrk="1" fontAlgn="auto" hangingPunct="1">
              <a:spcAft>
                <a:spcPts val="0"/>
              </a:spcAft>
              <a:defRPr/>
            </a:pPr>
            <a:r>
              <a:rPr lang="ru-RU" sz="2000" b="1" dirty="0">
                <a:effectLst>
                  <a:outerShdw blurRad="38100" dist="38100" dir="2700000" algn="tl">
                    <a:srgbClr val="C0C0C0"/>
                  </a:outerShdw>
                </a:effectLst>
                <a:latin typeface="Times New Roman" pitchFamily="18" charset="0"/>
                <a:cs typeface="Times New Roman" pitchFamily="18" charset="0"/>
              </a:rPr>
              <a:t>Показатель заболеваемости  ИСМП на 1000 госпитализированных  в медицинских организациях  </a:t>
            </a:r>
            <a:r>
              <a:rPr lang="ru-RU" sz="2000" b="1" dirty="0" err="1">
                <a:effectLst>
                  <a:outerShdw blurRad="38100" dist="38100" dir="2700000" algn="tl">
                    <a:srgbClr val="C0C0C0"/>
                  </a:outerShdw>
                </a:effectLst>
                <a:latin typeface="Times New Roman" pitchFamily="18" charset="0"/>
                <a:cs typeface="Times New Roman" pitchFamily="18" charset="0"/>
              </a:rPr>
              <a:t>Жамбылской</a:t>
            </a:r>
            <a:r>
              <a:rPr lang="ru-RU" sz="2000" b="1" dirty="0">
                <a:effectLst>
                  <a:outerShdw blurRad="38100" dist="38100" dir="2700000" algn="tl">
                    <a:srgbClr val="C0C0C0"/>
                  </a:outerShdw>
                </a:effectLst>
                <a:latin typeface="Times New Roman" pitchFamily="18" charset="0"/>
                <a:cs typeface="Times New Roman" pitchFamily="18" charset="0"/>
              </a:rPr>
              <a:t> области и по Республике Казахстан в период с 2018-2022гг.</a:t>
            </a:r>
          </a:p>
        </p:txBody>
      </p:sp>
      <p:graphicFrame>
        <p:nvGraphicFramePr>
          <p:cNvPr id="5" name="Объект 4"/>
          <p:cNvGraphicFramePr>
            <a:graphicFrameLocks noGrp="1"/>
          </p:cNvGraphicFramePr>
          <p:nvPr>
            <p:ph idx="1"/>
          </p:nvPr>
        </p:nvGraphicFramePr>
        <p:xfrm>
          <a:off x="395536" y="1167475"/>
          <a:ext cx="8458382" cy="4230495"/>
        </p:xfrm>
        <a:graphic>
          <a:graphicData uri="http://schemas.openxmlformats.org/drawingml/2006/chart">
            <c:chart xmlns:c="http://schemas.openxmlformats.org/drawingml/2006/chart" xmlns:r="http://schemas.openxmlformats.org/officeDocument/2006/relationships" r:id="rId3"/>
          </a:graphicData>
        </a:graphic>
      </p:graphicFrame>
      <p:sp>
        <p:nvSpPr>
          <p:cNvPr id="1029" name="Номер слайда 1"/>
          <p:cNvSpPr>
            <a:spLocks noGrp="1"/>
          </p:cNvSpPr>
          <p:nvPr>
            <p:ph type="sldNum" sz="quarter" idx="12"/>
          </p:nvPr>
        </p:nvSpPr>
        <p:spPr>
          <a:ln>
            <a:miter lim="800000"/>
            <a:headEnd/>
            <a:tailEnd/>
          </a:ln>
        </p:spPr>
        <p:txBody>
          <a:bodyPr rtlCol="0"/>
          <a:lstStyle/>
          <a:p>
            <a:pPr>
              <a:defRPr/>
            </a:pPr>
            <a:r>
              <a:rPr lang="ru-RU" altLang="ru-RU">
                <a:solidFill>
                  <a:schemeClr val="tx1">
                    <a:tint val="75000"/>
                  </a:schemeClr>
                </a:solidFill>
              </a:rPr>
              <a:t>6</a:t>
            </a:r>
          </a:p>
        </p:txBody>
      </p:sp>
      <p:pic>
        <p:nvPicPr>
          <p:cNvPr id="6" name="Рисунок 5">
            <a:extLst>
              <a:ext uri="{FF2B5EF4-FFF2-40B4-BE49-F238E27FC236}">
                <a16:creationId xmlns:a16="http://schemas.microsoft.com/office/drawing/2014/main" xmlns="" id="{082EF5EE-1FFB-4862-A12A-E866F321C7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5536" y="5610223"/>
            <a:ext cx="1368152" cy="1128757"/>
          </a:xfrm>
          <a:prstGeom prst="rect">
            <a:avLst/>
          </a:prstGeom>
        </p:spPr>
      </p:pic>
      <p:pic>
        <p:nvPicPr>
          <p:cNvPr id="7" name="Рисунок 6">
            <a:extLst>
              <a:ext uri="{FF2B5EF4-FFF2-40B4-BE49-F238E27FC236}">
                <a16:creationId xmlns:a16="http://schemas.microsoft.com/office/drawing/2014/main" xmlns="" id="{AC6CEFDB-6DC0-4A6E-B794-167A610562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5595365"/>
            <a:ext cx="1689630" cy="1080120"/>
          </a:xfrm>
          <a:prstGeom prst="rect">
            <a:avLst/>
          </a:prstGeom>
        </p:spPr>
      </p:pic>
      <p:sp>
        <p:nvSpPr>
          <p:cNvPr id="8" name="TextBox 7">
            <a:extLst>
              <a:ext uri="{FF2B5EF4-FFF2-40B4-BE49-F238E27FC236}">
                <a16:creationId xmlns:a16="http://schemas.microsoft.com/office/drawing/2014/main" xmlns="" id="{F03C4BB1-AC0E-44A5-9093-D289347F840E}"/>
              </a:ext>
            </a:extLst>
          </p:cNvPr>
          <p:cNvSpPr txBox="1"/>
          <p:nvPr/>
        </p:nvSpPr>
        <p:spPr>
          <a:xfrm>
            <a:off x="1976276" y="5690525"/>
            <a:ext cx="4975423" cy="369332"/>
          </a:xfrm>
          <a:prstGeom prst="rect">
            <a:avLst/>
          </a:prstGeom>
          <a:noFill/>
        </p:spPr>
        <p:txBody>
          <a:bodyPr wrap="square">
            <a:spAutoFit/>
          </a:bodyPr>
          <a:lstStyle/>
          <a:p>
            <a:r>
              <a:rPr lang="ru-RU" dirty="0"/>
              <a:t>В мире показатель заболеваемости ИСМП </a:t>
            </a:r>
            <a:r>
              <a:rPr lang="ru-RU" b="1" dirty="0">
                <a:solidFill>
                  <a:srgbClr val="FF0000"/>
                </a:solidFill>
              </a:rPr>
              <a:t>5-10%</a:t>
            </a:r>
          </a:p>
        </p:txBody>
      </p:sp>
      <p:sp>
        <p:nvSpPr>
          <p:cNvPr id="9" name="TextBox 8">
            <a:extLst>
              <a:ext uri="{FF2B5EF4-FFF2-40B4-BE49-F238E27FC236}">
                <a16:creationId xmlns:a16="http://schemas.microsoft.com/office/drawing/2014/main" xmlns="" id="{7E3DB0DE-882B-4F73-AC5A-6C94A7C4BE4F}"/>
              </a:ext>
            </a:extLst>
          </p:cNvPr>
          <p:cNvSpPr txBox="1"/>
          <p:nvPr/>
        </p:nvSpPr>
        <p:spPr>
          <a:xfrm>
            <a:off x="2164700" y="6381403"/>
            <a:ext cx="4814599" cy="307777"/>
          </a:xfrm>
          <a:prstGeom prst="rect">
            <a:avLst/>
          </a:prstGeom>
          <a:noFill/>
        </p:spPr>
        <p:txBody>
          <a:bodyPr wrap="square">
            <a:spAutoFit/>
          </a:bodyPr>
          <a:lstStyle/>
          <a:p>
            <a:pPr algn="ctr"/>
            <a:r>
              <a:rPr lang="ru-RU" sz="1400" dirty="0"/>
              <a:t>Таблица №1 Формы мониторинга «АСУ ИСМП»</a:t>
            </a:r>
          </a:p>
        </p:txBody>
      </p:sp>
    </p:spTree>
    <p:extLst>
      <p:ext uri="{BB962C8B-B14F-4D97-AF65-F5344CB8AC3E}">
        <p14:creationId xmlns:p14="http://schemas.microsoft.com/office/powerpoint/2010/main" val="117972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82516"/>
            <a:ext cx="8501122" cy="1128757"/>
          </a:xfrm>
        </p:spPr>
        <p:txBody>
          <a:bodyPr>
            <a:noAutofit/>
          </a:bodyPr>
          <a:lstStyle/>
          <a:p>
            <a:pPr algn="ctr"/>
            <a:r>
              <a:rPr lang="ru-RU" sz="2400" b="1" dirty="0">
                <a:latin typeface="Times New Roman" pitchFamily="18" charset="0"/>
                <a:cs typeface="Times New Roman" pitchFamily="18" charset="0"/>
              </a:rPr>
              <a:t>Удельный вес (%) лабораторного подтверждения ИСМП в </a:t>
            </a:r>
            <a:r>
              <a:rPr lang="ru-RU" sz="2400" b="1" dirty="0" err="1">
                <a:latin typeface="Times New Roman" pitchFamily="18" charset="0"/>
                <a:cs typeface="Times New Roman" pitchFamily="18" charset="0"/>
              </a:rPr>
              <a:t>Жамбылской</a:t>
            </a:r>
            <a:r>
              <a:rPr lang="ru-RU" sz="2400" b="1" dirty="0">
                <a:latin typeface="Times New Roman" pitchFamily="18" charset="0"/>
                <a:cs typeface="Times New Roman" pitchFamily="18" charset="0"/>
              </a:rPr>
              <a:t> области и по Республике Казахстан в период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с 2018-2022годы </a:t>
            </a:r>
            <a:endParaRPr lang="ru-RU" sz="24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219523577"/>
              </p:ext>
            </p:extLst>
          </p:nvPr>
        </p:nvGraphicFramePr>
        <p:xfrm>
          <a:off x="285720" y="1311273"/>
          <a:ext cx="8678768" cy="4349975"/>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5536" y="5610223"/>
            <a:ext cx="1368152" cy="1128757"/>
          </a:xfrm>
          <a:prstGeom prst="rect">
            <a:avLst/>
          </a:prstGeom>
        </p:spPr>
      </p:pic>
      <p:pic>
        <p:nvPicPr>
          <p:cNvPr id="6" name="Рисунок 5">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595365"/>
            <a:ext cx="1689630" cy="1080120"/>
          </a:xfrm>
          <a:prstGeom prst="rect">
            <a:avLst/>
          </a:prstGeom>
        </p:spPr>
      </p:pic>
      <p:sp>
        <p:nvSpPr>
          <p:cNvPr id="7" name="TextBox 6">
            <a:extLst>
              <a:ext uri="{FF2B5EF4-FFF2-40B4-BE49-F238E27FC236}">
                <a16:creationId xmlns:a16="http://schemas.microsoft.com/office/drawing/2014/main" xmlns="" id="{ABCD1E59-DB40-4836-BC17-09E6DE8A76BE}"/>
              </a:ext>
            </a:extLst>
          </p:cNvPr>
          <p:cNvSpPr txBox="1"/>
          <p:nvPr/>
        </p:nvSpPr>
        <p:spPr>
          <a:xfrm>
            <a:off x="2164700" y="6381403"/>
            <a:ext cx="4814599" cy="307777"/>
          </a:xfrm>
          <a:prstGeom prst="rect">
            <a:avLst/>
          </a:prstGeom>
          <a:noFill/>
        </p:spPr>
        <p:txBody>
          <a:bodyPr wrap="square">
            <a:spAutoFit/>
          </a:bodyPr>
          <a:lstStyle/>
          <a:p>
            <a:pPr algn="ctr"/>
            <a:r>
              <a:rPr lang="ru-RU" sz="1400" dirty="0"/>
              <a:t>Таблица №1 Формы мониторинга «АСУ ИСМП»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228600"/>
            <a:ext cx="8462744" cy="896145"/>
          </a:xfrm>
        </p:spPr>
        <p:txBody>
          <a:bodyPr rtlCol="0">
            <a:noAutofit/>
          </a:bodyPr>
          <a:lstStyle/>
          <a:p>
            <a:pPr algn="ctr">
              <a:defRPr/>
            </a:pPr>
            <a:r>
              <a:rPr lang="ru-RU" sz="1800" b="1" dirty="0">
                <a:effectLst>
                  <a:outerShdw blurRad="38100" dist="38100" dir="2700000" algn="tl">
                    <a:srgbClr val="C0C0C0"/>
                  </a:outerShdw>
                </a:effectLst>
                <a:latin typeface="Times New Roman" pitchFamily="18" charset="0"/>
                <a:cs typeface="Times New Roman" pitchFamily="18" charset="0"/>
              </a:rPr>
              <a:t>Показатель заболеваемости  ИСМП в родовспомогательных учреждениях среди родильниц после родов и операций кесарево сечение в </a:t>
            </a:r>
            <a:r>
              <a:rPr lang="ru-RU" sz="1800" b="1" dirty="0" err="1">
                <a:effectLst>
                  <a:outerShdw blurRad="38100" dist="38100" dir="2700000" algn="tl">
                    <a:srgbClr val="C0C0C0"/>
                  </a:outerShdw>
                </a:effectLst>
                <a:latin typeface="Times New Roman" pitchFamily="18" charset="0"/>
                <a:cs typeface="Times New Roman" pitchFamily="18" charset="0"/>
              </a:rPr>
              <a:t>Жамбылской</a:t>
            </a:r>
            <a:r>
              <a:rPr lang="ru-RU" sz="1800" b="1" dirty="0">
                <a:effectLst>
                  <a:outerShdw blurRad="38100" dist="38100" dir="2700000" algn="tl">
                    <a:srgbClr val="C0C0C0"/>
                  </a:outerShdw>
                </a:effectLst>
                <a:latin typeface="Times New Roman" pitchFamily="18" charset="0"/>
                <a:cs typeface="Times New Roman" pitchFamily="18" charset="0"/>
              </a:rPr>
              <a:t> области  и по Республике Казахстан (на 1000 родов) в </a:t>
            </a:r>
            <a:r>
              <a:rPr lang="ru-RU" sz="1800" b="1" dirty="0">
                <a:latin typeface="Times New Roman" pitchFamily="18" charset="0"/>
                <a:cs typeface="Times New Roman" pitchFamily="18" charset="0"/>
              </a:rPr>
              <a:t>период</a:t>
            </a:r>
            <a:r>
              <a:rPr lang="ru-RU" sz="1800" b="1" dirty="0">
                <a:effectLst>
                  <a:outerShdw blurRad="38100" dist="38100" dir="2700000" algn="tl">
                    <a:srgbClr val="C0C0C0"/>
                  </a:outerShdw>
                </a:effectLst>
                <a:latin typeface="Times New Roman" pitchFamily="18" charset="0"/>
                <a:cs typeface="Times New Roman" pitchFamily="18" charset="0"/>
              </a:rPr>
              <a:t> с 2018-2022гг.</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848615192"/>
              </p:ext>
            </p:extLst>
          </p:nvPr>
        </p:nvGraphicFramePr>
        <p:xfrm>
          <a:off x="179512" y="1124745"/>
          <a:ext cx="8784976" cy="4388701"/>
        </p:xfrm>
        <a:graphic>
          <a:graphicData uri="http://schemas.openxmlformats.org/drawingml/2006/chart">
            <c:chart xmlns:c="http://schemas.openxmlformats.org/drawingml/2006/chart" xmlns:r="http://schemas.openxmlformats.org/officeDocument/2006/relationships" r:id="rId2"/>
          </a:graphicData>
        </a:graphic>
      </p:graphicFrame>
      <p:sp>
        <p:nvSpPr>
          <p:cNvPr id="1029" name="Номер слайда 1"/>
          <p:cNvSpPr>
            <a:spLocks noGrp="1"/>
          </p:cNvSpPr>
          <p:nvPr>
            <p:ph type="sldNum" sz="quarter" idx="12"/>
          </p:nvPr>
        </p:nvSpPr>
        <p:spPr>
          <a:ln>
            <a:miter lim="800000"/>
            <a:headEnd/>
            <a:tailEnd/>
          </a:ln>
        </p:spPr>
        <p:txBody>
          <a:bodyPr rtlCol="0"/>
          <a:lstStyle/>
          <a:p>
            <a:pPr>
              <a:defRPr/>
            </a:pPr>
            <a:r>
              <a:rPr lang="ru-RU" altLang="ru-RU">
                <a:solidFill>
                  <a:schemeClr val="tx1">
                    <a:tint val="75000"/>
                  </a:schemeClr>
                </a:solidFill>
              </a:rPr>
              <a:t>6</a:t>
            </a:r>
          </a:p>
        </p:txBody>
      </p:sp>
      <p:pic>
        <p:nvPicPr>
          <p:cNvPr id="6" name="Рисунок 5">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5536" y="5733255"/>
            <a:ext cx="1368152" cy="1005725"/>
          </a:xfrm>
          <a:prstGeom prst="rect">
            <a:avLst/>
          </a:prstGeom>
        </p:spPr>
      </p:pic>
      <p:pic>
        <p:nvPicPr>
          <p:cNvPr id="7" name="Рисунок 6">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733255"/>
            <a:ext cx="1689630" cy="942229"/>
          </a:xfrm>
          <a:prstGeom prst="rect">
            <a:avLst/>
          </a:prstGeom>
        </p:spPr>
      </p:pic>
      <p:sp>
        <p:nvSpPr>
          <p:cNvPr id="8" name="TextBox 7">
            <a:extLst>
              <a:ext uri="{FF2B5EF4-FFF2-40B4-BE49-F238E27FC236}">
                <a16:creationId xmlns:a16="http://schemas.microsoft.com/office/drawing/2014/main" xmlns="" id="{DC9373F8-4257-4246-B8DE-7DE18BAD0FA1}"/>
              </a:ext>
            </a:extLst>
          </p:cNvPr>
          <p:cNvSpPr txBox="1"/>
          <p:nvPr/>
        </p:nvSpPr>
        <p:spPr>
          <a:xfrm>
            <a:off x="2164700" y="6193890"/>
            <a:ext cx="4814599" cy="307777"/>
          </a:xfrm>
          <a:prstGeom prst="rect">
            <a:avLst/>
          </a:prstGeom>
          <a:noFill/>
        </p:spPr>
        <p:txBody>
          <a:bodyPr wrap="square">
            <a:spAutoFit/>
          </a:bodyPr>
          <a:lstStyle/>
          <a:p>
            <a:pPr algn="ctr"/>
            <a:r>
              <a:rPr lang="ru-RU" sz="1400" dirty="0"/>
              <a:t>Таблица №4 Формы мониторинга «АСУ ИСМП»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2517"/>
            <a:ext cx="8530390" cy="942227"/>
          </a:xfrm>
        </p:spPr>
        <p:txBody>
          <a:bodyPr>
            <a:normAutofit fontScale="90000"/>
          </a:bodyPr>
          <a:lstStyle/>
          <a:p>
            <a:pPr algn="ctr"/>
            <a:r>
              <a:rPr lang="ru-RU" sz="2400" b="1" dirty="0">
                <a:latin typeface="Times New Roman" pitchFamily="18" charset="0"/>
                <a:cs typeface="Times New Roman" pitchFamily="18" charset="0"/>
              </a:rPr>
              <a:t>Структура количества случаев заболеваний послеродовых и послеоперационных ИСМП в Жамбылской области, 2018-2022гг. </a:t>
            </a:r>
            <a:endParaRPr lang="ru-RU" sz="24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306906804"/>
              </p:ext>
            </p:extLst>
          </p:nvPr>
        </p:nvGraphicFramePr>
        <p:xfrm>
          <a:off x="149938" y="1124745"/>
          <a:ext cx="4779252" cy="4608511"/>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a:extLst>
              <a:ext uri="{FF2B5EF4-FFF2-40B4-BE49-F238E27FC236}">
                <a16:creationId xmlns:a16="http://schemas.microsoft.com/office/drawing/2014/main" xmlns="" id="{082EF5EE-1FFB-4862-A12A-E866F321C7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7504" y="6066407"/>
            <a:ext cx="864096" cy="789700"/>
          </a:xfrm>
          <a:prstGeom prst="rect">
            <a:avLst/>
          </a:prstGeom>
        </p:spPr>
      </p:pic>
      <p:pic>
        <p:nvPicPr>
          <p:cNvPr id="6" name="Рисунок 5">
            <a:extLst>
              <a:ext uri="{FF2B5EF4-FFF2-40B4-BE49-F238E27FC236}">
                <a16:creationId xmlns:a16="http://schemas.microsoft.com/office/drawing/2014/main" xmlns="" id="{AC6CEFDB-6DC0-4A6E-B794-167A610562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814" y="6012776"/>
            <a:ext cx="1302248" cy="726204"/>
          </a:xfrm>
          <a:prstGeom prst="rect">
            <a:avLst/>
          </a:prstGeom>
        </p:spPr>
      </p:pic>
      <p:graphicFrame>
        <p:nvGraphicFramePr>
          <p:cNvPr id="7" name="Диаграмма 6"/>
          <p:cNvGraphicFramePr/>
          <p:nvPr/>
        </p:nvGraphicFramePr>
        <p:xfrm>
          <a:off x="4881554" y="1285860"/>
          <a:ext cx="4262446" cy="464347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9D70ED-4BD2-4C45-9735-51C6AE9DA8E8}"/>
              </a:ext>
            </a:extLst>
          </p:cNvPr>
          <p:cNvSpPr>
            <a:spLocks noGrp="1"/>
          </p:cNvSpPr>
          <p:nvPr>
            <p:ph type="title"/>
          </p:nvPr>
        </p:nvSpPr>
        <p:spPr>
          <a:xfrm>
            <a:off x="628649" y="188640"/>
            <a:ext cx="8372901" cy="504056"/>
          </a:xfrm>
        </p:spPr>
        <p:txBody>
          <a:bodyPr>
            <a:noAutofit/>
          </a:bodyPr>
          <a:lstStyle/>
          <a:p>
            <a:pPr algn="ctr"/>
            <a:r>
              <a:rPr lang="ru-RU" sz="2400" b="1" dirty="0"/>
              <a:t>Таблица 4. Анализ ВБИ в родовспомогательных  учреждениях среди родильниц после родов и операций кесарево сечение (1) </a:t>
            </a:r>
          </a:p>
        </p:txBody>
      </p:sp>
      <p:pic>
        <p:nvPicPr>
          <p:cNvPr id="5" name="Объект 4">
            <a:extLst>
              <a:ext uri="{FF2B5EF4-FFF2-40B4-BE49-F238E27FC236}">
                <a16:creationId xmlns:a16="http://schemas.microsoft.com/office/drawing/2014/main" xmlns="" id="{A9C24977-C477-4D0C-8392-C31DDC893A88}"/>
              </a:ext>
            </a:extLst>
          </p:cNvPr>
          <p:cNvPicPr>
            <a:picLocks noGrp="1" noChangeAspect="1"/>
          </p:cNvPicPr>
          <p:nvPr>
            <p:ph sz="half" idx="1"/>
          </p:nvPr>
        </p:nvPicPr>
        <p:blipFill>
          <a:blip r:embed="rId2"/>
          <a:stretch>
            <a:fillRect/>
          </a:stretch>
        </p:blipFill>
        <p:spPr>
          <a:xfrm>
            <a:off x="142448" y="980730"/>
            <a:ext cx="5005616" cy="4973212"/>
          </a:xfrm>
          <a:prstGeom prst="rect">
            <a:avLst/>
          </a:prstGeom>
        </p:spPr>
      </p:pic>
      <p:sp>
        <p:nvSpPr>
          <p:cNvPr id="7" name="Объект 6">
            <a:extLst>
              <a:ext uri="{FF2B5EF4-FFF2-40B4-BE49-F238E27FC236}">
                <a16:creationId xmlns:a16="http://schemas.microsoft.com/office/drawing/2014/main" xmlns="" id="{805AB24D-1A36-430F-AA9D-3B44D18D3055}"/>
              </a:ext>
            </a:extLst>
          </p:cNvPr>
          <p:cNvSpPr>
            <a:spLocks noGrp="1"/>
          </p:cNvSpPr>
          <p:nvPr>
            <p:ph sz="half" idx="2"/>
          </p:nvPr>
        </p:nvSpPr>
        <p:spPr>
          <a:xfrm>
            <a:off x="5436096" y="1988840"/>
            <a:ext cx="3565455" cy="3919290"/>
          </a:xfrm>
        </p:spPr>
        <p:txBody>
          <a:bodyPr/>
          <a:lstStyle/>
          <a:p>
            <a:pPr marL="0" indent="0">
              <a:buNone/>
            </a:pPr>
            <a:r>
              <a:rPr lang="ru-RU" i="1" dirty="0"/>
              <a:t>Рекомендации для внесения изменений:</a:t>
            </a:r>
          </a:p>
          <a:p>
            <a:pPr marL="0" indent="0">
              <a:buNone/>
            </a:pPr>
            <a:r>
              <a:rPr lang="ru-RU" dirty="0"/>
              <a:t>1. Перечень микроорганизмов уточнить с учетом опасных </a:t>
            </a:r>
            <a:r>
              <a:rPr lang="ru-RU" b="1" dirty="0"/>
              <a:t>устойчивых микроорганизмов </a:t>
            </a:r>
            <a:r>
              <a:rPr lang="ru-RU" dirty="0"/>
              <a:t>(</a:t>
            </a:r>
            <a:r>
              <a:rPr lang="en-US" dirty="0"/>
              <a:t>MRSA</a:t>
            </a:r>
            <a:r>
              <a:rPr lang="ru-RU" dirty="0"/>
              <a:t>, </a:t>
            </a:r>
            <a:r>
              <a:rPr lang="ru-RU" dirty="0" err="1"/>
              <a:t>карбапенем</a:t>
            </a:r>
            <a:r>
              <a:rPr lang="ru-RU" dirty="0"/>
              <a:t> устойчивые, С</a:t>
            </a:r>
            <a:r>
              <a:rPr lang="en-US" dirty="0" err="1"/>
              <a:t>andida</a:t>
            </a:r>
            <a:r>
              <a:rPr lang="en-US" dirty="0"/>
              <a:t> </a:t>
            </a:r>
            <a:r>
              <a:rPr lang="en-US" dirty="0" err="1"/>
              <a:t>spp</a:t>
            </a:r>
            <a:r>
              <a:rPr lang="ru-RU" dirty="0"/>
              <a:t>., </a:t>
            </a:r>
            <a:r>
              <a:rPr lang="en-US" dirty="0"/>
              <a:t>VRE</a:t>
            </a:r>
            <a:r>
              <a:rPr lang="ru-RU" dirty="0"/>
              <a:t>, и др.).</a:t>
            </a:r>
          </a:p>
        </p:txBody>
      </p:sp>
      <p:pic>
        <p:nvPicPr>
          <p:cNvPr id="6" name="Picture 2" descr="C:\Users\userok\Downloads\WhatsApp Image 2021-06-14 at 17.28.41.jpeg">
            <a:extLst>
              <a:ext uri="{FF2B5EF4-FFF2-40B4-BE49-F238E27FC236}">
                <a16:creationId xmlns:a16="http://schemas.microsoft.com/office/drawing/2014/main" xmlns="" id="{3BC6B9B3-1520-4656-8F47-EF1F1BEC9D7C}"/>
              </a:ext>
            </a:extLst>
          </p:cNvPr>
          <p:cNvPicPr>
            <a:picLocks noChangeAspect="1" noChangeArrowheads="1"/>
          </p:cNvPicPr>
          <p:nvPr/>
        </p:nvPicPr>
        <p:blipFill>
          <a:blip r:embed="rId3" cstate="print"/>
          <a:srcRect/>
          <a:stretch>
            <a:fillRect/>
          </a:stretch>
        </p:blipFill>
        <p:spPr bwMode="auto">
          <a:xfrm>
            <a:off x="0" y="6076750"/>
            <a:ext cx="936051" cy="781250"/>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xmlns="" id="{76F939BF-2222-4D73-AE2E-05464169F1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077" y="5960318"/>
            <a:ext cx="1217949" cy="781251"/>
          </a:xfrm>
          <a:prstGeom prst="rect">
            <a:avLst/>
          </a:prstGeom>
        </p:spPr>
      </p:pic>
    </p:spTree>
    <p:extLst>
      <p:ext uri="{BB962C8B-B14F-4D97-AF65-F5344CB8AC3E}">
        <p14:creationId xmlns:p14="http://schemas.microsoft.com/office/powerpoint/2010/main" val="78916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F235FA49-4A15-4B5A-A78E-BE7FEF7DFEF1}"/>
              </a:ext>
            </a:extLst>
          </p:cNvPr>
          <p:cNvPicPr>
            <a:picLocks noGrp="1" noChangeAspect="1"/>
          </p:cNvPicPr>
          <p:nvPr>
            <p:ph idx="1"/>
          </p:nvPr>
        </p:nvPicPr>
        <p:blipFill>
          <a:blip r:embed="rId2"/>
          <a:stretch>
            <a:fillRect/>
          </a:stretch>
        </p:blipFill>
        <p:spPr>
          <a:xfrm>
            <a:off x="179512" y="908720"/>
            <a:ext cx="4522041" cy="5277159"/>
          </a:xfrm>
          <a:prstGeom prst="rect">
            <a:avLst/>
          </a:prstGeom>
        </p:spPr>
      </p:pic>
      <p:sp>
        <p:nvSpPr>
          <p:cNvPr id="3" name="Заголовок 1">
            <a:extLst>
              <a:ext uri="{FF2B5EF4-FFF2-40B4-BE49-F238E27FC236}">
                <a16:creationId xmlns:a16="http://schemas.microsoft.com/office/drawing/2014/main" xmlns="" id="{1C854DFD-6019-458E-AB70-786C60BE0940}"/>
              </a:ext>
            </a:extLst>
          </p:cNvPr>
          <p:cNvSpPr>
            <a:spLocks noGrp="1"/>
          </p:cNvSpPr>
          <p:nvPr>
            <p:ph type="title"/>
          </p:nvPr>
        </p:nvSpPr>
        <p:spPr>
          <a:xfrm>
            <a:off x="628649" y="188640"/>
            <a:ext cx="8372901" cy="504056"/>
          </a:xfrm>
        </p:spPr>
        <p:txBody>
          <a:bodyPr>
            <a:noAutofit/>
          </a:bodyPr>
          <a:lstStyle/>
          <a:p>
            <a:pPr algn="ctr"/>
            <a:r>
              <a:rPr lang="ru-RU" sz="2400" b="1" dirty="0"/>
              <a:t>Таблица 4. Анализ ВБИ в родовспомогательных  учреждениях среди родильниц после родов и операций кесарево сечение (2) </a:t>
            </a:r>
          </a:p>
        </p:txBody>
      </p:sp>
      <p:sp>
        <p:nvSpPr>
          <p:cNvPr id="5" name="Объект 6">
            <a:extLst>
              <a:ext uri="{FF2B5EF4-FFF2-40B4-BE49-F238E27FC236}">
                <a16:creationId xmlns:a16="http://schemas.microsoft.com/office/drawing/2014/main" xmlns="" id="{3073049D-2DA2-4A12-946E-93B162F2F8E5}"/>
              </a:ext>
            </a:extLst>
          </p:cNvPr>
          <p:cNvSpPr txBox="1">
            <a:spLocks/>
          </p:cNvSpPr>
          <p:nvPr/>
        </p:nvSpPr>
        <p:spPr>
          <a:xfrm>
            <a:off x="4860032" y="908720"/>
            <a:ext cx="4104457" cy="53778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ru-RU" i="1" dirty="0"/>
              <a:t>Рекомендации для внесения изменений:</a:t>
            </a:r>
          </a:p>
          <a:p>
            <a:pPr marL="0" indent="0">
              <a:buFont typeface="Arial" panose="020B0604020202020204" pitchFamily="34" charset="0"/>
              <a:buNone/>
            </a:pPr>
            <a:r>
              <a:rPr lang="ru-RU" dirty="0"/>
              <a:t>1. Включить по нозологиям «О90.1 Расхождение швов промежности</a:t>
            </a:r>
          </a:p>
          <a:p>
            <a:pPr marL="0" indent="0">
              <a:buFont typeface="Arial" panose="020B0604020202020204" pitchFamily="34" charset="0"/>
              <a:buNone/>
            </a:pPr>
            <a:r>
              <a:rPr lang="ru-RU" dirty="0"/>
              <a:t>Расхождение швов после: 1) </a:t>
            </a:r>
            <a:r>
              <a:rPr lang="ru-RU" dirty="0" err="1"/>
              <a:t>эпизиотомии</a:t>
            </a:r>
            <a:r>
              <a:rPr lang="ru-RU" dirty="0"/>
              <a:t>, 2) ушивания разрыва промежности «Вторичный разрыв промежности»</a:t>
            </a:r>
          </a:p>
          <a:p>
            <a:pPr marL="0" indent="0">
              <a:buFont typeface="Arial" panose="020B0604020202020204" pitchFamily="34" charset="0"/>
              <a:buNone/>
            </a:pPr>
            <a:r>
              <a:rPr lang="ru-RU" dirty="0"/>
              <a:t>2. «</a:t>
            </a:r>
            <a:r>
              <a:rPr lang="ru-RU" b="1" dirty="0"/>
              <a:t>Причины</a:t>
            </a:r>
            <a:r>
              <a:rPr lang="ru-RU" dirty="0"/>
              <a:t>» заменить на «Вероятные факторы риска»</a:t>
            </a:r>
          </a:p>
          <a:p>
            <a:pPr marL="0" indent="0">
              <a:buFont typeface="Arial" panose="020B0604020202020204" pitchFamily="34" charset="0"/>
              <a:buNone/>
            </a:pPr>
            <a:r>
              <a:rPr lang="ru-RU" dirty="0"/>
              <a:t>3. «</a:t>
            </a:r>
            <a:r>
              <a:rPr lang="ru-RU" b="1" dirty="0"/>
              <a:t>Причины другие</a:t>
            </a:r>
            <a:r>
              <a:rPr lang="ru-RU" dirty="0"/>
              <a:t>»: возможность расписать для более расширенного и конкретного описания предполагаемых факторов риска ИСМП.</a:t>
            </a:r>
          </a:p>
          <a:p>
            <a:pPr marL="0" indent="0">
              <a:buFont typeface="Arial" panose="020B0604020202020204" pitchFamily="34" charset="0"/>
              <a:buNone/>
            </a:pPr>
            <a:endParaRPr lang="ru-RU" dirty="0"/>
          </a:p>
        </p:txBody>
      </p:sp>
      <p:pic>
        <p:nvPicPr>
          <p:cNvPr id="6" name="Рисунок 5">
            <a:extLst>
              <a:ext uri="{FF2B5EF4-FFF2-40B4-BE49-F238E27FC236}">
                <a16:creationId xmlns:a16="http://schemas.microsoft.com/office/drawing/2014/main" xmlns="" id="{3CF5A033-18B2-48F2-9B1F-730D2F62A0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5949280"/>
            <a:ext cx="921642" cy="792289"/>
          </a:xfrm>
          <a:prstGeom prst="rect">
            <a:avLst/>
          </a:prstGeom>
        </p:spPr>
      </p:pic>
      <p:pic>
        <p:nvPicPr>
          <p:cNvPr id="7" name="Picture 2" descr="C:\Users\userok\Downloads\WhatsApp Image 2021-06-14 at 17.28.41.jpeg">
            <a:extLst>
              <a:ext uri="{FF2B5EF4-FFF2-40B4-BE49-F238E27FC236}">
                <a16:creationId xmlns:a16="http://schemas.microsoft.com/office/drawing/2014/main" xmlns="" id="{F4D8778F-4E8F-4AAC-BFF7-28103F8C8D27}"/>
              </a:ext>
            </a:extLst>
          </p:cNvPr>
          <p:cNvPicPr>
            <a:picLocks noChangeAspect="1" noChangeArrowheads="1"/>
          </p:cNvPicPr>
          <p:nvPr/>
        </p:nvPicPr>
        <p:blipFill>
          <a:blip r:embed="rId4" cstate="print"/>
          <a:srcRect/>
          <a:stretch>
            <a:fillRect/>
          </a:stretch>
        </p:blipFill>
        <p:spPr bwMode="auto">
          <a:xfrm>
            <a:off x="154917" y="6185879"/>
            <a:ext cx="936051" cy="646194"/>
          </a:xfrm>
          <a:prstGeom prst="rect">
            <a:avLst/>
          </a:prstGeom>
          <a:noFill/>
          <a:ln w="9525">
            <a:noFill/>
            <a:miter lim="800000"/>
            <a:headEnd/>
            <a:tailEnd/>
          </a:ln>
        </p:spPr>
      </p:pic>
    </p:spTree>
    <p:extLst>
      <p:ext uri="{BB962C8B-B14F-4D97-AF65-F5344CB8AC3E}">
        <p14:creationId xmlns:p14="http://schemas.microsoft.com/office/powerpoint/2010/main" val="4555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93640"/>
            <a:ext cx="9144000" cy="370703"/>
          </a:xfrm>
        </p:spPr>
        <p:txBody>
          <a:bodyPr>
            <a:noAutofit/>
          </a:bodyPr>
          <a:lstStyle/>
          <a:p>
            <a:pPr algn="ctr"/>
            <a:r>
              <a:rPr lang="ru-RU" sz="3200" b="1" dirty="0"/>
              <a:t>Проблемы в эпидемиологическом надзоре за ИСМП в Республике Казахстан</a:t>
            </a:r>
            <a:endParaRPr lang="ru-RU" sz="3200" dirty="0"/>
          </a:p>
        </p:txBody>
      </p:sp>
      <p:sp>
        <p:nvSpPr>
          <p:cNvPr id="3" name="Содержимое 2"/>
          <p:cNvSpPr>
            <a:spLocks noGrp="1"/>
          </p:cNvSpPr>
          <p:nvPr>
            <p:ph idx="1"/>
          </p:nvPr>
        </p:nvSpPr>
        <p:spPr>
          <a:xfrm>
            <a:off x="395536" y="1072163"/>
            <a:ext cx="8496944" cy="4580335"/>
          </a:xfrm>
        </p:spPr>
        <p:txBody>
          <a:bodyPr>
            <a:noAutofit/>
          </a:bodyPr>
          <a:lstStyle/>
          <a:p>
            <a:pPr algn="just">
              <a:lnSpc>
                <a:spcPct val="100000"/>
              </a:lnSpc>
              <a:spcBef>
                <a:spcPts val="0"/>
              </a:spcBef>
            </a:pPr>
            <a:r>
              <a:rPr lang="ru-RU" sz="2000" dirty="0">
                <a:latin typeface="Times New Roman" pitchFamily="18" charset="0"/>
                <a:cs typeface="Times New Roman" pitchFamily="18" charset="0"/>
              </a:rPr>
              <a:t>несвоевременная подача или не предоставление экстренных извещений</a:t>
            </a:r>
          </a:p>
          <a:p>
            <a:pPr algn="just">
              <a:lnSpc>
                <a:spcPct val="100000"/>
              </a:lnSpc>
              <a:spcBef>
                <a:spcPts val="0"/>
              </a:spcBef>
            </a:pPr>
            <a:r>
              <a:rPr lang="ru-RU" sz="2000" dirty="0">
                <a:latin typeface="Times New Roman" pitchFamily="18" charset="0"/>
                <a:cs typeface="Times New Roman" pitchFamily="18" charset="0"/>
              </a:rPr>
              <a:t>не полное заполнение форм экстренного оповещения</a:t>
            </a:r>
          </a:p>
          <a:p>
            <a:pPr algn="just">
              <a:lnSpc>
                <a:spcPct val="100000"/>
              </a:lnSpc>
              <a:spcBef>
                <a:spcPts val="0"/>
              </a:spcBef>
            </a:pPr>
            <a:r>
              <a:rPr lang="ru-RU" sz="2000" dirty="0">
                <a:latin typeface="Times New Roman" pitchFamily="18" charset="0"/>
                <a:cs typeface="Times New Roman" pitchFamily="18" charset="0"/>
              </a:rPr>
              <a:t>«ИМСП?» - решение в МО принимает КИК, что предполагает субъективный вывод и зависит от компетенции госпитального эпидемиолога и членов КИК</a:t>
            </a:r>
          </a:p>
          <a:p>
            <a:pPr algn="just">
              <a:lnSpc>
                <a:spcPct val="100000"/>
              </a:lnSpc>
              <a:spcBef>
                <a:spcPts val="0"/>
              </a:spcBef>
            </a:pPr>
            <a:r>
              <a:rPr lang="ru-RU" sz="2000" dirty="0">
                <a:latin typeface="Times New Roman" pitchFamily="18" charset="0"/>
                <a:cs typeface="Times New Roman" pitchFamily="18" charset="0"/>
              </a:rPr>
              <a:t>протокола разборов не качественны, формальны</a:t>
            </a:r>
          </a:p>
          <a:p>
            <a:pPr algn="just">
              <a:lnSpc>
                <a:spcPct val="100000"/>
              </a:lnSpc>
              <a:spcBef>
                <a:spcPts val="0"/>
              </a:spcBef>
            </a:pPr>
            <a:r>
              <a:rPr lang="ru-RU" sz="2000" dirty="0">
                <a:latin typeface="Times New Roman" pitchFamily="18" charset="0"/>
                <a:cs typeface="Times New Roman" pitchFamily="18" charset="0"/>
              </a:rPr>
              <a:t>нужны ли они, они являются препятствием в регистрации ИСМП?</a:t>
            </a:r>
          </a:p>
          <a:p>
            <a:pPr algn="just">
              <a:lnSpc>
                <a:spcPct val="100000"/>
              </a:lnSpc>
              <a:spcBef>
                <a:spcPts val="0"/>
              </a:spcBef>
            </a:pPr>
            <a:r>
              <a:rPr lang="ru-RU" sz="2000" dirty="0">
                <a:latin typeface="Times New Roman" pitchFamily="18" charset="0"/>
                <a:cs typeface="Times New Roman" pitchFamily="18" charset="0"/>
              </a:rPr>
              <a:t>УСЭК выходит на объект при регистрации ИСМП на каждый случай, если увеличится регистрация ИСМП по СОС на сколько возможно будет выходить на расследование каждого случая</a:t>
            </a:r>
          </a:p>
          <a:p>
            <a:pPr algn="just">
              <a:lnSpc>
                <a:spcPct val="100000"/>
              </a:lnSpc>
              <a:spcBef>
                <a:spcPts val="0"/>
              </a:spcBef>
            </a:pPr>
            <a:r>
              <a:rPr lang="ru-RU" sz="2000" dirty="0">
                <a:latin typeface="Times New Roman" pitchFamily="18" charset="0"/>
                <a:cs typeface="Times New Roman" pitchFamily="18" charset="0"/>
              </a:rPr>
              <a:t>предпринимательский кодекс предусматривает расследование случаев, однако в 84 приказе отсутствуют акты обследования и проверочные листы при выходе на объект расследования ИСМП</a:t>
            </a:r>
          </a:p>
          <a:p>
            <a:pPr algn="just">
              <a:lnSpc>
                <a:spcPct val="100000"/>
              </a:lnSpc>
              <a:spcBef>
                <a:spcPts val="0"/>
              </a:spcBef>
            </a:pPr>
            <a:r>
              <a:rPr lang="ru-RU" sz="2000" dirty="0">
                <a:latin typeface="Times New Roman" pitchFamily="18" charset="0"/>
                <a:cs typeface="Times New Roman" pitchFamily="18" charset="0"/>
              </a:rPr>
              <a:t>расследования ИСМП проводятся без административных мер воздействия </a:t>
            </a:r>
          </a:p>
        </p:txBody>
      </p:sp>
      <p:pic>
        <p:nvPicPr>
          <p:cNvPr id="4" name="Picture 2" descr="C:\Users\userok\Downloads\WhatsApp Image 2021-06-14 at 17.28.41.jpeg"/>
          <p:cNvPicPr>
            <a:picLocks noChangeAspect="1" noChangeArrowheads="1"/>
          </p:cNvPicPr>
          <p:nvPr/>
        </p:nvPicPr>
        <p:blipFill>
          <a:blip r:embed="rId2" cstate="print"/>
          <a:srcRect/>
          <a:stretch>
            <a:fillRect/>
          </a:stretch>
        </p:blipFill>
        <p:spPr bwMode="auto">
          <a:xfrm>
            <a:off x="0" y="6076750"/>
            <a:ext cx="936051" cy="781250"/>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075FEDF4-636F-4768-A41A-D858CC933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077" y="5960318"/>
            <a:ext cx="1217949" cy="7812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D643B98-1A9A-4160-8FD2-E9BF6A791448}"/>
              </a:ext>
            </a:extLst>
          </p:cNvPr>
          <p:cNvSpPr>
            <a:spLocks noGrp="1"/>
          </p:cNvSpPr>
          <p:nvPr>
            <p:ph idx="1"/>
          </p:nvPr>
        </p:nvSpPr>
        <p:spPr>
          <a:xfrm>
            <a:off x="449542" y="332656"/>
            <a:ext cx="8442938" cy="5184576"/>
          </a:xfrm>
        </p:spPr>
        <p:txBody>
          <a:bodyPr>
            <a:normAutofit fontScale="92500" lnSpcReduction="10000"/>
          </a:bodyPr>
          <a:lstStyle/>
          <a:p>
            <a:pPr marL="0" indent="0" algn="ctr">
              <a:buNone/>
            </a:pPr>
            <a:r>
              <a:rPr lang="ru-RU" sz="2400" b="1" dirty="0">
                <a:latin typeface="Times New Roman" pitchFamily="18" charset="0"/>
                <a:cs typeface="Times New Roman" pitchFamily="18" charset="0"/>
              </a:rPr>
              <a:t>Полевое задание группа №1</a:t>
            </a:r>
          </a:p>
          <a:p>
            <a:pPr marL="0" indent="0">
              <a:buNone/>
            </a:pPr>
            <a:endParaRPr lang="ru-RU" sz="2400" dirty="0">
              <a:latin typeface="Times New Roman" pitchFamily="18" charset="0"/>
              <a:cs typeface="Times New Roman" pitchFamily="18" charset="0"/>
            </a:endParaRPr>
          </a:p>
          <a:p>
            <a:pPr marL="0" indent="0">
              <a:buNone/>
            </a:pPr>
            <a:r>
              <a:rPr lang="ru-RU" sz="2400" dirty="0">
                <a:latin typeface="Times New Roman" pitchFamily="18" charset="0"/>
                <a:cs typeface="Times New Roman" pitchFamily="18" charset="0"/>
              </a:rPr>
              <a:t>Провести анализ ситуации ИСМП на курируемой территории, провести  оценку данных формы АСУ ИСМП в рамках полноты форм с учетом действующих НПА РК и лучших практик в мире по данным</a:t>
            </a: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вопросам в части:</a:t>
            </a:r>
          </a:p>
          <a:p>
            <a:pPr marL="0" indent="0">
              <a:buNone/>
            </a:pPr>
            <a:endParaRPr lang="ru-RU" sz="2400" b="1" dirty="0">
              <a:latin typeface="Times New Roman" pitchFamily="18" charset="0"/>
              <a:cs typeface="Times New Roman" pitchFamily="18" charset="0"/>
            </a:endParaRPr>
          </a:p>
          <a:p>
            <a:pPr marL="0" indent="0">
              <a:buNone/>
            </a:pPr>
            <a:r>
              <a:rPr lang="ru-RU" sz="2400" b="1" dirty="0">
                <a:latin typeface="Times New Roman" pitchFamily="18" charset="0"/>
                <a:cs typeface="Times New Roman" pitchFamily="18" charset="0"/>
              </a:rPr>
              <a:t>Участнику №1 </a:t>
            </a:r>
            <a:r>
              <a:rPr lang="ru-RU" sz="2400" dirty="0">
                <a:latin typeface="Times New Roman" pitchFamily="18" charset="0"/>
                <a:cs typeface="Times New Roman" pitchFamily="18" charset="0"/>
              </a:rPr>
              <a:t>родовспомогательных учреждениях среди родильниц после родов и операций кесарево сечение (Таблица 4) - </a:t>
            </a:r>
            <a:r>
              <a:rPr lang="ru-RU" sz="2400" dirty="0" err="1">
                <a:latin typeface="Times New Roman" pitchFamily="18" charset="0"/>
                <a:cs typeface="Times New Roman" pitchFamily="18" charset="0"/>
              </a:rPr>
              <a:t>Жамбаев</a:t>
            </a:r>
            <a:r>
              <a:rPr lang="ru-RU" sz="2400" dirty="0">
                <a:latin typeface="Times New Roman" pitchFamily="18" charset="0"/>
                <a:cs typeface="Times New Roman" pitchFamily="18" charset="0"/>
              </a:rPr>
              <a:t> О.</a:t>
            </a:r>
          </a:p>
          <a:p>
            <a:pPr marL="0" indent="0">
              <a:buNone/>
            </a:pPr>
            <a:r>
              <a:rPr lang="ru-RU" sz="2400" b="1" dirty="0">
                <a:latin typeface="Times New Roman" pitchFamily="18" charset="0"/>
                <a:cs typeface="Times New Roman" pitchFamily="18" charset="0"/>
              </a:rPr>
              <a:t>Участнику №2 </a:t>
            </a:r>
            <a:r>
              <a:rPr lang="ru-RU" sz="2400" dirty="0">
                <a:latin typeface="Times New Roman" pitchFamily="18" charset="0"/>
                <a:cs typeface="Times New Roman" pitchFamily="18" charset="0"/>
              </a:rPr>
              <a:t>после гинекологических операций и абортов на курируемой территории (Таблица 5) - </a:t>
            </a:r>
            <a:r>
              <a:rPr lang="ru-RU" sz="2400" dirty="0" err="1">
                <a:latin typeface="Times New Roman" pitchFamily="18" charset="0"/>
                <a:cs typeface="Times New Roman" pitchFamily="18" charset="0"/>
              </a:rPr>
              <a:t>Абишева</a:t>
            </a:r>
            <a:r>
              <a:rPr lang="ru-RU" sz="2400" dirty="0">
                <a:latin typeface="Times New Roman" pitchFamily="18" charset="0"/>
                <a:cs typeface="Times New Roman" pitchFamily="18" charset="0"/>
              </a:rPr>
              <a:t> Л.</a:t>
            </a:r>
          </a:p>
          <a:p>
            <a:pPr marL="0" indent="0">
              <a:buNone/>
            </a:pPr>
            <a:r>
              <a:rPr lang="ru-RU" sz="2400" b="1" dirty="0">
                <a:latin typeface="Times New Roman" pitchFamily="18" charset="0"/>
                <a:cs typeface="Times New Roman" pitchFamily="18" charset="0"/>
              </a:rPr>
              <a:t>Участнику №3 </a:t>
            </a:r>
            <a:r>
              <a:rPr lang="ru-RU" sz="2400" dirty="0">
                <a:latin typeface="Times New Roman" pitchFamily="18" charset="0"/>
                <a:cs typeface="Times New Roman" pitchFamily="18" charset="0"/>
              </a:rPr>
              <a:t>среди новорожденных на курируемой территории (Таблица 6) - Исламова Н.Н. </a:t>
            </a:r>
          </a:p>
          <a:p>
            <a:pPr marL="0" indent="0">
              <a:buNone/>
            </a:pPr>
            <a:r>
              <a:rPr lang="ru-RU" sz="2400" b="1" dirty="0">
                <a:latin typeface="Times New Roman" pitchFamily="18" charset="0"/>
                <a:cs typeface="Times New Roman" pitchFamily="18" charset="0"/>
              </a:rPr>
              <a:t>Участнику №4 </a:t>
            </a:r>
            <a:r>
              <a:rPr lang="ru-RU" sz="2400" dirty="0">
                <a:latin typeface="Times New Roman" pitchFamily="18" charset="0"/>
                <a:cs typeface="Times New Roman" pitchFamily="18" charset="0"/>
              </a:rPr>
              <a:t>внутриутробных состояний среди новорожденных на курируемой территории (Таблица 7)  - </a:t>
            </a:r>
            <a:r>
              <a:rPr lang="ru-RU" sz="2400" dirty="0" err="1">
                <a:latin typeface="Times New Roman" pitchFamily="18" charset="0"/>
                <a:cs typeface="Times New Roman" pitchFamily="18" charset="0"/>
              </a:rPr>
              <a:t>Оразбайқызы</a:t>
            </a:r>
            <a:r>
              <a:rPr lang="ru-RU" sz="2400" dirty="0">
                <a:latin typeface="Times New Roman" pitchFamily="18" charset="0"/>
                <a:cs typeface="Times New Roman" pitchFamily="18" charset="0"/>
              </a:rPr>
              <a:t> Г.</a:t>
            </a:r>
          </a:p>
          <a:p>
            <a:pPr marL="0" indent="0">
              <a:buNone/>
            </a:pPr>
            <a:endParaRPr lang="ru-RU" sz="2400" dirty="0"/>
          </a:p>
        </p:txBody>
      </p:sp>
      <p:pic>
        <p:nvPicPr>
          <p:cNvPr id="4" name="Рисунок 3">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7504" y="5729243"/>
            <a:ext cx="1368152" cy="1054369"/>
          </a:xfrm>
          <a:prstGeom prst="rect">
            <a:avLst/>
          </a:prstGeom>
        </p:spPr>
      </p:pic>
      <p:pic>
        <p:nvPicPr>
          <p:cNvPr id="5" name="Рисунок 4">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spTree>
    <p:extLst>
      <p:ext uri="{BB962C8B-B14F-4D97-AF65-F5344CB8AC3E}">
        <p14:creationId xmlns:p14="http://schemas.microsoft.com/office/powerpoint/2010/main" val="391746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3" y="603300"/>
            <a:ext cx="9144000" cy="333820"/>
          </a:xfrm>
        </p:spPr>
        <p:txBody>
          <a:bodyPr>
            <a:noAutofit/>
          </a:bodyPr>
          <a:lstStyle/>
          <a:p>
            <a:pPr algn="ctr"/>
            <a:r>
              <a:rPr lang="ru-RU" sz="2800" b="1" dirty="0"/>
              <a:t>Проблемы в эпидемиологическом надзоре за ИСМП в Республике Казахстан</a:t>
            </a:r>
            <a:endParaRPr lang="ru-RU" sz="2800" dirty="0"/>
          </a:p>
        </p:txBody>
      </p:sp>
      <p:sp>
        <p:nvSpPr>
          <p:cNvPr id="3" name="Содержимое 2"/>
          <p:cNvSpPr>
            <a:spLocks noGrp="1"/>
          </p:cNvSpPr>
          <p:nvPr>
            <p:ph idx="1"/>
          </p:nvPr>
        </p:nvSpPr>
        <p:spPr>
          <a:xfrm>
            <a:off x="199649" y="1412776"/>
            <a:ext cx="8750377" cy="4239723"/>
          </a:xfrm>
        </p:spPr>
        <p:txBody>
          <a:bodyPr>
            <a:noAutofit/>
          </a:bodyPr>
          <a:lstStyle/>
          <a:p>
            <a:pPr algn="just">
              <a:lnSpc>
                <a:spcPct val="100000"/>
              </a:lnSpc>
              <a:spcBef>
                <a:spcPts val="0"/>
              </a:spcBef>
            </a:pPr>
            <a:r>
              <a:rPr lang="ru-RU" sz="2000" dirty="0">
                <a:latin typeface="Times New Roman" pitchFamily="18" charset="0"/>
                <a:cs typeface="Times New Roman" pitchFamily="18" charset="0"/>
              </a:rPr>
              <a:t>системы постановки ИСМП на основании критериев определения случаев не внедрены</a:t>
            </a:r>
          </a:p>
          <a:p>
            <a:pPr algn="just">
              <a:lnSpc>
                <a:spcPct val="100000"/>
              </a:lnSpc>
              <a:spcBef>
                <a:spcPts val="0"/>
              </a:spcBef>
            </a:pPr>
            <a:r>
              <a:rPr lang="ru-RU" sz="2000" dirty="0">
                <a:latin typeface="Times New Roman" pitchFamily="18" charset="0"/>
                <a:cs typeface="Times New Roman" pitchFamily="18" charset="0"/>
              </a:rPr>
              <a:t>В АСУ не включены перечни УПМ (устойчивые к антимикробным препаратам микроорганизмов -  устойчивые к </a:t>
            </a:r>
            <a:r>
              <a:rPr lang="ru-RU" sz="2000" dirty="0" err="1">
                <a:latin typeface="Times New Roman" pitchFamily="18" charset="0"/>
                <a:cs typeface="Times New Roman" pitchFamily="18" charset="0"/>
              </a:rPr>
              <a:t>карбапенемам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Enterobacteriaceae</a:t>
            </a:r>
            <a:r>
              <a:rPr lang="ru-RU" sz="2000" dirty="0">
                <a:latin typeface="Times New Roman" pitchFamily="18" charset="0"/>
                <a:cs typeface="Times New Roman" pitchFamily="18" charset="0"/>
              </a:rPr>
              <a:t> (CRE), MRSA, ß-</a:t>
            </a:r>
            <a:r>
              <a:rPr lang="ru-RU" sz="2000" dirty="0" err="1">
                <a:latin typeface="Times New Roman" pitchFamily="18" charset="0"/>
                <a:cs typeface="Times New Roman" pitchFamily="18" charset="0"/>
              </a:rPr>
              <a:t>лактамазы</a:t>
            </a:r>
            <a:r>
              <a:rPr lang="ru-RU" sz="2000" dirty="0">
                <a:latin typeface="Times New Roman" pitchFamily="18" charset="0"/>
                <a:cs typeface="Times New Roman" pitchFamily="18" charset="0"/>
              </a:rPr>
              <a:t> расширенного спектра (</a:t>
            </a:r>
            <a:r>
              <a:rPr lang="ru-RU" sz="2000" dirty="0" err="1">
                <a:latin typeface="Times New Roman" pitchFamily="18" charset="0"/>
                <a:cs typeface="Times New Roman" pitchFamily="18" charset="0"/>
              </a:rPr>
              <a:t>Enterobacterales</a:t>
            </a:r>
            <a:r>
              <a:rPr lang="ru-RU" sz="2000" dirty="0">
                <a:latin typeface="Times New Roman" pitchFamily="18" charset="0"/>
                <a:cs typeface="Times New Roman" pitchFamily="18" charset="0"/>
              </a:rPr>
              <a:t>, продуцирующие ESBL), устойчивые к ванкомицину энтерококки (VRE), МЛУ </a:t>
            </a:r>
            <a:r>
              <a:rPr lang="ru-RU" sz="2000" dirty="0" err="1">
                <a:latin typeface="Times New Roman" pitchFamily="18" charset="0"/>
                <a:cs typeface="Times New Roman" pitchFamily="18" charset="0"/>
              </a:rPr>
              <a:t>Pseudomonas</a:t>
            </a:r>
            <a:r>
              <a:rPr lang="ru-RU" sz="2000" dirty="0">
                <a:latin typeface="Times New Roman" pitchFamily="18" charset="0"/>
                <a:cs typeface="Times New Roman" pitchFamily="18" charset="0"/>
              </a:rPr>
              <a:t>, МЛУ </a:t>
            </a:r>
            <a:r>
              <a:rPr lang="ru-RU" sz="2000" dirty="0" err="1">
                <a:latin typeface="Times New Roman" pitchFamily="18" charset="0"/>
                <a:cs typeface="Times New Roman" pitchFamily="18" charset="0"/>
              </a:rPr>
              <a:t>Acinetobact</a:t>
            </a:r>
            <a:endParaRPr lang="ru-RU" sz="2000" dirty="0">
              <a:latin typeface="Times New Roman" pitchFamily="18" charset="0"/>
              <a:cs typeface="Times New Roman" pitchFamily="18" charset="0"/>
            </a:endParaRPr>
          </a:p>
          <a:p>
            <a:pPr algn="just">
              <a:lnSpc>
                <a:spcPct val="100000"/>
              </a:lnSpc>
              <a:spcBef>
                <a:spcPts val="0"/>
              </a:spcBef>
            </a:pPr>
            <a:r>
              <a:rPr lang="ru-RU" sz="2000" dirty="0">
                <a:latin typeface="Times New Roman" pitchFamily="18" charset="0"/>
                <a:cs typeface="Times New Roman" pitchFamily="18" charset="0"/>
              </a:rPr>
              <a:t>Обеспечение МО микробиологическими лабораториями, отвечающим современным требованиям на низком уровне (н-р: кровь на стерильность на 8-10 дней и др.)</a:t>
            </a:r>
          </a:p>
          <a:p>
            <a:pPr algn="just">
              <a:lnSpc>
                <a:spcPct val="100000"/>
              </a:lnSpc>
              <a:spcBef>
                <a:spcPts val="0"/>
              </a:spcBef>
            </a:pPr>
            <a:r>
              <a:rPr lang="ru-RU" sz="2000" dirty="0">
                <a:latin typeface="Times New Roman" pitchFamily="18" charset="0"/>
                <a:cs typeface="Times New Roman" pitchFamily="18" charset="0"/>
              </a:rPr>
              <a:t>Обучение по вопросам ПИИК (профилактика инфекции и инфекционного контроля) и ЭН охвачены не все госпитальные эпидемиологи и специалисты</a:t>
            </a:r>
          </a:p>
          <a:p>
            <a:pPr algn="just">
              <a:lnSpc>
                <a:spcPct val="100000"/>
              </a:lnSpc>
              <a:spcBef>
                <a:spcPts val="0"/>
              </a:spcBef>
            </a:pPr>
            <a:r>
              <a:rPr lang="ru-RU" sz="2000" dirty="0">
                <a:latin typeface="Times New Roman" pitchFamily="18" charset="0"/>
                <a:cs typeface="Times New Roman" pitchFamily="18" charset="0"/>
              </a:rPr>
              <a:t> необходимо перейти на мировой метод расчета  заболеваемости ВБИ </a:t>
            </a:r>
          </a:p>
          <a:p>
            <a:pPr algn="just">
              <a:lnSpc>
                <a:spcPct val="100000"/>
              </a:lnSpc>
              <a:spcBef>
                <a:spcPts val="0"/>
              </a:spcBef>
            </a:pPr>
            <a:endParaRPr lang="ru-RU" sz="1600" dirty="0">
              <a:latin typeface="Times New Roman" pitchFamily="18" charset="0"/>
              <a:cs typeface="Times New Roman" pitchFamily="18" charset="0"/>
            </a:endParaRPr>
          </a:p>
        </p:txBody>
      </p:sp>
      <p:pic>
        <p:nvPicPr>
          <p:cNvPr id="4" name="Picture 2" descr="C:\Users\userok\Downloads\WhatsApp Image 2021-06-14 at 17.28.41.jpeg"/>
          <p:cNvPicPr>
            <a:picLocks noChangeAspect="1" noChangeArrowheads="1"/>
          </p:cNvPicPr>
          <p:nvPr/>
        </p:nvPicPr>
        <p:blipFill>
          <a:blip r:embed="rId2" cstate="print"/>
          <a:srcRect/>
          <a:stretch>
            <a:fillRect/>
          </a:stretch>
        </p:blipFill>
        <p:spPr bwMode="auto">
          <a:xfrm>
            <a:off x="0" y="6076750"/>
            <a:ext cx="936051" cy="781250"/>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075FEDF4-636F-4768-A41A-D858CC933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077" y="5960318"/>
            <a:ext cx="1217949" cy="781251"/>
          </a:xfrm>
          <a:prstGeom prst="rect">
            <a:avLst/>
          </a:prstGeom>
        </p:spPr>
      </p:pic>
    </p:spTree>
    <p:extLst>
      <p:ext uri="{BB962C8B-B14F-4D97-AF65-F5344CB8AC3E}">
        <p14:creationId xmlns:p14="http://schemas.microsoft.com/office/powerpoint/2010/main" val="1630754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a:t>Участник №2</a:t>
            </a:r>
          </a:p>
        </p:txBody>
      </p:sp>
      <p:sp>
        <p:nvSpPr>
          <p:cNvPr id="3" name="Объект 2"/>
          <p:cNvSpPr>
            <a:spLocks noGrp="1"/>
          </p:cNvSpPr>
          <p:nvPr>
            <p:ph idx="1"/>
          </p:nvPr>
        </p:nvSpPr>
        <p:spPr>
          <a:xfrm>
            <a:off x="395536" y="1556792"/>
            <a:ext cx="8424936" cy="3312368"/>
          </a:xfrm>
        </p:spPr>
        <p:txBody>
          <a:bodyPr>
            <a:noAutofit/>
          </a:bodyPr>
          <a:lstStyle/>
          <a:p>
            <a:pPr marL="0" indent="0" algn="just">
              <a:buNone/>
            </a:pPr>
            <a:r>
              <a:rPr lang="ru-RU" sz="2400" b="1" dirty="0" err="1"/>
              <a:t>Абишева</a:t>
            </a:r>
            <a:r>
              <a:rPr lang="ru-RU" sz="2400" b="1" dirty="0"/>
              <a:t> Лаура </a:t>
            </a:r>
            <a:r>
              <a:rPr lang="ru-RU" sz="2400" b="1" dirty="0" err="1"/>
              <a:t>Рашитовна</a:t>
            </a:r>
            <a:r>
              <a:rPr lang="ru-RU" sz="2400" b="1" dirty="0"/>
              <a:t> </a:t>
            </a:r>
            <a:r>
              <a:rPr lang="ru-RU" sz="2400" dirty="0"/>
              <a:t>- главный специалист РГУ  </a:t>
            </a:r>
            <a:r>
              <a:rPr lang="ru-RU" sz="2400" dirty="0" err="1"/>
              <a:t>Усть-Каменогорское</a:t>
            </a:r>
            <a:r>
              <a:rPr lang="ru-RU" sz="2400" dirty="0"/>
              <a:t> городское управление  СЭК Департамента СЭК  ВКО Комитета СЭК МЗ РК</a:t>
            </a:r>
          </a:p>
          <a:p>
            <a:pPr marL="0" indent="0" algn="just">
              <a:buNone/>
            </a:pPr>
            <a:endParaRPr lang="ru-RU" sz="2400" dirty="0"/>
          </a:p>
          <a:p>
            <a:pPr marL="0" indent="0" algn="just">
              <a:buNone/>
            </a:pPr>
            <a:r>
              <a:rPr lang="ru-RU" sz="2400" b="1" dirty="0"/>
              <a:t>Задание №2 </a:t>
            </a:r>
            <a:r>
              <a:rPr lang="ru-RU" sz="2400" dirty="0"/>
              <a:t>провести оценку данных форм АСУ ИСМП в части ИСМП после гинекологических операций и абортов на курируемой территории (таблица №5) в рамках полноты формы с учетом действующих НПА РК и лучших практик в мире по данным вопросам </a:t>
            </a:r>
          </a:p>
        </p:txBody>
      </p:sp>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739155"/>
            <a:ext cx="1224136" cy="1044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7" t="28273" r="19333" b="20116"/>
          <a:stretch/>
        </p:blipFill>
        <p:spPr bwMode="auto">
          <a:xfrm>
            <a:off x="7385360" y="5834248"/>
            <a:ext cx="1681877" cy="94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2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952" y="256506"/>
            <a:ext cx="8515350" cy="378045"/>
          </a:xfrm>
        </p:spPr>
        <p:txBody>
          <a:bodyPr>
            <a:normAutofit fontScale="90000"/>
          </a:bodyPr>
          <a:lstStyle/>
          <a:p>
            <a:pPr algn="ctr"/>
            <a:r>
              <a:rPr lang="ru-RU" sz="3000" b="1" dirty="0"/>
              <a:t>Эпидемиологический надзор в РК </a:t>
            </a:r>
            <a:endParaRPr lang="en-US" sz="3000" b="1" dirty="0"/>
          </a:p>
        </p:txBody>
      </p:sp>
      <p:sp>
        <p:nvSpPr>
          <p:cNvPr id="3" name="Объект 2"/>
          <p:cNvSpPr>
            <a:spLocks noGrp="1"/>
          </p:cNvSpPr>
          <p:nvPr>
            <p:ph idx="1"/>
          </p:nvPr>
        </p:nvSpPr>
        <p:spPr>
          <a:xfrm>
            <a:off x="155952" y="764704"/>
            <a:ext cx="8988048" cy="5400601"/>
          </a:xfrm>
        </p:spPr>
        <p:txBody>
          <a:bodyPr numCol="1">
            <a:normAutofit fontScale="92500" lnSpcReduction="20000"/>
          </a:bodyPr>
          <a:lstStyle/>
          <a:p>
            <a:pPr marL="0" indent="0">
              <a:lnSpc>
                <a:spcPct val="120000"/>
              </a:lnSpc>
              <a:spcBef>
                <a:spcPts val="0"/>
              </a:spcBef>
              <a:buNone/>
            </a:pPr>
            <a:r>
              <a:rPr lang="ru-RU" b="1" dirty="0"/>
              <a:t>      </a:t>
            </a:r>
            <a:r>
              <a:rPr lang="ru-RU" sz="2850" b="1" dirty="0"/>
              <a:t>46) осложнения хирургических и терапевтических вмешательств, не классифицированные в других рубриках</a:t>
            </a:r>
          </a:p>
          <a:p>
            <a:pPr marL="0" indent="0">
              <a:lnSpc>
                <a:spcPct val="120000"/>
              </a:lnSpc>
              <a:spcBef>
                <a:spcPts val="0"/>
              </a:spcBef>
              <a:buNone/>
            </a:pPr>
            <a:r>
              <a:rPr lang="ru-RU" b="1" dirty="0"/>
              <a:t> </a:t>
            </a:r>
            <a:r>
              <a:rPr lang="ru-RU" dirty="0"/>
              <a:t>Т80.2 Инфекции, связанные с </a:t>
            </a:r>
            <a:r>
              <a:rPr lang="ru-RU" dirty="0" err="1"/>
              <a:t>инфузией</a:t>
            </a:r>
            <a:r>
              <a:rPr lang="ru-RU" dirty="0"/>
              <a:t>, трансфузией и лечебной инъекцией</a:t>
            </a:r>
          </a:p>
          <a:p>
            <a:pPr>
              <a:lnSpc>
                <a:spcPct val="120000"/>
              </a:lnSpc>
              <a:spcBef>
                <a:spcPts val="0"/>
              </a:spcBef>
            </a:pPr>
            <a:r>
              <a:rPr lang="ru-RU" sz="1275" dirty="0"/>
              <a:t>Инфекция</a:t>
            </a:r>
          </a:p>
          <a:p>
            <a:pPr>
              <a:lnSpc>
                <a:spcPct val="120000"/>
              </a:lnSpc>
              <a:spcBef>
                <a:spcPts val="0"/>
              </a:spcBef>
            </a:pPr>
            <a:r>
              <a:rPr lang="ru-RU" sz="1275" dirty="0"/>
              <a:t>Сепсис, после </a:t>
            </a:r>
            <a:r>
              <a:rPr lang="ru-RU" sz="1275" dirty="0" err="1"/>
              <a:t>инфузии</a:t>
            </a:r>
            <a:r>
              <a:rPr lang="ru-RU" sz="1275" dirty="0"/>
              <a:t>, переливания крови и лечебных инъекций</a:t>
            </a:r>
          </a:p>
          <a:p>
            <a:pPr marL="0" indent="0">
              <a:lnSpc>
                <a:spcPct val="120000"/>
              </a:lnSpc>
              <a:spcBef>
                <a:spcPts val="0"/>
              </a:spcBef>
              <a:buNone/>
            </a:pPr>
            <a:r>
              <a:rPr lang="ru-RU" sz="1275" dirty="0"/>
              <a:t>Для указания септического шока, при необходимости, использовать дополнительный код (R57.2)</a:t>
            </a:r>
          </a:p>
          <a:p>
            <a:pPr marL="0" indent="0">
              <a:lnSpc>
                <a:spcPct val="120000"/>
              </a:lnSpc>
              <a:spcBef>
                <a:spcPts val="0"/>
              </a:spcBef>
              <a:buNone/>
            </a:pPr>
            <a:r>
              <a:rPr lang="ru-RU" b="1" dirty="0"/>
              <a:t> Т81.3 Расхождение краев операционной раны, не классифицированное в других рубриках</a:t>
            </a:r>
          </a:p>
          <a:p>
            <a:pPr marL="0" indent="0">
              <a:lnSpc>
                <a:spcPct val="120000"/>
              </a:lnSpc>
              <a:spcBef>
                <a:spcPts val="0"/>
              </a:spcBef>
              <a:buNone/>
            </a:pPr>
            <a:r>
              <a:rPr lang="ru-RU" b="1" dirty="0"/>
              <a:t> Т81.4Инфекция, связанная с процедурой, не классифицированная в других рубриках</a:t>
            </a:r>
          </a:p>
          <a:p>
            <a:pPr>
              <a:lnSpc>
                <a:spcPct val="120000"/>
              </a:lnSpc>
              <a:spcBef>
                <a:spcPts val="0"/>
              </a:spcBef>
            </a:pPr>
            <a:r>
              <a:rPr lang="ru-RU" sz="1425" dirty="0"/>
              <a:t>Абсцесс: внутрибрюшной, шовный, </a:t>
            </a:r>
            <a:r>
              <a:rPr lang="ru-RU" sz="1425" dirty="0" err="1"/>
              <a:t>поддиафрагмальный</a:t>
            </a:r>
            <a:r>
              <a:rPr lang="ru-RU" sz="1425" dirty="0"/>
              <a:t>, раны</a:t>
            </a:r>
          </a:p>
          <a:p>
            <a:pPr>
              <a:lnSpc>
                <a:spcPct val="120000"/>
              </a:lnSpc>
              <a:spcBef>
                <a:spcPts val="0"/>
              </a:spcBef>
            </a:pPr>
            <a:r>
              <a:rPr lang="ru-RU" sz="1425" dirty="0"/>
              <a:t>Сепсис</a:t>
            </a:r>
          </a:p>
          <a:p>
            <a:pPr marL="0" indent="0">
              <a:lnSpc>
                <a:spcPct val="120000"/>
              </a:lnSpc>
              <a:spcBef>
                <a:spcPts val="0"/>
              </a:spcBef>
              <a:buNone/>
            </a:pPr>
            <a:r>
              <a:rPr lang="ru-RU" dirty="0"/>
              <a:t>Т82.6Инфекция и воспалительная реакция, связанные с протезом сердечного клапана</a:t>
            </a:r>
          </a:p>
          <a:p>
            <a:pPr marL="0" indent="0">
              <a:lnSpc>
                <a:spcPct val="120000"/>
              </a:lnSpc>
              <a:spcBef>
                <a:spcPts val="0"/>
              </a:spcBef>
              <a:buNone/>
            </a:pPr>
            <a:r>
              <a:rPr lang="ru-RU" dirty="0"/>
              <a:t>Т82.7 Инфекция и воспалительная реакция, связанные с другими сердечными и сосудистыми устройствами, имплантатами и трансплантатами</a:t>
            </a:r>
          </a:p>
          <a:p>
            <a:pPr marL="0" indent="0">
              <a:lnSpc>
                <a:spcPct val="120000"/>
              </a:lnSpc>
              <a:spcBef>
                <a:spcPts val="0"/>
              </a:spcBef>
              <a:buNone/>
            </a:pPr>
            <a:r>
              <a:rPr lang="ru-RU" dirty="0"/>
              <a:t>Т83.5; Инфекция и воспалительная реакция, обусловленные протезным устройством, имплантатом и трансплантатом в мочевой системе</a:t>
            </a:r>
          </a:p>
          <a:p>
            <a:pPr marL="0" indent="0">
              <a:lnSpc>
                <a:spcPct val="120000"/>
              </a:lnSpc>
              <a:spcBef>
                <a:spcPts val="0"/>
              </a:spcBef>
              <a:buNone/>
            </a:pPr>
            <a:endParaRPr lang="en-US" dirty="0"/>
          </a:p>
        </p:txBody>
      </p:sp>
      <p:pic>
        <p:nvPicPr>
          <p:cNvPr id="4" name="Picture 2" descr="C:\Users\userok\Downloads\WhatsApp Image 2021-06-14 at 17.28.41.jpeg"/>
          <p:cNvPicPr>
            <a:picLocks noChangeAspect="1" noChangeArrowheads="1"/>
          </p:cNvPicPr>
          <p:nvPr/>
        </p:nvPicPr>
        <p:blipFill>
          <a:blip r:embed="rId2" cstate="print"/>
          <a:srcRect/>
          <a:stretch>
            <a:fillRect/>
          </a:stretch>
        </p:blipFill>
        <p:spPr bwMode="auto">
          <a:xfrm>
            <a:off x="130904" y="5949280"/>
            <a:ext cx="802316" cy="778247"/>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075FEDF4-636F-4768-A41A-D858CC933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160" y="6068245"/>
            <a:ext cx="1058936" cy="646719"/>
          </a:xfrm>
          <a:prstGeom prst="rect">
            <a:avLst/>
          </a:prstGeom>
        </p:spPr>
      </p:pic>
      <p:sp>
        <p:nvSpPr>
          <p:cNvPr id="6" name="Прямоугольник 5"/>
          <p:cNvSpPr/>
          <p:nvPr/>
        </p:nvSpPr>
        <p:spPr>
          <a:xfrm>
            <a:off x="1184757" y="6367467"/>
            <a:ext cx="6466667" cy="369332"/>
          </a:xfrm>
          <a:prstGeom prst="rect">
            <a:avLst/>
          </a:prstGeom>
        </p:spPr>
        <p:txBody>
          <a:bodyPr wrap="square">
            <a:spAutoFit/>
          </a:bodyPr>
          <a:lstStyle/>
          <a:p>
            <a:r>
              <a:rPr lang="ru-RU" sz="900" dirty="0"/>
              <a:t>Приказ МЗ РК от 29 октября 2020 года №</a:t>
            </a:r>
            <a:r>
              <a:rPr lang="kk-KZ" sz="900" dirty="0"/>
              <a:t>ҚР ДСМ</a:t>
            </a:r>
            <a:r>
              <a:rPr lang="ru-RU" sz="900" dirty="0"/>
              <a:t>-169/2020  «Правила регистрации и расследования, ведения учета и отчетности случаев инфекционных, паразитарных заболеваний и (или) отравлений, неблагоприятных проявлений после иммунизации»</a:t>
            </a:r>
          </a:p>
        </p:txBody>
      </p:sp>
    </p:spTree>
    <p:extLst>
      <p:ext uri="{BB962C8B-B14F-4D97-AF65-F5344CB8AC3E}">
        <p14:creationId xmlns:p14="http://schemas.microsoft.com/office/powerpoint/2010/main" val="35891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51520" y="332656"/>
            <a:ext cx="8640960" cy="5793507"/>
          </a:xfrm>
        </p:spPr>
        <p:txBody>
          <a:bodyPr>
            <a:normAutofit/>
          </a:bodyPr>
          <a:lstStyle/>
          <a:p>
            <a:pPr marL="0" indent="0" algn="ctr">
              <a:buNone/>
            </a:pPr>
            <a:r>
              <a:rPr lang="ru-RU" sz="2800" b="1" dirty="0"/>
              <a:t>Группа риска ИСМП:</a:t>
            </a:r>
          </a:p>
          <a:p>
            <a:pPr>
              <a:buFontTx/>
              <a:buChar char="-"/>
            </a:pPr>
            <a:r>
              <a:rPr lang="ru-RU" sz="2000" dirty="0"/>
              <a:t>Лица с повышенным риском заражения</a:t>
            </a:r>
          </a:p>
          <a:p>
            <a:pPr>
              <a:buFontTx/>
              <a:buChar char="-"/>
            </a:pPr>
            <a:r>
              <a:rPr lang="ru-RU" sz="2000" dirty="0"/>
              <a:t>Больные без определенного места жительства, мигрирующее население</a:t>
            </a:r>
          </a:p>
          <a:p>
            <a:pPr>
              <a:buFontTx/>
              <a:buChar char="-"/>
            </a:pPr>
            <a:r>
              <a:rPr lang="ru-RU" sz="2000" dirty="0"/>
              <a:t>С длительными не долеченными  хроническими соматическими и инфекционными заболевания, не имеющие возможность получать специальную медицинскую помощь</a:t>
            </a:r>
          </a:p>
          <a:p>
            <a:pPr marL="0" indent="0">
              <a:buNone/>
            </a:pPr>
            <a:r>
              <a:rPr lang="ru-RU" sz="2000" dirty="0"/>
              <a:t>Лица которым :</a:t>
            </a:r>
          </a:p>
          <a:p>
            <a:pPr marL="0" indent="0">
              <a:buNone/>
            </a:pPr>
            <a:r>
              <a:rPr lang="ru-RU" sz="2000" dirty="0"/>
              <a:t>-назначена терапия, подавляющая иммунную систему (облучение, </a:t>
            </a:r>
            <a:r>
              <a:rPr lang="ru-RU" sz="2000" dirty="0" err="1"/>
              <a:t>иммунодепресанты</a:t>
            </a:r>
            <a:r>
              <a:rPr lang="ru-RU" sz="2000" dirty="0"/>
              <a:t>)</a:t>
            </a:r>
          </a:p>
          <a:p>
            <a:pPr marL="0" indent="0">
              <a:buNone/>
            </a:pPr>
            <a:r>
              <a:rPr lang="ru-RU" sz="2000" dirty="0"/>
              <a:t>-проводятся обширные хирургические вмешательства с последующей </a:t>
            </a:r>
            <a:r>
              <a:rPr lang="ru-RU" sz="2000" dirty="0" err="1"/>
              <a:t>кровезаместительной</a:t>
            </a:r>
            <a:r>
              <a:rPr lang="ru-RU" sz="2000" dirty="0"/>
              <a:t> терапией,  гемодиализ, </a:t>
            </a:r>
            <a:r>
              <a:rPr lang="ru-RU" sz="2000" dirty="0" err="1"/>
              <a:t>инфузионная</a:t>
            </a:r>
            <a:r>
              <a:rPr lang="ru-RU" sz="2000" dirty="0"/>
              <a:t> терапия</a:t>
            </a:r>
          </a:p>
          <a:p>
            <a:pPr marL="0" indent="0">
              <a:buNone/>
            </a:pPr>
            <a:r>
              <a:rPr lang="ru-RU" sz="2000" dirty="0"/>
              <a:t>-родильницы и новорожденные, особенно недоношенные и переношенные</a:t>
            </a:r>
          </a:p>
          <a:p>
            <a:pPr marL="0" indent="0">
              <a:buNone/>
            </a:pPr>
            <a:r>
              <a:rPr lang="ru-RU" sz="2000" dirty="0"/>
              <a:t>-дети с врожденными аномалиями развития, родовой травмой</a:t>
            </a:r>
          </a:p>
          <a:p>
            <a:pPr marL="0" indent="0">
              <a:buNone/>
            </a:pPr>
            <a:r>
              <a:rPr lang="ru-RU" sz="2000" dirty="0"/>
              <a:t>-медперсонал МО</a:t>
            </a:r>
          </a:p>
          <a:p>
            <a:pPr marL="0" indent="0">
              <a:buNone/>
            </a:pPr>
            <a:endParaRPr lang="ru-RU" sz="1600" dirty="0"/>
          </a:p>
          <a:p>
            <a:pPr>
              <a:buFontTx/>
              <a:buChar char="-"/>
            </a:pPr>
            <a:endParaRPr lang="ru-RU" sz="1600" dirty="0"/>
          </a:p>
          <a:p>
            <a:pPr>
              <a:buFontTx/>
              <a:buChar char="-"/>
            </a:pPr>
            <a:endParaRPr lang="ru-RU" sz="2000" dirty="0"/>
          </a:p>
        </p:txBody>
      </p:sp>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301208"/>
            <a:ext cx="1172326" cy="1214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7" t="28273" r="19333" b="20116"/>
          <a:stretch/>
        </p:blipFill>
        <p:spPr bwMode="auto">
          <a:xfrm>
            <a:off x="7268590" y="5733256"/>
            <a:ext cx="1752208" cy="98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6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01606"/>
            <a:ext cx="5400600" cy="474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a:extLst>
              <a:ext uri="{FF2B5EF4-FFF2-40B4-BE49-F238E27FC236}">
                <a16:creationId xmlns:a16="http://schemas.microsoft.com/office/drawing/2014/main" xmlns="" id="{3A311F2F-5AF1-47CF-A110-7708BA5A3C76}"/>
              </a:ext>
            </a:extLst>
          </p:cNvPr>
          <p:cNvSpPr>
            <a:spLocks noGrp="1"/>
          </p:cNvSpPr>
          <p:nvPr>
            <p:ph type="title"/>
          </p:nvPr>
        </p:nvSpPr>
        <p:spPr>
          <a:xfrm>
            <a:off x="639110" y="130387"/>
            <a:ext cx="7886700" cy="675949"/>
          </a:xfrm>
        </p:spPr>
        <p:txBody>
          <a:bodyPr>
            <a:normAutofit fontScale="90000"/>
          </a:bodyPr>
          <a:lstStyle/>
          <a:p>
            <a:pPr algn="ctr"/>
            <a:r>
              <a:rPr lang="ru-RU" b="1" dirty="0"/>
              <a:t>Характеристика г. Усть-Каменогорск Восточно-Казахстанской области</a:t>
            </a:r>
          </a:p>
        </p:txBody>
      </p:sp>
      <p:sp>
        <p:nvSpPr>
          <p:cNvPr id="5" name="Объект 4">
            <a:extLst>
              <a:ext uri="{FF2B5EF4-FFF2-40B4-BE49-F238E27FC236}">
                <a16:creationId xmlns:a16="http://schemas.microsoft.com/office/drawing/2014/main" xmlns="" id="{E337C44C-A300-4B8C-8CB5-C6CFA9AFE343}"/>
              </a:ext>
            </a:extLst>
          </p:cNvPr>
          <p:cNvSpPr>
            <a:spLocks noGrp="1"/>
          </p:cNvSpPr>
          <p:nvPr>
            <p:ph sz="half" idx="2"/>
          </p:nvPr>
        </p:nvSpPr>
        <p:spPr>
          <a:xfrm>
            <a:off x="5580112" y="1253331"/>
            <a:ext cx="3456384" cy="4746972"/>
          </a:xfrm>
        </p:spPr>
        <p:txBody>
          <a:bodyPr>
            <a:normAutofit fontScale="92500" lnSpcReduction="20000"/>
          </a:bodyPr>
          <a:lstStyle/>
          <a:p>
            <a:pPr marL="0" indent="0">
              <a:buNone/>
            </a:pPr>
            <a:r>
              <a:rPr lang="ru-RU" sz="2400" dirty="0"/>
              <a:t>На дислокации – 295 МО</a:t>
            </a:r>
          </a:p>
          <a:p>
            <a:pPr lvl="1"/>
            <a:r>
              <a:rPr lang="ru-RU" sz="2100" dirty="0"/>
              <a:t>Стационаров -  21 на 2632 коек, </a:t>
            </a:r>
            <a:endParaRPr lang="ru-RU" sz="2400" dirty="0"/>
          </a:p>
          <a:p>
            <a:pPr lvl="2"/>
            <a:r>
              <a:rPr lang="ru-RU" sz="2100" dirty="0"/>
              <a:t>в т.ч. 8 отделений хирургического профиля на 886 коек</a:t>
            </a:r>
          </a:p>
          <a:p>
            <a:pPr lvl="2"/>
            <a:r>
              <a:rPr lang="ru-RU" sz="2100" dirty="0"/>
              <a:t>в т.ч.3 МО осуществляют гинекологические услуги </a:t>
            </a:r>
          </a:p>
          <a:p>
            <a:pPr lvl="2"/>
            <a:r>
              <a:rPr lang="ru-RU" sz="2100" dirty="0"/>
              <a:t>в т.ч. 3 МО проводят  аборты</a:t>
            </a:r>
          </a:p>
          <a:p>
            <a:pPr lvl="1"/>
            <a:r>
              <a:rPr lang="ru-RU" sz="2400" dirty="0"/>
              <a:t>ПМСП – 12</a:t>
            </a:r>
          </a:p>
          <a:p>
            <a:pPr lvl="1"/>
            <a:r>
              <a:rPr lang="ru-RU" sz="2100" dirty="0"/>
              <a:t>СВА-145</a:t>
            </a:r>
          </a:p>
          <a:p>
            <a:pPr lvl="1"/>
            <a:r>
              <a:rPr lang="ru-RU" sz="2100" dirty="0"/>
              <a:t>Стоматологических организаций – 112</a:t>
            </a:r>
          </a:p>
          <a:p>
            <a:pPr lvl="1"/>
            <a:r>
              <a:rPr lang="ru-RU" sz="2100" dirty="0"/>
              <a:t>Центр крови – 1</a:t>
            </a:r>
          </a:p>
          <a:p>
            <a:pPr lvl="1"/>
            <a:r>
              <a:rPr lang="ru-RU" sz="2100" dirty="0"/>
              <a:t>Бактериологических лабораторий - 4</a:t>
            </a:r>
            <a:endParaRPr lang="ru-RU" dirty="0"/>
          </a:p>
        </p:txBody>
      </p:sp>
      <p:pic>
        <p:nvPicPr>
          <p:cNvPr id="7"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48578"/>
            <a:ext cx="1008112" cy="837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67" t="28273" r="19333" b="20116"/>
          <a:stretch/>
        </p:blipFill>
        <p:spPr bwMode="auto">
          <a:xfrm>
            <a:off x="7668344" y="5748126"/>
            <a:ext cx="1224136" cy="100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9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6" y="6212643"/>
            <a:ext cx="931260" cy="668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67" t="28273" r="19333" b="20116"/>
          <a:stretch/>
        </p:blipFill>
        <p:spPr bwMode="auto">
          <a:xfrm>
            <a:off x="7489730" y="6001070"/>
            <a:ext cx="1186726" cy="66829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3">
            <a:extLst>
              <a:ext uri="{FF2B5EF4-FFF2-40B4-BE49-F238E27FC236}">
                <a16:creationId xmlns:a16="http://schemas.microsoft.com/office/drawing/2014/main" xmlns="" id="{EF3395DD-8FC8-4ECE-B870-3B83DBFEE5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039"/>
            <a:ext cx="9144000" cy="3619985"/>
          </a:xfrm>
          <a:prstGeom prst="rect">
            <a:avLst/>
          </a:prstGeom>
        </p:spPr>
      </p:pic>
      <p:pic>
        <p:nvPicPr>
          <p:cNvPr id="9" name="Рисунок 8">
            <a:extLst>
              <a:ext uri="{FF2B5EF4-FFF2-40B4-BE49-F238E27FC236}">
                <a16:creationId xmlns:a16="http://schemas.microsoft.com/office/drawing/2014/main" xmlns="" id="{2D0E0D8F-2B87-4F59-8E7B-E7396A246CE4}"/>
              </a:ext>
            </a:extLst>
          </p:cNvPr>
          <p:cNvPicPr>
            <a:picLocks noChangeAspect="1"/>
          </p:cNvPicPr>
          <p:nvPr/>
        </p:nvPicPr>
        <p:blipFill>
          <a:blip r:embed="rId6"/>
          <a:stretch>
            <a:fillRect/>
          </a:stretch>
        </p:blipFill>
        <p:spPr>
          <a:xfrm>
            <a:off x="395536" y="3645024"/>
            <a:ext cx="8424936" cy="2060073"/>
          </a:xfrm>
          <a:prstGeom prst="rect">
            <a:avLst/>
          </a:prstGeom>
        </p:spPr>
      </p:pic>
    </p:spTree>
    <p:extLst>
      <p:ext uri="{BB962C8B-B14F-4D97-AF65-F5344CB8AC3E}">
        <p14:creationId xmlns:p14="http://schemas.microsoft.com/office/powerpoint/2010/main" val="339616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63A1080A-D71A-452C-A39D-F3ED2560C0A0}"/>
              </a:ext>
            </a:extLst>
          </p:cNvPr>
          <p:cNvPicPr>
            <a:picLocks noGrp="1" noChangeAspect="1"/>
          </p:cNvPicPr>
          <p:nvPr>
            <p:ph idx="1"/>
          </p:nvPr>
        </p:nvPicPr>
        <p:blipFill rotWithShape="1">
          <a:blip r:embed="rId2"/>
          <a:srcRect l="3154" t="32591" r="69839" b="12671"/>
          <a:stretch/>
        </p:blipFill>
        <p:spPr>
          <a:xfrm>
            <a:off x="107504" y="116632"/>
            <a:ext cx="5616624" cy="6741368"/>
          </a:xfrm>
        </p:spPr>
      </p:pic>
      <p:sp>
        <p:nvSpPr>
          <p:cNvPr id="3" name="Объект 6">
            <a:extLst>
              <a:ext uri="{FF2B5EF4-FFF2-40B4-BE49-F238E27FC236}">
                <a16:creationId xmlns:a16="http://schemas.microsoft.com/office/drawing/2014/main" xmlns="" id="{D0C0415A-CDE3-44BC-8DA5-5809D0CF6F14}"/>
              </a:ext>
            </a:extLst>
          </p:cNvPr>
          <p:cNvSpPr txBox="1">
            <a:spLocks/>
          </p:cNvSpPr>
          <p:nvPr/>
        </p:nvSpPr>
        <p:spPr>
          <a:xfrm>
            <a:off x="6012160" y="1196752"/>
            <a:ext cx="2845375" cy="399129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ru-RU" i="1" dirty="0"/>
              <a:t>Рекомендации для внесения изменений:</a:t>
            </a:r>
          </a:p>
          <a:p>
            <a:pPr marL="0" indent="0">
              <a:buFont typeface="Arial" panose="020B0604020202020204" pitchFamily="34" charset="0"/>
              <a:buNone/>
            </a:pPr>
            <a:r>
              <a:rPr lang="ru-RU" dirty="0"/>
              <a:t>1. Перечень микроорганизмов уточнить с учетом опасных </a:t>
            </a:r>
            <a:r>
              <a:rPr lang="ru-RU" b="1" dirty="0"/>
              <a:t>устойчивых микроорганизмов </a:t>
            </a:r>
            <a:r>
              <a:rPr lang="ru-RU" dirty="0"/>
              <a:t>(</a:t>
            </a:r>
            <a:r>
              <a:rPr lang="en-US" dirty="0"/>
              <a:t>MRSA</a:t>
            </a:r>
            <a:r>
              <a:rPr lang="ru-RU" dirty="0"/>
              <a:t>, </a:t>
            </a:r>
            <a:r>
              <a:rPr lang="ru-RU" dirty="0" err="1"/>
              <a:t>карбапенем</a:t>
            </a:r>
            <a:r>
              <a:rPr lang="ru-RU" dirty="0"/>
              <a:t> устойчивые, С</a:t>
            </a:r>
            <a:r>
              <a:rPr lang="en-US" dirty="0" err="1"/>
              <a:t>andida</a:t>
            </a:r>
            <a:r>
              <a:rPr lang="en-US" dirty="0"/>
              <a:t> </a:t>
            </a:r>
            <a:r>
              <a:rPr lang="en-US" dirty="0" err="1"/>
              <a:t>spp</a:t>
            </a:r>
            <a:r>
              <a:rPr lang="ru-RU" dirty="0"/>
              <a:t>., </a:t>
            </a:r>
            <a:r>
              <a:rPr lang="en-US" dirty="0"/>
              <a:t>VRE</a:t>
            </a:r>
            <a:r>
              <a:rPr lang="ru-RU" dirty="0"/>
              <a:t>, и др.).</a:t>
            </a:r>
          </a:p>
        </p:txBody>
      </p:sp>
    </p:spTree>
    <p:extLst>
      <p:ext uri="{BB962C8B-B14F-4D97-AF65-F5344CB8AC3E}">
        <p14:creationId xmlns:p14="http://schemas.microsoft.com/office/powerpoint/2010/main" val="2127209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404664"/>
            <a:ext cx="8568952" cy="5721499"/>
          </a:xfrm>
        </p:spPr>
        <p:txBody>
          <a:bodyPr>
            <a:normAutofit/>
          </a:bodyPr>
          <a:lstStyle/>
          <a:p>
            <a:pPr marL="0" indent="0" algn="ctr">
              <a:buNone/>
            </a:pPr>
            <a:r>
              <a:rPr lang="ru-RU" sz="2600" b="1" dirty="0"/>
              <a:t>Факторы риска ИСМП по г. Усть-Каменогорск:</a:t>
            </a:r>
          </a:p>
          <a:p>
            <a:pPr marL="0" indent="0">
              <a:buNone/>
            </a:pPr>
            <a:endParaRPr lang="ru-RU" sz="2600" b="1" dirty="0"/>
          </a:p>
          <a:p>
            <a:pPr marL="0" indent="0">
              <a:buNone/>
            </a:pPr>
            <a:r>
              <a:rPr lang="ru-RU" sz="2600" dirty="0"/>
              <a:t>-перезаполненные койки в МО</a:t>
            </a:r>
          </a:p>
          <a:p>
            <a:pPr marL="0" indent="0">
              <a:buNone/>
            </a:pPr>
            <a:r>
              <a:rPr lang="ru-RU" sz="2600" dirty="0"/>
              <a:t>-наличие выявленных носителей госпитальных штаммов среди медперсонала и пациентов</a:t>
            </a:r>
          </a:p>
          <a:p>
            <a:pPr marL="0" indent="0">
              <a:buNone/>
            </a:pPr>
            <a:r>
              <a:rPr lang="ru-RU" sz="2600" dirty="0"/>
              <a:t>-нарушением медперсоналом правил асептики и антисептики, личной гигиены</a:t>
            </a:r>
          </a:p>
          <a:p>
            <a:pPr marL="0" indent="0">
              <a:buNone/>
            </a:pPr>
            <a:r>
              <a:rPr lang="ru-RU" sz="2600" dirty="0"/>
              <a:t>- несвоевременное проведение текущей и заключительной дезинфекции, нарушение режима уборки</a:t>
            </a:r>
          </a:p>
          <a:p>
            <a:pPr marL="0" indent="0">
              <a:buNone/>
            </a:pPr>
            <a:r>
              <a:rPr lang="ru-RU" sz="2600" dirty="0"/>
              <a:t>-нарушение режима дезинфекции и стерилизации медицинских инструментов, аппаратов, приборов и </a:t>
            </a:r>
            <a:r>
              <a:rPr lang="ru-RU" sz="2600" dirty="0" err="1"/>
              <a:t>т,д</a:t>
            </a:r>
            <a:r>
              <a:rPr lang="ru-RU" sz="2600" dirty="0"/>
              <a:t>.;-устаревшее оборудование</a:t>
            </a:r>
          </a:p>
          <a:p>
            <a:pPr marL="0" indent="0">
              <a:buNone/>
            </a:pPr>
            <a:r>
              <a:rPr lang="ru-RU" sz="2600" dirty="0"/>
              <a:t>-отсутствие приточно-вытяжной вентиляции</a:t>
            </a:r>
          </a:p>
          <a:p>
            <a:pPr marL="0" indent="0">
              <a:buNone/>
            </a:pPr>
            <a:endParaRPr lang="ru-RU" dirty="0"/>
          </a:p>
        </p:txBody>
      </p:sp>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58857"/>
            <a:ext cx="1152128" cy="1058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7" t="28273" r="19333" b="20116"/>
          <a:stretch/>
        </p:blipFill>
        <p:spPr bwMode="auto">
          <a:xfrm>
            <a:off x="7724441" y="6062936"/>
            <a:ext cx="1296144" cy="7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8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8640"/>
            <a:ext cx="7886700" cy="543594"/>
          </a:xfrm>
        </p:spPr>
        <p:txBody>
          <a:bodyPr>
            <a:normAutofit/>
          </a:bodyPr>
          <a:lstStyle/>
          <a:p>
            <a:r>
              <a:rPr lang="ru-RU" sz="3200" b="1" dirty="0"/>
              <a:t>Почему активно не выявляются ИСМП </a:t>
            </a:r>
            <a:r>
              <a:rPr lang="en-US" sz="3200" b="1" dirty="0"/>
              <a:t>?</a:t>
            </a:r>
            <a:endParaRPr lang="ru-RU" sz="3200" b="1" dirty="0"/>
          </a:p>
        </p:txBody>
      </p:sp>
      <p:sp>
        <p:nvSpPr>
          <p:cNvPr id="3" name="Объект 2"/>
          <p:cNvSpPr>
            <a:spLocks noGrp="1"/>
          </p:cNvSpPr>
          <p:nvPr>
            <p:ph idx="1"/>
          </p:nvPr>
        </p:nvSpPr>
        <p:spPr>
          <a:xfrm>
            <a:off x="323528" y="977294"/>
            <a:ext cx="8496944" cy="4536503"/>
          </a:xfrm>
        </p:spPr>
        <p:txBody>
          <a:bodyPr>
            <a:normAutofit/>
          </a:bodyPr>
          <a:lstStyle/>
          <a:p>
            <a:endParaRPr lang="ru-RU" sz="2000" dirty="0"/>
          </a:p>
          <a:p>
            <a:r>
              <a:rPr lang="ru-RU" sz="2000" dirty="0"/>
              <a:t>Медицинскими организациями не подаются экстренные извещения. </a:t>
            </a:r>
          </a:p>
          <a:p>
            <a:r>
              <a:rPr lang="ru-RU" sz="2000" dirty="0"/>
              <a:t>Результаты лабораторных данных  в основном дают отрицательно, в связи  с не обоснованным  назначением антибиотиков широкого спектра действия. </a:t>
            </a:r>
          </a:p>
          <a:p>
            <a:r>
              <a:rPr lang="ru-RU" sz="2000" dirty="0"/>
              <a:t>Так как данные вопросы не курируются санитарно-эпидемиологической службой в связи с тем что  эти вопросы не отражены в проверочном листе. </a:t>
            </a:r>
          </a:p>
          <a:p>
            <a:r>
              <a:rPr lang="ru-RU" sz="2000" dirty="0"/>
              <a:t>А также сами госпитальные эпидемиологи не выявляют ИСМП, так как они в подчинении лечебной организации, если бы госпитальные эпидемиологи  числились в штате  санитарной службе , может быть активно и своевременно выявляли бы  ИСМП.    </a:t>
            </a:r>
          </a:p>
          <a:p>
            <a:endParaRPr lang="ru-RU" sz="2000" dirty="0"/>
          </a:p>
        </p:txBody>
      </p:sp>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58857"/>
            <a:ext cx="1152128" cy="1058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7" t="28273" r="19333" b="20116"/>
          <a:stretch/>
        </p:blipFill>
        <p:spPr bwMode="auto">
          <a:xfrm>
            <a:off x="7724441" y="6062936"/>
            <a:ext cx="1296144" cy="7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16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6633"/>
            <a:ext cx="8335838" cy="864096"/>
          </a:xfrm>
        </p:spPr>
        <p:txBody>
          <a:bodyPr>
            <a:noAutofit/>
          </a:bodyPr>
          <a:lstStyle/>
          <a:p>
            <a:pPr algn="ctr"/>
            <a:r>
              <a:rPr lang="ru-RU" sz="2400" b="1" dirty="0"/>
              <a:t>Рекомендации по профилактике послеоперационных осложнений, в том числе гинекологических операции и абортов</a:t>
            </a:r>
          </a:p>
        </p:txBody>
      </p:sp>
      <p:sp>
        <p:nvSpPr>
          <p:cNvPr id="3" name="Объект 2"/>
          <p:cNvSpPr>
            <a:spLocks noGrp="1"/>
          </p:cNvSpPr>
          <p:nvPr>
            <p:ph idx="1"/>
          </p:nvPr>
        </p:nvSpPr>
        <p:spPr>
          <a:xfrm>
            <a:off x="467544" y="1196752"/>
            <a:ext cx="8496944" cy="4608511"/>
          </a:xfrm>
        </p:spPr>
        <p:txBody>
          <a:bodyPr>
            <a:normAutofit/>
          </a:bodyPr>
          <a:lstStyle/>
          <a:p>
            <a:pPr marL="0" indent="0">
              <a:buNone/>
            </a:pPr>
            <a:r>
              <a:rPr lang="ru-RU" sz="1800" dirty="0"/>
              <a:t>1. Использование оптимальных хирургических технологии техники вмешательств</a:t>
            </a:r>
          </a:p>
          <a:p>
            <a:pPr marL="0" indent="0">
              <a:buNone/>
            </a:pPr>
            <a:r>
              <a:rPr lang="ru-RU" sz="1800" dirty="0"/>
              <a:t>2.Непрерывное профессиональное совершенствование акушеров-гинекологов</a:t>
            </a:r>
          </a:p>
          <a:p>
            <a:pPr marL="0" indent="0">
              <a:buNone/>
            </a:pPr>
            <a:r>
              <a:rPr lang="ru-RU" sz="1800" dirty="0"/>
              <a:t>3.Раняя диагностика послеоперационных осложнений с применением современных клинических, лабораторных методов диагностики</a:t>
            </a:r>
          </a:p>
          <a:p>
            <a:pPr marL="0" indent="0">
              <a:buNone/>
            </a:pPr>
            <a:r>
              <a:rPr lang="ru-RU" sz="1800" dirty="0"/>
              <a:t>4.Правильная  антибиотикопрофилактика</a:t>
            </a:r>
          </a:p>
          <a:p>
            <a:pPr marL="0" indent="0">
              <a:buNone/>
            </a:pPr>
            <a:r>
              <a:rPr lang="ru-RU" sz="1800" dirty="0"/>
              <a:t>5.Перед проведением плановых операций необходимо обеспечить выявление и санацию очагов имеющейся у пациента хронической инфекции на догоспитальном уровне. </a:t>
            </a:r>
          </a:p>
          <a:p>
            <a:pPr marL="0" indent="0">
              <a:buNone/>
            </a:pPr>
            <a:r>
              <a:rPr lang="ru-RU" sz="1800" dirty="0"/>
              <a:t>6. Обеспечить коррекцию клинических показателей у пациентов в предоперационном периоде</a:t>
            </a:r>
          </a:p>
          <a:p>
            <a:pPr marL="0" indent="0">
              <a:buNone/>
            </a:pPr>
            <a:r>
              <a:rPr lang="ru-RU" sz="1800" dirty="0"/>
              <a:t>7.Следует максимально сокращать сроки пребывания пациента в стационаре (отделении) в период предоперационной подготовки</a:t>
            </a:r>
          </a:p>
          <a:p>
            <a:pPr marL="0" indent="0">
              <a:buNone/>
            </a:pPr>
            <a:r>
              <a:rPr lang="ru-RU" sz="1800" dirty="0"/>
              <a:t>8.Персонал должен соблюдать меры эпидемиологической предосторожности при работе с любым пациентом</a:t>
            </a:r>
          </a:p>
          <a:p>
            <a:pPr marL="0" indent="0">
              <a:buNone/>
            </a:pPr>
            <a:r>
              <a:rPr lang="ru-RU" sz="1800" dirty="0"/>
              <a:t>9.Использования СИЗ</a:t>
            </a:r>
          </a:p>
          <a:p>
            <a:endParaRPr lang="ru-RU" sz="2000" dirty="0"/>
          </a:p>
          <a:p>
            <a:endParaRPr lang="ru-RU" sz="2800" dirty="0"/>
          </a:p>
        </p:txBody>
      </p:sp>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3" y="5805264"/>
            <a:ext cx="1155874" cy="10262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7" t="28273" r="19333" b="20116"/>
          <a:stretch/>
        </p:blipFill>
        <p:spPr bwMode="auto">
          <a:xfrm>
            <a:off x="7083552" y="5661246"/>
            <a:ext cx="1741547" cy="98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1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F1FE15-9281-41D5-86EE-443CE69FF17B}"/>
              </a:ext>
            </a:extLst>
          </p:cNvPr>
          <p:cNvSpPr>
            <a:spLocks noGrp="1"/>
          </p:cNvSpPr>
          <p:nvPr>
            <p:ph type="title"/>
          </p:nvPr>
        </p:nvSpPr>
        <p:spPr>
          <a:xfrm>
            <a:off x="244963" y="383888"/>
            <a:ext cx="8501122" cy="5259690"/>
          </a:xfrm>
        </p:spPr>
        <p:txBody>
          <a:bodyPr>
            <a:noAutofit/>
          </a:bodyPr>
          <a:lstStyle/>
          <a:p>
            <a:pPr marL="266689">
              <a:lnSpc>
                <a:spcPct val="100000"/>
              </a:lnSpc>
            </a:pPr>
            <a:r>
              <a:rPr lang="ru-RU" sz="2200" b="1" dirty="0">
                <a:latin typeface="Times New Roman" panose="02020603050405020304" pitchFamily="18" charset="0"/>
                <a:cs typeface="Times New Roman" panose="02020603050405020304" pitchFamily="18" charset="0"/>
              </a:rPr>
              <a:t>УЧАСТНИК №1</a:t>
            </a:r>
            <a:br>
              <a:rPr lang="ru-RU" sz="2200" b="1"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r>
              <a:rPr lang="ru-RU" sz="2200" b="1" dirty="0" err="1">
                <a:latin typeface="Times New Roman" panose="02020603050405020304" pitchFamily="18" charset="0"/>
                <a:cs typeface="Times New Roman" panose="02020603050405020304" pitchFamily="18" charset="0"/>
              </a:rPr>
              <a:t>Жамбаев</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Оралхан</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Нұрбосынұлы </a:t>
            </a:r>
            <a:r>
              <a:rPr lang="ru-RU" sz="2200" dirty="0">
                <a:latin typeface="Times New Roman" panose="02020603050405020304" pitchFamily="18" charset="0"/>
                <a:cs typeface="Times New Roman" panose="02020603050405020304" pitchFamily="18" charset="0"/>
              </a:rPr>
              <a:t>– руководитель отдела контроля за внутрибольничными инфекциями Департамента эпидемиологического контроля Жамбылской области Комитета санитарно-эпидемиологического контроля МЗ РК</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b="1" dirty="0">
                <a:latin typeface="Times New Roman" panose="02020603050405020304" pitchFamily="18" charset="0"/>
                <a:cs typeface="Times New Roman" panose="02020603050405020304" pitchFamily="18" charset="0"/>
              </a:rPr>
              <a:t>Задание №1 </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effectLst/>
                <a:latin typeface="Times New Roman" panose="02020603050405020304" pitchFamily="18" charset="0"/>
                <a:ea typeface="Times New Roman" panose="02020603050405020304" pitchFamily="18" charset="0"/>
              </a:rPr>
              <a:t>провести оценку данных формы АСУ ИСМП в части родовспомогательных учреждениях среди родильниц после родов и операций кесарево сечение (Таблица 4) в рамках полноты форм с учетом действующих НПА РК и лучших практик в мире по данным вопросам.</a:t>
            </a:r>
            <a:endParaRPr lang="ru-RU" sz="22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5733256"/>
            <a:ext cx="1368152" cy="1005724"/>
          </a:xfrm>
          <a:prstGeom prst="rect">
            <a:avLst/>
          </a:prstGeom>
        </p:spPr>
      </p:pic>
      <p:pic>
        <p:nvPicPr>
          <p:cNvPr id="4" name="Рисунок 3">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589240"/>
            <a:ext cx="1689630" cy="1008113"/>
          </a:xfrm>
          <a:prstGeom prst="rect">
            <a:avLst/>
          </a:prstGeom>
        </p:spPr>
      </p:pic>
    </p:spTree>
    <p:extLst>
      <p:ext uri="{BB962C8B-B14F-4D97-AF65-F5344CB8AC3E}">
        <p14:creationId xmlns:p14="http://schemas.microsoft.com/office/powerpoint/2010/main" val="523425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87611"/>
          </a:xfrm>
        </p:spPr>
        <p:txBody>
          <a:bodyPr>
            <a:normAutofit fontScale="90000"/>
          </a:bodyPr>
          <a:lstStyle/>
          <a:p>
            <a:pPr algn="ctr"/>
            <a:r>
              <a:rPr lang="ru-RU" sz="3200" b="1" dirty="0"/>
              <a:t>Вывод</a:t>
            </a:r>
            <a:r>
              <a:rPr lang="ru-RU" sz="3200" dirty="0"/>
              <a:t/>
            </a:r>
            <a:br>
              <a:rPr lang="ru-RU" sz="3200" dirty="0"/>
            </a:br>
            <a:endParaRPr lang="ru-RU" sz="3200" dirty="0"/>
          </a:p>
        </p:txBody>
      </p:sp>
      <p:sp>
        <p:nvSpPr>
          <p:cNvPr id="3" name="Объект 2"/>
          <p:cNvSpPr>
            <a:spLocks noGrp="1"/>
          </p:cNvSpPr>
          <p:nvPr>
            <p:ph idx="1"/>
          </p:nvPr>
        </p:nvSpPr>
        <p:spPr>
          <a:xfrm>
            <a:off x="285700" y="908721"/>
            <a:ext cx="8678788" cy="4824536"/>
          </a:xfrm>
        </p:spPr>
        <p:txBody>
          <a:bodyPr>
            <a:normAutofit/>
          </a:bodyPr>
          <a:lstStyle/>
          <a:p>
            <a:pPr algn="just"/>
            <a:r>
              <a:rPr lang="ru-RU" sz="2000" dirty="0"/>
              <a:t>Проанализировав материалы, пришла к мнению о том чтобы, прекращать ведения антибиотиков гинекологами всем пациентам  для профилактики. Надо проводить антибиотикопрофилактику тем пациентам у кого группа риска возникновения ИСМП.  </a:t>
            </a:r>
          </a:p>
          <a:p>
            <a:pPr algn="just"/>
            <a:r>
              <a:rPr lang="ru-RU" sz="2000" dirty="0"/>
              <a:t>Глобальный вопрос закуп антибиотиков,  фактически по тендеру закупают самые по цене дешевые антибиотики и не учитывают чувствительность к антибиотикам. </a:t>
            </a:r>
          </a:p>
          <a:p>
            <a:pPr algn="just"/>
            <a:r>
              <a:rPr lang="ru-RU" sz="2000" dirty="0"/>
              <a:t>В лабораториях при стационарах не определяют на чувствительность к антибиотикам и  не оснащены необходимыми оборудованиями. </a:t>
            </a:r>
          </a:p>
          <a:p>
            <a:pPr algn="just"/>
            <a:r>
              <a:rPr lang="ru-RU" sz="2000" dirty="0"/>
              <a:t>Нужно закупать современные техники и оборудования для дезинфекции и стерилизации, чтобы был минимальный контакт медперсонала  с загрязненным предметом. </a:t>
            </a:r>
          </a:p>
          <a:p>
            <a:pPr algn="just"/>
            <a:r>
              <a:rPr lang="ru-RU" sz="2000" dirty="0"/>
              <a:t>МО  должны усилить производственный самоконтроль, а именно определить носителей среди медперсоналов, усилить контроль дезинфекционного режима, по технике обработки рук. </a:t>
            </a:r>
          </a:p>
          <a:p>
            <a:pPr marL="0" indent="0">
              <a:buNone/>
            </a:pPr>
            <a:endParaRPr lang="ru-RU" sz="2000" dirty="0"/>
          </a:p>
        </p:txBody>
      </p:sp>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868491"/>
            <a:ext cx="1152128" cy="898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67" t="28273" r="19333" b="20116"/>
          <a:stretch/>
        </p:blipFill>
        <p:spPr bwMode="auto">
          <a:xfrm>
            <a:off x="7524328" y="5899213"/>
            <a:ext cx="1296144" cy="72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5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F1FE15-9281-41D5-86EE-443CE69FF17B}"/>
              </a:ext>
            </a:extLst>
          </p:cNvPr>
          <p:cNvSpPr>
            <a:spLocks noGrp="1"/>
          </p:cNvSpPr>
          <p:nvPr>
            <p:ph type="title"/>
          </p:nvPr>
        </p:nvSpPr>
        <p:spPr>
          <a:xfrm>
            <a:off x="244963" y="383888"/>
            <a:ext cx="8625366" cy="4989328"/>
          </a:xfrm>
        </p:spPr>
        <p:txBody>
          <a:bodyPr>
            <a:noAutofit/>
          </a:bodyPr>
          <a:lstStyle/>
          <a:p>
            <a:pPr marL="266689">
              <a:lnSpc>
                <a:spcPct val="100000"/>
              </a:lnSpc>
            </a:pP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УЧАСТНИК №3</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Исламова </a:t>
            </a:r>
            <a:r>
              <a:rPr lang="ru-RU" sz="2400" b="1" dirty="0" err="1">
                <a:latin typeface="Times New Roman" panose="02020603050405020304" pitchFamily="18" charset="0"/>
                <a:cs typeface="Times New Roman" panose="02020603050405020304" pitchFamily="18" charset="0"/>
              </a:rPr>
              <a:t>Нуржамал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Набиевна</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руководитель отдела контроля за внутрибольничными инфекциями Департамента санитарно-эпидемиологического контроля Атырауской области КСЭК МЗ РК</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Задание №3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провести оценку данных формы АСУ ИСМП в части ИСМП среди новорожденных на курируемой территории (Таблица 6) в рамках полноты форм с учетом действующих НПА РК и лучших практик в мире по данным вопросам ИСМП среди новорожденных.</a:t>
            </a:r>
            <a:br>
              <a:rPr lang="ru-RU" sz="24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3528" y="5733256"/>
            <a:ext cx="1296144" cy="936104"/>
          </a:xfrm>
          <a:prstGeom prst="rect">
            <a:avLst/>
          </a:prstGeom>
        </p:spPr>
      </p:pic>
      <p:pic>
        <p:nvPicPr>
          <p:cNvPr id="4" name="Рисунок 3">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0699" y="5517233"/>
            <a:ext cx="1689630" cy="1080120"/>
          </a:xfrm>
          <a:prstGeom prst="rect">
            <a:avLst/>
          </a:prstGeom>
        </p:spPr>
      </p:pic>
    </p:spTree>
    <p:extLst>
      <p:ext uri="{BB962C8B-B14F-4D97-AF65-F5344CB8AC3E}">
        <p14:creationId xmlns:p14="http://schemas.microsoft.com/office/powerpoint/2010/main" val="52342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30B379-E7F8-408B-933F-70AB2DE25A5A}"/>
              </a:ext>
            </a:extLst>
          </p:cNvPr>
          <p:cNvSpPr>
            <a:spLocks noGrp="1"/>
          </p:cNvSpPr>
          <p:nvPr>
            <p:ph type="title"/>
          </p:nvPr>
        </p:nvSpPr>
        <p:spPr>
          <a:xfrm>
            <a:off x="456083" y="151311"/>
            <a:ext cx="7886700" cy="288032"/>
          </a:xfrm>
        </p:spPr>
        <p:txBody>
          <a:bodyPr>
            <a:normAutofit fontScale="90000"/>
          </a:bodyPr>
          <a:lstStyle/>
          <a:p>
            <a:pPr algn="ctr"/>
            <a:r>
              <a:rPr lang="ru-RU" sz="2400" b="1" dirty="0">
                <a:latin typeface="Times New Roman" pitchFamily="18" charset="0"/>
                <a:cs typeface="Times New Roman" pitchFamily="18" charset="0"/>
              </a:rPr>
              <a:t>Характеристика</a:t>
            </a:r>
            <a:r>
              <a:rPr lang="ru-RU" b="1" dirty="0"/>
              <a:t> </a:t>
            </a:r>
            <a:r>
              <a:rPr lang="ru-RU" sz="2400" b="1" dirty="0" err="1">
                <a:latin typeface="Times New Roman" pitchFamily="18" charset="0"/>
                <a:cs typeface="Times New Roman" pitchFamily="18" charset="0"/>
              </a:rPr>
              <a:t>Атырауской</a:t>
            </a:r>
            <a:r>
              <a:rPr lang="ru-RU" sz="2400" b="1" dirty="0">
                <a:latin typeface="Times New Roman" pitchFamily="18" charset="0"/>
                <a:cs typeface="Times New Roman" pitchFamily="18" charset="0"/>
              </a:rPr>
              <a:t> области </a:t>
            </a:r>
          </a:p>
        </p:txBody>
      </p:sp>
      <p:sp>
        <p:nvSpPr>
          <p:cNvPr id="6" name="Прямоугольник 5"/>
          <p:cNvSpPr/>
          <p:nvPr/>
        </p:nvSpPr>
        <p:spPr>
          <a:xfrm>
            <a:off x="500034" y="3963728"/>
            <a:ext cx="7929618" cy="2062103"/>
          </a:xfrm>
          <a:prstGeom prst="rect">
            <a:avLst/>
          </a:prstGeom>
        </p:spPr>
        <p:txBody>
          <a:bodyPr wrap="square">
            <a:spAutoFit/>
          </a:bodyPr>
          <a:lstStyle/>
          <a:p>
            <a:r>
              <a:rPr lang="ru-RU" sz="1600" dirty="0">
                <a:latin typeface="Times New Roman" pitchFamily="18" charset="0"/>
                <a:cs typeface="Times New Roman" pitchFamily="18" charset="0"/>
              </a:rPr>
              <a:t>Численность населения – 666.324.</a:t>
            </a:r>
          </a:p>
          <a:p>
            <a:r>
              <a:rPr lang="ru-RU" sz="1600" dirty="0">
                <a:latin typeface="Times New Roman" pitchFamily="18" charset="0"/>
                <a:cs typeface="Times New Roman" pitchFamily="18" charset="0"/>
              </a:rPr>
              <a:t>На территории  </a:t>
            </a:r>
            <a:r>
              <a:rPr lang="ru-RU" sz="1600" dirty="0" err="1">
                <a:latin typeface="Times New Roman" pitchFamily="18" charset="0"/>
                <a:cs typeface="Times New Roman" pitchFamily="18" charset="0"/>
              </a:rPr>
              <a:t>Атырауской</a:t>
            </a:r>
            <a:r>
              <a:rPr lang="ru-RU" sz="1600" dirty="0">
                <a:latin typeface="Times New Roman" pitchFamily="18" charset="0"/>
                <a:cs typeface="Times New Roman" pitchFamily="18" charset="0"/>
              </a:rPr>
              <a:t> области имеется – 689 МО в том числе:</a:t>
            </a:r>
          </a:p>
          <a:p>
            <a:r>
              <a:rPr lang="ru-RU" sz="1600" dirty="0">
                <a:latin typeface="Times New Roman" pitchFamily="18" charset="0"/>
                <a:cs typeface="Times New Roman" pitchFamily="18" charset="0"/>
              </a:rPr>
              <a:t>Стационаров – 26, на  2689 коек, </a:t>
            </a:r>
          </a:p>
          <a:p>
            <a:r>
              <a:rPr lang="ru-RU" sz="1600" dirty="0">
                <a:latin typeface="Times New Roman" pitchFamily="18" charset="0"/>
                <a:cs typeface="Times New Roman" pitchFamily="18" charset="0"/>
              </a:rPr>
              <a:t>ПМСП – 506, в том числе МК школ -195</a:t>
            </a:r>
          </a:p>
          <a:p>
            <a:r>
              <a:rPr lang="ru-RU" sz="1600" dirty="0">
                <a:latin typeface="Times New Roman" pitchFamily="18" charset="0"/>
                <a:cs typeface="Times New Roman" pitchFamily="18" charset="0"/>
              </a:rPr>
              <a:t>Стоматологических организаций – 148</a:t>
            </a:r>
          </a:p>
          <a:p>
            <a:r>
              <a:rPr lang="ru-RU" sz="1600" dirty="0">
                <a:latin typeface="Times New Roman" pitchFamily="18" charset="0"/>
                <a:cs typeface="Times New Roman" pitchFamily="18" charset="0"/>
              </a:rPr>
              <a:t>Центр крови – 1</a:t>
            </a:r>
          </a:p>
          <a:p>
            <a:r>
              <a:rPr lang="ru-RU" sz="1600" dirty="0">
                <a:latin typeface="Times New Roman" pitchFamily="18" charset="0"/>
                <a:cs typeface="Times New Roman" pitchFamily="18" charset="0"/>
              </a:rPr>
              <a:t>Лаборатория, работающая с микроорганизмами 1-4 групп патогенности – 7</a:t>
            </a:r>
          </a:p>
          <a:p>
            <a:r>
              <a:rPr lang="ru-RU" sz="1600" dirty="0">
                <a:latin typeface="Times New Roman" pitchFamily="18" charset="0"/>
                <a:cs typeface="Times New Roman" pitchFamily="18" charset="0"/>
              </a:rPr>
              <a:t>Склад для хранения и транспортировки вакцин и МИБП - 1</a:t>
            </a:r>
            <a:endParaRPr lang="ru-RU" sz="1200" dirty="0">
              <a:latin typeface="Times New Roman" pitchFamily="18" charset="0"/>
              <a:cs typeface="Times New Roman" pitchFamily="18" charset="0"/>
            </a:endParaRPr>
          </a:p>
        </p:txBody>
      </p:sp>
      <p:pic>
        <p:nvPicPr>
          <p:cNvPr id="7" name="Содержимое 6" descr="426863932c1aa7257.jpg"/>
          <p:cNvPicPr>
            <a:picLocks noGrp="1" noChangeAspect="1"/>
          </p:cNvPicPr>
          <p:nvPr>
            <p:ph idx="1"/>
          </p:nvPr>
        </p:nvPicPr>
        <p:blipFill>
          <a:blip r:embed="rId2"/>
          <a:stretch>
            <a:fillRect/>
          </a:stretch>
        </p:blipFill>
        <p:spPr>
          <a:xfrm>
            <a:off x="500034" y="526640"/>
            <a:ext cx="8072494" cy="3357587"/>
          </a:xfrm>
        </p:spPr>
      </p:pic>
      <p:pic>
        <p:nvPicPr>
          <p:cNvPr id="8" name="Рисунок 7">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4282" y="6143644"/>
            <a:ext cx="1253188" cy="714356"/>
          </a:xfrm>
          <a:prstGeom prst="rect">
            <a:avLst/>
          </a:prstGeom>
        </p:spPr>
      </p:pic>
      <p:pic>
        <p:nvPicPr>
          <p:cNvPr id="9" name="Рисунок 8">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434" y="5733256"/>
            <a:ext cx="1494483" cy="942228"/>
          </a:xfrm>
          <a:prstGeom prst="rect">
            <a:avLst/>
          </a:prstGeom>
        </p:spPr>
      </p:pic>
    </p:spTree>
    <p:extLst>
      <p:ext uri="{BB962C8B-B14F-4D97-AF65-F5344CB8AC3E}">
        <p14:creationId xmlns:p14="http://schemas.microsoft.com/office/powerpoint/2010/main" val="3739883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71500" y="182515"/>
            <a:ext cx="8001000" cy="990600"/>
          </a:xfrm>
        </p:spPr>
        <p:txBody>
          <a:bodyPr rtlCol="0">
            <a:noAutofit/>
          </a:bodyPr>
          <a:lstStyle/>
          <a:p>
            <a:pPr algn="ctr" eaLnBrk="1" fontAlgn="auto" hangingPunct="1">
              <a:spcAft>
                <a:spcPts val="0"/>
              </a:spcAft>
              <a:defRPr/>
            </a:pPr>
            <a:r>
              <a:rPr lang="ru-RU" sz="2000" b="1" dirty="0">
                <a:effectLst>
                  <a:outerShdw blurRad="38100" dist="38100" dir="2700000" algn="tl">
                    <a:srgbClr val="C0C0C0"/>
                  </a:outerShdw>
                </a:effectLst>
                <a:latin typeface="Times New Roman" pitchFamily="18" charset="0"/>
                <a:cs typeface="Times New Roman" pitchFamily="18" charset="0"/>
              </a:rPr>
              <a:t>Показатель заболеваемости  ИСМП на </a:t>
            </a:r>
            <a:r>
              <a:rPr lang="ru-RU" sz="2000" b="1" dirty="0">
                <a:solidFill>
                  <a:srgbClr val="FF0000"/>
                </a:solidFill>
                <a:effectLst>
                  <a:outerShdw blurRad="38100" dist="38100" dir="2700000" algn="tl">
                    <a:srgbClr val="C0C0C0"/>
                  </a:outerShdw>
                </a:effectLst>
                <a:latin typeface="Times New Roman" pitchFamily="18" charset="0"/>
                <a:cs typeface="Times New Roman" pitchFamily="18" charset="0"/>
              </a:rPr>
              <a:t>1000 госпитализированных  </a:t>
            </a:r>
            <a:r>
              <a:rPr lang="ru-RU" sz="2000" b="1" dirty="0">
                <a:effectLst>
                  <a:outerShdw blurRad="38100" dist="38100" dir="2700000" algn="tl">
                    <a:srgbClr val="C0C0C0"/>
                  </a:outerShdw>
                </a:effectLst>
                <a:latin typeface="Times New Roman" pitchFamily="18" charset="0"/>
                <a:cs typeface="Times New Roman" pitchFamily="18" charset="0"/>
              </a:rPr>
              <a:t>в медицинских организациях  Атырауской области и по Республике Казахстан в период с 2018-2022гг.</a:t>
            </a:r>
          </a:p>
        </p:txBody>
      </p:sp>
      <p:graphicFrame>
        <p:nvGraphicFramePr>
          <p:cNvPr id="5" name="Объект 4"/>
          <p:cNvGraphicFramePr>
            <a:graphicFrameLocks noGrp="1"/>
          </p:cNvGraphicFramePr>
          <p:nvPr>
            <p:ph idx="1"/>
          </p:nvPr>
        </p:nvGraphicFramePr>
        <p:xfrm>
          <a:off x="395536" y="1167475"/>
          <a:ext cx="8458382" cy="4230495"/>
        </p:xfrm>
        <a:graphic>
          <a:graphicData uri="http://schemas.openxmlformats.org/drawingml/2006/chart">
            <c:chart xmlns:c="http://schemas.openxmlformats.org/drawingml/2006/chart" xmlns:r="http://schemas.openxmlformats.org/officeDocument/2006/relationships" r:id="rId3"/>
          </a:graphicData>
        </a:graphic>
      </p:graphicFrame>
      <p:sp>
        <p:nvSpPr>
          <p:cNvPr id="1029" name="Номер слайда 1"/>
          <p:cNvSpPr>
            <a:spLocks noGrp="1"/>
          </p:cNvSpPr>
          <p:nvPr>
            <p:ph type="sldNum" sz="quarter" idx="12"/>
          </p:nvPr>
        </p:nvSpPr>
        <p:spPr>
          <a:ln>
            <a:miter lim="800000"/>
            <a:headEnd/>
            <a:tailEnd/>
          </a:ln>
        </p:spPr>
        <p:txBody>
          <a:bodyPr rtlCol="0"/>
          <a:lstStyle/>
          <a:p>
            <a:pPr>
              <a:defRPr/>
            </a:pPr>
            <a:r>
              <a:rPr lang="ru-RU" altLang="ru-RU">
                <a:solidFill>
                  <a:schemeClr val="tx1">
                    <a:tint val="75000"/>
                  </a:schemeClr>
                </a:solidFill>
              </a:rPr>
              <a:t>6</a:t>
            </a:r>
          </a:p>
        </p:txBody>
      </p:sp>
      <p:pic>
        <p:nvPicPr>
          <p:cNvPr id="6" name="Рисунок 5">
            <a:extLst>
              <a:ext uri="{FF2B5EF4-FFF2-40B4-BE49-F238E27FC236}">
                <a16:creationId xmlns:a16="http://schemas.microsoft.com/office/drawing/2014/main" xmlns="" id="{082EF5EE-1FFB-4862-A12A-E866F321C7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5536" y="5610223"/>
            <a:ext cx="1368152" cy="1128757"/>
          </a:xfrm>
          <a:prstGeom prst="rect">
            <a:avLst/>
          </a:prstGeom>
        </p:spPr>
      </p:pic>
      <p:pic>
        <p:nvPicPr>
          <p:cNvPr id="7" name="Рисунок 6">
            <a:extLst>
              <a:ext uri="{FF2B5EF4-FFF2-40B4-BE49-F238E27FC236}">
                <a16:creationId xmlns:a16="http://schemas.microsoft.com/office/drawing/2014/main" xmlns="" id="{AC6CEFDB-6DC0-4A6E-B794-167A610562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5595365"/>
            <a:ext cx="1689630" cy="1080120"/>
          </a:xfrm>
          <a:prstGeom prst="rect">
            <a:avLst/>
          </a:prstGeom>
        </p:spPr>
      </p:pic>
      <p:sp>
        <p:nvSpPr>
          <p:cNvPr id="8" name="TextBox 7">
            <a:extLst>
              <a:ext uri="{FF2B5EF4-FFF2-40B4-BE49-F238E27FC236}">
                <a16:creationId xmlns:a16="http://schemas.microsoft.com/office/drawing/2014/main" xmlns="" id="{F03C4BB1-AC0E-44A5-9093-D289347F840E}"/>
              </a:ext>
            </a:extLst>
          </p:cNvPr>
          <p:cNvSpPr txBox="1"/>
          <p:nvPr/>
        </p:nvSpPr>
        <p:spPr>
          <a:xfrm>
            <a:off x="1976276" y="5690525"/>
            <a:ext cx="4975423" cy="369332"/>
          </a:xfrm>
          <a:prstGeom prst="rect">
            <a:avLst/>
          </a:prstGeom>
          <a:noFill/>
        </p:spPr>
        <p:txBody>
          <a:bodyPr wrap="square">
            <a:spAutoFit/>
          </a:bodyPr>
          <a:lstStyle/>
          <a:p>
            <a:r>
              <a:rPr lang="ru-RU" dirty="0"/>
              <a:t>В мире показатель заболеваемости ИСМП </a:t>
            </a:r>
            <a:r>
              <a:rPr lang="ru-RU" b="1" dirty="0">
                <a:solidFill>
                  <a:srgbClr val="FF0000"/>
                </a:solidFill>
              </a:rPr>
              <a:t>5-10%</a:t>
            </a:r>
          </a:p>
        </p:txBody>
      </p:sp>
    </p:spTree>
    <p:extLst>
      <p:ext uri="{BB962C8B-B14F-4D97-AF65-F5344CB8AC3E}">
        <p14:creationId xmlns:p14="http://schemas.microsoft.com/office/powerpoint/2010/main" val="1179720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750" y="188641"/>
            <a:ext cx="7804150" cy="954360"/>
          </a:xfrm>
        </p:spPr>
        <p:txBody>
          <a:bodyPr rtlCol="0">
            <a:noAutofit/>
          </a:bodyPr>
          <a:lstStyle/>
          <a:p>
            <a:pPr algn="ctr" eaLnBrk="1" fontAlgn="auto" hangingPunct="1">
              <a:spcAft>
                <a:spcPts val="0"/>
              </a:spcAft>
              <a:defRPr/>
            </a:pPr>
            <a:r>
              <a:rPr lang="ru-RU" sz="2000" b="1" dirty="0">
                <a:latin typeface="Times New Roman" pitchFamily="18" charset="0"/>
                <a:cs typeface="Times New Roman" pitchFamily="18" charset="0"/>
              </a:rPr>
              <a:t>Удельный вес (%) лабораторного подтверждения ИСМП в Атырауской области и по Республике Казахстан в период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с 2018-2022годы </a:t>
            </a:r>
            <a:endParaRPr lang="ru-RU" sz="2000" b="1" dirty="0">
              <a:solidFill>
                <a:schemeClr val="accent3">
                  <a:lumMod val="50000"/>
                </a:schemeClr>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436505656"/>
              </p:ext>
            </p:extLst>
          </p:nvPr>
        </p:nvGraphicFramePr>
        <p:xfrm>
          <a:off x="179512" y="1196751"/>
          <a:ext cx="4608512" cy="4413471"/>
        </p:xfrm>
        <a:graphic>
          <a:graphicData uri="http://schemas.openxmlformats.org/drawingml/2006/chart">
            <c:chart xmlns:c="http://schemas.openxmlformats.org/drawingml/2006/chart" xmlns:r="http://schemas.openxmlformats.org/officeDocument/2006/relationships" r:id="rId2"/>
          </a:graphicData>
        </a:graphic>
      </p:graphicFrame>
      <p:sp>
        <p:nvSpPr>
          <p:cNvPr id="1029" name="Номер слайда 1"/>
          <p:cNvSpPr>
            <a:spLocks noGrp="1"/>
          </p:cNvSpPr>
          <p:nvPr>
            <p:ph type="sldNum" sz="quarter" idx="12"/>
          </p:nvPr>
        </p:nvSpPr>
        <p:spPr>
          <a:ln>
            <a:miter lim="800000"/>
            <a:headEnd/>
            <a:tailEnd/>
          </a:ln>
        </p:spPr>
        <p:txBody>
          <a:bodyPr rtlCol="0"/>
          <a:lstStyle/>
          <a:p>
            <a:pPr>
              <a:defRPr/>
            </a:pPr>
            <a:r>
              <a:rPr lang="ru-RU" altLang="ru-RU">
                <a:solidFill>
                  <a:schemeClr val="tx1">
                    <a:tint val="75000"/>
                  </a:schemeClr>
                </a:solidFill>
              </a:rPr>
              <a:t>6</a:t>
            </a:r>
          </a:p>
        </p:txBody>
      </p:sp>
      <p:pic>
        <p:nvPicPr>
          <p:cNvPr id="6" name="Рисунок 5">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5536" y="5610223"/>
            <a:ext cx="1368152" cy="1128757"/>
          </a:xfrm>
          <a:prstGeom prst="rect">
            <a:avLst/>
          </a:prstGeom>
        </p:spPr>
      </p:pic>
      <p:pic>
        <p:nvPicPr>
          <p:cNvPr id="7" name="Рисунок 6">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877271"/>
            <a:ext cx="1473606" cy="798213"/>
          </a:xfrm>
          <a:prstGeom prst="rect">
            <a:avLst/>
          </a:prstGeom>
        </p:spPr>
      </p:pic>
      <p:sp>
        <p:nvSpPr>
          <p:cNvPr id="8" name="TextBox 7">
            <a:extLst>
              <a:ext uri="{FF2B5EF4-FFF2-40B4-BE49-F238E27FC236}">
                <a16:creationId xmlns:a16="http://schemas.microsoft.com/office/drawing/2014/main" xmlns="" id="{B5042F7E-CA5E-4E53-8B9C-3B5F806D9BFB}"/>
              </a:ext>
            </a:extLst>
          </p:cNvPr>
          <p:cNvSpPr txBox="1"/>
          <p:nvPr/>
        </p:nvSpPr>
        <p:spPr>
          <a:xfrm>
            <a:off x="4932040" y="1474912"/>
            <a:ext cx="4032448" cy="5109091"/>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Обеспеченность МО микробиологической лабораторией – 6,2% (1/16), остальные  МО микробиологический мониторинг осуществляют на договорных основах</a:t>
            </a:r>
          </a:p>
          <a:p>
            <a:r>
              <a:rPr lang="ru-RU" sz="1400" b="1" dirty="0">
                <a:latin typeface="Times New Roman" panose="02020603050405020304" pitchFamily="18" charset="0"/>
                <a:cs typeface="Times New Roman" panose="02020603050405020304" pitchFamily="18" charset="0"/>
              </a:rPr>
              <a:t>Проблемы:</a:t>
            </a:r>
          </a:p>
          <a:p>
            <a:pPr marL="342900" indent="-342900">
              <a:buAutoNum type="arabicPeriod"/>
            </a:pPr>
            <a:r>
              <a:rPr lang="ru-RU" sz="1400" dirty="0">
                <a:latin typeface="Times New Roman" panose="02020603050405020304" pitchFamily="18" charset="0"/>
                <a:cs typeface="Times New Roman" panose="02020603050405020304" pitchFamily="18" charset="0"/>
              </a:rPr>
              <a:t>Остается нерешенным вопрос открытия централизованных клинико-микробиологических лабораторий</a:t>
            </a:r>
          </a:p>
          <a:p>
            <a:pPr marL="342900" indent="-342900">
              <a:buAutoNum type="arabicPeriod"/>
            </a:pPr>
            <a:r>
              <a:rPr lang="ru-RU" sz="1400" dirty="0">
                <a:latin typeface="Times New Roman" panose="02020603050405020304" pitchFamily="18" charset="0"/>
                <a:cs typeface="Times New Roman" panose="02020603050405020304" pitchFamily="18" charset="0"/>
              </a:rPr>
              <a:t>Для </a:t>
            </a:r>
            <a:r>
              <a:rPr lang="ru-RU" sz="1400" dirty="0" err="1">
                <a:latin typeface="Times New Roman" panose="02020603050405020304" pitchFamily="18" charset="0"/>
                <a:cs typeface="Times New Roman" panose="02020603050405020304" pitchFamily="18" charset="0"/>
              </a:rPr>
              <a:t>гемокультивирования</a:t>
            </a:r>
            <a:r>
              <a:rPr lang="ru-RU" sz="1400" dirty="0">
                <a:latin typeface="Times New Roman" panose="02020603050405020304" pitchFamily="18" charset="0"/>
                <a:cs typeface="Times New Roman" panose="02020603050405020304" pitchFamily="18" charset="0"/>
              </a:rPr>
              <a:t> крови на стерильность использовали ручной метод пересева, где сроки выдачи результата  </a:t>
            </a:r>
            <a:r>
              <a:rPr lang="ru-RU" sz="1400" dirty="0" err="1">
                <a:latin typeface="Times New Roman" panose="02020603050405020304" pitchFamily="18" charset="0"/>
                <a:cs typeface="Times New Roman" panose="02020603050405020304" pitchFamily="18" charset="0"/>
              </a:rPr>
              <a:t>бак.исследований</a:t>
            </a:r>
            <a:r>
              <a:rPr lang="ru-RU" sz="1400" dirty="0">
                <a:latin typeface="Times New Roman" panose="02020603050405020304" pitchFamily="18" charset="0"/>
                <a:cs typeface="Times New Roman" panose="02020603050405020304" pitchFamily="18" charset="0"/>
              </a:rPr>
              <a:t>  на 8-10 сутки</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      Микробиологическая лаборатория  АОБ №2 для </a:t>
            </a:r>
            <a:r>
              <a:rPr lang="ru-RU" sz="1400" dirty="0" err="1">
                <a:latin typeface="Times New Roman" panose="02020603050405020304" pitchFamily="18" charset="0"/>
                <a:cs typeface="Times New Roman" panose="02020603050405020304" pitchFamily="18" charset="0"/>
              </a:rPr>
              <a:t>гемокультивирования</a:t>
            </a:r>
            <a:r>
              <a:rPr lang="ru-RU" sz="1400" dirty="0">
                <a:latin typeface="Times New Roman" panose="02020603050405020304" pitchFamily="18" charset="0"/>
                <a:cs typeface="Times New Roman" panose="02020603050405020304" pitchFamily="18" charset="0"/>
              </a:rPr>
              <a:t> крови  приобрели бактериальный анализатор «</a:t>
            </a:r>
            <a:r>
              <a:rPr lang="en-US" sz="1400" dirty="0" err="1">
                <a:latin typeface="Times New Roman" panose="02020603050405020304" pitchFamily="18" charset="0"/>
                <a:cs typeface="Times New Roman" panose="02020603050405020304" pitchFamily="18" charset="0"/>
              </a:rPr>
              <a:t>Bactalert</a:t>
            </a:r>
            <a:r>
              <a:rPr lang="ru-RU" sz="1400" dirty="0">
                <a:latin typeface="Times New Roman" panose="02020603050405020304" pitchFamily="18" charset="0"/>
                <a:cs typeface="Times New Roman" panose="02020603050405020304" pitchFamily="18" charset="0"/>
              </a:rPr>
              <a:t>» результат выдачи на 5-е сутки. При высеве положительного результата в течение 1 сутки</a:t>
            </a:r>
          </a:p>
          <a:p>
            <a:r>
              <a:rPr lang="ru-RU" sz="1400" dirty="0">
                <a:latin typeface="Times New Roman" panose="02020603050405020304" pitchFamily="18" charset="0"/>
                <a:cs typeface="Times New Roman" panose="02020603050405020304" pitchFamily="18" charset="0"/>
              </a:rPr>
              <a:t>Для определения флоры и чувствительности приобрели бактериальный анализатор «</a:t>
            </a:r>
            <a:r>
              <a:rPr lang="en-US" sz="1400" dirty="0">
                <a:latin typeface="Times New Roman" panose="02020603050405020304" pitchFamily="18" charset="0"/>
                <a:cs typeface="Times New Roman" panose="02020603050405020304" pitchFamily="18" charset="0"/>
              </a:rPr>
              <a:t>Baitek-2</a:t>
            </a:r>
            <a:r>
              <a:rPr lang="ru-RU" sz="1400" dirty="0">
                <a:latin typeface="Times New Roman" panose="02020603050405020304" pitchFamily="18" charset="0"/>
                <a:cs typeface="Times New Roman" panose="02020603050405020304" pitchFamily="18" charset="0"/>
              </a:rPr>
              <a:t>», результат выдачи в течение 3-е суток</a:t>
            </a:r>
          </a:p>
          <a:p>
            <a:r>
              <a:rPr lang="ru-RU" sz="1600" dirty="0">
                <a:latin typeface="Times New Roman" panose="02020603050405020304" pitchFamily="18" charset="0"/>
                <a:cs typeface="Times New Roman" panose="02020603050405020304" pitchFamily="18" charset="0"/>
              </a:rPr>
              <a:t> </a:t>
            </a:r>
          </a:p>
          <a:p>
            <a:pPr marL="342900" indent="-342900">
              <a:buAutoNum type="arabicPeriod"/>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530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404664"/>
            <a:ext cx="7886700" cy="471586"/>
          </a:xfrm>
        </p:spPr>
        <p:txBody>
          <a:bodyPr>
            <a:noAutofit/>
          </a:bodyPr>
          <a:lstStyle/>
          <a:p>
            <a:pPr algn="ctr"/>
            <a:r>
              <a:rPr lang="ru-RU" sz="2400" b="1" i="1" dirty="0">
                <a:latin typeface="Times New Roman" panose="02020603050405020304" pitchFamily="18" charset="0"/>
                <a:cs typeface="Times New Roman" panose="02020603050405020304" pitchFamily="18" charset="0"/>
              </a:rPr>
              <a:t>Актуальность ИСМП среди новорожденных (1)</a:t>
            </a:r>
          </a:p>
        </p:txBody>
      </p:sp>
      <p:sp>
        <p:nvSpPr>
          <p:cNvPr id="7" name="Объект 6"/>
          <p:cNvSpPr>
            <a:spLocks noGrp="1"/>
          </p:cNvSpPr>
          <p:nvPr>
            <p:ph idx="1"/>
          </p:nvPr>
        </p:nvSpPr>
        <p:spPr>
          <a:xfrm>
            <a:off x="290083" y="1412776"/>
            <a:ext cx="8563834" cy="4256983"/>
          </a:xfrm>
        </p:spPr>
        <p:txBody>
          <a:bodyPr>
            <a:normAutofit fontScale="32500" lnSpcReduction="20000"/>
          </a:bodyPr>
          <a:lstStyle/>
          <a:p>
            <a:pPr algn="just">
              <a:buClr>
                <a:schemeClr val="dk1"/>
              </a:buClr>
              <a:buSzPct val="100000"/>
            </a:pPr>
            <a:r>
              <a:rPr lang="ru-RU" sz="7200" b="1" dirty="0">
                <a:latin typeface="Times New Roman" panose="02020603050405020304" pitchFamily="18" charset="0"/>
                <a:cs typeface="Times New Roman" panose="02020603050405020304" pitchFamily="18" charset="0"/>
              </a:rPr>
              <a:t>24% </a:t>
            </a:r>
            <a:r>
              <a:rPr lang="ru-RU" sz="7200" dirty="0">
                <a:latin typeface="Times New Roman" panose="02020603050405020304" pitchFamily="18" charset="0"/>
                <a:cs typeface="Times New Roman" panose="02020603050405020304" pitchFamily="18" charset="0"/>
              </a:rPr>
              <a:t>причин неонатальной смертности и долгосрочной заболеваемости - </a:t>
            </a:r>
            <a:r>
              <a:rPr lang="ru-RU" sz="7200" dirty="0" err="1">
                <a:latin typeface="Times New Roman" panose="02020603050405020304" pitchFamily="18" charset="0"/>
                <a:cs typeface="Times New Roman" panose="02020603050405020304" pitchFamily="18" charset="0"/>
              </a:rPr>
              <a:t>неонатальной</a:t>
            </a:r>
            <a:r>
              <a:rPr lang="ru-RU" sz="7200" dirty="0">
                <a:latin typeface="Times New Roman" panose="02020603050405020304" pitchFamily="18" charset="0"/>
                <a:cs typeface="Times New Roman" panose="02020603050405020304" pitchFamily="18" charset="0"/>
              </a:rPr>
              <a:t> инфекции,</a:t>
            </a:r>
            <a:r>
              <a:rPr lang="ru-RU" sz="7200" b="1" dirty="0">
                <a:latin typeface="Times New Roman" panose="02020603050405020304" pitchFamily="18" charset="0"/>
                <a:ea typeface="Calibri"/>
                <a:cs typeface="Times New Roman" panose="02020603050405020304" pitchFamily="18" charset="0"/>
                <a:sym typeface="Calibri"/>
              </a:rPr>
              <a:t> </a:t>
            </a:r>
            <a:r>
              <a:rPr lang="ru-RU" sz="7200" dirty="0">
                <a:latin typeface="Times New Roman" panose="02020603050405020304" pitchFamily="18" charset="0"/>
                <a:cs typeface="Times New Roman" panose="02020603050405020304" pitchFamily="18" charset="0"/>
              </a:rPr>
              <a:t> в том числе сепсис 4%</a:t>
            </a:r>
          </a:p>
          <a:p>
            <a:pPr algn="just">
              <a:buClr>
                <a:schemeClr val="dk1"/>
              </a:buClr>
              <a:buSzPct val="100000"/>
            </a:pPr>
            <a:r>
              <a:rPr lang="ru-RU" sz="7200" dirty="0">
                <a:latin typeface="Times New Roman" panose="02020603050405020304" pitchFamily="18" charset="0"/>
                <a:cs typeface="Times New Roman" panose="02020603050405020304" pitchFamily="18" charset="0"/>
              </a:rPr>
              <a:t>ежегодно в мире  - от 1,3 до 3,9 млн. случаев неонатального сепсиса и от 400 000 до 700 000 смертей</a:t>
            </a:r>
          </a:p>
          <a:p>
            <a:pPr algn="just">
              <a:buClr>
                <a:schemeClr val="dk1"/>
              </a:buClr>
              <a:buSzPct val="100000"/>
            </a:pPr>
            <a:r>
              <a:rPr lang="ru-RU" sz="7200" b="1" dirty="0">
                <a:latin typeface="Times New Roman" panose="02020603050405020304" pitchFamily="18" charset="0"/>
                <a:cs typeface="Times New Roman" panose="02020603050405020304" pitchFamily="18" charset="0"/>
              </a:rPr>
              <a:t>23,6%</a:t>
            </a:r>
            <a:r>
              <a:rPr lang="ru-RU" sz="7200" dirty="0">
                <a:latin typeface="Times New Roman" panose="02020603050405020304" pitchFamily="18" charset="0"/>
                <a:cs typeface="Times New Roman" panose="02020603050405020304" pitchFamily="18" charset="0"/>
              </a:rPr>
              <a:t> сепсиса связано с лечением в стационаре </a:t>
            </a:r>
          </a:p>
          <a:p>
            <a:pPr algn="just">
              <a:buClr>
                <a:schemeClr val="dk1"/>
              </a:buClr>
              <a:buSzPct val="100000"/>
            </a:pPr>
            <a:r>
              <a:rPr lang="ru-RU" sz="7200" dirty="0">
                <a:latin typeface="Times New Roman" panose="02020603050405020304" pitchFamily="18" charset="0"/>
                <a:cs typeface="Times New Roman" panose="02020603050405020304" pitchFamily="18" charset="0"/>
              </a:rPr>
              <a:t>самая высокая заболеваемость сепсиса отмечена: </a:t>
            </a:r>
            <a:r>
              <a:rPr lang="ru-RU" sz="7200" b="1" dirty="0">
                <a:latin typeface="Times New Roman" panose="02020603050405020304" pitchFamily="18" charset="0"/>
                <a:cs typeface="Times New Roman" panose="02020603050405020304" pitchFamily="18" charset="0"/>
              </a:rPr>
              <a:t>112,9</a:t>
            </a:r>
            <a:r>
              <a:rPr lang="ru-RU" sz="7200" dirty="0">
                <a:latin typeface="Times New Roman" panose="02020603050405020304" pitchFamily="18" charset="0"/>
                <a:cs typeface="Times New Roman" panose="02020603050405020304" pitchFamily="18" charset="0"/>
              </a:rPr>
              <a:t> случаев сепсиса  на 1000 пациентов, против </a:t>
            </a:r>
            <a:r>
              <a:rPr lang="ru-RU" sz="7200" b="1" dirty="0">
                <a:latin typeface="Times New Roman" panose="02020603050405020304" pitchFamily="18" charset="0"/>
                <a:cs typeface="Times New Roman" panose="02020603050405020304" pitchFamily="18" charset="0"/>
              </a:rPr>
              <a:t>15,4</a:t>
            </a:r>
            <a:r>
              <a:rPr lang="ru-RU" sz="7200" dirty="0">
                <a:latin typeface="Times New Roman" panose="02020603050405020304" pitchFamily="18" charset="0"/>
                <a:cs typeface="Times New Roman" panose="02020603050405020304" pitchFamily="18" charset="0"/>
              </a:rPr>
              <a:t>  у взрослых</a:t>
            </a:r>
          </a:p>
          <a:p>
            <a:pPr algn="just">
              <a:buClr>
                <a:schemeClr val="dk1"/>
              </a:buClr>
              <a:buSzPct val="100000"/>
            </a:pPr>
            <a:r>
              <a:rPr lang="ru-RU" sz="7200" b="1" dirty="0">
                <a:latin typeface="Times New Roman" panose="02020603050405020304" pitchFamily="18" charset="0"/>
                <a:cs typeface="Times New Roman" panose="02020603050405020304" pitchFamily="18" charset="0"/>
              </a:rPr>
              <a:t>56,6%</a:t>
            </a:r>
            <a:r>
              <a:rPr lang="ru-RU" sz="7200" dirty="0">
                <a:latin typeface="Times New Roman" panose="02020603050405020304" pitchFamily="18" charset="0"/>
                <a:cs typeface="Times New Roman" panose="02020603050405020304" pitchFamily="18" charset="0"/>
              </a:rPr>
              <a:t> всех типов ИСМП приходится на неонатальный сепсис</a:t>
            </a:r>
          </a:p>
          <a:p>
            <a:pPr lvl="0" algn="just">
              <a:buClr>
                <a:schemeClr val="dk1"/>
              </a:buClr>
              <a:buSzPct val="100000"/>
              <a:buNone/>
            </a:pPr>
            <a:r>
              <a:rPr lang="ru-RU" sz="7200" dirty="0">
                <a:latin typeface="Times New Roman" panose="02020603050405020304" pitchFamily="18" charset="0"/>
                <a:cs typeface="Times New Roman" panose="02020603050405020304" pitchFamily="18" charset="0"/>
              </a:rPr>
              <a:t>	среди новорожденных, рожденных в МО на ИСМП приходятся от </a:t>
            </a:r>
            <a:r>
              <a:rPr lang="ru-RU" sz="7200" b="1" dirty="0">
                <a:latin typeface="Times New Roman" panose="02020603050405020304" pitchFamily="18" charset="0"/>
                <a:cs typeface="Times New Roman" panose="02020603050405020304" pitchFamily="18" charset="0"/>
              </a:rPr>
              <a:t>4 % до 56%  </a:t>
            </a:r>
            <a:r>
              <a:rPr lang="ru-RU" sz="7200" dirty="0">
                <a:latin typeface="Times New Roman" panose="02020603050405020304" pitchFamily="18" charset="0"/>
                <a:cs typeface="Times New Roman" panose="02020603050405020304" pitchFamily="18" charset="0"/>
              </a:rPr>
              <a:t>всех смертей в неонатальном периоде</a:t>
            </a:r>
          </a:p>
          <a:p>
            <a:pPr lvl="0" algn="just">
              <a:buClr>
                <a:schemeClr val="dk1"/>
              </a:buClr>
              <a:buSzPct val="100000"/>
            </a:pPr>
            <a:endParaRPr lang="ru-RU" sz="7200" dirty="0">
              <a:latin typeface="Times New Roman" panose="02020603050405020304" pitchFamily="18" charset="0"/>
              <a:cs typeface="Times New Roman" panose="02020603050405020304" pitchFamily="18" charset="0"/>
            </a:endParaRPr>
          </a:p>
          <a:p>
            <a:pPr indent="-88106">
              <a:buClr>
                <a:schemeClr val="dk1"/>
              </a:buClr>
              <a:buSzPct val="100000"/>
              <a:buNone/>
            </a:pPr>
            <a:endParaRPr lang="ru-RU" sz="72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4476" y="5796752"/>
            <a:ext cx="1253188" cy="942228"/>
          </a:xfrm>
          <a:prstGeom prst="rect">
            <a:avLst/>
          </a:prstGeom>
        </p:spPr>
      </p:pic>
      <p:pic>
        <p:nvPicPr>
          <p:cNvPr id="9" name="Рисунок 8">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434" y="5733256"/>
            <a:ext cx="1494483" cy="942228"/>
          </a:xfrm>
          <a:prstGeom prst="rect">
            <a:avLst/>
          </a:prstGeom>
        </p:spPr>
      </p:pic>
      <p:sp>
        <p:nvSpPr>
          <p:cNvPr id="6" name="TextBox 5">
            <a:extLst>
              <a:ext uri="{FF2B5EF4-FFF2-40B4-BE49-F238E27FC236}">
                <a16:creationId xmlns:a16="http://schemas.microsoft.com/office/drawing/2014/main" xmlns="" id="{E4DFABDC-A439-4C65-875C-5D523DFE1D08}"/>
              </a:ext>
            </a:extLst>
          </p:cNvPr>
          <p:cNvSpPr txBox="1"/>
          <p:nvPr/>
        </p:nvSpPr>
        <p:spPr>
          <a:xfrm>
            <a:off x="2002136" y="6236118"/>
            <a:ext cx="5256584" cy="461665"/>
          </a:xfrm>
          <a:prstGeom prst="rect">
            <a:avLst/>
          </a:prstGeom>
          <a:noFill/>
        </p:spPr>
        <p:txBody>
          <a:bodyPr wrap="square">
            <a:spAutoFit/>
          </a:bodyPr>
          <a:lstStyle/>
          <a:p>
            <a:r>
              <a:rPr lang="en-US" sz="1200" dirty="0">
                <a:hlinkClick r:id="rId5"/>
              </a:rPr>
              <a:t>https://openwho.org/courses/care-pregnant-woman-antenatal-clinic-en</a:t>
            </a:r>
            <a:endParaRPr lang="en-US" sz="1200" dirty="0"/>
          </a:p>
          <a:p>
            <a:endParaRPr lang="en-US" sz="1200" dirty="0"/>
          </a:p>
        </p:txBody>
      </p:sp>
    </p:spTree>
    <p:extLst>
      <p:ext uri="{BB962C8B-B14F-4D97-AF65-F5344CB8AC3E}">
        <p14:creationId xmlns:p14="http://schemas.microsoft.com/office/powerpoint/2010/main" val="3244461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323528" y="590606"/>
            <a:ext cx="8530390" cy="5127839"/>
          </a:xfrm>
        </p:spPr>
        <p:txBody>
          <a:bodyPr>
            <a:normAutofit fontScale="92500"/>
          </a:bodyPr>
          <a:lstStyle/>
          <a:p>
            <a:pPr algn="just">
              <a:buClr>
                <a:schemeClr val="dk1"/>
              </a:buClr>
              <a:buSzPct val="100000"/>
            </a:pPr>
            <a:endParaRPr lang="ru-RU" sz="1800" dirty="0">
              <a:latin typeface="Times New Roman" panose="02020603050405020304" pitchFamily="18" charset="0"/>
              <a:cs typeface="Times New Roman" panose="02020603050405020304" pitchFamily="18" charset="0"/>
            </a:endParaRPr>
          </a:p>
          <a:p>
            <a:pPr algn="just">
              <a:buClr>
                <a:schemeClr val="dk1"/>
              </a:buClr>
              <a:buSzPct val="100000"/>
            </a:pPr>
            <a:r>
              <a:rPr lang="ru-RU" sz="2400" dirty="0">
                <a:latin typeface="Times New Roman" panose="02020603050405020304" pitchFamily="18" charset="0"/>
                <a:cs typeface="Times New Roman" panose="02020603050405020304" pitchFamily="18" charset="0"/>
              </a:rPr>
              <a:t>более высокие показатели заболеваемости обнаружены </a:t>
            </a:r>
            <a:r>
              <a:rPr lang="ru-RU" sz="2400" b="1" dirty="0">
                <a:latin typeface="Times New Roman" panose="02020603050405020304" pitchFamily="18" charset="0"/>
                <a:cs typeface="Times New Roman" panose="02020603050405020304" pitchFamily="18" charset="0"/>
              </a:rPr>
              <a:t>в группах риска </a:t>
            </a:r>
            <a:r>
              <a:rPr lang="ru-RU" sz="2400" dirty="0">
                <a:latin typeface="Times New Roman" panose="02020603050405020304" pitchFamily="18" charset="0"/>
                <a:cs typeface="Times New Roman" panose="02020603050405020304" pitchFamily="18" charset="0"/>
              </a:rPr>
              <a:t>у новорожденных, в </a:t>
            </a:r>
            <a:r>
              <a:rPr lang="ru-RU" sz="2400" b="1" dirty="0">
                <a:latin typeface="Times New Roman" panose="02020603050405020304" pitchFamily="18" charset="0"/>
                <a:cs typeface="Times New Roman" panose="02020603050405020304" pitchFamily="18" charset="0"/>
              </a:rPr>
              <a:t>странах с низким уровнем дохода</a:t>
            </a:r>
          </a:p>
          <a:p>
            <a:pPr algn="just">
              <a:buClr>
                <a:schemeClr val="dk1"/>
              </a:buClr>
              <a:buSzPct val="100000"/>
            </a:pPr>
            <a:r>
              <a:rPr lang="ru-RU" sz="2400" b="1" dirty="0">
                <a:latin typeface="Times New Roman" panose="02020603050405020304" pitchFamily="18" charset="0"/>
                <a:cs typeface="Times New Roman" panose="02020603050405020304" pitchFamily="18" charset="0"/>
              </a:rPr>
              <a:t>три из десяти смертей </a:t>
            </a:r>
            <a:r>
              <a:rPr lang="ru-RU" sz="2400" dirty="0">
                <a:latin typeface="Times New Roman" panose="02020603050405020304" pitchFamily="18" charset="0"/>
                <a:cs typeface="Times New Roman" panose="02020603050405020304" pitchFamily="18" charset="0"/>
              </a:rPr>
              <a:t>неонатального сепсиса связаны с резистентными возбудителями (УПМ – устойчивость к противомикробным препаратам микроорганизмы)</a:t>
            </a:r>
          </a:p>
          <a:p>
            <a:pPr algn="just">
              <a:buClr>
                <a:schemeClr val="dk1"/>
              </a:buClr>
              <a:buSzPct val="100000"/>
            </a:pPr>
            <a:r>
              <a:rPr lang="ru-RU" sz="2400" b="1" dirty="0">
                <a:latin typeface="Times New Roman" panose="02020603050405020304" pitchFamily="18" charset="0"/>
                <a:cs typeface="Times New Roman" panose="02020603050405020304" pitchFamily="18" charset="0"/>
              </a:rPr>
              <a:t>84%</a:t>
            </a:r>
            <a:r>
              <a:rPr lang="ru-RU" sz="2400" dirty="0">
                <a:latin typeface="Times New Roman" panose="02020603050405020304" pitchFamily="18" charset="0"/>
                <a:cs typeface="Times New Roman" panose="02020603050405020304" pitchFamily="18" charset="0"/>
              </a:rPr>
              <a:t> неонатальных смертей из-за инфекций  - предотвратимые</a:t>
            </a:r>
          </a:p>
          <a:p>
            <a:pPr lvl="1" algn="just">
              <a:buClr>
                <a:schemeClr val="dk1"/>
              </a:buClr>
              <a:buSzPct val="100000"/>
              <a:buNone/>
            </a:pPr>
            <a:r>
              <a:rPr lang="ru-RU" sz="2400" dirty="0">
                <a:latin typeface="Times New Roman" panose="02020603050405020304" pitchFamily="18" charset="0"/>
                <a:cs typeface="Times New Roman" panose="02020603050405020304" pitchFamily="18" charset="0"/>
              </a:rPr>
              <a:t>меры - ранняя диагностика, своевременно надлежащее клиническое лечение</a:t>
            </a:r>
          </a:p>
          <a:p>
            <a:pPr algn="just">
              <a:buClr>
                <a:schemeClr val="dk1"/>
              </a:buClr>
              <a:buSzPct val="100000"/>
            </a:pPr>
            <a:r>
              <a:rPr lang="ru-RU" sz="2400" b="1" i="1" u="sng" dirty="0">
                <a:latin typeface="Times New Roman" panose="02020603050405020304" pitchFamily="18" charset="0"/>
                <a:cs typeface="Times New Roman" panose="02020603050405020304" pitchFamily="18" charset="0"/>
              </a:rPr>
              <a:t>Факторы риска</a:t>
            </a:r>
            <a:r>
              <a:rPr lang="ru-RU" sz="2400" dirty="0">
                <a:latin typeface="Times New Roman" panose="02020603050405020304" pitchFamily="18" charset="0"/>
                <a:cs typeface="Times New Roman" panose="02020603050405020304" pitchFamily="18" charset="0"/>
              </a:rPr>
              <a:t>: низкая масса тела при рождении и </a:t>
            </a:r>
            <a:r>
              <a:rPr lang="ru-RU" sz="2400" dirty="0" err="1">
                <a:latin typeface="Times New Roman" panose="02020603050405020304" pitchFamily="18" charset="0"/>
                <a:cs typeface="Times New Roman" panose="02020603050405020304" pitchFamily="18" charset="0"/>
              </a:rPr>
              <a:t>гестационный</a:t>
            </a:r>
            <a:r>
              <a:rPr lang="ru-RU" sz="2400" dirty="0">
                <a:latin typeface="Times New Roman" panose="02020603050405020304" pitchFamily="18" charset="0"/>
                <a:cs typeface="Times New Roman" panose="02020603050405020304" pitchFamily="18" charset="0"/>
              </a:rPr>
              <a:t> возраст и др.</a:t>
            </a:r>
          </a:p>
          <a:p>
            <a:pPr algn="just">
              <a:buClr>
                <a:schemeClr val="dk1"/>
              </a:buClr>
              <a:buSzPct val="100000"/>
            </a:pPr>
            <a:r>
              <a:rPr lang="ru-RU" sz="2400" dirty="0">
                <a:latin typeface="Times New Roman" panose="02020603050405020304" pitchFamily="18" charset="0"/>
                <a:cs typeface="Times New Roman" panose="02020603050405020304" pitchFamily="18" charset="0"/>
              </a:rPr>
              <a:t>Выживаемость недоношенных маловесных (с низкой массой тела при рождении) новорожденных улучшилось, длительное стационарное лечение увеличивает риск ИСМП</a:t>
            </a:r>
          </a:p>
          <a:p>
            <a:pPr algn="just">
              <a:buClr>
                <a:schemeClr val="dk1"/>
              </a:buClr>
              <a:buSzPct val="100000"/>
            </a:pPr>
            <a:endParaRPr lang="ru-RU" sz="1800" dirty="0">
              <a:latin typeface="Times New Roman" panose="02020603050405020304" pitchFamily="18" charset="0"/>
              <a:cs typeface="Times New Roman" panose="02020603050405020304" pitchFamily="18" charset="0"/>
            </a:endParaRPr>
          </a:p>
          <a:p>
            <a:pPr marL="71438" lvl="1" indent="-71438">
              <a:lnSpc>
                <a:spcPct val="100000"/>
              </a:lnSpc>
            </a:pPr>
            <a:endParaRPr lang="ru-RU" sz="1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7524" y="5874883"/>
            <a:ext cx="1080120" cy="864097"/>
          </a:xfrm>
          <a:prstGeom prst="rect">
            <a:avLst/>
          </a:prstGeom>
        </p:spPr>
      </p:pic>
      <p:pic>
        <p:nvPicPr>
          <p:cNvPr id="6" name="Рисунок 5">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5949279"/>
            <a:ext cx="1689630" cy="752551"/>
          </a:xfrm>
          <a:prstGeom prst="rect">
            <a:avLst/>
          </a:prstGeom>
        </p:spPr>
      </p:pic>
      <p:sp>
        <p:nvSpPr>
          <p:cNvPr id="8" name="Заголовок 3">
            <a:extLst>
              <a:ext uri="{FF2B5EF4-FFF2-40B4-BE49-F238E27FC236}">
                <a16:creationId xmlns:a16="http://schemas.microsoft.com/office/drawing/2014/main" xmlns="" id="{2917C908-51A3-4BCF-A031-29E73C5BD85D}"/>
              </a:ext>
            </a:extLst>
          </p:cNvPr>
          <p:cNvSpPr>
            <a:spLocks noGrp="1"/>
          </p:cNvSpPr>
          <p:nvPr>
            <p:ph type="title"/>
          </p:nvPr>
        </p:nvSpPr>
        <p:spPr>
          <a:xfrm>
            <a:off x="827584" y="119020"/>
            <a:ext cx="7886700" cy="471586"/>
          </a:xfrm>
        </p:spPr>
        <p:txBody>
          <a:bodyPr>
            <a:noAutofit/>
          </a:bodyPr>
          <a:lstStyle/>
          <a:p>
            <a:pPr algn="ctr"/>
            <a:r>
              <a:rPr lang="ru-RU" sz="2400" b="1" i="1" dirty="0">
                <a:latin typeface="Times New Roman" panose="02020603050405020304" pitchFamily="18" charset="0"/>
                <a:cs typeface="Times New Roman" panose="02020603050405020304" pitchFamily="18" charset="0"/>
              </a:rPr>
              <a:t>Актуальность ИСМП среди новорожденных (2)</a:t>
            </a:r>
          </a:p>
        </p:txBody>
      </p:sp>
      <p:sp>
        <p:nvSpPr>
          <p:cNvPr id="10" name="TextBox 9">
            <a:extLst>
              <a:ext uri="{FF2B5EF4-FFF2-40B4-BE49-F238E27FC236}">
                <a16:creationId xmlns:a16="http://schemas.microsoft.com/office/drawing/2014/main" xmlns="" id="{0F1D6A02-8923-4DA8-988A-740A08BA524C}"/>
              </a:ext>
            </a:extLst>
          </p:cNvPr>
          <p:cNvSpPr txBox="1"/>
          <p:nvPr/>
        </p:nvSpPr>
        <p:spPr>
          <a:xfrm>
            <a:off x="2142642" y="6386986"/>
            <a:ext cx="5256584" cy="461665"/>
          </a:xfrm>
          <a:prstGeom prst="rect">
            <a:avLst/>
          </a:prstGeom>
          <a:noFill/>
        </p:spPr>
        <p:txBody>
          <a:bodyPr wrap="square">
            <a:spAutoFit/>
          </a:bodyPr>
          <a:lstStyle/>
          <a:p>
            <a:r>
              <a:rPr lang="en-US" sz="1200" dirty="0">
                <a:hlinkClick r:id="rId4"/>
              </a:rPr>
              <a:t>https://openwho.org/courses/care-pregnant-woman-antenatal-clinic-en</a:t>
            </a:r>
            <a:endParaRPr lang="en-US" sz="1200" dirty="0"/>
          </a:p>
          <a:p>
            <a:endParaRPr lang="en-US" sz="1200" dirty="0"/>
          </a:p>
        </p:txBody>
      </p:sp>
    </p:spTree>
    <p:extLst>
      <p:ext uri="{BB962C8B-B14F-4D97-AF65-F5344CB8AC3E}">
        <p14:creationId xmlns:p14="http://schemas.microsoft.com/office/powerpoint/2010/main" val="613856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179512" y="590606"/>
            <a:ext cx="8674406" cy="4998633"/>
          </a:xfrm>
        </p:spPr>
        <p:txBody>
          <a:bodyPr>
            <a:normAutofit fontScale="92500" lnSpcReduction="20000"/>
          </a:bodyPr>
          <a:lstStyle/>
          <a:p>
            <a:pPr algn="just">
              <a:buClr>
                <a:schemeClr val="dk1"/>
              </a:buClr>
              <a:buSzPct val="100000"/>
            </a:pPr>
            <a:r>
              <a:rPr lang="ru-RU" sz="1900" b="1" dirty="0">
                <a:latin typeface="Times New Roman" panose="02020603050405020304" pitchFamily="18" charset="0"/>
                <a:cs typeface="Times New Roman" panose="02020603050405020304" pitchFamily="18" charset="0"/>
              </a:rPr>
              <a:t>Сепсис с ранним началом (EOS – начало в первые 72 часа от рождения)</a:t>
            </a:r>
          </a:p>
          <a:p>
            <a:pPr marL="414338" lvl="2" indent="-71438">
              <a:lnSpc>
                <a:spcPct val="100000"/>
              </a:lnSpc>
            </a:pPr>
            <a:r>
              <a:rPr lang="ru-RU" sz="2200" dirty="0">
                <a:latin typeface="Times New Roman" panose="02020603050405020304" pitchFamily="18" charset="0"/>
                <a:cs typeface="Times New Roman" panose="02020603050405020304" pitchFamily="18" charset="0"/>
              </a:rPr>
              <a:t>обычно вызывается вертикальной передачей инфекции от матери ребенку во время родов</a:t>
            </a:r>
          </a:p>
          <a:p>
            <a:pPr marL="414338" lvl="2" indent="-71438">
              <a:lnSpc>
                <a:spcPct val="100000"/>
              </a:lnSpc>
            </a:pPr>
            <a:r>
              <a:rPr lang="ru-RU" sz="2200" dirty="0">
                <a:latin typeface="Times New Roman" panose="02020603050405020304" pitchFamily="18" charset="0"/>
                <a:cs typeface="Times New Roman" panose="02020603050405020304" pitchFamily="18" charset="0"/>
              </a:rPr>
              <a:t>вызывается постнатальной горизонтальной передачей, главным образом от организмов, приобретенных после рождения</a:t>
            </a:r>
          </a:p>
          <a:p>
            <a:pPr marL="414338" lvl="2" indent="-71438">
              <a:lnSpc>
                <a:spcPct val="100000"/>
              </a:lnSpc>
            </a:pPr>
            <a:r>
              <a:rPr lang="ru-RU" sz="2200" dirty="0">
                <a:latin typeface="Times New Roman" panose="02020603050405020304" pitchFamily="18" charset="0"/>
                <a:cs typeface="Times New Roman" panose="02020603050405020304" pitchFamily="18" charset="0"/>
              </a:rPr>
              <a:t>указывает на основные проблемы качества медицинской помощи, такие как: непоследовательное использование профилактических мер (таких как выявление инфекций во время беременности и профилактическое лечение новорожденных), несвоевременная диагностика и плохое лечение инфекций</a:t>
            </a:r>
          </a:p>
          <a:p>
            <a:pPr marL="414338" lvl="2" indent="-71438">
              <a:lnSpc>
                <a:spcPct val="100000"/>
              </a:lnSpc>
            </a:pPr>
            <a:endParaRPr lang="ru-RU" sz="1600" dirty="0">
              <a:latin typeface="Times New Roman" panose="02020603050405020304" pitchFamily="18" charset="0"/>
              <a:cs typeface="Times New Roman" panose="02020603050405020304" pitchFamily="18" charset="0"/>
            </a:endParaRPr>
          </a:p>
          <a:p>
            <a:pPr marL="71438" lvl="1" indent="-71438">
              <a:lnSpc>
                <a:spcPct val="100000"/>
              </a:lnSpc>
            </a:pPr>
            <a:r>
              <a:rPr lang="ru-RU" sz="2100" b="1" dirty="0">
                <a:latin typeface="Times New Roman" panose="02020603050405020304" pitchFamily="18" charset="0"/>
                <a:cs typeface="Times New Roman" panose="02020603050405020304" pitchFamily="18" charset="0"/>
              </a:rPr>
              <a:t> Сепсис с поздним началом (</a:t>
            </a:r>
            <a:r>
              <a:rPr lang="en-US" sz="2100" b="1" u="sng" dirty="0">
                <a:latin typeface="Times New Roman" panose="02020603050405020304" pitchFamily="18" charset="0"/>
                <a:cs typeface="Times New Roman" panose="02020603050405020304" pitchFamily="18" charset="0"/>
              </a:rPr>
              <a:t>LOS</a:t>
            </a:r>
            <a:r>
              <a:rPr lang="ru-RU" sz="2100" b="1" dirty="0">
                <a:latin typeface="Times New Roman" panose="02020603050405020304" pitchFamily="18" charset="0"/>
                <a:cs typeface="Times New Roman" panose="02020603050405020304" pitchFamily="18" charset="0"/>
              </a:rPr>
              <a:t> – начало в первые 3 дня после рождения)</a:t>
            </a:r>
          </a:p>
          <a:p>
            <a:pPr lvl="1">
              <a:lnSpc>
                <a:spcPct val="100000"/>
              </a:lnSpc>
            </a:pPr>
            <a:r>
              <a:rPr lang="ru-RU" sz="2000" dirty="0">
                <a:latin typeface="Times New Roman" panose="02020603050405020304" pitchFamily="18" charset="0"/>
                <a:cs typeface="Times New Roman" panose="02020603050405020304" pitchFamily="18" charset="0"/>
              </a:rPr>
              <a:t>вызывается постнатальной горизонтальной передачей, главным образом от организмов, приобретенных после рождения</a:t>
            </a:r>
          </a:p>
          <a:p>
            <a:pPr lvl="1">
              <a:lnSpc>
                <a:spcPct val="100000"/>
              </a:lnSpc>
            </a:pPr>
            <a:r>
              <a:rPr lang="ru-RU" sz="2000" dirty="0">
                <a:latin typeface="Times New Roman" panose="02020603050405020304" pitchFamily="18" charset="0"/>
                <a:cs typeface="Times New Roman" panose="02020603050405020304" pitchFamily="18" charset="0"/>
              </a:rPr>
              <a:t>многие поздние неонатальные инфекции приобретаются в больницах в результате действия нескольких факторов </a:t>
            </a:r>
          </a:p>
          <a:p>
            <a:pPr lvl="1">
              <a:lnSpc>
                <a:spcPct val="100000"/>
              </a:lnSpc>
            </a:pPr>
            <a:endParaRPr lang="ru-RU" dirty="0">
              <a:latin typeface="Times New Roman" panose="02020603050405020304" pitchFamily="18" charset="0"/>
              <a:cs typeface="Times New Roman" panose="02020603050405020304" pitchFamily="18" charset="0"/>
            </a:endParaRPr>
          </a:p>
          <a:p>
            <a:pPr lvl="1">
              <a:lnSpc>
                <a:spcPct val="100000"/>
              </a:lnSpc>
            </a:pPr>
            <a:r>
              <a:rPr lang="ru-RU" sz="2100" b="1" u="sng" dirty="0">
                <a:latin typeface="Times New Roman" panose="02020603050405020304" pitchFamily="18" charset="0"/>
                <a:cs typeface="Times New Roman" panose="02020603050405020304" pitchFamily="18" charset="0"/>
              </a:rPr>
              <a:t>Сепсис с ранним началом (</a:t>
            </a:r>
            <a:r>
              <a:rPr lang="en-US" sz="2100" b="1" u="sng" dirty="0">
                <a:latin typeface="Times New Roman" panose="02020603050405020304" pitchFamily="18" charset="0"/>
                <a:cs typeface="Times New Roman" panose="02020603050405020304" pitchFamily="18" charset="0"/>
              </a:rPr>
              <a:t>EOS</a:t>
            </a:r>
            <a:r>
              <a:rPr lang="ru-RU" sz="2100" b="1" u="sng" dirty="0">
                <a:latin typeface="Times New Roman" panose="02020603050405020304" pitchFamily="18" charset="0"/>
                <a:cs typeface="Times New Roman" panose="02020603050405020304" pitchFamily="18" charset="0"/>
              </a:rPr>
              <a:t>)</a:t>
            </a:r>
            <a:r>
              <a:rPr lang="ru-RU" sz="2100" b="1" dirty="0">
                <a:latin typeface="Times New Roman" panose="02020603050405020304" pitchFamily="18" charset="0"/>
                <a:cs typeface="Times New Roman" panose="02020603050405020304" pitchFamily="18" charset="0"/>
              </a:rPr>
              <a:t> </a:t>
            </a:r>
            <a:r>
              <a:rPr lang="ru-RU" sz="2100" dirty="0">
                <a:latin typeface="Times New Roman" panose="02020603050405020304" pitchFamily="18" charset="0"/>
                <a:cs typeface="Times New Roman" panose="02020603050405020304" pitchFamily="18" charset="0"/>
              </a:rPr>
              <a:t>встречается в 2,6 раза чаще, чем </a:t>
            </a:r>
            <a:r>
              <a:rPr lang="ru-RU" sz="2100" b="1" dirty="0">
                <a:latin typeface="Times New Roman" panose="02020603050405020304" pitchFamily="18" charset="0"/>
                <a:cs typeface="Times New Roman" panose="02020603050405020304" pitchFamily="18" charset="0"/>
              </a:rPr>
              <a:t>сепсис с поздним началом (</a:t>
            </a:r>
            <a:r>
              <a:rPr lang="en-US" sz="2100" b="1" dirty="0">
                <a:latin typeface="Times New Roman" panose="02020603050405020304" pitchFamily="18" charset="0"/>
                <a:cs typeface="Times New Roman" panose="02020603050405020304" pitchFamily="18" charset="0"/>
              </a:rPr>
              <a:t>LOS</a:t>
            </a:r>
            <a:r>
              <a:rPr lang="ru-RU" sz="2100" b="1"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967091"/>
            <a:ext cx="864096" cy="752551"/>
          </a:xfrm>
          <a:prstGeom prst="rect">
            <a:avLst/>
          </a:prstGeom>
        </p:spPr>
      </p:pic>
      <p:pic>
        <p:nvPicPr>
          <p:cNvPr id="6" name="Рисунок 5">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226" y="5949279"/>
            <a:ext cx="1454692" cy="752551"/>
          </a:xfrm>
          <a:prstGeom prst="rect">
            <a:avLst/>
          </a:prstGeom>
        </p:spPr>
      </p:pic>
      <p:sp>
        <p:nvSpPr>
          <p:cNvPr id="8" name="Заголовок 3">
            <a:extLst>
              <a:ext uri="{FF2B5EF4-FFF2-40B4-BE49-F238E27FC236}">
                <a16:creationId xmlns:a16="http://schemas.microsoft.com/office/drawing/2014/main" xmlns="" id="{2917C908-51A3-4BCF-A031-29E73C5BD85D}"/>
              </a:ext>
            </a:extLst>
          </p:cNvPr>
          <p:cNvSpPr>
            <a:spLocks noGrp="1"/>
          </p:cNvSpPr>
          <p:nvPr>
            <p:ph type="title"/>
          </p:nvPr>
        </p:nvSpPr>
        <p:spPr>
          <a:xfrm>
            <a:off x="827584" y="119020"/>
            <a:ext cx="7886700" cy="471586"/>
          </a:xfrm>
        </p:spPr>
        <p:txBody>
          <a:bodyPr>
            <a:noAutofit/>
          </a:bodyPr>
          <a:lstStyle/>
          <a:p>
            <a:pPr algn="ctr"/>
            <a:r>
              <a:rPr lang="ru-RU" sz="2400" b="1" i="1" dirty="0">
                <a:latin typeface="Times New Roman" panose="02020603050405020304" pitchFamily="18" charset="0"/>
                <a:cs typeface="Times New Roman" panose="02020603050405020304" pitchFamily="18" charset="0"/>
              </a:rPr>
              <a:t>ИСМП среди новорожденных</a:t>
            </a:r>
          </a:p>
        </p:txBody>
      </p:sp>
      <p:sp>
        <p:nvSpPr>
          <p:cNvPr id="10" name="TextBox 9">
            <a:extLst>
              <a:ext uri="{FF2B5EF4-FFF2-40B4-BE49-F238E27FC236}">
                <a16:creationId xmlns:a16="http://schemas.microsoft.com/office/drawing/2014/main" xmlns="" id="{0F1D6A02-8923-4DA8-988A-740A08BA524C}"/>
              </a:ext>
            </a:extLst>
          </p:cNvPr>
          <p:cNvSpPr txBox="1"/>
          <p:nvPr/>
        </p:nvSpPr>
        <p:spPr>
          <a:xfrm>
            <a:off x="2142642" y="6351711"/>
            <a:ext cx="5256584" cy="461665"/>
          </a:xfrm>
          <a:prstGeom prst="rect">
            <a:avLst/>
          </a:prstGeom>
          <a:noFill/>
        </p:spPr>
        <p:txBody>
          <a:bodyPr wrap="square">
            <a:spAutoFit/>
          </a:bodyPr>
          <a:lstStyle/>
          <a:p>
            <a:r>
              <a:rPr lang="en-US" sz="1200" dirty="0">
                <a:hlinkClick r:id="rId4"/>
              </a:rPr>
              <a:t>https://openwho.org/courses/care-pregnant-woman-antenatal-clinic-en</a:t>
            </a:r>
            <a:endParaRPr lang="en-US" sz="1200" dirty="0"/>
          </a:p>
          <a:p>
            <a:endParaRPr lang="en-US" sz="1200" dirty="0"/>
          </a:p>
        </p:txBody>
      </p:sp>
    </p:spTree>
    <p:extLst>
      <p:ext uri="{BB962C8B-B14F-4D97-AF65-F5344CB8AC3E}">
        <p14:creationId xmlns:p14="http://schemas.microsoft.com/office/powerpoint/2010/main" val="121686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228600"/>
            <a:ext cx="7804150" cy="968375"/>
          </a:xfrm>
        </p:spPr>
        <p:txBody>
          <a:bodyPr rtlCol="0">
            <a:noAutofit/>
          </a:bodyPr>
          <a:lstStyle/>
          <a:p>
            <a:pPr algn="ctr" eaLnBrk="1" fontAlgn="auto" hangingPunct="1">
              <a:spcAft>
                <a:spcPts val="0"/>
              </a:spcAft>
              <a:defRPr/>
            </a:pPr>
            <a:r>
              <a:rPr lang="ru-RU" sz="2400" b="1" dirty="0">
                <a:effectLst>
                  <a:outerShdw blurRad="38100" dist="38100" dir="2700000" algn="tl">
                    <a:srgbClr val="C0C0C0"/>
                  </a:outerShdw>
                </a:effectLst>
                <a:latin typeface="Times New Roman" pitchFamily="18" charset="0"/>
                <a:cs typeface="Times New Roman" pitchFamily="18" charset="0"/>
              </a:rPr>
              <a:t>Показатель заболеваемости  ИСМП среди новорожденных в </a:t>
            </a:r>
            <a:r>
              <a:rPr lang="ru-RU" sz="2400" b="1" dirty="0" err="1">
                <a:effectLst>
                  <a:outerShdw blurRad="38100" dist="38100" dir="2700000" algn="tl">
                    <a:srgbClr val="C0C0C0"/>
                  </a:outerShdw>
                </a:effectLst>
                <a:latin typeface="Times New Roman" pitchFamily="18" charset="0"/>
                <a:cs typeface="Times New Roman" pitchFamily="18" charset="0"/>
              </a:rPr>
              <a:t>Атырауской</a:t>
            </a:r>
            <a:r>
              <a:rPr lang="ru-RU" sz="2400" b="1" dirty="0">
                <a:effectLst>
                  <a:outerShdw blurRad="38100" dist="38100" dir="2700000" algn="tl">
                    <a:srgbClr val="C0C0C0"/>
                  </a:outerShdw>
                </a:effectLst>
                <a:latin typeface="Times New Roman" pitchFamily="18" charset="0"/>
                <a:cs typeface="Times New Roman" pitchFamily="18" charset="0"/>
              </a:rPr>
              <a:t> области  и по Республике Казахстан (на 1000 родившихся живыми) в </a:t>
            </a:r>
            <a:r>
              <a:rPr lang="ru-RU" sz="2400" b="1" dirty="0">
                <a:latin typeface="Times New Roman" pitchFamily="18" charset="0"/>
                <a:cs typeface="Times New Roman" pitchFamily="18" charset="0"/>
              </a:rPr>
              <a:t>период</a:t>
            </a:r>
            <a:r>
              <a:rPr lang="ru-RU" sz="2400" b="1" dirty="0">
                <a:effectLst>
                  <a:outerShdw blurRad="38100" dist="38100" dir="2700000" algn="tl">
                    <a:srgbClr val="C0C0C0"/>
                  </a:outerShdw>
                </a:effectLst>
                <a:latin typeface="Times New Roman" pitchFamily="18" charset="0"/>
                <a:cs typeface="Times New Roman" pitchFamily="18" charset="0"/>
              </a:rPr>
              <a:t> с 2018-2022гг.</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173762510"/>
              </p:ext>
            </p:extLst>
          </p:nvPr>
        </p:nvGraphicFramePr>
        <p:xfrm>
          <a:off x="381000" y="1523999"/>
          <a:ext cx="8032750" cy="3842269"/>
        </p:xfrm>
        <a:graphic>
          <a:graphicData uri="http://schemas.openxmlformats.org/drawingml/2006/chart">
            <c:chart xmlns:c="http://schemas.openxmlformats.org/drawingml/2006/chart" xmlns:r="http://schemas.openxmlformats.org/officeDocument/2006/relationships" r:id="rId2"/>
          </a:graphicData>
        </a:graphic>
      </p:graphicFrame>
      <p:sp>
        <p:nvSpPr>
          <p:cNvPr id="1029" name="Номер слайда 1"/>
          <p:cNvSpPr>
            <a:spLocks noGrp="1"/>
          </p:cNvSpPr>
          <p:nvPr>
            <p:ph type="sldNum" sz="quarter" idx="12"/>
          </p:nvPr>
        </p:nvSpPr>
        <p:spPr>
          <a:ln>
            <a:miter lim="800000"/>
            <a:headEnd/>
            <a:tailEnd/>
          </a:ln>
        </p:spPr>
        <p:txBody>
          <a:bodyPr rtlCol="0"/>
          <a:lstStyle/>
          <a:p>
            <a:pPr>
              <a:defRPr/>
            </a:pPr>
            <a:r>
              <a:rPr lang="ru-RU" altLang="ru-RU">
                <a:solidFill>
                  <a:schemeClr val="tx1">
                    <a:tint val="75000"/>
                  </a:schemeClr>
                </a:solidFill>
              </a:rPr>
              <a:t>6</a:t>
            </a:r>
          </a:p>
        </p:txBody>
      </p:sp>
      <p:pic>
        <p:nvPicPr>
          <p:cNvPr id="6" name="Рисунок 5">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5536" y="5733255"/>
            <a:ext cx="1368152" cy="1005725"/>
          </a:xfrm>
          <a:prstGeom prst="rect">
            <a:avLst/>
          </a:prstGeom>
        </p:spPr>
      </p:pic>
      <p:pic>
        <p:nvPicPr>
          <p:cNvPr id="7" name="Рисунок 6">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5733255"/>
            <a:ext cx="1689630" cy="942229"/>
          </a:xfrm>
          <a:prstGeom prst="rect">
            <a:avLst/>
          </a:prstGeom>
        </p:spPr>
      </p:pic>
      <p:sp>
        <p:nvSpPr>
          <p:cNvPr id="8" name="TextBox 7">
            <a:extLst>
              <a:ext uri="{FF2B5EF4-FFF2-40B4-BE49-F238E27FC236}">
                <a16:creationId xmlns:a16="http://schemas.microsoft.com/office/drawing/2014/main" xmlns="" id="{A22A9085-2833-4FBB-AEFB-6540C6C0E6D4}"/>
              </a:ext>
            </a:extLst>
          </p:cNvPr>
          <p:cNvSpPr txBox="1"/>
          <p:nvPr/>
        </p:nvSpPr>
        <p:spPr>
          <a:xfrm>
            <a:off x="2143108" y="5412261"/>
            <a:ext cx="4929222" cy="830997"/>
          </a:xfrm>
          <a:prstGeom prst="rect">
            <a:avLst/>
          </a:prstGeom>
          <a:noFill/>
        </p:spPr>
        <p:txBody>
          <a:bodyPr wrap="square">
            <a:spAutoFit/>
          </a:bodyPr>
          <a:lstStyle/>
          <a:p>
            <a:pPr algn="ctr"/>
            <a:r>
              <a:rPr lang="ru-RU" sz="1600" i="1" dirty="0">
                <a:latin typeface="Times New Roman" pitchFamily="18" charset="0"/>
                <a:cs typeface="Times New Roman" pitchFamily="18" charset="0"/>
              </a:rPr>
              <a:t>Анализ: </a:t>
            </a:r>
            <a:r>
              <a:rPr lang="ru-RU" sz="1600" dirty="0">
                <a:latin typeface="Times New Roman" pitchFamily="18" charset="0"/>
                <a:cs typeface="Times New Roman" pitchFamily="18" charset="0"/>
              </a:rPr>
              <a:t>показатель заболеваемости ИСМП среди новорожденных Атырауской области выше республиканского.</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1200" y="136524"/>
            <a:ext cx="7804150" cy="904876"/>
          </a:xfrm>
        </p:spPr>
        <p:txBody>
          <a:bodyPr rtlCol="0">
            <a:noAutofit/>
          </a:bodyPr>
          <a:lstStyle/>
          <a:p>
            <a:pPr algn="ctr" eaLnBrk="1" fontAlgn="auto" hangingPunct="1">
              <a:spcAft>
                <a:spcPts val="0"/>
              </a:spcAft>
              <a:defRPr/>
            </a:pPr>
            <a:r>
              <a:rPr lang="ru-RU" sz="2000" b="1" dirty="0">
                <a:latin typeface="Times New Roman" pitchFamily="18" charset="0"/>
                <a:cs typeface="Times New Roman" pitchFamily="18" charset="0"/>
              </a:rPr>
              <a:t>Структура заболеваемости ИСМП среди новорожденных в </a:t>
            </a:r>
            <a:r>
              <a:rPr lang="ru-RU" sz="2000" b="1" dirty="0" err="1">
                <a:latin typeface="Times New Roman" pitchFamily="18" charset="0"/>
                <a:cs typeface="Times New Roman" pitchFamily="18" charset="0"/>
              </a:rPr>
              <a:t>Атырауской</a:t>
            </a:r>
            <a:r>
              <a:rPr lang="ru-RU" sz="2000" b="1" dirty="0">
                <a:latin typeface="Times New Roman" pitchFamily="18" charset="0"/>
                <a:cs typeface="Times New Roman" pitchFamily="18" charset="0"/>
              </a:rPr>
              <a:t> области за 2018-2022гг  (в %) </a:t>
            </a:r>
            <a:endParaRPr lang="ru-RU" sz="2000" b="1" dirty="0">
              <a:effectLst>
                <a:outerShdw blurRad="38100" dist="38100" dir="2700000" algn="tl">
                  <a:srgbClr val="C0C0C0"/>
                </a:outerShdw>
              </a:effectLst>
              <a:latin typeface="Times New Roman" pitchFamily="18" charset="0"/>
              <a:cs typeface="Times New Roman" pitchFamily="18" charset="0"/>
            </a:endParaRPr>
          </a:p>
        </p:txBody>
      </p:sp>
      <p:graphicFrame>
        <p:nvGraphicFramePr>
          <p:cNvPr id="4098" name="Объект 4"/>
          <p:cNvGraphicFramePr>
            <a:graphicFrameLocks noGrp="1"/>
          </p:cNvGraphicFramePr>
          <p:nvPr>
            <p:ph idx="1"/>
            <p:extLst>
              <p:ext uri="{D42A27DB-BD31-4B8C-83A1-F6EECF244321}">
                <p14:modId xmlns:p14="http://schemas.microsoft.com/office/powerpoint/2010/main" val="1315330802"/>
              </p:ext>
            </p:extLst>
          </p:nvPr>
        </p:nvGraphicFramePr>
        <p:xfrm>
          <a:off x="107504" y="980728"/>
          <a:ext cx="9036496" cy="5662982"/>
        </p:xfrm>
        <a:graphic>
          <a:graphicData uri="http://schemas.openxmlformats.org/presentationml/2006/ole">
            <mc:AlternateContent xmlns:mc="http://schemas.openxmlformats.org/markup-compatibility/2006">
              <mc:Choice xmlns:v="urn:schemas-microsoft-com:vml" Requires="v">
                <p:oleObj spid="_x0000_s1041" name="Worksheet" r:id="rId3" imgW="8724900" imgH="5105490" progId="">
                  <p:embed/>
                </p:oleObj>
              </mc:Choice>
              <mc:Fallback>
                <p:oleObj name="Worksheet" r:id="rId3" imgW="8724900" imgH="5105490" progId="">
                  <p:embed/>
                  <p:pic>
                    <p:nvPicPr>
                      <p:cNvPr id="0" name="Picture 1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80728"/>
                        <a:ext cx="9036496" cy="56629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Номер слайда 1"/>
          <p:cNvSpPr>
            <a:spLocks noGrp="1"/>
          </p:cNvSpPr>
          <p:nvPr>
            <p:ph type="sldNum" sz="quarter" idx="12"/>
          </p:nvPr>
        </p:nvSpPr>
        <p:spPr>
          <a:ln>
            <a:miter lim="800000"/>
            <a:headEnd/>
            <a:tailEnd/>
          </a:ln>
        </p:spPr>
        <p:txBody>
          <a:bodyPr rtlCol="0"/>
          <a:lstStyle/>
          <a:p>
            <a:pPr>
              <a:defRPr/>
            </a:pPr>
            <a:r>
              <a:rPr lang="ru-RU" altLang="ru-RU">
                <a:solidFill>
                  <a:schemeClr val="tx1">
                    <a:tint val="75000"/>
                  </a:schemeClr>
                </a:solidFill>
              </a:rPr>
              <a:t>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404664"/>
            <a:ext cx="8486775" cy="576064"/>
          </a:xfrm>
        </p:spPr>
        <p:txBody>
          <a:bodyPr rtlCol="0">
            <a:normAutofit fontScale="90000"/>
          </a:bodyPr>
          <a:lstStyle/>
          <a:p>
            <a:pPr algn="ctr" eaLnBrk="1" fontAlgn="auto" hangingPunct="1">
              <a:spcAft>
                <a:spcPts val="0"/>
              </a:spcAft>
              <a:defRPr/>
            </a:pPr>
            <a:r>
              <a:rPr lang="ru-RU" altLang="ru-RU" sz="2400" b="1" i="1" dirty="0">
                <a:latin typeface="Times New Roman" panose="02020603050405020304" pitchFamily="18" charset="0"/>
                <a:cs typeface="Times New Roman" panose="02020603050405020304" pitchFamily="18" charset="0"/>
              </a:rPr>
              <a:t>Инфекции, связанные с оказанием медицинской помощи</a:t>
            </a:r>
            <a:br>
              <a:rPr lang="ru-RU" altLang="ru-RU" sz="2400" b="1" i="1" dirty="0">
                <a:latin typeface="Times New Roman" panose="02020603050405020304" pitchFamily="18" charset="0"/>
                <a:cs typeface="Times New Roman" panose="02020603050405020304" pitchFamily="18" charset="0"/>
              </a:rPr>
            </a:br>
            <a:r>
              <a:rPr lang="en-US" altLang="ru-RU" sz="2400" b="1" i="1" dirty="0">
                <a:latin typeface="Times New Roman" panose="02020603050405020304" pitchFamily="18" charset="0"/>
                <a:cs typeface="Times New Roman" panose="02020603050405020304" pitchFamily="18" charset="0"/>
              </a:rPr>
              <a:t>«health care-associated infections»</a:t>
            </a:r>
            <a:r>
              <a:rPr lang="ru-RU" altLang="ru-RU" sz="2400" b="1" i="1" dirty="0">
                <a:latin typeface="Times New Roman" panose="02020603050405020304" pitchFamily="18" charset="0"/>
                <a:cs typeface="Times New Roman" panose="02020603050405020304" pitchFamily="18" charset="0"/>
              </a:rPr>
              <a:t>:</a:t>
            </a:r>
          </a:p>
        </p:txBody>
      </p:sp>
      <p:sp>
        <p:nvSpPr>
          <p:cNvPr id="3075" name="Объект 2"/>
          <p:cNvSpPr>
            <a:spLocks noGrp="1"/>
          </p:cNvSpPr>
          <p:nvPr>
            <p:ph idx="1"/>
          </p:nvPr>
        </p:nvSpPr>
        <p:spPr>
          <a:xfrm>
            <a:off x="457200" y="1340768"/>
            <a:ext cx="8291264" cy="5364832"/>
          </a:xfrm>
        </p:spPr>
        <p:txBody>
          <a:bodyPr/>
          <a:lstStyle/>
          <a:p>
            <a:pPr algn="just" eaLnBrk="1" hangingPunct="1">
              <a:buFontTx/>
              <a:buChar char="-"/>
            </a:pPr>
            <a:r>
              <a:rPr lang="ru-RU" altLang="ru-RU" sz="1800" dirty="0">
                <a:latin typeface="Times New Roman" panose="02020603050405020304" pitchFamily="18" charset="0"/>
                <a:cs typeface="Times New Roman" panose="02020603050405020304" pitchFamily="18" charset="0"/>
              </a:rPr>
              <a:t>это любое инфекционное заболевание бактериального, вирусного, паразитарного или грибкового происхождения, присоединяющиеся к основному заболеванию у госпитализированных пациентов, а также связанные с получением любых видов медицинских услуг пациентом в организациях здравоохранения или заболевание медицинских работников, в результате их профессиональной деятельности</a:t>
            </a:r>
          </a:p>
          <a:p>
            <a:pPr marL="0" indent="0" algn="just" eaLnBrk="1" hangingPunct="1">
              <a:buNone/>
            </a:pPr>
            <a:endParaRPr lang="ru-RU" altLang="ru-RU" sz="1800" dirty="0">
              <a:latin typeface="Times New Roman" panose="02020603050405020304" pitchFamily="18" charset="0"/>
              <a:cs typeface="Times New Roman" panose="02020603050405020304" pitchFamily="18" charset="0"/>
            </a:endParaRPr>
          </a:p>
          <a:p>
            <a:pPr algn="just"/>
            <a:r>
              <a:rPr lang="ru-RU" altLang="ru-RU" sz="1800" dirty="0">
                <a:latin typeface="Times New Roman" panose="02020603050405020304" pitchFamily="18" charset="0"/>
                <a:cs typeface="Times New Roman" panose="02020603050405020304" pitchFamily="18" charset="0"/>
              </a:rPr>
              <a:t>ухудшают прогноз течения заболевания</a:t>
            </a:r>
          </a:p>
          <a:p>
            <a:pPr algn="just"/>
            <a:r>
              <a:rPr lang="ru-RU" altLang="ru-RU" sz="1800" dirty="0">
                <a:latin typeface="Times New Roman" panose="02020603050405020304" pitchFamily="18" charset="0"/>
                <a:cs typeface="Times New Roman" panose="02020603050405020304" pitchFamily="18" charset="0"/>
              </a:rPr>
              <a:t>увеличивают длительность госпитализации и стоимость лечения</a:t>
            </a:r>
          </a:p>
          <a:p>
            <a:pPr algn="just"/>
            <a:r>
              <a:rPr lang="ru-RU" altLang="ru-RU" sz="1800" dirty="0">
                <a:latin typeface="Times New Roman" panose="02020603050405020304" pitchFamily="18" charset="0"/>
                <a:cs typeface="Times New Roman" panose="02020603050405020304" pitchFamily="18" charset="0"/>
              </a:rPr>
              <a:t>снижают эффективность антибактериальной терапии</a:t>
            </a:r>
          </a:p>
          <a:p>
            <a:pPr algn="just"/>
            <a:r>
              <a:rPr lang="ru-RU" altLang="ru-RU" sz="1800" dirty="0">
                <a:latin typeface="Times New Roman" panose="02020603050405020304" pitchFamily="18" charset="0"/>
                <a:cs typeface="Times New Roman" panose="02020603050405020304" pitchFamily="18" charset="0"/>
              </a:rPr>
              <a:t>способствуют распространению в стационаре резистентных штаммов микроорганизмов</a:t>
            </a:r>
          </a:p>
          <a:p>
            <a:pPr algn="just"/>
            <a:r>
              <a:rPr lang="ru-RU" altLang="ru-RU" sz="1800" dirty="0">
                <a:latin typeface="Times New Roman" panose="02020603050405020304" pitchFamily="18" charset="0"/>
                <a:cs typeface="Times New Roman" panose="02020603050405020304" pitchFamily="18" charset="0"/>
              </a:rPr>
              <a:t>увеличивают риск летальных исходов</a:t>
            </a:r>
          </a:p>
        </p:txBody>
      </p:sp>
      <p:pic>
        <p:nvPicPr>
          <p:cNvPr id="4" name="Рисунок 3">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5733256"/>
            <a:ext cx="1368152" cy="1005724"/>
          </a:xfrm>
          <a:prstGeom prst="rect">
            <a:avLst/>
          </a:prstGeom>
        </p:spPr>
      </p:pic>
      <p:pic>
        <p:nvPicPr>
          <p:cNvPr id="5" name="Рисунок 4">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589240"/>
            <a:ext cx="1689630" cy="100811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822325" y="214313"/>
            <a:ext cx="7521575" cy="547687"/>
          </a:xfrm>
        </p:spPr>
        <p:txBody>
          <a:bodyPr>
            <a:noAutofit/>
          </a:bodyPr>
          <a:lstStyle/>
          <a:p>
            <a:pPr algn="ctr" eaLnBrk="1" hangingPunct="1"/>
            <a:r>
              <a:rPr lang="ru-RU" altLang="ru-RU" sz="1800" b="1" dirty="0">
                <a:latin typeface="Times New Roman" pitchFamily="18" charset="0"/>
                <a:cs typeface="Times New Roman" pitchFamily="18" charset="0"/>
              </a:rPr>
              <a:t>Микробный пейзаж выделенных культур у новорожденных с ИСМП в </a:t>
            </a:r>
            <a:r>
              <a:rPr lang="ru-RU" altLang="ru-RU" sz="1800" b="1" dirty="0" err="1">
                <a:latin typeface="Times New Roman" pitchFamily="18" charset="0"/>
                <a:cs typeface="Times New Roman" pitchFamily="18" charset="0"/>
              </a:rPr>
              <a:t>Атырауской</a:t>
            </a:r>
            <a:r>
              <a:rPr lang="ru-RU" altLang="ru-RU" sz="1800" b="1" dirty="0">
                <a:latin typeface="Times New Roman" pitchFamily="18" charset="0"/>
                <a:cs typeface="Times New Roman" pitchFamily="18" charset="0"/>
              </a:rPr>
              <a:t> области за 2018-2022 годы  (в %)</a:t>
            </a:r>
          </a:p>
        </p:txBody>
      </p:sp>
      <p:sp>
        <p:nvSpPr>
          <p:cNvPr id="15364" name="Номер слайда 2"/>
          <p:cNvSpPr>
            <a:spLocks noGrp="1"/>
          </p:cNvSpPr>
          <p:nvPr>
            <p:ph type="sldNum" sz="quarter" idx="12"/>
          </p:nvPr>
        </p:nvSpPr>
        <p:spPr>
          <a:ln>
            <a:miter lim="800000"/>
            <a:headEnd/>
            <a:tailEnd/>
          </a:ln>
        </p:spPr>
        <p:txBody>
          <a:bodyPr rtlCol="0"/>
          <a:lstStyle/>
          <a:p>
            <a:pPr>
              <a:defRPr/>
            </a:pPr>
            <a:r>
              <a:rPr lang="ru-RU">
                <a:solidFill>
                  <a:schemeClr val="tx1">
                    <a:tint val="75000"/>
                  </a:schemeClr>
                </a:solidFill>
              </a:rPr>
              <a:t>11</a:t>
            </a:r>
          </a:p>
        </p:txBody>
      </p:sp>
      <p:pic>
        <p:nvPicPr>
          <p:cNvPr id="5" name="Рисунок 4">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5805264"/>
            <a:ext cx="1224136" cy="933716"/>
          </a:xfrm>
          <a:prstGeom prst="rect">
            <a:avLst/>
          </a:prstGeom>
        </p:spPr>
      </p:pic>
      <p:pic>
        <p:nvPicPr>
          <p:cNvPr id="6" name="Рисунок 5">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987779"/>
            <a:ext cx="1473606" cy="870221"/>
          </a:xfrm>
          <a:prstGeom prst="rect">
            <a:avLst/>
          </a:prstGeom>
        </p:spPr>
      </p:pic>
      <p:graphicFrame>
        <p:nvGraphicFramePr>
          <p:cNvPr id="7" name="Диаграмма 6"/>
          <p:cNvGraphicFramePr/>
          <p:nvPr>
            <p:extLst>
              <p:ext uri="{D42A27DB-BD31-4B8C-83A1-F6EECF244321}">
                <p14:modId xmlns:p14="http://schemas.microsoft.com/office/powerpoint/2010/main" val="4155457035"/>
              </p:ext>
            </p:extLst>
          </p:nvPr>
        </p:nvGraphicFramePr>
        <p:xfrm>
          <a:off x="0" y="928670"/>
          <a:ext cx="9144000" cy="50006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634982"/>
          </a:xfrm>
        </p:spPr>
        <p:txBody>
          <a:bodyPr>
            <a:normAutofit/>
          </a:bodyPr>
          <a:lstStyle/>
          <a:p>
            <a:pPr algn="ctr"/>
            <a:r>
              <a:rPr lang="ru-RU" sz="2000" b="1" dirty="0">
                <a:latin typeface="Times New Roman" pitchFamily="18" charset="0"/>
                <a:cs typeface="Times New Roman" pitchFamily="18" charset="0"/>
              </a:rPr>
              <a:t>Таблица №6 Анализ ВБИ среди новорожденных</a:t>
            </a:r>
            <a:endParaRPr lang="ru-RU" sz="2000" dirty="0"/>
          </a:p>
        </p:txBody>
      </p:sp>
      <p:pic>
        <p:nvPicPr>
          <p:cNvPr id="75778" name="Picture 2"/>
          <p:cNvPicPr>
            <a:picLocks noGrp="1" noChangeAspect="1" noChangeArrowheads="1"/>
          </p:cNvPicPr>
          <p:nvPr>
            <p:ph idx="1"/>
          </p:nvPr>
        </p:nvPicPr>
        <p:blipFill>
          <a:blip r:embed="rId3"/>
          <a:srcRect/>
          <a:stretch>
            <a:fillRect/>
          </a:stretch>
        </p:blipFill>
        <p:spPr bwMode="auto">
          <a:xfrm>
            <a:off x="642911" y="1071546"/>
            <a:ext cx="8001056" cy="542928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Grp="1" noChangeAspect="1" noChangeArrowheads="1"/>
          </p:cNvPicPr>
          <p:nvPr>
            <p:ph idx="1"/>
          </p:nvPr>
        </p:nvPicPr>
        <p:blipFill>
          <a:blip r:embed="rId3"/>
          <a:srcRect/>
          <a:stretch>
            <a:fillRect/>
          </a:stretch>
        </p:blipFill>
        <p:spPr bwMode="auto">
          <a:xfrm>
            <a:off x="251520" y="257690"/>
            <a:ext cx="8784976" cy="648367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F1FE15-9281-41D5-86EE-443CE69FF17B}"/>
              </a:ext>
            </a:extLst>
          </p:cNvPr>
          <p:cNvSpPr>
            <a:spLocks noGrp="1"/>
          </p:cNvSpPr>
          <p:nvPr>
            <p:ph type="title"/>
          </p:nvPr>
        </p:nvSpPr>
        <p:spPr>
          <a:xfrm>
            <a:off x="244963" y="383888"/>
            <a:ext cx="8501122" cy="4485272"/>
          </a:xfrm>
        </p:spPr>
        <p:txBody>
          <a:bodyPr>
            <a:noAutofit/>
          </a:bodyPr>
          <a:lstStyle/>
          <a:p>
            <a:pPr marL="266689">
              <a:lnSpc>
                <a:spcPct val="100000"/>
              </a:lnSpc>
            </a:pPr>
            <a:r>
              <a:rPr lang="kk-KZ" sz="2400" b="1" dirty="0">
                <a:latin typeface="Times New Roman" panose="02020603050405020304" pitchFamily="18" charset="0"/>
                <a:cs typeface="Times New Roman" panose="02020603050405020304" pitchFamily="18" charset="0"/>
              </a:rPr>
              <a:t>Қатысушы №4</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2400" b="1" dirty="0" err="1">
                <a:latin typeface="Times New Roman" panose="02020603050405020304" pitchFamily="18" charset="0"/>
                <a:cs typeface="Times New Roman" panose="02020603050405020304" pitchFamily="18" charset="0"/>
              </a:rPr>
              <a:t>Оразбайқызы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Гүлсая</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Батыс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Қазақстан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облысы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Ақжайық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аудандық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санитариялық-эпидемиологиялық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бақылау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басқарамасының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ауруханаішілік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жұқпа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бөлімінің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жетекші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маманы</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b="1" dirty="0" err="1">
                <a:latin typeface="Times New Roman" panose="02020603050405020304" pitchFamily="18" charset="0"/>
                <a:cs typeface="Times New Roman" panose="02020603050405020304" pitchFamily="18" charset="0"/>
              </a:rPr>
              <a:t>Тапсырма</a:t>
            </a:r>
            <a:r>
              <a:rPr lang="ru-RU" sz="2400" b="1" dirty="0">
                <a:latin typeface="Times New Roman" panose="02020603050405020304" pitchFamily="18" charset="0"/>
                <a:cs typeface="Times New Roman" panose="02020603050405020304" pitchFamily="18" charset="0"/>
              </a:rPr>
              <a:t> №4  </a:t>
            </a:r>
            <a:r>
              <a:rPr lang="ru-RU" sz="2400" dirty="0">
                <a:latin typeface="Times New Roman" panose="02020603050405020304" pitchFamily="18" charset="0"/>
                <a:cs typeface="Times New Roman" panose="02020603050405020304" pitchFamily="18" charset="0"/>
              </a:rPr>
              <a:t>ҚР </a:t>
            </a:r>
            <a:r>
              <a:rPr lang="ru-RU" sz="2400" dirty="0" err="1">
                <a:latin typeface="Times New Roman" panose="02020603050405020304" pitchFamily="18" charset="0"/>
                <a:cs typeface="Times New Roman" panose="02020603050405020304" pitchFamily="18" charset="0"/>
              </a:rPr>
              <a:t>қолданыстағы</a:t>
            </a:r>
            <a:r>
              <a:rPr lang="ru-RU" sz="2400" dirty="0">
                <a:latin typeface="Times New Roman" panose="02020603050405020304" pitchFamily="18" charset="0"/>
                <a:cs typeface="Times New Roman" panose="02020603050405020304" pitchFamily="18" charset="0"/>
              </a:rPr>
              <a:t> НҚА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осы </a:t>
            </a:r>
            <a:r>
              <a:rPr lang="ru-RU" sz="2400" dirty="0" err="1">
                <a:latin typeface="Times New Roman" panose="02020603050405020304" pitchFamily="18" charset="0"/>
                <a:cs typeface="Times New Roman" panose="02020603050405020304" pitchFamily="18" charset="0"/>
              </a:rPr>
              <a:t>мәселелер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бойынша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әлемдегі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үздік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тәжірибелерді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ескере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нысандардың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толықтығы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шеңберінде</a:t>
            </a:r>
            <a:r>
              <a:rPr lang="ru-RU" sz="2400" dirty="0">
                <a:latin typeface="Times New Roman" panose="02020603050405020304" pitchFamily="18" charset="0"/>
                <a:cs typeface="Times New Roman" panose="02020603050405020304" pitchFamily="18" charset="0"/>
              </a:rPr>
              <a:t> (7-кесте) </a:t>
            </a:r>
            <a:r>
              <a:rPr lang="ru-RU" sz="2400" dirty="0" err="1">
                <a:latin typeface="Times New Roman" panose="02020603050405020304" pitchFamily="18" charset="0"/>
                <a:cs typeface="Times New Roman" panose="02020603050405020304" pitchFamily="18" charset="0"/>
              </a:rPr>
              <a:t>жетекшілік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аумақтағы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нәрестелер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арасындағы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құрсақішілік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жағдайдың</a:t>
            </a:r>
            <a:r>
              <a:rPr lang="ru-RU" sz="2400" dirty="0">
                <a:latin typeface="Times New Roman" panose="02020603050405020304" pitchFamily="18" charset="0"/>
                <a:cs typeface="Times New Roman" panose="02020603050405020304" pitchFamily="18" charset="0"/>
              </a:rPr>
              <a:t> МККБИ-</a:t>
            </a:r>
            <a:r>
              <a:rPr lang="ru-RU" sz="2400" dirty="0" err="1">
                <a:latin typeface="Times New Roman" panose="02020603050405020304" pitchFamily="18" charset="0"/>
                <a:cs typeface="Times New Roman" panose="02020603050405020304" pitchFamily="18" charset="0"/>
              </a:rPr>
              <a:t>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қатысты</a:t>
            </a:r>
            <a:r>
              <a:rPr lang="ru-RU" sz="2400" dirty="0">
                <a:latin typeface="Times New Roman" panose="02020603050405020304" pitchFamily="18" charset="0"/>
                <a:cs typeface="Times New Roman" panose="02020603050405020304" pitchFamily="18" charset="0"/>
              </a:rPr>
              <a:t> МККБИ  АБЖ </a:t>
            </a:r>
            <a:r>
              <a:rPr lang="ru-RU" sz="2400" dirty="0" err="1">
                <a:latin typeface="Times New Roman" panose="02020603050405020304" pitchFamily="18" charset="0"/>
                <a:cs typeface="Times New Roman" panose="02020603050405020304" pitchFamily="18" charset="0"/>
              </a:rPr>
              <a:t>нысанының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жүргізу</a:t>
            </a:r>
            <a:r>
              <a:rPr lang="ru-RU" sz="2400" dirty="0">
                <a:latin typeface="Times New Roman" panose="02020603050405020304" pitchFamily="18" charset="0"/>
                <a:cs typeface="Times New Roman" panose="02020603050405020304" pitchFamily="18" charset="0"/>
              </a:rPr>
              <a:t>. </a:t>
            </a:r>
          </a:p>
        </p:txBody>
      </p:sp>
      <p:pic>
        <p:nvPicPr>
          <p:cNvPr id="3" name="Рисунок 2">
            <a:extLst>
              <a:ext uri="{FF2B5EF4-FFF2-40B4-BE49-F238E27FC236}">
                <a16:creationId xmlns:a16="http://schemas.microsoft.com/office/drawing/2014/main" xmlns="" id="{94258FBC-6DC9-468D-9265-6672485F40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1252491" cy="1128757"/>
          </a:xfrm>
          <a:prstGeom prst="rect">
            <a:avLst/>
          </a:prstGeom>
        </p:spPr>
      </p:pic>
      <p:pic>
        <p:nvPicPr>
          <p:cNvPr id="5" name="Рисунок 4">
            <a:extLst>
              <a:ext uri="{FF2B5EF4-FFF2-40B4-BE49-F238E27FC236}">
                <a16:creationId xmlns:a16="http://schemas.microsoft.com/office/drawing/2014/main" xmlns="" id="{84553D77-B656-43DD-9179-19F33294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spTree>
    <p:extLst>
      <p:ext uri="{BB962C8B-B14F-4D97-AF65-F5344CB8AC3E}">
        <p14:creationId xmlns:p14="http://schemas.microsoft.com/office/powerpoint/2010/main" val="523425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A7DE43-B0F3-4137-8A56-265F1C085557}"/>
              </a:ext>
            </a:extLst>
          </p:cNvPr>
          <p:cNvSpPr>
            <a:spLocks noGrp="1"/>
          </p:cNvSpPr>
          <p:nvPr>
            <p:ph type="title"/>
          </p:nvPr>
        </p:nvSpPr>
        <p:spPr>
          <a:xfrm>
            <a:off x="1619672" y="72429"/>
            <a:ext cx="6895678" cy="587959"/>
          </a:xfrm>
        </p:spPr>
        <p:txBody>
          <a:bodyPr/>
          <a:lstStyle/>
          <a:p>
            <a:r>
              <a:rPr lang="kk-KZ" sz="2400" dirty="0">
                <a:latin typeface="Times New Roman" pitchFamily="18" charset="0"/>
                <a:cs typeface="Times New Roman" pitchFamily="18" charset="0"/>
              </a:rPr>
              <a:t>                 </a:t>
            </a:r>
            <a:r>
              <a:rPr lang="kk-KZ" sz="3200" b="1" dirty="0">
                <a:latin typeface="Times New Roman" pitchFamily="18" charset="0"/>
                <a:cs typeface="Times New Roman" pitchFamily="18" charset="0"/>
              </a:rPr>
              <a:t>Аудан сипаттамасы</a:t>
            </a:r>
            <a:endParaRPr lang="ru-RU" sz="3200" b="1" dirty="0"/>
          </a:p>
        </p:txBody>
      </p:sp>
      <p:sp>
        <p:nvSpPr>
          <p:cNvPr id="3" name="Объект 2">
            <a:extLst>
              <a:ext uri="{FF2B5EF4-FFF2-40B4-BE49-F238E27FC236}">
                <a16:creationId xmlns:a16="http://schemas.microsoft.com/office/drawing/2014/main" xmlns="" id="{DE431376-E519-4A1F-AF71-E0C02B930C21}"/>
              </a:ext>
            </a:extLst>
          </p:cNvPr>
          <p:cNvSpPr>
            <a:spLocks noGrp="1"/>
          </p:cNvSpPr>
          <p:nvPr>
            <p:ph idx="1"/>
          </p:nvPr>
        </p:nvSpPr>
        <p:spPr>
          <a:xfrm>
            <a:off x="4355976" y="836712"/>
            <a:ext cx="4617423" cy="5688631"/>
          </a:xfrm>
        </p:spPr>
        <p:txBody>
          <a:bodyPr>
            <a:normAutofit fontScale="92500" lnSpcReduction="10000"/>
          </a:bodyPr>
          <a:lstStyle/>
          <a:p>
            <a:pPr marL="109728" lvl="0" indent="0" algn="just" defTabSz="914400">
              <a:lnSpc>
                <a:spcPct val="100000"/>
              </a:lnSpc>
              <a:spcBef>
                <a:spcPts val="400"/>
              </a:spcBef>
              <a:buClr>
                <a:srgbClr val="2DA2BF"/>
              </a:buClr>
              <a:buSzPct val="68000"/>
              <a:buNone/>
            </a:pPr>
            <a:r>
              <a:rPr lang="kk-KZ" sz="2200" b="1" dirty="0">
                <a:solidFill>
                  <a:prstClr val="black"/>
                </a:solidFill>
                <a:latin typeface="Times New Roman" pitchFamily="18" charset="0"/>
                <a:cs typeface="Times New Roman" pitchFamily="18" charset="0"/>
              </a:rPr>
              <a:t>Ақжайық ауданы </a:t>
            </a:r>
            <a:r>
              <a:rPr lang="kk-KZ" sz="2200" dirty="0">
                <a:solidFill>
                  <a:prstClr val="black"/>
                </a:solidFill>
                <a:latin typeface="Times New Roman" pitchFamily="18" charset="0"/>
                <a:cs typeface="Times New Roman" pitchFamily="18" charset="0"/>
              </a:rPr>
              <a:t>– Батыс Қазақстан облысының орталық аймағындағы әкімшілік аудан. Аудан орталығы – Чапаев ауылы.</a:t>
            </a:r>
          </a:p>
          <a:p>
            <a:pPr marL="109728" lvl="0" indent="0" defTabSz="914400">
              <a:lnSpc>
                <a:spcPct val="100000"/>
              </a:lnSpc>
              <a:spcBef>
                <a:spcPts val="400"/>
              </a:spcBef>
              <a:buClr>
                <a:srgbClr val="2DA2BF"/>
              </a:buClr>
              <a:buSzPct val="68000"/>
              <a:buNone/>
            </a:pPr>
            <a:r>
              <a:rPr lang="kk-KZ" sz="2200" dirty="0">
                <a:solidFill>
                  <a:prstClr val="black"/>
                </a:solidFill>
                <a:latin typeface="Times New Roman" pitchFamily="18" charset="0"/>
                <a:cs typeface="Times New Roman" pitchFamily="18" charset="0"/>
              </a:rPr>
              <a:t>Тұрғындар саны- 36008 адам</a:t>
            </a:r>
          </a:p>
          <a:p>
            <a:pPr marL="714375" lvl="0" indent="0" defTabSz="914400">
              <a:lnSpc>
                <a:spcPct val="100000"/>
              </a:lnSpc>
              <a:spcBef>
                <a:spcPts val="400"/>
              </a:spcBef>
              <a:buClr>
                <a:srgbClr val="2DA2BF"/>
              </a:buClr>
              <a:buSzPct val="68000"/>
              <a:tabLst>
                <a:tab pos="1439863" algn="l"/>
              </a:tabLst>
            </a:pPr>
            <a:r>
              <a:rPr lang="kk-KZ" sz="2200" dirty="0">
                <a:solidFill>
                  <a:prstClr val="black"/>
                </a:solidFill>
                <a:latin typeface="Times New Roman" pitchFamily="18" charset="0"/>
                <a:cs typeface="Times New Roman" pitchFamily="18" charset="0"/>
              </a:rPr>
              <a:t> 14 жасқа дейін- 10736</a:t>
            </a:r>
          </a:p>
          <a:p>
            <a:pPr marL="714375" lvl="0" indent="0" defTabSz="914400">
              <a:lnSpc>
                <a:spcPct val="100000"/>
              </a:lnSpc>
              <a:spcBef>
                <a:spcPts val="400"/>
              </a:spcBef>
              <a:buClr>
                <a:srgbClr val="2DA2BF"/>
              </a:buClr>
              <a:buSzPct val="68000"/>
              <a:tabLst>
                <a:tab pos="1439863" algn="l"/>
              </a:tabLst>
            </a:pPr>
            <a:r>
              <a:rPr lang="kk-KZ" sz="2200" dirty="0">
                <a:solidFill>
                  <a:prstClr val="black"/>
                </a:solidFill>
                <a:latin typeface="Times New Roman" pitchFamily="18" charset="0"/>
                <a:cs typeface="Times New Roman" pitchFamily="18" charset="0"/>
              </a:rPr>
              <a:t> 14 жастан жоғары – 25272</a:t>
            </a:r>
          </a:p>
          <a:p>
            <a:pPr marL="109728" lvl="0" indent="0" defTabSz="914400">
              <a:lnSpc>
                <a:spcPct val="100000"/>
              </a:lnSpc>
              <a:spcBef>
                <a:spcPts val="400"/>
              </a:spcBef>
              <a:buClr>
                <a:srgbClr val="2DA2BF"/>
              </a:buClr>
              <a:buSzPct val="68000"/>
              <a:buNone/>
            </a:pPr>
            <a:r>
              <a:rPr lang="kk-KZ" sz="2200" dirty="0">
                <a:solidFill>
                  <a:prstClr val="black"/>
                </a:solidFill>
                <a:latin typeface="Times New Roman" pitchFamily="18" charset="0"/>
                <a:cs typeface="Times New Roman" pitchFamily="18" charset="0"/>
              </a:rPr>
              <a:t>Медициналық қызмет көрсетеді – 68 емдеу мекемесі бар.</a:t>
            </a:r>
          </a:p>
          <a:p>
            <a:pPr marL="714375" lvl="0" indent="-1588"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2 аудандық аурухана</a:t>
            </a:r>
          </a:p>
          <a:p>
            <a:pPr marL="714375" indent="-1588"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1 емхана</a:t>
            </a:r>
          </a:p>
          <a:p>
            <a:pPr marL="714375" indent="-1588"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1</a:t>
            </a:r>
            <a:r>
              <a:rPr lang="en-US" sz="1900" dirty="0">
                <a:solidFill>
                  <a:prstClr val="black"/>
                </a:solidFill>
                <a:latin typeface="Times New Roman" pitchFamily="18" charset="0"/>
                <a:cs typeface="Times New Roman" pitchFamily="18" charset="0"/>
              </a:rPr>
              <a:t>1 </a:t>
            </a:r>
            <a:r>
              <a:rPr lang="ru-RU" sz="1900" dirty="0">
                <a:solidFill>
                  <a:prstClr val="black"/>
                </a:solidFill>
                <a:latin typeface="Times New Roman" pitchFamily="18" charset="0"/>
                <a:cs typeface="Times New Roman" pitchFamily="18" charset="0"/>
              </a:rPr>
              <a:t>ДА (ВА)</a:t>
            </a:r>
            <a:endParaRPr lang="kk-KZ" sz="1900" dirty="0">
              <a:solidFill>
                <a:prstClr val="black"/>
              </a:solidFill>
              <a:latin typeface="Times New Roman" pitchFamily="18" charset="0"/>
              <a:cs typeface="Times New Roman" pitchFamily="18" charset="0"/>
            </a:endParaRPr>
          </a:p>
          <a:p>
            <a:pPr marL="714375" lvl="0" indent="-1588"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4 ФАП</a:t>
            </a:r>
          </a:p>
          <a:p>
            <a:pPr marL="714375" lvl="0" indent="-1588"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27 МП</a:t>
            </a:r>
          </a:p>
          <a:p>
            <a:pPr marL="714375" lvl="0" indent="-1588"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23 мектеп жанындағы медициналық кабинет</a:t>
            </a:r>
          </a:p>
          <a:p>
            <a:pPr defTabSz="914400">
              <a:lnSpc>
                <a:spcPct val="100000"/>
              </a:lnSpc>
              <a:spcBef>
                <a:spcPts val="400"/>
              </a:spcBef>
              <a:buClr>
                <a:srgbClr val="2DA2BF"/>
              </a:buClr>
              <a:buSzPct val="68000"/>
              <a:tabLst>
                <a:tab pos="2066925" algn="l"/>
              </a:tabLst>
            </a:pPr>
            <a:r>
              <a:rPr lang="kk-KZ" sz="1900" dirty="0">
                <a:solidFill>
                  <a:prstClr val="black"/>
                </a:solidFill>
                <a:latin typeface="Times New Roman" pitchFamily="18" charset="0"/>
                <a:cs typeface="Times New Roman" pitchFamily="18" charset="0"/>
              </a:rPr>
              <a:t>         2 бактериологиялық зертхана</a:t>
            </a:r>
          </a:p>
          <a:p>
            <a:pPr marL="0" lvl="0" indent="0" defTabSz="914400">
              <a:lnSpc>
                <a:spcPct val="100000"/>
              </a:lnSpc>
              <a:spcBef>
                <a:spcPts val="400"/>
              </a:spcBef>
              <a:buClr>
                <a:srgbClr val="2DA2BF"/>
              </a:buClr>
              <a:buSzPct val="68000"/>
              <a:buNone/>
              <a:tabLst>
                <a:tab pos="2066925" algn="l"/>
              </a:tabLst>
            </a:pPr>
            <a:r>
              <a:rPr lang="kk-KZ" sz="1900" dirty="0">
                <a:solidFill>
                  <a:prstClr val="black"/>
                </a:solidFill>
                <a:latin typeface="Times New Roman" pitchFamily="18" charset="0"/>
                <a:cs typeface="Times New Roman" pitchFamily="18" charset="0"/>
              </a:rPr>
              <a:t> </a:t>
            </a:r>
            <a:r>
              <a:rPr lang="en-US" sz="1900" dirty="0">
                <a:solidFill>
                  <a:prstClr val="black"/>
                </a:solidFill>
                <a:latin typeface="Times New Roman" pitchFamily="18" charset="0"/>
                <a:cs typeface="Times New Roman" pitchFamily="18" charset="0"/>
              </a:rPr>
              <a:t> </a:t>
            </a:r>
            <a:endParaRPr lang="kk-KZ" sz="1900" dirty="0">
              <a:solidFill>
                <a:prstClr val="black"/>
              </a:solidFill>
              <a:latin typeface="Times New Roman" pitchFamily="18" charset="0"/>
              <a:cs typeface="Times New Roman" pitchFamily="18" charset="0"/>
            </a:endParaRPr>
          </a:p>
          <a:p>
            <a:endParaRPr lang="ru-RU" dirty="0"/>
          </a:p>
        </p:txBody>
      </p:sp>
      <p:pic>
        <p:nvPicPr>
          <p:cNvPr id="4" name="Рисунок 3">
            <a:extLst>
              <a:ext uri="{FF2B5EF4-FFF2-40B4-BE49-F238E27FC236}">
                <a16:creationId xmlns:a16="http://schemas.microsoft.com/office/drawing/2014/main" xmlns="" id="{94258FBC-6DC9-468D-9265-6672485F40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1252491" cy="1128757"/>
          </a:xfrm>
          <a:prstGeom prst="rect">
            <a:avLst/>
          </a:prstGeom>
        </p:spPr>
      </p:pic>
      <p:pic>
        <p:nvPicPr>
          <p:cNvPr id="5" name="Рисунок 4">
            <a:extLst>
              <a:ext uri="{FF2B5EF4-FFF2-40B4-BE49-F238E27FC236}">
                <a16:creationId xmlns:a16="http://schemas.microsoft.com/office/drawing/2014/main" xmlns="" id="{84553D77-B656-43DD-9179-19F33294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pic>
        <p:nvPicPr>
          <p:cNvPr id="6" name="Рисунок 5">
            <a:extLst>
              <a:ext uri="{FF2B5EF4-FFF2-40B4-BE49-F238E27FC236}">
                <a16:creationId xmlns:a16="http://schemas.microsoft.com/office/drawing/2014/main" xmlns="" id="{9137478A-E9B4-44EE-B75A-4ACCF6D2A6BC}"/>
              </a:ext>
            </a:extLst>
          </p:cNvPr>
          <p:cNvPicPr>
            <a:picLocks noChangeAspect="1"/>
          </p:cNvPicPr>
          <p:nvPr/>
        </p:nvPicPr>
        <p:blipFill>
          <a:blip r:embed="rId4"/>
          <a:stretch>
            <a:fillRect/>
          </a:stretch>
        </p:blipFill>
        <p:spPr>
          <a:xfrm>
            <a:off x="179512" y="1099311"/>
            <a:ext cx="4248472" cy="4417921"/>
          </a:xfrm>
          <a:prstGeom prst="rect">
            <a:avLst/>
          </a:prstGeom>
        </p:spPr>
      </p:pic>
    </p:spTree>
    <p:extLst>
      <p:ext uri="{BB962C8B-B14F-4D97-AF65-F5344CB8AC3E}">
        <p14:creationId xmlns:p14="http://schemas.microsoft.com/office/powerpoint/2010/main" val="976274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2018-2022жж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аралығында</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Ақжайық</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ауданының</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медициналық</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ұйымдарында</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стационарға</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жатқызылғандардың</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арасында</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МККБИ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сырқаттанушылықтың</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абсолюттік</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ru-RU" sz="2000" b="1" dirty="0" err="1">
                <a:solidFill>
                  <a:prstClr val="black"/>
                </a:solidFill>
                <a:effectLst>
                  <a:outerShdw blurRad="38100" dist="38100" dir="2700000" algn="tl">
                    <a:srgbClr val="C0C0C0"/>
                  </a:outerShdw>
                </a:effectLst>
                <a:latin typeface="Times New Roman" pitchFamily="18" charset="0"/>
                <a:cs typeface="Times New Roman" pitchFamily="18" charset="0"/>
              </a:rPr>
              <a:t>көрсеткіш</a:t>
            </a:r>
            <a:r>
              <a:rPr lang="ru-RU" sz="2000" b="1" dirty="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30630172"/>
              </p:ext>
            </p:extLst>
          </p:nvPr>
        </p:nvGraphicFramePr>
        <p:xfrm>
          <a:off x="628650" y="1825625"/>
          <a:ext cx="6760026" cy="1951995"/>
        </p:xfrm>
        <a:graphic>
          <a:graphicData uri="http://schemas.openxmlformats.org/drawingml/2006/table">
            <a:tbl>
              <a:tblPr firstRow="1" bandRow="1">
                <a:tableStyleId>{5C22544A-7EE6-4342-B048-85BDC9FD1C3A}</a:tableStyleId>
              </a:tblPr>
              <a:tblGrid>
                <a:gridCol w="1126671">
                  <a:extLst>
                    <a:ext uri="{9D8B030D-6E8A-4147-A177-3AD203B41FA5}">
                      <a16:colId xmlns:a16="http://schemas.microsoft.com/office/drawing/2014/main" xmlns="" val="20000"/>
                    </a:ext>
                  </a:extLst>
                </a:gridCol>
                <a:gridCol w="1126671">
                  <a:extLst>
                    <a:ext uri="{9D8B030D-6E8A-4147-A177-3AD203B41FA5}">
                      <a16:colId xmlns:a16="http://schemas.microsoft.com/office/drawing/2014/main" xmlns="" val="20001"/>
                    </a:ext>
                  </a:extLst>
                </a:gridCol>
                <a:gridCol w="1126671">
                  <a:extLst>
                    <a:ext uri="{9D8B030D-6E8A-4147-A177-3AD203B41FA5}">
                      <a16:colId xmlns:a16="http://schemas.microsoft.com/office/drawing/2014/main" xmlns="" val="20002"/>
                    </a:ext>
                  </a:extLst>
                </a:gridCol>
                <a:gridCol w="1126671">
                  <a:extLst>
                    <a:ext uri="{9D8B030D-6E8A-4147-A177-3AD203B41FA5}">
                      <a16:colId xmlns:a16="http://schemas.microsoft.com/office/drawing/2014/main" xmlns="" val="20003"/>
                    </a:ext>
                  </a:extLst>
                </a:gridCol>
                <a:gridCol w="1126671">
                  <a:extLst>
                    <a:ext uri="{9D8B030D-6E8A-4147-A177-3AD203B41FA5}">
                      <a16:colId xmlns:a16="http://schemas.microsoft.com/office/drawing/2014/main" xmlns="" val="20004"/>
                    </a:ext>
                  </a:extLst>
                </a:gridCol>
                <a:gridCol w="1126671">
                  <a:extLst>
                    <a:ext uri="{9D8B030D-6E8A-4147-A177-3AD203B41FA5}">
                      <a16:colId xmlns:a16="http://schemas.microsoft.com/office/drawing/2014/main" xmlns="" val="20005"/>
                    </a:ext>
                  </a:extLst>
                </a:gridCol>
              </a:tblGrid>
              <a:tr h="595263">
                <a:tc>
                  <a:txBody>
                    <a:bodyPr/>
                    <a:lstStyle/>
                    <a:p>
                      <a:r>
                        <a:rPr lang="kk-KZ" dirty="0"/>
                        <a:t>жылдар</a:t>
                      </a:r>
                      <a:endParaRPr lang="ru-RU" dirty="0"/>
                    </a:p>
                  </a:txBody>
                  <a:tcPr/>
                </a:tc>
                <a:tc>
                  <a:txBody>
                    <a:bodyPr/>
                    <a:lstStyle/>
                    <a:p>
                      <a:r>
                        <a:rPr lang="kk-KZ" dirty="0"/>
                        <a:t>2018ж</a:t>
                      </a:r>
                      <a:endParaRPr lang="ru-RU" dirty="0"/>
                    </a:p>
                  </a:txBody>
                  <a:tcPr/>
                </a:tc>
                <a:tc>
                  <a:txBody>
                    <a:bodyPr/>
                    <a:lstStyle/>
                    <a:p>
                      <a:r>
                        <a:rPr lang="kk-KZ" dirty="0"/>
                        <a:t>2019ж</a:t>
                      </a:r>
                      <a:endParaRPr lang="ru-RU" dirty="0"/>
                    </a:p>
                  </a:txBody>
                  <a:tcPr/>
                </a:tc>
                <a:tc>
                  <a:txBody>
                    <a:bodyPr/>
                    <a:lstStyle/>
                    <a:p>
                      <a:r>
                        <a:rPr lang="kk-KZ" dirty="0"/>
                        <a:t>2020ж</a:t>
                      </a:r>
                      <a:endParaRPr lang="ru-RU" dirty="0"/>
                    </a:p>
                  </a:txBody>
                  <a:tcPr/>
                </a:tc>
                <a:tc>
                  <a:txBody>
                    <a:bodyPr/>
                    <a:lstStyle/>
                    <a:p>
                      <a:r>
                        <a:rPr lang="kk-KZ" dirty="0"/>
                        <a:t>2021ж</a:t>
                      </a:r>
                      <a:endParaRPr lang="ru-RU" dirty="0"/>
                    </a:p>
                  </a:txBody>
                  <a:tcPr/>
                </a:tc>
                <a:tc>
                  <a:txBody>
                    <a:bodyPr/>
                    <a:lstStyle/>
                    <a:p>
                      <a:r>
                        <a:rPr lang="kk-KZ" dirty="0"/>
                        <a:t>2022ж</a:t>
                      </a:r>
                      <a:endParaRPr lang="ru-RU" dirty="0"/>
                    </a:p>
                  </a:txBody>
                  <a:tcPr/>
                </a:tc>
                <a:extLst>
                  <a:ext uri="{0D108BD9-81ED-4DB2-BD59-A6C34878D82A}">
                    <a16:rowId xmlns:a16="http://schemas.microsoft.com/office/drawing/2014/main" xmlns="" val="10000"/>
                  </a:ext>
                </a:extLst>
              </a:tr>
              <a:tr h="648072">
                <a:tc>
                  <a:txBody>
                    <a:bodyPr/>
                    <a:lstStyle/>
                    <a:p>
                      <a:r>
                        <a:rPr lang="kk-KZ" dirty="0"/>
                        <a:t>саны</a:t>
                      </a:r>
                    </a:p>
                  </a:txBody>
                  <a:tcPr/>
                </a:tc>
                <a:tc>
                  <a:txBody>
                    <a:bodyPr/>
                    <a:lstStyle/>
                    <a:p>
                      <a:r>
                        <a:rPr lang="kk-KZ" dirty="0"/>
                        <a:t>0</a:t>
                      </a:r>
                      <a:endParaRPr lang="ru-RU" dirty="0"/>
                    </a:p>
                  </a:txBody>
                  <a:tcPr/>
                </a:tc>
                <a:tc>
                  <a:txBody>
                    <a:bodyPr/>
                    <a:lstStyle/>
                    <a:p>
                      <a:r>
                        <a:rPr lang="kk-KZ" dirty="0"/>
                        <a:t>0</a:t>
                      </a:r>
                      <a:endParaRPr lang="ru-RU" dirty="0"/>
                    </a:p>
                  </a:txBody>
                  <a:tcPr/>
                </a:tc>
                <a:tc>
                  <a:txBody>
                    <a:bodyPr/>
                    <a:lstStyle/>
                    <a:p>
                      <a:r>
                        <a:rPr lang="kk-KZ" dirty="0"/>
                        <a:t>5</a:t>
                      </a:r>
                      <a:endParaRPr lang="ru-RU" dirty="0"/>
                    </a:p>
                  </a:txBody>
                  <a:tcPr/>
                </a:tc>
                <a:tc>
                  <a:txBody>
                    <a:bodyPr/>
                    <a:lstStyle/>
                    <a:p>
                      <a:r>
                        <a:rPr lang="kk-KZ" dirty="0"/>
                        <a:t>1</a:t>
                      </a:r>
                      <a:endParaRPr lang="ru-RU" dirty="0"/>
                    </a:p>
                  </a:txBody>
                  <a:tcPr/>
                </a:tc>
                <a:tc>
                  <a:txBody>
                    <a:bodyPr/>
                    <a:lstStyle/>
                    <a:p>
                      <a:r>
                        <a:rPr lang="kk-KZ" dirty="0"/>
                        <a:t>1</a:t>
                      </a:r>
                      <a:endParaRPr lang="ru-RU" dirty="0"/>
                    </a:p>
                  </a:txBody>
                  <a:tcPr/>
                </a:tc>
                <a:extLst>
                  <a:ext uri="{0D108BD9-81ED-4DB2-BD59-A6C34878D82A}">
                    <a16:rowId xmlns:a16="http://schemas.microsoft.com/office/drawing/2014/main" xmlns="" val="10001"/>
                  </a:ext>
                </a:extLst>
              </a:tr>
              <a:tr h="370840">
                <a:tc>
                  <a:txBody>
                    <a:bodyPr/>
                    <a:lstStyle/>
                    <a:p>
                      <a:r>
                        <a:rPr lang="kk-KZ" dirty="0"/>
                        <a:t>атауы</a:t>
                      </a:r>
                      <a:endParaRPr lang="ru-RU" dirty="0"/>
                    </a:p>
                  </a:txBody>
                  <a:tcPr/>
                </a:tc>
                <a:tc>
                  <a:txBody>
                    <a:bodyPr/>
                    <a:lstStyle/>
                    <a:p>
                      <a:endParaRPr lang="ru-RU"/>
                    </a:p>
                  </a:txBody>
                  <a:tcPr/>
                </a:tc>
                <a:tc>
                  <a:txBody>
                    <a:bodyPr/>
                    <a:lstStyle/>
                    <a:p>
                      <a:endParaRPr lang="ru-RU"/>
                    </a:p>
                  </a:txBody>
                  <a:tcPr/>
                </a:tc>
                <a:tc>
                  <a:txBody>
                    <a:bodyPr/>
                    <a:lstStyle/>
                    <a:p>
                      <a:r>
                        <a:rPr lang="kk-KZ" dirty="0"/>
                        <a:t>КВИ</a:t>
                      </a:r>
                      <a:endParaRPr lang="ru-RU" dirty="0"/>
                    </a:p>
                  </a:txBody>
                  <a:tcPr/>
                </a:tc>
                <a:tc>
                  <a:txBody>
                    <a:bodyPr/>
                    <a:lstStyle/>
                    <a:p>
                      <a:r>
                        <a:rPr lang="kk-KZ" dirty="0"/>
                        <a:t>Екпеден кейінгі абцесс</a:t>
                      </a:r>
                      <a:endParaRPr lang="ru-RU" dirty="0"/>
                    </a:p>
                  </a:txBody>
                  <a:tcPr/>
                </a:tc>
                <a:tc>
                  <a:txBody>
                    <a:bodyPr/>
                    <a:lstStyle/>
                    <a:p>
                      <a:r>
                        <a:rPr lang="kk-KZ" dirty="0"/>
                        <a:t>Желшешек (ветряная оспа)</a:t>
                      </a:r>
                      <a:endParaRPr lang="ru-RU" dirty="0"/>
                    </a:p>
                  </a:txBody>
                  <a:tcPr/>
                </a:tc>
                <a:extLst>
                  <a:ext uri="{0D108BD9-81ED-4DB2-BD59-A6C34878D82A}">
                    <a16:rowId xmlns:a16="http://schemas.microsoft.com/office/drawing/2014/main" xmlns="" val="10002"/>
                  </a:ext>
                </a:extLst>
              </a:tr>
            </a:tbl>
          </a:graphicData>
        </a:graphic>
      </p:graphicFrame>
      <p:pic>
        <p:nvPicPr>
          <p:cNvPr id="5" name="Рисунок 4">
            <a:extLst>
              <a:ext uri="{FF2B5EF4-FFF2-40B4-BE49-F238E27FC236}">
                <a16:creationId xmlns:a16="http://schemas.microsoft.com/office/drawing/2014/main" xmlns="" id="{94258FBC-6DC9-468D-9265-6672485F40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1252491" cy="1128757"/>
          </a:xfrm>
          <a:prstGeom prst="rect">
            <a:avLst/>
          </a:prstGeom>
        </p:spPr>
      </p:pic>
      <p:pic>
        <p:nvPicPr>
          <p:cNvPr id="6" name="Рисунок 5">
            <a:extLst>
              <a:ext uri="{FF2B5EF4-FFF2-40B4-BE49-F238E27FC236}">
                <a16:creationId xmlns:a16="http://schemas.microsoft.com/office/drawing/2014/main" xmlns="" id="{84553D77-B656-43DD-9179-19F33294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spTree>
    <p:extLst>
      <p:ext uri="{BB962C8B-B14F-4D97-AF65-F5344CB8AC3E}">
        <p14:creationId xmlns:p14="http://schemas.microsoft.com/office/powerpoint/2010/main" val="1231622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4DB333-8292-4316-A0D5-84DCE5F947E0}"/>
              </a:ext>
            </a:extLst>
          </p:cNvPr>
          <p:cNvSpPr>
            <a:spLocks noGrp="1"/>
          </p:cNvSpPr>
          <p:nvPr>
            <p:ph type="title"/>
          </p:nvPr>
        </p:nvSpPr>
        <p:spPr>
          <a:xfrm>
            <a:off x="628650" y="476671"/>
            <a:ext cx="7886700" cy="432049"/>
          </a:xfrm>
        </p:spPr>
        <p:txBody>
          <a:bodyPr>
            <a:normAutofit fontScale="90000"/>
          </a:bodyPr>
          <a:lstStyle/>
          <a:p>
            <a:r>
              <a:rPr lang="kk-KZ" sz="3200" b="1" dirty="0">
                <a:latin typeface="Times New Roman" pitchFamily="18" charset="0"/>
                <a:cs typeface="Times New Roman" pitchFamily="18" charset="0"/>
              </a:rPr>
              <a:t>Кіріспе</a:t>
            </a:r>
            <a:endParaRPr lang="ru-RU" sz="3200" b="1" dirty="0">
              <a:latin typeface="Times New Roman" pitchFamily="18" charset="0"/>
              <a:cs typeface="Times New Roman" pitchFamily="18" charset="0"/>
            </a:endParaRPr>
          </a:p>
        </p:txBody>
      </p:sp>
      <p:sp>
        <p:nvSpPr>
          <p:cNvPr id="3" name="Объект 2">
            <a:extLst>
              <a:ext uri="{FF2B5EF4-FFF2-40B4-BE49-F238E27FC236}">
                <a16:creationId xmlns:a16="http://schemas.microsoft.com/office/drawing/2014/main" xmlns="" id="{28ADB391-293C-4551-8EBE-FC0983ADCBF1}"/>
              </a:ext>
            </a:extLst>
          </p:cNvPr>
          <p:cNvSpPr>
            <a:spLocks noGrp="1"/>
          </p:cNvSpPr>
          <p:nvPr>
            <p:ph idx="1"/>
          </p:nvPr>
        </p:nvSpPr>
        <p:spPr>
          <a:xfrm>
            <a:off x="395536" y="1196753"/>
            <a:ext cx="8568952" cy="4464496"/>
          </a:xfrm>
        </p:spPr>
        <p:txBody>
          <a:bodyPr>
            <a:normAutofit fontScale="77500" lnSpcReduction="20000"/>
          </a:bodyPr>
          <a:lstStyle/>
          <a:p>
            <a:pPr>
              <a:lnSpc>
                <a:spcPct val="120000"/>
              </a:lnSpc>
            </a:pPr>
            <a:r>
              <a:rPr lang="kk-KZ" b="1" dirty="0">
                <a:latin typeface="Times New Roman" pitchFamily="18" charset="0"/>
                <a:cs typeface="Times New Roman" pitchFamily="18" charset="0"/>
              </a:rPr>
              <a:t>Құрсақішілік инфекция дегеніміз </a:t>
            </a:r>
            <a:r>
              <a:rPr lang="kk-KZ" dirty="0">
                <a:latin typeface="Times New Roman" pitchFamily="18" charset="0"/>
                <a:cs typeface="Times New Roman" pitchFamily="18" charset="0"/>
              </a:rPr>
              <a:t>– жүктілік кезінде немесе босанғанда әйелден ұрыққа жұғатын ауру тобы. Бұл кезде ұрықтың дамуы тежеледі, ақылы кем болады. Туа біткен инфекциялардың шынайы жиілігі әлі анықталған жоқ, бірақ бірқатар авторлардың пікірінше, адам популяциясында бұл патологияның таралуы 10% жетуі мүмкін. Перинтальды өлім 28</a:t>
            </a:r>
            <a:r>
              <a:rPr lang="ru-RU" dirty="0">
                <a:latin typeface="Times New Roman" pitchFamily="18" charset="0"/>
                <a:cs typeface="Times New Roman" pitchFamily="18" charset="0"/>
              </a:rPr>
              <a:t>%</a:t>
            </a:r>
            <a:r>
              <a:rPr lang="kk-KZ" dirty="0">
                <a:latin typeface="Times New Roman" pitchFamily="18" charset="0"/>
                <a:cs typeface="Times New Roman" pitchFamily="18" charset="0"/>
              </a:rPr>
              <a:t> құрайды. </a:t>
            </a:r>
          </a:p>
          <a:p>
            <a:pPr marL="0" indent="0">
              <a:lnSpc>
                <a:spcPct val="120000"/>
              </a:lnSpc>
              <a:spcBef>
                <a:spcPts val="0"/>
              </a:spcBef>
              <a:buNone/>
            </a:pPr>
            <a:r>
              <a:rPr lang="kk-KZ" dirty="0">
                <a:latin typeface="Times New Roman" pitchFamily="18" charset="0"/>
                <a:cs typeface="Times New Roman" pitchFamily="18" charset="0"/>
              </a:rPr>
              <a:t>   1971ж ДСҰ (ВОЗ) бөліп қарастырды: </a:t>
            </a:r>
          </a:p>
          <a:p>
            <a:pPr marL="0" indent="0">
              <a:lnSpc>
                <a:spcPct val="120000"/>
              </a:lnSpc>
              <a:spcBef>
                <a:spcPts val="0"/>
              </a:spcBef>
              <a:buNone/>
            </a:pPr>
            <a:r>
              <a:rPr lang="kk-KZ" dirty="0">
                <a:latin typeface="Times New Roman" pitchFamily="18" charset="0"/>
                <a:cs typeface="Times New Roman" pitchFamily="18" charset="0"/>
              </a:rPr>
              <a:t>   ТО</a:t>
            </a:r>
            <a:r>
              <a:rPr lang="en-US" dirty="0">
                <a:latin typeface="Times New Roman" pitchFamily="18" charset="0"/>
                <a:cs typeface="Times New Roman" pitchFamily="18" charset="0"/>
              </a:rPr>
              <a:t>RCH</a:t>
            </a:r>
            <a:r>
              <a:rPr lang="kk-KZ" dirty="0">
                <a:latin typeface="Times New Roman" pitchFamily="18" charset="0"/>
                <a:cs typeface="Times New Roman" pitchFamily="18" charset="0"/>
              </a:rPr>
              <a:t>- КОМПЛЕКС- тұрақты құрылымдық өзгерістерді тудыратын вирусты, бактериальды инфекциялар тобы. Бұл топқа сифилис, хламидиоз, энтеровирусты инфекция, А, В гепатит, гонококкты инфекция, листериоз, қызылша, эпидемиялық паротит жатады.</a:t>
            </a:r>
          </a:p>
          <a:p>
            <a:pPr marL="0" indent="0">
              <a:buNone/>
            </a:pPr>
            <a:r>
              <a:rPr lang="kk-KZ" dirty="0">
                <a:solidFill>
                  <a:prstClr val="black"/>
                </a:solidFill>
                <a:latin typeface="Times New Roman" pitchFamily="18" charset="0"/>
                <a:cs typeface="Times New Roman" pitchFamily="18" charset="0"/>
              </a:rPr>
              <a:t>   </a:t>
            </a:r>
            <a:r>
              <a:rPr lang="kk-KZ" b="1" dirty="0">
                <a:solidFill>
                  <a:prstClr val="black"/>
                </a:solidFill>
                <a:latin typeface="Times New Roman" pitchFamily="18" charset="0"/>
                <a:cs typeface="Times New Roman" pitchFamily="18" charset="0"/>
              </a:rPr>
              <a:t>ТО</a:t>
            </a:r>
            <a:r>
              <a:rPr lang="en-US" b="1" dirty="0">
                <a:solidFill>
                  <a:prstClr val="black"/>
                </a:solidFill>
                <a:latin typeface="Times New Roman" pitchFamily="18" charset="0"/>
                <a:cs typeface="Times New Roman" pitchFamily="18" charset="0"/>
              </a:rPr>
              <a:t>RCH</a:t>
            </a:r>
            <a:r>
              <a:rPr lang="kk-KZ" b="1" dirty="0">
                <a:solidFill>
                  <a:prstClr val="black"/>
                </a:solidFill>
                <a:latin typeface="Times New Roman" pitchFamily="18" charset="0"/>
                <a:cs typeface="Times New Roman" pitchFamily="18" charset="0"/>
              </a:rPr>
              <a:t>- КОМПЛЕКС</a:t>
            </a:r>
          </a:p>
          <a:p>
            <a:pPr marL="0" indent="0">
              <a:buNone/>
            </a:pPr>
            <a:r>
              <a:rPr lang="kk-KZ" dirty="0">
                <a:solidFill>
                  <a:prstClr val="black"/>
                </a:solidFill>
                <a:latin typeface="Times New Roman" pitchFamily="18" charset="0"/>
                <a:cs typeface="Times New Roman" pitchFamily="18" charset="0"/>
              </a:rPr>
              <a:t>    Т- токсоплазмоз</a:t>
            </a:r>
          </a:p>
          <a:p>
            <a:pPr marL="0" indent="0">
              <a:buNone/>
            </a:pPr>
            <a:r>
              <a:rPr lang="kk-KZ" dirty="0">
                <a:solidFill>
                  <a:prstClr val="black"/>
                </a:solidFill>
                <a:latin typeface="Times New Roman" pitchFamily="18" charset="0"/>
                <a:cs typeface="Times New Roman" pitchFamily="18" charset="0"/>
              </a:rPr>
              <a:t>    О- отне</a:t>
            </a:r>
            <a:r>
              <a:rPr lang="en-US" dirty="0">
                <a:solidFill>
                  <a:prstClr val="black"/>
                </a:solidFill>
                <a:latin typeface="Times New Roman" pitchFamily="18" charset="0"/>
                <a:cs typeface="Times New Roman" pitchFamily="18" charset="0"/>
              </a:rPr>
              <a:t>r </a:t>
            </a:r>
            <a:r>
              <a:rPr lang="kk-KZ" dirty="0">
                <a:solidFill>
                  <a:prstClr val="black"/>
                </a:solidFill>
                <a:latin typeface="Times New Roman" pitchFamily="18" charset="0"/>
                <a:cs typeface="Times New Roman" pitchFamily="18" charset="0"/>
              </a:rPr>
              <a:t>(басқа)</a:t>
            </a:r>
          </a:p>
          <a:p>
            <a:pPr marL="0" indent="0">
              <a:buNone/>
            </a:pPr>
            <a:r>
              <a:rPr lang="kk-KZ" dirty="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R- </a:t>
            </a:r>
            <a:r>
              <a:rPr lang="kk-KZ" dirty="0">
                <a:solidFill>
                  <a:prstClr val="black"/>
                </a:solidFill>
                <a:latin typeface="Times New Roman" pitchFamily="18" charset="0"/>
                <a:cs typeface="Times New Roman" pitchFamily="18" charset="0"/>
              </a:rPr>
              <a:t>рубелла (кызылша)</a:t>
            </a:r>
          </a:p>
          <a:p>
            <a:pPr marL="0" indent="0">
              <a:buNone/>
            </a:pPr>
            <a:r>
              <a:rPr lang="kk-KZ" dirty="0">
                <a:solidFill>
                  <a:prstClr val="black"/>
                </a:solidFill>
                <a:latin typeface="Times New Roman" pitchFamily="18" charset="0"/>
                <a:cs typeface="Times New Roman" pitchFamily="18" charset="0"/>
              </a:rPr>
              <a:t>    С – цитомегаловирусты инфекция</a:t>
            </a:r>
          </a:p>
          <a:p>
            <a:pPr marL="0" indent="0">
              <a:buNone/>
            </a:pPr>
            <a:r>
              <a:rPr lang="kk-KZ" dirty="0">
                <a:solidFill>
                  <a:prstClr val="black"/>
                </a:solidFill>
                <a:latin typeface="Times New Roman" pitchFamily="18" charset="0"/>
                <a:cs typeface="Times New Roman" pitchFamily="18" charset="0"/>
              </a:rPr>
              <a:t>    Н – герпесті инфекция.</a:t>
            </a:r>
          </a:p>
          <a:p>
            <a:pPr marL="0" indent="0">
              <a:buNone/>
            </a:pPr>
            <a:r>
              <a:rPr lang="kk-KZ" dirty="0">
                <a:solidFill>
                  <a:prstClr val="black"/>
                </a:solidFill>
                <a:latin typeface="Times New Roman" pitchFamily="18" charset="0"/>
                <a:cs typeface="Times New Roman" pitchFamily="18" charset="0"/>
              </a:rPr>
              <a:t>      </a:t>
            </a:r>
          </a:p>
          <a:p>
            <a:pPr marL="0" indent="0">
              <a:buNone/>
            </a:pPr>
            <a:endParaRPr lang="ru-RU" dirty="0"/>
          </a:p>
        </p:txBody>
      </p:sp>
      <p:pic>
        <p:nvPicPr>
          <p:cNvPr id="4" name="Рисунок 3">
            <a:extLst>
              <a:ext uri="{FF2B5EF4-FFF2-40B4-BE49-F238E27FC236}">
                <a16:creationId xmlns:a16="http://schemas.microsoft.com/office/drawing/2014/main" xmlns="" id="{94258FBC-6DC9-468D-9265-6672485F40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1252491" cy="1128757"/>
          </a:xfrm>
          <a:prstGeom prst="rect">
            <a:avLst/>
          </a:prstGeom>
        </p:spPr>
      </p:pic>
      <p:pic>
        <p:nvPicPr>
          <p:cNvPr id="5" name="Рисунок 4">
            <a:extLst>
              <a:ext uri="{FF2B5EF4-FFF2-40B4-BE49-F238E27FC236}">
                <a16:creationId xmlns:a16="http://schemas.microsoft.com/office/drawing/2014/main" xmlns="" id="{84553D77-B656-43DD-9179-19F33294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spTree>
    <p:extLst>
      <p:ext uri="{BB962C8B-B14F-4D97-AF65-F5344CB8AC3E}">
        <p14:creationId xmlns:p14="http://schemas.microsoft.com/office/powerpoint/2010/main" val="966336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37" y="308406"/>
            <a:ext cx="8431129" cy="584330"/>
          </a:xfrm>
        </p:spPr>
        <p:txBody>
          <a:bodyPr>
            <a:normAutofit/>
          </a:bodyPr>
          <a:lstStyle/>
          <a:p>
            <a:pPr algn="ctr"/>
            <a:r>
              <a:rPr lang="ru-RU" sz="3000" b="1" dirty="0"/>
              <a:t>ҚР </a:t>
            </a:r>
            <a:r>
              <a:rPr lang="ru-RU" sz="3000" b="1" dirty="0" err="1"/>
              <a:t>бойынша</a:t>
            </a:r>
            <a:r>
              <a:rPr lang="ru-RU" sz="3000" b="1" dirty="0"/>
              <a:t> </a:t>
            </a:r>
            <a:r>
              <a:rPr lang="ru-RU" sz="3000" b="1" dirty="0" err="1"/>
              <a:t>эпидемиологиялық</a:t>
            </a:r>
            <a:r>
              <a:rPr lang="ru-RU" sz="3000" b="1" dirty="0"/>
              <a:t> </a:t>
            </a:r>
            <a:r>
              <a:rPr lang="ru-RU" sz="3000" b="1" dirty="0" err="1"/>
              <a:t>қадағалау</a:t>
            </a:r>
            <a:r>
              <a:rPr lang="ru-RU" sz="3000" b="1" dirty="0"/>
              <a:t>(4) </a:t>
            </a:r>
            <a:endParaRPr lang="en-US" sz="3000" b="1" dirty="0"/>
          </a:p>
        </p:txBody>
      </p:sp>
      <p:sp>
        <p:nvSpPr>
          <p:cNvPr id="3" name="Объект 2"/>
          <p:cNvSpPr>
            <a:spLocks noGrp="1"/>
          </p:cNvSpPr>
          <p:nvPr>
            <p:ph idx="1"/>
          </p:nvPr>
        </p:nvSpPr>
        <p:spPr>
          <a:xfrm>
            <a:off x="337089" y="1013127"/>
            <a:ext cx="8357461" cy="5152177"/>
          </a:xfrm>
        </p:spPr>
        <p:txBody>
          <a:bodyPr numCol="1">
            <a:normAutofit/>
          </a:bodyPr>
          <a:lstStyle/>
          <a:p>
            <a:pPr marL="0" indent="0">
              <a:buNone/>
            </a:pPr>
            <a:r>
              <a:rPr lang="ru-RU" b="1" dirty="0"/>
              <a:t>45) </a:t>
            </a:r>
            <a:r>
              <a:rPr lang="ru-RU" b="1" dirty="0" err="1"/>
              <a:t>Перинаталдық</a:t>
            </a:r>
            <a:r>
              <a:rPr lang="ru-RU" b="1" dirty="0"/>
              <a:t> </a:t>
            </a:r>
            <a:r>
              <a:rPr lang="ru-RU" b="1" dirty="0" err="1"/>
              <a:t>кезеңге</a:t>
            </a:r>
            <a:r>
              <a:rPr lang="ru-RU" b="1" dirty="0"/>
              <a:t> </a:t>
            </a:r>
            <a:r>
              <a:rPr lang="ru-RU" b="1" dirty="0" err="1"/>
              <a:t>тән</a:t>
            </a:r>
            <a:r>
              <a:rPr lang="ru-RU" b="1" dirty="0"/>
              <a:t> </a:t>
            </a:r>
            <a:r>
              <a:rPr lang="ru-RU" b="1" dirty="0" err="1"/>
              <a:t>жұқпалы</a:t>
            </a:r>
            <a:r>
              <a:rPr lang="ru-RU" b="1" dirty="0"/>
              <a:t> </a:t>
            </a:r>
            <a:r>
              <a:rPr lang="ru-RU" b="1" dirty="0" err="1"/>
              <a:t>аурулар</a:t>
            </a:r>
            <a:r>
              <a:rPr lang="ru-RU" b="1" dirty="0"/>
              <a:t> (инфекционные болезни, специфичные для перинатального периода)</a:t>
            </a:r>
          </a:p>
          <a:p>
            <a:pPr marL="0" indent="0">
              <a:lnSpc>
                <a:spcPct val="120000"/>
              </a:lnSpc>
              <a:spcBef>
                <a:spcPts val="0"/>
              </a:spcBef>
              <a:buNone/>
            </a:pPr>
            <a:r>
              <a:rPr lang="ru-RU" b="1" dirty="0"/>
              <a:t>Р35.0- </a:t>
            </a:r>
            <a:r>
              <a:rPr lang="ru-RU" b="1" dirty="0" err="1"/>
              <a:t>Туа</a:t>
            </a:r>
            <a:r>
              <a:rPr lang="ru-RU" b="1" dirty="0"/>
              <a:t> </a:t>
            </a:r>
            <a:r>
              <a:rPr lang="ru-RU" b="1" dirty="0" err="1"/>
              <a:t>біткен</a:t>
            </a:r>
            <a:r>
              <a:rPr lang="ru-RU" b="1" dirty="0"/>
              <a:t> </a:t>
            </a:r>
            <a:r>
              <a:rPr lang="ru-RU" b="1" dirty="0" err="1"/>
              <a:t>қызамық</a:t>
            </a:r>
            <a:r>
              <a:rPr lang="ru-RU" b="1" dirty="0"/>
              <a:t> синдромы </a:t>
            </a:r>
          </a:p>
          <a:p>
            <a:pPr marL="0" indent="0">
              <a:lnSpc>
                <a:spcPct val="120000"/>
              </a:lnSpc>
              <a:spcBef>
                <a:spcPts val="0"/>
              </a:spcBef>
              <a:buNone/>
            </a:pPr>
            <a:r>
              <a:rPr lang="ru-RU" sz="1650" dirty="0" err="1"/>
              <a:t>Қызамық</a:t>
            </a:r>
            <a:r>
              <a:rPr lang="ru-RU" sz="1650" dirty="0"/>
              <a:t> </a:t>
            </a:r>
            <a:r>
              <a:rPr lang="ru-RU" sz="1650" dirty="0" err="1"/>
              <a:t>вирусынан</a:t>
            </a:r>
            <a:r>
              <a:rPr lang="ru-RU" sz="1650" dirty="0"/>
              <a:t> </a:t>
            </a:r>
            <a:r>
              <a:rPr lang="ru-RU" sz="1650" dirty="0" err="1"/>
              <a:t>туындаған</a:t>
            </a:r>
            <a:r>
              <a:rPr lang="ru-RU" sz="1650" dirty="0"/>
              <a:t> </a:t>
            </a:r>
            <a:r>
              <a:rPr lang="ru-RU" sz="1650" dirty="0" err="1"/>
              <a:t>туа</a:t>
            </a:r>
            <a:r>
              <a:rPr lang="ru-RU" sz="1650" dirty="0"/>
              <a:t> </a:t>
            </a:r>
            <a:r>
              <a:rPr lang="ru-RU" sz="1650" dirty="0" err="1"/>
              <a:t>біткен</a:t>
            </a:r>
            <a:r>
              <a:rPr lang="ru-RU" sz="1650" dirty="0"/>
              <a:t> </a:t>
            </a:r>
            <a:r>
              <a:rPr lang="ru-RU" sz="1650" dirty="0" err="1"/>
              <a:t>пневмонит</a:t>
            </a:r>
            <a:endParaRPr lang="ru-RU" sz="1650" dirty="0"/>
          </a:p>
          <a:p>
            <a:pPr marL="0" indent="0">
              <a:lnSpc>
                <a:spcPct val="120000"/>
              </a:lnSpc>
              <a:spcBef>
                <a:spcPts val="0"/>
              </a:spcBef>
              <a:buNone/>
            </a:pPr>
            <a:r>
              <a:rPr lang="ru-RU" b="1" dirty="0"/>
              <a:t>Р35.3 </a:t>
            </a:r>
            <a:r>
              <a:rPr lang="ru-RU" b="1" dirty="0" err="1"/>
              <a:t>Туа</a:t>
            </a:r>
            <a:r>
              <a:rPr lang="ru-RU" b="1" dirty="0"/>
              <a:t> </a:t>
            </a:r>
            <a:r>
              <a:rPr lang="ru-RU" b="1" dirty="0" err="1"/>
              <a:t>біткен</a:t>
            </a:r>
            <a:r>
              <a:rPr lang="ru-RU" b="1" dirty="0"/>
              <a:t> гепатит вирусы</a:t>
            </a:r>
          </a:p>
          <a:p>
            <a:pPr marL="0" indent="0">
              <a:lnSpc>
                <a:spcPct val="120000"/>
              </a:lnSpc>
              <a:spcBef>
                <a:spcPts val="0"/>
              </a:spcBef>
              <a:buNone/>
            </a:pPr>
            <a:r>
              <a:rPr lang="ru-RU" b="1" dirty="0"/>
              <a:t>Р35.8 – </a:t>
            </a:r>
            <a:r>
              <a:rPr lang="ru-RU" b="1" dirty="0" err="1"/>
              <a:t>Басқа</a:t>
            </a:r>
            <a:r>
              <a:rPr lang="ru-RU" b="1" dirty="0"/>
              <a:t> да </a:t>
            </a:r>
            <a:r>
              <a:rPr lang="ru-RU" b="1" dirty="0" err="1"/>
              <a:t>туа</a:t>
            </a:r>
            <a:r>
              <a:rPr lang="ru-RU" b="1" dirty="0"/>
              <a:t> </a:t>
            </a:r>
            <a:r>
              <a:rPr lang="ru-RU" b="1" dirty="0" err="1"/>
              <a:t>біткен</a:t>
            </a:r>
            <a:r>
              <a:rPr lang="ru-RU" b="1" dirty="0"/>
              <a:t> </a:t>
            </a:r>
            <a:r>
              <a:rPr lang="ru-RU" b="1" dirty="0" err="1"/>
              <a:t>жұқпалы</a:t>
            </a:r>
            <a:r>
              <a:rPr lang="ru-RU" b="1" dirty="0"/>
              <a:t> </a:t>
            </a:r>
            <a:r>
              <a:rPr lang="ru-RU" b="1" dirty="0" err="1"/>
              <a:t>аурулар</a:t>
            </a:r>
            <a:endParaRPr lang="ru-RU" b="1" dirty="0"/>
          </a:p>
          <a:p>
            <a:pPr marL="0" indent="0">
              <a:lnSpc>
                <a:spcPct val="120000"/>
              </a:lnSpc>
              <a:spcBef>
                <a:spcPts val="0"/>
              </a:spcBef>
              <a:buNone/>
            </a:pPr>
            <a:r>
              <a:rPr lang="ru-RU" sz="1500" dirty="0" err="1"/>
              <a:t>Туа</a:t>
            </a:r>
            <a:r>
              <a:rPr lang="ru-RU" sz="1500" dirty="0"/>
              <a:t> </a:t>
            </a:r>
            <a:r>
              <a:rPr lang="ru-RU" sz="1500" dirty="0" err="1"/>
              <a:t>біткен</a:t>
            </a:r>
            <a:r>
              <a:rPr lang="ru-RU" sz="1500" dirty="0"/>
              <a:t> </a:t>
            </a:r>
            <a:r>
              <a:rPr lang="ru-RU" sz="1500" dirty="0" err="1"/>
              <a:t>желшешек</a:t>
            </a:r>
            <a:endParaRPr lang="ru-RU" sz="1500" dirty="0"/>
          </a:p>
          <a:p>
            <a:pPr marL="0" indent="0">
              <a:lnSpc>
                <a:spcPct val="120000"/>
              </a:lnSpc>
              <a:spcBef>
                <a:spcPts val="0"/>
              </a:spcBef>
              <a:buNone/>
            </a:pPr>
            <a:r>
              <a:rPr lang="ru-RU" b="1" dirty="0"/>
              <a:t>Р36-Р39- </a:t>
            </a:r>
            <a:r>
              <a:rPr lang="ru-RU" b="1" dirty="0" err="1"/>
              <a:t>Жаңа</a:t>
            </a:r>
            <a:r>
              <a:rPr lang="ru-RU" b="1" dirty="0"/>
              <a:t> </a:t>
            </a:r>
            <a:r>
              <a:rPr lang="ru-RU" b="1" dirty="0" err="1"/>
              <a:t>туған</a:t>
            </a:r>
            <a:r>
              <a:rPr lang="ru-RU" b="1" dirty="0"/>
              <a:t> </a:t>
            </a:r>
            <a:r>
              <a:rPr lang="ru-RU" b="1" dirty="0" err="1"/>
              <a:t>нәрестенің</a:t>
            </a:r>
            <a:r>
              <a:rPr lang="ru-RU" b="1" dirty="0"/>
              <a:t> </a:t>
            </a:r>
            <a:r>
              <a:rPr lang="ru-RU" b="1" dirty="0" err="1"/>
              <a:t>бактериялық</a:t>
            </a:r>
            <a:r>
              <a:rPr lang="ru-RU" b="1" dirty="0"/>
              <a:t> </a:t>
            </a:r>
            <a:r>
              <a:rPr lang="ru-RU" b="1" dirty="0" err="1"/>
              <a:t>сепсисі</a:t>
            </a:r>
            <a:r>
              <a:rPr lang="ru-RU" b="1" dirty="0"/>
              <a:t> (P36)</a:t>
            </a:r>
          </a:p>
          <a:p>
            <a:pPr marL="0" indent="0">
              <a:lnSpc>
                <a:spcPct val="120000"/>
              </a:lnSpc>
              <a:spcBef>
                <a:spcPts val="0"/>
              </a:spcBef>
              <a:buNone/>
            </a:pPr>
            <a:r>
              <a:rPr lang="ru-RU" sz="1350" dirty="0" err="1"/>
              <a:t>Қосылған</a:t>
            </a:r>
            <a:r>
              <a:rPr lang="ru-RU" sz="1350" dirty="0"/>
              <a:t>: </a:t>
            </a:r>
            <a:r>
              <a:rPr lang="ru-RU" sz="1350" dirty="0" err="1"/>
              <a:t>туа</a:t>
            </a:r>
            <a:r>
              <a:rPr lang="ru-RU" sz="1350" dirty="0"/>
              <a:t> </a:t>
            </a:r>
            <a:r>
              <a:rPr lang="ru-RU" sz="1350" dirty="0" err="1"/>
              <a:t>біткен</a:t>
            </a:r>
            <a:r>
              <a:rPr lang="ru-RU" sz="1350" dirty="0"/>
              <a:t> септицемия</a:t>
            </a:r>
          </a:p>
          <a:p>
            <a:pPr marL="0" indent="0">
              <a:lnSpc>
                <a:spcPct val="120000"/>
              </a:lnSpc>
              <a:spcBef>
                <a:spcPts val="0"/>
              </a:spcBef>
              <a:buNone/>
            </a:pPr>
            <a:r>
              <a:rPr lang="ru-RU" sz="1350" dirty="0"/>
              <a:t>P36.0 В </a:t>
            </a:r>
            <a:r>
              <a:rPr lang="ru-RU" sz="1350" dirty="0" err="1"/>
              <a:t>тобындағы</a:t>
            </a:r>
            <a:r>
              <a:rPr lang="ru-RU" sz="1350" dirty="0"/>
              <a:t> </a:t>
            </a:r>
            <a:r>
              <a:rPr lang="ru-RU" sz="1350" dirty="0" err="1"/>
              <a:t>стрептококктан</a:t>
            </a:r>
            <a:r>
              <a:rPr lang="ru-RU" sz="1350" dirty="0"/>
              <a:t> </a:t>
            </a:r>
            <a:r>
              <a:rPr lang="ru-RU" sz="1350" dirty="0" err="1"/>
              <a:t>туындаған</a:t>
            </a:r>
            <a:r>
              <a:rPr lang="ru-RU" sz="1350" dirty="0"/>
              <a:t> </a:t>
            </a:r>
            <a:r>
              <a:rPr lang="ru-RU" sz="1350" dirty="0" err="1"/>
              <a:t>жаңа</a:t>
            </a:r>
            <a:r>
              <a:rPr lang="ru-RU" sz="1350" dirty="0"/>
              <a:t> </a:t>
            </a:r>
            <a:r>
              <a:rPr lang="ru-RU" sz="1350" dirty="0" err="1"/>
              <a:t>туған</a:t>
            </a:r>
            <a:r>
              <a:rPr lang="ru-RU" sz="1350" dirty="0"/>
              <a:t> </a:t>
            </a:r>
            <a:r>
              <a:rPr lang="ru-RU" sz="1350" dirty="0" err="1"/>
              <a:t>нәрестенің</a:t>
            </a:r>
            <a:r>
              <a:rPr lang="ru-RU" sz="1350" dirty="0"/>
              <a:t> </a:t>
            </a:r>
            <a:r>
              <a:rPr lang="ru-RU" sz="1350" dirty="0" err="1"/>
              <a:t>сепсисі</a:t>
            </a:r>
            <a:r>
              <a:rPr lang="ru-RU" sz="1350" dirty="0"/>
              <a:t> </a:t>
            </a:r>
          </a:p>
          <a:p>
            <a:pPr marL="0" indent="0">
              <a:lnSpc>
                <a:spcPct val="120000"/>
              </a:lnSpc>
              <a:spcBef>
                <a:spcPts val="0"/>
              </a:spcBef>
              <a:buNone/>
            </a:pPr>
            <a:r>
              <a:rPr lang="ru-RU" sz="1350" dirty="0"/>
              <a:t>P36.1 </a:t>
            </a:r>
            <a:r>
              <a:rPr lang="ru-RU" sz="1350" dirty="0" err="1"/>
              <a:t>Басқа</a:t>
            </a:r>
            <a:r>
              <a:rPr lang="ru-RU" sz="1350" dirty="0"/>
              <a:t> да </a:t>
            </a:r>
            <a:r>
              <a:rPr lang="ru-RU" sz="1350" dirty="0" err="1"/>
              <a:t>және</a:t>
            </a:r>
            <a:r>
              <a:rPr lang="ru-RU" sz="1350" dirty="0"/>
              <a:t> </a:t>
            </a:r>
            <a:r>
              <a:rPr lang="ru-RU" sz="1350" dirty="0" err="1"/>
              <a:t>анықталмаған</a:t>
            </a:r>
            <a:r>
              <a:rPr lang="ru-RU" sz="1350" dirty="0"/>
              <a:t> </a:t>
            </a:r>
            <a:r>
              <a:rPr lang="ru-RU" sz="1350" dirty="0" err="1"/>
              <a:t>стрептококктан</a:t>
            </a:r>
            <a:r>
              <a:rPr lang="ru-RU" sz="1350" dirty="0"/>
              <a:t> </a:t>
            </a:r>
            <a:r>
              <a:rPr lang="ru-RU" sz="1350" dirty="0" err="1"/>
              <a:t>туындаған</a:t>
            </a:r>
            <a:r>
              <a:rPr lang="ru-RU" sz="1350" dirty="0"/>
              <a:t> </a:t>
            </a:r>
            <a:r>
              <a:rPr lang="ru-RU" sz="1350" dirty="0" err="1"/>
              <a:t>жаңа</a:t>
            </a:r>
            <a:r>
              <a:rPr lang="ru-RU" sz="1350" dirty="0"/>
              <a:t> </a:t>
            </a:r>
            <a:r>
              <a:rPr lang="ru-RU" sz="1350" dirty="0" err="1"/>
              <a:t>туған</a:t>
            </a:r>
            <a:r>
              <a:rPr lang="ru-RU" sz="1350" dirty="0"/>
              <a:t> </a:t>
            </a:r>
            <a:r>
              <a:rPr lang="ru-RU" sz="1350" dirty="0" err="1"/>
              <a:t>нәрестенің</a:t>
            </a:r>
            <a:r>
              <a:rPr lang="ru-RU" sz="1350" dirty="0"/>
              <a:t> </a:t>
            </a:r>
            <a:r>
              <a:rPr lang="ru-RU" sz="1350" dirty="0" err="1"/>
              <a:t>сепсисі</a:t>
            </a:r>
            <a:endParaRPr lang="ru-RU" sz="1350" dirty="0"/>
          </a:p>
          <a:p>
            <a:pPr marL="0" indent="0">
              <a:lnSpc>
                <a:spcPct val="120000"/>
              </a:lnSpc>
              <a:spcBef>
                <a:spcPts val="0"/>
              </a:spcBef>
              <a:buNone/>
            </a:pPr>
            <a:r>
              <a:rPr lang="ru-RU" sz="1350" dirty="0"/>
              <a:t>P36.2 Алтын </a:t>
            </a:r>
            <a:r>
              <a:rPr lang="ru-RU" sz="1350" dirty="0" err="1"/>
              <a:t>стафилококктан</a:t>
            </a:r>
            <a:r>
              <a:rPr lang="ru-RU" sz="1350" dirty="0"/>
              <a:t> </a:t>
            </a:r>
            <a:r>
              <a:rPr lang="ru-RU" sz="1350" dirty="0" err="1"/>
              <a:t>туындаған</a:t>
            </a:r>
            <a:r>
              <a:rPr lang="ru-RU" sz="1350" dirty="0"/>
              <a:t> </a:t>
            </a:r>
            <a:r>
              <a:rPr lang="ru-RU" sz="1350" dirty="0" err="1"/>
              <a:t>жаңа</a:t>
            </a:r>
            <a:r>
              <a:rPr lang="ru-RU" sz="1350" dirty="0"/>
              <a:t> </a:t>
            </a:r>
            <a:r>
              <a:rPr lang="ru-RU" sz="1350" dirty="0" err="1"/>
              <a:t>туған</a:t>
            </a:r>
            <a:r>
              <a:rPr lang="ru-RU" sz="1350" dirty="0"/>
              <a:t> </a:t>
            </a:r>
            <a:r>
              <a:rPr lang="ru-RU" sz="1350" dirty="0" err="1"/>
              <a:t>нәрестенің</a:t>
            </a:r>
            <a:r>
              <a:rPr lang="ru-RU" sz="1350" dirty="0"/>
              <a:t> </a:t>
            </a:r>
            <a:r>
              <a:rPr lang="ru-RU" sz="1350" dirty="0" err="1"/>
              <a:t>сепсисі</a:t>
            </a:r>
            <a:r>
              <a:rPr lang="ru-RU" sz="1350" dirty="0"/>
              <a:t> [</a:t>
            </a:r>
            <a:r>
              <a:rPr lang="ru-RU" sz="1350" dirty="0" err="1"/>
              <a:t>Staphylococcus</a:t>
            </a:r>
            <a:r>
              <a:rPr lang="ru-RU" sz="1350" dirty="0"/>
              <a:t> </a:t>
            </a:r>
            <a:r>
              <a:rPr lang="ru-RU" sz="1350" dirty="0" err="1"/>
              <a:t>aureus</a:t>
            </a:r>
            <a:r>
              <a:rPr lang="ru-RU" sz="1350" dirty="0"/>
              <a:t>]</a:t>
            </a:r>
          </a:p>
          <a:p>
            <a:pPr marL="0" lvl="0" indent="0">
              <a:lnSpc>
                <a:spcPct val="120000"/>
              </a:lnSpc>
              <a:spcBef>
                <a:spcPts val="0"/>
              </a:spcBef>
              <a:buNone/>
            </a:pPr>
            <a:r>
              <a:rPr lang="ru-RU" sz="1350" dirty="0"/>
              <a:t>P36.3 </a:t>
            </a:r>
            <a:r>
              <a:rPr lang="ru-RU" sz="1350" dirty="0" err="1">
                <a:solidFill>
                  <a:prstClr val="black"/>
                </a:solidFill>
              </a:rPr>
              <a:t>Басқа</a:t>
            </a:r>
            <a:r>
              <a:rPr lang="ru-RU" sz="1350" dirty="0">
                <a:solidFill>
                  <a:prstClr val="black"/>
                </a:solidFill>
              </a:rPr>
              <a:t> да </a:t>
            </a:r>
            <a:r>
              <a:rPr lang="ru-RU" sz="1350" dirty="0" err="1">
                <a:solidFill>
                  <a:prstClr val="black"/>
                </a:solidFill>
              </a:rPr>
              <a:t>және</a:t>
            </a:r>
            <a:r>
              <a:rPr lang="ru-RU" sz="1350" dirty="0">
                <a:solidFill>
                  <a:prstClr val="black"/>
                </a:solidFill>
              </a:rPr>
              <a:t> </a:t>
            </a:r>
            <a:r>
              <a:rPr lang="ru-RU" sz="1350" dirty="0" err="1">
                <a:solidFill>
                  <a:prstClr val="black"/>
                </a:solidFill>
              </a:rPr>
              <a:t>анықталмаған</a:t>
            </a:r>
            <a:r>
              <a:rPr lang="ru-RU" sz="1350" dirty="0">
                <a:solidFill>
                  <a:prstClr val="black"/>
                </a:solidFill>
              </a:rPr>
              <a:t> </a:t>
            </a:r>
            <a:r>
              <a:rPr lang="ru-RU" sz="1350" dirty="0" err="1">
                <a:solidFill>
                  <a:prstClr val="black"/>
                </a:solidFill>
              </a:rPr>
              <a:t>стафилококктан</a:t>
            </a:r>
            <a:r>
              <a:rPr lang="ru-RU" sz="1350" dirty="0">
                <a:solidFill>
                  <a:prstClr val="black"/>
                </a:solidFill>
              </a:rPr>
              <a:t> </a:t>
            </a:r>
            <a:r>
              <a:rPr lang="ru-RU" sz="1350" dirty="0" err="1">
                <a:solidFill>
                  <a:prstClr val="black"/>
                </a:solidFill>
              </a:rPr>
              <a:t>туындаған</a:t>
            </a:r>
            <a:r>
              <a:rPr lang="ru-RU" sz="1350" dirty="0">
                <a:solidFill>
                  <a:prstClr val="black"/>
                </a:solidFill>
              </a:rPr>
              <a:t> </a:t>
            </a:r>
            <a:r>
              <a:rPr lang="ru-RU" sz="1350" dirty="0" err="1">
                <a:solidFill>
                  <a:prstClr val="black"/>
                </a:solidFill>
              </a:rPr>
              <a:t>жаңа</a:t>
            </a:r>
            <a:r>
              <a:rPr lang="ru-RU" sz="1350" dirty="0">
                <a:solidFill>
                  <a:prstClr val="black"/>
                </a:solidFill>
              </a:rPr>
              <a:t> </a:t>
            </a:r>
            <a:r>
              <a:rPr lang="ru-RU" sz="1350" dirty="0" err="1">
                <a:solidFill>
                  <a:prstClr val="black"/>
                </a:solidFill>
              </a:rPr>
              <a:t>туған</a:t>
            </a:r>
            <a:r>
              <a:rPr lang="ru-RU" sz="1350" dirty="0">
                <a:solidFill>
                  <a:prstClr val="black"/>
                </a:solidFill>
              </a:rPr>
              <a:t> </a:t>
            </a:r>
            <a:r>
              <a:rPr lang="ru-RU" sz="1350" dirty="0" err="1">
                <a:solidFill>
                  <a:prstClr val="black"/>
                </a:solidFill>
              </a:rPr>
              <a:t>нәрестенің</a:t>
            </a:r>
            <a:r>
              <a:rPr lang="ru-RU" sz="1350" dirty="0">
                <a:solidFill>
                  <a:prstClr val="black"/>
                </a:solidFill>
              </a:rPr>
              <a:t> </a:t>
            </a:r>
            <a:r>
              <a:rPr lang="ru-RU" sz="1350" dirty="0" err="1">
                <a:solidFill>
                  <a:prstClr val="black"/>
                </a:solidFill>
              </a:rPr>
              <a:t>сепсисі</a:t>
            </a:r>
            <a:endParaRPr lang="ru-RU" sz="1350" dirty="0">
              <a:solidFill>
                <a:prstClr val="black"/>
              </a:solidFill>
            </a:endParaRPr>
          </a:p>
          <a:p>
            <a:pPr marL="0" lvl="0" indent="0">
              <a:lnSpc>
                <a:spcPct val="120000"/>
              </a:lnSpc>
              <a:spcBef>
                <a:spcPts val="0"/>
              </a:spcBef>
              <a:buNone/>
            </a:pPr>
            <a:r>
              <a:rPr lang="ru-RU" sz="1350" dirty="0"/>
              <a:t>P36.4 </a:t>
            </a:r>
            <a:r>
              <a:rPr lang="ru-RU" sz="1350" dirty="0" err="1"/>
              <a:t>Іше</a:t>
            </a:r>
            <a:r>
              <a:rPr lang="ru-RU" sz="1350" dirty="0"/>
              <a:t> </a:t>
            </a:r>
            <a:r>
              <a:rPr lang="ru-RU" sz="1350" dirty="0" err="1"/>
              <a:t>таяқшадан</a:t>
            </a:r>
            <a:r>
              <a:rPr lang="ru-RU" sz="1350" dirty="0"/>
              <a:t> </a:t>
            </a:r>
            <a:r>
              <a:rPr lang="ru-RU" sz="1350" dirty="0" err="1"/>
              <a:t>туындаған</a:t>
            </a:r>
            <a:r>
              <a:rPr lang="ru-RU" sz="1350" dirty="0"/>
              <a:t> </a:t>
            </a:r>
            <a:r>
              <a:rPr lang="ru-RU" sz="1350" dirty="0" err="1">
                <a:solidFill>
                  <a:prstClr val="black"/>
                </a:solidFill>
              </a:rPr>
              <a:t>жаңа</a:t>
            </a:r>
            <a:r>
              <a:rPr lang="ru-RU" sz="1350" dirty="0">
                <a:solidFill>
                  <a:prstClr val="black"/>
                </a:solidFill>
              </a:rPr>
              <a:t> </a:t>
            </a:r>
            <a:r>
              <a:rPr lang="ru-RU" sz="1350" dirty="0" err="1">
                <a:solidFill>
                  <a:prstClr val="black"/>
                </a:solidFill>
              </a:rPr>
              <a:t>туған</a:t>
            </a:r>
            <a:r>
              <a:rPr lang="ru-RU" sz="1350" dirty="0">
                <a:solidFill>
                  <a:prstClr val="black"/>
                </a:solidFill>
              </a:rPr>
              <a:t> </a:t>
            </a:r>
            <a:r>
              <a:rPr lang="ru-RU" sz="1350" dirty="0" err="1">
                <a:solidFill>
                  <a:prstClr val="black"/>
                </a:solidFill>
              </a:rPr>
              <a:t>нәрестенің</a:t>
            </a:r>
            <a:r>
              <a:rPr lang="ru-RU" sz="1350" dirty="0">
                <a:solidFill>
                  <a:prstClr val="black"/>
                </a:solidFill>
              </a:rPr>
              <a:t> </a:t>
            </a:r>
            <a:r>
              <a:rPr lang="ru-RU" sz="1350" dirty="0" err="1">
                <a:solidFill>
                  <a:prstClr val="black"/>
                </a:solidFill>
              </a:rPr>
              <a:t>сепсисі</a:t>
            </a:r>
            <a:r>
              <a:rPr lang="ru-RU" sz="1350" dirty="0">
                <a:solidFill>
                  <a:prstClr val="black"/>
                </a:solidFill>
              </a:rPr>
              <a:t> </a:t>
            </a:r>
            <a:r>
              <a:rPr lang="ru-RU" sz="1350" dirty="0"/>
              <a:t> [</a:t>
            </a:r>
            <a:r>
              <a:rPr lang="ru-RU" sz="1350" dirty="0" err="1"/>
              <a:t>Escherichia</a:t>
            </a:r>
            <a:r>
              <a:rPr lang="ru-RU" sz="1350" dirty="0"/>
              <a:t> </a:t>
            </a:r>
            <a:r>
              <a:rPr lang="ru-RU" sz="1350" dirty="0" err="1"/>
              <a:t>coli</a:t>
            </a:r>
            <a:r>
              <a:rPr lang="ru-RU" sz="1350" dirty="0"/>
              <a:t>]</a:t>
            </a:r>
          </a:p>
          <a:p>
            <a:pPr marL="0" lvl="0" indent="0">
              <a:lnSpc>
                <a:spcPct val="120000"/>
              </a:lnSpc>
              <a:spcBef>
                <a:spcPts val="0"/>
              </a:spcBef>
              <a:buNone/>
            </a:pPr>
            <a:r>
              <a:rPr lang="ru-RU" sz="1350" dirty="0"/>
              <a:t>P36.5 </a:t>
            </a:r>
            <a:r>
              <a:rPr lang="ru-RU" sz="1350" dirty="0" err="1">
                <a:solidFill>
                  <a:prstClr val="black"/>
                </a:solidFill>
              </a:rPr>
              <a:t>Анаэробты</a:t>
            </a:r>
            <a:r>
              <a:rPr lang="ru-RU" sz="1350" dirty="0">
                <a:solidFill>
                  <a:prstClr val="black"/>
                </a:solidFill>
              </a:rPr>
              <a:t> микро </a:t>
            </a:r>
            <a:r>
              <a:rPr lang="ru-RU" sz="1350" dirty="0" err="1">
                <a:solidFill>
                  <a:prstClr val="black"/>
                </a:solidFill>
              </a:rPr>
              <a:t>организмдер</a:t>
            </a:r>
            <a:r>
              <a:rPr lang="ru-RU" sz="1350" dirty="0">
                <a:solidFill>
                  <a:prstClr val="black"/>
                </a:solidFill>
              </a:rPr>
              <a:t> </a:t>
            </a:r>
            <a:r>
              <a:rPr lang="ru-RU" sz="1350" dirty="0" err="1">
                <a:solidFill>
                  <a:prstClr val="black"/>
                </a:solidFill>
              </a:rPr>
              <a:t>арқылы</a:t>
            </a:r>
            <a:r>
              <a:rPr lang="ru-RU" sz="1350" dirty="0">
                <a:solidFill>
                  <a:prstClr val="black"/>
                </a:solidFill>
              </a:rPr>
              <a:t> </a:t>
            </a:r>
            <a:r>
              <a:rPr lang="ru-RU" sz="1350" dirty="0" err="1">
                <a:solidFill>
                  <a:prstClr val="black"/>
                </a:solidFill>
              </a:rPr>
              <a:t>туындаған</a:t>
            </a:r>
            <a:r>
              <a:rPr lang="ru-RU" sz="1350" dirty="0">
                <a:solidFill>
                  <a:prstClr val="black"/>
                </a:solidFill>
              </a:rPr>
              <a:t> </a:t>
            </a:r>
            <a:r>
              <a:rPr lang="ru-RU" sz="1350" dirty="0" err="1">
                <a:solidFill>
                  <a:prstClr val="black"/>
                </a:solidFill>
              </a:rPr>
              <a:t>жаңа</a:t>
            </a:r>
            <a:r>
              <a:rPr lang="ru-RU" sz="1350" dirty="0">
                <a:solidFill>
                  <a:prstClr val="black"/>
                </a:solidFill>
              </a:rPr>
              <a:t> </a:t>
            </a:r>
            <a:r>
              <a:rPr lang="ru-RU" sz="1350" dirty="0" err="1">
                <a:solidFill>
                  <a:prstClr val="black"/>
                </a:solidFill>
              </a:rPr>
              <a:t>туған</a:t>
            </a:r>
            <a:r>
              <a:rPr lang="ru-RU" sz="1350" dirty="0">
                <a:solidFill>
                  <a:prstClr val="black"/>
                </a:solidFill>
              </a:rPr>
              <a:t> </a:t>
            </a:r>
            <a:r>
              <a:rPr lang="ru-RU" sz="1350" dirty="0" err="1">
                <a:solidFill>
                  <a:prstClr val="black"/>
                </a:solidFill>
              </a:rPr>
              <a:t>нәрестенің</a:t>
            </a:r>
            <a:r>
              <a:rPr lang="ru-RU" sz="1350" dirty="0">
                <a:solidFill>
                  <a:prstClr val="black"/>
                </a:solidFill>
              </a:rPr>
              <a:t> </a:t>
            </a:r>
            <a:r>
              <a:rPr lang="ru-RU" sz="1350" dirty="0" err="1">
                <a:solidFill>
                  <a:prstClr val="black"/>
                </a:solidFill>
              </a:rPr>
              <a:t>сепсисі</a:t>
            </a:r>
            <a:r>
              <a:rPr lang="ru-RU" sz="1350" dirty="0">
                <a:solidFill>
                  <a:prstClr val="black"/>
                </a:solidFill>
              </a:rPr>
              <a:t> </a:t>
            </a:r>
            <a:endParaRPr lang="ru-RU" sz="1350" dirty="0"/>
          </a:p>
          <a:p>
            <a:pPr marL="0" lvl="0" indent="0">
              <a:lnSpc>
                <a:spcPct val="120000"/>
              </a:lnSpc>
              <a:spcBef>
                <a:spcPts val="0"/>
              </a:spcBef>
              <a:buNone/>
            </a:pPr>
            <a:r>
              <a:rPr lang="ru-RU" sz="1350" dirty="0"/>
              <a:t>P36.8 </a:t>
            </a:r>
            <a:r>
              <a:rPr lang="ru-RU" sz="1350" dirty="0" err="1"/>
              <a:t>Бактериялық</a:t>
            </a:r>
            <a:r>
              <a:rPr lang="ru-RU" sz="1350" dirty="0"/>
              <a:t> </a:t>
            </a:r>
            <a:r>
              <a:rPr lang="ru-RU" sz="1350" dirty="0" err="1"/>
              <a:t>агенттер</a:t>
            </a:r>
            <a:r>
              <a:rPr lang="ru-RU" sz="1350" dirty="0"/>
              <a:t> </a:t>
            </a:r>
            <a:r>
              <a:rPr lang="ru-RU" sz="1350" dirty="0" err="1"/>
              <a:t>арқылы</a:t>
            </a:r>
            <a:r>
              <a:rPr lang="ru-RU" sz="1350" dirty="0"/>
              <a:t>  </a:t>
            </a:r>
            <a:r>
              <a:rPr lang="ru-RU" sz="1350" dirty="0" err="1">
                <a:solidFill>
                  <a:prstClr val="black"/>
                </a:solidFill>
              </a:rPr>
              <a:t>туындаған</a:t>
            </a:r>
            <a:r>
              <a:rPr lang="ru-RU" sz="1350" dirty="0">
                <a:solidFill>
                  <a:prstClr val="black"/>
                </a:solidFill>
              </a:rPr>
              <a:t> </a:t>
            </a:r>
            <a:r>
              <a:rPr lang="ru-RU" sz="1350" dirty="0" err="1">
                <a:solidFill>
                  <a:prstClr val="black"/>
                </a:solidFill>
              </a:rPr>
              <a:t>жаңа</a:t>
            </a:r>
            <a:r>
              <a:rPr lang="ru-RU" sz="1350" dirty="0">
                <a:solidFill>
                  <a:prstClr val="black"/>
                </a:solidFill>
              </a:rPr>
              <a:t> </a:t>
            </a:r>
            <a:r>
              <a:rPr lang="ru-RU" sz="1350" dirty="0" err="1">
                <a:solidFill>
                  <a:prstClr val="black"/>
                </a:solidFill>
              </a:rPr>
              <a:t>туған</a:t>
            </a:r>
            <a:r>
              <a:rPr lang="ru-RU" sz="1350" dirty="0">
                <a:solidFill>
                  <a:prstClr val="black"/>
                </a:solidFill>
              </a:rPr>
              <a:t> </a:t>
            </a:r>
            <a:r>
              <a:rPr lang="ru-RU" sz="1350" dirty="0" err="1">
                <a:solidFill>
                  <a:prstClr val="black"/>
                </a:solidFill>
              </a:rPr>
              <a:t>нәрестенің</a:t>
            </a:r>
            <a:r>
              <a:rPr lang="ru-RU" sz="1350" dirty="0">
                <a:solidFill>
                  <a:prstClr val="black"/>
                </a:solidFill>
              </a:rPr>
              <a:t> </a:t>
            </a:r>
            <a:r>
              <a:rPr lang="ru-RU" sz="1350" dirty="0" err="1">
                <a:solidFill>
                  <a:prstClr val="black"/>
                </a:solidFill>
              </a:rPr>
              <a:t>сепсисі</a:t>
            </a:r>
            <a:r>
              <a:rPr lang="ru-RU" sz="1350" dirty="0">
                <a:solidFill>
                  <a:prstClr val="black"/>
                </a:solidFill>
              </a:rPr>
              <a:t> </a:t>
            </a:r>
            <a:endParaRPr lang="ru-RU" sz="1350" dirty="0"/>
          </a:p>
          <a:p>
            <a:pPr marL="0" indent="0">
              <a:lnSpc>
                <a:spcPct val="120000"/>
              </a:lnSpc>
              <a:spcBef>
                <a:spcPts val="0"/>
              </a:spcBef>
              <a:buNone/>
            </a:pPr>
            <a:r>
              <a:rPr lang="ru-RU" sz="1350" dirty="0"/>
              <a:t>P36.9 </a:t>
            </a:r>
            <a:r>
              <a:rPr lang="ru-RU" sz="1350" dirty="0" err="1"/>
              <a:t>Анықталмаған</a:t>
            </a:r>
            <a:r>
              <a:rPr lang="ru-RU" sz="1350" dirty="0"/>
              <a:t> </a:t>
            </a:r>
            <a:r>
              <a:rPr lang="ru-RU" sz="1350" dirty="0" err="1"/>
              <a:t>жаңа</a:t>
            </a:r>
            <a:r>
              <a:rPr lang="ru-RU" sz="1350" dirty="0"/>
              <a:t> </a:t>
            </a:r>
            <a:r>
              <a:rPr lang="ru-RU" sz="1350" dirty="0" err="1"/>
              <a:t>туған</a:t>
            </a:r>
            <a:r>
              <a:rPr lang="ru-RU" sz="1350" dirty="0"/>
              <a:t> </a:t>
            </a:r>
            <a:r>
              <a:rPr lang="ru-RU" sz="1350" dirty="0" err="1"/>
              <a:t>нәрестенің</a:t>
            </a:r>
            <a:r>
              <a:rPr lang="ru-RU" sz="1350" dirty="0"/>
              <a:t> </a:t>
            </a:r>
            <a:r>
              <a:rPr lang="ru-RU" sz="1350" dirty="0" err="1"/>
              <a:t>бактериалдық</a:t>
            </a:r>
            <a:r>
              <a:rPr lang="ru-RU" sz="1350" dirty="0"/>
              <a:t>  </a:t>
            </a:r>
            <a:r>
              <a:rPr lang="ru-RU" sz="1350" dirty="0" err="1"/>
              <a:t>сепсисі</a:t>
            </a:r>
            <a:endParaRPr lang="en-US" sz="1350" dirty="0"/>
          </a:p>
        </p:txBody>
      </p:sp>
      <p:pic>
        <p:nvPicPr>
          <p:cNvPr id="4" name="Picture 2" descr="C:\Users\userok\Downloads\WhatsApp Image 2021-06-14 at 17.28.41.jpeg"/>
          <p:cNvPicPr>
            <a:picLocks noChangeAspect="1" noChangeArrowheads="1"/>
          </p:cNvPicPr>
          <p:nvPr/>
        </p:nvPicPr>
        <p:blipFill>
          <a:blip r:embed="rId3" cstate="print"/>
          <a:srcRect/>
          <a:stretch>
            <a:fillRect/>
          </a:stretch>
        </p:blipFill>
        <p:spPr bwMode="auto">
          <a:xfrm>
            <a:off x="337089" y="6015809"/>
            <a:ext cx="689117" cy="698237"/>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075FEDF4-636F-4768-A41A-D858CC933E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5485" y="5984425"/>
            <a:ext cx="1192165" cy="728085"/>
          </a:xfrm>
          <a:prstGeom prst="rect">
            <a:avLst/>
          </a:prstGeom>
        </p:spPr>
      </p:pic>
      <p:sp>
        <p:nvSpPr>
          <p:cNvPr id="6" name="Прямоугольник 5"/>
          <p:cNvSpPr/>
          <p:nvPr/>
        </p:nvSpPr>
        <p:spPr>
          <a:xfrm>
            <a:off x="1268515" y="6364928"/>
            <a:ext cx="6466667" cy="369332"/>
          </a:xfrm>
          <a:prstGeom prst="rect">
            <a:avLst/>
          </a:prstGeom>
        </p:spPr>
        <p:txBody>
          <a:bodyPr wrap="square">
            <a:spAutoFit/>
          </a:bodyPr>
          <a:lstStyle/>
          <a:p>
            <a:r>
              <a:rPr lang="ru-RU" sz="900" dirty="0"/>
              <a:t>Приказ МЗ РК от 29 октября 2020 года №</a:t>
            </a:r>
            <a:r>
              <a:rPr lang="kk-KZ" sz="900" dirty="0"/>
              <a:t>ҚР ДСМ</a:t>
            </a:r>
            <a:r>
              <a:rPr lang="ru-RU" sz="900" dirty="0"/>
              <a:t>-169/2020  «Правила регистрации и расследования, ведения учета и отчетности случаев инфекционных, паразитарных заболеваний и (или) отравлений, неблагоприятных проявлений после иммунизации»</a:t>
            </a:r>
          </a:p>
        </p:txBody>
      </p:sp>
    </p:spTree>
    <p:extLst>
      <p:ext uri="{BB962C8B-B14F-4D97-AF65-F5344CB8AC3E}">
        <p14:creationId xmlns:p14="http://schemas.microsoft.com/office/powerpoint/2010/main" val="924277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432" y="332656"/>
            <a:ext cx="7886700" cy="1046621"/>
          </a:xfrm>
        </p:spPr>
        <p:txBody>
          <a:bodyPr>
            <a:noAutofit/>
          </a:bodyPr>
          <a:lstStyle/>
          <a:p>
            <a:pPr>
              <a:buFont typeface="Arial"/>
              <a:buChar char="•"/>
            </a:pPr>
            <a:r>
              <a:rPr lang="ru-RU" sz="2000" dirty="0">
                <a:solidFill>
                  <a:srgbClr val="000000"/>
                </a:solidFill>
                <a:latin typeface="Arial"/>
              </a:rPr>
              <a:t/>
            </a:r>
            <a:br>
              <a:rPr lang="ru-RU" sz="2000" dirty="0">
                <a:solidFill>
                  <a:srgbClr val="000000"/>
                </a:solidFill>
                <a:latin typeface="Arial"/>
              </a:rPr>
            </a:br>
            <a:r>
              <a:rPr lang="ru-RU" sz="2000" dirty="0">
                <a:solidFill>
                  <a:srgbClr val="000000"/>
                </a:solidFill>
                <a:latin typeface="Arial"/>
              </a:rPr>
              <a:t/>
            </a:r>
            <a:br>
              <a:rPr lang="ru-RU" sz="2000" dirty="0">
                <a:solidFill>
                  <a:srgbClr val="000000"/>
                </a:solidFill>
                <a:latin typeface="Arial"/>
              </a:rPr>
            </a:br>
            <a:r>
              <a:rPr lang="ru-RU" sz="2000" dirty="0" err="1">
                <a:solidFill>
                  <a:srgbClr val="000000"/>
                </a:solidFill>
                <a:latin typeface="+mn-lt"/>
              </a:rPr>
              <a:t>Инфекцияның</a:t>
            </a:r>
            <a:r>
              <a:rPr lang="ru-RU" sz="2000" dirty="0">
                <a:solidFill>
                  <a:srgbClr val="000000"/>
                </a:solidFill>
                <a:latin typeface="+mn-lt"/>
              </a:rPr>
              <a:t> </a:t>
            </a:r>
            <a:r>
              <a:rPr lang="ru-RU" sz="2000" dirty="0" err="1">
                <a:solidFill>
                  <a:srgbClr val="000000"/>
                </a:solidFill>
                <a:latin typeface="+mn-lt"/>
              </a:rPr>
              <a:t>басталу</a:t>
            </a:r>
            <a:r>
              <a:rPr lang="ru-RU" sz="2000" dirty="0">
                <a:solidFill>
                  <a:srgbClr val="000000"/>
                </a:solidFill>
                <a:latin typeface="+mn-lt"/>
              </a:rPr>
              <a:t> </a:t>
            </a:r>
            <a:r>
              <a:rPr lang="ru-RU" sz="2000" dirty="0" err="1">
                <a:solidFill>
                  <a:srgbClr val="000000"/>
                </a:solidFill>
                <a:latin typeface="+mn-lt"/>
              </a:rPr>
              <a:t>уақытына</a:t>
            </a:r>
            <a:r>
              <a:rPr lang="ru-RU" sz="2000" dirty="0">
                <a:solidFill>
                  <a:srgbClr val="000000"/>
                </a:solidFill>
                <a:latin typeface="+mn-lt"/>
              </a:rPr>
              <a:t> </a:t>
            </a:r>
            <a:r>
              <a:rPr lang="ru-RU" sz="2000" dirty="0" err="1">
                <a:solidFill>
                  <a:srgbClr val="000000"/>
                </a:solidFill>
                <a:latin typeface="+mn-lt"/>
              </a:rPr>
              <a:t>байланысты</a:t>
            </a:r>
            <a:r>
              <a:rPr lang="ru-RU" sz="2000" dirty="0">
                <a:solidFill>
                  <a:srgbClr val="000000"/>
                </a:solidFill>
                <a:latin typeface="+mn-lt"/>
              </a:rPr>
              <a:t> </a:t>
            </a:r>
            <a:r>
              <a:rPr lang="ru-RU" sz="2000" b="1" dirty="0" err="1">
                <a:solidFill>
                  <a:srgbClr val="000000"/>
                </a:solidFill>
                <a:latin typeface="+mn-lt"/>
              </a:rPr>
              <a:t>жаңа</a:t>
            </a:r>
            <a:r>
              <a:rPr lang="ru-RU" sz="2000" b="1" dirty="0">
                <a:solidFill>
                  <a:srgbClr val="000000"/>
                </a:solidFill>
                <a:latin typeface="+mn-lt"/>
              </a:rPr>
              <a:t> </a:t>
            </a:r>
            <a:r>
              <a:rPr lang="ru-RU" sz="2000" b="1" dirty="0" err="1">
                <a:solidFill>
                  <a:srgbClr val="000000"/>
                </a:solidFill>
                <a:latin typeface="+mn-lt"/>
              </a:rPr>
              <a:t>туған</a:t>
            </a:r>
            <a:r>
              <a:rPr lang="ru-RU" sz="2000" b="1" dirty="0">
                <a:solidFill>
                  <a:srgbClr val="000000"/>
                </a:solidFill>
                <a:latin typeface="+mn-lt"/>
              </a:rPr>
              <a:t> </a:t>
            </a:r>
            <a:r>
              <a:rPr lang="ru-RU" sz="2000" b="1" dirty="0" err="1">
                <a:solidFill>
                  <a:srgbClr val="000000"/>
                </a:solidFill>
                <a:latin typeface="+mn-lt"/>
              </a:rPr>
              <a:t>нәрестелердің</a:t>
            </a:r>
            <a:r>
              <a:rPr lang="ru-RU" sz="2000" b="1" dirty="0">
                <a:solidFill>
                  <a:srgbClr val="000000"/>
                </a:solidFill>
                <a:latin typeface="+mn-lt"/>
              </a:rPr>
              <a:t> </a:t>
            </a:r>
            <a:r>
              <a:rPr lang="ru-RU" sz="2000" b="1" dirty="0" err="1">
                <a:solidFill>
                  <a:srgbClr val="000000"/>
                </a:solidFill>
                <a:latin typeface="+mn-lt"/>
              </a:rPr>
              <a:t>сепсисі</a:t>
            </a:r>
            <a:r>
              <a:rPr lang="ru-RU" sz="2000" dirty="0">
                <a:solidFill>
                  <a:srgbClr val="000000"/>
                </a:solidFill>
                <a:latin typeface="+mn-lt"/>
              </a:rPr>
              <a:t>, </a:t>
            </a:r>
            <a:r>
              <a:rPr lang="ru-RU" sz="2000" dirty="0" err="1">
                <a:solidFill>
                  <a:srgbClr val="000000"/>
                </a:solidFill>
                <a:latin typeface="+mn-lt"/>
              </a:rPr>
              <a:t>бұл</a:t>
            </a:r>
            <a:r>
              <a:rPr lang="ru-RU" sz="2000" dirty="0">
                <a:solidFill>
                  <a:srgbClr val="000000"/>
                </a:solidFill>
                <a:latin typeface="+mn-lt"/>
              </a:rPr>
              <a:t> </a:t>
            </a:r>
            <a:r>
              <a:rPr lang="ru-RU" sz="2000" dirty="0" err="1">
                <a:solidFill>
                  <a:srgbClr val="000000"/>
                </a:solidFill>
                <a:latin typeface="+mn-lt"/>
              </a:rPr>
              <a:t>берілу</a:t>
            </a:r>
            <a:r>
              <a:rPr lang="ru-RU" sz="2000" dirty="0">
                <a:solidFill>
                  <a:srgbClr val="000000"/>
                </a:solidFill>
                <a:latin typeface="+mn-lt"/>
              </a:rPr>
              <a:t> </a:t>
            </a:r>
            <a:r>
              <a:rPr lang="ru-RU" sz="2000" dirty="0" err="1">
                <a:solidFill>
                  <a:srgbClr val="000000"/>
                </a:solidFill>
                <a:latin typeface="+mn-lt"/>
              </a:rPr>
              <a:t>жолдары</a:t>
            </a:r>
            <a:r>
              <a:rPr lang="ru-RU" sz="2000" dirty="0">
                <a:solidFill>
                  <a:srgbClr val="000000"/>
                </a:solidFill>
                <a:latin typeface="+mn-lt"/>
              </a:rPr>
              <a:t> мен </a:t>
            </a:r>
            <a:r>
              <a:rPr lang="ru-RU" sz="2000" dirty="0" err="1">
                <a:solidFill>
                  <a:srgbClr val="000000"/>
                </a:solidFill>
                <a:latin typeface="+mn-lt"/>
              </a:rPr>
              <a:t>қоздырғыштардың</a:t>
            </a:r>
            <a:r>
              <a:rPr lang="ru-RU" sz="2000" dirty="0">
                <a:solidFill>
                  <a:srgbClr val="000000"/>
                </a:solidFill>
                <a:latin typeface="+mn-lt"/>
              </a:rPr>
              <a:t> </a:t>
            </a:r>
            <a:r>
              <a:rPr lang="ru-RU" sz="2000" dirty="0" err="1">
                <a:solidFill>
                  <a:srgbClr val="000000"/>
                </a:solidFill>
                <a:latin typeface="+mn-lt"/>
              </a:rPr>
              <a:t>айырмашылығын</a:t>
            </a:r>
            <a:r>
              <a:rPr lang="ru-RU" sz="2000" dirty="0">
                <a:solidFill>
                  <a:srgbClr val="000000"/>
                </a:solidFill>
                <a:latin typeface="+mn-lt"/>
              </a:rPr>
              <a:t> </a:t>
            </a:r>
            <a:r>
              <a:rPr lang="ru-RU" sz="2000" dirty="0" err="1">
                <a:solidFill>
                  <a:srgbClr val="000000"/>
                </a:solidFill>
                <a:latin typeface="+mn-lt"/>
              </a:rPr>
              <a:t>білдіреді</a:t>
            </a:r>
            <a:r>
              <a:rPr lang="ru-RU" sz="2000" dirty="0">
                <a:solidFill>
                  <a:srgbClr val="000000"/>
                </a:solidFill>
                <a:latin typeface="+mn-lt"/>
              </a:rPr>
              <a:t/>
            </a:r>
            <a:br>
              <a:rPr lang="ru-RU" sz="2000" dirty="0">
                <a:solidFill>
                  <a:srgbClr val="000000"/>
                </a:solidFill>
                <a:latin typeface="+mn-lt"/>
              </a:rPr>
            </a:br>
            <a:r>
              <a:rPr lang="ru-RU" sz="2000" dirty="0">
                <a:solidFill>
                  <a:srgbClr val="000000"/>
                </a:solidFill>
                <a:latin typeface="YS Text"/>
                <a:hlinkClick r:id="rId3"/>
              </a:rPr>
              <a:t/>
            </a:r>
            <a:br>
              <a:rPr lang="ru-RU" sz="2000" dirty="0">
                <a:solidFill>
                  <a:srgbClr val="000000"/>
                </a:solidFill>
                <a:latin typeface="YS Text"/>
                <a:hlinkClick r:id="rId3"/>
              </a:rPr>
            </a:br>
            <a:endParaRPr lang="ru-RU" sz="2000" dirty="0"/>
          </a:p>
        </p:txBody>
      </p:sp>
      <p:pic>
        <p:nvPicPr>
          <p:cNvPr id="4" name="Рисунок 3">
            <a:extLst>
              <a:ext uri="{FF2B5EF4-FFF2-40B4-BE49-F238E27FC236}">
                <a16:creationId xmlns:a16="http://schemas.microsoft.com/office/drawing/2014/main" xmlns="" id="{DD94B4A0-4310-4450-9BA6-14543E4A5E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42874" y="5735636"/>
            <a:ext cx="1188766" cy="1054369"/>
          </a:xfrm>
          <a:prstGeom prst="rect">
            <a:avLst/>
          </a:prstGeom>
        </p:spPr>
      </p:pic>
      <p:sp>
        <p:nvSpPr>
          <p:cNvPr id="5" name="Объект 4"/>
          <p:cNvSpPr>
            <a:spLocks noGrp="1"/>
          </p:cNvSpPr>
          <p:nvPr>
            <p:ph idx="1"/>
          </p:nvPr>
        </p:nvSpPr>
        <p:spPr>
          <a:xfrm>
            <a:off x="142875" y="1665880"/>
            <a:ext cx="6141919" cy="3797490"/>
          </a:xfrm>
        </p:spPr>
        <p:txBody>
          <a:bodyPr>
            <a:normAutofit lnSpcReduction="10000"/>
          </a:bodyPr>
          <a:lstStyle/>
          <a:p>
            <a:pPr marL="71438" lvl="1" indent="-71438"/>
            <a:r>
              <a:rPr lang="ru-RU" sz="2000" b="1" dirty="0" err="1">
                <a:solidFill>
                  <a:srgbClr val="000000"/>
                </a:solidFill>
                <a:latin typeface="Times New Roman" pitchFamily="18" charset="0"/>
                <a:cs typeface="Times New Roman" pitchFamily="18" charset="0"/>
              </a:rPr>
              <a:t>Ерте</a:t>
            </a:r>
            <a:r>
              <a:rPr lang="ru-RU" sz="2000" b="1" dirty="0">
                <a:solidFill>
                  <a:srgbClr val="000000"/>
                </a:solidFill>
                <a:latin typeface="Times New Roman" pitchFamily="18" charset="0"/>
                <a:cs typeface="Times New Roman" pitchFamily="18" charset="0"/>
              </a:rPr>
              <a:t> </a:t>
            </a:r>
            <a:r>
              <a:rPr lang="ru-RU" sz="2000" b="1" dirty="0" err="1">
                <a:solidFill>
                  <a:srgbClr val="000000"/>
                </a:solidFill>
                <a:latin typeface="Times New Roman" pitchFamily="18" charset="0"/>
                <a:cs typeface="Times New Roman" pitchFamily="18" charset="0"/>
              </a:rPr>
              <a:t>басталған</a:t>
            </a:r>
            <a:r>
              <a:rPr lang="ru-RU" sz="2000" b="1" dirty="0">
                <a:solidFill>
                  <a:srgbClr val="000000"/>
                </a:solidFill>
                <a:latin typeface="Times New Roman" pitchFamily="18" charset="0"/>
                <a:cs typeface="Times New Roman" pitchFamily="18" charset="0"/>
              </a:rPr>
              <a:t> сепсис</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EOS</a:t>
            </a:r>
            <a:r>
              <a:rPr lang="ru-RU" sz="2000" b="1" dirty="0">
                <a:latin typeface="Times New Roman" pitchFamily="18" charset="0"/>
                <a:cs typeface="Times New Roman" pitchFamily="18" charset="0"/>
              </a:rPr>
              <a:t> – </a:t>
            </a:r>
            <a:r>
              <a:rPr lang="ru-RU" sz="2000" b="1" dirty="0" err="1">
                <a:solidFill>
                  <a:srgbClr val="000000"/>
                </a:solidFill>
                <a:latin typeface="Times New Roman" pitchFamily="18" charset="0"/>
                <a:cs typeface="Times New Roman" pitchFamily="18" charset="0"/>
              </a:rPr>
              <a:t>туғаннан</a:t>
            </a:r>
            <a:r>
              <a:rPr lang="ru-RU" sz="2000" b="1" dirty="0">
                <a:solidFill>
                  <a:srgbClr val="000000"/>
                </a:solidFill>
                <a:latin typeface="Times New Roman" pitchFamily="18" charset="0"/>
                <a:cs typeface="Times New Roman" pitchFamily="18" charset="0"/>
              </a:rPr>
              <a:t> </a:t>
            </a:r>
            <a:r>
              <a:rPr lang="ru-RU" sz="2000" b="1" dirty="0" err="1">
                <a:solidFill>
                  <a:srgbClr val="000000"/>
                </a:solidFill>
                <a:latin typeface="Times New Roman" pitchFamily="18" charset="0"/>
                <a:cs typeface="Times New Roman" pitchFamily="18" charset="0"/>
              </a:rPr>
              <a:t>бастап</a:t>
            </a:r>
            <a:r>
              <a:rPr lang="ru-RU" sz="2000" b="1" dirty="0">
                <a:solidFill>
                  <a:srgbClr val="000000"/>
                </a:solidFill>
                <a:latin typeface="Times New Roman" pitchFamily="18" charset="0"/>
                <a:cs typeface="Times New Roman" pitchFamily="18" charset="0"/>
              </a:rPr>
              <a:t> </a:t>
            </a:r>
            <a:r>
              <a:rPr lang="ru-RU" sz="2000" b="1" dirty="0" err="1">
                <a:solidFill>
                  <a:srgbClr val="000000"/>
                </a:solidFill>
                <a:latin typeface="Times New Roman" pitchFamily="18" charset="0"/>
                <a:cs typeface="Times New Roman" pitchFamily="18" charset="0"/>
              </a:rPr>
              <a:t>алғашқы</a:t>
            </a:r>
            <a:r>
              <a:rPr lang="ru-RU" sz="2000" b="1" dirty="0">
                <a:solidFill>
                  <a:srgbClr val="000000"/>
                </a:solidFill>
                <a:latin typeface="Times New Roman" pitchFamily="18" charset="0"/>
                <a:cs typeface="Times New Roman" pitchFamily="18" charset="0"/>
              </a:rPr>
              <a:t> 72 </a:t>
            </a:r>
            <a:r>
              <a:rPr lang="ru-RU" sz="2000" b="1" dirty="0" err="1">
                <a:solidFill>
                  <a:srgbClr val="000000"/>
                </a:solidFill>
                <a:latin typeface="Times New Roman" pitchFamily="18" charset="0"/>
                <a:cs typeface="Times New Roman" pitchFamily="18" charset="0"/>
              </a:rPr>
              <a:t>сағатта</a:t>
            </a:r>
            <a:r>
              <a:rPr lang="ru-RU" sz="2000" b="1" dirty="0">
                <a:solidFill>
                  <a:srgbClr val="000000"/>
                </a:solidFill>
                <a:latin typeface="Times New Roman" pitchFamily="18" charset="0"/>
                <a:cs typeface="Times New Roman" pitchFamily="18" charset="0"/>
              </a:rPr>
              <a:t> </a:t>
            </a:r>
            <a:r>
              <a:rPr lang="ru-RU" sz="2000" b="1" dirty="0" err="1">
                <a:solidFill>
                  <a:srgbClr val="000000"/>
                </a:solidFill>
                <a:latin typeface="Times New Roman" pitchFamily="18" charset="0"/>
                <a:cs typeface="Times New Roman" pitchFamily="18" charset="0"/>
              </a:rPr>
              <a:t>басталады</a:t>
            </a:r>
            <a:r>
              <a:rPr lang="ru-RU" sz="2000" b="1" dirty="0">
                <a:solidFill>
                  <a:srgbClr val="000000"/>
                </a:solidFill>
                <a:latin typeface="Times New Roman" pitchFamily="18" charset="0"/>
                <a:cs typeface="Times New Roman" pitchFamily="18" charset="0"/>
              </a:rPr>
              <a:t>)</a:t>
            </a:r>
            <a:endParaRPr lang="ru-RU" sz="2000" b="1" dirty="0">
              <a:latin typeface="Times New Roman" pitchFamily="18" charset="0"/>
              <a:cs typeface="Times New Roman" pitchFamily="18" charset="0"/>
            </a:endParaRPr>
          </a:p>
          <a:p>
            <a:pPr lvl="1"/>
            <a:r>
              <a:rPr lang="ru-RU" sz="2000" dirty="0" err="1">
                <a:solidFill>
                  <a:srgbClr val="000000"/>
                </a:solidFill>
                <a:latin typeface="Times New Roman" pitchFamily="18" charset="0"/>
                <a:cs typeface="Times New Roman" pitchFamily="18" charset="0"/>
              </a:rPr>
              <a:t>Әдетте</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босану</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кезінде</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анадан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балаға</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тікелей</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берілуден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туындайды</a:t>
            </a:r>
            <a:r>
              <a:rPr lang="ru-RU" sz="2000" dirty="0">
                <a:latin typeface="Times New Roman" pitchFamily="18" charset="0"/>
                <a:cs typeface="Times New Roman" pitchFamily="18" charset="0"/>
              </a:rPr>
              <a:t>.</a:t>
            </a:r>
          </a:p>
          <a:p>
            <a:pPr lvl="1"/>
            <a:r>
              <a:rPr lang="ru-RU" sz="2000" dirty="0" err="1">
                <a:solidFill>
                  <a:srgbClr val="000000"/>
                </a:solidFill>
                <a:latin typeface="Times New Roman" pitchFamily="18" charset="0"/>
                <a:cs typeface="Times New Roman" pitchFamily="18" charset="0"/>
              </a:rPr>
              <a:t>Босанғаннан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кейінгі</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көлденең</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берілуден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туындайды</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негізінен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туылғаннан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кейін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алынған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организмдерден</a:t>
            </a:r>
            <a:r>
              <a:rPr lang="ru-RU" sz="2000" dirty="0">
                <a:latin typeface="Times New Roman" pitchFamily="18" charset="0"/>
                <a:cs typeface="Times New Roman" pitchFamily="18" charset="0"/>
              </a:rPr>
              <a:t>.</a:t>
            </a:r>
          </a:p>
          <a:p>
            <a:pPr lvl="1"/>
            <a:r>
              <a:rPr lang="ru-RU" sz="2000" dirty="0" err="1">
                <a:solidFill>
                  <a:srgbClr val="000000"/>
                </a:solidFill>
                <a:latin typeface="Times New Roman" pitchFamily="18" charset="0"/>
                <a:cs typeface="Times New Roman" pitchFamily="18" charset="0"/>
              </a:rPr>
              <a:t>Медициналық</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көмек</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сапасының</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негізгі</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мәселелерін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көрсетеді</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мысалы</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алдын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алу</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шараларын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мысалы</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жүктілік</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кезінде</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инфекцияларды</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анықтау</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және</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жаңа</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туған</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нәрестелерді</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профилактикалық</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емдеу</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уақтылы</a:t>
            </a:r>
            <a:r>
              <a:rPr lang="ru-RU" sz="2000" dirty="0">
                <a:solidFill>
                  <a:srgbClr val="000000"/>
                </a:solidFill>
                <a:latin typeface="Times New Roman" pitchFamily="18" charset="0"/>
                <a:cs typeface="Times New Roman" pitchFamily="18" charset="0"/>
              </a:rPr>
              <a:t> диагноз </a:t>
            </a:r>
            <a:r>
              <a:rPr lang="ru-RU" sz="2000" dirty="0" err="1">
                <a:solidFill>
                  <a:srgbClr val="000000"/>
                </a:solidFill>
                <a:latin typeface="Times New Roman" pitchFamily="18" charset="0"/>
                <a:cs typeface="Times New Roman" pitchFamily="18" charset="0"/>
              </a:rPr>
              <a:t>қоймау</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және</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инфекцияларды</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нашар</a:t>
            </a:r>
            <a:r>
              <a:rPr lang="ru-RU" sz="2000" dirty="0">
                <a:solidFill>
                  <a:srgbClr val="000000"/>
                </a:solidFill>
                <a:latin typeface="Times New Roman" pitchFamily="18" charset="0"/>
                <a:cs typeface="Times New Roman" pitchFamily="18" charset="0"/>
              </a:rPr>
              <a:t> </a:t>
            </a:r>
            <a:r>
              <a:rPr lang="ru-RU" sz="2000" dirty="0" err="1">
                <a:solidFill>
                  <a:srgbClr val="000000"/>
                </a:solidFill>
                <a:latin typeface="Times New Roman" pitchFamily="18" charset="0"/>
                <a:cs typeface="Times New Roman" pitchFamily="18" charset="0"/>
              </a:rPr>
              <a:t>емдеу</a:t>
            </a:r>
            <a:r>
              <a:rPr lang="ru-RU" sz="2000" dirty="0">
                <a:solidFill>
                  <a:srgbClr val="000000"/>
                </a:solidFill>
                <a:latin typeface="Times New Roman" pitchFamily="18" charset="0"/>
                <a:cs typeface="Times New Roman" pitchFamily="18" charset="0"/>
              </a:rPr>
              <a:t>.</a:t>
            </a:r>
          </a:p>
          <a:p>
            <a:pPr lvl="1"/>
            <a:endParaRPr lang="ru-RU" dirty="0"/>
          </a:p>
        </p:txBody>
      </p:sp>
      <p:pic>
        <p:nvPicPr>
          <p:cNvPr id="8" name="Рисунок 7" descr="eos los tab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794" y="2362112"/>
            <a:ext cx="2859206" cy="2180034"/>
          </a:xfrm>
          <a:prstGeom prst="rect">
            <a:avLst/>
          </a:prstGeom>
          <a:noFill/>
          <a:ln>
            <a:noFill/>
          </a:ln>
        </p:spPr>
      </p:pic>
      <p:pic>
        <p:nvPicPr>
          <p:cNvPr id="7" name="Рисунок 6">
            <a:extLst>
              <a:ext uri="{FF2B5EF4-FFF2-40B4-BE49-F238E27FC236}">
                <a16:creationId xmlns:a16="http://schemas.microsoft.com/office/drawing/2014/main" xmlns="" id="{84553D77-B656-43DD-9179-19F3329416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7514" y="5735637"/>
            <a:ext cx="1689630" cy="1054368"/>
          </a:xfrm>
          <a:prstGeom prst="rect">
            <a:avLst/>
          </a:prstGeom>
        </p:spPr>
      </p:pic>
    </p:spTree>
    <p:extLst>
      <p:ext uri="{BB962C8B-B14F-4D97-AF65-F5344CB8AC3E}">
        <p14:creationId xmlns:p14="http://schemas.microsoft.com/office/powerpoint/2010/main" val="2643629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07503" y="226713"/>
            <a:ext cx="8815041" cy="655925"/>
          </a:xfrm>
        </p:spPr>
        <p:txBody>
          <a:bodyPr>
            <a:normAutofit fontScale="90000"/>
          </a:bodyPr>
          <a:lstStyle/>
          <a:p>
            <a:pPr algn="ctr" eaLnBrk="1" hangingPunct="1"/>
            <a:r>
              <a:rPr lang="ru-RU" altLang="en-US" dirty="0">
                <a:ea typeface="ＭＳ Ｐゴシック" pitchFamily="34" charset="-128"/>
              </a:rPr>
              <a:t>Определения особых неонатальных случаев</a:t>
            </a:r>
            <a:r>
              <a:rPr lang="en-US" altLang="en-US" dirty="0">
                <a:ea typeface="ＭＳ Ｐゴシック" pitchFamily="34" charset="-128"/>
              </a:rPr>
              <a:t> (NEO)</a:t>
            </a:r>
            <a:br>
              <a:rPr lang="en-US" altLang="en-US" dirty="0">
                <a:ea typeface="ＭＳ Ｐゴシック" pitchFamily="34" charset="-128"/>
              </a:rPr>
            </a:br>
            <a:r>
              <a:rPr lang="ru-RU" altLang="en-US" sz="1500" dirty="0">
                <a:ea typeface="ＭＳ Ｐゴシック" pitchFamily="34" charset="-128"/>
              </a:rPr>
              <a:t>Протокол, в.</a:t>
            </a:r>
            <a:r>
              <a:rPr lang="el-GR" altLang="en-US" sz="1500" dirty="0">
                <a:ea typeface="ＭＳ Ｐゴシック" pitchFamily="34" charset="-128"/>
              </a:rPr>
              <a:t>6.0</a:t>
            </a:r>
            <a:r>
              <a:rPr lang="hu-HU" altLang="en-US" sz="1500" dirty="0">
                <a:ea typeface="ＭＳ Ｐゴシック" pitchFamily="34" charset="-128"/>
              </a:rPr>
              <a:t>,</a:t>
            </a:r>
            <a:r>
              <a:rPr lang="en-US" altLang="en-US" sz="1500" dirty="0">
                <a:ea typeface="ＭＳ Ｐゴシック" pitchFamily="34" charset="-128"/>
              </a:rPr>
              <a:t> </a:t>
            </a:r>
            <a:r>
              <a:rPr lang="ru-RU" altLang="en-US" sz="1500" dirty="0">
                <a:ea typeface="ＭＳ Ｐゴシック" pitchFamily="34" charset="-128"/>
              </a:rPr>
              <a:t>с</a:t>
            </a:r>
            <a:r>
              <a:rPr lang="hu-HU" altLang="en-US" sz="1500" dirty="0">
                <a:ea typeface="ＭＳ Ｐゴシック" pitchFamily="34" charset="-128"/>
              </a:rPr>
              <a:t>.</a:t>
            </a:r>
            <a:r>
              <a:rPr lang="en-GB" altLang="en-US" sz="1500" dirty="0">
                <a:ea typeface="ＭＳ Ｐゴシック" pitchFamily="34" charset="-128"/>
              </a:rPr>
              <a:t> 7</a:t>
            </a:r>
            <a:r>
              <a:rPr lang="el-GR" altLang="en-US" sz="1500" dirty="0">
                <a:ea typeface="ＭＳ Ｐゴシック" pitchFamily="34" charset="-128"/>
              </a:rPr>
              <a:t>3</a:t>
            </a:r>
            <a:endParaRPr lang="en-US" altLang="en-US" sz="1500" dirty="0">
              <a:ea typeface="ＭＳ Ｐゴシック" pitchFamily="34" charset="-128"/>
            </a:endParaRPr>
          </a:p>
        </p:txBody>
      </p:sp>
      <p:graphicFrame>
        <p:nvGraphicFramePr>
          <p:cNvPr id="4" name="Content Placeholder 3"/>
          <p:cNvGraphicFramePr>
            <a:graphicFrameLocks noGrp="1"/>
          </p:cNvGraphicFramePr>
          <p:nvPr>
            <p:ph idx="1"/>
          </p:nvPr>
        </p:nvGraphicFramePr>
        <p:xfrm>
          <a:off x="221455" y="1046557"/>
          <a:ext cx="8648700" cy="4673354"/>
        </p:xfrm>
        <a:graphic>
          <a:graphicData uri="http://schemas.openxmlformats.org/drawingml/2006/table">
            <a:tbl>
              <a:tblPr/>
              <a:tblGrid>
                <a:gridCol w="1702514">
                  <a:extLst>
                    <a:ext uri="{9D8B030D-6E8A-4147-A177-3AD203B41FA5}">
                      <a16:colId xmlns:a16="http://schemas.microsoft.com/office/drawing/2014/main" xmlns="" val="20000"/>
                    </a:ext>
                  </a:extLst>
                </a:gridCol>
                <a:gridCol w="1704100">
                  <a:extLst>
                    <a:ext uri="{9D8B030D-6E8A-4147-A177-3AD203B41FA5}">
                      <a16:colId xmlns:a16="http://schemas.microsoft.com/office/drawing/2014/main" xmlns="" val="20001"/>
                    </a:ext>
                  </a:extLst>
                </a:gridCol>
                <a:gridCol w="1798799">
                  <a:extLst>
                    <a:ext uri="{9D8B030D-6E8A-4147-A177-3AD203B41FA5}">
                      <a16:colId xmlns:a16="http://schemas.microsoft.com/office/drawing/2014/main" xmlns="" val="20002"/>
                    </a:ext>
                  </a:extLst>
                </a:gridCol>
                <a:gridCol w="1643062">
                  <a:extLst>
                    <a:ext uri="{9D8B030D-6E8A-4147-A177-3AD203B41FA5}">
                      <a16:colId xmlns:a16="http://schemas.microsoft.com/office/drawing/2014/main" xmlns="" val="20003"/>
                    </a:ext>
                  </a:extLst>
                </a:gridCol>
                <a:gridCol w="1800225">
                  <a:extLst>
                    <a:ext uri="{9D8B030D-6E8A-4147-A177-3AD203B41FA5}">
                      <a16:colId xmlns:a16="http://schemas.microsoft.com/office/drawing/2014/main" xmlns="" val="20004"/>
                    </a:ext>
                  </a:extLst>
                </a:gridCol>
              </a:tblGrid>
              <a:tr h="1833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rgbClr val="FFFFFF"/>
                          </a:solidFill>
                          <a:effectLst/>
                          <a:latin typeface="Tahoma" pitchFamily="34" charset="0"/>
                          <a:ea typeface="ＭＳ Ｐゴシック" charset="-128"/>
                        </a:rPr>
                        <a:t>NEO-</a:t>
                      </a:r>
                      <a:r>
                        <a:rPr kumimoji="0" lang="en-US" sz="1400" b="1" i="0" u="none" strike="noStrike" cap="none" normalizeH="0" baseline="0" dirty="0">
                          <a:ln>
                            <a:noFill/>
                          </a:ln>
                          <a:solidFill>
                            <a:srgbClr val="FFFFFF"/>
                          </a:solidFill>
                          <a:effectLst/>
                          <a:latin typeface="Tahoma" pitchFamily="34" charset="0"/>
                          <a:ea typeface="ＭＳ Ｐゴシック" charset="-128"/>
                        </a:rPr>
                        <a:t>CSEP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rgbClr val="FFFFFF"/>
                          </a:solidFill>
                          <a:effectLst/>
                          <a:latin typeface="Tahoma" pitchFamily="34" charset="0"/>
                          <a:ea typeface="ＭＳ Ｐゴシック" charset="-128"/>
                        </a:rPr>
                        <a:t>Клинический сепсис</a:t>
                      </a:r>
                      <a:endParaRPr kumimoji="0" lang="en-GB" sz="1200" b="1" i="0" u="none" strike="noStrike" cap="none" normalizeH="0" baseline="0" dirty="0">
                        <a:ln>
                          <a:noFill/>
                        </a:ln>
                        <a:solidFill>
                          <a:srgbClr val="FFFFFF"/>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rgbClr val="FFFFFF"/>
                          </a:solidFill>
                          <a:effectLst/>
                          <a:latin typeface="Tahoma" pitchFamily="34" charset="0"/>
                          <a:ea typeface="ＭＳ Ｐゴシック" charset="-128"/>
                        </a:rPr>
                        <a:t>NEO-</a:t>
                      </a:r>
                      <a:r>
                        <a:rPr kumimoji="0" lang="en-GB" sz="1400" b="1" i="0" u="none" strike="noStrike" cap="none" normalizeH="0" baseline="0" dirty="0">
                          <a:ln>
                            <a:noFill/>
                          </a:ln>
                          <a:solidFill>
                            <a:srgbClr val="FFFFFF"/>
                          </a:solidFill>
                          <a:effectLst/>
                          <a:latin typeface="Tahoma" pitchFamily="34" charset="0"/>
                          <a:ea typeface="ＭＳ Ｐゴシック" charset="-128"/>
                        </a:rPr>
                        <a:t>LCBI</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rgbClr val="FFFFFF"/>
                          </a:solidFill>
                          <a:effectLst/>
                          <a:latin typeface="Tahoma" pitchFamily="34" charset="0"/>
                          <a:ea typeface="ＭＳ Ｐゴシック" charset="-128"/>
                        </a:rPr>
                        <a:t>Лабораторно-подтвержденная инфекция кровотока</a:t>
                      </a:r>
                      <a:endParaRPr kumimoji="0" lang="en-US" sz="900" b="1" i="0" u="none" strike="noStrike" cap="none" normalizeH="0" baseline="0" dirty="0">
                        <a:ln>
                          <a:noFill/>
                        </a:ln>
                        <a:solidFill>
                          <a:srgbClr val="FFFFFF"/>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rgbClr val="FFFFFF"/>
                          </a:solidFill>
                          <a:effectLst/>
                          <a:latin typeface="Tahoma" pitchFamily="34" charset="0"/>
                          <a:ea typeface="ＭＳ Ｐゴシック" charset="-128"/>
                        </a:rPr>
                        <a:t>NEO-</a:t>
                      </a:r>
                      <a:r>
                        <a:rPr kumimoji="0" lang="en-US" sz="1400" b="1" i="0" u="none" strike="noStrike" cap="none" normalizeH="0" baseline="0" dirty="0">
                          <a:ln>
                            <a:noFill/>
                          </a:ln>
                          <a:solidFill>
                            <a:srgbClr val="FFFFFF"/>
                          </a:solidFill>
                          <a:effectLst/>
                          <a:latin typeface="Tahoma" pitchFamily="34" charset="0"/>
                          <a:ea typeface="ＭＳ Ｐゴシック" charset="-128"/>
                        </a:rPr>
                        <a:t>CNSB</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rgbClr val="FFFFFF"/>
                          </a:solidFill>
                          <a:effectLst/>
                          <a:latin typeface="Tahoma" pitchFamily="34" charset="0"/>
                          <a:ea typeface="ＭＳ Ｐゴシック" charset="-128"/>
                        </a:rPr>
                        <a:t>лабораторно-подтвержденная инфекция кровотока, вызванная коагулазонегативными стафилококками </a:t>
                      </a:r>
                      <a:endParaRPr kumimoji="0" lang="en-US" sz="900" b="1" i="0" u="none" strike="noStrike" cap="none" normalizeH="0" baseline="0" dirty="0">
                        <a:ln>
                          <a:noFill/>
                        </a:ln>
                        <a:solidFill>
                          <a:srgbClr val="FFFFFF"/>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rgbClr val="FFFFFF"/>
                          </a:solidFill>
                          <a:effectLst/>
                          <a:latin typeface="Tahoma" pitchFamily="34" charset="0"/>
                          <a:ea typeface="ＭＳ Ｐゴシック" charset="-128"/>
                        </a:rPr>
                        <a:t>NEO-</a:t>
                      </a:r>
                      <a:r>
                        <a:rPr kumimoji="0" lang="en-US" sz="1400" b="1" i="0" u="none" strike="noStrike" cap="none" normalizeH="0" baseline="0" dirty="0">
                          <a:ln>
                            <a:noFill/>
                          </a:ln>
                          <a:solidFill>
                            <a:srgbClr val="FFFFFF"/>
                          </a:solidFill>
                          <a:effectLst/>
                          <a:latin typeface="Tahoma" pitchFamily="34" charset="0"/>
                          <a:ea typeface="ＭＳ Ｐゴシック" charset="-128"/>
                        </a:rPr>
                        <a:t>PNEU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a:ln>
                            <a:noFill/>
                          </a:ln>
                          <a:solidFill>
                            <a:srgbClr val="FFFFFF"/>
                          </a:solidFill>
                          <a:effectLst/>
                          <a:latin typeface="Tahoma" pitchFamily="34" charset="0"/>
                          <a:ea typeface="ＭＳ Ｐゴシック" charset="-128"/>
                        </a:rPr>
                        <a:t>Пневмония</a:t>
                      </a:r>
                      <a:endParaRPr kumimoji="0" lang="en-US" sz="1200" b="1" i="0" u="none" strike="noStrike" cap="none" normalizeH="0" baseline="0" dirty="0">
                        <a:ln>
                          <a:noFill/>
                        </a:ln>
                        <a:solidFill>
                          <a:srgbClr val="FFFFFF"/>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a:ln>
                            <a:noFill/>
                          </a:ln>
                          <a:solidFill>
                            <a:srgbClr val="FFFFFF"/>
                          </a:solidFill>
                          <a:effectLst/>
                          <a:latin typeface="Tahoma" pitchFamily="34" charset="0"/>
                          <a:ea typeface="ＭＳ Ｐゴシック" charset="-128"/>
                        </a:rPr>
                        <a:t>NEO-</a:t>
                      </a:r>
                      <a:r>
                        <a:rPr kumimoji="0" lang="en-US" sz="1400" b="1" i="0" u="none" strike="noStrike" cap="none" normalizeH="0" baseline="0" dirty="0">
                          <a:ln>
                            <a:noFill/>
                          </a:ln>
                          <a:solidFill>
                            <a:srgbClr val="FFFFFF"/>
                          </a:solidFill>
                          <a:effectLst/>
                          <a:latin typeface="Tahoma" pitchFamily="34" charset="0"/>
                          <a:ea typeface="ＭＳ Ｐゴシック" charset="-128"/>
                        </a:rPr>
                        <a:t>NEC</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err="1">
                          <a:ln>
                            <a:noFill/>
                          </a:ln>
                          <a:solidFill>
                            <a:srgbClr val="FFFFFF"/>
                          </a:solidFill>
                          <a:effectLst/>
                          <a:latin typeface="Tahoma" pitchFamily="34" charset="0"/>
                          <a:ea typeface="ＭＳ Ｐゴシック" charset="-128"/>
                        </a:rPr>
                        <a:t>Некротизирующий</a:t>
                      </a:r>
                      <a:r>
                        <a:rPr kumimoji="0" lang="ru-RU" sz="1200" b="1" i="0" u="none" strike="noStrike" cap="none" normalizeH="0" baseline="0" dirty="0">
                          <a:ln>
                            <a:noFill/>
                          </a:ln>
                          <a:solidFill>
                            <a:srgbClr val="FFFFFF"/>
                          </a:solidFill>
                          <a:effectLst/>
                          <a:latin typeface="Tahoma" pitchFamily="34" charset="0"/>
                          <a:ea typeface="ＭＳ Ｐゴシック" charset="-128"/>
                        </a:rPr>
                        <a:t> энтероколит</a:t>
                      </a:r>
                      <a:endParaRPr kumimoji="0" lang="en-US" sz="1200" b="1" i="0" u="none" strike="noStrike" cap="none" normalizeH="0" baseline="0" dirty="0">
                        <a:ln>
                          <a:noFill/>
                        </a:ln>
                        <a:solidFill>
                          <a:srgbClr val="FFFFFF"/>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xmlns="" val="10000"/>
                  </a:ext>
                </a:extLst>
              </a:tr>
              <a:tr h="2839566">
                <a:tc>
                  <a:txBody>
                    <a:bodyPr/>
                    <a:lstStyle/>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r>
                        <a:rPr kumimoji="0" lang="ru-RU" sz="1200" b="0" i="0" u="none" strike="noStrike" cap="none" normalizeH="0" baseline="0" dirty="0">
                          <a:ln>
                            <a:noFill/>
                          </a:ln>
                          <a:solidFill>
                            <a:srgbClr val="000000"/>
                          </a:solidFill>
                          <a:effectLst/>
                          <a:latin typeface="Tahoma" pitchFamily="34" charset="0"/>
                          <a:ea typeface="ＭＳ Ｐゴシック" charset="-128"/>
                        </a:rPr>
                        <a:t>ВСЕ ТРИ КРИТЕРИЯ</a:t>
                      </a:r>
                      <a:endParaRPr kumimoji="0" lang="en-US"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1" u="none" strike="noStrike" cap="none" normalizeH="0" baseline="0" dirty="0">
                          <a:ln>
                            <a:noFill/>
                          </a:ln>
                          <a:solidFill>
                            <a:srgbClr val="000000"/>
                          </a:solidFill>
                          <a:effectLst/>
                          <a:latin typeface="Tahoma" pitchFamily="34" charset="0"/>
                          <a:ea typeface="ＭＳ Ｐゴシック" charset="-128"/>
                        </a:rPr>
                        <a:t>лечащий врач начал лечение сепсиса на 5 дней</a:t>
                      </a:r>
                      <a:r>
                        <a:rPr kumimoji="0" lang="en-US" sz="1200" b="0" i="1" u="none" strike="noStrike" cap="none" normalizeH="0" baseline="0" dirty="0">
                          <a:ln>
                            <a:noFill/>
                          </a:ln>
                          <a:solidFill>
                            <a:srgbClr val="000000"/>
                          </a:solidFill>
                          <a:effectLst/>
                          <a:latin typeface="Tahoma" pitchFamily="34" charset="0"/>
                          <a:ea typeface="ＭＳ Ｐゴシック" charset="-128"/>
                        </a:rPr>
                        <a:t>*</a:t>
                      </a: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Не обнаружены патогены в крови/исследование не проводилось</a:t>
                      </a:r>
                      <a:endParaRPr kumimoji="0" lang="en-US"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Нет явной инфекции в другой локализации И </a:t>
                      </a:r>
                      <a:r>
                        <a:rPr kumimoji="0" lang="en-US" sz="1200" b="0" i="0" u="none" strike="noStrike" cap="none" normalizeH="0" baseline="0" dirty="0">
                          <a:ln>
                            <a:noFill/>
                          </a:ln>
                          <a:solidFill>
                            <a:srgbClr val="000000"/>
                          </a:solidFill>
                          <a:effectLst/>
                          <a:latin typeface="Tahoma" pitchFamily="34" charset="0"/>
                          <a:ea typeface="ＭＳ Ｐゴシック" charset="-128"/>
                        </a:rPr>
                        <a:t>≥2 </a:t>
                      </a:r>
                      <a:r>
                        <a:rPr kumimoji="0" lang="ru-RU" sz="1200" b="0" i="0" u="none" strike="noStrike" cap="none" normalizeH="0" baseline="0" dirty="0">
                          <a:ln>
                            <a:noFill/>
                          </a:ln>
                          <a:solidFill>
                            <a:srgbClr val="000000"/>
                          </a:solidFill>
                          <a:effectLst/>
                          <a:latin typeface="Tahoma" pitchFamily="34" charset="0"/>
                          <a:ea typeface="ＭＳ Ｐゴシック" charset="-128"/>
                        </a:rPr>
                        <a:t>клинических признака или симптома</a:t>
                      </a:r>
                      <a:endParaRPr kumimoji="0" lang="en-US" sz="1200" b="0" i="0" u="none" strike="noStrike" cap="none" normalizeH="0" baseline="0" dirty="0">
                        <a:ln>
                          <a:noFill/>
                        </a:ln>
                        <a:solidFill>
                          <a:srgbClr val="000000"/>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r>
                        <a:rPr kumimoji="0" lang="ru-RU" sz="1200" b="0" i="0" u="none" strike="noStrike" cap="none" normalizeH="0" baseline="0" dirty="0">
                          <a:ln>
                            <a:noFill/>
                          </a:ln>
                          <a:solidFill>
                            <a:srgbClr val="000000"/>
                          </a:solidFill>
                          <a:effectLst/>
                          <a:latin typeface="Tahoma" pitchFamily="34" charset="0"/>
                          <a:ea typeface="ＭＳ Ｐゴシック" charset="-128"/>
                        </a:rPr>
                        <a:t>ОБА КРИТЕРИЯ</a:t>
                      </a:r>
                      <a:endParaRPr kumimoji="0" lang="hu-HU"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en-US" sz="1200" b="0" i="0" u="none" strike="noStrike" cap="none" normalizeH="0" baseline="0" dirty="0">
                          <a:ln>
                            <a:noFill/>
                          </a:ln>
                          <a:solidFill>
                            <a:srgbClr val="000000"/>
                          </a:solidFill>
                          <a:effectLst/>
                          <a:latin typeface="Tahoma" pitchFamily="34" charset="0"/>
                          <a:ea typeface="ＭＳ Ｐゴシック" charset="-128"/>
                        </a:rPr>
                        <a:t>≥2 </a:t>
                      </a:r>
                      <a:r>
                        <a:rPr kumimoji="0" lang="ru-RU" sz="1200" b="0" i="0" u="none" strike="noStrike" cap="none" normalizeH="0" baseline="0" dirty="0">
                          <a:ln>
                            <a:noFill/>
                          </a:ln>
                          <a:solidFill>
                            <a:srgbClr val="000000"/>
                          </a:solidFill>
                          <a:effectLst/>
                          <a:latin typeface="Tahoma" pitchFamily="34" charset="0"/>
                          <a:ea typeface="ＭＳ Ｐゴシック" charset="-128"/>
                        </a:rPr>
                        <a:t>клинических признака или симптома</a:t>
                      </a:r>
                      <a:endParaRPr kumimoji="0" lang="hu-HU"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выявлен отличный от </a:t>
                      </a:r>
                      <a:r>
                        <a:rPr kumimoji="0" lang="ru-RU" sz="1200" b="0" i="0" u="none" strike="noStrike" cap="none" normalizeH="0" baseline="0" dirty="0" err="1">
                          <a:ln>
                            <a:noFill/>
                          </a:ln>
                          <a:solidFill>
                            <a:srgbClr val="000000"/>
                          </a:solidFill>
                          <a:effectLst/>
                          <a:latin typeface="Tahoma" pitchFamily="34" charset="0"/>
                          <a:ea typeface="ＭＳ Ｐゴシック" charset="-128"/>
                        </a:rPr>
                        <a:t>коагулазонегативных</a:t>
                      </a:r>
                      <a:r>
                        <a:rPr kumimoji="0" lang="ru-RU" sz="1200" b="0" i="0" u="none" strike="noStrike" cap="none" normalizeH="0" baseline="0" dirty="0">
                          <a:ln>
                            <a:noFill/>
                          </a:ln>
                          <a:solidFill>
                            <a:srgbClr val="000000"/>
                          </a:solidFill>
                          <a:effectLst/>
                          <a:latin typeface="Tahoma" pitchFamily="34" charset="0"/>
                          <a:ea typeface="ＭＳ Ｐゴシック" charset="-128"/>
                        </a:rPr>
                        <a:t> стафилококков (КНС) патоген в посеве крови или спинномозговой жидкости </a:t>
                      </a:r>
                      <a:endParaRPr kumimoji="0" lang="en-US"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endParaRPr kumimoji="0" lang="en-US"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200" b="0" i="0" u="none" strike="noStrike" cap="none" normalizeH="0" baseline="0" dirty="0">
                        <a:ln>
                          <a:noFill/>
                        </a:ln>
                        <a:solidFill>
                          <a:srgbClr val="000000"/>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r>
                        <a:rPr kumimoji="0" lang="ru-RU" sz="1200" b="0" i="0" u="none" strike="noStrike" cap="none" normalizeH="0" baseline="0" dirty="0">
                          <a:ln>
                            <a:noFill/>
                          </a:ln>
                          <a:solidFill>
                            <a:srgbClr val="000000"/>
                          </a:solidFill>
                          <a:effectLst/>
                          <a:latin typeface="Tahoma" pitchFamily="34" charset="0"/>
                          <a:ea typeface="ＭＳ Ｐゴシック" charset="-128"/>
                        </a:rPr>
                        <a:t>ВСЕ ТРИ КРИТЕРИЯ</a:t>
                      </a: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en-US" sz="1200" b="0" i="0" u="none" strike="noStrike" cap="none" normalizeH="0" baseline="0" dirty="0">
                          <a:ln>
                            <a:noFill/>
                          </a:ln>
                          <a:solidFill>
                            <a:srgbClr val="000000"/>
                          </a:solidFill>
                          <a:effectLst/>
                          <a:latin typeface="Tahoma" pitchFamily="34" charset="0"/>
                          <a:ea typeface="ＭＳ Ｐゴシック" charset="-128"/>
                        </a:rPr>
                        <a:t>≥2 </a:t>
                      </a:r>
                      <a:r>
                        <a:rPr kumimoji="0" lang="ru-RU" sz="1200" b="0" i="0" u="none" strike="noStrike" cap="none" normalizeH="0" baseline="0" dirty="0">
                          <a:ln>
                            <a:noFill/>
                          </a:ln>
                          <a:solidFill>
                            <a:srgbClr val="000000"/>
                          </a:solidFill>
                          <a:effectLst/>
                          <a:latin typeface="Tahoma" pitchFamily="34" charset="0"/>
                          <a:ea typeface="ＭＳ Ｐゴシック" charset="-128"/>
                        </a:rPr>
                        <a:t>клинических признака или симптома</a:t>
                      </a: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КНС в посеве крови или образце из наконечника катетера</a:t>
                      </a:r>
                      <a:r>
                        <a:rPr kumimoji="0" lang="en-US" sz="1200" b="0" i="0" u="none" strike="noStrike" cap="none" normalizeH="0" baseline="0" dirty="0">
                          <a:ln>
                            <a:noFill/>
                          </a:ln>
                          <a:solidFill>
                            <a:srgbClr val="000000"/>
                          </a:solidFill>
                          <a:effectLst/>
                          <a:latin typeface="Tahoma" pitchFamily="34" charset="0"/>
                          <a:ea typeface="ＭＳ Ｐゴシック" charset="-128"/>
                        </a:rPr>
                        <a:t> </a:t>
                      </a: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Как минимум 1 результат лабораторного исследования (анализ крови)</a:t>
                      </a:r>
                      <a:endParaRPr kumimoji="0" lang="en-US" sz="1200" b="0" i="0" u="none" strike="noStrike" cap="none" normalizeH="0" baseline="0" dirty="0">
                        <a:ln>
                          <a:noFill/>
                        </a:ln>
                        <a:solidFill>
                          <a:srgbClr val="000000"/>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Pct val="100000"/>
                        <a:buFont typeface="Arial" panose="020B0604020202020204" pitchFamily="34" charset="0"/>
                        <a:buNone/>
                        <a:tabLst/>
                      </a:pPr>
                      <a:r>
                        <a:rPr kumimoji="0" lang="ru-RU" sz="1200" b="0" i="0" u="none" strike="noStrike" cap="none" normalizeH="0" baseline="0" dirty="0">
                          <a:ln>
                            <a:noFill/>
                          </a:ln>
                          <a:solidFill>
                            <a:srgbClr val="000000"/>
                          </a:solidFill>
                          <a:effectLst/>
                          <a:latin typeface="Tahoma" pitchFamily="34" charset="0"/>
                          <a:ea typeface="ＭＳ Ｐゴシック" charset="-128"/>
                        </a:rPr>
                        <a:t>ВСЕ ТРИ КРИТЕРИЯ</a:t>
                      </a:r>
                    </a:p>
                    <a:p>
                      <a:pPr marL="342900" marR="0" lvl="0" indent="-34290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дыхательная недостаточность</a:t>
                      </a:r>
                      <a:endParaRPr kumimoji="0" lang="en-GB" sz="1200" b="0" i="0" u="none" strike="noStrike" cap="none" normalizeH="0" baseline="0" dirty="0">
                        <a:ln>
                          <a:noFill/>
                        </a:ln>
                        <a:solidFill>
                          <a:srgbClr val="000000"/>
                        </a:solidFill>
                        <a:effectLst/>
                        <a:latin typeface="Tahoma" pitchFamily="34" charset="0"/>
                        <a:ea typeface="ＭＳ Ｐゴシック" charset="-128"/>
                      </a:endParaRPr>
                    </a:p>
                    <a:p>
                      <a:pPr marL="342900" marR="0" lvl="0" indent="-34290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новый инфильтрат, уплотнение или плевральный выпот на рентгенограмме органов грудной клетки</a:t>
                      </a:r>
                      <a:endParaRPr kumimoji="0" lang="en-GB" sz="1200" b="0" i="0" u="none" strike="noStrike" cap="none" normalizeH="0" baseline="0" dirty="0">
                        <a:ln>
                          <a:noFill/>
                        </a:ln>
                        <a:solidFill>
                          <a:srgbClr val="000000"/>
                        </a:solidFill>
                        <a:effectLst/>
                        <a:latin typeface="Tahoma" pitchFamily="34" charset="0"/>
                        <a:ea typeface="ＭＳ Ｐゴシック" charset="-128"/>
                      </a:endParaRPr>
                    </a:p>
                    <a:p>
                      <a:pPr marL="342900" marR="0" lvl="0" indent="-34290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en-GB" sz="1200" b="0" i="0" u="none" strike="noStrike" cap="none" normalizeH="0" baseline="0" dirty="0">
                          <a:ln>
                            <a:noFill/>
                          </a:ln>
                          <a:solidFill>
                            <a:srgbClr val="000000"/>
                          </a:solidFill>
                          <a:effectLst/>
                          <a:latin typeface="Tahoma" pitchFamily="34" charset="0"/>
                          <a:ea typeface="ＭＳ Ｐゴシック" charset="-128"/>
                        </a:rPr>
                        <a:t>≥4 </a:t>
                      </a:r>
                      <a:r>
                        <a:rPr kumimoji="0" lang="ru-RU" sz="1200" b="0" i="0" u="none" strike="noStrike" cap="none" normalizeH="0" baseline="0" dirty="0">
                          <a:ln>
                            <a:noFill/>
                          </a:ln>
                          <a:solidFill>
                            <a:srgbClr val="000000"/>
                          </a:solidFill>
                          <a:effectLst/>
                          <a:latin typeface="Tahoma" pitchFamily="34" charset="0"/>
                          <a:ea typeface="ＭＳ Ｐゴシック" charset="-128"/>
                        </a:rPr>
                        <a:t>клинических или лабораторных критерия</a:t>
                      </a:r>
                      <a:endParaRPr kumimoji="0" lang="en-GB" sz="1200" b="0" i="0" u="none" strike="noStrike" cap="none" normalizeH="0" baseline="0" dirty="0">
                        <a:ln>
                          <a:noFill/>
                        </a:ln>
                        <a:solidFill>
                          <a:srgbClr val="000000"/>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r>
                        <a:rPr kumimoji="0" lang="ru-RU" sz="1200" b="0" i="0" u="none" strike="noStrike" cap="none" normalizeH="0" baseline="0" dirty="0">
                          <a:ln>
                            <a:noFill/>
                          </a:ln>
                          <a:solidFill>
                            <a:srgbClr val="000000"/>
                          </a:solidFill>
                          <a:effectLst/>
                          <a:latin typeface="Tahoma" pitchFamily="34" charset="0"/>
                          <a:ea typeface="ＭＳ Ｐゴシック" charset="-128"/>
                        </a:rPr>
                        <a:t>Как минимум один</a:t>
                      </a:r>
                      <a:r>
                        <a:rPr kumimoji="0" lang="hu-HU" sz="1200" b="0" i="0" u="none" strike="noStrike" cap="none" normalizeH="0" baseline="0" dirty="0">
                          <a:ln>
                            <a:noFill/>
                          </a:ln>
                          <a:solidFill>
                            <a:srgbClr val="000000"/>
                          </a:solidFill>
                          <a:effectLst/>
                          <a:latin typeface="Tahoma" pitchFamily="34" charset="0"/>
                          <a:ea typeface="ＭＳ Ｐゴシック" charset="-128"/>
                        </a:rPr>
                        <a:t> </a:t>
                      </a:r>
                      <a:r>
                        <a:rPr kumimoji="0" lang="ru-RU" sz="1200" b="0" i="0" u="none" strike="noStrike" cap="none" normalizeH="0" baseline="0" dirty="0">
                          <a:ln>
                            <a:noFill/>
                          </a:ln>
                          <a:solidFill>
                            <a:srgbClr val="000000"/>
                          </a:solidFill>
                          <a:effectLst/>
                          <a:latin typeface="Tahoma" pitchFamily="34" charset="0"/>
                          <a:ea typeface="ＭＳ Ｐゴシック" charset="-128"/>
                        </a:rPr>
                        <a:t>из критериев</a:t>
                      </a:r>
                      <a:r>
                        <a:rPr kumimoji="0" lang="hu-HU" sz="1200" b="0" i="0" u="none" strike="noStrike" cap="none" normalizeH="0" baseline="0" dirty="0">
                          <a:ln>
                            <a:noFill/>
                          </a:ln>
                          <a:solidFill>
                            <a:srgbClr val="000000"/>
                          </a:solidFill>
                          <a:effectLst/>
                          <a:latin typeface="Tahoma" pitchFamily="34" charset="0"/>
                          <a:ea typeface="ＭＳ Ｐゴシック" charset="-128"/>
                        </a:rPr>
                        <a:t>:</a:t>
                      </a: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pPr>
                      <a:endParaRPr kumimoji="0" lang="hu-HU"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Гистопатологическое подтверждение</a:t>
                      </a:r>
                      <a:endParaRPr kumimoji="0" lang="hu-HU"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Pct val="100000"/>
                        <a:buFont typeface="Arial" panose="020B0604020202020204" pitchFamily="34" charset="0"/>
                        <a:buChar char="•"/>
                        <a:tabLst/>
                      </a:pPr>
                      <a:r>
                        <a:rPr kumimoji="0" lang="ru-RU" sz="1200" b="0" i="0" u="none" strike="noStrike" cap="none" normalizeH="0" baseline="0" dirty="0">
                          <a:ln>
                            <a:noFill/>
                          </a:ln>
                          <a:solidFill>
                            <a:srgbClr val="000000"/>
                          </a:solidFill>
                          <a:effectLst/>
                          <a:latin typeface="Tahoma" pitchFamily="34" charset="0"/>
                          <a:ea typeface="ＭＳ Ｐゴシック" charset="-128"/>
                        </a:rPr>
                        <a:t>Характерная аномалия на рентгенограмме И </a:t>
                      </a:r>
                      <a:r>
                        <a:rPr kumimoji="0" lang="en-US" sz="1200" b="0" i="0" u="none" strike="noStrike" cap="none" normalizeH="0" baseline="0" dirty="0">
                          <a:ln>
                            <a:noFill/>
                          </a:ln>
                          <a:solidFill>
                            <a:srgbClr val="000000"/>
                          </a:solidFill>
                          <a:effectLst/>
                          <a:latin typeface="Tahoma" pitchFamily="34" charset="0"/>
                          <a:ea typeface="ＭＳ Ｐゴシック" charset="-128"/>
                        </a:rPr>
                        <a:t>≥2 </a:t>
                      </a:r>
                      <a:r>
                        <a:rPr kumimoji="0" lang="ru-RU" sz="1200" b="0" i="0" u="none" strike="noStrike" cap="none" normalizeH="0" baseline="0" dirty="0">
                          <a:ln>
                            <a:noFill/>
                          </a:ln>
                          <a:solidFill>
                            <a:srgbClr val="000000"/>
                          </a:solidFill>
                          <a:effectLst/>
                          <a:latin typeface="Tahoma" pitchFamily="34" charset="0"/>
                          <a:ea typeface="ＭＳ Ｐゴシック" charset="-128"/>
                        </a:rPr>
                        <a:t>клинических или лабораторных критерия</a:t>
                      </a:r>
                      <a:endParaRPr kumimoji="0" lang="hu-HU" sz="1200" b="0" i="0" u="none" strike="noStrike" cap="none" normalizeH="0" baseline="0" dirty="0">
                        <a:ln>
                          <a:noFill/>
                        </a:ln>
                        <a:solidFill>
                          <a:srgbClr val="000000"/>
                        </a:solidFill>
                        <a:effectLst/>
                        <a:latin typeface="Tahoma" pitchFamily="34" charset="0"/>
                        <a:ea typeface="ＭＳ Ｐゴシック" charset="-128"/>
                      </a:endParaRPr>
                    </a:p>
                    <a:p>
                      <a:pPr marL="285750" marR="0" lvl="0" indent="-285750" algn="l" defTabSz="914400" rtl="0" eaLnBrk="1" fontAlgn="base" latinLnBrk="0" hangingPunct="1">
                        <a:lnSpc>
                          <a:spcPct val="80000"/>
                        </a:lnSpc>
                        <a:spcBef>
                          <a:spcPct val="0"/>
                        </a:spcBef>
                        <a:spcAft>
                          <a:spcPct val="0"/>
                        </a:spcAft>
                        <a:buClrTx/>
                        <a:buSzTx/>
                        <a:buFont typeface="Arial" panose="020B0604020202020204" pitchFamily="34" charset="0"/>
                        <a:buChar char="•"/>
                        <a:tabLst/>
                      </a:pPr>
                      <a:endParaRPr kumimoji="0" lang="en-GB" sz="1200" b="0" i="0" u="none" strike="noStrike" cap="none" normalizeH="0" baseline="0" dirty="0">
                        <a:ln>
                          <a:noFill/>
                        </a:ln>
                        <a:solidFill>
                          <a:srgbClr val="000000"/>
                        </a:solidFill>
                        <a:effectLst/>
                        <a:latin typeface="Tahoma" pitchFamily="34" charset="0"/>
                        <a:ea typeface="ＭＳ Ｐゴシック" charset="-128"/>
                      </a:endParaRPr>
                    </a:p>
                  </a:txBody>
                  <a:tcPr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
        <p:nvSpPr>
          <p:cNvPr id="117783" name="TextBox 1"/>
          <p:cNvSpPr txBox="1">
            <a:spLocks noChangeArrowheads="1"/>
          </p:cNvSpPr>
          <p:nvPr/>
        </p:nvSpPr>
        <p:spPr bwMode="auto">
          <a:xfrm>
            <a:off x="273845" y="5719911"/>
            <a:ext cx="295625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buChar char="•"/>
              <a:defRPr sz="2400">
                <a:solidFill>
                  <a:schemeClr val="tx1"/>
                </a:solidFill>
                <a:latin typeface="Tahoma" pitchFamily="34" charset="0"/>
                <a:ea typeface="ＭＳ Ｐゴシック" pitchFamily="34" charset="-128"/>
              </a:defRPr>
            </a:lvl3pPr>
            <a:lvl4pPr marL="1600200" indent="-228600">
              <a:spcBef>
                <a:spcPct val="20000"/>
              </a:spcBef>
              <a:buChar char="–"/>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nSpc>
                <a:spcPct val="100000"/>
              </a:lnSpc>
              <a:spcAft>
                <a:spcPct val="0"/>
              </a:spcAft>
              <a:buFontTx/>
              <a:buNone/>
            </a:pPr>
            <a:r>
              <a:rPr lang="fi-FI" altLang="en-US" sz="1050" dirty="0"/>
              <a:t>*</a:t>
            </a:r>
            <a:r>
              <a:rPr lang="ru-RU" altLang="en-US" sz="1050" dirty="0"/>
              <a:t>Лечение назначено как минимум на 5 дней</a:t>
            </a:r>
            <a:endParaRPr lang="en-GB" altLang="en-US" sz="1050" dirty="0"/>
          </a:p>
        </p:txBody>
      </p:sp>
      <p:pic>
        <p:nvPicPr>
          <p:cNvPr id="2" name="Рисунок 1">
            <a:extLst>
              <a:ext uri="{FF2B5EF4-FFF2-40B4-BE49-F238E27FC236}">
                <a16:creationId xmlns:a16="http://schemas.microsoft.com/office/drawing/2014/main" xmlns="" id="{A02267A9-335A-4DD6-834A-FBA7490EB4FC}"/>
              </a:ext>
            </a:extLst>
          </p:cNvPr>
          <p:cNvPicPr>
            <a:picLocks noChangeAspect="1"/>
          </p:cNvPicPr>
          <p:nvPr/>
        </p:nvPicPr>
        <p:blipFill>
          <a:blip r:embed="rId3"/>
          <a:stretch>
            <a:fillRect/>
          </a:stretch>
        </p:blipFill>
        <p:spPr>
          <a:xfrm>
            <a:off x="462741" y="6239868"/>
            <a:ext cx="8675360" cy="506012"/>
          </a:xfrm>
          <a:prstGeom prst="rect">
            <a:avLst/>
          </a:prstGeom>
        </p:spPr>
      </p:pic>
    </p:spTree>
    <p:extLst>
      <p:ext uri="{BB962C8B-B14F-4D97-AF65-F5344CB8AC3E}">
        <p14:creationId xmlns:p14="http://schemas.microsoft.com/office/powerpoint/2010/main" val="234093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800" y="115379"/>
            <a:ext cx="6834584" cy="632002"/>
          </a:xfrm>
        </p:spPr>
        <p:txBody>
          <a:bodyPr>
            <a:normAutofit fontScale="90000"/>
          </a:bodyPr>
          <a:lstStyle/>
          <a:p>
            <a:pPr algn="ctr"/>
            <a:r>
              <a:rPr lang="ru-RU" b="1" dirty="0"/>
              <a:t>Эпидемиологический надзор</a:t>
            </a:r>
            <a:r>
              <a:rPr lang="ru-RU" sz="1800" b="1" dirty="0"/>
              <a:t/>
            </a:r>
            <a:br>
              <a:rPr lang="ru-RU" sz="1800" b="1" dirty="0"/>
            </a:br>
            <a:endParaRPr lang="en-US" sz="1800" b="1" dirty="0"/>
          </a:p>
        </p:txBody>
      </p:sp>
      <p:sp>
        <p:nvSpPr>
          <p:cNvPr id="5" name="Прямоугольник 4"/>
          <p:cNvSpPr/>
          <p:nvPr/>
        </p:nvSpPr>
        <p:spPr>
          <a:xfrm>
            <a:off x="809624" y="4570830"/>
            <a:ext cx="2555876" cy="812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b="1" dirty="0" err="1">
                <a:solidFill>
                  <a:schemeClr val="tx1"/>
                </a:solidFill>
              </a:rPr>
              <a:t>Эпиднадзор</a:t>
            </a:r>
            <a:r>
              <a:rPr lang="ru-RU" sz="2100" b="1" dirty="0">
                <a:solidFill>
                  <a:schemeClr val="tx1"/>
                </a:solidFill>
              </a:rPr>
              <a:t>:</a:t>
            </a:r>
          </a:p>
          <a:p>
            <a:pPr algn="ctr"/>
            <a:r>
              <a:rPr lang="ru-RU" sz="2100" b="1" dirty="0">
                <a:solidFill>
                  <a:schemeClr val="tx1"/>
                </a:solidFill>
              </a:rPr>
              <a:t>Какая проблема?</a:t>
            </a:r>
            <a:endParaRPr lang="en-US" sz="2100" b="1" dirty="0">
              <a:solidFill>
                <a:schemeClr val="tx1"/>
              </a:solidFill>
            </a:endParaRPr>
          </a:p>
        </p:txBody>
      </p:sp>
      <p:sp>
        <p:nvSpPr>
          <p:cNvPr id="6" name="Прямоугольник 5"/>
          <p:cNvSpPr/>
          <p:nvPr/>
        </p:nvSpPr>
        <p:spPr>
          <a:xfrm>
            <a:off x="2417534" y="3744052"/>
            <a:ext cx="2584449" cy="83888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b="1" dirty="0">
                <a:solidFill>
                  <a:schemeClr val="tx1"/>
                </a:solidFill>
              </a:rPr>
              <a:t>Анализ:</a:t>
            </a:r>
          </a:p>
          <a:p>
            <a:pPr algn="ctr"/>
            <a:r>
              <a:rPr lang="ru-RU" sz="2100" b="1" dirty="0">
                <a:solidFill>
                  <a:schemeClr val="tx1"/>
                </a:solidFill>
              </a:rPr>
              <a:t>В чем причина?</a:t>
            </a:r>
            <a:endParaRPr lang="en-US" sz="2100" b="1" dirty="0">
              <a:solidFill>
                <a:schemeClr val="tx1"/>
              </a:solidFill>
            </a:endParaRPr>
          </a:p>
        </p:txBody>
      </p:sp>
      <p:sp>
        <p:nvSpPr>
          <p:cNvPr id="9" name="Прямоугольник 8"/>
          <p:cNvSpPr/>
          <p:nvPr/>
        </p:nvSpPr>
        <p:spPr>
          <a:xfrm>
            <a:off x="4107992" y="2969041"/>
            <a:ext cx="2432048" cy="7971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b="1" dirty="0">
                <a:solidFill>
                  <a:schemeClr val="tx1"/>
                </a:solidFill>
              </a:rPr>
              <a:t>План:</a:t>
            </a:r>
          </a:p>
          <a:p>
            <a:pPr algn="ctr"/>
            <a:r>
              <a:rPr lang="ru-RU" sz="2100" b="1" dirty="0">
                <a:solidFill>
                  <a:schemeClr val="tx1"/>
                </a:solidFill>
              </a:rPr>
              <a:t>Что делать?</a:t>
            </a:r>
            <a:endParaRPr lang="en-US" sz="2100" b="1" dirty="0">
              <a:solidFill>
                <a:schemeClr val="tx1"/>
              </a:solidFill>
            </a:endParaRPr>
          </a:p>
        </p:txBody>
      </p:sp>
      <p:sp>
        <p:nvSpPr>
          <p:cNvPr id="10" name="Прямоугольник 9"/>
          <p:cNvSpPr/>
          <p:nvPr/>
        </p:nvSpPr>
        <p:spPr>
          <a:xfrm>
            <a:off x="5526486" y="2253704"/>
            <a:ext cx="2501898" cy="70820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b="1" dirty="0">
                <a:solidFill>
                  <a:schemeClr val="tx1"/>
                </a:solidFill>
              </a:rPr>
              <a:t>Выполнение:</a:t>
            </a:r>
          </a:p>
          <a:p>
            <a:pPr algn="ctr"/>
            <a:r>
              <a:rPr lang="ru-RU" sz="2100" b="1" dirty="0">
                <a:solidFill>
                  <a:schemeClr val="tx1"/>
                </a:solidFill>
              </a:rPr>
              <a:t>Как делать:</a:t>
            </a:r>
            <a:endParaRPr lang="en-US" sz="2100" b="1" dirty="0">
              <a:solidFill>
                <a:schemeClr val="tx1"/>
              </a:solidFill>
            </a:endParaRPr>
          </a:p>
        </p:txBody>
      </p:sp>
      <p:sp>
        <p:nvSpPr>
          <p:cNvPr id="11" name="Прямоугольник 10"/>
          <p:cNvSpPr/>
          <p:nvPr/>
        </p:nvSpPr>
        <p:spPr>
          <a:xfrm>
            <a:off x="6540040" y="1627335"/>
            <a:ext cx="2495550" cy="632002"/>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100" b="1" dirty="0">
                <a:solidFill>
                  <a:schemeClr val="tx1"/>
                </a:solidFill>
              </a:rPr>
              <a:t>Оценка:</a:t>
            </a:r>
          </a:p>
          <a:p>
            <a:pPr algn="ctr"/>
            <a:r>
              <a:rPr lang="ru-RU" sz="2100" b="1" dirty="0">
                <a:solidFill>
                  <a:schemeClr val="tx1"/>
                </a:solidFill>
              </a:rPr>
              <a:t>Что изменилось?</a:t>
            </a:r>
            <a:endParaRPr lang="en-US" sz="2100" b="1" dirty="0">
              <a:solidFill>
                <a:schemeClr val="tx1"/>
              </a:solidFill>
            </a:endParaRPr>
          </a:p>
        </p:txBody>
      </p:sp>
      <p:cxnSp>
        <p:nvCxnSpPr>
          <p:cNvPr id="13" name="Прямая со стрелкой 12"/>
          <p:cNvCxnSpPr/>
          <p:nvPr/>
        </p:nvCxnSpPr>
        <p:spPr>
          <a:xfrm>
            <a:off x="304800" y="5533031"/>
            <a:ext cx="8496300" cy="0"/>
          </a:xfrm>
          <a:prstGeom prst="straightConnector1">
            <a:avLst/>
          </a:prstGeom>
          <a:ln w="47625">
            <a:tailEnd type="triangle"/>
          </a:ln>
        </p:spPr>
        <p:style>
          <a:lnRef idx="3">
            <a:schemeClr val="dk1"/>
          </a:lnRef>
          <a:fillRef idx="0">
            <a:schemeClr val="dk1"/>
          </a:fillRef>
          <a:effectRef idx="2">
            <a:schemeClr val="dk1"/>
          </a:effectRef>
          <a:fontRef idx="minor">
            <a:schemeClr val="tx1"/>
          </a:fontRef>
        </p:style>
      </p:cxnSp>
      <p:sp>
        <p:nvSpPr>
          <p:cNvPr id="14" name="Объект 7"/>
          <p:cNvSpPr>
            <a:spLocks noGrp="1"/>
          </p:cNvSpPr>
          <p:nvPr>
            <p:ph idx="1"/>
          </p:nvPr>
        </p:nvSpPr>
        <p:spPr>
          <a:xfrm>
            <a:off x="228601" y="5682435"/>
            <a:ext cx="1463675" cy="292100"/>
          </a:xfrm>
        </p:spPr>
        <p:txBody>
          <a:bodyPr>
            <a:normAutofit fontScale="85000" lnSpcReduction="20000"/>
          </a:bodyPr>
          <a:lstStyle/>
          <a:p>
            <a:pPr marL="0" indent="0">
              <a:buNone/>
            </a:pPr>
            <a:r>
              <a:rPr lang="ru-RU" dirty="0"/>
              <a:t>Проблема</a:t>
            </a:r>
            <a:endParaRPr lang="en-US" dirty="0"/>
          </a:p>
        </p:txBody>
      </p:sp>
      <p:sp>
        <p:nvSpPr>
          <p:cNvPr id="15" name="Объект 7"/>
          <p:cNvSpPr txBox="1">
            <a:spLocks/>
          </p:cNvSpPr>
          <p:nvPr/>
        </p:nvSpPr>
        <p:spPr>
          <a:xfrm>
            <a:off x="6343650" y="5695135"/>
            <a:ext cx="2171700" cy="292100"/>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100" dirty="0"/>
              <a:t>Ответные меры</a:t>
            </a:r>
            <a:endParaRPr lang="en-US" sz="2100" dirty="0"/>
          </a:p>
        </p:txBody>
      </p:sp>
      <p:cxnSp>
        <p:nvCxnSpPr>
          <p:cNvPr id="19" name="Прямая со стрелкой 18"/>
          <p:cNvCxnSpPr/>
          <p:nvPr/>
        </p:nvCxnSpPr>
        <p:spPr>
          <a:xfrm>
            <a:off x="1193800" y="4163493"/>
            <a:ext cx="1171576" cy="0"/>
          </a:xfrm>
          <a:prstGeom prst="straightConnector1">
            <a:avLst/>
          </a:prstGeom>
          <a:ln w="381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cxnSpLocks/>
          </p:cNvCxnSpPr>
          <p:nvPr/>
        </p:nvCxnSpPr>
        <p:spPr>
          <a:xfrm>
            <a:off x="5526486" y="1924989"/>
            <a:ext cx="941442" cy="0"/>
          </a:xfrm>
          <a:prstGeom prst="straightConnector1">
            <a:avLst/>
          </a:prstGeom>
          <a:ln w="381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2883350" y="3426263"/>
            <a:ext cx="1171576" cy="0"/>
          </a:xfrm>
          <a:prstGeom prst="straightConnector1">
            <a:avLst/>
          </a:prstGeom>
          <a:ln w="381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cxnSpLocks/>
          </p:cNvCxnSpPr>
          <p:nvPr/>
        </p:nvCxnSpPr>
        <p:spPr>
          <a:xfrm flipV="1">
            <a:off x="4572000" y="2644345"/>
            <a:ext cx="954486" cy="3397"/>
          </a:xfrm>
          <a:prstGeom prst="straightConnector1">
            <a:avLst/>
          </a:prstGeom>
          <a:ln w="38100">
            <a:solidFill>
              <a:schemeClr val="tx1"/>
            </a:solidFill>
            <a:headEnd w="med" len="lg"/>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E8660D10-D39E-494D-B0FF-9265E30899D8}"/>
              </a:ext>
            </a:extLst>
          </p:cNvPr>
          <p:cNvSpPr txBox="1"/>
          <p:nvPr/>
        </p:nvSpPr>
        <p:spPr>
          <a:xfrm>
            <a:off x="228600" y="587729"/>
            <a:ext cx="8832853" cy="1323439"/>
          </a:xfrm>
          <a:prstGeom prst="rect">
            <a:avLst/>
          </a:prstGeom>
          <a:noFill/>
        </p:spPr>
        <p:txBody>
          <a:bodyPr wrap="square">
            <a:spAutoFit/>
          </a:bodyPr>
          <a:lstStyle/>
          <a:p>
            <a:r>
              <a:rPr lang="ru-RU" sz="2000" dirty="0"/>
              <a:t>- система непрерывного слежения за эпидемическим процессом и его детерминантами для осуществления эпидемиологической диагностики с целью принятия обоснованных управленческих решений по предупреждению возникновения и распространения ИСМП</a:t>
            </a:r>
          </a:p>
        </p:txBody>
      </p:sp>
      <p:pic>
        <p:nvPicPr>
          <p:cNvPr id="16" name="Рисунок 15">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183" y="6125051"/>
            <a:ext cx="1200296" cy="716153"/>
          </a:xfrm>
          <a:prstGeom prst="rect">
            <a:avLst/>
          </a:prstGeom>
        </p:spPr>
      </p:pic>
      <p:pic>
        <p:nvPicPr>
          <p:cNvPr id="18" name="Рисунок 17">
            <a:extLst>
              <a:ext uri="{FF2B5EF4-FFF2-40B4-BE49-F238E27FC236}">
                <a16:creationId xmlns:a16="http://schemas.microsoft.com/office/drawing/2014/main" xmlns="" id="{082EF5EE-1FFB-4862-A12A-E866F321C7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37848" y="6123938"/>
            <a:ext cx="1008112" cy="716153"/>
          </a:xfrm>
          <a:prstGeom prst="rect">
            <a:avLst/>
          </a:prstGeom>
        </p:spPr>
      </p:pic>
    </p:spTree>
    <p:extLst>
      <p:ext uri="{BB962C8B-B14F-4D97-AF65-F5344CB8AC3E}">
        <p14:creationId xmlns:p14="http://schemas.microsoft.com/office/powerpoint/2010/main" val="3122453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60649"/>
            <a:ext cx="7886700" cy="504056"/>
          </a:xfrm>
        </p:spPr>
        <p:txBody>
          <a:bodyPr>
            <a:normAutofit fontScale="90000"/>
          </a:bodyPr>
          <a:lstStyle/>
          <a:p>
            <a:pPr algn="ctr"/>
            <a:r>
              <a:rPr lang="ru-RU" sz="1800" b="1" dirty="0">
                <a:latin typeface="Times New Roman" pitchFamily="18" charset="0"/>
                <a:cs typeface="Times New Roman" pitchFamily="18" charset="0"/>
              </a:rPr>
              <a:t>Таблица №7 </a:t>
            </a:r>
            <a:r>
              <a:rPr lang="ru-RU" sz="1800" b="1" dirty="0">
                <a:latin typeface="Times New Roman" panose="02020603050405020304" pitchFamily="18" charset="0"/>
              </a:rPr>
              <a:t>Анализ внутриутробных инфекций среди новорожденных</a:t>
            </a:r>
            <a:r>
              <a:rPr lang="ru-RU" sz="1800" dirty="0">
                <a:latin typeface="Times New Roman" panose="02020603050405020304" pitchFamily="18" charset="0"/>
              </a:rPr>
              <a:t/>
            </a:r>
            <a:br>
              <a:rPr lang="ru-RU" sz="1800" dirty="0">
                <a:latin typeface="Times New Roman" panose="02020603050405020304" pitchFamily="18" charset="0"/>
              </a:rPr>
            </a:br>
            <a:endParaRPr lang="ru-RU" sz="1800" b="1" dirty="0">
              <a:latin typeface="Times New Roman" pitchFamily="18" charset="0"/>
              <a:cs typeface="Times New Roman" pitchFamily="18" charset="0"/>
            </a:endParaRPr>
          </a:p>
        </p:txBody>
      </p:sp>
      <p:pic>
        <p:nvPicPr>
          <p:cNvPr id="73730" name="Picture 2"/>
          <p:cNvPicPr>
            <a:picLocks noGrp="1" noChangeAspect="1" noChangeArrowheads="1"/>
          </p:cNvPicPr>
          <p:nvPr>
            <p:ph idx="1"/>
          </p:nvPr>
        </p:nvPicPr>
        <p:blipFill>
          <a:blip r:embed="rId3"/>
          <a:srcRect/>
          <a:stretch>
            <a:fillRect/>
          </a:stretch>
        </p:blipFill>
        <p:spPr bwMode="auto">
          <a:xfrm>
            <a:off x="642910" y="928670"/>
            <a:ext cx="7886700" cy="5032999"/>
          </a:xfrm>
          <a:prstGeom prst="rect">
            <a:avLst/>
          </a:prstGeom>
          <a:noFill/>
          <a:ln w="9525">
            <a:noFill/>
            <a:miter lim="800000"/>
            <a:headEnd/>
            <a:tailEnd/>
          </a:ln>
          <a:effectLst/>
        </p:spPr>
      </p:pic>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758857"/>
            <a:ext cx="1152128" cy="1058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667" t="28273" r="19333" b="20116"/>
          <a:stretch/>
        </p:blipFill>
        <p:spPr bwMode="auto">
          <a:xfrm>
            <a:off x="7724441" y="6062936"/>
            <a:ext cx="1296144" cy="7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74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471586"/>
          </a:xfrm>
        </p:spPr>
        <p:txBody>
          <a:bodyPr>
            <a:normAutofit/>
          </a:bodyPr>
          <a:lstStyle/>
          <a:p>
            <a:pPr algn="ctr"/>
            <a:endParaRPr lang="ru-RU" sz="1800" dirty="0">
              <a:latin typeface="Times New Roman" pitchFamily="18" charset="0"/>
              <a:cs typeface="Times New Roman" pitchFamily="18" charset="0"/>
            </a:endParaRPr>
          </a:p>
        </p:txBody>
      </p:sp>
      <p:pic>
        <p:nvPicPr>
          <p:cNvPr id="74754" name="Picture 2"/>
          <p:cNvPicPr>
            <a:picLocks noGrp="1" noChangeAspect="1" noChangeArrowheads="1"/>
          </p:cNvPicPr>
          <p:nvPr>
            <p:ph idx="1"/>
          </p:nvPr>
        </p:nvPicPr>
        <p:blipFill>
          <a:blip r:embed="rId3"/>
          <a:srcRect/>
          <a:stretch>
            <a:fillRect/>
          </a:stretch>
        </p:blipFill>
        <p:spPr bwMode="auto">
          <a:xfrm>
            <a:off x="628650" y="1000108"/>
            <a:ext cx="8086754" cy="5286412"/>
          </a:xfrm>
          <a:prstGeom prst="rect">
            <a:avLst/>
          </a:prstGeom>
          <a:noFill/>
          <a:ln w="9525">
            <a:noFill/>
            <a:miter lim="800000"/>
            <a:headEnd/>
            <a:tailEnd/>
          </a:ln>
          <a:effectLst/>
        </p:spPr>
      </p:pic>
      <p:pic>
        <p:nvPicPr>
          <p:cNvPr id="4" name="Picture 2" descr="НЦОЗ — Национальный центр общественного здравоохранения">
            <a:extLst>
              <a:ext uri="{FF2B5EF4-FFF2-40B4-BE49-F238E27FC236}">
                <a16:creationId xmlns:a16="http://schemas.microsoft.com/office/drawing/2014/main" xmlns="" id="{848A5442-9F52-F6A6-DB1F-0F552D04EC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758857"/>
            <a:ext cx="1152128" cy="10584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AP - Logo Animation by Alex Gorbunov on Dribbble">
            <a:extLst>
              <a:ext uri="{FF2B5EF4-FFF2-40B4-BE49-F238E27FC236}">
                <a16:creationId xmlns:a16="http://schemas.microsoft.com/office/drawing/2014/main" xmlns="" id="{0E6A6D7C-AD67-2897-E724-36DDCDEA556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667" t="28273" r="19333" b="20116"/>
          <a:stretch/>
        </p:blipFill>
        <p:spPr bwMode="auto">
          <a:xfrm>
            <a:off x="7724441" y="6062936"/>
            <a:ext cx="1296144" cy="7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44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1"/>
            <a:ext cx="8640960" cy="432047"/>
          </a:xfrm>
        </p:spPr>
        <p:txBody>
          <a:bodyPr>
            <a:normAutofit/>
          </a:bodyPr>
          <a:lstStyle/>
          <a:p>
            <a:pPr algn="ctr"/>
            <a:r>
              <a:rPr lang="ru-RU" sz="2400" b="1" dirty="0">
                <a:latin typeface="Times New Roman" pitchFamily="18" charset="0"/>
                <a:cs typeface="Times New Roman" pitchFamily="18" charset="0"/>
              </a:rPr>
              <a:t>Рекомендации (1)</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7672" y="676351"/>
            <a:ext cx="8640960" cy="5412259"/>
          </a:xfrm>
        </p:spPr>
        <p:txBody>
          <a:bodyPr>
            <a:normAutofit fontScale="62500" lnSpcReduction="20000"/>
          </a:bodyPr>
          <a:lstStyle/>
          <a:p>
            <a:pPr marL="0" indent="0">
              <a:buNone/>
            </a:pPr>
            <a:r>
              <a:rPr lang="ru-RU" sz="2900" dirty="0"/>
              <a:t>    </a:t>
            </a:r>
            <a:r>
              <a:rPr lang="ru-RU" sz="2900" dirty="0">
                <a:latin typeface="Times New Roman" panose="02020603050405020304" pitchFamily="18" charset="0"/>
                <a:cs typeface="Times New Roman" panose="02020603050405020304" pitchFamily="18" charset="0"/>
              </a:rPr>
              <a:t>По действующей отчетной форме АСУ «ВБИ» для улучшения данной отчетной формы на основании наблюдений, основанных на практике. </a:t>
            </a:r>
          </a:p>
          <a:p>
            <a:pPr marL="0" indent="0">
              <a:buNone/>
            </a:pPr>
            <a:r>
              <a:rPr lang="ru-RU" sz="2900" dirty="0"/>
              <a:t>1)</a:t>
            </a:r>
            <a:r>
              <a:rPr lang="ru-RU" sz="2900" dirty="0">
                <a:latin typeface="Times New Roman" panose="02020603050405020304" pitchFamily="18" charset="0"/>
                <a:cs typeface="Times New Roman" panose="02020603050405020304" pitchFamily="18" charset="0"/>
              </a:rPr>
              <a:t>Требуется </a:t>
            </a:r>
            <a:r>
              <a:rPr lang="ru-RU" sz="2900" b="1" dirty="0">
                <a:latin typeface="Times New Roman" panose="02020603050405020304" pitchFamily="18" charset="0"/>
                <a:cs typeface="Times New Roman" panose="02020603050405020304" pitchFamily="18" charset="0"/>
              </a:rPr>
              <a:t>автоматизированная система учета за ИСМП </a:t>
            </a:r>
            <a:r>
              <a:rPr lang="ru-RU" sz="2900" dirty="0">
                <a:latin typeface="Times New Roman" panose="02020603050405020304" pitchFamily="18" charset="0"/>
                <a:cs typeface="Times New Roman" panose="02020603050405020304" pitchFamily="18" charset="0"/>
              </a:rPr>
              <a:t>предусматривающие современные основанные на доказательной базе стандарты определения случаев ИСМП, включающий перечень всех инфекций предлагаемый ВОЗ: </a:t>
            </a:r>
          </a:p>
          <a:p>
            <a:r>
              <a:rPr lang="ru-RU" sz="2900" dirty="0">
                <a:latin typeface="Times New Roman" panose="02020603050405020304" pitchFamily="18" charset="0"/>
                <a:cs typeface="Times New Roman" panose="02020603050405020304" pitchFamily="18" charset="0"/>
              </a:rPr>
              <a:t>инфекций в области хирургического вмешательства </a:t>
            </a:r>
          </a:p>
          <a:p>
            <a:r>
              <a:rPr lang="ru-RU" sz="2900" dirty="0">
                <a:latin typeface="Times New Roman" panose="02020603050405020304" pitchFamily="18" charset="0"/>
                <a:cs typeface="Times New Roman" panose="02020603050405020304" pitchFamily="18" charset="0"/>
              </a:rPr>
              <a:t>инфекций, связанных с постановкой медицинских устройств (например, катетер-ассоциированных инфекций мочевыводящих путей; инфекций кровотока, ассоциированных с постановкой центрального или периферического катетера; ИВЛ-ассоциированных пневмоний); </a:t>
            </a:r>
          </a:p>
          <a:p>
            <a:r>
              <a:rPr lang="ru-RU" sz="2900" dirty="0">
                <a:latin typeface="Times New Roman" panose="02020603050405020304" pitchFamily="18" charset="0"/>
                <a:cs typeface="Times New Roman" panose="02020603050405020304" pitchFamily="18" charset="0"/>
              </a:rPr>
              <a:t>инфекций, диагностированных на основании клинической картины (когда постановка диагноза базируется только на основании клинических симптомов, без учета результатов микробиологических исследований); </a:t>
            </a:r>
          </a:p>
          <a:p>
            <a:r>
              <a:rPr lang="ru-RU" sz="2900" dirty="0">
                <a:latin typeface="Times New Roman" panose="02020603050405020304" pitchFamily="18" charset="0"/>
                <a:cs typeface="Times New Roman" panose="02020603050405020304" pitchFamily="18" charset="0"/>
              </a:rPr>
              <a:t>колонизации или инфекции, вызванной микроорганизмами с множественной лекарственной устойчивостью, в зависимости от местной </a:t>
            </a:r>
            <a:r>
              <a:rPr lang="ru-RU" sz="2900" dirty="0" err="1">
                <a:latin typeface="Times New Roman" panose="02020603050405020304" pitchFamily="18" charset="0"/>
                <a:cs typeface="Times New Roman" panose="02020603050405020304" pitchFamily="18" charset="0"/>
              </a:rPr>
              <a:t>эпидситуации</a:t>
            </a:r>
            <a:r>
              <a:rPr lang="ru-RU" sz="2900" dirty="0">
                <a:latin typeface="Times New Roman" panose="02020603050405020304" pitchFamily="18" charset="0"/>
                <a:cs typeface="Times New Roman" panose="02020603050405020304" pitchFamily="18" charset="0"/>
              </a:rPr>
              <a:t>; </a:t>
            </a:r>
          </a:p>
          <a:p>
            <a:r>
              <a:rPr lang="ru-RU" sz="2900" dirty="0">
                <a:latin typeface="Times New Roman" panose="02020603050405020304" pitchFamily="18" charset="0"/>
                <a:cs typeface="Times New Roman" panose="02020603050405020304" pitchFamily="18" charset="0"/>
              </a:rPr>
              <a:t>основных </a:t>
            </a:r>
            <a:r>
              <a:rPr lang="ru-RU" sz="2900" dirty="0" err="1">
                <a:latin typeface="Times New Roman" panose="02020603050405020304" pitchFamily="18" charset="0"/>
                <a:cs typeface="Times New Roman" panose="02020603050405020304" pitchFamily="18" charset="0"/>
              </a:rPr>
              <a:t>эпидемиологически</a:t>
            </a:r>
            <a:r>
              <a:rPr lang="ru-RU" sz="2900" dirty="0">
                <a:latin typeface="Times New Roman" panose="02020603050405020304" pitchFamily="18" charset="0"/>
                <a:cs typeface="Times New Roman" panose="02020603050405020304" pitchFamily="18" charset="0"/>
              </a:rPr>
              <a:t> опасных инфекций на территории (например, </a:t>
            </a:r>
            <a:r>
              <a:rPr lang="ru-RU" sz="2900" dirty="0" err="1">
                <a:latin typeface="Times New Roman" panose="02020603050405020304" pitchFamily="18" charset="0"/>
                <a:cs typeface="Times New Roman" panose="02020603050405020304" pitchFamily="18" charset="0"/>
              </a:rPr>
              <a:t>коровирусной</a:t>
            </a:r>
            <a:r>
              <a:rPr lang="ru-RU" sz="2900" dirty="0">
                <a:latin typeface="Times New Roman" panose="02020603050405020304" pitchFamily="18" charset="0"/>
                <a:cs typeface="Times New Roman" panose="02020603050405020304" pitchFamily="18" charset="0"/>
              </a:rPr>
              <a:t> инфекции, гриппа, туберкулёза, вируса гриппа, ТОРС, Эбола, </a:t>
            </a:r>
            <a:r>
              <a:rPr lang="ru-RU" sz="2900" dirty="0" err="1">
                <a:latin typeface="Times New Roman" panose="02020603050405020304" pitchFamily="18" charset="0"/>
                <a:cs typeface="Times New Roman" panose="02020603050405020304" pitchFamily="18" charset="0"/>
              </a:rPr>
              <a:t>Ласса</a:t>
            </a:r>
            <a:r>
              <a:rPr lang="ru-RU" sz="2900" dirty="0">
                <a:latin typeface="Times New Roman" panose="02020603050405020304" pitchFamily="18" charset="0"/>
                <a:cs typeface="Times New Roman" panose="02020603050405020304" pitchFamily="18" charset="0"/>
              </a:rPr>
              <a:t> и т.д.); </a:t>
            </a:r>
          </a:p>
          <a:p>
            <a:r>
              <a:rPr lang="ru-RU" sz="2900" dirty="0">
                <a:latin typeface="Times New Roman" panose="02020603050405020304" pitchFamily="18" charset="0"/>
                <a:cs typeface="Times New Roman" panose="02020603050405020304" pitchFamily="18" charset="0"/>
              </a:rPr>
              <a:t>инфицирования уязвимых групп населения (например, новорожденных, пациентов отделения интенсивной терапии, больных с иммунодефицитом, пациентов с ожогами и т.д.); </a:t>
            </a:r>
          </a:p>
          <a:p>
            <a:r>
              <a:rPr lang="ru-RU" sz="2900" dirty="0">
                <a:latin typeface="Times New Roman" panose="02020603050405020304" pitchFamily="18" charset="0"/>
                <a:cs typeface="Times New Roman" panose="02020603050405020304" pitchFamily="18" charset="0"/>
              </a:rPr>
              <a:t>инфекций, способных поражать медработников в клинических, лабораторных и других условиях (гепатиты В и С, ВИЧ, грипп и т.д.).</a:t>
            </a:r>
          </a:p>
          <a:p>
            <a:endParaRPr lang="ru-RU" sz="20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082EF5EE-1FFB-4862-A12A-E866F321C7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11560" y="6021288"/>
            <a:ext cx="1135038" cy="836712"/>
          </a:xfrm>
          <a:prstGeom prst="rect">
            <a:avLst/>
          </a:prstGeom>
        </p:spPr>
      </p:pic>
      <p:pic>
        <p:nvPicPr>
          <p:cNvPr id="5" name="Рисунок 4">
            <a:extLst>
              <a:ext uri="{FF2B5EF4-FFF2-40B4-BE49-F238E27FC236}">
                <a16:creationId xmlns:a16="http://schemas.microsoft.com/office/drawing/2014/main" xmlns="" id="{AC6CEFDB-6DC0-4A6E-B794-167A61056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877272"/>
            <a:ext cx="1185574" cy="798212"/>
          </a:xfrm>
          <a:prstGeom prst="rect">
            <a:avLst/>
          </a:prstGeom>
        </p:spPr>
      </p:pic>
    </p:spTree>
    <p:extLst>
      <p:ext uri="{BB962C8B-B14F-4D97-AF65-F5344CB8AC3E}">
        <p14:creationId xmlns:p14="http://schemas.microsoft.com/office/powerpoint/2010/main" val="3137408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6633"/>
            <a:ext cx="7886700" cy="504056"/>
          </a:xfrm>
        </p:spPr>
        <p:txBody>
          <a:bodyPr>
            <a:normAutofit/>
          </a:bodyPr>
          <a:lstStyle/>
          <a:p>
            <a:pPr algn="ctr"/>
            <a:r>
              <a:rPr lang="ru-RU" sz="2400" b="1" dirty="0">
                <a:latin typeface="Times New Roman" pitchFamily="18" charset="0"/>
                <a:cs typeface="Times New Roman" pitchFamily="18" charset="0"/>
              </a:rPr>
              <a:t>Рекомендации (2) </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620690"/>
            <a:ext cx="8640960" cy="6120678"/>
          </a:xfrm>
        </p:spPr>
        <p:txBody>
          <a:bodyPr>
            <a:normAutofit/>
          </a:bodyPr>
          <a:lstStyle/>
          <a:p>
            <a:pPr marL="0" indent="0" algn="just">
              <a:buNone/>
            </a:pPr>
            <a:r>
              <a:rPr lang="ru-RU" sz="1800" dirty="0">
                <a:latin typeface="Times New Roman" panose="02020603050405020304" pitchFamily="18" charset="0"/>
                <a:cs typeface="Times New Roman" panose="02020603050405020304" pitchFamily="18" charset="0"/>
              </a:rPr>
              <a:t>2) Рассмотреть вопрос исключения использований терминологий: ВБИ, ГСИ, внутриутробная инфекция, патогенный стафилококк используя современный подход, рекомендованный на основе доказательной медицины – ИСМП, MRSA и другие.</a:t>
            </a:r>
          </a:p>
          <a:p>
            <a:pPr marL="441325" indent="-441325" algn="just">
              <a:buAutoNum type="arabicParenR" startAt="3"/>
            </a:pPr>
            <a:r>
              <a:rPr lang="ru-RU" sz="1800" dirty="0">
                <a:latin typeface="Times New Roman" panose="02020603050405020304" pitchFamily="18" charset="0"/>
                <a:cs typeface="Times New Roman" panose="02020603050405020304" pitchFamily="18" charset="0"/>
              </a:rPr>
              <a:t>Пересмотреть расчеты показателей ИСМП с переходом на мировой метод расчета  заболеваемости ВБИ : </a:t>
            </a:r>
          </a:p>
          <a:p>
            <a:pPr lvl="1" algn="just"/>
            <a:r>
              <a:rPr lang="ru-RU" dirty="0">
                <a:latin typeface="Times New Roman" panose="02020603050405020304" pitchFamily="18" charset="0"/>
                <a:cs typeface="Times New Roman" panose="02020603050405020304" pitchFamily="18" charset="0"/>
              </a:rPr>
              <a:t>расчет идет на 1000 госпитализированных – в мировой практике расчет общего учета ИСМП проводится в %, т.е. на 100 госпитализированных;</a:t>
            </a:r>
          </a:p>
          <a:p>
            <a:pPr lvl="1" algn="just"/>
            <a:r>
              <a:rPr lang="ru-RU" dirty="0">
                <a:latin typeface="Times New Roman" panose="02020603050405020304" pitchFamily="18" charset="0"/>
                <a:cs typeface="Times New Roman" panose="02020603050405020304" pitchFamily="18" charset="0"/>
              </a:rPr>
              <a:t>расчёты ИВЛ-ассоциированных, мочевой катетер ассоциированных инфекций, центрально-венозный катетер ассоциированные инфекции проводятся на дивайс дни (ИВЛ-дни, мочевой катетеры дни, ЦВК дни). Расчет инфекций, связанных с операционными вмешательствами страны выбирают свои методики расчетов (на 1000 операций, на 100 операций и т.д.). </a:t>
            </a:r>
          </a:p>
          <a:p>
            <a:pPr lvl="1" algn="just"/>
            <a:r>
              <a:rPr lang="ru-RU" b="1" dirty="0">
                <a:latin typeface="Times New Roman" panose="02020603050405020304" pitchFamily="18" charset="0"/>
                <a:cs typeface="Times New Roman" panose="02020603050405020304" pitchFamily="18" charset="0"/>
              </a:rPr>
              <a:t>Правильное внедрение расчетов показателей и стандартных определений случаев позволит достоверно проводить бенчмаркинг среди медицинских организаций!</a:t>
            </a:r>
          </a:p>
          <a:p>
            <a:pPr marL="0" indent="0" algn="just">
              <a:buNone/>
            </a:pPr>
            <a:r>
              <a:rPr lang="ru-RU" sz="1800" dirty="0">
                <a:latin typeface="Times New Roman" panose="02020603050405020304" pitchFamily="18" charset="0"/>
                <a:cs typeface="Times New Roman" panose="02020603050405020304" pitchFamily="18" charset="0"/>
              </a:rPr>
              <a:t>4)	Включить отдельную таблицу по мониторингу за устойчивыми к противомикробным препаратам микроорганизмов, при этом не только от пациентов, классифицированных как ИСМП, но и во всех случаях выделения микроорганизмов от пациентов с учетом возможного носительства иди колонизации.</a:t>
            </a:r>
          </a:p>
          <a:p>
            <a:pPr algn="just"/>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1560" y="5589239"/>
            <a:ext cx="1135038" cy="1008111"/>
          </a:xfrm>
          <a:prstGeom prst="rect">
            <a:avLst/>
          </a:prstGeom>
        </p:spPr>
      </p:pic>
      <p:pic>
        <p:nvPicPr>
          <p:cNvPr id="5" name="Рисунок 4">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589239"/>
            <a:ext cx="1257582" cy="1086245"/>
          </a:xfrm>
          <a:prstGeom prst="rect">
            <a:avLst/>
          </a:prstGeom>
        </p:spPr>
      </p:pic>
    </p:spTree>
    <p:extLst>
      <p:ext uri="{BB962C8B-B14F-4D97-AF65-F5344CB8AC3E}">
        <p14:creationId xmlns:p14="http://schemas.microsoft.com/office/powerpoint/2010/main" val="3706892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6632"/>
            <a:ext cx="7886700" cy="504056"/>
          </a:xfrm>
        </p:spPr>
        <p:txBody>
          <a:bodyPr>
            <a:normAutofit/>
          </a:bodyPr>
          <a:lstStyle/>
          <a:p>
            <a:pPr algn="ctr"/>
            <a:r>
              <a:rPr lang="ru-RU" sz="2400" b="1" dirty="0">
                <a:latin typeface="Times New Roman" pitchFamily="18" charset="0"/>
                <a:cs typeface="Times New Roman" pitchFamily="18" charset="0"/>
              </a:rPr>
              <a:t>Рекомендации (3) </a:t>
            </a:r>
            <a:endParaRPr lang="ru-RU" sz="2400" dirty="0"/>
          </a:p>
        </p:txBody>
      </p:sp>
      <p:sp>
        <p:nvSpPr>
          <p:cNvPr id="3" name="Объект 2"/>
          <p:cNvSpPr>
            <a:spLocks noGrp="1"/>
          </p:cNvSpPr>
          <p:nvPr>
            <p:ph idx="1"/>
          </p:nvPr>
        </p:nvSpPr>
        <p:spPr>
          <a:xfrm>
            <a:off x="179512" y="670384"/>
            <a:ext cx="8784976" cy="5517232"/>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5)	</a:t>
            </a:r>
            <a:r>
              <a:rPr lang="ru-RU" sz="2400" dirty="0">
                <a:latin typeface="Times New Roman" panose="02020603050405020304" pitchFamily="18" charset="0"/>
                <a:cs typeface="Times New Roman" panose="02020603050405020304" pitchFamily="18" charset="0"/>
              </a:rPr>
              <a:t>Отчетные формы должны понятны для всех заполняющих или же должны быть специальное обучение.</a:t>
            </a:r>
          </a:p>
          <a:p>
            <a:pPr marL="0" indent="0">
              <a:buNone/>
            </a:pPr>
            <a:r>
              <a:rPr lang="ru-RU" sz="2400" dirty="0">
                <a:latin typeface="Times New Roman" panose="02020603050405020304" pitchFamily="18" charset="0"/>
                <a:cs typeface="Times New Roman" panose="02020603050405020304" pitchFamily="18" charset="0"/>
              </a:rPr>
              <a:t>6)	Данная отчетная форма с учетом того, что не внедрены стандартные определения случаев предполагает, что в отчет будут включены больше генерализованные формы ИСМП, которые не являются возможным скрыть.</a:t>
            </a:r>
          </a:p>
          <a:p>
            <a:pPr marL="0" indent="0">
              <a:buNone/>
            </a:pPr>
            <a:r>
              <a:rPr lang="ru-RU" sz="2400" dirty="0">
                <a:latin typeface="Times New Roman" panose="02020603050405020304" pitchFamily="18" charset="0"/>
                <a:cs typeface="Times New Roman" panose="02020603050405020304" pitchFamily="18" charset="0"/>
              </a:rPr>
              <a:t>7)	Отчет суживает перечень факторов рисков, которые могли быть в том числе причиной ИСМП и не является возможным включить инфекции, которые не включаются в данную форму.</a:t>
            </a:r>
          </a:p>
          <a:p>
            <a:pPr marL="0" indent="0">
              <a:buNone/>
            </a:pPr>
            <a:r>
              <a:rPr lang="ru-RU" sz="2400" dirty="0">
                <a:latin typeface="Times New Roman" panose="02020603050405020304" pitchFamily="18" charset="0"/>
                <a:cs typeface="Times New Roman" panose="02020603050405020304" pitchFamily="18" charset="0"/>
              </a:rPr>
              <a:t>8)	Требует мультидисциплинарный подход при пересмотре таблиц ИСМП по родовспоможению и новорожденным и другим таблицам с включением инфекционистов, акушеров, гинекологов, неонатологов, анестезиологов и реаниматологов, хирургов, микробиологов, фармакологов и др.</a:t>
            </a:r>
          </a:p>
          <a:p>
            <a:pPr marL="0" indent="0">
              <a:buNone/>
            </a:pPr>
            <a:endParaRPr lang="ru-RU" sz="20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buNone/>
            </a:pPr>
            <a:endParaRPr lang="ru-RU" sz="105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8801" y="5735993"/>
            <a:ext cx="1135038" cy="1008111"/>
          </a:xfrm>
          <a:prstGeom prst="rect">
            <a:avLst/>
          </a:prstGeom>
        </p:spPr>
      </p:pic>
      <p:pic>
        <p:nvPicPr>
          <p:cNvPr id="5" name="Рисунок 4">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5589238"/>
            <a:ext cx="1368152" cy="1008111"/>
          </a:xfrm>
          <a:prstGeom prst="rect">
            <a:avLst/>
          </a:prstGeom>
        </p:spPr>
      </p:pic>
    </p:spTree>
    <p:extLst>
      <p:ext uri="{BB962C8B-B14F-4D97-AF65-F5344CB8AC3E}">
        <p14:creationId xmlns:p14="http://schemas.microsoft.com/office/powerpoint/2010/main" val="4276474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06578E-6331-4968-8A4B-15F6F6B98203}"/>
              </a:ext>
            </a:extLst>
          </p:cNvPr>
          <p:cNvSpPr>
            <a:spLocks noGrp="1"/>
          </p:cNvSpPr>
          <p:nvPr>
            <p:ph type="title"/>
          </p:nvPr>
        </p:nvSpPr>
        <p:spPr>
          <a:xfrm>
            <a:off x="958487" y="214092"/>
            <a:ext cx="7886700" cy="656925"/>
          </a:xfrm>
        </p:spPr>
        <p:txBody>
          <a:bodyPr>
            <a:noAutofit/>
          </a:bodyPr>
          <a:lstStyle/>
          <a:p>
            <a:pPr algn="ctr"/>
            <a:r>
              <a:rPr lang="ru-RU" sz="2400" b="1" dirty="0">
                <a:latin typeface="Times New Roman" panose="02020603050405020304" pitchFamily="18" charset="0"/>
                <a:cs typeface="Times New Roman" panose="02020603050405020304" pitchFamily="18" charset="0"/>
              </a:rPr>
              <a:t>Источники данных, литература:</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257AD9A-0D1E-4EEB-82D6-456E2BC2C748}"/>
              </a:ext>
            </a:extLst>
          </p:cNvPr>
          <p:cNvSpPr>
            <a:spLocks noGrp="1"/>
          </p:cNvSpPr>
          <p:nvPr>
            <p:ph idx="1"/>
          </p:nvPr>
        </p:nvSpPr>
        <p:spPr>
          <a:xfrm>
            <a:off x="251520" y="620688"/>
            <a:ext cx="8602398" cy="6237312"/>
          </a:xfrm>
        </p:spPr>
        <p:txBody>
          <a:bodyPr>
            <a:noAutofit/>
          </a:bodyPr>
          <a:lstStyle/>
          <a:p>
            <a:r>
              <a:rPr lang="en-US" sz="1400" dirty="0">
                <a:latin typeface="Times New Roman" panose="02020603050405020304" pitchFamily="18" charset="0"/>
                <a:cs typeface="Times New Roman" panose="02020603050405020304" pitchFamily="18" charset="0"/>
              </a:rPr>
              <a:t>https://www.brighamandwomens.org/assets/BWH/pediatric-newborn-medicine/pdfs/final-dpnm-infection-control-guidelines-2015-final-(1).pdf</a:t>
            </a:r>
          </a:p>
          <a:p>
            <a:r>
              <a:rPr lang="en-US" sz="1400" dirty="0">
                <a:latin typeface="Times New Roman" panose="02020603050405020304" pitchFamily="18" charset="0"/>
                <a:cs typeface="Times New Roman" panose="02020603050405020304" pitchFamily="18" charset="0"/>
              </a:rPr>
              <a:t>who.int/reproductivehealth/publications/monitoring/9789241548458/en/</a:t>
            </a:r>
          </a:p>
          <a:p>
            <a:r>
              <a:rPr lang="en-US" sz="1400" dirty="0">
                <a:latin typeface="Times New Roman" panose="02020603050405020304" pitchFamily="18" charset="0"/>
                <a:cs typeface="Times New Roman" panose="02020603050405020304" pitchFamily="18" charset="0"/>
              </a:rPr>
              <a:t>Statement on maternal sepsis. Geneva: World Health Organization; 2016 (https://www.who.int/reproductivehealth/publications/maternal_perinatal_health/maternalsepsis-statement/en/</a:t>
            </a:r>
          </a:p>
          <a:p>
            <a:r>
              <a:rPr lang="en-US" sz="1400" dirty="0">
                <a:latin typeface="Times New Roman" panose="02020603050405020304" pitchFamily="18" charset="0"/>
                <a:cs typeface="Times New Roman" panose="02020603050405020304" pitchFamily="18" charset="0"/>
              </a:rPr>
              <a:t>Report on the burden of endemic health care-associated infection worldwide. Geneva: World Health Organization; 2011</a:t>
            </a:r>
            <a:endParaRPr lang="ru-RU"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Allegranzi</a:t>
            </a:r>
            <a:r>
              <a:rPr lang="en-US" sz="1400" dirty="0">
                <a:latin typeface="Times New Roman" panose="02020603050405020304" pitchFamily="18" charset="0"/>
                <a:cs typeface="Times New Roman" panose="02020603050405020304" pitchFamily="18" charset="0"/>
              </a:rPr>
              <a:t> B, </a:t>
            </a:r>
            <a:r>
              <a:rPr lang="en-US" sz="1400" dirty="0" err="1">
                <a:latin typeface="Times New Roman" panose="02020603050405020304" pitchFamily="18" charset="0"/>
                <a:cs typeface="Times New Roman" panose="02020603050405020304" pitchFamily="18" charset="0"/>
              </a:rPr>
              <a:t>Bagheri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Nejad</a:t>
            </a:r>
            <a:r>
              <a:rPr lang="en-US" sz="1400" dirty="0">
                <a:latin typeface="Times New Roman" panose="02020603050405020304" pitchFamily="18" charset="0"/>
                <a:cs typeface="Times New Roman" panose="02020603050405020304" pitchFamily="18" charset="0"/>
              </a:rPr>
              <a:t> S, </a:t>
            </a:r>
            <a:r>
              <a:rPr lang="en-US" sz="1400" dirty="0" err="1">
                <a:latin typeface="Times New Roman" panose="02020603050405020304" pitchFamily="18" charset="0"/>
                <a:cs typeface="Times New Roman" panose="02020603050405020304" pitchFamily="18" charset="0"/>
              </a:rPr>
              <a:t>Combescure</a:t>
            </a:r>
            <a:r>
              <a:rPr lang="en-US" sz="1400" dirty="0">
                <a:latin typeface="Times New Roman" panose="02020603050405020304" pitchFamily="18" charset="0"/>
                <a:cs typeface="Times New Roman" panose="02020603050405020304" pitchFamily="18" charset="0"/>
              </a:rPr>
              <a:t> C, </a:t>
            </a:r>
            <a:r>
              <a:rPr lang="en-US" sz="1400" dirty="0" err="1">
                <a:latin typeface="Times New Roman" panose="02020603050405020304" pitchFamily="18" charset="0"/>
                <a:cs typeface="Times New Roman" panose="02020603050405020304" pitchFamily="18" charset="0"/>
              </a:rPr>
              <a:t>Graafmans</a:t>
            </a:r>
            <a:r>
              <a:rPr lang="en-US" sz="1400" dirty="0">
                <a:latin typeface="Times New Roman" panose="02020603050405020304" pitchFamily="18" charset="0"/>
                <a:cs typeface="Times New Roman" panose="02020603050405020304" pitchFamily="18" charset="0"/>
              </a:rPr>
              <a:t> W, Attar H, Donaldson L et al. Burden of endemic health-care-associated infection in developing countries: systematic review and meta-analysis. Lancet. 2011;377:228–41.</a:t>
            </a:r>
          </a:p>
          <a:p>
            <a:r>
              <a:rPr lang="en-US" sz="1400" dirty="0">
                <a:latin typeface="Times New Roman" panose="02020603050405020304" pitchFamily="18" charset="0"/>
                <a:cs typeface="Times New Roman" panose="02020603050405020304" pitchFamily="18" charset="0"/>
              </a:rPr>
              <a:t>Health care without avoidable infections: the critical role of infection prevention and control. Geneva: World Health Organization; 2016.</a:t>
            </a:r>
          </a:p>
          <a:p>
            <a:r>
              <a:rPr lang="en-US" sz="1400" dirty="0">
                <a:latin typeface="Times New Roman" panose="02020603050405020304" pitchFamily="18" charset="0"/>
                <a:cs typeface="Times New Roman" panose="02020603050405020304" pitchFamily="18" charset="0"/>
              </a:rPr>
              <a:t>Health care without avoidable infections - peoples' lives depend on” https://www.youtube.com/watch?v=K-2XWtEjfl8</a:t>
            </a:r>
          </a:p>
          <a:p>
            <a:r>
              <a:rPr lang="en-US" sz="1400" dirty="0">
                <a:latin typeface="Times New Roman" panose="02020603050405020304" pitchFamily="18" charset="0"/>
                <a:cs typeface="Times New Roman" panose="02020603050405020304" pitchFamily="18" charset="0"/>
              </a:rPr>
              <a:t>Standards for improving quality of maternal and newborn care in health facilities. Geneva: World Health Organization; 2016.</a:t>
            </a:r>
          </a:p>
          <a:p>
            <a:r>
              <a:rPr lang="en-US" sz="1400" dirty="0">
                <a:latin typeface="Times New Roman" panose="02020603050405020304" pitchFamily="18" charset="0"/>
                <a:cs typeface="Times New Roman" panose="02020603050405020304" pitchFamily="18" charset="0"/>
              </a:rPr>
              <a:t>https://www.cdc.gov/infectioncontrol/pdf/guidelines/isolation-guidelines.pdf</a:t>
            </a:r>
          </a:p>
          <a:p>
            <a:r>
              <a:rPr lang="en-US" sz="1400" dirty="0">
                <a:latin typeface="Times New Roman" panose="02020603050405020304" pitchFamily="18" charset="0"/>
                <a:cs typeface="Times New Roman" panose="02020603050405020304" pitchFamily="18" charset="0"/>
              </a:rPr>
              <a:t>WHO recommendations on antenatal care for a positive pregnancy experience. Geneva: World Health Organization; 2016.</a:t>
            </a:r>
          </a:p>
          <a:p>
            <a:pPr marL="0" indent="0">
              <a:buNone/>
            </a:pPr>
            <a:endParaRPr lang="en-US"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2000" dirty="0"/>
          </a:p>
        </p:txBody>
      </p:sp>
      <p:pic>
        <p:nvPicPr>
          <p:cNvPr id="4" name="Рисунок 3">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5610223"/>
            <a:ext cx="1368152" cy="1128757"/>
          </a:xfrm>
          <a:prstGeom prst="rect">
            <a:avLst/>
          </a:prstGeom>
        </p:spPr>
      </p:pic>
      <p:pic>
        <p:nvPicPr>
          <p:cNvPr id="5" name="Рисунок 4">
            <a:extLst>
              <a:ext uri="{FF2B5EF4-FFF2-40B4-BE49-F238E27FC236}">
                <a16:creationId xmlns:a16="http://schemas.microsoft.com/office/drawing/2014/main" xmlns="" id="{082EF5EE-1FFB-4862-A12A-E866F321C7F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5610222"/>
            <a:ext cx="1368152" cy="1128757"/>
          </a:xfrm>
          <a:prstGeom prst="rect">
            <a:avLst/>
          </a:prstGeom>
        </p:spPr>
      </p:pic>
      <p:pic>
        <p:nvPicPr>
          <p:cNvPr id="6" name="Рисунок 5">
            <a:extLst>
              <a:ext uri="{FF2B5EF4-FFF2-40B4-BE49-F238E27FC236}">
                <a16:creationId xmlns:a16="http://schemas.microsoft.com/office/drawing/2014/main" xmlns="" id="{AC6CEFDB-6DC0-4A6E-B794-167A61056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5595365"/>
            <a:ext cx="1689630" cy="1080120"/>
          </a:xfrm>
          <a:prstGeom prst="rect">
            <a:avLst/>
          </a:prstGeom>
        </p:spPr>
      </p:pic>
    </p:spTree>
    <p:extLst>
      <p:ext uri="{BB962C8B-B14F-4D97-AF65-F5344CB8AC3E}">
        <p14:creationId xmlns:p14="http://schemas.microsoft.com/office/powerpoint/2010/main" val="4118931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4258FBC-6DC9-468D-9265-6672485F409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9512" y="5661248"/>
            <a:ext cx="1252491" cy="1128757"/>
          </a:xfrm>
          <a:prstGeom prst="rect">
            <a:avLst/>
          </a:prstGeom>
        </p:spPr>
      </p:pic>
      <p:pic>
        <p:nvPicPr>
          <p:cNvPr id="5" name="Рисунок 4">
            <a:extLst>
              <a:ext uri="{FF2B5EF4-FFF2-40B4-BE49-F238E27FC236}">
                <a16:creationId xmlns:a16="http://schemas.microsoft.com/office/drawing/2014/main" xmlns="" id="{84553D77-B656-43DD-9179-19F332941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661247"/>
            <a:ext cx="1808840" cy="1128758"/>
          </a:xfrm>
          <a:prstGeom prst="rect">
            <a:avLst/>
          </a:prstGeom>
        </p:spPr>
      </p:pic>
      <p:sp>
        <p:nvSpPr>
          <p:cNvPr id="6" name="Объект 7">
            <a:extLst>
              <a:ext uri="{FF2B5EF4-FFF2-40B4-BE49-F238E27FC236}">
                <a16:creationId xmlns:a16="http://schemas.microsoft.com/office/drawing/2014/main" xmlns="" id="{CDEDDE1C-8BD1-41B5-8C6C-E63286E09226}"/>
              </a:ext>
            </a:extLst>
          </p:cNvPr>
          <p:cNvSpPr>
            <a:spLocks noGrp="1"/>
          </p:cNvSpPr>
          <p:nvPr>
            <p:ph idx="1"/>
          </p:nvPr>
        </p:nvSpPr>
        <p:spPr>
          <a:xfrm>
            <a:off x="1187624" y="260648"/>
            <a:ext cx="7128792" cy="792088"/>
          </a:xfrm>
        </p:spPr>
        <p:txBody>
          <a:bodyPr>
            <a:normAutofit fontScale="25000" lnSpcReduction="20000"/>
          </a:bodyPr>
          <a:lstStyle/>
          <a:p>
            <a:pPr marL="0" indent="0" algn="ctr">
              <a:buNone/>
            </a:pPr>
            <a:endParaRPr lang="ru-RU" dirty="0"/>
          </a:p>
          <a:p>
            <a:pPr marL="0" indent="0" algn="ctr">
              <a:buNone/>
            </a:pPr>
            <a:endParaRPr lang="ru-RU" dirty="0"/>
          </a:p>
          <a:p>
            <a:pPr marL="0" indent="0" algn="ctr">
              <a:buNone/>
            </a:pPr>
            <a:r>
              <a:rPr lang="ru-RU" sz="12300" dirty="0"/>
              <a:t>Благодарим за внимание!</a:t>
            </a:r>
          </a:p>
        </p:txBody>
      </p:sp>
      <p:pic>
        <p:nvPicPr>
          <p:cNvPr id="3" name="Рисунок 2">
            <a:extLst>
              <a:ext uri="{FF2B5EF4-FFF2-40B4-BE49-F238E27FC236}">
                <a16:creationId xmlns:a16="http://schemas.microsoft.com/office/drawing/2014/main" xmlns="" id="{DC0FAE72-03DB-4C4C-BDA5-C15CA66F95F0}"/>
              </a:ext>
            </a:extLst>
          </p:cNvPr>
          <p:cNvPicPr>
            <a:picLocks noChangeAspect="1"/>
          </p:cNvPicPr>
          <p:nvPr/>
        </p:nvPicPr>
        <p:blipFill rotWithShape="1">
          <a:blip r:embed="rId4"/>
          <a:srcRect l="25587" t="15001" r="28738" b="16400"/>
          <a:stretch/>
        </p:blipFill>
        <p:spPr>
          <a:xfrm>
            <a:off x="683568" y="1052736"/>
            <a:ext cx="8208912" cy="4464496"/>
          </a:xfrm>
          <a:prstGeom prst="rect">
            <a:avLst/>
          </a:prstGeom>
        </p:spPr>
      </p:pic>
      <p:sp>
        <p:nvSpPr>
          <p:cNvPr id="7" name="TextBox 6">
            <a:extLst>
              <a:ext uri="{FF2B5EF4-FFF2-40B4-BE49-F238E27FC236}">
                <a16:creationId xmlns:a16="http://schemas.microsoft.com/office/drawing/2014/main" xmlns="" id="{289AA8AC-AD23-48D8-BC2E-0E5870F92591}"/>
              </a:ext>
            </a:extLst>
          </p:cNvPr>
          <p:cNvSpPr txBox="1"/>
          <p:nvPr/>
        </p:nvSpPr>
        <p:spPr>
          <a:xfrm>
            <a:off x="2888209" y="5709155"/>
            <a:ext cx="2915816" cy="1200329"/>
          </a:xfrm>
          <a:prstGeom prst="rect">
            <a:avLst/>
          </a:prstGeom>
          <a:noFill/>
        </p:spPr>
        <p:txBody>
          <a:bodyPr wrap="square">
            <a:spAutoFit/>
          </a:bodyPr>
          <a:lstStyle/>
          <a:p>
            <a:r>
              <a:rPr lang="en-US" sz="3600" dirty="0">
                <a:hlinkClick r:id="rId5"/>
              </a:rPr>
              <a:t>https://hls.kz/</a:t>
            </a:r>
            <a:endParaRPr lang="ru-RU" sz="3600" dirty="0"/>
          </a:p>
          <a:p>
            <a:endParaRPr lang="ru-RU" sz="3600" dirty="0"/>
          </a:p>
        </p:txBody>
      </p:sp>
    </p:spTree>
    <p:extLst>
      <p:ext uri="{BB962C8B-B14F-4D97-AF65-F5344CB8AC3E}">
        <p14:creationId xmlns:p14="http://schemas.microsoft.com/office/powerpoint/2010/main" val="9844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C7017952-0419-4FBA-A715-F1A59A0723F4}"/>
              </a:ext>
            </a:extLst>
          </p:cNvPr>
          <p:cNvPicPr>
            <a:picLocks noGrp="1" noChangeAspect="1"/>
          </p:cNvPicPr>
          <p:nvPr>
            <p:ph idx="1"/>
          </p:nvPr>
        </p:nvPicPr>
        <p:blipFill rotWithShape="1">
          <a:blip r:embed="rId3"/>
          <a:srcRect l="39760" t="21750" r="26729" b="13750"/>
          <a:stretch/>
        </p:blipFill>
        <p:spPr>
          <a:xfrm>
            <a:off x="13652" y="116633"/>
            <a:ext cx="4270316" cy="6552728"/>
          </a:xfrm>
        </p:spPr>
      </p:pic>
      <p:pic>
        <p:nvPicPr>
          <p:cNvPr id="7" name="Рисунок 6">
            <a:extLst>
              <a:ext uri="{FF2B5EF4-FFF2-40B4-BE49-F238E27FC236}">
                <a16:creationId xmlns:a16="http://schemas.microsoft.com/office/drawing/2014/main" xmlns="" id="{E0780B8D-05B7-43A3-81B5-15E3F6D036BF}"/>
              </a:ext>
            </a:extLst>
          </p:cNvPr>
          <p:cNvPicPr>
            <a:picLocks noChangeAspect="1"/>
          </p:cNvPicPr>
          <p:nvPr/>
        </p:nvPicPr>
        <p:blipFill rotWithShape="1">
          <a:blip r:embed="rId4"/>
          <a:srcRect l="39450" t="20931" r="25900" b="8220"/>
          <a:stretch/>
        </p:blipFill>
        <p:spPr>
          <a:xfrm>
            <a:off x="4355977" y="0"/>
            <a:ext cx="4788024" cy="6669361"/>
          </a:xfrm>
          <a:prstGeom prst="rect">
            <a:avLst/>
          </a:prstGeom>
        </p:spPr>
      </p:pic>
    </p:spTree>
    <p:extLst>
      <p:ext uri="{BB962C8B-B14F-4D97-AF65-F5344CB8AC3E}">
        <p14:creationId xmlns:p14="http://schemas.microsoft.com/office/powerpoint/2010/main" val="3110666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A8FE7285-5E8D-47E5-92F3-97AB231CCA6C}"/>
              </a:ext>
            </a:extLst>
          </p:cNvPr>
          <p:cNvPicPr>
            <a:picLocks noChangeAspect="1"/>
          </p:cNvPicPr>
          <p:nvPr/>
        </p:nvPicPr>
        <p:blipFill>
          <a:blip r:embed="rId3"/>
          <a:stretch>
            <a:fillRect/>
          </a:stretch>
        </p:blipFill>
        <p:spPr>
          <a:xfrm>
            <a:off x="121247" y="787653"/>
            <a:ext cx="8938531" cy="5161627"/>
          </a:xfrm>
          <a:prstGeom prst="rect">
            <a:avLst/>
          </a:prstGeom>
        </p:spPr>
      </p:pic>
      <p:sp>
        <p:nvSpPr>
          <p:cNvPr id="7" name="Title 6"/>
          <p:cNvSpPr>
            <a:spLocks noGrp="1"/>
          </p:cNvSpPr>
          <p:nvPr>
            <p:ph type="title"/>
          </p:nvPr>
        </p:nvSpPr>
        <p:spPr>
          <a:xfrm>
            <a:off x="434031" y="128737"/>
            <a:ext cx="8275938" cy="658916"/>
          </a:xfrm>
        </p:spPr>
        <p:txBody>
          <a:bodyPr>
            <a:normAutofit/>
          </a:bodyPr>
          <a:lstStyle/>
          <a:p>
            <a:r>
              <a:rPr lang="ru-RU" sz="2400" dirty="0"/>
              <a:t>IPCAF – Раздел 4: Эпидемиологический надзор за ИСМП </a:t>
            </a:r>
            <a:endParaRPr lang="ru-RU" dirty="0"/>
          </a:p>
        </p:txBody>
      </p:sp>
      <p:sp>
        <p:nvSpPr>
          <p:cNvPr id="11" name="Прямоугольник 10"/>
          <p:cNvSpPr/>
          <p:nvPr/>
        </p:nvSpPr>
        <p:spPr>
          <a:xfrm rot="10800000" flipV="1">
            <a:off x="1842841" y="6311367"/>
            <a:ext cx="5324331" cy="507831"/>
          </a:xfrm>
          <a:prstGeom prst="rect">
            <a:avLst/>
          </a:prstGeom>
        </p:spPr>
        <p:txBody>
          <a:bodyPr wrap="square">
            <a:spAutoFit/>
          </a:bodyPr>
          <a:lstStyle/>
          <a:p>
            <a:r>
              <a:rPr lang="en-US" sz="1350" dirty="0">
                <a:hlinkClick r:id="rId4"/>
              </a:rPr>
              <a:t>https://www.who.int/infection-prevention/tools/core-components/en/</a:t>
            </a:r>
            <a:endParaRPr lang="ru-RU" sz="1350" dirty="0"/>
          </a:p>
          <a:p>
            <a:endParaRPr lang="en-US" sz="1350" dirty="0"/>
          </a:p>
        </p:txBody>
      </p:sp>
      <p:pic>
        <p:nvPicPr>
          <p:cNvPr id="8" name="Picture 2" descr="C:\Users\userok\Downloads\WhatsApp Image 2021-06-14 at 17.28.41.jpeg"/>
          <p:cNvPicPr>
            <a:picLocks noChangeAspect="1" noChangeArrowheads="1"/>
          </p:cNvPicPr>
          <p:nvPr/>
        </p:nvPicPr>
        <p:blipFill>
          <a:blip r:embed="rId5" cstate="print"/>
          <a:srcRect/>
          <a:stretch>
            <a:fillRect/>
          </a:stretch>
        </p:blipFill>
        <p:spPr bwMode="auto">
          <a:xfrm>
            <a:off x="121247" y="6099175"/>
            <a:ext cx="773366" cy="613606"/>
          </a:xfrm>
          <a:prstGeom prst="rect">
            <a:avLst/>
          </a:prstGeom>
          <a:noFill/>
          <a:ln w="9525">
            <a:noFill/>
            <a:miter lim="800000"/>
            <a:headEnd/>
            <a:tailEnd/>
          </a:ln>
        </p:spPr>
      </p:pic>
      <p:pic>
        <p:nvPicPr>
          <p:cNvPr id="9" name="Рисунок 8">
            <a:extLst>
              <a:ext uri="{FF2B5EF4-FFF2-40B4-BE49-F238E27FC236}">
                <a16:creationId xmlns:a16="http://schemas.microsoft.com/office/drawing/2014/main" xmlns="" id="{075FEDF4-636F-4768-A41A-D858CC933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1258" y="6228445"/>
            <a:ext cx="898520" cy="603227"/>
          </a:xfrm>
          <a:prstGeom prst="rect">
            <a:avLst/>
          </a:prstGeom>
        </p:spPr>
      </p:pic>
    </p:spTree>
    <p:extLst>
      <p:ext uri="{BB962C8B-B14F-4D97-AF65-F5344CB8AC3E}">
        <p14:creationId xmlns:p14="http://schemas.microsoft.com/office/powerpoint/2010/main" val="34124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31" y="188640"/>
            <a:ext cx="7886700" cy="419104"/>
          </a:xfrm>
        </p:spPr>
        <p:txBody>
          <a:bodyPr>
            <a:normAutofit fontScale="90000"/>
          </a:bodyPr>
          <a:lstStyle/>
          <a:p>
            <a:pPr algn="ctr"/>
            <a:r>
              <a:rPr lang="ru-RU" b="1" dirty="0"/>
              <a:t>Эпидемиологический надзор за ИСМП</a:t>
            </a:r>
            <a:endParaRPr lang="en-US" b="1" dirty="0"/>
          </a:p>
        </p:txBody>
      </p:sp>
      <p:sp>
        <p:nvSpPr>
          <p:cNvPr id="3" name="Объект 2"/>
          <p:cNvSpPr>
            <a:spLocks noGrp="1"/>
          </p:cNvSpPr>
          <p:nvPr>
            <p:ph idx="1"/>
          </p:nvPr>
        </p:nvSpPr>
        <p:spPr>
          <a:xfrm>
            <a:off x="323527" y="798868"/>
            <a:ext cx="8568953" cy="5150412"/>
          </a:xfrm>
        </p:spPr>
        <p:txBody>
          <a:bodyPr>
            <a:normAutofit fontScale="92500" lnSpcReduction="10000"/>
          </a:bodyPr>
          <a:lstStyle/>
          <a:p>
            <a:pPr algn="just"/>
            <a:r>
              <a:rPr lang="ru-RU" dirty="0">
                <a:latin typeface="Times New Roman" pitchFamily="18" charset="0"/>
                <a:cs typeface="Times New Roman" pitchFamily="18" charset="0"/>
              </a:rPr>
              <a:t>Инфекций в области хирургического вмешательства (</a:t>
            </a:r>
            <a:r>
              <a:rPr lang="ru-RU" b="1" dirty="0">
                <a:latin typeface="Times New Roman" pitchFamily="18" charset="0"/>
                <a:cs typeface="Times New Roman" pitchFamily="18" charset="0"/>
              </a:rPr>
              <a:t>ИОХВ</a:t>
            </a:r>
            <a:r>
              <a:rPr lang="ru-RU" dirty="0">
                <a:latin typeface="Times New Roman" pitchFamily="18" charset="0"/>
                <a:cs typeface="Times New Roman" pitchFamily="18" charset="0"/>
              </a:rPr>
              <a:t>)</a:t>
            </a:r>
          </a:p>
          <a:p>
            <a:pPr algn="just"/>
            <a:r>
              <a:rPr lang="ru-RU" dirty="0">
                <a:latin typeface="Times New Roman" pitchFamily="18" charset="0"/>
                <a:cs typeface="Times New Roman" pitchFamily="18" charset="0"/>
              </a:rPr>
              <a:t>Инфекций, связанных с постановкой медицинских </a:t>
            </a:r>
            <a:r>
              <a:rPr lang="ru-RU" b="1" dirty="0">
                <a:latin typeface="Times New Roman" pitchFamily="18" charset="0"/>
                <a:cs typeface="Times New Roman" pitchFamily="18" charset="0"/>
              </a:rPr>
              <a:t>устройств</a:t>
            </a:r>
            <a:r>
              <a:rPr lang="ru-RU" dirty="0">
                <a:latin typeface="Times New Roman" pitchFamily="18" charset="0"/>
                <a:cs typeface="Times New Roman" pitchFamily="18" charset="0"/>
              </a:rPr>
              <a:t> (например, катетер-ассоциированных инфекций мочевыводящих путей; инфекций кровотока, ассоциированных с постановкой центрального или периферического катетера; ИВЛ-ассоциированных пневмоний)</a:t>
            </a:r>
          </a:p>
          <a:p>
            <a:pPr algn="just"/>
            <a:r>
              <a:rPr lang="ru-RU" dirty="0">
                <a:latin typeface="Times New Roman" pitchFamily="18" charset="0"/>
                <a:cs typeface="Times New Roman" pitchFamily="18" charset="0"/>
              </a:rPr>
              <a:t>Инфекций, диагностированных на основании </a:t>
            </a:r>
            <a:r>
              <a:rPr lang="ru-RU" b="1" dirty="0">
                <a:latin typeface="Times New Roman" pitchFamily="18" charset="0"/>
                <a:cs typeface="Times New Roman" pitchFamily="18" charset="0"/>
              </a:rPr>
              <a:t>клинической картины </a:t>
            </a:r>
            <a:r>
              <a:rPr lang="ru-RU" dirty="0">
                <a:latin typeface="Times New Roman" pitchFamily="18" charset="0"/>
                <a:cs typeface="Times New Roman" pitchFamily="18" charset="0"/>
              </a:rPr>
              <a:t>(когда постановка диагноза базируется только на основании клинических симптомов, без учета результатов микробиологических исследований)</a:t>
            </a:r>
          </a:p>
          <a:p>
            <a:pPr algn="just"/>
            <a:r>
              <a:rPr lang="ru-RU" dirty="0">
                <a:latin typeface="Times New Roman" pitchFamily="18" charset="0"/>
                <a:cs typeface="Times New Roman" pitchFamily="18" charset="0"/>
              </a:rPr>
              <a:t>Колонизации или инфекции, вызванной </a:t>
            </a:r>
            <a:r>
              <a:rPr lang="ru-RU" b="1" dirty="0">
                <a:latin typeface="Times New Roman" pitchFamily="18" charset="0"/>
                <a:cs typeface="Times New Roman" pitchFamily="18" charset="0"/>
              </a:rPr>
              <a:t>микроорганизмами с множественной лекарственной устойчивость</a:t>
            </a:r>
            <a:r>
              <a:rPr lang="ru-RU" dirty="0">
                <a:latin typeface="Times New Roman" pitchFamily="18" charset="0"/>
                <a:cs typeface="Times New Roman" pitchFamily="18" charset="0"/>
              </a:rPr>
              <a:t>ю, в зависимости от местной </a:t>
            </a:r>
            <a:r>
              <a:rPr lang="ru-RU" dirty="0" err="1">
                <a:latin typeface="Times New Roman" pitchFamily="18" charset="0"/>
                <a:cs typeface="Times New Roman" pitchFamily="18" charset="0"/>
              </a:rPr>
              <a:t>эпидситуации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Основных </a:t>
            </a:r>
            <a:r>
              <a:rPr lang="ru-RU" dirty="0" err="1">
                <a:latin typeface="Times New Roman" pitchFamily="18" charset="0"/>
                <a:cs typeface="Times New Roman" pitchFamily="18" charset="0"/>
              </a:rPr>
              <a:t>эпидемиологически</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опасных инфекций </a:t>
            </a:r>
            <a:r>
              <a:rPr lang="ru-RU" dirty="0">
                <a:latin typeface="Times New Roman" pitchFamily="18" charset="0"/>
                <a:cs typeface="Times New Roman" pitchFamily="18" charset="0"/>
              </a:rPr>
              <a:t>на территории (например, </a:t>
            </a:r>
            <a:r>
              <a:rPr lang="ru-RU" dirty="0" err="1">
                <a:latin typeface="Times New Roman" pitchFamily="18" charset="0"/>
                <a:cs typeface="Times New Roman" pitchFamily="18" charset="0"/>
              </a:rPr>
              <a:t>норовирусной</a:t>
            </a:r>
            <a:r>
              <a:rPr lang="ru-RU" dirty="0">
                <a:latin typeface="Times New Roman" pitchFamily="18" charset="0"/>
                <a:cs typeface="Times New Roman" pitchFamily="18" charset="0"/>
              </a:rPr>
              <a:t> инфекции, гриппа, туберкулёза, вируса гриппа, ТОРС, </a:t>
            </a:r>
            <a:r>
              <a:rPr lang="ru-RU" dirty="0" err="1">
                <a:latin typeface="Times New Roman" pitchFamily="18" charset="0"/>
                <a:cs typeface="Times New Roman" pitchFamily="18" charset="0"/>
              </a:rPr>
              <a:t>Эбола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Ласса</a:t>
            </a:r>
            <a:r>
              <a:rPr lang="ru-RU" dirty="0">
                <a:latin typeface="Times New Roman" pitchFamily="18" charset="0"/>
                <a:cs typeface="Times New Roman" pitchFamily="18" charset="0"/>
              </a:rPr>
              <a:t> и т.д.)</a:t>
            </a:r>
          </a:p>
          <a:p>
            <a:pPr algn="just"/>
            <a:r>
              <a:rPr lang="ru-RU" dirty="0">
                <a:latin typeface="Times New Roman" pitchFamily="18" charset="0"/>
                <a:cs typeface="Times New Roman" pitchFamily="18" charset="0"/>
              </a:rPr>
              <a:t>Инфицирования </a:t>
            </a:r>
            <a:r>
              <a:rPr lang="ru-RU" b="1" dirty="0">
                <a:latin typeface="Times New Roman" pitchFamily="18" charset="0"/>
                <a:cs typeface="Times New Roman" pitchFamily="18" charset="0"/>
              </a:rPr>
              <a:t>уязвимых групп населения </a:t>
            </a:r>
            <a:r>
              <a:rPr lang="ru-RU" dirty="0">
                <a:latin typeface="Times New Roman" pitchFamily="18" charset="0"/>
                <a:cs typeface="Times New Roman" pitchFamily="18" charset="0"/>
              </a:rPr>
              <a:t>(например, новорожденных, пациентов отделения интенсивной терапии, больных с иммунодефицитом, пациентов с ожогами и т.д.)</a:t>
            </a:r>
          </a:p>
          <a:p>
            <a:pPr algn="just"/>
            <a:r>
              <a:rPr lang="ru-RU" dirty="0">
                <a:latin typeface="Times New Roman" pitchFamily="18" charset="0"/>
                <a:cs typeface="Times New Roman" pitchFamily="18" charset="0"/>
              </a:rPr>
              <a:t>Инфекций, способных поражать </a:t>
            </a:r>
            <a:r>
              <a:rPr lang="ru-RU" b="1" dirty="0">
                <a:latin typeface="Times New Roman" pitchFamily="18" charset="0"/>
                <a:cs typeface="Times New Roman" pitchFamily="18" charset="0"/>
              </a:rPr>
              <a:t>медработников</a:t>
            </a:r>
            <a:r>
              <a:rPr lang="ru-RU" dirty="0">
                <a:latin typeface="Times New Roman" pitchFamily="18" charset="0"/>
                <a:cs typeface="Times New Roman" pitchFamily="18" charset="0"/>
              </a:rPr>
              <a:t> в клинических, лабораторных и других условиях (гепатиты В и С, ВИЧ, грипп и т.д.)</a:t>
            </a:r>
          </a:p>
          <a:p>
            <a:endParaRPr lang="en-US" dirty="0"/>
          </a:p>
        </p:txBody>
      </p:sp>
      <p:pic>
        <p:nvPicPr>
          <p:cNvPr id="4" name="Picture 2" descr="C:\Users\userok\Downloads\WhatsApp Image 2021-06-14 at 17.28.41.jpeg"/>
          <p:cNvPicPr>
            <a:picLocks noChangeAspect="1" noChangeArrowheads="1"/>
          </p:cNvPicPr>
          <p:nvPr/>
        </p:nvPicPr>
        <p:blipFill>
          <a:blip r:embed="rId2" cstate="print"/>
          <a:srcRect/>
          <a:stretch>
            <a:fillRect/>
          </a:stretch>
        </p:blipFill>
        <p:spPr bwMode="auto">
          <a:xfrm>
            <a:off x="81960" y="5805264"/>
            <a:ext cx="1105663" cy="916606"/>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075FEDF4-636F-4768-A41A-D858CC933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588423"/>
            <a:ext cx="1243716" cy="1168084"/>
          </a:xfrm>
          <a:prstGeom prst="rect">
            <a:avLst/>
          </a:prstGeom>
        </p:spPr>
      </p:pic>
      <p:sp>
        <p:nvSpPr>
          <p:cNvPr id="6" name="Прямоугольник 5"/>
          <p:cNvSpPr/>
          <p:nvPr/>
        </p:nvSpPr>
        <p:spPr>
          <a:xfrm rot="10800000" flipV="1">
            <a:off x="1619670" y="6293741"/>
            <a:ext cx="5976665" cy="507831"/>
          </a:xfrm>
          <a:prstGeom prst="rect">
            <a:avLst/>
          </a:prstGeom>
        </p:spPr>
        <p:txBody>
          <a:bodyPr wrap="square">
            <a:spAutoFit/>
          </a:bodyPr>
          <a:lstStyle/>
          <a:p>
            <a:r>
              <a:rPr lang="en-US" sz="1350" dirty="0">
                <a:hlinkClick r:id="rId4"/>
              </a:rPr>
              <a:t>https://www.who.int/infection-prevention/tools/core-components/en/</a:t>
            </a:r>
            <a:endParaRPr lang="ru-RU" sz="1350" dirty="0"/>
          </a:p>
          <a:p>
            <a:endParaRPr lang="en-US" sz="1350" dirty="0"/>
          </a:p>
        </p:txBody>
      </p:sp>
    </p:spTree>
    <p:extLst>
      <p:ext uri="{BB962C8B-B14F-4D97-AF65-F5344CB8AC3E}">
        <p14:creationId xmlns:p14="http://schemas.microsoft.com/office/powerpoint/2010/main" val="234439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357" y="260648"/>
            <a:ext cx="8515350" cy="584330"/>
          </a:xfrm>
        </p:spPr>
        <p:txBody>
          <a:bodyPr>
            <a:normAutofit/>
          </a:bodyPr>
          <a:lstStyle/>
          <a:p>
            <a:pPr algn="ctr"/>
            <a:r>
              <a:rPr lang="ru-RU" sz="3000" b="1" dirty="0"/>
              <a:t>Эпидемиологический надзор в РК </a:t>
            </a:r>
            <a:endParaRPr lang="en-US" sz="3000" b="1" dirty="0"/>
          </a:p>
        </p:txBody>
      </p:sp>
      <p:sp>
        <p:nvSpPr>
          <p:cNvPr id="3" name="Объект 2"/>
          <p:cNvSpPr>
            <a:spLocks noGrp="1"/>
          </p:cNvSpPr>
          <p:nvPr>
            <p:ph idx="1"/>
          </p:nvPr>
        </p:nvSpPr>
        <p:spPr>
          <a:xfrm>
            <a:off x="251521" y="980728"/>
            <a:ext cx="8716186" cy="5151135"/>
          </a:xfrm>
        </p:spPr>
        <p:txBody>
          <a:bodyPr numCol="1">
            <a:normAutofit fontScale="77500" lnSpcReduction="20000"/>
          </a:bodyPr>
          <a:lstStyle/>
          <a:p>
            <a:pPr marL="0" indent="0" algn="just">
              <a:buNone/>
            </a:pPr>
            <a:r>
              <a:rPr lang="ru-RU" sz="3075" b="1" dirty="0"/>
              <a:t>44) осложнения, связанные преимущественно с послеродовым периодом </a:t>
            </a:r>
          </a:p>
          <a:p>
            <a:pPr marL="0" indent="0" algn="just">
              <a:lnSpc>
                <a:spcPct val="100000"/>
              </a:lnSpc>
              <a:spcBef>
                <a:spcPts val="0"/>
              </a:spcBef>
              <a:buNone/>
            </a:pPr>
            <a:endParaRPr lang="ru-RU" sz="3075" dirty="0"/>
          </a:p>
          <a:p>
            <a:pPr marL="0" indent="0" algn="just">
              <a:lnSpc>
                <a:spcPct val="100000"/>
              </a:lnSpc>
              <a:spcBef>
                <a:spcPts val="0"/>
              </a:spcBef>
              <a:buNone/>
            </a:pPr>
            <a:r>
              <a:rPr lang="ru-RU" sz="2300" b="1" dirty="0"/>
              <a:t>О85 Послеродовой сепсис </a:t>
            </a:r>
          </a:p>
          <a:p>
            <a:pPr marL="0" indent="0" algn="just">
              <a:lnSpc>
                <a:spcPct val="100000"/>
              </a:lnSpc>
              <a:spcBef>
                <a:spcPts val="0"/>
              </a:spcBef>
              <a:buNone/>
            </a:pPr>
            <a:r>
              <a:rPr lang="ru-RU" sz="2300" dirty="0"/>
              <a:t>	Послеродовой(</a:t>
            </a:r>
            <a:r>
              <a:rPr lang="ru-RU" sz="2300" dirty="0" err="1"/>
              <a:t>ая</a:t>
            </a:r>
            <a:r>
              <a:rPr lang="ru-RU" sz="2300" dirty="0"/>
              <a:t>): эндометрит, лихорадка, перитонит, сепсис </a:t>
            </a:r>
          </a:p>
          <a:p>
            <a:pPr marL="0" indent="0" algn="just">
              <a:lnSpc>
                <a:spcPct val="100000"/>
              </a:lnSpc>
              <a:spcBef>
                <a:spcPts val="0"/>
              </a:spcBef>
              <a:buNone/>
            </a:pPr>
            <a:endParaRPr lang="ru-RU" sz="2300" dirty="0"/>
          </a:p>
          <a:p>
            <a:pPr marL="0" indent="0" algn="just">
              <a:lnSpc>
                <a:spcPct val="100000"/>
              </a:lnSpc>
              <a:spcBef>
                <a:spcPts val="0"/>
              </a:spcBef>
              <a:buNone/>
            </a:pPr>
            <a:r>
              <a:rPr lang="ru-RU" sz="2300" b="1" dirty="0"/>
              <a:t>О86 Инфекции хирургической акушерской раны</a:t>
            </a:r>
          </a:p>
          <a:p>
            <a:pPr marL="0" indent="0" algn="just">
              <a:lnSpc>
                <a:spcPct val="100000"/>
              </a:lnSpc>
              <a:spcBef>
                <a:spcPts val="0"/>
              </a:spcBef>
              <a:buNone/>
            </a:pPr>
            <a:r>
              <a:rPr lang="ru-RU" sz="2300" dirty="0"/>
              <a:t>	Инфицированная(</a:t>
            </a:r>
            <a:r>
              <a:rPr lang="ru-RU" sz="2300" dirty="0" err="1"/>
              <a:t>ый</a:t>
            </a:r>
            <a:r>
              <a:rPr lang="ru-RU" sz="2300" dirty="0"/>
              <a:t>): рана кесарева сечения после родов шов промежности после родов</a:t>
            </a:r>
          </a:p>
          <a:p>
            <a:pPr marL="0" indent="0" algn="just">
              <a:buNone/>
            </a:pPr>
            <a:endParaRPr lang="ru-RU" sz="2300" b="1" dirty="0"/>
          </a:p>
          <a:p>
            <a:pPr marL="0" indent="0" algn="just">
              <a:buNone/>
            </a:pPr>
            <a:r>
              <a:rPr lang="ru-RU" sz="2300" b="1" dirty="0"/>
              <a:t>О90.0 Расхождение швов после кесарева сечения</a:t>
            </a:r>
          </a:p>
          <a:p>
            <a:pPr marL="0" indent="0" algn="just">
              <a:lnSpc>
                <a:spcPct val="100000"/>
              </a:lnSpc>
              <a:spcBef>
                <a:spcPts val="0"/>
              </a:spcBef>
              <a:buNone/>
            </a:pPr>
            <a:endParaRPr lang="ru-RU" sz="2300" dirty="0"/>
          </a:p>
          <a:p>
            <a:pPr marL="0" indent="0" algn="just">
              <a:lnSpc>
                <a:spcPct val="100000"/>
              </a:lnSpc>
              <a:spcBef>
                <a:spcPts val="0"/>
              </a:spcBef>
              <a:buNone/>
            </a:pPr>
            <a:r>
              <a:rPr lang="ru-RU" sz="2300" b="1" dirty="0"/>
              <a:t>О90.1 Расхождение швов промежности</a:t>
            </a:r>
          </a:p>
          <a:p>
            <a:pPr marL="0" indent="0" algn="just">
              <a:lnSpc>
                <a:spcPct val="100000"/>
              </a:lnSpc>
              <a:spcBef>
                <a:spcPts val="0"/>
              </a:spcBef>
              <a:buNone/>
            </a:pPr>
            <a:r>
              <a:rPr lang="ru-RU" sz="2300" dirty="0"/>
              <a:t>	Расхождение швов после: 1) </a:t>
            </a:r>
            <a:r>
              <a:rPr lang="ru-RU" sz="2300" dirty="0" err="1"/>
              <a:t>эпизиотомии</a:t>
            </a:r>
            <a:r>
              <a:rPr lang="ru-RU" sz="2300" dirty="0"/>
              <a:t>, 2) </a:t>
            </a:r>
            <a:r>
              <a:rPr lang="ru-RU" sz="2300" dirty="0" err="1"/>
              <a:t>ушивания</a:t>
            </a:r>
            <a:r>
              <a:rPr lang="ru-RU" sz="2300" dirty="0"/>
              <a:t> разрыва промежности</a:t>
            </a:r>
          </a:p>
          <a:p>
            <a:pPr marL="0" indent="0" algn="just">
              <a:lnSpc>
                <a:spcPct val="100000"/>
              </a:lnSpc>
              <a:spcBef>
                <a:spcPts val="0"/>
              </a:spcBef>
              <a:buNone/>
            </a:pPr>
            <a:r>
              <a:rPr lang="ru-RU" sz="2300" dirty="0"/>
              <a:t>Вторичный разрыв промежности</a:t>
            </a:r>
          </a:p>
          <a:p>
            <a:pPr marL="0" indent="0" algn="just">
              <a:buNone/>
            </a:pPr>
            <a:endParaRPr lang="ru-RU" sz="2300" dirty="0"/>
          </a:p>
          <a:p>
            <a:pPr marL="0" indent="0" algn="just">
              <a:buNone/>
            </a:pPr>
            <a:r>
              <a:rPr lang="ru-RU" sz="2300" b="1" dirty="0"/>
              <a:t>О91 Инфекции молочной железы, связанные с деторождением</a:t>
            </a:r>
          </a:p>
          <a:p>
            <a:pPr marL="0" indent="0" algn="just">
              <a:lnSpc>
                <a:spcPct val="120000"/>
              </a:lnSpc>
              <a:spcBef>
                <a:spcPts val="0"/>
              </a:spcBef>
              <a:buNone/>
            </a:pPr>
            <a:r>
              <a:rPr lang="ru-RU" sz="2300" b="1" dirty="0"/>
              <a:t>	</a:t>
            </a:r>
            <a:r>
              <a:rPr lang="ru-RU" sz="2300" dirty="0"/>
              <a:t>Включены: перечисленные состояния во время беременности, послеродового периода или лактации</a:t>
            </a:r>
            <a:endParaRPr lang="en-US" sz="2300" dirty="0"/>
          </a:p>
        </p:txBody>
      </p:sp>
      <p:pic>
        <p:nvPicPr>
          <p:cNvPr id="4" name="Picture 2" descr="C:\Users\userok\Downloads\WhatsApp Image 2021-06-14 at 17.28.41.jpeg"/>
          <p:cNvPicPr>
            <a:picLocks noChangeAspect="1" noChangeArrowheads="1"/>
          </p:cNvPicPr>
          <p:nvPr/>
        </p:nvPicPr>
        <p:blipFill>
          <a:blip r:embed="rId2" cstate="print"/>
          <a:srcRect/>
          <a:stretch>
            <a:fillRect/>
          </a:stretch>
        </p:blipFill>
        <p:spPr bwMode="auto">
          <a:xfrm>
            <a:off x="64049" y="5972127"/>
            <a:ext cx="979559" cy="809891"/>
          </a:xfrm>
          <a:prstGeom prst="rect">
            <a:avLst/>
          </a:prstGeom>
          <a:noFill/>
          <a:ln w="9525">
            <a:noFill/>
            <a:miter lim="800000"/>
            <a:headEnd/>
            <a:tailEnd/>
          </a:ln>
        </p:spPr>
      </p:pic>
      <p:pic>
        <p:nvPicPr>
          <p:cNvPr id="5" name="Рисунок 4">
            <a:extLst>
              <a:ext uri="{FF2B5EF4-FFF2-40B4-BE49-F238E27FC236}">
                <a16:creationId xmlns:a16="http://schemas.microsoft.com/office/drawing/2014/main" xmlns="" id="{075FEDF4-636F-4768-A41A-D858CC933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040" y="5972126"/>
            <a:ext cx="838986" cy="769443"/>
          </a:xfrm>
          <a:prstGeom prst="rect">
            <a:avLst/>
          </a:prstGeom>
        </p:spPr>
      </p:pic>
      <p:sp>
        <p:nvSpPr>
          <p:cNvPr id="6" name="Прямоугольник 5"/>
          <p:cNvSpPr/>
          <p:nvPr/>
        </p:nvSpPr>
        <p:spPr>
          <a:xfrm>
            <a:off x="1472541" y="6131864"/>
            <a:ext cx="6263654" cy="646331"/>
          </a:xfrm>
          <a:prstGeom prst="rect">
            <a:avLst/>
          </a:prstGeom>
        </p:spPr>
        <p:txBody>
          <a:bodyPr wrap="square">
            <a:spAutoFit/>
          </a:bodyPr>
          <a:lstStyle/>
          <a:p>
            <a:r>
              <a:rPr lang="ru-RU" sz="900" dirty="0"/>
              <a:t>Приказ МЗ РК от 29 октября 2020 года №</a:t>
            </a:r>
            <a:r>
              <a:rPr lang="kk-KZ" sz="900" dirty="0"/>
              <a:t>ҚР ДСМ</a:t>
            </a:r>
            <a:r>
              <a:rPr lang="ru-RU" sz="900" dirty="0"/>
              <a:t>-169/2020  «Правила регистрации и расследования, ведения учета и отчетности случаев инфекционных, паразитарных заболеваний и (или) отравлений, неблагоприятных проявлений после иммунизации» Глава 2. п.3. Регистрация и учет случаев инфекционных, паразитарных заболеваний и (или) отравлений среди населения проводится по месту выявления заболевания, независимо от места жительства больного.</a:t>
            </a:r>
          </a:p>
        </p:txBody>
      </p:sp>
    </p:spTree>
    <p:extLst>
      <p:ext uri="{BB962C8B-B14F-4D97-AF65-F5344CB8AC3E}">
        <p14:creationId xmlns:p14="http://schemas.microsoft.com/office/powerpoint/2010/main" val="35033141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TotalTime>
  <Words>3974</Words>
  <Application>Microsoft Office PowerPoint</Application>
  <PresentationFormat>Экран (4:3)</PresentationFormat>
  <Paragraphs>514</Paragraphs>
  <Slides>56</Slides>
  <Notes>18</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56</vt:i4>
      </vt:variant>
    </vt:vector>
  </HeadingPairs>
  <TitlesOfParts>
    <vt:vector size="66" baseType="lpstr">
      <vt:lpstr>ＭＳ Ｐゴシック</vt:lpstr>
      <vt:lpstr>Arial</vt:lpstr>
      <vt:lpstr>Calibri</vt:lpstr>
      <vt:lpstr>Calibri Light</vt:lpstr>
      <vt:lpstr>Symbol</vt:lpstr>
      <vt:lpstr>Tahoma</vt:lpstr>
      <vt:lpstr>Times New Roman</vt:lpstr>
      <vt:lpstr>YS Text</vt:lpstr>
      <vt:lpstr>Тема Office</vt:lpstr>
      <vt:lpstr>Worksheet</vt:lpstr>
      <vt:lpstr>Анализ ситуации по инфекциями, связанными с оказанием медицинской помощи (ИСМП) в родовспомогательных учреждениях с разработкой рекомендации к отчетной форме «Мониторинг заболеваемости ИМСП в Республике Казахстан (АСУ)</vt:lpstr>
      <vt:lpstr>Презентация PowerPoint</vt:lpstr>
      <vt:lpstr>УЧАСТНИК №1  Жамбаев Оралхан Нұрбосынұлы – руководитель отдела контроля за внутрибольничными инфекциями Департамента эпидемиологического контроля Жамбылской области Комитета санитарно-эпидемиологического контроля МЗ РК  Задание №1  провести оценку данных формы АСУ ИСМП в части родовспомогательных учреждениях среди родильниц после родов и операций кесарево сечение (Таблица 4) в рамках полноты форм с учетом действующих НПА РК и лучших практик в мире по данным вопросам.</vt:lpstr>
      <vt:lpstr>Инфекции, связанные с оказанием медицинской помощи «health care-associated infections»:</vt:lpstr>
      <vt:lpstr>Эпидемиологический надзор </vt:lpstr>
      <vt:lpstr>Презентация PowerPoint</vt:lpstr>
      <vt:lpstr>IPCAF – Раздел 4: Эпидемиологический надзор за ИСМП </vt:lpstr>
      <vt:lpstr>Эпидемиологический надзор за ИСМП</vt:lpstr>
      <vt:lpstr>Эпидемиологический надзор в РК </vt:lpstr>
      <vt:lpstr>Инфекция репродуктивного тракта (REPR) Протокол, в.6.0</vt:lpstr>
      <vt:lpstr>Инфекция кожных покровов и мягких тканей (SST) Протокол, в.6.0</vt:lpstr>
      <vt:lpstr>Характеристика Жамбылской области</vt:lpstr>
      <vt:lpstr>Показатель заболеваемости  ИСМП на 1000 госпитализированных  в медицинских организациях  Жамбылской области и по Республике Казахстан в период с 2018-2022гг.</vt:lpstr>
      <vt:lpstr>Удельный вес (%) лабораторного подтверждения ИСМП в Жамбылской области и по Республике Казахстан в период  с 2018-2022годы </vt:lpstr>
      <vt:lpstr>Показатель заболеваемости  ИСМП в родовспомогательных учреждениях среди родильниц после родов и операций кесарево сечение в Жамбылской области  и по Республике Казахстан (на 1000 родов) в период с 2018-2022гг.</vt:lpstr>
      <vt:lpstr>Структура количества случаев заболеваний послеродовых и послеоперационных ИСМП в Жамбылской области, 2018-2022гг. </vt:lpstr>
      <vt:lpstr>Таблица 4. Анализ ВБИ в родовспомогательных  учреждениях среди родильниц после родов и операций кесарево сечение (1) </vt:lpstr>
      <vt:lpstr>Таблица 4. Анализ ВБИ в родовспомогательных  учреждениях среди родильниц после родов и операций кесарево сечение (2) </vt:lpstr>
      <vt:lpstr>Проблемы в эпидемиологическом надзоре за ИСМП в Республике Казахстан</vt:lpstr>
      <vt:lpstr>Проблемы в эпидемиологическом надзоре за ИСМП в Республике Казахстан</vt:lpstr>
      <vt:lpstr>Участник №2</vt:lpstr>
      <vt:lpstr>Эпидемиологический надзор в РК </vt:lpstr>
      <vt:lpstr>Презентация PowerPoint</vt:lpstr>
      <vt:lpstr>Характеристика г. Усть-Каменогорск Восточно-Казахстанской области</vt:lpstr>
      <vt:lpstr>Презентация PowerPoint</vt:lpstr>
      <vt:lpstr>Презентация PowerPoint</vt:lpstr>
      <vt:lpstr>Презентация PowerPoint</vt:lpstr>
      <vt:lpstr>Почему активно не выявляются ИСМП ?</vt:lpstr>
      <vt:lpstr>Рекомендации по профилактике послеоперационных осложнений, в том числе гинекологических операции и абортов</vt:lpstr>
      <vt:lpstr>Вывод </vt:lpstr>
      <vt:lpstr>   УЧАСТНИК №3  Исламова Нуржамал Набиевна – руководитель отдела контроля за внутрибольничными инфекциями Департамента санитарно-эпидемиологического контроля Атырауской области КСЭК МЗ РК  Задание №3  провести оценку данных формы АСУ ИСМП в части ИСМП среди новорожденных на курируемой территории (Таблица 6) в рамках полноты форм с учетом действующих НПА РК и лучших практик в мире по данным вопросам ИСМП среди новорожденных.    </vt:lpstr>
      <vt:lpstr>Характеристика Атырауской области </vt:lpstr>
      <vt:lpstr>Показатель заболеваемости  ИСМП на 1000 госпитализированных  в медицинских организациях  Атырауской области и по Республике Казахстан в период с 2018-2022гг.</vt:lpstr>
      <vt:lpstr>Удельный вес (%) лабораторного подтверждения ИСМП в Атырауской области и по Республике Казахстан в период  с 2018-2022годы </vt:lpstr>
      <vt:lpstr>Актуальность ИСМП среди новорожденных (1)</vt:lpstr>
      <vt:lpstr>Актуальность ИСМП среди новорожденных (2)</vt:lpstr>
      <vt:lpstr>ИСМП среди новорожденных</vt:lpstr>
      <vt:lpstr>Показатель заболеваемости  ИСМП среди новорожденных в Атырауской области  и по Республике Казахстан (на 1000 родившихся живыми) в период с 2018-2022гг.</vt:lpstr>
      <vt:lpstr>Структура заболеваемости ИСМП среди новорожденных в Атырауской области за 2018-2022гг  (в %) </vt:lpstr>
      <vt:lpstr>Микробный пейзаж выделенных культур у новорожденных с ИСМП в Атырауской области за 2018-2022 годы  (в %)</vt:lpstr>
      <vt:lpstr>Таблица №6 Анализ ВБИ среди новорожденных</vt:lpstr>
      <vt:lpstr>Презентация PowerPoint</vt:lpstr>
      <vt:lpstr>Қатысушы №4  Оразбайқызы Гүлсая – Батыс Қазақстан облысы, Ақжайық аудандық санитариялық-эпидемиологиялық бақылау басқарамасының ауруханаішілік жұқпа бөлімінің жетекші маманы.   Тапсырма №4  ҚР қолданыстағы НҚА және осы мәселелер  бойынша әлемдегі үздік тәжірибелерді ескере отырып, нысандардың толықтығы шеңберінде (7-кесте) жетекшілік ететін аумақтағы жаңа туған нәрестелер арасындағы құрсақішілік жағдайдың МККБИ-ге қатысты МККБИ  АБЖ нысанының деректерін бағалауды жүргізу. </vt:lpstr>
      <vt:lpstr>                 Аудан сипаттамасы</vt:lpstr>
      <vt:lpstr>2018-2022жж аралығында Ақжайық ауданының медициналық ұйымдарында стационарға жатқызылғандардың арасында МККБИ сырқаттанушылықтың абсолюттік көрсеткіш.</vt:lpstr>
      <vt:lpstr>Кіріспе</vt:lpstr>
      <vt:lpstr>ҚР бойынша эпидемиологиялық қадағалау(4) </vt:lpstr>
      <vt:lpstr>  Инфекцияның басталу уақытына байланысты жаңа туған нәрестелердің сепсисі, бұл берілу жолдары мен қоздырғыштардың айырмашылығын білдіреді  </vt:lpstr>
      <vt:lpstr>Определения особых неонатальных случаев (NEO) Протокол, в.6.0, с. 73</vt:lpstr>
      <vt:lpstr>Таблица №7 Анализ внутриутробных инфекций среди новорожденных </vt:lpstr>
      <vt:lpstr>Презентация PowerPoint</vt:lpstr>
      <vt:lpstr>Рекомендации (1)</vt:lpstr>
      <vt:lpstr>Рекомендации (2) </vt:lpstr>
      <vt:lpstr>Рекомендации (3) </vt:lpstr>
      <vt:lpstr>Источники данных, литература: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userok</dc:creator>
  <cp:lastModifiedBy>Пользователь</cp:lastModifiedBy>
  <cp:revision>151</cp:revision>
  <dcterms:created xsi:type="dcterms:W3CDTF">2021-11-25T17:32:39Z</dcterms:created>
  <dcterms:modified xsi:type="dcterms:W3CDTF">2023-06-26T07:24:03Z</dcterms:modified>
</cp:coreProperties>
</file>