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1.xml" ContentType="application/vnd.openxmlformats-officedocument.drawingml.chartshapes+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drawings/drawing4.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8.xml" ContentType="application/vnd.openxmlformats-officedocument.drawingml.chart+xml"/>
  <Override PartName="/ppt/theme/themeOverride2.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1.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3"/>
  </p:notesMasterIdLst>
  <p:sldIdLst>
    <p:sldId id="256" r:id="rId4"/>
    <p:sldId id="453" r:id="rId5"/>
    <p:sldId id="257" r:id="rId6"/>
    <p:sldId id="406" r:id="rId7"/>
    <p:sldId id="407" r:id="rId8"/>
    <p:sldId id="454" r:id="rId9"/>
    <p:sldId id="340" r:id="rId10"/>
    <p:sldId id="450" r:id="rId11"/>
    <p:sldId id="341" r:id="rId12"/>
    <p:sldId id="343" r:id="rId13"/>
    <p:sldId id="344" r:id="rId14"/>
    <p:sldId id="345" r:id="rId15"/>
    <p:sldId id="346" r:id="rId16"/>
    <p:sldId id="347" r:id="rId17"/>
    <p:sldId id="348" r:id="rId18"/>
    <p:sldId id="349" r:id="rId19"/>
    <p:sldId id="351" r:id="rId20"/>
    <p:sldId id="352" r:id="rId21"/>
    <p:sldId id="353" r:id="rId22"/>
    <p:sldId id="354" r:id="rId23"/>
    <p:sldId id="359" r:id="rId24"/>
    <p:sldId id="363" r:id="rId25"/>
    <p:sldId id="364" r:id="rId26"/>
    <p:sldId id="365" r:id="rId27"/>
    <p:sldId id="448" r:id="rId28"/>
    <p:sldId id="455" r:id="rId29"/>
    <p:sldId id="305" r:id="rId30"/>
    <p:sldId id="263" r:id="rId31"/>
    <p:sldId id="306" r:id="rId32"/>
    <p:sldId id="264" r:id="rId33"/>
    <p:sldId id="265" r:id="rId34"/>
    <p:sldId id="266" r:id="rId35"/>
    <p:sldId id="268" r:id="rId36"/>
    <p:sldId id="269" r:id="rId37"/>
    <p:sldId id="270" r:id="rId38"/>
    <p:sldId id="456" r:id="rId39"/>
    <p:sldId id="462" r:id="rId40"/>
    <p:sldId id="463" r:id="rId41"/>
    <p:sldId id="464" r:id="rId42"/>
    <p:sldId id="465" r:id="rId43"/>
    <p:sldId id="466" r:id="rId44"/>
    <p:sldId id="467" r:id="rId45"/>
    <p:sldId id="468" r:id="rId46"/>
    <p:sldId id="469" r:id="rId47"/>
    <p:sldId id="470" r:id="rId48"/>
    <p:sldId id="471" r:id="rId49"/>
    <p:sldId id="472" r:id="rId50"/>
    <p:sldId id="473" r:id="rId51"/>
    <p:sldId id="474" r:id="rId52"/>
    <p:sldId id="475" r:id="rId53"/>
    <p:sldId id="476" r:id="rId54"/>
    <p:sldId id="477" r:id="rId55"/>
    <p:sldId id="478" r:id="rId56"/>
    <p:sldId id="479" r:id="rId57"/>
    <p:sldId id="480" r:id="rId58"/>
    <p:sldId id="481" r:id="rId59"/>
    <p:sldId id="482" r:id="rId60"/>
    <p:sldId id="483" r:id="rId61"/>
    <p:sldId id="484" r:id="rId62"/>
    <p:sldId id="485" r:id="rId63"/>
    <p:sldId id="272" r:id="rId64"/>
    <p:sldId id="402" r:id="rId65"/>
    <p:sldId id="403" r:id="rId66"/>
    <p:sldId id="275" r:id="rId67"/>
    <p:sldId id="276" r:id="rId68"/>
    <p:sldId id="279" r:id="rId69"/>
    <p:sldId id="280" r:id="rId70"/>
    <p:sldId id="281" r:id="rId71"/>
    <p:sldId id="282" r:id="rId72"/>
    <p:sldId id="283" r:id="rId73"/>
    <p:sldId id="405" r:id="rId74"/>
    <p:sldId id="288" r:id="rId75"/>
    <p:sldId id="289" r:id="rId76"/>
    <p:sldId id="290" r:id="rId77"/>
    <p:sldId id="291" r:id="rId78"/>
    <p:sldId id="294" r:id="rId79"/>
    <p:sldId id="293" r:id="rId80"/>
    <p:sldId id="296" r:id="rId81"/>
    <p:sldId id="297" r:id="rId82"/>
    <p:sldId id="298" r:id="rId83"/>
    <p:sldId id="299" r:id="rId84"/>
    <p:sldId id="300" r:id="rId85"/>
    <p:sldId id="301" r:id="rId86"/>
    <p:sldId id="302" r:id="rId87"/>
    <p:sldId id="303" r:id="rId88"/>
    <p:sldId id="458" r:id="rId89"/>
    <p:sldId id="459" r:id="rId90"/>
    <p:sldId id="451" r:id="rId91"/>
    <p:sldId id="366" r:id="rId9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660"/>
  </p:normalViewPr>
  <p:slideViewPr>
    <p:cSldViewPr snapToGrid="0">
      <p:cViewPr varScale="1">
        <p:scale>
          <a:sx n="82" d="100"/>
          <a:sy n="82" d="100"/>
        </p:scale>
        <p:origin x="63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2018</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Количество стационара</c:v>
                </c:pt>
              </c:strCache>
            </c:strRef>
          </c:cat>
          <c:val>
            <c:numRef>
              <c:f>Лист1!$B$2</c:f>
              <c:numCache>
                <c:formatCode>General</c:formatCode>
                <c:ptCount val="1"/>
                <c:pt idx="0">
                  <c:v>24</c:v>
                </c:pt>
              </c:numCache>
            </c:numRef>
          </c:val>
          <c:extLst>
            <c:ext xmlns:c16="http://schemas.microsoft.com/office/drawing/2014/chart" uri="{C3380CC4-5D6E-409C-BE32-E72D297353CC}">
              <c16:uniqueId val="{00000000-9DE0-8742-9A89-0D1A49F5F147}"/>
            </c:ext>
          </c:extLst>
        </c:ser>
        <c:ser>
          <c:idx val="1"/>
          <c:order val="1"/>
          <c:tx>
            <c:strRef>
              <c:f>Лист1!$C$1</c:f>
              <c:strCache>
                <c:ptCount val="1"/>
                <c:pt idx="0">
                  <c:v>2019</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Количество стационара</c:v>
                </c:pt>
              </c:strCache>
            </c:strRef>
          </c:cat>
          <c:val>
            <c:numRef>
              <c:f>Лист1!$C$2</c:f>
              <c:numCache>
                <c:formatCode>General</c:formatCode>
                <c:ptCount val="1"/>
                <c:pt idx="0">
                  <c:v>25</c:v>
                </c:pt>
              </c:numCache>
            </c:numRef>
          </c:val>
          <c:extLst>
            <c:ext xmlns:c16="http://schemas.microsoft.com/office/drawing/2014/chart" uri="{C3380CC4-5D6E-409C-BE32-E72D297353CC}">
              <c16:uniqueId val="{00000001-9DE0-8742-9A89-0D1A49F5F147}"/>
            </c:ext>
          </c:extLst>
        </c:ser>
        <c:ser>
          <c:idx val="2"/>
          <c:order val="2"/>
          <c:tx>
            <c:strRef>
              <c:f>Лист1!$D$1</c:f>
              <c:strCache>
                <c:ptCount val="1"/>
                <c:pt idx="0">
                  <c:v>2020</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Количество стационара</c:v>
                </c:pt>
              </c:strCache>
            </c:strRef>
          </c:cat>
          <c:val>
            <c:numRef>
              <c:f>Лист1!$D$2</c:f>
              <c:numCache>
                <c:formatCode>General</c:formatCode>
                <c:ptCount val="1"/>
                <c:pt idx="0">
                  <c:v>28</c:v>
                </c:pt>
              </c:numCache>
            </c:numRef>
          </c:val>
          <c:extLst>
            <c:ext xmlns:c16="http://schemas.microsoft.com/office/drawing/2014/chart" uri="{C3380CC4-5D6E-409C-BE32-E72D297353CC}">
              <c16:uniqueId val="{00000002-9DE0-8742-9A89-0D1A49F5F147}"/>
            </c:ext>
          </c:extLst>
        </c:ser>
        <c:ser>
          <c:idx val="3"/>
          <c:order val="3"/>
          <c:tx>
            <c:strRef>
              <c:f>Лист1!$E$1</c:f>
              <c:strCache>
                <c:ptCount val="1"/>
                <c:pt idx="0">
                  <c:v>2021</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Количество стационара</c:v>
                </c:pt>
              </c:strCache>
            </c:strRef>
          </c:cat>
          <c:val>
            <c:numRef>
              <c:f>Лист1!$E$2</c:f>
              <c:numCache>
                <c:formatCode>0</c:formatCode>
                <c:ptCount val="1"/>
                <c:pt idx="0">
                  <c:v>30</c:v>
                </c:pt>
              </c:numCache>
            </c:numRef>
          </c:val>
          <c:extLst>
            <c:ext xmlns:c16="http://schemas.microsoft.com/office/drawing/2014/chart" uri="{C3380CC4-5D6E-409C-BE32-E72D297353CC}">
              <c16:uniqueId val="{00000003-9DE0-8742-9A89-0D1A49F5F147}"/>
            </c:ext>
          </c:extLst>
        </c:ser>
        <c:ser>
          <c:idx val="4"/>
          <c:order val="4"/>
          <c:tx>
            <c:strRef>
              <c:f>Лист1!$F$1</c:f>
              <c:strCache>
                <c:ptCount val="1"/>
                <c:pt idx="0">
                  <c:v>2022</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Количество стационара</c:v>
                </c:pt>
              </c:strCache>
            </c:strRef>
          </c:cat>
          <c:val>
            <c:numRef>
              <c:f>Лист1!$F$2</c:f>
              <c:numCache>
                <c:formatCode>0</c:formatCode>
                <c:ptCount val="1"/>
                <c:pt idx="0">
                  <c:v>30</c:v>
                </c:pt>
              </c:numCache>
            </c:numRef>
          </c:val>
          <c:extLst>
            <c:ext xmlns:c16="http://schemas.microsoft.com/office/drawing/2014/chart" uri="{C3380CC4-5D6E-409C-BE32-E72D297353CC}">
              <c16:uniqueId val="{00000004-9DE0-8742-9A89-0D1A49F5F147}"/>
            </c:ext>
          </c:extLst>
        </c:ser>
        <c:dLbls>
          <c:showLegendKey val="0"/>
          <c:showVal val="0"/>
          <c:showCatName val="0"/>
          <c:showSerName val="0"/>
          <c:showPercent val="0"/>
          <c:showBubbleSize val="0"/>
        </c:dLbls>
        <c:gapWidth val="150"/>
        <c:axId val="198149248"/>
        <c:axId val="198150784"/>
      </c:barChart>
      <c:catAx>
        <c:axId val="198149248"/>
        <c:scaling>
          <c:orientation val="minMax"/>
        </c:scaling>
        <c:delete val="1"/>
        <c:axPos val="b"/>
        <c:numFmt formatCode="General" sourceLinked="0"/>
        <c:majorTickMark val="out"/>
        <c:minorTickMark val="none"/>
        <c:tickLblPos val="nextTo"/>
        <c:crossAx val="198150784"/>
        <c:crosses val="autoZero"/>
        <c:auto val="1"/>
        <c:lblAlgn val="ctr"/>
        <c:lblOffset val="100"/>
        <c:noMultiLvlLbl val="0"/>
      </c:catAx>
      <c:valAx>
        <c:axId val="198150784"/>
        <c:scaling>
          <c:orientation val="minMax"/>
        </c:scaling>
        <c:delete val="0"/>
        <c:axPos val="l"/>
        <c:majorGridlines/>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198149248"/>
        <c:crosses val="autoZero"/>
        <c:crossBetween val="between"/>
      </c:valAx>
    </c:plotArea>
    <c:legend>
      <c:legendPos val="r"/>
      <c:layout>
        <c:manualLayout>
          <c:xMode val="edge"/>
          <c:yMode val="edge"/>
          <c:x val="0.84317158792650915"/>
          <c:y val="0.28628740157480315"/>
          <c:w val="0.12974507874015748"/>
          <c:h val="0.43367495078740159"/>
        </c:manualLayout>
      </c:layout>
      <c:overlay val="0"/>
      <c:txPr>
        <a:bodyPr/>
        <a:lstStyle/>
        <a:p>
          <a:pPr>
            <a:defRPr b="1">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tx>
            <c:strRef>
              <c:f>Лист1!$B$1</c:f>
              <c:strCache>
                <c:ptCount val="1"/>
                <c:pt idx="0">
                  <c:v>2018</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solidFill>
                <a:schemeClr val="accent2"/>
              </a:solidFill>
            </a:ln>
            <a:effectLst>
              <a:outerShdw blurRad="40000" dist="23000" dir="5400000" rotWithShape="0">
                <a:srgbClr val="000000">
                  <a:alpha val="35000"/>
                </a:srgbClr>
              </a:outerShdw>
            </a:effectLst>
          </c:spPr>
          <c:marker>
            <c:symbol val="none"/>
          </c:marker>
          <c:dPt>
            <c:idx val="1"/>
            <c:bubble3D val="0"/>
            <c:spPr>
              <a:solidFill>
                <a:srgbClr val="00B0F0"/>
              </a:solidFill>
              <a:ln>
                <a:solidFill>
                  <a:schemeClr val="accent2"/>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1-BFC1-4A7A-9D6F-0E4E60E91B90}"/>
              </c:ext>
            </c:extLst>
          </c:dPt>
          <c:dPt>
            <c:idx val="2"/>
            <c:bubble3D val="0"/>
            <c:spPr>
              <a:solidFill>
                <a:schemeClr val="bg2">
                  <a:lumMod val="75000"/>
                </a:schemeClr>
              </a:solidFill>
              <a:ln>
                <a:solidFill>
                  <a:schemeClr val="accent2"/>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3-BFC1-4A7A-9D6F-0E4E60E91B90}"/>
              </c:ext>
            </c:extLst>
          </c:dPt>
          <c:dPt>
            <c:idx val="3"/>
            <c:bubble3D val="0"/>
            <c:spPr>
              <a:solidFill>
                <a:schemeClr val="accent2"/>
              </a:solidFill>
              <a:ln>
                <a:solidFill>
                  <a:schemeClr val="accent2"/>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5-BFC1-4A7A-9D6F-0E4E60E91B90}"/>
              </c:ext>
            </c:extLst>
          </c:dPt>
          <c:dPt>
            <c:idx val="4"/>
            <c:bubble3D val="0"/>
            <c:spPr>
              <a:solidFill>
                <a:schemeClr val="tx2">
                  <a:lumMod val="40000"/>
                  <a:lumOff val="60000"/>
                </a:schemeClr>
              </a:solidFill>
              <a:ln>
                <a:solidFill>
                  <a:schemeClr val="accent2"/>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7-BFC1-4A7A-9D6F-0E4E60E91B90}"/>
              </c:ext>
            </c:extLst>
          </c:dPt>
          <c:dPt>
            <c:idx val="7"/>
            <c:bubble3D val="0"/>
            <c:spPr>
              <a:solidFill>
                <a:srgbClr val="FF00FF"/>
              </a:solidFill>
              <a:ln>
                <a:solidFill>
                  <a:schemeClr val="accent2"/>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9-BFC1-4A7A-9D6F-0E4E60E91B90}"/>
              </c:ext>
            </c:extLst>
          </c:dPt>
          <c:dPt>
            <c:idx val="8"/>
            <c:bubble3D val="0"/>
            <c:spPr>
              <a:solidFill>
                <a:srgbClr val="FFC000"/>
              </a:solidFill>
              <a:ln>
                <a:solidFill>
                  <a:schemeClr val="accent2"/>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B-BFC1-4A7A-9D6F-0E4E60E91B90}"/>
              </c:ext>
            </c:extLst>
          </c:dPt>
          <c:dLbls>
            <c:dLbl>
              <c:idx val="1"/>
              <c:tx>
                <c:rich>
                  <a:bodyPr/>
                  <a:lstStyle/>
                  <a:p>
                    <a:r>
                      <a:rPr lang="en-US" b="1"/>
                      <a:t>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C1-4A7A-9D6F-0E4E60E91B90}"/>
                </c:ext>
              </c:extLst>
            </c:dLbl>
            <c:dLbl>
              <c:idx val="2"/>
              <c:tx>
                <c:rich>
                  <a:bodyPr/>
                  <a:lstStyle/>
                  <a:p>
                    <a:r>
                      <a:rPr lang="en-US" b="1"/>
                      <a:t>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C1-4A7A-9D6F-0E4E60E91B90}"/>
                </c:ext>
              </c:extLst>
            </c:dLbl>
            <c:dLbl>
              <c:idx val="3"/>
              <c:tx>
                <c:rich>
                  <a:bodyPr/>
                  <a:lstStyle/>
                  <a:p>
                    <a:r>
                      <a:rPr lang="en-US" b="1"/>
                      <a:t>31%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C1-4A7A-9D6F-0E4E60E91B90}"/>
                </c:ext>
              </c:extLst>
            </c:dLbl>
            <c:dLbl>
              <c:idx val="4"/>
              <c:tx>
                <c:rich>
                  <a:bodyPr/>
                  <a:lstStyle/>
                  <a:p>
                    <a:r>
                      <a:rPr lang="en-US" b="1"/>
                      <a:t>17%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C1-4A7A-9D6F-0E4E60E91B90}"/>
                </c:ext>
              </c:extLst>
            </c:dLbl>
            <c:dLbl>
              <c:idx val="7"/>
              <c:tx>
                <c:rich>
                  <a:bodyPr/>
                  <a:lstStyle/>
                  <a:p>
                    <a:r>
                      <a:rPr lang="en-US" b="1"/>
                      <a:t>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FC1-4A7A-9D6F-0E4E60E91B90}"/>
                </c:ext>
              </c:extLst>
            </c:dLbl>
            <c:dLbl>
              <c:idx val="8"/>
              <c:tx>
                <c:rich>
                  <a:bodyPr/>
                  <a:lstStyle/>
                  <a:p>
                    <a:r>
                      <a:rPr lang="en-US" b="1"/>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FC1-4A7A-9D6F-0E4E60E91B90}"/>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Золотистый стафил.</c:v>
                </c:pt>
                <c:pt idx="1">
                  <c:v>Эпидермаль ный стаф</c:v>
                </c:pt>
                <c:pt idx="2">
                  <c:v>Другие виды стафилокки
</c:v>
                </c:pt>
                <c:pt idx="3">
                  <c:v>Условно пат. микрофлора
</c:v>
                </c:pt>
                <c:pt idx="4">
                  <c:v>Синегнойная палочка</c:v>
                </c:pt>
                <c:pt idx="5">
                  <c:v>Стрептококки
</c:v>
                </c:pt>
                <c:pt idx="6">
                  <c:v>Анаэробы</c:v>
                </c:pt>
                <c:pt idx="7">
                  <c:v>Грибы </c:v>
                </c:pt>
                <c:pt idx="8">
                  <c:v>Другие</c:v>
                </c:pt>
              </c:strCache>
            </c:strRef>
          </c:cat>
          <c:val>
            <c:numRef>
              <c:f>Лист1!$B$2:$B$10</c:f>
              <c:numCache>
                <c:formatCode>General</c:formatCode>
                <c:ptCount val="9"/>
                <c:pt idx="0">
                  <c:v>0</c:v>
                </c:pt>
                <c:pt idx="1">
                  <c:v>9</c:v>
                </c:pt>
                <c:pt idx="2">
                  <c:v>3</c:v>
                </c:pt>
                <c:pt idx="3">
                  <c:v>31</c:v>
                </c:pt>
                <c:pt idx="4">
                  <c:v>17</c:v>
                </c:pt>
                <c:pt idx="5">
                  <c:v>0</c:v>
                </c:pt>
                <c:pt idx="6">
                  <c:v>0</c:v>
                </c:pt>
                <c:pt idx="7">
                  <c:v>6</c:v>
                </c:pt>
                <c:pt idx="8">
                  <c:v>20</c:v>
                </c:pt>
              </c:numCache>
            </c:numRef>
          </c:val>
          <c:smooth val="0"/>
          <c:extLst>
            <c:ext xmlns:c16="http://schemas.microsoft.com/office/drawing/2014/chart" uri="{C3380CC4-5D6E-409C-BE32-E72D297353CC}">
              <c16:uniqueId val="{00000000-C853-EF4D-AA65-F1D7154E2D6E}"/>
            </c:ext>
          </c:extLst>
        </c:ser>
        <c:ser>
          <c:idx val="1"/>
          <c:order val="1"/>
          <c:tx>
            <c:strRef>
              <c:f>Лист1!$C$1</c:f>
              <c:strCache>
                <c:ptCount val="1"/>
                <c:pt idx="0">
                  <c:v>2019</c:v>
                </c:pt>
              </c:strCache>
            </c:strRef>
          </c:tx>
          <c:spPr>
            <a:ln>
              <a:solidFill>
                <a:schemeClr val="tx1">
                  <a:lumMod val="95000"/>
                  <a:lumOff val="5000"/>
                </a:schemeClr>
              </a:solidFill>
            </a:ln>
          </c:spPr>
          <c:marker>
            <c:symbol val="none"/>
          </c:marker>
          <c:cat>
            <c:strRef>
              <c:f>Лист1!$A$2:$A$10</c:f>
              <c:strCache>
                <c:ptCount val="9"/>
                <c:pt idx="0">
                  <c:v>Золотистый стафил.</c:v>
                </c:pt>
                <c:pt idx="1">
                  <c:v>Эпидермаль ный стаф</c:v>
                </c:pt>
                <c:pt idx="2">
                  <c:v>Другие виды стафилокки
</c:v>
                </c:pt>
                <c:pt idx="3">
                  <c:v>Условно пат. микрофлора
</c:v>
                </c:pt>
                <c:pt idx="4">
                  <c:v>Синегнойная палочка</c:v>
                </c:pt>
                <c:pt idx="5">
                  <c:v>Стрептококки
</c:v>
                </c:pt>
                <c:pt idx="6">
                  <c:v>Анаэробы</c:v>
                </c:pt>
                <c:pt idx="7">
                  <c:v>Грибы </c:v>
                </c:pt>
                <c:pt idx="8">
                  <c:v>Другие</c:v>
                </c:pt>
              </c:strCache>
            </c:strRef>
          </c:cat>
          <c:val>
            <c:numRef>
              <c:f>Лист1!$C$2:$C$10</c:f>
              <c:numCache>
                <c:formatCode>General</c:formatCode>
                <c:ptCount val="9"/>
                <c:pt idx="0">
                  <c:v>13</c:v>
                </c:pt>
                <c:pt idx="1">
                  <c:v>29</c:v>
                </c:pt>
                <c:pt idx="2">
                  <c:v>4</c:v>
                </c:pt>
                <c:pt idx="3">
                  <c:v>29</c:v>
                </c:pt>
                <c:pt idx="4">
                  <c:v>0</c:v>
                </c:pt>
                <c:pt idx="5">
                  <c:v>0</c:v>
                </c:pt>
                <c:pt idx="6">
                  <c:v>0</c:v>
                </c:pt>
                <c:pt idx="7">
                  <c:v>0</c:v>
                </c:pt>
                <c:pt idx="8">
                  <c:v>25</c:v>
                </c:pt>
              </c:numCache>
            </c:numRef>
          </c:val>
          <c:smooth val="0"/>
          <c:extLst>
            <c:ext xmlns:c16="http://schemas.microsoft.com/office/drawing/2014/chart" uri="{C3380CC4-5D6E-409C-BE32-E72D297353CC}">
              <c16:uniqueId val="{0000000C-BFC1-4A7A-9D6F-0E4E60E91B90}"/>
            </c:ext>
          </c:extLst>
        </c:ser>
        <c:ser>
          <c:idx val="2"/>
          <c:order val="2"/>
          <c:tx>
            <c:strRef>
              <c:f>Лист1!$D$1</c:f>
              <c:strCache>
                <c:ptCount val="1"/>
                <c:pt idx="0">
                  <c:v>2020</c:v>
                </c:pt>
              </c:strCache>
            </c:strRef>
          </c:tx>
          <c:marker>
            <c:symbol val="none"/>
          </c:marker>
          <c:cat>
            <c:strRef>
              <c:f>Лист1!$A$2:$A$10</c:f>
              <c:strCache>
                <c:ptCount val="9"/>
                <c:pt idx="0">
                  <c:v>Золотистый стафил.</c:v>
                </c:pt>
                <c:pt idx="1">
                  <c:v>Эпидермаль ный стаф</c:v>
                </c:pt>
                <c:pt idx="2">
                  <c:v>Другие виды стафилокки
</c:v>
                </c:pt>
                <c:pt idx="3">
                  <c:v>Условно пат. микрофлора
</c:v>
                </c:pt>
                <c:pt idx="4">
                  <c:v>Синегнойная палочка</c:v>
                </c:pt>
                <c:pt idx="5">
                  <c:v>Стрептококки
</c:v>
                </c:pt>
                <c:pt idx="6">
                  <c:v>Анаэробы</c:v>
                </c:pt>
                <c:pt idx="7">
                  <c:v>Грибы </c:v>
                </c:pt>
                <c:pt idx="8">
                  <c:v>Другие</c:v>
                </c:pt>
              </c:strCache>
            </c:strRef>
          </c:cat>
          <c:val>
            <c:numRef>
              <c:f>Лист1!$D$2:$D$10</c:f>
              <c:numCache>
                <c:formatCode>General</c:formatCode>
                <c:ptCount val="9"/>
                <c:pt idx="0">
                  <c:v>26</c:v>
                </c:pt>
                <c:pt idx="1">
                  <c:v>7</c:v>
                </c:pt>
                <c:pt idx="2">
                  <c:v>7</c:v>
                </c:pt>
                <c:pt idx="3">
                  <c:v>12</c:v>
                </c:pt>
                <c:pt idx="4">
                  <c:v>7</c:v>
                </c:pt>
                <c:pt idx="5">
                  <c:v>7</c:v>
                </c:pt>
                <c:pt idx="6">
                  <c:v>0</c:v>
                </c:pt>
                <c:pt idx="7">
                  <c:v>7</c:v>
                </c:pt>
                <c:pt idx="8">
                  <c:v>27</c:v>
                </c:pt>
              </c:numCache>
            </c:numRef>
          </c:val>
          <c:smooth val="0"/>
          <c:extLst>
            <c:ext xmlns:c16="http://schemas.microsoft.com/office/drawing/2014/chart" uri="{C3380CC4-5D6E-409C-BE32-E72D297353CC}">
              <c16:uniqueId val="{0000000D-BFC1-4A7A-9D6F-0E4E60E91B90}"/>
            </c:ext>
          </c:extLst>
        </c:ser>
        <c:ser>
          <c:idx val="3"/>
          <c:order val="3"/>
          <c:tx>
            <c:strRef>
              <c:f>Лист1!$E$1</c:f>
              <c:strCache>
                <c:ptCount val="1"/>
                <c:pt idx="0">
                  <c:v>2021</c:v>
                </c:pt>
              </c:strCache>
            </c:strRef>
          </c:tx>
          <c:spPr>
            <a:ln>
              <a:solidFill>
                <a:srgbClr val="FF0000"/>
              </a:solidFill>
            </a:ln>
          </c:spPr>
          <c:marker>
            <c:symbol val="none"/>
          </c:marker>
          <c:cat>
            <c:strRef>
              <c:f>Лист1!$A$2:$A$10</c:f>
              <c:strCache>
                <c:ptCount val="9"/>
                <c:pt idx="0">
                  <c:v>Золотистый стафил.</c:v>
                </c:pt>
                <c:pt idx="1">
                  <c:v>Эпидермаль ный стаф</c:v>
                </c:pt>
                <c:pt idx="2">
                  <c:v>Другие виды стафилокки
</c:v>
                </c:pt>
                <c:pt idx="3">
                  <c:v>Условно пат. микрофлора
</c:v>
                </c:pt>
                <c:pt idx="4">
                  <c:v>Синегнойная палочка</c:v>
                </c:pt>
                <c:pt idx="5">
                  <c:v>Стрептококки
</c:v>
                </c:pt>
                <c:pt idx="6">
                  <c:v>Анаэробы</c:v>
                </c:pt>
                <c:pt idx="7">
                  <c:v>Грибы </c:v>
                </c:pt>
                <c:pt idx="8">
                  <c:v>Другие</c:v>
                </c:pt>
              </c:strCache>
            </c:strRef>
          </c:cat>
          <c:val>
            <c:numRef>
              <c:f>Лист1!$E$2:$E$10</c:f>
              <c:numCache>
                <c:formatCode>General</c:formatCode>
                <c:ptCount val="9"/>
                <c:pt idx="0">
                  <c:v>36</c:v>
                </c:pt>
                <c:pt idx="1">
                  <c:v>9</c:v>
                </c:pt>
                <c:pt idx="2">
                  <c:v>0</c:v>
                </c:pt>
                <c:pt idx="3">
                  <c:v>27</c:v>
                </c:pt>
                <c:pt idx="4">
                  <c:v>9</c:v>
                </c:pt>
                <c:pt idx="5">
                  <c:v>0</c:v>
                </c:pt>
                <c:pt idx="6">
                  <c:v>0</c:v>
                </c:pt>
                <c:pt idx="7">
                  <c:v>0</c:v>
                </c:pt>
                <c:pt idx="8">
                  <c:v>18</c:v>
                </c:pt>
              </c:numCache>
            </c:numRef>
          </c:val>
          <c:smooth val="0"/>
          <c:extLst>
            <c:ext xmlns:c16="http://schemas.microsoft.com/office/drawing/2014/chart" uri="{C3380CC4-5D6E-409C-BE32-E72D297353CC}">
              <c16:uniqueId val="{0000000E-BFC1-4A7A-9D6F-0E4E60E91B90}"/>
            </c:ext>
          </c:extLst>
        </c:ser>
        <c:ser>
          <c:idx val="4"/>
          <c:order val="4"/>
          <c:tx>
            <c:strRef>
              <c:f>Лист1!$F$1</c:f>
              <c:strCache>
                <c:ptCount val="1"/>
                <c:pt idx="0">
                  <c:v>2022</c:v>
                </c:pt>
              </c:strCache>
            </c:strRef>
          </c:tx>
          <c:spPr>
            <a:ln>
              <a:solidFill>
                <a:schemeClr val="accent6">
                  <a:lumMod val="75000"/>
                </a:schemeClr>
              </a:solidFill>
            </a:ln>
          </c:spPr>
          <c:marker>
            <c:symbol val="none"/>
          </c:marker>
          <c:cat>
            <c:strRef>
              <c:f>Лист1!$A$2:$A$10</c:f>
              <c:strCache>
                <c:ptCount val="9"/>
                <c:pt idx="0">
                  <c:v>Золотистый стафил.</c:v>
                </c:pt>
                <c:pt idx="1">
                  <c:v>Эпидермаль ный стаф</c:v>
                </c:pt>
                <c:pt idx="2">
                  <c:v>Другие виды стафилокки
</c:v>
                </c:pt>
                <c:pt idx="3">
                  <c:v>Условно пат. микрофлора
</c:v>
                </c:pt>
                <c:pt idx="4">
                  <c:v>Синегнойная палочка</c:v>
                </c:pt>
                <c:pt idx="5">
                  <c:v>Стрептококки
</c:v>
                </c:pt>
                <c:pt idx="6">
                  <c:v>Анаэробы</c:v>
                </c:pt>
                <c:pt idx="7">
                  <c:v>Грибы </c:v>
                </c:pt>
                <c:pt idx="8">
                  <c:v>Другие</c:v>
                </c:pt>
              </c:strCache>
            </c:strRef>
          </c:cat>
          <c:val>
            <c:numRef>
              <c:f>Лист1!$F$2:$F$10</c:f>
              <c:numCache>
                <c:formatCode>General</c:formatCode>
                <c:ptCount val="9"/>
                <c:pt idx="0">
                  <c:v>29</c:v>
                </c:pt>
                <c:pt idx="1">
                  <c:v>0</c:v>
                </c:pt>
                <c:pt idx="2">
                  <c:v>10</c:v>
                </c:pt>
                <c:pt idx="3">
                  <c:v>10</c:v>
                </c:pt>
                <c:pt idx="4">
                  <c:v>5</c:v>
                </c:pt>
                <c:pt idx="5">
                  <c:v>0</c:v>
                </c:pt>
                <c:pt idx="6">
                  <c:v>0</c:v>
                </c:pt>
                <c:pt idx="7">
                  <c:v>17</c:v>
                </c:pt>
                <c:pt idx="8">
                  <c:v>48</c:v>
                </c:pt>
              </c:numCache>
            </c:numRef>
          </c:val>
          <c:smooth val="0"/>
          <c:extLst>
            <c:ext xmlns:c16="http://schemas.microsoft.com/office/drawing/2014/chart" uri="{C3380CC4-5D6E-409C-BE32-E72D297353CC}">
              <c16:uniqueId val="{0000000F-BFC1-4A7A-9D6F-0E4E60E91B90}"/>
            </c:ext>
          </c:extLst>
        </c:ser>
        <c:dLbls>
          <c:showLegendKey val="0"/>
          <c:showVal val="0"/>
          <c:showCatName val="0"/>
          <c:showSerName val="0"/>
          <c:showPercent val="0"/>
          <c:showBubbleSize val="0"/>
        </c:dLbls>
        <c:smooth val="0"/>
        <c:axId val="199575808"/>
        <c:axId val="199610368"/>
      </c:lineChart>
      <c:catAx>
        <c:axId val="199575808"/>
        <c:scaling>
          <c:orientation val="minMax"/>
        </c:scaling>
        <c:delete val="0"/>
        <c:axPos val="b"/>
        <c:numFmt formatCode="General" sourceLinked="0"/>
        <c:majorTickMark val="out"/>
        <c:minorTickMark val="none"/>
        <c:tickLblPos val="nextTo"/>
        <c:txPr>
          <a:bodyPr/>
          <a:lstStyle/>
          <a:p>
            <a:pPr>
              <a:defRPr sz="1400" b="1">
                <a:latin typeface="Times New Roman" pitchFamily="18" charset="0"/>
                <a:cs typeface="Times New Roman" pitchFamily="18" charset="0"/>
              </a:defRPr>
            </a:pPr>
            <a:endParaRPr lang="ru-RU"/>
          </a:p>
        </c:txPr>
        <c:crossAx val="199610368"/>
        <c:crosses val="autoZero"/>
        <c:auto val="1"/>
        <c:lblAlgn val="ctr"/>
        <c:lblOffset val="100"/>
        <c:noMultiLvlLbl val="0"/>
      </c:catAx>
      <c:valAx>
        <c:axId val="199610368"/>
        <c:scaling>
          <c:orientation val="minMax"/>
        </c:scaling>
        <c:delete val="0"/>
        <c:axPos val="l"/>
        <c:majorGridlines/>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199575808"/>
        <c:crosses val="autoZero"/>
        <c:crossBetween val="between"/>
      </c:valAx>
      <c:dTable>
        <c:showHorzBorder val="1"/>
        <c:showVertBorder val="1"/>
        <c:showOutline val="1"/>
        <c:showKeys val="1"/>
      </c:dTable>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latin typeface="Times New Roman" pitchFamily="18" charset="0"/>
                <a:cs typeface="Times New Roman" pitchFamily="18" charset="0"/>
              </a:defRPr>
            </a:pPr>
            <a:r>
              <a:rPr lang="ru-RU" dirty="0"/>
              <a:t>2018</a:t>
            </a:r>
          </a:p>
        </c:rich>
      </c:tx>
      <c:layout>
        <c:manualLayout>
          <c:xMode val="edge"/>
          <c:yMode val="edge"/>
          <c:x val="0.47836141455804626"/>
          <c:y val="3.1579800664319646E-2"/>
        </c:manualLayout>
      </c:layout>
      <c:overlay val="0"/>
    </c:title>
    <c:autoTitleDeleted val="0"/>
    <c:plotArea>
      <c:layout>
        <c:manualLayout>
          <c:layoutTarget val="inner"/>
          <c:xMode val="edge"/>
          <c:yMode val="edge"/>
          <c:x val="7.7396696515127691E-2"/>
          <c:y val="0.15068887267045067"/>
          <c:w val="0.88703302189497879"/>
          <c:h val="0.45343662531646689"/>
        </c:manualLayout>
      </c:layout>
      <c:barChart>
        <c:barDir val="col"/>
        <c:grouping val="clustered"/>
        <c:varyColors val="0"/>
        <c:ser>
          <c:idx val="0"/>
          <c:order val="0"/>
          <c:tx>
            <c:strRef>
              <c:f>Лист1!$B$1</c:f>
              <c:strCache>
                <c:ptCount val="1"/>
                <c:pt idx="0">
                  <c:v>2018</c:v>
                </c:pt>
              </c:strCache>
            </c:strRef>
          </c:tx>
          <c:spPr>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extLst>
              <c:ext xmlns:c16="http://schemas.microsoft.com/office/drawing/2014/chart" uri="{C3380CC4-5D6E-409C-BE32-E72D297353CC}">
                <c16:uniqueId val="{00000000-C6E2-4A2A-961D-E539C3D4763C}"/>
              </c:ext>
            </c:extLst>
          </c:dPt>
          <c:dPt>
            <c:idx val="2"/>
            <c:invertIfNegative val="0"/>
            <c:bubble3D val="0"/>
            <c:extLst>
              <c:ext xmlns:c16="http://schemas.microsoft.com/office/drawing/2014/chart" uri="{C3380CC4-5D6E-409C-BE32-E72D297353CC}">
                <c16:uniqueId val="{00000001-C6E2-4A2A-961D-E539C3D4763C}"/>
              </c:ext>
            </c:extLst>
          </c:dPt>
          <c:dPt>
            <c:idx val="3"/>
            <c:invertIfNegative val="0"/>
            <c:bubble3D val="0"/>
            <c:extLst>
              <c:ext xmlns:c16="http://schemas.microsoft.com/office/drawing/2014/chart" uri="{C3380CC4-5D6E-409C-BE32-E72D297353CC}">
                <c16:uniqueId val="{00000002-C6E2-4A2A-961D-E539C3D4763C}"/>
              </c:ext>
            </c:extLst>
          </c:dPt>
          <c:dPt>
            <c:idx val="4"/>
            <c:invertIfNegative val="0"/>
            <c:bubble3D val="0"/>
            <c:extLst>
              <c:ext xmlns:c16="http://schemas.microsoft.com/office/drawing/2014/chart" uri="{C3380CC4-5D6E-409C-BE32-E72D297353CC}">
                <c16:uniqueId val="{00000003-C6E2-4A2A-961D-E539C3D4763C}"/>
              </c:ext>
            </c:extLst>
          </c:dPt>
          <c:dLbls>
            <c:dLbl>
              <c:idx val="0"/>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E2-4A2A-961D-E539C3D4763C}"/>
                </c:ext>
              </c:extLst>
            </c:dLbl>
            <c:dLbl>
              <c:idx val="1"/>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E2-4A2A-961D-E539C3D4763C}"/>
                </c:ext>
              </c:extLst>
            </c:dLbl>
            <c:dLbl>
              <c:idx val="3"/>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E2-4A2A-961D-E539C3D4763C}"/>
                </c:ext>
              </c:extLst>
            </c:dLbl>
            <c:dLbl>
              <c:idx val="4"/>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E2-4A2A-961D-E539C3D4763C}"/>
                </c:ext>
              </c:extLst>
            </c:dLbl>
            <c:dLbl>
              <c:idx val="5"/>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E2-4A2A-961D-E539C3D4763C}"/>
                </c:ext>
              </c:extLst>
            </c:dLbl>
            <c:dLbl>
              <c:idx val="6"/>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E2-4A2A-961D-E539C3D4763C}"/>
                </c:ext>
              </c:extLst>
            </c:dLbl>
            <c:spPr>
              <a:noFill/>
              <a:ln>
                <a:noFill/>
              </a:ln>
              <a:effectLst/>
            </c:spPr>
            <c:txPr>
              <a:bodyPr/>
              <a:lstStyle/>
              <a:p>
                <a:pPr>
                  <a:defRPr sz="2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Неадекватная антиб.проф. и лечение
</c:v>
                </c:pt>
                <c:pt idx="1">
                  <c:v>Нарушение правил обр. рук  медперсонала </c:v>
                </c:pt>
                <c:pt idx="2">
                  <c:v>Нарушение режима стерилизации
</c:v>
                </c:pt>
                <c:pt idx="3">
                  <c:v>Нарушение  правил дезинфекции
</c:v>
                </c:pt>
                <c:pt idx="4">
                  <c:v>Нарушение правил ухода за больными 
</c:v>
                </c:pt>
                <c:pt idx="5">
                  <c:v>Нарушение  техники операции
</c:v>
                </c:pt>
                <c:pt idx="6">
                  <c:v>Другие 
</c:v>
                </c:pt>
              </c:strCache>
            </c:strRef>
          </c:cat>
          <c:val>
            <c:numRef>
              <c:f>Лист1!$B$2:$B$8</c:f>
              <c:numCache>
                <c:formatCode>General</c:formatCode>
                <c:ptCount val="7"/>
                <c:pt idx="0">
                  <c:v>8</c:v>
                </c:pt>
                <c:pt idx="1">
                  <c:v>19</c:v>
                </c:pt>
                <c:pt idx="2">
                  <c:v>0</c:v>
                </c:pt>
                <c:pt idx="3">
                  <c:v>11</c:v>
                </c:pt>
                <c:pt idx="4">
                  <c:v>8</c:v>
                </c:pt>
                <c:pt idx="5">
                  <c:v>3</c:v>
                </c:pt>
                <c:pt idx="6">
                  <c:v>50</c:v>
                </c:pt>
              </c:numCache>
            </c:numRef>
          </c:val>
          <c:extLst>
            <c:ext xmlns:c16="http://schemas.microsoft.com/office/drawing/2014/chart" uri="{C3380CC4-5D6E-409C-BE32-E72D297353CC}">
              <c16:uniqueId val="{00000000-5A35-0B4A-9647-E62983D14FF2}"/>
            </c:ext>
          </c:extLst>
        </c:ser>
        <c:dLbls>
          <c:showLegendKey val="0"/>
          <c:showVal val="0"/>
          <c:showCatName val="0"/>
          <c:showSerName val="0"/>
          <c:showPercent val="0"/>
          <c:showBubbleSize val="0"/>
        </c:dLbls>
        <c:gapWidth val="150"/>
        <c:axId val="199685632"/>
        <c:axId val="199687168"/>
      </c:barChart>
      <c:catAx>
        <c:axId val="199685632"/>
        <c:scaling>
          <c:orientation val="minMax"/>
        </c:scaling>
        <c:delete val="0"/>
        <c:axPos val="b"/>
        <c:numFmt formatCode="General" sourceLinked="0"/>
        <c:majorTickMark val="out"/>
        <c:minorTickMark val="none"/>
        <c:tickLblPos val="nextTo"/>
        <c:txPr>
          <a:bodyPr/>
          <a:lstStyle/>
          <a:p>
            <a:pPr>
              <a:defRPr sz="1200" b="1">
                <a:latin typeface="Times New Roman" pitchFamily="18" charset="0"/>
                <a:cs typeface="Times New Roman" pitchFamily="18" charset="0"/>
              </a:defRPr>
            </a:pPr>
            <a:endParaRPr lang="ru-RU"/>
          </a:p>
        </c:txPr>
        <c:crossAx val="199687168"/>
        <c:crosses val="autoZero"/>
        <c:auto val="1"/>
        <c:lblAlgn val="ctr"/>
        <c:lblOffset val="100"/>
        <c:noMultiLvlLbl val="0"/>
      </c:catAx>
      <c:valAx>
        <c:axId val="199687168"/>
        <c:scaling>
          <c:orientation val="minMax"/>
        </c:scaling>
        <c:delete val="0"/>
        <c:axPos val="l"/>
        <c:majorGridlines/>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19968563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latin typeface="Times New Roman" pitchFamily="18" charset="0"/>
                <a:cs typeface="Times New Roman" pitchFamily="18" charset="0"/>
              </a:defRPr>
            </a:pPr>
            <a:r>
              <a:rPr lang="ru-RU" dirty="0"/>
              <a:t>2019</a:t>
            </a:r>
          </a:p>
        </c:rich>
      </c:tx>
      <c:layout>
        <c:manualLayout>
          <c:xMode val="edge"/>
          <c:yMode val="edge"/>
          <c:x val="0.47836141455804626"/>
          <c:y val="3.1579800664319646E-2"/>
        </c:manualLayout>
      </c:layout>
      <c:overlay val="0"/>
    </c:title>
    <c:autoTitleDeleted val="0"/>
    <c:plotArea>
      <c:layout/>
      <c:barChart>
        <c:barDir val="col"/>
        <c:grouping val="clustered"/>
        <c:varyColors val="0"/>
        <c:ser>
          <c:idx val="0"/>
          <c:order val="0"/>
          <c:tx>
            <c:strRef>
              <c:f>Лист1!$B$1</c:f>
              <c:strCache>
                <c:ptCount val="1"/>
                <c:pt idx="0">
                  <c:v>2019</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694-44F0-9076-C5032924C9DE}"/>
              </c:ext>
            </c:extLst>
          </c:dPt>
          <c:dPt>
            <c:idx val="2"/>
            <c:invertIfNegative val="0"/>
            <c:bubble3D val="0"/>
            <c:spPr>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694-44F0-9076-C5032924C9DE}"/>
              </c:ext>
            </c:extLst>
          </c:dPt>
          <c:dPt>
            <c:idx val="3"/>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694-44F0-9076-C5032924C9DE}"/>
              </c:ext>
            </c:extLst>
          </c:dPt>
          <c:dPt>
            <c:idx val="4"/>
            <c:invertIfNegative val="0"/>
            <c:bubble3D val="0"/>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694-44F0-9076-C5032924C9DE}"/>
              </c:ext>
            </c:extLst>
          </c:dPt>
          <c:dLbls>
            <c:dLbl>
              <c:idx val="1"/>
              <c:tx>
                <c:rich>
                  <a:bodyPr/>
                  <a:lstStyle/>
                  <a:p>
                    <a:r>
                      <a:rPr lang="en-US" b="1">
                        <a:latin typeface="Times New Roman" pitchFamily="18" charset="0"/>
                        <a:cs typeface="Times New Roman" pitchFamily="18" charset="0"/>
                      </a:rPr>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94-44F0-9076-C5032924C9DE}"/>
                </c:ext>
              </c:extLst>
            </c:dLbl>
            <c:dLbl>
              <c:idx val="3"/>
              <c:tx>
                <c:rich>
                  <a:bodyPr/>
                  <a:lstStyle/>
                  <a:p>
                    <a:r>
                      <a:rPr lang="en-US" b="1">
                        <a:latin typeface="Times New Roman" pitchFamily="18" charset="0"/>
                        <a:cs typeface="Times New Roman" pitchFamily="18" charset="0"/>
                      </a:rPr>
                      <a:t>18%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94-44F0-9076-C5032924C9DE}"/>
                </c:ext>
              </c:extLst>
            </c:dLbl>
            <c:dLbl>
              <c:idx val="4"/>
              <c:tx>
                <c:rich>
                  <a:bodyPr/>
                  <a:lstStyle/>
                  <a:p>
                    <a:r>
                      <a:rPr lang="en-US" b="1">
                        <a:latin typeface="Times New Roman" pitchFamily="18" charset="0"/>
                        <a:cs typeface="Times New Roman" pitchFamily="18" charset="0"/>
                      </a:rPr>
                      <a:t>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94-44F0-9076-C5032924C9DE}"/>
                </c:ext>
              </c:extLst>
            </c:dLbl>
            <c:dLbl>
              <c:idx val="6"/>
              <c:tx>
                <c:rich>
                  <a:bodyPr/>
                  <a:lstStyle/>
                  <a:p>
                    <a:r>
                      <a:rPr lang="en-US" b="1">
                        <a:latin typeface="Times New Roman" pitchFamily="18" charset="0"/>
                        <a:cs typeface="Times New Roman" pitchFamily="18" charset="0"/>
                      </a:rPr>
                      <a:t>68%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694-44F0-9076-C5032924C9DE}"/>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Неадекватная антиб.проф. и лечение
</c:v>
                </c:pt>
                <c:pt idx="1">
                  <c:v>Нарушение правил обр. рук  медперсонала </c:v>
                </c:pt>
                <c:pt idx="2">
                  <c:v>Нарушение режима стерилизации
</c:v>
                </c:pt>
                <c:pt idx="3">
                  <c:v>Нарушение  правил дезинфекции
</c:v>
                </c:pt>
                <c:pt idx="4">
                  <c:v>Нарушение правил ухода за больными 
</c:v>
                </c:pt>
                <c:pt idx="5">
                  <c:v>Нарушение  техники операции
</c:v>
                </c:pt>
                <c:pt idx="6">
                  <c:v>Другие 
</c:v>
                </c:pt>
              </c:strCache>
            </c:strRef>
          </c:cat>
          <c:val>
            <c:numRef>
              <c:f>Лист1!$B$2:$B$8</c:f>
              <c:numCache>
                <c:formatCode>General</c:formatCode>
                <c:ptCount val="7"/>
                <c:pt idx="0">
                  <c:v>0</c:v>
                </c:pt>
                <c:pt idx="1">
                  <c:v>11</c:v>
                </c:pt>
                <c:pt idx="2">
                  <c:v>0</c:v>
                </c:pt>
                <c:pt idx="3">
                  <c:v>18</c:v>
                </c:pt>
                <c:pt idx="4">
                  <c:v>3</c:v>
                </c:pt>
                <c:pt idx="5">
                  <c:v>0</c:v>
                </c:pt>
                <c:pt idx="6">
                  <c:v>68</c:v>
                </c:pt>
              </c:numCache>
            </c:numRef>
          </c:val>
          <c:extLst>
            <c:ext xmlns:c16="http://schemas.microsoft.com/office/drawing/2014/chart" uri="{C3380CC4-5D6E-409C-BE32-E72D297353CC}">
              <c16:uniqueId val="{00000009-3694-44F0-9076-C5032924C9DE}"/>
            </c:ext>
          </c:extLst>
        </c:ser>
        <c:dLbls>
          <c:showLegendKey val="0"/>
          <c:showVal val="0"/>
          <c:showCatName val="0"/>
          <c:showSerName val="0"/>
          <c:showPercent val="0"/>
          <c:showBubbleSize val="0"/>
        </c:dLbls>
        <c:gapWidth val="150"/>
        <c:axId val="199731840"/>
        <c:axId val="199750016"/>
      </c:barChart>
      <c:catAx>
        <c:axId val="199731840"/>
        <c:scaling>
          <c:orientation val="minMax"/>
        </c:scaling>
        <c:delete val="0"/>
        <c:axPos val="b"/>
        <c:numFmt formatCode="General" sourceLinked="0"/>
        <c:majorTickMark val="out"/>
        <c:minorTickMark val="none"/>
        <c:tickLblPos val="nextTo"/>
        <c:txPr>
          <a:bodyPr/>
          <a:lstStyle/>
          <a:p>
            <a:pPr>
              <a:defRPr sz="1200" b="1">
                <a:latin typeface="Times New Roman" pitchFamily="18" charset="0"/>
                <a:cs typeface="Times New Roman" pitchFamily="18" charset="0"/>
              </a:defRPr>
            </a:pPr>
            <a:endParaRPr lang="ru-RU"/>
          </a:p>
        </c:txPr>
        <c:crossAx val="199750016"/>
        <c:crosses val="autoZero"/>
        <c:auto val="1"/>
        <c:lblAlgn val="ctr"/>
        <c:lblOffset val="100"/>
        <c:noMultiLvlLbl val="0"/>
      </c:catAx>
      <c:valAx>
        <c:axId val="199750016"/>
        <c:scaling>
          <c:orientation val="minMax"/>
        </c:scaling>
        <c:delete val="0"/>
        <c:axPos val="l"/>
        <c:majorGridlines/>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199731840"/>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latin typeface="Times New Roman" pitchFamily="18" charset="0"/>
                <a:cs typeface="Times New Roman" pitchFamily="18" charset="0"/>
              </a:defRPr>
            </a:pPr>
            <a:r>
              <a:rPr lang="ru-RU" dirty="0"/>
              <a:t>2020</a:t>
            </a:r>
          </a:p>
        </c:rich>
      </c:tx>
      <c:layout>
        <c:manualLayout>
          <c:xMode val="edge"/>
          <c:yMode val="edge"/>
          <c:x val="0.45787040259703737"/>
          <c:y val="3.8193672925230529E-2"/>
        </c:manualLayout>
      </c:layout>
      <c:overlay val="0"/>
    </c:title>
    <c:autoTitleDeleted val="0"/>
    <c:plotArea>
      <c:layout/>
      <c:barChart>
        <c:barDir val="col"/>
        <c:grouping val="clustered"/>
        <c:varyColors val="0"/>
        <c:ser>
          <c:idx val="0"/>
          <c:order val="0"/>
          <c:tx>
            <c:strRef>
              <c:f>Лист1!$B$1</c:f>
              <c:strCache>
                <c:ptCount val="1"/>
                <c:pt idx="0">
                  <c:v>2018</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8DC-4F15-A437-F7AE4D7186BA}"/>
              </c:ext>
            </c:extLst>
          </c:dPt>
          <c:dPt>
            <c:idx val="2"/>
            <c:invertIfNegative val="0"/>
            <c:bubble3D val="0"/>
            <c:spPr>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8DC-4F15-A437-F7AE4D7186BA}"/>
              </c:ext>
            </c:extLst>
          </c:dPt>
          <c:dPt>
            <c:idx val="3"/>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68DC-4F15-A437-F7AE4D7186BA}"/>
              </c:ext>
            </c:extLst>
          </c:dPt>
          <c:dPt>
            <c:idx val="4"/>
            <c:invertIfNegative val="0"/>
            <c:bubble3D val="0"/>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68DC-4F15-A437-F7AE4D7186BA}"/>
              </c:ext>
            </c:extLst>
          </c:dPt>
          <c:dLbls>
            <c:dLbl>
              <c:idx val="0"/>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DC-4F15-A437-F7AE4D7186BA}"/>
                </c:ext>
              </c:extLst>
            </c:dLbl>
            <c:dLbl>
              <c:idx val="1"/>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DC-4F15-A437-F7AE4D7186BA}"/>
                </c:ext>
              </c:extLst>
            </c:dLbl>
            <c:dLbl>
              <c:idx val="3"/>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DC-4F15-A437-F7AE4D7186BA}"/>
                </c:ext>
              </c:extLst>
            </c:dLbl>
            <c:dLbl>
              <c:idx val="4"/>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DC-4F15-A437-F7AE4D7186BA}"/>
                </c:ext>
              </c:extLst>
            </c:dLbl>
            <c:dLbl>
              <c:idx val="5"/>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DC-4F15-A437-F7AE4D7186BA}"/>
                </c:ext>
              </c:extLst>
            </c:dLbl>
            <c:dLbl>
              <c:idx val="6"/>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DC-4F15-A437-F7AE4D7186BA}"/>
                </c:ext>
              </c:extLst>
            </c:dLbl>
            <c:spPr>
              <a:noFill/>
              <a:ln>
                <a:noFill/>
              </a:ln>
              <a:effectLst/>
            </c:spPr>
            <c:txPr>
              <a:bodyPr/>
              <a:lstStyle/>
              <a:p>
                <a:pPr>
                  <a:defRPr sz="2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Неадекватная антиб.проф. и лечение
</c:v>
                </c:pt>
                <c:pt idx="1">
                  <c:v>Нарушение правил обр. рук  медперсонала </c:v>
                </c:pt>
                <c:pt idx="2">
                  <c:v>Нарушение режима стерилизации
</c:v>
                </c:pt>
                <c:pt idx="3">
                  <c:v>Нарушение  правил дезинфекции
</c:v>
                </c:pt>
                <c:pt idx="4">
                  <c:v>Нарушение правил ухода за больными 
</c:v>
                </c:pt>
                <c:pt idx="5">
                  <c:v>Нарушение  техники операции
</c:v>
                </c:pt>
                <c:pt idx="6">
                  <c:v>Другие 
</c:v>
                </c:pt>
              </c:strCache>
            </c:strRef>
          </c:cat>
          <c:val>
            <c:numRef>
              <c:f>Лист1!$B$2:$B$8</c:f>
              <c:numCache>
                <c:formatCode>General</c:formatCode>
                <c:ptCount val="7"/>
                <c:pt idx="0">
                  <c:v>8</c:v>
                </c:pt>
                <c:pt idx="1">
                  <c:v>19</c:v>
                </c:pt>
                <c:pt idx="2">
                  <c:v>0</c:v>
                </c:pt>
                <c:pt idx="3">
                  <c:v>11</c:v>
                </c:pt>
                <c:pt idx="4">
                  <c:v>8</c:v>
                </c:pt>
                <c:pt idx="5">
                  <c:v>3</c:v>
                </c:pt>
                <c:pt idx="6">
                  <c:v>50</c:v>
                </c:pt>
              </c:numCache>
            </c:numRef>
          </c:val>
          <c:extLst>
            <c:ext xmlns:c16="http://schemas.microsoft.com/office/drawing/2014/chart" uri="{C3380CC4-5D6E-409C-BE32-E72D297353CC}">
              <c16:uniqueId val="{0000000B-68DC-4F15-A437-F7AE4D7186BA}"/>
            </c:ext>
          </c:extLst>
        </c:ser>
        <c:dLbls>
          <c:showLegendKey val="0"/>
          <c:showVal val="0"/>
          <c:showCatName val="0"/>
          <c:showSerName val="0"/>
          <c:showPercent val="0"/>
          <c:showBubbleSize val="0"/>
        </c:dLbls>
        <c:gapWidth val="150"/>
        <c:axId val="199987200"/>
        <c:axId val="199988736"/>
      </c:barChart>
      <c:catAx>
        <c:axId val="199987200"/>
        <c:scaling>
          <c:orientation val="minMax"/>
        </c:scaling>
        <c:delete val="0"/>
        <c:axPos val="b"/>
        <c:numFmt formatCode="General" sourceLinked="0"/>
        <c:majorTickMark val="out"/>
        <c:minorTickMark val="none"/>
        <c:tickLblPos val="nextTo"/>
        <c:txPr>
          <a:bodyPr/>
          <a:lstStyle/>
          <a:p>
            <a:pPr>
              <a:defRPr sz="1200" b="1">
                <a:latin typeface="Times New Roman" pitchFamily="18" charset="0"/>
                <a:cs typeface="Times New Roman" pitchFamily="18" charset="0"/>
              </a:defRPr>
            </a:pPr>
            <a:endParaRPr lang="ru-RU"/>
          </a:p>
        </c:txPr>
        <c:crossAx val="199988736"/>
        <c:crosses val="autoZero"/>
        <c:auto val="1"/>
        <c:lblAlgn val="ctr"/>
        <c:lblOffset val="100"/>
        <c:noMultiLvlLbl val="0"/>
      </c:catAx>
      <c:valAx>
        <c:axId val="199988736"/>
        <c:scaling>
          <c:orientation val="minMax"/>
        </c:scaling>
        <c:delete val="0"/>
        <c:axPos val="l"/>
        <c:majorGridlines/>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199987200"/>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latin typeface="Times New Roman" pitchFamily="18" charset="0"/>
                <a:cs typeface="Times New Roman" pitchFamily="18" charset="0"/>
              </a:defRPr>
            </a:pPr>
            <a:r>
              <a:rPr lang="ru-RU" dirty="0"/>
              <a:t>2021</a:t>
            </a:r>
          </a:p>
        </c:rich>
      </c:tx>
      <c:layout>
        <c:manualLayout>
          <c:xMode val="edge"/>
          <c:yMode val="edge"/>
          <c:x val="0.45787040259703737"/>
          <c:y val="3.8193672925230529E-2"/>
        </c:manualLayout>
      </c:layout>
      <c:overlay val="0"/>
    </c:title>
    <c:autoTitleDeleted val="0"/>
    <c:plotArea>
      <c:layout/>
      <c:barChart>
        <c:barDir val="col"/>
        <c:grouping val="clustered"/>
        <c:varyColors val="0"/>
        <c:ser>
          <c:idx val="0"/>
          <c:order val="0"/>
          <c:tx>
            <c:strRef>
              <c:f>Лист1!$B$1</c:f>
              <c:strCache>
                <c:ptCount val="1"/>
                <c:pt idx="0">
                  <c:v>2021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2E3-425B-94C8-AEEB5BD1D042}"/>
              </c:ext>
            </c:extLst>
          </c:dPt>
          <c:dPt>
            <c:idx val="2"/>
            <c:invertIfNegative val="0"/>
            <c:bubble3D val="0"/>
            <c:spPr>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B2E3-425B-94C8-AEEB5BD1D042}"/>
              </c:ext>
            </c:extLst>
          </c:dPt>
          <c:dPt>
            <c:idx val="3"/>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B2E3-425B-94C8-AEEB5BD1D042}"/>
              </c:ext>
            </c:extLst>
          </c:dPt>
          <c:dPt>
            <c:idx val="4"/>
            <c:invertIfNegative val="0"/>
            <c:bubble3D val="0"/>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B2E3-425B-94C8-AEEB5BD1D042}"/>
              </c:ext>
            </c:extLst>
          </c:dPt>
          <c:dPt>
            <c:idx val="5"/>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B2E3-425B-94C8-AEEB5BD1D042}"/>
              </c:ext>
            </c:extLst>
          </c:dPt>
          <c:dLbls>
            <c:dLbl>
              <c:idx val="1"/>
              <c:tx>
                <c:rich>
                  <a:bodyPr/>
                  <a:lstStyle/>
                  <a:p>
                    <a:r>
                      <a:rPr lang="en-US" b="1">
                        <a:latin typeface="Times New Roman" pitchFamily="18" charset="0"/>
                        <a:cs typeface="Times New Roman" pitchFamily="18" charset="0"/>
                      </a:rPr>
                      <a:t>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E3-425B-94C8-AEEB5BD1D042}"/>
                </c:ext>
              </c:extLst>
            </c:dLbl>
            <c:dLbl>
              <c:idx val="5"/>
              <c:tx>
                <c:rich>
                  <a:bodyPr/>
                  <a:lstStyle/>
                  <a:p>
                    <a:r>
                      <a:rPr lang="en-US" b="1">
                        <a:latin typeface="Times New Roman" pitchFamily="18" charset="0"/>
                        <a:cs typeface="Times New Roman" pitchFamily="18" charset="0"/>
                      </a:rPr>
                      <a:t>18%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E3-425B-94C8-AEEB5BD1D042}"/>
                </c:ext>
              </c:extLst>
            </c:dLbl>
            <c:dLbl>
              <c:idx val="6"/>
              <c:tx>
                <c:rich>
                  <a:bodyPr/>
                  <a:lstStyle/>
                  <a:p>
                    <a:r>
                      <a:rPr lang="en-US" b="1">
                        <a:latin typeface="Times New Roman" pitchFamily="18" charset="0"/>
                        <a:cs typeface="Times New Roman" pitchFamily="18" charset="0"/>
                      </a:rPr>
                      <a:t>73%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E3-425B-94C8-AEEB5BD1D042}"/>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Неадекватная антиб.проф. и лечение
</c:v>
                </c:pt>
                <c:pt idx="1">
                  <c:v>Нарушение правил обр. рук  медперсонала </c:v>
                </c:pt>
                <c:pt idx="2">
                  <c:v>Нарушение режима стерилизации
</c:v>
                </c:pt>
                <c:pt idx="3">
                  <c:v>Нарушение  правил дезинфекции
</c:v>
                </c:pt>
                <c:pt idx="4">
                  <c:v>Нарушение правил ухода за больными 
</c:v>
                </c:pt>
                <c:pt idx="5">
                  <c:v>Нарушение  техники операции
</c:v>
                </c:pt>
                <c:pt idx="6">
                  <c:v>Другие 
</c:v>
                </c:pt>
              </c:strCache>
            </c:strRef>
          </c:cat>
          <c:val>
            <c:numRef>
              <c:f>Лист1!$B$2:$B$8</c:f>
              <c:numCache>
                <c:formatCode>General</c:formatCode>
                <c:ptCount val="7"/>
                <c:pt idx="0">
                  <c:v>0</c:v>
                </c:pt>
                <c:pt idx="1">
                  <c:v>9</c:v>
                </c:pt>
                <c:pt idx="2">
                  <c:v>0</c:v>
                </c:pt>
                <c:pt idx="3">
                  <c:v>0</c:v>
                </c:pt>
                <c:pt idx="4">
                  <c:v>0</c:v>
                </c:pt>
                <c:pt idx="5">
                  <c:v>18</c:v>
                </c:pt>
                <c:pt idx="6">
                  <c:v>73</c:v>
                </c:pt>
              </c:numCache>
            </c:numRef>
          </c:val>
          <c:extLst>
            <c:ext xmlns:c16="http://schemas.microsoft.com/office/drawing/2014/chart" uri="{C3380CC4-5D6E-409C-BE32-E72D297353CC}">
              <c16:uniqueId val="{0000000B-B2E3-425B-94C8-AEEB5BD1D042}"/>
            </c:ext>
          </c:extLst>
        </c:ser>
        <c:dLbls>
          <c:showLegendKey val="0"/>
          <c:showVal val="0"/>
          <c:showCatName val="0"/>
          <c:showSerName val="0"/>
          <c:showPercent val="0"/>
          <c:showBubbleSize val="0"/>
        </c:dLbls>
        <c:gapWidth val="150"/>
        <c:axId val="199902720"/>
        <c:axId val="199904256"/>
      </c:barChart>
      <c:catAx>
        <c:axId val="199902720"/>
        <c:scaling>
          <c:orientation val="minMax"/>
        </c:scaling>
        <c:delete val="0"/>
        <c:axPos val="b"/>
        <c:numFmt formatCode="General" sourceLinked="0"/>
        <c:majorTickMark val="out"/>
        <c:minorTickMark val="none"/>
        <c:tickLblPos val="nextTo"/>
        <c:txPr>
          <a:bodyPr/>
          <a:lstStyle/>
          <a:p>
            <a:pPr>
              <a:defRPr sz="1200" b="1">
                <a:latin typeface="Times New Roman" pitchFamily="18" charset="0"/>
                <a:cs typeface="Times New Roman" pitchFamily="18" charset="0"/>
              </a:defRPr>
            </a:pPr>
            <a:endParaRPr lang="ru-RU"/>
          </a:p>
        </c:txPr>
        <c:crossAx val="199904256"/>
        <c:crosses val="autoZero"/>
        <c:auto val="1"/>
        <c:lblAlgn val="ctr"/>
        <c:lblOffset val="100"/>
        <c:noMultiLvlLbl val="0"/>
      </c:catAx>
      <c:valAx>
        <c:axId val="199904256"/>
        <c:scaling>
          <c:orientation val="minMax"/>
        </c:scaling>
        <c:delete val="0"/>
        <c:axPos val="l"/>
        <c:majorGridlines/>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199902720"/>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latin typeface="Times New Roman" pitchFamily="18" charset="0"/>
                <a:cs typeface="Times New Roman" pitchFamily="18" charset="0"/>
              </a:defRPr>
            </a:pPr>
            <a:r>
              <a:rPr lang="ru-RU" dirty="0"/>
              <a:t>2022</a:t>
            </a:r>
          </a:p>
        </c:rich>
      </c:tx>
      <c:layout>
        <c:manualLayout>
          <c:xMode val="edge"/>
          <c:yMode val="edge"/>
          <c:x val="0.45787040259703737"/>
          <c:y val="3.8193672925230529E-2"/>
        </c:manualLayout>
      </c:layout>
      <c:overlay val="0"/>
    </c:title>
    <c:autoTitleDeleted val="0"/>
    <c:plotArea>
      <c:layout/>
      <c:barChart>
        <c:barDir val="col"/>
        <c:grouping val="clustered"/>
        <c:varyColors val="0"/>
        <c:ser>
          <c:idx val="0"/>
          <c:order val="0"/>
          <c:tx>
            <c:strRef>
              <c:f>Лист1!$B$1</c:f>
              <c:strCache>
                <c:ptCount val="1"/>
                <c:pt idx="0">
                  <c:v>2022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392-4278-BCFA-8D56CB0E79B9}"/>
              </c:ext>
            </c:extLst>
          </c:dPt>
          <c:dPt>
            <c:idx val="2"/>
            <c:invertIfNegative val="0"/>
            <c:bubble3D val="0"/>
            <c:spPr>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392-4278-BCFA-8D56CB0E79B9}"/>
              </c:ext>
            </c:extLst>
          </c:dPt>
          <c:dPt>
            <c:idx val="3"/>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392-4278-BCFA-8D56CB0E79B9}"/>
              </c:ext>
            </c:extLst>
          </c:dPt>
          <c:dPt>
            <c:idx val="4"/>
            <c:invertIfNegative val="0"/>
            <c:bubble3D val="0"/>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392-4278-BCFA-8D56CB0E79B9}"/>
              </c:ext>
            </c:extLst>
          </c:dPt>
          <c:dPt>
            <c:idx val="5"/>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D392-4278-BCFA-8D56CB0E79B9}"/>
              </c:ext>
            </c:extLst>
          </c:dPt>
          <c:dLbls>
            <c:dLbl>
              <c:idx val="1"/>
              <c:tx>
                <c:rich>
                  <a:bodyPr/>
                  <a:lstStyle/>
                  <a:p>
                    <a:r>
                      <a:rPr lang="en-US" b="1">
                        <a:latin typeface="Times New Roman" pitchFamily="18" charset="0"/>
                        <a:cs typeface="Times New Roman" pitchFamily="18" charset="0"/>
                      </a:rPr>
                      <a:t>43%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92-4278-BCFA-8D56CB0E79B9}"/>
                </c:ext>
              </c:extLst>
            </c:dLbl>
            <c:dLbl>
              <c:idx val="2"/>
              <c:tx>
                <c:rich>
                  <a:bodyPr/>
                  <a:lstStyle/>
                  <a:p>
                    <a:r>
                      <a:rPr lang="en-US" b="1">
                        <a:latin typeface="Times New Roman" pitchFamily="18" charset="0"/>
                        <a:cs typeface="Times New Roman" pitchFamily="18" charset="0"/>
                      </a:rPr>
                      <a:t>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92-4278-BCFA-8D56CB0E79B9}"/>
                </c:ext>
              </c:extLst>
            </c:dLbl>
            <c:dLbl>
              <c:idx val="3"/>
              <c:tx>
                <c:rich>
                  <a:bodyPr/>
                  <a:lstStyle/>
                  <a:p>
                    <a:r>
                      <a:rPr lang="en-US" b="1">
                        <a:latin typeface="Times New Roman" pitchFamily="18" charset="0"/>
                        <a:cs typeface="Times New Roman" pitchFamily="18" charset="0"/>
                      </a:rPr>
                      <a:t>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92-4278-BCFA-8D56CB0E79B9}"/>
                </c:ext>
              </c:extLst>
            </c:dLbl>
            <c:dLbl>
              <c:idx val="4"/>
              <c:tx>
                <c:rich>
                  <a:bodyPr/>
                  <a:lstStyle/>
                  <a:p>
                    <a:r>
                      <a:rPr lang="en-US" b="1">
                        <a:latin typeface="Times New Roman" pitchFamily="18" charset="0"/>
                        <a:cs typeface="Times New Roman" pitchFamily="18" charset="0"/>
                      </a:rPr>
                      <a:t>10%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92-4278-BCFA-8D56CB0E79B9}"/>
                </c:ext>
              </c:extLst>
            </c:dLbl>
            <c:dLbl>
              <c:idx val="5"/>
              <c:tx>
                <c:rich>
                  <a:bodyPr/>
                  <a:lstStyle/>
                  <a:p>
                    <a:r>
                      <a:rPr lang="en-US" b="1">
                        <a:latin typeface="Times New Roman" pitchFamily="18" charset="0"/>
                        <a:cs typeface="Times New Roman" pitchFamily="18" charset="0"/>
                      </a:rPr>
                      <a:t>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92-4278-BCFA-8D56CB0E79B9}"/>
                </c:ext>
              </c:extLst>
            </c:dLbl>
            <c:dLbl>
              <c:idx val="6"/>
              <c:tx>
                <c:rich>
                  <a:bodyPr/>
                  <a:lstStyle/>
                  <a:p>
                    <a:r>
                      <a:rPr lang="en-US" b="1">
                        <a:latin typeface="Times New Roman" pitchFamily="18" charset="0"/>
                        <a:cs typeface="Times New Roman" pitchFamily="18" charset="0"/>
                      </a:rPr>
                      <a:t>32%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92-4278-BCFA-8D56CB0E79B9}"/>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Неадекватная антиб.проф. и лечение
</c:v>
                </c:pt>
                <c:pt idx="1">
                  <c:v>Нарушение правил обр. рук  медперсонала </c:v>
                </c:pt>
                <c:pt idx="2">
                  <c:v>Нарушение режима стерилизации
</c:v>
                </c:pt>
                <c:pt idx="3">
                  <c:v>Нарушение  правил дезинфекции
</c:v>
                </c:pt>
                <c:pt idx="4">
                  <c:v>Нарушение правил ухода за больными 
</c:v>
                </c:pt>
                <c:pt idx="5">
                  <c:v>Нарушение  техники операции
</c:v>
                </c:pt>
                <c:pt idx="6">
                  <c:v>Другие 
</c:v>
                </c:pt>
              </c:strCache>
            </c:strRef>
          </c:cat>
          <c:val>
            <c:numRef>
              <c:f>Лист1!$B$2:$B$8</c:f>
              <c:numCache>
                <c:formatCode>General</c:formatCode>
                <c:ptCount val="7"/>
                <c:pt idx="0">
                  <c:v>0</c:v>
                </c:pt>
                <c:pt idx="1">
                  <c:v>43</c:v>
                </c:pt>
                <c:pt idx="2">
                  <c:v>5</c:v>
                </c:pt>
                <c:pt idx="3">
                  <c:v>5</c:v>
                </c:pt>
                <c:pt idx="4">
                  <c:v>10</c:v>
                </c:pt>
                <c:pt idx="5">
                  <c:v>5</c:v>
                </c:pt>
                <c:pt idx="6">
                  <c:v>32</c:v>
                </c:pt>
              </c:numCache>
            </c:numRef>
          </c:val>
          <c:extLst>
            <c:ext xmlns:c16="http://schemas.microsoft.com/office/drawing/2014/chart" uri="{C3380CC4-5D6E-409C-BE32-E72D297353CC}">
              <c16:uniqueId val="{00000000-5879-7745-817C-89A5C8D8B56E}"/>
            </c:ext>
          </c:extLst>
        </c:ser>
        <c:dLbls>
          <c:showLegendKey val="0"/>
          <c:showVal val="0"/>
          <c:showCatName val="0"/>
          <c:showSerName val="0"/>
          <c:showPercent val="0"/>
          <c:showBubbleSize val="0"/>
        </c:dLbls>
        <c:gapWidth val="150"/>
        <c:axId val="200088576"/>
        <c:axId val="200090368"/>
      </c:barChart>
      <c:catAx>
        <c:axId val="200088576"/>
        <c:scaling>
          <c:orientation val="minMax"/>
        </c:scaling>
        <c:delete val="0"/>
        <c:axPos val="b"/>
        <c:numFmt formatCode="General" sourceLinked="0"/>
        <c:majorTickMark val="out"/>
        <c:minorTickMark val="none"/>
        <c:tickLblPos val="nextTo"/>
        <c:txPr>
          <a:bodyPr/>
          <a:lstStyle/>
          <a:p>
            <a:pPr>
              <a:defRPr sz="1200" b="1">
                <a:latin typeface="Times New Roman" pitchFamily="18" charset="0"/>
                <a:cs typeface="Times New Roman" pitchFamily="18" charset="0"/>
              </a:defRPr>
            </a:pPr>
            <a:endParaRPr lang="ru-RU"/>
          </a:p>
        </c:txPr>
        <c:crossAx val="200090368"/>
        <c:crosses val="autoZero"/>
        <c:auto val="1"/>
        <c:lblAlgn val="ctr"/>
        <c:lblOffset val="100"/>
        <c:noMultiLvlLbl val="0"/>
      </c:catAx>
      <c:valAx>
        <c:axId val="200090368"/>
        <c:scaling>
          <c:orientation val="minMax"/>
        </c:scaling>
        <c:delete val="0"/>
        <c:axPos val="l"/>
        <c:majorGridlines/>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200088576"/>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2018</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1"/>
                <c:pt idx="0">
                  <c:v>% положительных смывов</c:v>
                </c:pt>
              </c:strCache>
            </c:strRef>
          </c:cat>
          <c:val>
            <c:numRef>
              <c:f>Лист1!$B$2:$B$3</c:f>
              <c:numCache>
                <c:formatCode>General</c:formatCode>
                <c:ptCount val="2"/>
                <c:pt idx="0">
                  <c:v>0.4</c:v>
                </c:pt>
              </c:numCache>
            </c:numRef>
          </c:val>
          <c:extLst>
            <c:ext xmlns:c16="http://schemas.microsoft.com/office/drawing/2014/chart" uri="{C3380CC4-5D6E-409C-BE32-E72D297353CC}">
              <c16:uniqueId val="{00000000-9B7C-0544-A059-C24073087698}"/>
            </c:ext>
          </c:extLst>
        </c:ser>
        <c:ser>
          <c:idx val="1"/>
          <c:order val="1"/>
          <c:tx>
            <c:strRef>
              <c:f>Лист1!$C$1</c:f>
              <c:strCache>
                <c:ptCount val="1"/>
                <c:pt idx="0">
                  <c:v>2019</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1"/>
                <c:pt idx="0">
                  <c:v>% положительных смывов</c:v>
                </c:pt>
              </c:strCache>
            </c:strRef>
          </c:cat>
          <c:val>
            <c:numRef>
              <c:f>Лист1!$C$2:$C$3</c:f>
              <c:numCache>
                <c:formatCode>General</c:formatCode>
                <c:ptCount val="2"/>
                <c:pt idx="0">
                  <c:v>0.3</c:v>
                </c:pt>
              </c:numCache>
            </c:numRef>
          </c:val>
          <c:extLst>
            <c:ext xmlns:c16="http://schemas.microsoft.com/office/drawing/2014/chart" uri="{C3380CC4-5D6E-409C-BE32-E72D297353CC}">
              <c16:uniqueId val="{00000001-9B7C-0544-A059-C24073087698}"/>
            </c:ext>
          </c:extLst>
        </c:ser>
        <c:ser>
          <c:idx val="2"/>
          <c:order val="2"/>
          <c:tx>
            <c:strRef>
              <c:f>Лист1!$D$1</c:f>
              <c:strCache>
                <c:ptCount val="1"/>
                <c:pt idx="0">
                  <c:v>2020</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1"/>
                <c:pt idx="0">
                  <c:v>% положительных смывов</c:v>
                </c:pt>
              </c:strCache>
            </c:strRef>
          </c:cat>
          <c:val>
            <c:numRef>
              <c:f>Лист1!$D$2:$D$3</c:f>
              <c:numCache>
                <c:formatCode>General</c:formatCode>
                <c:ptCount val="2"/>
                <c:pt idx="0">
                  <c:v>7.0000000000000007E-2</c:v>
                </c:pt>
              </c:numCache>
            </c:numRef>
          </c:val>
          <c:extLst>
            <c:ext xmlns:c16="http://schemas.microsoft.com/office/drawing/2014/chart" uri="{C3380CC4-5D6E-409C-BE32-E72D297353CC}">
              <c16:uniqueId val="{00000002-9B7C-0544-A059-C24073087698}"/>
            </c:ext>
          </c:extLst>
        </c:ser>
        <c:ser>
          <c:idx val="3"/>
          <c:order val="3"/>
          <c:tx>
            <c:strRef>
              <c:f>Лист1!$E$1</c:f>
              <c:strCache>
                <c:ptCount val="1"/>
                <c:pt idx="0">
                  <c:v>2021</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1"/>
                <c:pt idx="0">
                  <c:v>% положительных смывов</c:v>
                </c:pt>
              </c:strCache>
            </c:strRef>
          </c:cat>
          <c:val>
            <c:numRef>
              <c:f>Лист1!$E$2:$E$3</c:f>
              <c:numCache>
                <c:formatCode>General</c:formatCode>
                <c:ptCount val="2"/>
                <c:pt idx="0" formatCode="0.00">
                  <c:v>0.1</c:v>
                </c:pt>
              </c:numCache>
            </c:numRef>
          </c:val>
          <c:extLst>
            <c:ext xmlns:c16="http://schemas.microsoft.com/office/drawing/2014/chart" uri="{C3380CC4-5D6E-409C-BE32-E72D297353CC}">
              <c16:uniqueId val="{00000003-9B7C-0544-A059-C24073087698}"/>
            </c:ext>
          </c:extLst>
        </c:ser>
        <c:ser>
          <c:idx val="4"/>
          <c:order val="4"/>
          <c:tx>
            <c:strRef>
              <c:f>Лист1!$F$1</c:f>
              <c:strCache>
                <c:ptCount val="1"/>
                <c:pt idx="0">
                  <c:v>2022</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1"/>
                <c:pt idx="0">
                  <c:v>% положительных смывов</c:v>
                </c:pt>
              </c:strCache>
            </c:strRef>
          </c:cat>
          <c:val>
            <c:numRef>
              <c:f>Лист1!$F$2:$F$3</c:f>
              <c:numCache>
                <c:formatCode>General</c:formatCode>
                <c:ptCount val="2"/>
                <c:pt idx="0" formatCode="0.00">
                  <c:v>0.1</c:v>
                </c:pt>
              </c:numCache>
            </c:numRef>
          </c:val>
          <c:extLst>
            <c:ext xmlns:c16="http://schemas.microsoft.com/office/drawing/2014/chart" uri="{C3380CC4-5D6E-409C-BE32-E72D297353CC}">
              <c16:uniqueId val="{00000004-9B7C-0544-A059-C24073087698}"/>
            </c:ext>
          </c:extLst>
        </c:ser>
        <c:dLbls>
          <c:showLegendKey val="0"/>
          <c:showVal val="0"/>
          <c:showCatName val="0"/>
          <c:showSerName val="0"/>
          <c:showPercent val="0"/>
          <c:showBubbleSize val="0"/>
        </c:dLbls>
        <c:gapWidth val="150"/>
        <c:axId val="202577024"/>
        <c:axId val="202578560"/>
      </c:barChart>
      <c:catAx>
        <c:axId val="202577024"/>
        <c:scaling>
          <c:orientation val="minMax"/>
        </c:scaling>
        <c:delete val="0"/>
        <c:axPos val="b"/>
        <c:numFmt formatCode="General" sourceLinked="0"/>
        <c:majorTickMark val="out"/>
        <c:minorTickMark val="none"/>
        <c:tickLblPos val="nextTo"/>
        <c:txPr>
          <a:bodyPr/>
          <a:lstStyle/>
          <a:p>
            <a:pPr>
              <a:defRPr b="1">
                <a:latin typeface="Times New Roman" pitchFamily="18" charset="0"/>
                <a:cs typeface="Times New Roman" pitchFamily="18" charset="0"/>
              </a:defRPr>
            </a:pPr>
            <a:endParaRPr lang="ru-RU"/>
          </a:p>
        </c:txPr>
        <c:crossAx val="202578560"/>
        <c:crosses val="autoZero"/>
        <c:auto val="1"/>
        <c:lblAlgn val="ctr"/>
        <c:lblOffset val="100"/>
        <c:noMultiLvlLbl val="0"/>
      </c:catAx>
      <c:valAx>
        <c:axId val="202578560"/>
        <c:scaling>
          <c:orientation val="minMax"/>
        </c:scaling>
        <c:delete val="1"/>
        <c:axPos val="l"/>
        <c:majorGridlines/>
        <c:numFmt formatCode="General" sourceLinked="1"/>
        <c:majorTickMark val="out"/>
        <c:minorTickMark val="none"/>
        <c:tickLblPos val="nextTo"/>
        <c:crossAx val="202577024"/>
        <c:crosses val="autoZero"/>
        <c:crossBetween val="between"/>
      </c:valAx>
    </c:plotArea>
    <c:legend>
      <c:legendPos val="r"/>
      <c:layout>
        <c:manualLayout>
          <c:xMode val="edge"/>
          <c:yMode val="edge"/>
          <c:x val="0.84317158792650915"/>
          <c:y val="0.28628740157480315"/>
          <c:w val="8.7780066284439157E-2"/>
          <c:h val="0.36925007580629204"/>
        </c:manualLayout>
      </c:layout>
      <c:overlay val="0"/>
      <c:txPr>
        <a:bodyPr/>
        <a:lstStyle/>
        <a:p>
          <a:pPr>
            <a:defRPr b="1">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view3D>
      <c:rotX val="0"/>
      <c:rotY val="0"/>
      <c:rAngAx val="1"/>
    </c:view3D>
    <c:floor>
      <c:thickness val="0"/>
    </c:floor>
    <c:sideWall>
      <c:thickness val="0"/>
    </c:sideWall>
    <c:backWall>
      <c:thickness val="0"/>
    </c:backWall>
    <c:plotArea>
      <c:layout>
        <c:manualLayout>
          <c:layoutTarget val="inner"/>
          <c:xMode val="edge"/>
          <c:yMode val="edge"/>
          <c:x val="6.9214652478227084E-2"/>
          <c:y val="3.0759589322526783E-2"/>
          <c:w val="0.93078534856280359"/>
          <c:h val="0.87153279265266803"/>
        </c:manualLayout>
      </c:layout>
      <c:bar3DChart>
        <c:barDir val="col"/>
        <c:grouping val="clustered"/>
        <c:varyColors val="1"/>
        <c:ser>
          <c:idx val="0"/>
          <c:order val="0"/>
          <c:tx>
            <c:strRef>
              <c:f>Лист1!$B$1</c:f>
              <c:strCache>
                <c:ptCount val="1"/>
                <c:pt idx="0">
                  <c:v>Поверхностная ИОХВ</c:v>
                </c:pt>
              </c:strCache>
            </c:strRef>
          </c:tx>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3</c:v>
                </c:pt>
                <c:pt idx="1">
                  <c:v>1</c:v>
                </c:pt>
                <c:pt idx="3">
                  <c:v>1</c:v>
                </c:pt>
                <c:pt idx="4">
                  <c:v>3</c:v>
                </c:pt>
              </c:numCache>
            </c:numRef>
          </c:val>
          <c:extLst>
            <c:ext xmlns:c16="http://schemas.microsoft.com/office/drawing/2014/chart" uri="{C3380CC4-5D6E-409C-BE32-E72D297353CC}">
              <c16:uniqueId val="{00000000-BAA5-47BD-A735-4EE5EB38A3C1}"/>
            </c:ext>
          </c:extLst>
        </c:ser>
        <c:ser>
          <c:idx val="1"/>
          <c:order val="1"/>
          <c:tx>
            <c:strRef>
              <c:f>Лист1!$C$1</c:f>
              <c:strCache>
                <c:ptCount val="1"/>
                <c:pt idx="0">
                  <c:v>лаб.подтверждение</c:v>
                </c:pt>
              </c:strCache>
            </c:strRef>
          </c:tx>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Лист1!$A$2:$A$6</c:f>
              <c:numCache>
                <c:formatCode>General</c:formatCode>
                <c:ptCount val="5"/>
                <c:pt idx="0">
                  <c:v>2018</c:v>
                </c:pt>
                <c:pt idx="1">
                  <c:v>2019</c:v>
                </c:pt>
                <c:pt idx="2">
                  <c:v>2020</c:v>
                </c:pt>
                <c:pt idx="3">
                  <c:v>2021</c:v>
                </c:pt>
                <c:pt idx="4">
                  <c:v>2022</c:v>
                </c:pt>
              </c:numCache>
            </c:numRef>
          </c:cat>
          <c:val>
            <c:numRef>
              <c:f>Лист1!$C$2:$C$6</c:f>
              <c:numCache>
                <c:formatCode>General</c:formatCode>
                <c:ptCount val="5"/>
                <c:pt idx="0">
                  <c:v>2</c:v>
                </c:pt>
                <c:pt idx="4">
                  <c:v>1</c:v>
                </c:pt>
              </c:numCache>
            </c:numRef>
          </c:val>
          <c:extLst>
            <c:ext xmlns:c16="http://schemas.microsoft.com/office/drawing/2014/chart" uri="{C3380CC4-5D6E-409C-BE32-E72D297353CC}">
              <c16:uniqueId val="{00000001-BAA5-47BD-A735-4EE5EB38A3C1}"/>
            </c:ext>
          </c:extLst>
        </c:ser>
        <c:ser>
          <c:idx val="2"/>
          <c:order val="2"/>
          <c:tx>
            <c:strRef>
              <c:f>Лист1!$D$1</c:f>
              <c:strCache>
                <c:ptCount val="1"/>
                <c:pt idx="0">
                  <c:v>Глубокая ИОХВ</c:v>
                </c:pt>
              </c:strCache>
            </c:strRef>
          </c:tx>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Лист1!$A$2:$A$6</c:f>
              <c:numCache>
                <c:formatCode>General</c:formatCode>
                <c:ptCount val="5"/>
                <c:pt idx="0">
                  <c:v>2018</c:v>
                </c:pt>
                <c:pt idx="1">
                  <c:v>2019</c:v>
                </c:pt>
                <c:pt idx="2">
                  <c:v>2020</c:v>
                </c:pt>
                <c:pt idx="3">
                  <c:v>2021</c:v>
                </c:pt>
                <c:pt idx="4">
                  <c:v>2022</c:v>
                </c:pt>
              </c:numCache>
            </c:numRef>
          </c:cat>
          <c:val>
            <c:numRef>
              <c:f>Лист1!$D$2:$D$6</c:f>
              <c:numCache>
                <c:formatCode>General</c:formatCode>
                <c:ptCount val="5"/>
                <c:pt idx="0">
                  <c:v>7</c:v>
                </c:pt>
                <c:pt idx="1">
                  <c:v>2</c:v>
                </c:pt>
                <c:pt idx="2">
                  <c:v>2</c:v>
                </c:pt>
                <c:pt idx="3">
                  <c:v>5</c:v>
                </c:pt>
                <c:pt idx="4">
                  <c:v>1</c:v>
                </c:pt>
              </c:numCache>
            </c:numRef>
          </c:val>
          <c:extLst>
            <c:ext xmlns:c16="http://schemas.microsoft.com/office/drawing/2014/chart" uri="{C3380CC4-5D6E-409C-BE32-E72D297353CC}">
              <c16:uniqueId val="{00000002-BAA5-47BD-A735-4EE5EB38A3C1}"/>
            </c:ext>
          </c:extLst>
        </c:ser>
        <c:ser>
          <c:idx val="3"/>
          <c:order val="3"/>
          <c:tx>
            <c:strRef>
              <c:f>Лист1!$E$1</c:f>
              <c:strCache>
                <c:ptCount val="1"/>
                <c:pt idx="0">
                  <c:v>лаб.подтверждение2</c:v>
                </c:pt>
              </c:strCache>
            </c:strRef>
          </c:tx>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Лист1!$A$2:$A$6</c:f>
              <c:numCache>
                <c:formatCode>General</c:formatCode>
                <c:ptCount val="5"/>
                <c:pt idx="0">
                  <c:v>2018</c:v>
                </c:pt>
                <c:pt idx="1">
                  <c:v>2019</c:v>
                </c:pt>
                <c:pt idx="2">
                  <c:v>2020</c:v>
                </c:pt>
                <c:pt idx="3">
                  <c:v>2021</c:v>
                </c:pt>
                <c:pt idx="4">
                  <c:v>2022</c:v>
                </c:pt>
              </c:numCache>
            </c:numRef>
          </c:cat>
          <c:val>
            <c:numRef>
              <c:f>Лист1!$E$2:$E$6</c:f>
              <c:numCache>
                <c:formatCode>General</c:formatCode>
                <c:ptCount val="5"/>
                <c:pt idx="0">
                  <c:v>7</c:v>
                </c:pt>
                <c:pt idx="1">
                  <c:v>2</c:v>
                </c:pt>
                <c:pt idx="2">
                  <c:v>2</c:v>
                </c:pt>
                <c:pt idx="3">
                  <c:v>4</c:v>
                </c:pt>
              </c:numCache>
            </c:numRef>
          </c:val>
          <c:extLst>
            <c:ext xmlns:c16="http://schemas.microsoft.com/office/drawing/2014/chart" uri="{C3380CC4-5D6E-409C-BE32-E72D297353CC}">
              <c16:uniqueId val="{00000003-BAA5-47BD-A735-4EE5EB38A3C1}"/>
            </c:ext>
          </c:extLst>
        </c:ser>
        <c:ser>
          <c:idx val="4"/>
          <c:order val="4"/>
          <c:tx>
            <c:strRef>
              <c:f>Лист1!$F$1</c:f>
              <c:strCache>
                <c:ptCount val="1"/>
                <c:pt idx="0">
                  <c:v>ИОХВ органа (полости)</c:v>
                </c:pt>
              </c:strCache>
            </c:strRef>
          </c:tx>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Лист1!$A$2:$A$6</c:f>
              <c:numCache>
                <c:formatCode>General</c:formatCode>
                <c:ptCount val="5"/>
                <c:pt idx="0">
                  <c:v>2018</c:v>
                </c:pt>
                <c:pt idx="1">
                  <c:v>2019</c:v>
                </c:pt>
                <c:pt idx="2">
                  <c:v>2020</c:v>
                </c:pt>
                <c:pt idx="3">
                  <c:v>2021</c:v>
                </c:pt>
                <c:pt idx="4">
                  <c:v>2022</c:v>
                </c:pt>
              </c:numCache>
            </c:numRef>
          </c:cat>
          <c:val>
            <c:numRef>
              <c:f>Лист1!$F$2:$F$6</c:f>
              <c:numCache>
                <c:formatCode>General</c:formatCode>
                <c:ptCount val="5"/>
                <c:pt idx="0">
                  <c:v>1</c:v>
                </c:pt>
                <c:pt idx="1">
                  <c:v>2</c:v>
                </c:pt>
                <c:pt idx="3">
                  <c:v>1</c:v>
                </c:pt>
                <c:pt idx="4">
                  <c:v>1</c:v>
                </c:pt>
              </c:numCache>
            </c:numRef>
          </c:val>
          <c:extLst>
            <c:ext xmlns:c16="http://schemas.microsoft.com/office/drawing/2014/chart" uri="{C3380CC4-5D6E-409C-BE32-E72D297353CC}">
              <c16:uniqueId val="{00000004-BAA5-47BD-A735-4EE5EB38A3C1}"/>
            </c:ext>
          </c:extLst>
        </c:ser>
        <c:ser>
          <c:idx val="5"/>
          <c:order val="5"/>
          <c:tx>
            <c:strRef>
              <c:f>Лист1!$G$1</c:f>
              <c:strCache>
                <c:ptCount val="1"/>
                <c:pt idx="0">
                  <c:v>лаб.подтверждение3</c:v>
                </c:pt>
              </c:strCache>
            </c:strRef>
          </c:tx>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Лист1!$A$2:$A$6</c:f>
              <c:numCache>
                <c:formatCode>General</c:formatCode>
                <c:ptCount val="5"/>
                <c:pt idx="0">
                  <c:v>2018</c:v>
                </c:pt>
                <c:pt idx="1">
                  <c:v>2019</c:v>
                </c:pt>
                <c:pt idx="2">
                  <c:v>2020</c:v>
                </c:pt>
                <c:pt idx="3">
                  <c:v>2021</c:v>
                </c:pt>
                <c:pt idx="4">
                  <c:v>2022</c:v>
                </c:pt>
              </c:numCache>
            </c:numRef>
          </c:cat>
          <c:val>
            <c:numRef>
              <c:f>Лист1!$G$2:$G$6</c:f>
              <c:numCache>
                <c:formatCode>General</c:formatCode>
                <c:ptCount val="5"/>
                <c:pt idx="0">
                  <c:v>1</c:v>
                </c:pt>
                <c:pt idx="1">
                  <c:v>2</c:v>
                </c:pt>
                <c:pt idx="3">
                  <c:v>1</c:v>
                </c:pt>
                <c:pt idx="4">
                  <c:v>1</c:v>
                </c:pt>
              </c:numCache>
            </c:numRef>
          </c:val>
          <c:extLst>
            <c:ext xmlns:c16="http://schemas.microsoft.com/office/drawing/2014/chart" uri="{C3380CC4-5D6E-409C-BE32-E72D297353CC}">
              <c16:uniqueId val="{00000005-BAA5-47BD-A735-4EE5EB38A3C1}"/>
            </c:ext>
          </c:extLst>
        </c:ser>
        <c:dLbls>
          <c:showLegendKey val="0"/>
          <c:showVal val="1"/>
          <c:showCatName val="0"/>
          <c:showSerName val="0"/>
          <c:showPercent val="0"/>
          <c:showBubbleSize val="0"/>
        </c:dLbls>
        <c:gapWidth val="150"/>
        <c:shape val="pyramid"/>
        <c:axId val="202489216"/>
        <c:axId val="202491008"/>
        <c:axId val="0"/>
      </c:bar3DChart>
      <c:catAx>
        <c:axId val="202489216"/>
        <c:scaling>
          <c:orientation val="minMax"/>
        </c:scaling>
        <c:delete val="0"/>
        <c:axPos val="b"/>
        <c:numFmt formatCode="General" sourceLinked="1"/>
        <c:majorTickMark val="out"/>
        <c:minorTickMark val="cross"/>
        <c:tickLblPos val="nextTo"/>
        <c:crossAx val="202491008"/>
        <c:crosses val="autoZero"/>
        <c:auto val="1"/>
        <c:lblAlgn val="ctr"/>
        <c:lblOffset val="100"/>
        <c:noMultiLvlLbl val="1"/>
      </c:catAx>
      <c:valAx>
        <c:axId val="202491008"/>
        <c:scaling>
          <c:orientation val="minMax"/>
        </c:scaling>
        <c:delete val="0"/>
        <c:axPos val="l"/>
        <c:majorGridlines/>
        <c:numFmt formatCode="General" sourceLinked="1"/>
        <c:majorTickMark val="out"/>
        <c:minorTickMark val="cross"/>
        <c:tickLblPos val="nextTo"/>
        <c:crossAx val="202489216"/>
        <c:crosses val="autoZero"/>
        <c:crossBetween val="between"/>
      </c:valAx>
      <c:dTable>
        <c:showHorzBorder val="1"/>
        <c:showVertBorder val="1"/>
        <c:showOutline val="1"/>
        <c:showKeys val="1"/>
        <c:txPr>
          <a:bodyPr/>
          <a:lstStyle/>
          <a:p>
            <a:pPr rtl="0">
              <a:defRPr sz="1600" b="1">
                <a:latin typeface="Times New Roman" panose="02020603050405020304" pitchFamily="18" charset="0"/>
                <a:cs typeface="Times New Roman" panose="02020603050405020304" pitchFamily="18" charset="0"/>
              </a:defRPr>
            </a:pPr>
            <a:endParaRPr lang="ru-RU"/>
          </a:p>
        </c:txPr>
      </c:dTable>
    </c:plotArea>
    <c:legend>
      <c:legendPos val="r"/>
      <c:layout>
        <c:manualLayout>
          <c:xMode val="edge"/>
          <c:yMode val="edge"/>
          <c:x val="5.4359142946876281E-4"/>
          <c:y val="4.6468969033918721E-2"/>
          <c:w val="0.23080299481816643"/>
          <c:h val="0.40315987197596742"/>
        </c:manualLayout>
      </c:layout>
      <c:overlay val="1"/>
      <c:txPr>
        <a:bodyPr/>
        <a:lstStyle/>
        <a:p>
          <a:pPr>
            <a:defRPr sz="1600" b="1">
              <a:latin typeface="Times New Roman" panose="02020603050405020304" pitchFamily="18" charset="0"/>
              <a:cs typeface="Times New Roman" panose="02020603050405020304" pitchFamily="18" charset="0"/>
            </a:defRPr>
          </a:pPr>
          <a:endParaRPr lang="ru-RU"/>
        </a:p>
      </c:txPr>
    </c:legend>
    <c:plotVisOnly val="1"/>
    <c:dispBlanksAs val="zero"/>
    <c:showDLblsOverMax val="1"/>
  </c:chart>
  <c:txPr>
    <a:bodyPr/>
    <a:lstStyle/>
    <a:p>
      <a:pPr>
        <a:defRPr sz="1800"/>
      </a:pPr>
      <a:endParaRPr lang="ru-RU"/>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Лист1!$B$1</c:f>
              <c:strCache>
                <c:ptCount val="1"/>
                <c:pt idx="0">
                  <c:v>Зав.отделением</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Лист1!$A$2:$A$3</c:f>
              <c:strCache>
                <c:ptCount val="2"/>
                <c:pt idx="0">
                  <c:v>Отделение хирургии</c:v>
                </c:pt>
                <c:pt idx="1">
                  <c:v>Операционное отделение</c:v>
                </c:pt>
              </c:strCache>
            </c:strRef>
          </c:cat>
          <c:val>
            <c:numRef>
              <c:f>Лист1!$B$2:$B$3</c:f>
              <c:numCache>
                <c:formatCode>General</c:formatCode>
                <c:ptCount val="2"/>
                <c:pt idx="0">
                  <c:v>1</c:v>
                </c:pt>
                <c:pt idx="1">
                  <c:v>1</c:v>
                </c:pt>
              </c:numCache>
            </c:numRef>
          </c:val>
          <c:extLst>
            <c:ext xmlns:c16="http://schemas.microsoft.com/office/drawing/2014/chart" uri="{C3380CC4-5D6E-409C-BE32-E72D297353CC}">
              <c16:uniqueId val="{00000000-8757-4D41-82F9-B2CCCD33850D}"/>
            </c:ext>
          </c:extLst>
        </c:ser>
        <c:ser>
          <c:idx val="1"/>
          <c:order val="1"/>
          <c:tx>
            <c:strRef>
              <c:f>Лист1!$C$1</c:f>
              <c:strCache>
                <c:ptCount val="1"/>
                <c:pt idx="0">
                  <c:v>Врачи</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Лист1!$A$2:$A$3</c:f>
              <c:strCache>
                <c:ptCount val="2"/>
                <c:pt idx="0">
                  <c:v>Отделение хирургии</c:v>
                </c:pt>
                <c:pt idx="1">
                  <c:v>Операционное отделение</c:v>
                </c:pt>
              </c:strCache>
            </c:strRef>
          </c:cat>
          <c:val>
            <c:numRef>
              <c:f>Лист1!$C$2:$C$3</c:f>
              <c:numCache>
                <c:formatCode>General</c:formatCode>
                <c:ptCount val="2"/>
                <c:pt idx="0">
                  <c:v>10</c:v>
                </c:pt>
                <c:pt idx="1">
                  <c:v>0</c:v>
                </c:pt>
              </c:numCache>
            </c:numRef>
          </c:val>
          <c:extLst>
            <c:ext xmlns:c16="http://schemas.microsoft.com/office/drawing/2014/chart" uri="{C3380CC4-5D6E-409C-BE32-E72D297353CC}">
              <c16:uniqueId val="{00000001-8757-4D41-82F9-B2CCCD33850D}"/>
            </c:ext>
          </c:extLst>
        </c:ser>
        <c:ser>
          <c:idx val="2"/>
          <c:order val="2"/>
          <c:tx>
            <c:strRef>
              <c:f>Лист1!$D$1</c:f>
              <c:strCache>
                <c:ptCount val="1"/>
                <c:pt idx="0">
                  <c:v>Средний мед.персонал</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Лист1!$A$2:$A$3</c:f>
              <c:strCache>
                <c:ptCount val="2"/>
                <c:pt idx="0">
                  <c:v>Отделение хирургии</c:v>
                </c:pt>
                <c:pt idx="1">
                  <c:v>Операционное отделение</c:v>
                </c:pt>
              </c:strCache>
            </c:strRef>
          </c:cat>
          <c:val>
            <c:numRef>
              <c:f>Лист1!$D$2:$D$3</c:f>
              <c:numCache>
                <c:formatCode>General</c:formatCode>
                <c:ptCount val="2"/>
                <c:pt idx="0">
                  <c:v>13</c:v>
                </c:pt>
                <c:pt idx="1">
                  <c:v>10</c:v>
                </c:pt>
              </c:numCache>
            </c:numRef>
          </c:val>
          <c:extLst>
            <c:ext xmlns:c16="http://schemas.microsoft.com/office/drawing/2014/chart" uri="{C3380CC4-5D6E-409C-BE32-E72D297353CC}">
              <c16:uniqueId val="{00000002-8757-4D41-82F9-B2CCCD33850D}"/>
            </c:ext>
          </c:extLst>
        </c:ser>
        <c:dLbls>
          <c:dLblPos val="outEnd"/>
          <c:showLegendKey val="0"/>
          <c:showVal val="1"/>
          <c:showCatName val="0"/>
          <c:showSerName val="0"/>
          <c:showPercent val="0"/>
          <c:showBubbleSize val="0"/>
        </c:dLbls>
        <c:gapWidth val="150"/>
        <c:axId val="204519296"/>
        <c:axId val="204520832"/>
      </c:barChart>
      <c:catAx>
        <c:axId val="204519296"/>
        <c:scaling>
          <c:orientation val="minMax"/>
        </c:scaling>
        <c:delete val="0"/>
        <c:axPos val="b"/>
        <c:numFmt formatCode="General" sourceLinked="0"/>
        <c:majorTickMark val="none"/>
        <c:minorTickMark val="none"/>
        <c:tickLblPos val="nextTo"/>
        <c:crossAx val="204520832"/>
        <c:crosses val="autoZero"/>
        <c:auto val="1"/>
        <c:lblAlgn val="ctr"/>
        <c:lblOffset val="100"/>
        <c:noMultiLvlLbl val="0"/>
      </c:catAx>
      <c:valAx>
        <c:axId val="204520832"/>
        <c:scaling>
          <c:orientation val="minMax"/>
        </c:scaling>
        <c:delete val="0"/>
        <c:axPos val="l"/>
        <c:majorGridlines/>
        <c:numFmt formatCode="General" sourceLinked="1"/>
        <c:majorTickMark val="none"/>
        <c:minorTickMark val="none"/>
        <c:tickLblPos val="nextTo"/>
        <c:crossAx val="20451929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400" cap="small" baseline="0">
                <a:latin typeface="Times New Roman" panose="02020603050405020304" pitchFamily="18" charset="0"/>
                <a:cs typeface="Times New Roman" panose="02020603050405020304" pitchFamily="18" charset="0"/>
              </a:defRPr>
            </a:pPr>
            <a:r>
              <a:rPr lang="ru-RU" sz="1800" b="1" cap="none" baseline="0" dirty="0">
                <a:latin typeface="Times New Roman" panose="02020603050405020304" pitchFamily="18" charset="0"/>
                <a:cs typeface="Times New Roman" panose="02020603050405020304" pitchFamily="18" charset="0"/>
              </a:rPr>
              <a:t>Знаете ли вы, что такое «</a:t>
            </a:r>
            <a:r>
              <a:rPr lang="ru-RU" sz="1800" b="1" cap="none" baseline="0" dirty="0" err="1">
                <a:latin typeface="Times New Roman" panose="02020603050405020304" pitchFamily="18" charset="0"/>
                <a:cs typeface="Times New Roman" panose="02020603050405020304" pitchFamily="18" charset="0"/>
              </a:rPr>
              <a:t>нутритивная</a:t>
            </a:r>
            <a:r>
              <a:rPr lang="ru-RU" sz="1800" b="1" cap="none" baseline="0" dirty="0">
                <a:latin typeface="Times New Roman" panose="02020603050405020304" pitchFamily="18" charset="0"/>
                <a:cs typeface="Times New Roman" panose="02020603050405020304" pitchFamily="18" charset="0"/>
              </a:rPr>
              <a:t> поддержка»?</a:t>
            </a:r>
          </a:p>
        </c:rich>
      </c:tx>
      <c:overlay val="0"/>
    </c:title>
    <c:autoTitleDeleted val="0"/>
    <c:plotArea>
      <c:layout/>
      <c:pieChart>
        <c:varyColors val="1"/>
        <c:ser>
          <c:idx val="0"/>
          <c:order val="0"/>
          <c:tx>
            <c:strRef>
              <c:f>Лист1!$B$1</c:f>
              <c:strCache>
                <c:ptCount val="1"/>
                <c:pt idx="0">
                  <c:v>Столбец1</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Лист1!$A$2:$A$3</c:f>
              <c:strCache>
                <c:ptCount val="2"/>
                <c:pt idx="0">
                  <c:v>Да</c:v>
                </c:pt>
                <c:pt idx="1">
                  <c:v>Нет</c:v>
                </c:pt>
              </c:strCache>
            </c:strRef>
          </c:cat>
          <c:val>
            <c:numRef>
              <c:f>Лист1!$B$2:$B$3</c:f>
              <c:numCache>
                <c:formatCode>General</c:formatCode>
                <c:ptCount val="2"/>
                <c:pt idx="0">
                  <c:v>75</c:v>
                </c:pt>
                <c:pt idx="1">
                  <c:v>35</c:v>
                </c:pt>
              </c:numCache>
            </c:numRef>
          </c:val>
          <c:extLst>
            <c:ext xmlns:c16="http://schemas.microsoft.com/office/drawing/2014/chart" uri="{C3380CC4-5D6E-409C-BE32-E72D297353CC}">
              <c16:uniqueId val="{00000000-EF21-0D44-B2D3-086D85EC92BF}"/>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Лист1!$B$1</c:f>
              <c:strCache>
                <c:ptCount val="1"/>
                <c:pt idx="0">
                  <c:v>количество госпитализированных </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226175</c:v>
                </c:pt>
                <c:pt idx="1">
                  <c:v>246986</c:v>
                </c:pt>
                <c:pt idx="2" formatCode="0">
                  <c:v>218054</c:v>
                </c:pt>
                <c:pt idx="3">
                  <c:v>270238</c:v>
                </c:pt>
                <c:pt idx="4" formatCode="0">
                  <c:v>232974</c:v>
                </c:pt>
              </c:numCache>
            </c:numRef>
          </c:val>
          <c:extLst>
            <c:ext xmlns:c16="http://schemas.microsoft.com/office/drawing/2014/chart" uri="{C3380CC4-5D6E-409C-BE32-E72D297353CC}">
              <c16:uniqueId val="{00000000-EFA3-F444-B065-1D9C19C5C0B2}"/>
            </c:ext>
          </c:extLst>
        </c:ser>
        <c:ser>
          <c:idx val="1"/>
          <c:order val="1"/>
          <c:tx>
            <c:strRef>
              <c:f>Лист1!$C$1</c:f>
              <c:strCache>
                <c:ptCount val="1"/>
                <c:pt idx="0">
                  <c:v>Зарегистрированные случаи ИСМП</c:v>
                </c:pt>
              </c:strCache>
            </c:strRef>
          </c:tx>
          <c:spPr>
            <a:solidFill>
              <a:schemeClr val="accent2">
                <a:alpha val="85000"/>
              </a:schemeClr>
            </a:solidFill>
            <a:ln w="9525" cap="flat" cmpd="sng" algn="ctr">
              <a:solidFill>
                <a:schemeClr val="lt1">
                  <a:alpha val="50000"/>
                </a:schemeClr>
              </a:solidFill>
              <a:round/>
            </a:ln>
            <a:effectLst/>
          </c:spPr>
          <c:invertIfNegative val="0"/>
          <c:dLbls>
            <c:dLbl>
              <c:idx val="3"/>
              <c:layout>
                <c:manualLayout>
                  <c:x val="0"/>
                  <c:y val="1.72106310203329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14-41A6-A9B9-73E18B76D1B2}"/>
                </c:ext>
              </c:extLst>
            </c:dLbl>
            <c:dLbl>
              <c:idx val="4"/>
              <c:layout>
                <c:manualLayout>
                  <c:x val="-2.050805724428552E-3"/>
                  <c:y val="2.95039388919993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14-41A6-A9B9-73E18B76D1B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Лист1!$C$2:$C$6</c:f>
              <c:numCache>
                <c:formatCode>General</c:formatCode>
                <c:ptCount val="5"/>
                <c:pt idx="0">
                  <c:v>143</c:v>
                </c:pt>
                <c:pt idx="1">
                  <c:v>128</c:v>
                </c:pt>
                <c:pt idx="2">
                  <c:v>790</c:v>
                </c:pt>
                <c:pt idx="3">
                  <c:v>50</c:v>
                </c:pt>
                <c:pt idx="4">
                  <c:v>51</c:v>
                </c:pt>
              </c:numCache>
            </c:numRef>
          </c:val>
          <c:extLst>
            <c:ext xmlns:c16="http://schemas.microsoft.com/office/drawing/2014/chart" uri="{C3380CC4-5D6E-409C-BE32-E72D297353CC}">
              <c16:uniqueId val="{00000001-EFA3-F444-B065-1D9C19C5C0B2}"/>
            </c:ext>
          </c:extLst>
        </c:ser>
        <c:ser>
          <c:idx val="2"/>
          <c:order val="2"/>
          <c:tx>
            <c:strRef>
              <c:f>Лист1!$D$1</c:f>
              <c:strCache>
                <c:ptCount val="1"/>
                <c:pt idx="0">
                  <c:v>показатели на 1000 заболевших </c:v>
                </c:pt>
              </c:strCache>
            </c:strRef>
          </c:tx>
          <c:spPr>
            <a:solidFill>
              <a:schemeClr val="accent3">
                <a:alpha val="85000"/>
              </a:schemeClr>
            </a:solidFill>
            <a:ln w="9525" cap="flat" cmpd="sng" algn="ctr">
              <a:solidFill>
                <a:schemeClr val="lt1">
                  <a:alpha val="50000"/>
                </a:schemeClr>
              </a:solidFill>
              <a:round/>
            </a:ln>
            <a:effectLst/>
          </c:spPr>
          <c:invertIfNegative val="0"/>
          <c:dLbls>
            <c:dLbl>
              <c:idx val="3"/>
              <c:layout>
                <c:manualLayout>
                  <c:x val="0"/>
                  <c:y val="-4.91732314866655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14-41A6-A9B9-73E18B76D1B2}"/>
                </c:ext>
              </c:extLst>
            </c:dLbl>
            <c:dLbl>
              <c:idx val="4"/>
              <c:layout>
                <c:manualLayout>
                  <c:x val="0"/>
                  <c:y val="-4.91732314866655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14-41A6-A9B9-73E18B76D1B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Лист1!$D$2:$D$6</c:f>
              <c:numCache>
                <c:formatCode>General</c:formatCode>
                <c:ptCount val="5"/>
                <c:pt idx="0">
                  <c:v>0.63</c:v>
                </c:pt>
                <c:pt idx="1">
                  <c:v>0.5</c:v>
                </c:pt>
                <c:pt idx="2" formatCode="0.0">
                  <c:v>3.6229557815953846</c:v>
                </c:pt>
                <c:pt idx="3" formatCode="0.00">
                  <c:v>0.18502209163774155</c:v>
                </c:pt>
                <c:pt idx="4" formatCode="0.0">
                  <c:v>0.21890854773494037</c:v>
                </c:pt>
              </c:numCache>
            </c:numRef>
          </c:val>
          <c:extLst>
            <c:ext xmlns:c16="http://schemas.microsoft.com/office/drawing/2014/chart" uri="{C3380CC4-5D6E-409C-BE32-E72D297353CC}">
              <c16:uniqueId val="{00000002-EFA3-F444-B065-1D9C19C5C0B2}"/>
            </c:ext>
          </c:extLst>
        </c:ser>
        <c:dLbls>
          <c:dLblPos val="ctr"/>
          <c:showLegendKey val="0"/>
          <c:showVal val="1"/>
          <c:showCatName val="0"/>
          <c:showSerName val="0"/>
          <c:showPercent val="0"/>
          <c:showBubbleSize val="0"/>
        </c:dLbls>
        <c:gapWidth val="150"/>
        <c:overlap val="100"/>
        <c:axId val="198180864"/>
        <c:axId val="198182400"/>
      </c:barChart>
      <c:catAx>
        <c:axId val="1981808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crossAx val="198182400"/>
        <c:crosses val="autoZero"/>
        <c:auto val="1"/>
        <c:lblAlgn val="ctr"/>
        <c:lblOffset val="100"/>
        <c:noMultiLvlLbl val="0"/>
      </c:catAx>
      <c:valAx>
        <c:axId val="1981824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981808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800">
                <a:latin typeface="Times New Roman" panose="02020603050405020304" pitchFamily="18" charset="0"/>
                <a:cs typeface="Times New Roman" panose="02020603050405020304" pitchFamily="18" charset="0"/>
              </a:defRPr>
            </a:pPr>
            <a:r>
              <a:rPr lang="ru-RU" sz="1800" dirty="0">
                <a:latin typeface="Times New Roman" panose="02020603050405020304" pitchFamily="18" charset="0"/>
                <a:cs typeface="Times New Roman" panose="02020603050405020304" pitchFamily="18" charset="0"/>
              </a:rPr>
              <a:t>Применяете ли вы в своей практике НП пациентов?</a:t>
            </a:r>
          </a:p>
        </c:rich>
      </c:tx>
      <c:overlay val="0"/>
    </c:title>
    <c:autoTitleDeleted val="0"/>
    <c:plotArea>
      <c:layout/>
      <c:pieChart>
        <c:varyColors val="1"/>
        <c:ser>
          <c:idx val="0"/>
          <c:order val="0"/>
          <c:tx>
            <c:strRef>
              <c:f>Лист1!$B$1</c:f>
              <c:strCache>
                <c:ptCount val="1"/>
                <c:pt idx="0">
                  <c:v>Столбец1</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Лист1!$A$2:$A$3</c:f>
              <c:strCache>
                <c:ptCount val="2"/>
                <c:pt idx="0">
                  <c:v>Да</c:v>
                </c:pt>
                <c:pt idx="1">
                  <c:v>Нет</c:v>
                </c:pt>
              </c:strCache>
            </c:strRef>
          </c:cat>
          <c:val>
            <c:numRef>
              <c:f>Лист1!$B$2:$B$3</c:f>
              <c:numCache>
                <c:formatCode>General</c:formatCode>
                <c:ptCount val="2"/>
                <c:pt idx="0">
                  <c:v>65</c:v>
                </c:pt>
                <c:pt idx="1">
                  <c:v>35</c:v>
                </c:pt>
              </c:numCache>
            </c:numRef>
          </c:val>
          <c:extLst>
            <c:ext xmlns:c16="http://schemas.microsoft.com/office/drawing/2014/chart" uri="{C3380CC4-5D6E-409C-BE32-E72D297353CC}">
              <c16:uniqueId val="{00000000-9799-844A-92CD-2CF6A40CF7AB}"/>
            </c:ext>
          </c:extLst>
        </c:ser>
        <c:dLbls>
          <c:showLegendKey val="0"/>
          <c:showVal val="0"/>
          <c:showCatName val="0"/>
          <c:showSerName val="0"/>
          <c:showPercent val="1"/>
          <c:showBubbleSize val="0"/>
          <c:showLeaderLines val="1"/>
        </c:dLbls>
        <c:firstSliceAng val="0"/>
      </c:pieChart>
    </c:plotArea>
    <c:legend>
      <c:legendPos val="t"/>
      <c:overlay val="0"/>
    </c:legend>
    <c:plotVisOnly val="1"/>
    <c:dispBlanksAs val="gap"/>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Лист1!$B$1</c:f>
              <c:strCache>
                <c:ptCount val="1"/>
                <c:pt idx="0">
                  <c:v>Продажи</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Лист1!$A$2:$A$3</c:f>
              <c:strCache>
                <c:ptCount val="2"/>
                <c:pt idx="0">
                  <c:v>Да</c:v>
                </c:pt>
                <c:pt idx="1">
                  <c:v>Нет</c:v>
                </c:pt>
              </c:strCache>
            </c:strRef>
          </c:cat>
          <c:val>
            <c:numRef>
              <c:f>Лист1!$B$2:$B$3</c:f>
              <c:numCache>
                <c:formatCode>General</c:formatCode>
                <c:ptCount val="2"/>
                <c:pt idx="0">
                  <c:v>67</c:v>
                </c:pt>
                <c:pt idx="1">
                  <c:v>33</c:v>
                </c:pt>
              </c:numCache>
            </c:numRef>
          </c:val>
          <c:extLst>
            <c:ext xmlns:c16="http://schemas.microsoft.com/office/drawing/2014/chart" uri="{C3380CC4-5D6E-409C-BE32-E72D297353CC}">
              <c16:uniqueId val="{00000000-906C-6541-BB0C-AA41C714F221}"/>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13690406668962E-2"/>
          <c:y val="6.4085327324741689E-2"/>
          <c:w val="0.93120458125735317"/>
          <c:h val="0.63014092184201753"/>
        </c:manualLayout>
      </c:layout>
      <c:barChart>
        <c:barDir val="col"/>
        <c:grouping val="clustered"/>
        <c:varyColors val="0"/>
        <c:ser>
          <c:idx val="0"/>
          <c:order val="0"/>
          <c:tx>
            <c:strRef>
              <c:f>Лист1!$B$1</c:f>
              <c:strCache>
                <c:ptCount val="1"/>
                <c:pt idx="0">
                  <c:v>Инфекции мочевывводящих путей</c:v>
                </c:pt>
              </c:strCache>
            </c:strRef>
          </c:tx>
          <c:spPr>
            <a:solidFill>
              <a:schemeClr val="accent1"/>
            </a:solidFill>
            <a:ln>
              <a:noFill/>
            </a:ln>
            <a:effectLst/>
            <a:sp3d/>
          </c:spPr>
          <c:invertIfNegative val="0"/>
          <c:dLbls>
            <c:dLbl>
              <c:idx val="2"/>
              <c:layout>
                <c:manualLayout>
                  <c:x val="-8.2997314023932744E-3"/>
                  <c:y val="2.7034160961820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D2-4228-BFE3-5B7F9CAAA75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2</c:v>
                </c:pt>
                <c:pt idx="1">
                  <c:v>1</c:v>
                </c:pt>
                <c:pt idx="2">
                  <c:v>1</c:v>
                </c:pt>
                <c:pt idx="3">
                  <c:v>1</c:v>
                </c:pt>
                <c:pt idx="4">
                  <c:v>1</c:v>
                </c:pt>
              </c:numCache>
            </c:numRef>
          </c:val>
          <c:extLst>
            <c:ext xmlns:c16="http://schemas.microsoft.com/office/drawing/2014/chart" uri="{C3380CC4-5D6E-409C-BE32-E72D297353CC}">
              <c16:uniqueId val="{00000000-FA66-D54A-8377-F5F8F4A3A6CF}"/>
            </c:ext>
          </c:extLst>
        </c:ser>
        <c:ser>
          <c:idx val="1"/>
          <c:order val="1"/>
          <c:tx>
            <c:strRef>
              <c:f>Лист1!$C$1</c:f>
              <c:strCache>
                <c:ptCount val="1"/>
                <c:pt idx="0">
                  <c:v>Инфекция дыхательных путей </c:v>
                </c:pt>
              </c:strCache>
            </c:strRef>
          </c:tx>
          <c:spPr>
            <a:solidFill>
              <a:srgbClr val="FFC000"/>
            </a:solidFill>
            <a:ln>
              <a:noFill/>
            </a:ln>
            <a:effectLst/>
            <a:sp3d/>
          </c:spPr>
          <c:invertIfNegative val="0"/>
          <c:dLbls>
            <c:dLbl>
              <c:idx val="1"/>
              <c:layout>
                <c:manualLayout>
                  <c:x val="0"/>
                  <c:y val="-4.960386345961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D2-4228-BFE3-5B7F9CAAA75B}"/>
                </c:ext>
              </c:extLst>
            </c:dLbl>
            <c:dLbl>
              <c:idx val="2"/>
              <c:layout>
                <c:manualLayout>
                  <c:x val="0"/>
                  <c:y val="-9.1916147270188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D2-4228-BFE3-5B7F9CAAA75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Лист1!$C$2:$C$6</c:f>
              <c:numCache>
                <c:formatCode>General</c:formatCode>
                <c:ptCount val="5"/>
                <c:pt idx="0">
                  <c:v>10</c:v>
                </c:pt>
                <c:pt idx="1">
                  <c:v>4</c:v>
                </c:pt>
                <c:pt idx="2">
                  <c:v>4</c:v>
                </c:pt>
                <c:pt idx="3">
                  <c:v>11</c:v>
                </c:pt>
                <c:pt idx="4">
                  <c:v>12</c:v>
                </c:pt>
              </c:numCache>
            </c:numRef>
          </c:val>
          <c:extLst>
            <c:ext xmlns:c16="http://schemas.microsoft.com/office/drawing/2014/chart" uri="{C3380CC4-5D6E-409C-BE32-E72D297353CC}">
              <c16:uniqueId val="{00000001-FA66-D54A-8377-F5F8F4A3A6CF}"/>
            </c:ext>
          </c:extLst>
        </c:ser>
        <c:ser>
          <c:idx val="2"/>
          <c:order val="2"/>
          <c:tx>
            <c:strRef>
              <c:f>Лист1!$D$1</c:f>
              <c:strCache>
                <c:ptCount val="1"/>
                <c:pt idx="0">
                  <c:v>Другие</c:v>
                </c:pt>
              </c:strCache>
            </c:strRef>
          </c:tx>
          <c:spPr>
            <a:solidFill>
              <a:srgbClr val="00B050"/>
            </a:solidFill>
            <a:ln>
              <a:solidFill>
                <a:schemeClr val="accent1"/>
              </a:solid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Лист1!$D$2:$D$6</c:f>
              <c:numCache>
                <c:formatCode>General</c:formatCode>
                <c:ptCount val="5"/>
                <c:pt idx="0">
                  <c:v>56</c:v>
                </c:pt>
                <c:pt idx="1">
                  <c:v>52</c:v>
                </c:pt>
                <c:pt idx="2">
                  <c:v>748</c:v>
                </c:pt>
                <c:pt idx="3">
                  <c:v>13</c:v>
                </c:pt>
                <c:pt idx="4">
                  <c:v>5</c:v>
                </c:pt>
              </c:numCache>
            </c:numRef>
          </c:val>
          <c:extLst>
            <c:ext xmlns:c16="http://schemas.microsoft.com/office/drawing/2014/chart" uri="{C3380CC4-5D6E-409C-BE32-E72D297353CC}">
              <c16:uniqueId val="{00000002-FA66-D54A-8377-F5F8F4A3A6CF}"/>
            </c:ext>
          </c:extLst>
        </c:ser>
        <c:dLbls>
          <c:showLegendKey val="0"/>
          <c:showVal val="0"/>
          <c:showCatName val="0"/>
          <c:showSerName val="0"/>
          <c:showPercent val="0"/>
          <c:showBubbleSize val="0"/>
        </c:dLbls>
        <c:gapWidth val="150"/>
        <c:axId val="198300416"/>
        <c:axId val="198301952"/>
      </c:barChart>
      <c:catAx>
        <c:axId val="198300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itchFamily="18" charset="0"/>
                <a:ea typeface="+mn-ea"/>
                <a:cs typeface="Times New Roman" pitchFamily="18" charset="0"/>
              </a:defRPr>
            </a:pPr>
            <a:endParaRPr lang="ru-RU"/>
          </a:p>
        </c:txPr>
        <c:crossAx val="198301952"/>
        <c:crosses val="autoZero"/>
        <c:auto val="1"/>
        <c:lblAlgn val="ctr"/>
        <c:lblOffset val="100"/>
        <c:noMultiLvlLbl val="0"/>
      </c:catAx>
      <c:valAx>
        <c:axId val="198301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8300416"/>
        <c:crosses val="autoZero"/>
        <c:crossBetween val="between"/>
      </c:valAx>
      <c:spPr>
        <a:noFill/>
        <a:ln>
          <a:noFill/>
        </a:ln>
        <a:effectLst/>
        <a:sp3d/>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332958356625903"/>
          <c:y val="7.9940579600674772E-2"/>
        </c:manualLayout>
      </c:layout>
      <c:overlay val="0"/>
      <c:txPr>
        <a:bodyPr/>
        <a:lstStyle/>
        <a:p>
          <a:pPr>
            <a:defRPr>
              <a:latin typeface="Times New Roman" pitchFamily="18" charset="0"/>
              <a:cs typeface="Times New Roman" pitchFamily="18" charset="0"/>
            </a:defRPr>
          </a:pPr>
          <a:endParaRPr lang="ru-RU"/>
        </a:p>
      </c:txPr>
    </c:title>
    <c:autoTitleDeleted val="0"/>
    <c:plotArea>
      <c:layout/>
      <c:barChart>
        <c:barDir val="col"/>
        <c:grouping val="clustered"/>
        <c:varyColors val="0"/>
        <c:ser>
          <c:idx val="0"/>
          <c:order val="0"/>
          <c:tx>
            <c:strRef>
              <c:f>Лист1!$B$1</c:f>
              <c:strCache>
                <c:ptCount val="1"/>
                <c:pt idx="0">
                  <c:v>ГСИ</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75</c:v>
                </c:pt>
                <c:pt idx="1">
                  <c:v>71</c:v>
                </c:pt>
                <c:pt idx="2">
                  <c:v>37</c:v>
                </c:pt>
                <c:pt idx="3">
                  <c:v>25</c:v>
                </c:pt>
                <c:pt idx="4">
                  <c:v>34</c:v>
                </c:pt>
              </c:numCache>
            </c:numRef>
          </c:val>
          <c:extLst>
            <c:ext xmlns:c16="http://schemas.microsoft.com/office/drawing/2014/chart" uri="{C3380CC4-5D6E-409C-BE32-E72D297353CC}">
              <c16:uniqueId val="{00000000-642A-0D4A-AEF9-19FACF275692}"/>
            </c:ext>
          </c:extLst>
        </c:ser>
        <c:dLbls>
          <c:showLegendKey val="0"/>
          <c:showVal val="0"/>
          <c:showCatName val="0"/>
          <c:showSerName val="0"/>
          <c:showPercent val="0"/>
          <c:showBubbleSize val="0"/>
        </c:dLbls>
        <c:gapWidth val="150"/>
        <c:axId val="198331008"/>
        <c:axId val="198369664"/>
      </c:barChart>
      <c:catAx>
        <c:axId val="198331008"/>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198369664"/>
        <c:crosses val="autoZero"/>
        <c:auto val="1"/>
        <c:lblAlgn val="ctr"/>
        <c:lblOffset val="100"/>
        <c:noMultiLvlLbl val="0"/>
      </c:catAx>
      <c:valAx>
        <c:axId val="198369664"/>
        <c:scaling>
          <c:orientation val="minMax"/>
        </c:scaling>
        <c:delete val="0"/>
        <c:axPos val="l"/>
        <c:majorGridlines/>
        <c:numFmt formatCode="General" sourceLinked="1"/>
        <c:majorTickMark val="out"/>
        <c:minorTickMark val="none"/>
        <c:tickLblPos val="nextTo"/>
        <c:crossAx val="1983310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82338500850329E-2"/>
          <c:y val="0.18487546099213908"/>
          <c:w val="0.93275493428080636"/>
          <c:h val="0.7167665652325893"/>
        </c:manualLayout>
      </c:layout>
      <c:barChart>
        <c:barDir val="col"/>
        <c:grouping val="clustered"/>
        <c:varyColors val="0"/>
        <c:ser>
          <c:idx val="0"/>
          <c:order val="0"/>
          <c:tx>
            <c:strRef>
              <c:f>Лист1!$B$1</c:f>
              <c:strCache>
                <c:ptCount val="1"/>
                <c:pt idx="0">
                  <c:v>в хирургических отделениях</c:v>
                </c:pt>
              </c:strCache>
            </c:strRef>
          </c:tx>
          <c:spPr>
            <a:solidFill>
              <a:srgbClr val="00B050"/>
            </a:solid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36</c:v>
                </c:pt>
                <c:pt idx="1">
                  <c:v>29</c:v>
                </c:pt>
                <c:pt idx="2">
                  <c:v>15</c:v>
                </c:pt>
                <c:pt idx="3">
                  <c:v>11</c:v>
                </c:pt>
                <c:pt idx="4">
                  <c:v>21</c:v>
                </c:pt>
              </c:numCache>
            </c:numRef>
          </c:val>
          <c:extLst>
            <c:ext xmlns:c16="http://schemas.microsoft.com/office/drawing/2014/chart" uri="{C3380CC4-5D6E-409C-BE32-E72D297353CC}">
              <c16:uniqueId val="{00000000-2153-0842-80F3-BE58D28571E3}"/>
            </c:ext>
          </c:extLst>
        </c:ser>
        <c:ser>
          <c:idx val="1"/>
          <c:order val="1"/>
          <c:tx>
            <c:strRef>
              <c:f>Лист1!$C$1</c:f>
              <c:strCache>
                <c:ptCount val="1"/>
                <c:pt idx="0">
                  <c:v>дородовых отделениях</c:v>
                </c:pt>
              </c:strCache>
            </c:strRef>
          </c:tx>
          <c:spPr>
            <a:solidFill>
              <a:srgbClr val="FFFF00"/>
            </a:solid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Лист1!$C$2:$C$6</c:f>
              <c:numCache>
                <c:formatCode>General</c:formatCode>
                <c:ptCount val="5"/>
                <c:pt idx="0">
                  <c:v>20</c:v>
                </c:pt>
                <c:pt idx="1">
                  <c:v>29</c:v>
                </c:pt>
                <c:pt idx="2">
                  <c:v>14</c:v>
                </c:pt>
                <c:pt idx="3">
                  <c:v>7</c:v>
                </c:pt>
                <c:pt idx="4">
                  <c:v>11</c:v>
                </c:pt>
              </c:numCache>
            </c:numRef>
          </c:val>
          <c:extLst>
            <c:ext xmlns:c16="http://schemas.microsoft.com/office/drawing/2014/chart" uri="{C3380CC4-5D6E-409C-BE32-E72D297353CC}">
              <c16:uniqueId val="{00000001-2153-0842-80F3-BE58D28571E3}"/>
            </c:ext>
          </c:extLst>
        </c:ser>
        <c:ser>
          <c:idx val="2"/>
          <c:order val="2"/>
          <c:tx>
            <c:strRef>
              <c:f>Лист1!$D$1</c:f>
              <c:strCache>
                <c:ptCount val="1"/>
                <c:pt idx="0">
                  <c:v>прочие отделения</c:v>
                </c:pt>
              </c:strCache>
            </c:strRef>
          </c:tx>
          <c:spPr>
            <a:solidFill>
              <a:srgbClr val="0070C0"/>
            </a:solid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Лист1!$D$2:$D$6</c:f>
              <c:numCache>
                <c:formatCode>General</c:formatCode>
                <c:ptCount val="5"/>
                <c:pt idx="0">
                  <c:v>19</c:v>
                </c:pt>
                <c:pt idx="1">
                  <c:v>13</c:v>
                </c:pt>
                <c:pt idx="2">
                  <c:v>8</c:v>
                </c:pt>
                <c:pt idx="3">
                  <c:v>7</c:v>
                </c:pt>
                <c:pt idx="4">
                  <c:v>2</c:v>
                </c:pt>
              </c:numCache>
            </c:numRef>
          </c:val>
          <c:extLst>
            <c:ext xmlns:c16="http://schemas.microsoft.com/office/drawing/2014/chart" uri="{C3380CC4-5D6E-409C-BE32-E72D297353CC}">
              <c16:uniqueId val="{00000002-2153-0842-80F3-BE58D28571E3}"/>
            </c:ext>
          </c:extLst>
        </c:ser>
        <c:dLbls>
          <c:showLegendKey val="0"/>
          <c:showVal val="0"/>
          <c:showCatName val="0"/>
          <c:showSerName val="0"/>
          <c:showPercent val="0"/>
          <c:showBubbleSize val="0"/>
        </c:dLbls>
        <c:gapWidth val="164"/>
        <c:overlap val="-22"/>
        <c:axId val="198432256"/>
        <c:axId val="198433792"/>
      </c:barChart>
      <c:catAx>
        <c:axId val="1984322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8433792"/>
        <c:crosses val="autoZero"/>
        <c:auto val="1"/>
        <c:lblAlgn val="ctr"/>
        <c:lblOffset val="100"/>
        <c:noMultiLvlLbl val="0"/>
      </c:catAx>
      <c:valAx>
        <c:axId val="1984337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98432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Лист1!$B$1</c:f>
              <c:strCache>
                <c:ptCount val="1"/>
                <c:pt idx="0">
                  <c:v>плановые операции</c:v>
                </c:pt>
              </c:strCache>
            </c:strRef>
          </c:tx>
          <c:spPr>
            <a:solidFill>
              <a:schemeClr val="bg1">
                <a:lumMod val="85000"/>
              </a:schemeClr>
            </a:solidFill>
            <a:ln>
              <a:noFill/>
            </a:ln>
            <a:effectLst>
              <a:outerShdw blurRad="38100" dist="25400" dir="2700000" algn="br"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56757</c:v>
                </c:pt>
                <c:pt idx="1">
                  <c:v>53050</c:v>
                </c:pt>
                <c:pt idx="2">
                  <c:v>63426</c:v>
                </c:pt>
                <c:pt idx="3" formatCode="0">
                  <c:v>51721</c:v>
                </c:pt>
                <c:pt idx="4" formatCode="0">
                  <c:v>56260</c:v>
                </c:pt>
              </c:numCache>
            </c:numRef>
          </c:val>
          <c:extLst>
            <c:ext xmlns:c16="http://schemas.microsoft.com/office/drawing/2014/chart" uri="{C3380CC4-5D6E-409C-BE32-E72D297353CC}">
              <c16:uniqueId val="{00000000-5B6D-D549-AB3A-9A7D067BA37C}"/>
            </c:ext>
          </c:extLst>
        </c:ser>
        <c:ser>
          <c:idx val="1"/>
          <c:order val="1"/>
          <c:tx>
            <c:strRef>
              <c:f>Лист1!$C$1</c:f>
              <c:strCache>
                <c:ptCount val="1"/>
                <c:pt idx="0">
                  <c:v>в т.ч. осложнения</c:v>
                </c:pt>
              </c:strCache>
            </c:strRef>
          </c:tx>
          <c:spPr>
            <a:solidFill>
              <a:schemeClr val="accent2">
                <a:lumMod val="40000"/>
                <a:lumOff val="60000"/>
              </a:schemeClr>
            </a:solidFill>
            <a:ln>
              <a:noFill/>
            </a:ln>
            <a:effectLst>
              <a:outerShdw blurRad="38100" dist="25400" dir="2700000" algn="br"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Лист1!$C$2:$C$6</c:f>
              <c:numCache>
                <c:formatCode>General</c:formatCode>
                <c:ptCount val="5"/>
                <c:pt idx="0">
                  <c:v>33</c:v>
                </c:pt>
                <c:pt idx="1">
                  <c:v>21</c:v>
                </c:pt>
                <c:pt idx="2">
                  <c:v>11</c:v>
                </c:pt>
                <c:pt idx="3" formatCode="0">
                  <c:v>8</c:v>
                </c:pt>
                <c:pt idx="4" formatCode="0">
                  <c:v>10</c:v>
                </c:pt>
              </c:numCache>
            </c:numRef>
          </c:val>
          <c:extLst>
            <c:ext xmlns:c16="http://schemas.microsoft.com/office/drawing/2014/chart" uri="{C3380CC4-5D6E-409C-BE32-E72D297353CC}">
              <c16:uniqueId val="{00000001-5B6D-D549-AB3A-9A7D067BA37C}"/>
            </c:ext>
          </c:extLst>
        </c:ser>
        <c:dLbls>
          <c:showLegendKey val="0"/>
          <c:showVal val="0"/>
          <c:showCatName val="0"/>
          <c:showSerName val="0"/>
          <c:showPercent val="0"/>
          <c:showBubbleSize val="0"/>
        </c:dLbls>
        <c:gapWidth val="150"/>
        <c:shape val="box"/>
        <c:axId val="198773760"/>
        <c:axId val="198779648"/>
        <c:axId val="0"/>
      </c:bar3DChart>
      <c:catAx>
        <c:axId val="198773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itchFamily="18" charset="0"/>
                <a:ea typeface="+mn-ea"/>
                <a:cs typeface="Times New Roman" pitchFamily="18" charset="0"/>
              </a:defRPr>
            </a:pPr>
            <a:endParaRPr lang="ru-RU"/>
          </a:p>
        </c:txPr>
        <c:crossAx val="198779648"/>
        <c:crosses val="autoZero"/>
        <c:auto val="1"/>
        <c:lblAlgn val="ctr"/>
        <c:lblOffset val="100"/>
        <c:noMultiLvlLbl val="0"/>
      </c:catAx>
      <c:valAx>
        <c:axId val="198779648"/>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98773760"/>
        <c:crosses val="autoZero"/>
        <c:crossBetween val="between"/>
      </c:valAx>
      <c:spPr>
        <a:noFill/>
        <a:ln>
          <a:noFill/>
        </a:ln>
        <a:effectLst/>
      </c:spPr>
    </c:plotArea>
    <c:legend>
      <c:legendPos val="b"/>
      <c:legendEntry>
        <c:idx val="0"/>
        <c:txPr>
          <a:bodyPr rot="0" spcFirstLastPara="1" vertOverflow="ellipsis" vert="horz" wrap="square" anchor="b"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15919656409815872"/>
          <c:y val="0.89528419877230736"/>
          <c:w val="0.66443805462594308"/>
          <c:h val="0.10295929207370484"/>
        </c:manualLayout>
      </c:layout>
      <c:overlay val="0"/>
      <c:spPr>
        <a:noFill/>
        <a:ln>
          <a:noFill/>
        </a:ln>
        <a:effectLst/>
      </c:spPr>
      <c:txPr>
        <a:bodyPr rot="0" spcFirstLastPara="1" vertOverflow="ellipsis" vert="horz" wrap="square" anchor="b"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Лист1!$B$1</c:f>
              <c:strCache>
                <c:ptCount val="1"/>
                <c:pt idx="0">
                  <c:v>экстренные операции </c:v>
                </c:pt>
              </c:strCache>
            </c:strRef>
          </c:tx>
          <c:spPr>
            <a:solidFill>
              <a:schemeClr val="accent3">
                <a:lumMod val="40000"/>
                <a:lumOff val="60000"/>
              </a:schemeClr>
            </a:solidFill>
            <a:ln>
              <a:noFill/>
            </a:ln>
            <a:effectLst>
              <a:outerShdw blurRad="38100" dist="25400" dir="2700000" algn="br"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20388</c:v>
                </c:pt>
                <c:pt idx="1">
                  <c:v>13888</c:v>
                </c:pt>
                <c:pt idx="2">
                  <c:v>18975</c:v>
                </c:pt>
                <c:pt idx="3" formatCode="0">
                  <c:v>22845</c:v>
                </c:pt>
                <c:pt idx="4" formatCode="0">
                  <c:v>22114</c:v>
                </c:pt>
              </c:numCache>
            </c:numRef>
          </c:val>
          <c:extLst>
            <c:ext xmlns:c16="http://schemas.microsoft.com/office/drawing/2014/chart" uri="{C3380CC4-5D6E-409C-BE32-E72D297353CC}">
              <c16:uniqueId val="{00000000-9E79-244B-8D9B-D9B0E1F5968F}"/>
            </c:ext>
          </c:extLst>
        </c:ser>
        <c:ser>
          <c:idx val="1"/>
          <c:order val="1"/>
          <c:tx>
            <c:strRef>
              <c:f>Лист1!$C$1</c:f>
              <c:strCache>
                <c:ptCount val="1"/>
                <c:pt idx="0">
                  <c:v>в т.ч. осложнения после экстренных операции</c:v>
                </c:pt>
              </c:strCache>
            </c:strRef>
          </c:tx>
          <c:spPr>
            <a:solidFill>
              <a:schemeClr val="accent2">
                <a:lumMod val="40000"/>
                <a:lumOff val="60000"/>
              </a:schemeClr>
            </a:solidFill>
            <a:ln>
              <a:noFill/>
            </a:ln>
            <a:effectLst>
              <a:outerShdw blurRad="38100" dist="25400" dir="2700000" algn="br"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Лист1!$A$2:$A$6</c:f>
              <c:numCache>
                <c:formatCode>General</c:formatCode>
                <c:ptCount val="5"/>
                <c:pt idx="0">
                  <c:v>2018</c:v>
                </c:pt>
                <c:pt idx="1">
                  <c:v>2019</c:v>
                </c:pt>
                <c:pt idx="2">
                  <c:v>2020</c:v>
                </c:pt>
                <c:pt idx="3">
                  <c:v>2021</c:v>
                </c:pt>
                <c:pt idx="4">
                  <c:v>2022</c:v>
                </c:pt>
              </c:numCache>
            </c:numRef>
          </c:cat>
          <c:val>
            <c:numRef>
              <c:f>Лист1!$C$2:$C$6</c:f>
              <c:numCache>
                <c:formatCode>General</c:formatCode>
                <c:ptCount val="5"/>
                <c:pt idx="0">
                  <c:v>3</c:v>
                </c:pt>
                <c:pt idx="1">
                  <c:v>7</c:v>
                </c:pt>
                <c:pt idx="2">
                  <c:v>4</c:v>
                </c:pt>
                <c:pt idx="3">
                  <c:v>3</c:v>
                </c:pt>
                <c:pt idx="4">
                  <c:v>11</c:v>
                </c:pt>
              </c:numCache>
            </c:numRef>
          </c:val>
          <c:extLst>
            <c:ext xmlns:c16="http://schemas.microsoft.com/office/drawing/2014/chart" uri="{C3380CC4-5D6E-409C-BE32-E72D297353CC}">
              <c16:uniqueId val="{00000001-9E79-244B-8D9B-D9B0E1F5968F}"/>
            </c:ext>
          </c:extLst>
        </c:ser>
        <c:dLbls>
          <c:showLegendKey val="0"/>
          <c:showVal val="0"/>
          <c:showCatName val="0"/>
          <c:showSerName val="0"/>
          <c:showPercent val="0"/>
          <c:showBubbleSize val="0"/>
        </c:dLbls>
        <c:gapWidth val="150"/>
        <c:shape val="box"/>
        <c:axId val="198871680"/>
        <c:axId val="198877568"/>
        <c:axId val="0"/>
      </c:bar3DChart>
      <c:catAx>
        <c:axId val="1988716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itchFamily="18" charset="0"/>
                <a:ea typeface="+mn-ea"/>
                <a:cs typeface="Times New Roman" pitchFamily="18" charset="0"/>
              </a:defRPr>
            </a:pPr>
            <a:endParaRPr lang="ru-RU"/>
          </a:p>
        </c:txPr>
        <c:crossAx val="198877568"/>
        <c:crosses val="autoZero"/>
        <c:auto val="1"/>
        <c:lblAlgn val="ctr"/>
        <c:lblOffset val="100"/>
        <c:noMultiLvlLbl val="0"/>
      </c:catAx>
      <c:valAx>
        <c:axId val="198877568"/>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9887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абсцесс</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1</c:v>
                </c:pt>
                <c:pt idx="1">
                  <c:v>1</c:v>
                </c:pt>
                <c:pt idx="2">
                  <c:v>1</c:v>
                </c:pt>
                <c:pt idx="3">
                  <c:v>0</c:v>
                </c:pt>
                <c:pt idx="4">
                  <c:v>1</c:v>
                </c:pt>
              </c:numCache>
            </c:numRef>
          </c:val>
          <c:extLst>
            <c:ext xmlns:c16="http://schemas.microsoft.com/office/drawing/2014/chart" uri="{C3380CC4-5D6E-409C-BE32-E72D297353CC}">
              <c16:uniqueId val="{00000000-E2AF-EF48-9DC9-64C64C8C3FA8}"/>
            </c:ext>
          </c:extLst>
        </c:ser>
        <c:ser>
          <c:idx val="1"/>
          <c:order val="1"/>
          <c:tx>
            <c:strRef>
              <c:f>Лист1!$C$1</c:f>
              <c:strCache>
                <c:ptCount val="1"/>
                <c:pt idx="0">
                  <c:v>флегмона</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Лист1!$A$2:$A$6</c:f>
              <c:numCache>
                <c:formatCode>General</c:formatCode>
                <c:ptCount val="5"/>
                <c:pt idx="0">
                  <c:v>2018</c:v>
                </c:pt>
                <c:pt idx="1">
                  <c:v>2019</c:v>
                </c:pt>
                <c:pt idx="2">
                  <c:v>2020</c:v>
                </c:pt>
                <c:pt idx="3">
                  <c:v>2021</c:v>
                </c:pt>
                <c:pt idx="4">
                  <c:v>2022</c:v>
                </c:pt>
              </c:numCache>
            </c:numRef>
          </c:cat>
          <c:val>
            <c:numRef>
              <c:f>Лист1!$C$2:$C$6</c:f>
              <c:numCache>
                <c:formatCode>General</c:formatCode>
                <c:ptCount val="5"/>
                <c:pt idx="0">
                  <c:v>2</c:v>
                </c:pt>
                <c:pt idx="1">
                  <c:v>0</c:v>
                </c:pt>
                <c:pt idx="2">
                  <c:v>0</c:v>
                </c:pt>
                <c:pt idx="3">
                  <c:v>0</c:v>
                </c:pt>
                <c:pt idx="4">
                  <c:v>2</c:v>
                </c:pt>
              </c:numCache>
            </c:numRef>
          </c:val>
          <c:extLst>
            <c:ext xmlns:c16="http://schemas.microsoft.com/office/drawing/2014/chart" uri="{C3380CC4-5D6E-409C-BE32-E72D297353CC}">
              <c16:uniqueId val="{00000001-E2AF-EF48-9DC9-64C64C8C3FA8}"/>
            </c:ext>
          </c:extLst>
        </c:ser>
        <c:ser>
          <c:idx val="2"/>
          <c:order val="2"/>
          <c:tx>
            <c:strRef>
              <c:f>Лист1!$D$1</c:f>
              <c:strCache>
                <c:ptCount val="1"/>
                <c:pt idx="0">
                  <c:v>нагноение послеоперационной раны</c:v>
                </c:pt>
              </c:strCache>
            </c:strRef>
          </c:tx>
          <c:spPr>
            <a:solidFill>
              <a:srgbClr val="FFFF00"/>
            </a:solidFill>
          </c:spPr>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Лист1!$A$2:$A$6</c:f>
              <c:numCache>
                <c:formatCode>General</c:formatCode>
                <c:ptCount val="5"/>
                <c:pt idx="0">
                  <c:v>2018</c:v>
                </c:pt>
                <c:pt idx="1">
                  <c:v>2019</c:v>
                </c:pt>
                <c:pt idx="2">
                  <c:v>2020</c:v>
                </c:pt>
                <c:pt idx="3">
                  <c:v>2021</c:v>
                </c:pt>
                <c:pt idx="4">
                  <c:v>2022</c:v>
                </c:pt>
              </c:numCache>
            </c:numRef>
          </c:cat>
          <c:val>
            <c:numRef>
              <c:f>Лист1!$D$2:$D$6</c:f>
              <c:numCache>
                <c:formatCode>General</c:formatCode>
                <c:ptCount val="5"/>
                <c:pt idx="0">
                  <c:v>18</c:v>
                </c:pt>
                <c:pt idx="1">
                  <c:v>14</c:v>
                </c:pt>
                <c:pt idx="2">
                  <c:v>10</c:v>
                </c:pt>
                <c:pt idx="3">
                  <c:v>4</c:v>
                </c:pt>
                <c:pt idx="4">
                  <c:v>4</c:v>
                </c:pt>
              </c:numCache>
            </c:numRef>
          </c:val>
          <c:extLst>
            <c:ext xmlns:c16="http://schemas.microsoft.com/office/drawing/2014/chart" uri="{C3380CC4-5D6E-409C-BE32-E72D297353CC}">
              <c16:uniqueId val="{00000002-E2AF-EF48-9DC9-64C64C8C3FA8}"/>
            </c:ext>
          </c:extLst>
        </c:ser>
        <c:ser>
          <c:idx val="3"/>
          <c:order val="3"/>
          <c:tx>
            <c:strRef>
              <c:f>Лист1!$E$1</c:f>
              <c:strCache>
                <c:ptCount val="1"/>
                <c:pt idx="0">
                  <c:v>перитонит</c:v>
                </c:pt>
              </c:strCache>
            </c:strRef>
          </c:tx>
          <c:invertIfNegative val="0"/>
          <c:cat>
            <c:numRef>
              <c:f>Лист1!$A$2:$A$6</c:f>
              <c:numCache>
                <c:formatCode>General</c:formatCode>
                <c:ptCount val="5"/>
                <c:pt idx="0">
                  <c:v>2018</c:v>
                </c:pt>
                <c:pt idx="1">
                  <c:v>2019</c:v>
                </c:pt>
                <c:pt idx="2">
                  <c:v>2020</c:v>
                </c:pt>
                <c:pt idx="3">
                  <c:v>2021</c:v>
                </c:pt>
                <c:pt idx="4">
                  <c:v>2022</c:v>
                </c:pt>
              </c:numCache>
            </c:numRef>
          </c:cat>
          <c:val>
            <c:numRef>
              <c:f>Лист1!$E$2:$E$6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3-E2AF-EF48-9DC9-64C64C8C3FA8}"/>
            </c:ext>
          </c:extLst>
        </c:ser>
        <c:ser>
          <c:idx val="4"/>
          <c:order val="4"/>
          <c:tx>
            <c:strRef>
              <c:f>Лист1!$F$1</c:f>
              <c:strCache>
                <c:ptCount val="1"/>
                <c:pt idx="0">
                  <c:v>сепсис</c:v>
                </c:pt>
              </c:strCache>
            </c:strRef>
          </c:tx>
          <c:spPr>
            <a:solidFill>
              <a:srgbClr val="00B050"/>
            </a:solidFill>
          </c:spPr>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Лист1!$A$2:$A$6</c:f>
              <c:numCache>
                <c:formatCode>General</c:formatCode>
                <c:ptCount val="5"/>
                <c:pt idx="0">
                  <c:v>2018</c:v>
                </c:pt>
                <c:pt idx="1">
                  <c:v>2019</c:v>
                </c:pt>
                <c:pt idx="2">
                  <c:v>2020</c:v>
                </c:pt>
                <c:pt idx="3">
                  <c:v>2021</c:v>
                </c:pt>
                <c:pt idx="4">
                  <c:v>2022</c:v>
                </c:pt>
              </c:numCache>
            </c:numRef>
          </c:cat>
          <c:val>
            <c:numRef>
              <c:f>Лист1!$F$2:$F$6</c:f>
              <c:numCache>
                <c:formatCode>General</c:formatCode>
                <c:ptCount val="5"/>
                <c:pt idx="0">
                  <c:v>14</c:v>
                </c:pt>
                <c:pt idx="1">
                  <c:v>12</c:v>
                </c:pt>
                <c:pt idx="2">
                  <c:v>4</c:v>
                </c:pt>
                <c:pt idx="3">
                  <c:v>6</c:v>
                </c:pt>
                <c:pt idx="4">
                  <c:v>10</c:v>
                </c:pt>
              </c:numCache>
            </c:numRef>
          </c:val>
          <c:extLst>
            <c:ext xmlns:c16="http://schemas.microsoft.com/office/drawing/2014/chart" uri="{C3380CC4-5D6E-409C-BE32-E72D297353CC}">
              <c16:uniqueId val="{00000004-E2AF-EF48-9DC9-64C64C8C3FA8}"/>
            </c:ext>
          </c:extLst>
        </c:ser>
        <c:ser>
          <c:idx val="5"/>
          <c:order val="5"/>
          <c:tx>
            <c:strRef>
              <c:f>Лист1!$G$1</c:f>
              <c:strCache>
                <c:ptCount val="1"/>
                <c:pt idx="0">
                  <c:v>другие</c:v>
                </c:pt>
              </c:strCache>
            </c:strRef>
          </c:tx>
          <c:spPr>
            <a:solidFill>
              <a:schemeClr val="accent5">
                <a:lumMod val="75000"/>
              </a:schemeClr>
            </a:solidFill>
          </c:spPr>
          <c:invertIfNegative val="0"/>
          <c:dLbls>
            <c:dLbl>
              <c:idx val="0"/>
              <c:layout>
                <c:manualLayout>
                  <c:x val="7.944562716254750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06-4B1D-8426-5F1850D929E4}"/>
                </c:ext>
              </c:extLst>
            </c:dLbl>
            <c:dLbl>
              <c:idx val="1"/>
              <c:layout>
                <c:manualLayout>
                  <c:x val="4.76673762975285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06-4B1D-8426-5F1850D929E4}"/>
                </c:ext>
              </c:extLst>
            </c:dLbl>
            <c:dLbl>
              <c:idx val="3"/>
              <c:layout>
                <c:manualLayout>
                  <c:x val="7.944562716254750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06-4B1D-8426-5F1850D929E4}"/>
                </c:ext>
              </c:extLst>
            </c:dLbl>
            <c:dLbl>
              <c:idx val="4"/>
              <c:layout>
                <c:manualLayout>
                  <c:x val="1.430021288925855E-2"/>
                  <c:y val="2.59274419516218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06-4B1D-8426-5F1850D929E4}"/>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Лист1!$A$2:$A$6</c:f>
              <c:numCache>
                <c:formatCode>General</c:formatCode>
                <c:ptCount val="5"/>
                <c:pt idx="0">
                  <c:v>2018</c:v>
                </c:pt>
                <c:pt idx="1">
                  <c:v>2019</c:v>
                </c:pt>
                <c:pt idx="2">
                  <c:v>2020</c:v>
                </c:pt>
                <c:pt idx="3">
                  <c:v>2021</c:v>
                </c:pt>
                <c:pt idx="4">
                  <c:v>2022</c:v>
                </c:pt>
              </c:numCache>
            </c:numRef>
          </c:cat>
          <c:val>
            <c:numRef>
              <c:f>Лист1!$G$2:$G$6</c:f>
              <c:numCache>
                <c:formatCode>General</c:formatCode>
                <c:ptCount val="5"/>
                <c:pt idx="0">
                  <c:v>1</c:v>
                </c:pt>
                <c:pt idx="1">
                  <c:v>1</c:v>
                </c:pt>
                <c:pt idx="2">
                  <c:v>0</c:v>
                </c:pt>
                <c:pt idx="3">
                  <c:v>1</c:v>
                </c:pt>
                <c:pt idx="4">
                  <c:v>4</c:v>
                </c:pt>
              </c:numCache>
            </c:numRef>
          </c:val>
          <c:extLst>
            <c:ext xmlns:c16="http://schemas.microsoft.com/office/drawing/2014/chart" uri="{C3380CC4-5D6E-409C-BE32-E72D297353CC}">
              <c16:uniqueId val="{00000005-E2AF-EF48-9DC9-64C64C8C3FA8}"/>
            </c:ext>
          </c:extLst>
        </c:ser>
        <c:dLbls>
          <c:showLegendKey val="0"/>
          <c:showVal val="0"/>
          <c:showCatName val="0"/>
          <c:showSerName val="0"/>
          <c:showPercent val="0"/>
          <c:showBubbleSize val="0"/>
        </c:dLbls>
        <c:gapWidth val="150"/>
        <c:shape val="box"/>
        <c:axId val="199010944"/>
        <c:axId val="199029120"/>
        <c:axId val="0"/>
      </c:bar3DChart>
      <c:catAx>
        <c:axId val="199010944"/>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199029120"/>
        <c:crosses val="autoZero"/>
        <c:auto val="1"/>
        <c:lblAlgn val="ctr"/>
        <c:lblOffset val="100"/>
        <c:noMultiLvlLbl val="0"/>
      </c:catAx>
      <c:valAx>
        <c:axId val="199029120"/>
        <c:scaling>
          <c:orientation val="minMax"/>
        </c:scaling>
        <c:delete val="0"/>
        <c:axPos val="l"/>
        <c:majorGridlines/>
        <c:numFmt formatCode="General" sourceLinked="1"/>
        <c:majorTickMark val="out"/>
        <c:minorTickMark val="none"/>
        <c:tickLblPos val="nextTo"/>
        <c:crossAx val="199010944"/>
        <c:crosses val="autoZero"/>
        <c:crossBetween val="between"/>
      </c:valAx>
    </c:plotArea>
    <c:legend>
      <c:legendPos val="r"/>
      <c:layout>
        <c:manualLayout>
          <c:xMode val="edge"/>
          <c:yMode val="edge"/>
          <c:x val="0.69571123445758687"/>
          <c:y val="0.13542132743134139"/>
          <c:w val="0.30428876554241308"/>
          <c:h val="0.74000659083293308"/>
        </c:manualLayout>
      </c:layout>
      <c:overlay val="0"/>
      <c:txPr>
        <a:bodyPr/>
        <a:lstStyle/>
        <a:p>
          <a:pPr>
            <a:defRPr sz="1800" b="1">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87721777683618"/>
          <c:y val="4.2455690885521549E-2"/>
          <c:w val="0.72947178477690289"/>
          <c:h val="0.8253464566929134"/>
        </c:manualLayout>
      </c:layout>
      <c:barChart>
        <c:barDir val="col"/>
        <c:grouping val="clustered"/>
        <c:varyColors val="0"/>
        <c:ser>
          <c:idx val="0"/>
          <c:order val="0"/>
          <c:tx>
            <c:strRef>
              <c:f>Лист1!$B$1</c:f>
              <c:strCache>
                <c:ptCount val="1"/>
                <c:pt idx="0">
                  <c:v>2018</c:v>
                </c:pt>
              </c:strCache>
            </c:strRef>
          </c:tx>
          <c:invertIfNegative val="0"/>
          <c:dLbls>
            <c:dLbl>
              <c:idx val="0"/>
              <c:tx>
                <c:rich>
                  <a:bodyPr/>
                  <a:lstStyle/>
                  <a:p>
                    <a:r>
                      <a:rPr lang="en-US" b="1">
                        <a:latin typeface="Times New Roman" pitchFamily="18" charset="0"/>
                        <a:cs typeface="Times New Roman" pitchFamily="18" charset="0"/>
                      </a:rPr>
                      <a:t>97%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B9-471A-9F41-E683FD26CB74}"/>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1"/>
                <c:pt idx="0">
                  <c:v>в процентах %</c:v>
                </c:pt>
              </c:strCache>
            </c:strRef>
          </c:cat>
          <c:val>
            <c:numRef>
              <c:f>Лист1!$B$2:$B$3</c:f>
              <c:numCache>
                <c:formatCode>General</c:formatCode>
                <c:ptCount val="2"/>
                <c:pt idx="0">
                  <c:v>97</c:v>
                </c:pt>
              </c:numCache>
            </c:numRef>
          </c:val>
          <c:extLst>
            <c:ext xmlns:c16="http://schemas.microsoft.com/office/drawing/2014/chart" uri="{C3380CC4-5D6E-409C-BE32-E72D297353CC}">
              <c16:uniqueId val="{00000000-ECBA-DC4E-B284-B63D7038179A}"/>
            </c:ext>
          </c:extLst>
        </c:ser>
        <c:ser>
          <c:idx val="1"/>
          <c:order val="1"/>
          <c:tx>
            <c:strRef>
              <c:f>Лист1!$C$1</c:f>
              <c:strCache>
                <c:ptCount val="1"/>
                <c:pt idx="0">
                  <c:v>2019</c:v>
                </c:pt>
              </c:strCache>
            </c:strRef>
          </c:tx>
          <c:invertIfNegative val="0"/>
          <c:dLbls>
            <c:dLbl>
              <c:idx val="0"/>
              <c:tx>
                <c:rich>
                  <a:bodyPr/>
                  <a:lstStyle/>
                  <a:p>
                    <a:r>
                      <a:rPr lang="en-US" b="1">
                        <a:latin typeface="Times New Roman" pitchFamily="18" charset="0"/>
                        <a:cs typeface="Times New Roman" pitchFamily="18" charset="0"/>
                      </a:rPr>
                      <a:t>86%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B9-471A-9F41-E683FD26CB74}"/>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1"/>
                <c:pt idx="0">
                  <c:v>в процентах %</c:v>
                </c:pt>
              </c:strCache>
            </c:strRef>
          </c:cat>
          <c:val>
            <c:numRef>
              <c:f>Лист1!$C$2:$C$3</c:f>
              <c:numCache>
                <c:formatCode>General</c:formatCode>
                <c:ptCount val="2"/>
                <c:pt idx="0">
                  <c:v>86</c:v>
                </c:pt>
              </c:numCache>
            </c:numRef>
          </c:val>
          <c:extLst>
            <c:ext xmlns:c16="http://schemas.microsoft.com/office/drawing/2014/chart" uri="{C3380CC4-5D6E-409C-BE32-E72D297353CC}">
              <c16:uniqueId val="{00000001-ECBA-DC4E-B284-B63D7038179A}"/>
            </c:ext>
          </c:extLst>
        </c:ser>
        <c:ser>
          <c:idx val="2"/>
          <c:order val="2"/>
          <c:tx>
            <c:strRef>
              <c:f>Лист1!$D$1</c:f>
              <c:strCache>
                <c:ptCount val="1"/>
                <c:pt idx="0">
                  <c:v>2020</c:v>
                </c:pt>
              </c:strCache>
            </c:strRef>
          </c:tx>
          <c:invertIfNegative val="0"/>
          <c:dLbls>
            <c:dLbl>
              <c:idx val="0"/>
              <c:tx>
                <c:rich>
                  <a:bodyPr/>
                  <a:lstStyle/>
                  <a:p>
                    <a:r>
                      <a:rPr lang="en-US" b="1">
                        <a:latin typeface="Times New Roman" pitchFamily="18" charset="0"/>
                        <a:cs typeface="Times New Roman" pitchFamily="18" charset="0"/>
                      </a:rPr>
                      <a:t>100%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B9-471A-9F41-E683FD26CB74}"/>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1"/>
                <c:pt idx="0">
                  <c:v>в процентах %</c:v>
                </c:pt>
              </c:strCache>
            </c:strRef>
          </c:cat>
          <c:val>
            <c:numRef>
              <c:f>Лист1!$D$2:$D$3</c:f>
              <c:numCache>
                <c:formatCode>General</c:formatCode>
                <c:ptCount val="2"/>
                <c:pt idx="0">
                  <c:v>100</c:v>
                </c:pt>
              </c:numCache>
            </c:numRef>
          </c:val>
          <c:extLst>
            <c:ext xmlns:c16="http://schemas.microsoft.com/office/drawing/2014/chart" uri="{C3380CC4-5D6E-409C-BE32-E72D297353CC}">
              <c16:uniqueId val="{00000002-ECBA-DC4E-B284-B63D7038179A}"/>
            </c:ext>
          </c:extLst>
        </c:ser>
        <c:ser>
          <c:idx val="3"/>
          <c:order val="3"/>
          <c:tx>
            <c:strRef>
              <c:f>Лист1!$E$1</c:f>
              <c:strCache>
                <c:ptCount val="1"/>
                <c:pt idx="0">
                  <c:v>2021</c:v>
                </c:pt>
              </c:strCache>
            </c:strRef>
          </c:tx>
          <c:invertIfNegative val="0"/>
          <c:dLbls>
            <c:dLbl>
              <c:idx val="0"/>
              <c:layout>
                <c:manualLayout>
                  <c:x val="1.5156736057104766E-2"/>
                  <c:y val="0"/>
                </c:manualLayout>
              </c:layout>
              <c:tx>
                <c:rich>
                  <a:bodyPr/>
                  <a:lstStyle/>
                  <a:p>
                    <a:r>
                      <a:rPr lang="en-US" b="1">
                        <a:latin typeface="Times New Roman" pitchFamily="18" charset="0"/>
                        <a:cs typeface="Times New Roman" pitchFamily="18" charset="0"/>
                      </a:rPr>
                      <a:t>100%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B9-471A-9F41-E683FD26CB74}"/>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1"/>
                <c:pt idx="0">
                  <c:v>в процентах %</c:v>
                </c:pt>
              </c:strCache>
            </c:strRef>
          </c:cat>
          <c:val>
            <c:numRef>
              <c:f>Лист1!$E$2:$E$3</c:f>
              <c:numCache>
                <c:formatCode>General</c:formatCode>
                <c:ptCount val="2"/>
                <c:pt idx="0">
                  <c:v>100</c:v>
                </c:pt>
              </c:numCache>
            </c:numRef>
          </c:val>
          <c:extLst>
            <c:ext xmlns:c16="http://schemas.microsoft.com/office/drawing/2014/chart" uri="{C3380CC4-5D6E-409C-BE32-E72D297353CC}">
              <c16:uniqueId val="{00000003-ECBA-DC4E-B284-B63D7038179A}"/>
            </c:ext>
          </c:extLst>
        </c:ser>
        <c:ser>
          <c:idx val="4"/>
          <c:order val="4"/>
          <c:tx>
            <c:strRef>
              <c:f>Лист1!$F$1</c:f>
              <c:strCache>
                <c:ptCount val="1"/>
                <c:pt idx="0">
                  <c:v>2022</c:v>
                </c:pt>
              </c:strCache>
            </c:strRef>
          </c:tx>
          <c:invertIfNegative val="0"/>
          <c:dLbls>
            <c:dLbl>
              <c:idx val="0"/>
              <c:layout>
                <c:manualLayout>
                  <c:x val="2.6179816825908232E-2"/>
                  <c:y val="0"/>
                </c:manualLayout>
              </c:layout>
              <c:tx>
                <c:rich>
                  <a:bodyPr/>
                  <a:lstStyle/>
                  <a:p>
                    <a:r>
                      <a:rPr lang="en-US" b="1">
                        <a:latin typeface="Times New Roman" pitchFamily="18" charset="0"/>
                        <a:cs typeface="Times New Roman" pitchFamily="18" charset="0"/>
                      </a:rPr>
                      <a:t>100%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B9-471A-9F41-E683FD26CB74}"/>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1"/>
                <c:pt idx="0">
                  <c:v>в процентах %</c:v>
                </c:pt>
              </c:strCache>
            </c:strRef>
          </c:cat>
          <c:val>
            <c:numRef>
              <c:f>Лист1!$F$2:$F$3</c:f>
              <c:numCache>
                <c:formatCode>General</c:formatCode>
                <c:ptCount val="2"/>
                <c:pt idx="0">
                  <c:v>100</c:v>
                </c:pt>
              </c:numCache>
            </c:numRef>
          </c:val>
          <c:extLst>
            <c:ext xmlns:c16="http://schemas.microsoft.com/office/drawing/2014/chart" uri="{C3380CC4-5D6E-409C-BE32-E72D297353CC}">
              <c16:uniqueId val="{00000004-ECBA-DC4E-B284-B63D7038179A}"/>
            </c:ext>
          </c:extLst>
        </c:ser>
        <c:dLbls>
          <c:showLegendKey val="0"/>
          <c:showVal val="0"/>
          <c:showCatName val="0"/>
          <c:showSerName val="0"/>
          <c:showPercent val="0"/>
          <c:showBubbleSize val="0"/>
        </c:dLbls>
        <c:gapWidth val="150"/>
        <c:axId val="199135616"/>
        <c:axId val="199137152"/>
      </c:barChart>
      <c:catAx>
        <c:axId val="199135616"/>
        <c:scaling>
          <c:orientation val="minMax"/>
        </c:scaling>
        <c:delete val="0"/>
        <c:axPos val="b"/>
        <c:numFmt formatCode="General" sourceLinked="0"/>
        <c:majorTickMark val="out"/>
        <c:minorTickMark val="none"/>
        <c:tickLblPos val="nextTo"/>
        <c:txPr>
          <a:bodyPr/>
          <a:lstStyle/>
          <a:p>
            <a:pPr>
              <a:defRPr b="1">
                <a:latin typeface="Times New Roman" pitchFamily="18" charset="0"/>
                <a:cs typeface="Times New Roman" pitchFamily="18" charset="0"/>
              </a:defRPr>
            </a:pPr>
            <a:endParaRPr lang="ru-RU"/>
          </a:p>
        </c:txPr>
        <c:crossAx val="199137152"/>
        <c:crosses val="autoZero"/>
        <c:auto val="1"/>
        <c:lblAlgn val="ctr"/>
        <c:lblOffset val="100"/>
        <c:noMultiLvlLbl val="0"/>
      </c:catAx>
      <c:valAx>
        <c:axId val="199137152"/>
        <c:scaling>
          <c:orientation val="minMax"/>
        </c:scaling>
        <c:delete val="0"/>
        <c:axPos val="l"/>
        <c:majorGridlines/>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199135616"/>
        <c:crosses val="autoZero"/>
        <c:crossBetween val="between"/>
      </c:valAx>
    </c:plotArea>
    <c:legend>
      <c:legendPos val="r"/>
      <c:overlay val="0"/>
      <c:txPr>
        <a:bodyPr/>
        <a:lstStyle/>
        <a:p>
          <a:pPr>
            <a:defRPr b="1">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25.png"/></Relationships>
</file>

<file path=ppt/diagrams/_rels/data3.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64060-697F-4E02-BAFA-3E4FAA49C2F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779566A5-E758-4AC8-A623-586FB8BF9511}">
      <dgm:prSet phldrT="[Text]" custT="1"/>
      <dgm:spPr>
        <a:xfrm>
          <a:off x="0" y="50169"/>
          <a:ext cx="8192276" cy="532350"/>
        </a:xfrm>
        <a:prstGeom prst="roundRect">
          <a:avLst/>
        </a:prstGeom>
      </dgm:spPr>
      <dgm:t>
        <a:bodyPr/>
        <a:lstStyle/>
        <a:p>
          <a:pPr rtl="0">
            <a:buNone/>
          </a:pPr>
          <a:r>
            <a:rPr lang="ru-RU" sz="2000">
              <a:latin typeface="Times New Roman" panose="02020603050405020304" pitchFamily="18" charset="0"/>
              <a:ea typeface="+mn-ea"/>
              <a:cs typeface="Times New Roman" panose="02020603050405020304" pitchFamily="18" charset="0"/>
              <a:sym typeface="Times New Roman"/>
            </a:rPr>
            <a:t>1</a:t>
          </a:r>
          <a:r>
            <a:rPr lang="ru-RU" sz="2000">
              <a:latin typeface="Times New Roman" panose="02020603050405020304" pitchFamily="18" charset="0"/>
              <a:ea typeface="+mn-ea"/>
              <a:cs typeface="Times New Roman" panose="02020603050405020304" pitchFamily="18" charset="0"/>
              <a:sym typeface="Arial"/>
            </a:rPr>
            <a:t>. Отсутствует активное выявление случаев ИСМП;</a:t>
          </a:r>
          <a:endParaRPr lang="en-US" sz="2000" dirty="0">
            <a:latin typeface="Arial"/>
            <a:ea typeface="+mn-ea"/>
            <a:cs typeface="+mn-cs"/>
          </a:endParaRPr>
        </a:p>
      </dgm:t>
    </dgm:pt>
    <dgm:pt modelId="{AC12AB05-40C3-48CA-9EB2-E2289A635C67}" type="parTrans" cxnId="{A5C2999F-BEE6-4455-ACC6-F0CFE78BF013}">
      <dgm:prSet/>
      <dgm:spPr/>
      <dgm:t>
        <a:bodyPr/>
        <a:lstStyle/>
        <a:p>
          <a:endParaRPr lang="en-US" sz="2000"/>
        </a:p>
      </dgm:t>
    </dgm:pt>
    <dgm:pt modelId="{E32769E1-090F-4F4E-9697-8F8412B91C47}" type="sibTrans" cxnId="{A5C2999F-BEE6-4455-ACC6-F0CFE78BF013}">
      <dgm:prSet/>
      <dgm:spPr/>
      <dgm:t>
        <a:bodyPr/>
        <a:lstStyle/>
        <a:p>
          <a:endParaRPr lang="en-US" sz="2000"/>
        </a:p>
      </dgm:t>
    </dgm:pt>
    <dgm:pt modelId="{1C6B9C4E-76A5-4F16-93E0-4BB135F160A2}">
      <dgm:prSet phldrT="[Text]" custT="1"/>
      <dgm:spPr>
        <a:xfrm>
          <a:off x="0" y="622839"/>
          <a:ext cx="8192276" cy="532350"/>
        </a:xfrm>
        <a:prstGeom prst="roundRect">
          <a:avLst/>
        </a:prstGeom>
      </dgm:spPr>
      <dgm:t>
        <a:bodyPr/>
        <a:lstStyle/>
        <a:p>
          <a:pPr rtl="0">
            <a:buNone/>
          </a:pPr>
          <a:r>
            <a:rPr lang="ru-RU" sz="2000">
              <a:latin typeface="Times New Roman" panose="02020603050405020304" pitchFamily="18" charset="0"/>
              <a:ea typeface="+mn-ea"/>
              <a:cs typeface="Times New Roman" panose="02020603050405020304" pitchFamily="18" charset="0"/>
              <a:sym typeface="Arial"/>
            </a:rPr>
            <a:t>2.Некачественно проводятся разборы случаев на заседаниях КИК и составляются протокола разборов случаев;</a:t>
          </a:r>
          <a:endParaRPr lang="en-US" sz="2000" dirty="0">
            <a:latin typeface="Arial"/>
            <a:ea typeface="+mn-ea"/>
            <a:cs typeface="+mn-cs"/>
          </a:endParaRPr>
        </a:p>
      </dgm:t>
    </dgm:pt>
    <dgm:pt modelId="{199D3179-A1C8-46D6-9390-888F71C92EF7}" type="parTrans" cxnId="{A2A03E12-910A-4351-9CEE-DFF4C23CACE9}">
      <dgm:prSet/>
      <dgm:spPr/>
      <dgm:t>
        <a:bodyPr/>
        <a:lstStyle/>
        <a:p>
          <a:endParaRPr lang="en-US" sz="2000"/>
        </a:p>
      </dgm:t>
    </dgm:pt>
    <dgm:pt modelId="{65B09F6A-FB6C-4C7E-B5EC-B681A8A5C3D3}" type="sibTrans" cxnId="{A2A03E12-910A-4351-9CEE-DFF4C23CACE9}">
      <dgm:prSet/>
      <dgm:spPr/>
      <dgm:t>
        <a:bodyPr/>
        <a:lstStyle/>
        <a:p>
          <a:endParaRPr lang="en-US" sz="2000"/>
        </a:p>
      </dgm:t>
    </dgm:pt>
    <dgm:pt modelId="{A08E97B9-313F-4FB2-BE75-0934A4BD6DC4}">
      <dgm:prSet phldrT="[Text]" custT="1"/>
      <dgm:spPr>
        <a:xfrm>
          <a:off x="0" y="1195509"/>
          <a:ext cx="8192276" cy="532350"/>
        </a:xfrm>
        <a:prstGeom prst="roundRect">
          <a:avLst/>
        </a:prstGeom>
      </dgm:spPr>
      <dgm:t>
        <a:bodyPr/>
        <a:lstStyle/>
        <a:p>
          <a:pPr rtl="0">
            <a:buNone/>
          </a:pPr>
          <a:r>
            <a:rPr lang="ru-RU" sz="2000">
              <a:latin typeface="Times New Roman" panose="02020603050405020304" pitchFamily="18" charset="0"/>
              <a:ea typeface="+mn-ea"/>
              <a:cs typeface="Times New Roman" panose="02020603050405020304" pitchFamily="18" charset="0"/>
              <a:sym typeface="Arial"/>
            </a:rPr>
            <a:t>3.Низкий процент лабораторного подтверждения диагнозов, не предоставляются сведения патолого-анатомической экспертизы;</a:t>
          </a:r>
          <a:endParaRPr lang="en-US" sz="2000" dirty="0">
            <a:latin typeface="Arial"/>
            <a:ea typeface="+mn-ea"/>
            <a:cs typeface="+mn-cs"/>
          </a:endParaRPr>
        </a:p>
      </dgm:t>
    </dgm:pt>
    <dgm:pt modelId="{5F562073-FD3B-4FA9-A88B-CFC7C9582273}" type="parTrans" cxnId="{D7A993EC-0F9D-48A2-8E56-631DE232B996}">
      <dgm:prSet/>
      <dgm:spPr/>
      <dgm:t>
        <a:bodyPr/>
        <a:lstStyle/>
        <a:p>
          <a:endParaRPr lang="en-US" sz="2000"/>
        </a:p>
      </dgm:t>
    </dgm:pt>
    <dgm:pt modelId="{EE622BCE-AB77-4D47-B0DF-AEF53054733E}" type="sibTrans" cxnId="{D7A993EC-0F9D-48A2-8E56-631DE232B996}">
      <dgm:prSet/>
      <dgm:spPr/>
      <dgm:t>
        <a:bodyPr/>
        <a:lstStyle/>
        <a:p>
          <a:endParaRPr lang="en-US" sz="2000"/>
        </a:p>
      </dgm:t>
    </dgm:pt>
    <dgm:pt modelId="{0602CE92-2F79-42E4-A591-D2370D6903ED}">
      <dgm:prSet phldrT="[Text]" custT="1"/>
      <dgm:spPr>
        <a:xfrm>
          <a:off x="0" y="1768179"/>
          <a:ext cx="8192276" cy="532350"/>
        </a:xfrm>
        <a:prstGeom prst="roundRect">
          <a:avLst/>
        </a:prstGeom>
      </dgm:spPr>
      <dgm:t>
        <a:bodyPr/>
        <a:lstStyle/>
        <a:p>
          <a:pPr rtl="0">
            <a:buNone/>
          </a:pPr>
          <a:r>
            <a:rPr lang="ru-RU" sz="2000">
              <a:latin typeface="Times New Roman" panose="02020603050405020304" pitchFamily="18" charset="0"/>
              <a:ea typeface="+mn-ea"/>
              <a:cs typeface="Times New Roman" panose="02020603050405020304" pitchFamily="18" charset="0"/>
              <a:sym typeface="Arial"/>
            </a:rPr>
            <a:t>4. Отсутствует контроль за проведением производственного контроля;</a:t>
          </a:r>
          <a:endParaRPr lang="en-US" sz="2000" dirty="0">
            <a:latin typeface="Arial"/>
            <a:ea typeface="+mn-ea"/>
            <a:cs typeface="+mn-cs"/>
          </a:endParaRPr>
        </a:p>
      </dgm:t>
    </dgm:pt>
    <dgm:pt modelId="{E9337545-F0A5-4FFD-9744-0CA79C8F6221}" type="parTrans" cxnId="{1FD16685-3105-4CCF-90BF-4835CECE3C8C}">
      <dgm:prSet/>
      <dgm:spPr/>
      <dgm:t>
        <a:bodyPr/>
        <a:lstStyle/>
        <a:p>
          <a:endParaRPr lang="en-US" sz="2000"/>
        </a:p>
      </dgm:t>
    </dgm:pt>
    <dgm:pt modelId="{BFF95474-4908-412F-9135-6641128FA4DB}" type="sibTrans" cxnId="{1FD16685-3105-4CCF-90BF-4835CECE3C8C}">
      <dgm:prSet/>
      <dgm:spPr/>
      <dgm:t>
        <a:bodyPr/>
        <a:lstStyle/>
        <a:p>
          <a:endParaRPr lang="en-US" sz="2000"/>
        </a:p>
      </dgm:t>
    </dgm:pt>
    <dgm:pt modelId="{14B816FA-B537-472E-8E6B-3AD0F1210B40}">
      <dgm:prSet phldrT="[Text]" custT="1"/>
      <dgm:spPr>
        <a:xfrm>
          <a:off x="0" y="2340849"/>
          <a:ext cx="8192276" cy="532350"/>
        </a:xfrm>
        <a:prstGeom prst="roundRect">
          <a:avLst/>
        </a:prstGeom>
      </dgm:spPr>
      <dgm:t>
        <a:bodyPr/>
        <a:lstStyle/>
        <a:p>
          <a:pPr rtl="0">
            <a:buNone/>
          </a:pPr>
          <a:r>
            <a:rPr lang="ru-RU" sz="2000">
              <a:latin typeface="Times New Roman" panose="02020603050405020304" pitchFamily="18" charset="0"/>
              <a:ea typeface="+mn-ea"/>
              <a:cs typeface="Times New Roman" panose="02020603050405020304" pitchFamily="18" charset="0"/>
              <a:sym typeface="Arial"/>
            </a:rPr>
            <a:t>5. Низкая материально техническая база;</a:t>
          </a:r>
          <a:endParaRPr lang="en-US" sz="2000" dirty="0">
            <a:latin typeface="Arial"/>
            <a:ea typeface="+mn-ea"/>
            <a:cs typeface="+mn-cs"/>
          </a:endParaRPr>
        </a:p>
      </dgm:t>
    </dgm:pt>
    <dgm:pt modelId="{4318E29A-FE97-4A89-A480-1E6E38E07AE5}" type="parTrans" cxnId="{C9608377-2C90-49AD-A76F-AE9BA94F995C}">
      <dgm:prSet/>
      <dgm:spPr/>
      <dgm:t>
        <a:bodyPr/>
        <a:lstStyle/>
        <a:p>
          <a:endParaRPr lang="en-US" sz="2000"/>
        </a:p>
      </dgm:t>
    </dgm:pt>
    <dgm:pt modelId="{808A9D9B-01D5-4BF6-B9CB-C4FE96709538}" type="sibTrans" cxnId="{C9608377-2C90-49AD-A76F-AE9BA94F995C}">
      <dgm:prSet/>
      <dgm:spPr/>
      <dgm:t>
        <a:bodyPr/>
        <a:lstStyle/>
        <a:p>
          <a:endParaRPr lang="en-US" sz="2000"/>
        </a:p>
      </dgm:t>
    </dgm:pt>
    <dgm:pt modelId="{2B344EB8-4043-4DBC-B2FB-F2C4D3CCAF36}">
      <dgm:prSet phldrT="[Text]" custT="1"/>
      <dgm:spPr>
        <a:xfrm>
          <a:off x="0" y="2913519"/>
          <a:ext cx="8192276" cy="532350"/>
        </a:xfrm>
        <a:prstGeom prst="roundRect">
          <a:avLst/>
        </a:prstGeom>
      </dgm:spPr>
      <dgm:t>
        <a:bodyPr/>
        <a:lstStyle/>
        <a:p>
          <a:pPr rtl="0">
            <a:buNone/>
          </a:pPr>
          <a:r>
            <a:rPr lang="ru-RU" sz="2000">
              <a:latin typeface="Times New Roman" panose="02020603050405020304" pitchFamily="18" charset="0"/>
              <a:ea typeface="+mn-ea"/>
              <a:cs typeface="Times New Roman" panose="02020603050405020304" pitchFamily="18" charset="0"/>
              <a:sym typeface="Arial"/>
            </a:rPr>
            <a:t>6. Низкая укомплектованнасть кадрами;</a:t>
          </a:r>
          <a:endParaRPr lang="en-US" sz="2000" dirty="0">
            <a:latin typeface="Arial"/>
            <a:ea typeface="+mn-ea"/>
            <a:cs typeface="+mn-cs"/>
          </a:endParaRPr>
        </a:p>
      </dgm:t>
    </dgm:pt>
    <dgm:pt modelId="{D252F2A0-DA8B-4BFC-BF07-8D260A73F825}" type="parTrans" cxnId="{F5DA2AB1-FF96-445B-A950-774880115226}">
      <dgm:prSet/>
      <dgm:spPr/>
      <dgm:t>
        <a:bodyPr/>
        <a:lstStyle/>
        <a:p>
          <a:endParaRPr lang="en-US" sz="2000"/>
        </a:p>
      </dgm:t>
    </dgm:pt>
    <dgm:pt modelId="{06123297-568D-4CAE-815A-3A8C6F6B2B98}" type="sibTrans" cxnId="{F5DA2AB1-FF96-445B-A950-774880115226}">
      <dgm:prSet/>
      <dgm:spPr/>
      <dgm:t>
        <a:bodyPr/>
        <a:lstStyle/>
        <a:p>
          <a:endParaRPr lang="en-US" sz="2000"/>
        </a:p>
      </dgm:t>
    </dgm:pt>
    <dgm:pt modelId="{8BF3FAEC-AF07-4F8D-88C9-EF43C7983556}">
      <dgm:prSet phldrT="[Text]" custT="1"/>
      <dgm:spPr>
        <a:xfrm>
          <a:off x="0" y="3486189"/>
          <a:ext cx="8192276" cy="532350"/>
        </a:xfrm>
        <a:prstGeom prst="roundRect">
          <a:avLst/>
        </a:prstGeom>
      </dgm:spPr>
      <dgm:t>
        <a:bodyPr/>
        <a:lstStyle/>
        <a:p>
          <a:pPr rtl="0">
            <a:buNone/>
          </a:pPr>
          <a:r>
            <a:rPr lang="ru-RU" sz="2000">
              <a:latin typeface="Times New Roman" panose="02020603050405020304" pitchFamily="18" charset="0"/>
              <a:ea typeface="+mn-ea"/>
              <a:cs typeface="Times New Roman" panose="02020603050405020304" pitchFamily="18" charset="0"/>
              <a:sym typeface="Arial"/>
            </a:rPr>
            <a:t>7. Страдает обучение медработников:</a:t>
          </a:r>
          <a:endParaRPr lang="en-US" sz="2000" dirty="0">
            <a:latin typeface="Arial"/>
            <a:ea typeface="+mn-ea"/>
            <a:cs typeface="+mn-cs"/>
          </a:endParaRPr>
        </a:p>
      </dgm:t>
    </dgm:pt>
    <dgm:pt modelId="{9B99688F-7D56-461B-ACBF-B2BDAC73C584}" type="parTrans" cxnId="{65337E91-BE0B-453A-B1D3-C85D2EAB53B9}">
      <dgm:prSet/>
      <dgm:spPr/>
      <dgm:t>
        <a:bodyPr/>
        <a:lstStyle/>
        <a:p>
          <a:endParaRPr lang="en-US" sz="2000"/>
        </a:p>
      </dgm:t>
    </dgm:pt>
    <dgm:pt modelId="{FC07329E-71CA-4A71-908B-68E2B1868EFB}" type="sibTrans" cxnId="{65337E91-BE0B-453A-B1D3-C85D2EAB53B9}">
      <dgm:prSet/>
      <dgm:spPr/>
      <dgm:t>
        <a:bodyPr/>
        <a:lstStyle/>
        <a:p>
          <a:endParaRPr lang="en-US" sz="2000"/>
        </a:p>
      </dgm:t>
    </dgm:pt>
    <dgm:pt modelId="{31039A63-C910-41B1-BF01-666D0D252EEA}">
      <dgm:prSet phldrT="[Text]" custT="1"/>
      <dgm:spPr>
        <a:xfrm>
          <a:off x="0" y="4058859"/>
          <a:ext cx="8192276" cy="532350"/>
        </a:xfrm>
        <a:prstGeom prst="roundRect">
          <a:avLst/>
        </a:prstGeom>
      </dgm:spPr>
      <dgm:t>
        <a:bodyPr/>
        <a:lstStyle/>
        <a:p>
          <a:pPr rtl="0">
            <a:buNone/>
          </a:pPr>
          <a:r>
            <a:rPr lang="ru-RU" sz="2000">
              <a:latin typeface="Times New Roman" panose="02020603050405020304" pitchFamily="18" charset="0"/>
              <a:ea typeface="+mn-ea"/>
              <a:cs typeface="Times New Roman" panose="02020603050405020304" pitchFamily="18" charset="0"/>
              <a:sym typeface="Arial"/>
            </a:rPr>
            <a:t>8.Низкая исполнительская дисциплина, халатное отношение медработников к своим обязанностям.</a:t>
          </a:r>
          <a:endParaRPr lang="en-US" sz="2000" dirty="0">
            <a:latin typeface="Arial"/>
            <a:ea typeface="+mn-ea"/>
            <a:cs typeface="+mn-cs"/>
          </a:endParaRPr>
        </a:p>
      </dgm:t>
    </dgm:pt>
    <dgm:pt modelId="{92155DF1-513C-4E7E-AB6B-701CB2713BBA}" type="parTrans" cxnId="{88E95A4E-58F1-4B81-9494-A5056946BA79}">
      <dgm:prSet/>
      <dgm:spPr/>
      <dgm:t>
        <a:bodyPr/>
        <a:lstStyle/>
        <a:p>
          <a:endParaRPr lang="en-US" sz="2000"/>
        </a:p>
      </dgm:t>
    </dgm:pt>
    <dgm:pt modelId="{86BEA50F-30C5-4C31-8014-BFAFB29AF75B}" type="sibTrans" cxnId="{88E95A4E-58F1-4B81-9494-A5056946BA79}">
      <dgm:prSet/>
      <dgm:spPr/>
      <dgm:t>
        <a:bodyPr/>
        <a:lstStyle/>
        <a:p>
          <a:endParaRPr lang="en-US" sz="2000"/>
        </a:p>
      </dgm:t>
    </dgm:pt>
    <dgm:pt modelId="{BC47EDD8-9CA9-4B3E-AF0C-5280D7B45856}" type="pres">
      <dgm:prSet presAssocID="{03064060-697F-4E02-BAFA-3E4FAA49C2F5}" presName="linear" presStyleCnt="0">
        <dgm:presLayoutVars>
          <dgm:animLvl val="lvl"/>
          <dgm:resizeHandles val="exact"/>
        </dgm:presLayoutVars>
      </dgm:prSet>
      <dgm:spPr/>
    </dgm:pt>
    <dgm:pt modelId="{72B77F45-32E4-4865-A2FE-D60783F61CB9}" type="pres">
      <dgm:prSet presAssocID="{779566A5-E758-4AC8-A623-586FB8BF9511}" presName="parentText" presStyleLbl="node1" presStyleIdx="0" presStyleCnt="8" custLinFactNeighborX="-911" custLinFactNeighborY="-69425">
        <dgm:presLayoutVars>
          <dgm:chMax val="0"/>
          <dgm:bulletEnabled val="1"/>
        </dgm:presLayoutVars>
      </dgm:prSet>
      <dgm:spPr/>
    </dgm:pt>
    <dgm:pt modelId="{E7F0757F-2890-4AB4-9C23-197053D5BACC}" type="pres">
      <dgm:prSet presAssocID="{E32769E1-090F-4F4E-9697-8F8412B91C47}" presName="spacer" presStyleCnt="0"/>
      <dgm:spPr/>
    </dgm:pt>
    <dgm:pt modelId="{A6903F57-4F9D-451B-A2B8-B0702DCD7BCD}" type="pres">
      <dgm:prSet presAssocID="{1C6B9C4E-76A5-4F16-93E0-4BB135F160A2}" presName="parentText" presStyleLbl="node1" presStyleIdx="1" presStyleCnt="8">
        <dgm:presLayoutVars>
          <dgm:chMax val="0"/>
          <dgm:bulletEnabled val="1"/>
        </dgm:presLayoutVars>
      </dgm:prSet>
      <dgm:spPr/>
    </dgm:pt>
    <dgm:pt modelId="{F2CA49D1-5B4E-47E2-A04F-B82ACF9FC67E}" type="pres">
      <dgm:prSet presAssocID="{65B09F6A-FB6C-4C7E-B5EC-B681A8A5C3D3}" presName="spacer" presStyleCnt="0"/>
      <dgm:spPr/>
    </dgm:pt>
    <dgm:pt modelId="{F7DB4630-F194-40AB-B638-A4C3596DDEC1}" type="pres">
      <dgm:prSet presAssocID="{A08E97B9-313F-4FB2-BE75-0934A4BD6DC4}" presName="parentText" presStyleLbl="node1" presStyleIdx="2" presStyleCnt="8">
        <dgm:presLayoutVars>
          <dgm:chMax val="0"/>
          <dgm:bulletEnabled val="1"/>
        </dgm:presLayoutVars>
      </dgm:prSet>
      <dgm:spPr/>
    </dgm:pt>
    <dgm:pt modelId="{C5894816-5A06-4EF4-AC52-66BE9DABA26D}" type="pres">
      <dgm:prSet presAssocID="{EE622BCE-AB77-4D47-B0DF-AEF53054733E}" presName="spacer" presStyleCnt="0"/>
      <dgm:spPr/>
    </dgm:pt>
    <dgm:pt modelId="{C1AF60E4-6EA5-4AAA-990A-72B7D0434F50}" type="pres">
      <dgm:prSet presAssocID="{0602CE92-2F79-42E4-A591-D2370D6903ED}" presName="parentText" presStyleLbl="node1" presStyleIdx="3" presStyleCnt="8">
        <dgm:presLayoutVars>
          <dgm:chMax val="0"/>
          <dgm:bulletEnabled val="1"/>
        </dgm:presLayoutVars>
      </dgm:prSet>
      <dgm:spPr/>
    </dgm:pt>
    <dgm:pt modelId="{F65A1D0B-432B-4D2D-AD5D-B1632F1BA4E8}" type="pres">
      <dgm:prSet presAssocID="{BFF95474-4908-412F-9135-6641128FA4DB}" presName="spacer" presStyleCnt="0"/>
      <dgm:spPr/>
    </dgm:pt>
    <dgm:pt modelId="{1C3FD173-9322-48DB-BAFC-2369BB4291C2}" type="pres">
      <dgm:prSet presAssocID="{14B816FA-B537-472E-8E6B-3AD0F1210B40}" presName="parentText" presStyleLbl="node1" presStyleIdx="4" presStyleCnt="8">
        <dgm:presLayoutVars>
          <dgm:chMax val="0"/>
          <dgm:bulletEnabled val="1"/>
        </dgm:presLayoutVars>
      </dgm:prSet>
      <dgm:spPr/>
    </dgm:pt>
    <dgm:pt modelId="{8A314EFA-4BAF-4558-9D60-1B20CE2C3FD8}" type="pres">
      <dgm:prSet presAssocID="{808A9D9B-01D5-4BF6-B9CB-C4FE96709538}" presName="spacer" presStyleCnt="0"/>
      <dgm:spPr/>
    </dgm:pt>
    <dgm:pt modelId="{BD1637D6-018D-4D7C-A3B1-5D98BDBF505E}" type="pres">
      <dgm:prSet presAssocID="{2B344EB8-4043-4DBC-B2FB-F2C4D3CCAF36}" presName="parentText" presStyleLbl="node1" presStyleIdx="5" presStyleCnt="8">
        <dgm:presLayoutVars>
          <dgm:chMax val="0"/>
          <dgm:bulletEnabled val="1"/>
        </dgm:presLayoutVars>
      </dgm:prSet>
      <dgm:spPr/>
    </dgm:pt>
    <dgm:pt modelId="{0DEB11D3-470D-4C62-B035-FBA894A2453D}" type="pres">
      <dgm:prSet presAssocID="{06123297-568D-4CAE-815A-3A8C6F6B2B98}" presName="spacer" presStyleCnt="0"/>
      <dgm:spPr/>
    </dgm:pt>
    <dgm:pt modelId="{DB8E7AEB-D2FC-4E90-A138-E04043438A67}" type="pres">
      <dgm:prSet presAssocID="{8BF3FAEC-AF07-4F8D-88C9-EF43C7983556}" presName="parentText" presStyleLbl="node1" presStyleIdx="6" presStyleCnt="8">
        <dgm:presLayoutVars>
          <dgm:chMax val="0"/>
          <dgm:bulletEnabled val="1"/>
        </dgm:presLayoutVars>
      </dgm:prSet>
      <dgm:spPr/>
    </dgm:pt>
    <dgm:pt modelId="{C905D32B-D7C7-4DDD-857C-6BBA4BC13312}" type="pres">
      <dgm:prSet presAssocID="{FC07329E-71CA-4A71-908B-68E2B1868EFB}" presName="spacer" presStyleCnt="0"/>
      <dgm:spPr/>
    </dgm:pt>
    <dgm:pt modelId="{F7143C6D-3105-4004-B451-43A0E1618671}" type="pres">
      <dgm:prSet presAssocID="{31039A63-C910-41B1-BF01-666D0D252EEA}" presName="parentText" presStyleLbl="node1" presStyleIdx="7" presStyleCnt="8">
        <dgm:presLayoutVars>
          <dgm:chMax val="0"/>
          <dgm:bulletEnabled val="1"/>
        </dgm:presLayoutVars>
      </dgm:prSet>
      <dgm:spPr/>
    </dgm:pt>
  </dgm:ptLst>
  <dgm:cxnLst>
    <dgm:cxn modelId="{A2A03E12-910A-4351-9CEE-DFF4C23CACE9}" srcId="{03064060-697F-4E02-BAFA-3E4FAA49C2F5}" destId="{1C6B9C4E-76A5-4F16-93E0-4BB135F160A2}" srcOrd="1" destOrd="0" parTransId="{199D3179-A1C8-46D6-9390-888F71C92EF7}" sibTransId="{65B09F6A-FB6C-4C7E-B5EC-B681A8A5C3D3}"/>
    <dgm:cxn modelId="{29F1CF1A-1D76-44A6-9627-DF3C5DD25DEC}" type="presOf" srcId="{03064060-697F-4E02-BAFA-3E4FAA49C2F5}" destId="{BC47EDD8-9CA9-4B3E-AF0C-5280D7B45856}" srcOrd="0" destOrd="0" presId="urn:microsoft.com/office/officeart/2005/8/layout/vList2"/>
    <dgm:cxn modelId="{59FB5332-536E-4EEA-A308-F0050284BF53}" type="presOf" srcId="{8BF3FAEC-AF07-4F8D-88C9-EF43C7983556}" destId="{DB8E7AEB-D2FC-4E90-A138-E04043438A67}" srcOrd="0" destOrd="0" presId="urn:microsoft.com/office/officeart/2005/8/layout/vList2"/>
    <dgm:cxn modelId="{31F3335D-F249-424D-9E9F-A2B61C085358}" type="presOf" srcId="{779566A5-E758-4AC8-A623-586FB8BF9511}" destId="{72B77F45-32E4-4865-A2FE-D60783F61CB9}" srcOrd="0" destOrd="0" presId="urn:microsoft.com/office/officeart/2005/8/layout/vList2"/>
    <dgm:cxn modelId="{88E95A4E-58F1-4B81-9494-A5056946BA79}" srcId="{03064060-697F-4E02-BAFA-3E4FAA49C2F5}" destId="{31039A63-C910-41B1-BF01-666D0D252EEA}" srcOrd="7" destOrd="0" parTransId="{92155DF1-513C-4E7E-AB6B-701CB2713BBA}" sibTransId="{86BEA50F-30C5-4C31-8014-BFAFB29AF75B}"/>
    <dgm:cxn modelId="{A56AB44E-1431-468E-8350-3EC709A52CF8}" type="presOf" srcId="{2B344EB8-4043-4DBC-B2FB-F2C4D3CCAF36}" destId="{BD1637D6-018D-4D7C-A3B1-5D98BDBF505E}" srcOrd="0" destOrd="0" presId="urn:microsoft.com/office/officeart/2005/8/layout/vList2"/>
    <dgm:cxn modelId="{64325F75-E1F2-4092-AC93-05921CEA23A6}" type="presOf" srcId="{0602CE92-2F79-42E4-A591-D2370D6903ED}" destId="{C1AF60E4-6EA5-4AAA-990A-72B7D0434F50}" srcOrd="0" destOrd="0" presId="urn:microsoft.com/office/officeart/2005/8/layout/vList2"/>
    <dgm:cxn modelId="{C9608377-2C90-49AD-A76F-AE9BA94F995C}" srcId="{03064060-697F-4E02-BAFA-3E4FAA49C2F5}" destId="{14B816FA-B537-472E-8E6B-3AD0F1210B40}" srcOrd="4" destOrd="0" parTransId="{4318E29A-FE97-4A89-A480-1E6E38E07AE5}" sibTransId="{808A9D9B-01D5-4BF6-B9CB-C4FE96709538}"/>
    <dgm:cxn modelId="{1FD16685-3105-4CCF-90BF-4835CECE3C8C}" srcId="{03064060-697F-4E02-BAFA-3E4FAA49C2F5}" destId="{0602CE92-2F79-42E4-A591-D2370D6903ED}" srcOrd="3" destOrd="0" parTransId="{E9337545-F0A5-4FFD-9744-0CA79C8F6221}" sibTransId="{BFF95474-4908-412F-9135-6641128FA4DB}"/>
    <dgm:cxn modelId="{65337E91-BE0B-453A-B1D3-C85D2EAB53B9}" srcId="{03064060-697F-4E02-BAFA-3E4FAA49C2F5}" destId="{8BF3FAEC-AF07-4F8D-88C9-EF43C7983556}" srcOrd="6" destOrd="0" parTransId="{9B99688F-7D56-461B-ACBF-B2BDAC73C584}" sibTransId="{FC07329E-71CA-4A71-908B-68E2B1868EFB}"/>
    <dgm:cxn modelId="{A5C2999F-BEE6-4455-ACC6-F0CFE78BF013}" srcId="{03064060-697F-4E02-BAFA-3E4FAA49C2F5}" destId="{779566A5-E758-4AC8-A623-586FB8BF9511}" srcOrd="0" destOrd="0" parTransId="{AC12AB05-40C3-48CA-9EB2-E2289A635C67}" sibTransId="{E32769E1-090F-4F4E-9697-8F8412B91C47}"/>
    <dgm:cxn modelId="{3372E7A5-9560-4F2B-B7B6-F1E44F3F0716}" type="presOf" srcId="{14B816FA-B537-472E-8E6B-3AD0F1210B40}" destId="{1C3FD173-9322-48DB-BAFC-2369BB4291C2}" srcOrd="0" destOrd="0" presId="urn:microsoft.com/office/officeart/2005/8/layout/vList2"/>
    <dgm:cxn modelId="{9C5492AA-9450-4B85-B43F-742DFD531E32}" type="presOf" srcId="{1C6B9C4E-76A5-4F16-93E0-4BB135F160A2}" destId="{A6903F57-4F9D-451B-A2B8-B0702DCD7BCD}" srcOrd="0" destOrd="0" presId="urn:microsoft.com/office/officeart/2005/8/layout/vList2"/>
    <dgm:cxn modelId="{F5DA2AB1-FF96-445B-A950-774880115226}" srcId="{03064060-697F-4E02-BAFA-3E4FAA49C2F5}" destId="{2B344EB8-4043-4DBC-B2FB-F2C4D3CCAF36}" srcOrd="5" destOrd="0" parTransId="{D252F2A0-DA8B-4BFC-BF07-8D260A73F825}" sibTransId="{06123297-568D-4CAE-815A-3A8C6F6B2B98}"/>
    <dgm:cxn modelId="{BD625DD7-2CEF-4795-986C-49F6207AFF6C}" type="presOf" srcId="{A08E97B9-313F-4FB2-BE75-0934A4BD6DC4}" destId="{F7DB4630-F194-40AB-B638-A4C3596DDEC1}" srcOrd="0" destOrd="0" presId="urn:microsoft.com/office/officeart/2005/8/layout/vList2"/>
    <dgm:cxn modelId="{C12501E0-752A-4F01-8A10-A55EA1F9AA4F}" type="presOf" srcId="{31039A63-C910-41B1-BF01-666D0D252EEA}" destId="{F7143C6D-3105-4004-B451-43A0E1618671}" srcOrd="0" destOrd="0" presId="urn:microsoft.com/office/officeart/2005/8/layout/vList2"/>
    <dgm:cxn modelId="{D7A993EC-0F9D-48A2-8E56-631DE232B996}" srcId="{03064060-697F-4E02-BAFA-3E4FAA49C2F5}" destId="{A08E97B9-313F-4FB2-BE75-0934A4BD6DC4}" srcOrd="2" destOrd="0" parTransId="{5F562073-FD3B-4FA9-A88B-CFC7C9582273}" sibTransId="{EE622BCE-AB77-4D47-B0DF-AEF53054733E}"/>
    <dgm:cxn modelId="{4B681857-DCC9-47FF-B607-22C90AFAE694}" type="presParOf" srcId="{BC47EDD8-9CA9-4B3E-AF0C-5280D7B45856}" destId="{72B77F45-32E4-4865-A2FE-D60783F61CB9}" srcOrd="0" destOrd="0" presId="urn:microsoft.com/office/officeart/2005/8/layout/vList2"/>
    <dgm:cxn modelId="{ED6C8F3E-BADF-4ADD-ADE9-809657EA9D58}" type="presParOf" srcId="{BC47EDD8-9CA9-4B3E-AF0C-5280D7B45856}" destId="{E7F0757F-2890-4AB4-9C23-197053D5BACC}" srcOrd="1" destOrd="0" presId="urn:microsoft.com/office/officeart/2005/8/layout/vList2"/>
    <dgm:cxn modelId="{DD6019AF-CEA9-4301-89FC-8EA1E6A8FF9B}" type="presParOf" srcId="{BC47EDD8-9CA9-4B3E-AF0C-5280D7B45856}" destId="{A6903F57-4F9D-451B-A2B8-B0702DCD7BCD}" srcOrd="2" destOrd="0" presId="urn:microsoft.com/office/officeart/2005/8/layout/vList2"/>
    <dgm:cxn modelId="{8731DED5-0A6B-4CD4-9169-F4C0671FCECA}" type="presParOf" srcId="{BC47EDD8-9CA9-4B3E-AF0C-5280D7B45856}" destId="{F2CA49D1-5B4E-47E2-A04F-B82ACF9FC67E}" srcOrd="3" destOrd="0" presId="urn:microsoft.com/office/officeart/2005/8/layout/vList2"/>
    <dgm:cxn modelId="{C892A49F-F2DB-4067-8CF3-74FAD754DF03}" type="presParOf" srcId="{BC47EDD8-9CA9-4B3E-AF0C-5280D7B45856}" destId="{F7DB4630-F194-40AB-B638-A4C3596DDEC1}" srcOrd="4" destOrd="0" presId="urn:microsoft.com/office/officeart/2005/8/layout/vList2"/>
    <dgm:cxn modelId="{4DCF381D-6E91-4CE1-93D4-79804E6E3E12}" type="presParOf" srcId="{BC47EDD8-9CA9-4B3E-AF0C-5280D7B45856}" destId="{C5894816-5A06-4EF4-AC52-66BE9DABA26D}" srcOrd="5" destOrd="0" presId="urn:microsoft.com/office/officeart/2005/8/layout/vList2"/>
    <dgm:cxn modelId="{D85409C9-842E-427E-8939-F40F02F6E746}" type="presParOf" srcId="{BC47EDD8-9CA9-4B3E-AF0C-5280D7B45856}" destId="{C1AF60E4-6EA5-4AAA-990A-72B7D0434F50}" srcOrd="6" destOrd="0" presId="urn:microsoft.com/office/officeart/2005/8/layout/vList2"/>
    <dgm:cxn modelId="{C29A547B-A8D8-493C-8F95-2B5D215F2045}" type="presParOf" srcId="{BC47EDD8-9CA9-4B3E-AF0C-5280D7B45856}" destId="{F65A1D0B-432B-4D2D-AD5D-B1632F1BA4E8}" srcOrd="7" destOrd="0" presId="urn:microsoft.com/office/officeart/2005/8/layout/vList2"/>
    <dgm:cxn modelId="{5FC894DC-E870-44D6-A9EE-36C11D7B59F4}" type="presParOf" srcId="{BC47EDD8-9CA9-4B3E-AF0C-5280D7B45856}" destId="{1C3FD173-9322-48DB-BAFC-2369BB4291C2}" srcOrd="8" destOrd="0" presId="urn:microsoft.com/office/officeart/2005/8/layout/vList2"/>
    <dgm:cxn modelId="{61A350A6-96AD-410F-9071-5764780C9DC8}" type="presParOf" srcId="{BC47EDD8-9CA9-4B3E-AF0C-5280D7B45856}" destId="{8A314EFA-4BAF-4558-9D60-1B20CE2C3FD8}" srcOrd="9" destOrd="0" presId="urn:microsoft.com/office/officeart/2005/8/layout/vList2"/>
    <dgm:cxn modelId="{4B7E4499-51C1-466E-98A2-A49D26D5EF46}" type="presParOf" srcId="{BC47EDD8-9CA9-4B3E-AF0C-5280D7B45856}" destId="{BD1637D6-018D-4D7C-A3B1-5D98BDBF505E}" srcOrd="10" destOrd="0" presId="urn:microsoft.com/office/officeart/2005/8/layout/vList2"/>
    <dgm:cxn modelId="{EB659A4D-846C-4DA0-AE8E-8B48102B6129}" type="presParOf" srcId="{BC47EDD8-9CA9-4B3E-AF0C-5280D7B45856}" destId="{0DEB11D3-470D-4C62-B035-FBA894A2453D}" srcOrd="11" destOrd="0" presId="urn:microsoft.com/office/officeart/2005/8/layout/vList2"/>
    <dgm:cxn modelId="{8F222E23-D786-4119-9621-B724B59DB326}" type="presParOf" srcId="{BC47EDD8-9CA9-4B3E-AF0C-5280D7B45856}" destId="{DB8E7AEB-D2FC-4E90-A138-E04043438A67}" srcOrd="12" destOrd="0" presId="urn:microsoft.com/office/officeart/2005/8/layout/vList2"/>
    <dgm:cxn modelId="{D6D24B8E-EA55-4D7B-A8E0-D3A95F1C1F36}" type="presParOf" srcId="{BC47EDD8-9CA9-4B3E-AF0C-5280D7B45856}" destId="{C905D32B-D7C7-4DDD-857C-6BBA4BC13312}" srcOrd="13" destOrd="0" presId="urn:microsoft.com/office/officeart/2005/8/layout/vList2"/>
    <dgm:cxn modelId="{8CB60A8A-8B9C-4FF7-AE3D-AF6967832C38}" type="presParOf" srcId="{BC47EDD8-9CA9-4B3E-AF0C-5280D7B45856}" destId="{F7143C6D-3105-4004-B451-43A0E161867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9FC6A7-D32C-4B39-A339-287552E962C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E82C92F7-83F4-4954-AF6A-B6D3D71EC12C}">
      <dgm:prSet custT="1"/>
      <dgm:spPr/>
      <dgm:t>
        <a:bodyPr/>
        <a:lstStyle/>
        <a:p>
          <a:pPr rtl="0"/>
          <a:r>
            <a:rPr lang="kk-KZ" sz="2000" dirty="0">
              <a:latin typeface="Times New Roman" panose="02020603050405020304" pitchFamily="18" charset="0"/>
              <a:cs typeface="Times New Roman" panose="02020603050405020304" pitchFamily="18" charset="0"/>
            </a:rPr>
            <a:t>Виды повязок:</a:t>
          </a:r>
          <a:endParaRPr lang="ru-RU" sz="2000" dirty="0">
            <a:latin typeface="Times New Roman" panose="02020603050405020304" pitchFamily="18" charset="0"/>
            <a:cs typeface="Times New Roman" panose="02020603050405020304" pitchFamily="18" charset="0"/>
          </a:endParaRPr>
        </a:p>
      </dgm:t>
    </dgm:pt>
    <dgm:pt modelId="{CD3557B4-427B-4B3A-ACA2-9A11AA5DA587}" type="parTrans" cxnId="{3B45709A-6CF8-461A-86B1-02A818F62DBE}">
      <dgm:prSet/>
      <dgm:spPr/>
      <dgm:t>
        <a:bodyPr/>
        <a:lstStyle/>
        <a:p>
          <a:endParaRPr lang="ru-RU" sz="2000">
            <a:latin typeface="Times New Roman" panose="02020603050405020304" pitchFamily="18" charset="0"/>
            <a:cs typeface="Times New Roman" panose="02020603050405020304" pitchFamily="18" charset="0"/>
          </a:endParaRPr>
        </a:p>
      </dgm:t>
    </dgm:pt>
    <dgm:pt modelId="{7EA70D06-5FF8-4CAA-A505-77F72741AC5B}" type="sibTrans" cxnId="{3B45709A-6CF8-461A-86B1-02A818F62DBE}">
      <dgm:prSet/>
      <dgm:spPr/>
      <dgm:t>
        <a:bodyPr/>
        <a:lstStyle/>
        <a:p>
          <a:endParaRPr lang="ru-RU" sz="2000">
            <a:latin typeface="Times New Roman" panose="02020603050405020304" pitchFamily="18" charset="0"/>
            <a:cs typeface="Times New Roman" panose="02020603050405020304" pitchFamily="18" charset="0"/>
          </a:endParaRPr>
        </a:p>
      </dgm:t>
    </dgm:pt>
    <dgm:pt modelId="{BDE7195F-44AA-42D9-8268-34C6D75ED002}">
      <dgm:prSet custT="1"/>
      <dgm:spPr/>
      <dgm:t>
        <a:bodyPr/>
        <a:lstStyle/>
        <a:p>
          <a:pPr algn="just" rtl="0"/>
          <a:r>
            <a:rPr lang="ru-RU" sz="1800" dirty="0">
              <a:latin typeface="Times New Roman" panose="02020603050405020304" pitchFamily="18" charset="0"/>
              <a:cs typeface="Times New Roman" panose="02020603050405020304" pitchFamily="18" charset="0"/>
            </a:rPr>
            <a:t>гидроколлоидные, </a:t>
          </a:r>
        </a:p>
      </dgm:t>
    </dgm:pt>
    <dgm:pt modelId="{3DA32698-5C44-4BBE-8C37-CE584B659601}" type="parTrans" cxnId="{74152B40-77AC-4153-90B1-86B133C2A773}">
      <dgm:prSet/>
      <dgm:spPr/>
      <dgm:t>
        <a:bodyPr/>
        <a:lstStyle/>
        <a:p>
          <a:endParaRPr lang="ru-RU" sz="2000">
            <a:latin typeface="Times New Roman" panose="02020603050405020304" pitchFamily="18" charset="0"/>
            <a:cs typeface="Times New Roman" panose="02020603050405020304" pitchFamily="18" charset="0"/>
          </a:endParaRPr>
        </a:p>
      </dgm:t>
    </dgm:pt>
    <dgm:pt modelId="{524724F0-02E1-4776-AB3D-09838447DDF0}" type="sibTrans" cxnId="{74152B40-77AC-4153-90B1-86B133C2A773}">
      <dgm:prSet/>
      <dgm:spPr/>
      <dgm:t>
        <a:bodyPr/>
        <a:lstStyle/>
        <a:p>
          <a:endParaRPr lang="ru-RU" sz="2000">
            <a:latin typeface="Times New Roman" panose="02020603050405020304" pitchFamily="18" charset="0"/>
            <a:cs typeface="Times New Roman" panose="02020603050405020304" pitchFamily="18" charset="0"/>
          </a:endParaRPr>
        </a:p>
      </dgm:t>
    </dgm:pt>
    <dgm:pt modelId="{61881C63-8E1D-48CD-9CB9-80EE9489B9AB}">
      <dgm:prSet custT="1"/>
      <dgm:spPr/>
      <dgm:t>
        <a:bodyPr/>
        <a:lstStyle/>
        <a:p>
          <a:pPr algn="just" rtl="0"/>
          <a:r>
            <a:rPr lang="ru-RU" sz="1800" dirty="0" err="1">
              <a:latin typeface="Times New Roman" panose="02020603050405020304" pitchFamily="18" charset="0"/>
              <a:cs typeface="Times New Roman" panose="02020603050405020304" pitchFamily="18" charset="0"/>
            </a:rPr>
            <a:t>гидроактивные</a:t>
          </a:r>
          <a:r>
            <a:rPr lang="ru-RU" sz="1800" dirty="0">
              <a:latin typeface="Times New Roman" panose="02020603050405020304" pitchFamily="18" charset="0"/>
              <a:cs typeface="Times New Roman" panose="02020603050405020304" pitchFamily="18" charset="0"/>
            </a:rPr>
            <a:t>, содержащие серебро (металлическое или ионное), </a:t>
          </a:r>
        </a:p>
      </dgm:t>
    </dgm:pt>
    <dgm:pt modelId="{DA0F4869-B82B-421D-93C6-D7478C7E5DF1}" type="parTrans" cxnId="{CFF83F73-9320-493E-B6E1-FB362B3EC781}">
      <dgm:prSet/>
      <dgm:spPr/>
      <dgm:t>
        <a:bodyPr/>
        <a:lstStyle/>
        <a:p>
          <a:endParaRPr lang="ru-RU" sz="2000">
            <a:latin typeface="Times New Roman" panose="02020603050405020304" pitchFamily="18" charset="0"/>
            <a:cs typeface="Times New Roman" panose="02020603050405020304" pitchFamily="18" charset="0"/>
          </a:endParaRPr>
        </a:p>
      </dgm:t>
    </dgm:pt>
    <dgm:pt modelId="{AA094650-3CDA-4646-A7C1-CEF173A5B98D}" type="sibTrans" cxnId="{CFF83F73-9320-493E-B6E1-FB362B3EC781}">
      <dgm:prSet/>
      <dgm:spPr/>
      <dgm:t>
        <a:bodyPr/>
        <a:lstStyle/>
        <a:p>
          <a:endParaRPr lang="ru-RU" sz="2000">
            <a:latin typeface="Times New Roman" panose="02020603050405020304" pitchFamily="18" charset="0"/>
            <a:cs typeface="Times New Roman" panose="02020603050405020304" pitchFamily="18" charset="0"/>
          </a:endParaRPr>
        </a:p>
      </dgm:t>
    </dgm:pt>
    <dgm:pt modelId="{3702FF2D-A338-498E-B62C-D692B12A7CDC}">
      <dgm:prSet custT="1"/>
      <dgm:spPr/>
      <dgm:t>
        <a:bodyPr/>
        <a:lstStyle/>
        <a:p>
          <a:pPr algn="just" rtl="0"/>
          <a:r>
            <a:rPr lang="ru-RU" sz="1800" dirty="0" err="1">
              <a:latin typeface="Times New Roman" panose="02020603050405020304" pitchFamily="18" charset="0"/>
              <a:cs typeface="Times New Roman" panose="02020603050405020304" pitchFamily="18" charset="0"/>
            </a:rPr>
            <a:t>полигексаметиленбигуанид</a:t>
          </a:r>
          <a:r>
            <a:rPr lang="ru-RU" sz="1800" dirty="0">
              <a:latin typeface="Times New Roman" panose="02020603050405020304" pitchFamily="18" charset="0"/>
              <a:cs typeface="Times New Roman" panose="02020603050405020304" pitchFamily="18" charset="0"/>
            </a:rPr>
            <a:t>-содержащие повязки. </a:t>
          </a:r>
        </a:p>
      </dgm:t>
    </dgm:pt>
    <dgm:pt modelId="{AD2FA021-4647-42CF-9BD9-B6E5ABEA11BC}" type="parTrans" cxnId="{FE6372CA-82B1-47F9-8A7C-B165C8583E34}">
      <dgm:prSet/>
      <dgm:spPr/>
      <dgm:t>
        <a:bodyPr/>
        <a:lstStyle/>
        <a:p>
          <a:endParaRPr lang="ru-RU" sz="2000">
            <a:latin typeface="Times New Roman" panose="02020603050405020304" pitchFamily="18" charset="0"/>
            <a:cs typeface="Times New Roman" panose="02020603050405020304" pitchFamily="18" charset="0"/>
          </a:endParaRPr>
        </a:p>
      </dgm:t>
    </dgm:pt>
    <dgm:pt modelId="{DAA9EBE6-C794-42DA-A8DA-0783101F0FE7}" type="sibTrans" cxnId="{FE6372CA-82B1-47F9-8A7C-B165C8583E34}">
      <dgm:prSet/>
      <dgm:spPr/>
      <dgm:t>
        <a:bodyPr/>
        <a:lstStyle/>
        <a:p>
          <a:endParaRPr lang="ru-RU" sz="2000">
            <a:latin typeface="Times New Roman" panose="02020603050405020304" pitchFamily="18" charset="0"/>
            <a:cs typeface="Times New Roman" panose="02020603050405020304" pitchFamily="18" charset="0"/>
          </a:endParaRPr>
        </a:p>
      </dgm:t>
    </dgm:pt>
    <dgm:pt modelId="{E1CA75D7-D0D7-4A14-9943-06C1B746E19F}">
      <dgm:prSet custT="1"/>
      <dgm:spPr/>
      <dgm:t>
        <a:bodyPr/>
        <a:lstStyle/>
        <a:p>
          <a:pPr algn="just" rtl="0"/>
          <a:r>
            <a:rPr lang="ru-RU" sz="1800" dirty="0">
              <a:latin typeface="Times New Roman" panose="02020603050405020304" pitchFamily="18" charset="0"/>
              <a:cs typeface="Times New Roman" panose="02020603050405020304" pitchFamily="18" charset="0"/>
            </a:rPr>
            <a:t>Стандартные  повязки – сухие абсорбирующие повязки.</a:t>
          </a:r>
        </a:p>
      </dgm:t>
    </dgm:pt>
    <dgm:pt modelId="{EA367E5C-FE35-4DFB-A67D-98903A2D8277}" type="parTrans" cxnId="{C8FF5D91-8432-403C-894B-8FBFDF5BCBCC}">
      <dgm:prSet/>
      <dgm:spPr/>
      <dgm:t>
        <a:bodyPr/>
        <a:lstStyle/>
        <a:p>
          <a:endParaRPr lang="ru-RU" sz="2000">
            <a:latin typeface="Times New Roman" panose="02020603050405020304" pitchFamily="18" charset="0"/>
            <a:cs typeface="Times New Roman" panose="02020603050405020304" pitchFamily="18" charset="0"/>
          </a:endParaRPr>
        </a:p>
      </dgm:t>
    </dgm:pt>
    <dgm:pt modelId="{58F04336-8E0E-425E-B4A2-713BBB0AA916}" type="sibTrans" cxnId="{C8FF5D91-8432-403C-894B-8FBFDF5BCBCC}">
      <dgm:prSet/>
      <dgm:spPr/>
      <dgm:t>
        <a:bodyPr/>
        <a:lstStyle/>
        <a:p>
          <a:endParaRPr lang="ru-RU" sz="2000">
            <a:latin typeface="Times New Roman" panose="02020603050405020304" pitchFamily="18" charset="0"/>
            <a:cs typeface="Times New Roman" panose="02020603050405020304" pitchFamily="18" charset="0"/>
          </a:endParaRPr>
        </a:p>
      </dgm:t>
    </dgm:pt>
    <dgm:pt modelId="{823C96A9-BDEC-4CA2-8C2E-7C20CAC0EDBB}" type="pres">
      <dgm:prSet presAssocID="{F09FC6A7-D32C-4B39-A339-287552E962C9}" presName="Name0" presStyleCnt="0">
        <dgm:presLayoutVars>
          <dgm:dir/>
          <dgm:animLvl val="lvl"/>
          <dgm:resizeHandles val="exact"/>
        </dgm:presLayoutVars>
      </dgm:prSet>
      <dgm:spPr/>
    </dgm:pt>
    <dgm:pt modelId="{520E463F-7674-4DF0-A4EE-AE2404AD2310}" type="pres">
      <dgm:prSet presAssocID="{E82C92F7-83F4-4954-AF6A-B6D3D71EC12C}" presName="linNode" presStyleCnt="0"/>
      <dgm:spPr/>
    </dgm:pt>
    <dgm:pt modelId="{BA370D43-6F9D-47BF-9056-C10F71280B0F}" type="pres">
      <dgm:prSet presAssocID="{E82C92F7-83F4-4954-AF6A-B6D3D71EC12C}" presName="parentText" presStyleLbl="node1" presStyleIdx="0" presStyleCnt="1">
        <dgm:presLayoutVars>
          <dgm:chMax val="1"/>
          <dgm:bulletEnabled val="1"/>
        </dgm:presLayoutVars>
      </dgm:prSet>
      <dgm:spPr/>
    </dgm:pt>
    <dgm:pt modelId="{81268908-4846-4917-9D14-0E89CF489348}" type="pres">
      <dgm:prSet presAssocID="{E82C92F7-83F4-4954-AF6A-B6D3D71EC12C}" presName="descendantText" presStyleLbl="alignAccFollowNode1" presStyleIdx="0" presStyleCnt="1" custScaleY="125122">
        <dgm:presLayoutVars>
          <dgm:bulletEnabled val="1"/>
        </dgm:presLayoutVars>
      </dgm:prSet>
      <dgm:spPr/>
    </dgm:pt>
  </dgm:ptLst>
  <dgm:cxnLst>
    <dgm:cxn modelId="{9427011B-81E8-4595-9391-07031C2DCD6F}" type="presOf" srcId="{BDE7195F-44AA-42D9-8268-34C6D75ED002}" destId="{81268908-4846-4917-9D14-0E89CF489348}" srcOrd="0" destOrd="0" presId="urn:microsoft.com/office/officeart/2005/8/layout/vList5"/>
    <dgm:cxn modelId="{74152B40-77AC-4153-90B1-86B133C2A773}" srcId="{E82C92F7-83F4-4954-AF6A-B6D3D71EC12C}" destId="{BDE7195F-44AA-42D9-8268-34C6D75ED002}" srcOrd="0" destOrd="0" parTransId="{3DA32698-5C44-4BBE-8C37-CE584B659601}" sibTransId="{524724F0-02E1-4776-AB3D-09838447DDF0}"/>
    <dgm:cxn modelId="{17AE4543-1797-4FBF-80A1-1BF635264880}" type="presOf" srcId="{F09FC6A7-D32C-4B39-A339-287552E962C9}" destId="{823C96A9-BDEC-4CA2-8C2E-7C20CAC0EDBB}" srcOrd="0" destOrd="0" presId="urn:microsoft.com/office/officeart/2005/8/layout/vList5"/>
    <dgm:cxn modelId="{70F43151-97E8-44DB-8F0F-871963B371CB}" type="presOf" srcId="{E82C92F7-83F4-4954-AF6A-B6D3D71EC12C}" destId="{BA370D43-6F9D-47BF-9056-C10F71280B0F}" srcOrd="0" destOrd="0" presId="urn:microsoft.com/office/officeart/2005/8/layout/vList5"/>
    <dgm:cxn modelId="{CFF83F73-9320-493E-B6E1-FB362B3EC781}" srcId="{E82C92F7-83F4-4954-AF6A-B6D3D71EC12C}" destId="{61881C63-8E1D-48CD-9CB9-80EE9489B9AB}" srcOrd="1" destOrd="0" parTransId="{DA0F4869-B82B-421D-93C6-D7478C7E5DF1}" sibTransId="{AA094650-3CDA-4646-A7C1-CEF173A5B98D}"/>
    <dgm:cxn modelId="{C8FF5D91-8432-403C-894B-8FBFDF5BCBCC}" srcId="{E82C92F7-83F4-4954-AF6A-B6D3D71EC12C}" destId="{E1CA75D7-D0D7-4A14-9943-06C1B746E19F}" srcOrd="3" destOrd="0" parTransId="{EA367E5C-FE35-4DFB-A67D-98903A2D8277}" sibTransId="{58F04336-8E0E-425E-B4A2-713BBB0AA916}"/>
    <dgm:cxn modelId="{3B45709A-6CF8-461A-86B1-02A818F62DBE}" srcId="{F09FC6A7-D32C-4B39-A339-287552E962C9}" destId="{E82C92F7-83F4-4954-AF6A-B6D3D71EC12C}" srcOrd="0" destOrd="0" parTransId="{CD3557B4-427B-4B3A-ACA2-9A11AA5DA587}" sibTransId="{7EA70D06-5FF8-4CAA-A505-77F72741AC5B}"/>
    <dgm:cxn modelId="{159CE4B9-2BD1-4E0C-81A1-9F1F617FEB72}" type="presOf" srcId="{E1CA75D7-D0D7-4A14-9943-06C1B746E19F}" destId="{81268908-4846-4917-9D14-0E89CF489348}" srcOrd="0" destOrd="3" presId="urn:microsoft.com/office/officeart/2005/8/layout/vList5"/>
    <dgm:cxn modelId="{946A50C3-90F4-4886-BAAC-3EA044C1F564}" type="presOf" srcId="{3702FF2D-A338-498E-B62C-D692B12A7CDC}" destId="{81268908-4846-4917-9D14-0E89CF489348}" srcOrd="0" destOrd="2" presId="urn:microsoft.com/office/officeart/2005/8/layout/vList5"/>
    <dgm:cxn modelId="{FE6372CA-82B1-47F9-8A7C-B165C8583E34}" srcId="{E82C92F7-83F4-4954-AF6A-B6D3D71EC12C}" destId="{3702FF2D-A338-498E-B62C-D692B12A7CDC}" srcOrd="2" destOrd="0" parTransId="{AD2FA021-4647-42CF-9BD9-B6E5ABEA11BC}" sibTransId="{DAA9EBE6-C794-42DA-A8DA-0783101F0FE7}"/>
    <dgm:cxn modelId="{5E74ADE7-BE6F-478B-BB05-73CF8A8E1148}" type="presOf" srcId="{61881C63-8E1D-48CD-9CB9-80EE9489B9AB}" destId="{81268908-4846-4917-9D14-0E89CF489348}" srcOrd="0" destOrd="1" presId="urn:microsoft.com/office/officeart/2005/8/layout/vList5"/>
    <dgm:cxn modelId="{A1FC5678-3EBD-4CB8-BA14-E1AAD598196A}" type="presParOf" srcId="{823C96A9-BDEC-4CA2-8C2E-7C20CAC0EDBB}" destId="{520E463F-7674-4DF0-A4EE-AE2404AD2310}" srcOrd="0" destOrd="0" presId="urn:microsoft.com/office/officeart/2005/8/layout/vList5"/>
    <dgm:cxn modelId="{BFBA04E2-AF37-4F9F-8FCF-3D9717005B37}" type="presParOf" srcId="{520E463F-7674-4DF0-A4EE-AE2404AD2310}" destId="{BA370D43-6F9D-47BF-9056-C10F71280B0F}" srcOrd="0" destOrd="0" presId="urn:microsoft.com/office/officeart/2005/8/layout/vList5"/>
    <dgm:cxn modelId="{258F5874-AAE4-4669-B2FA-C9EDC842042B}" type="presParOf" srcId="{520E463F-7674-4DF0-A4EE-AE2404AD2310}" destId="{81268908-4846-4917-9D14-0E89CF4893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532ED0-F42A-4E12-8C2D-B185221BE538}" type="doc">
      <dgm:prSet loTypeId="urn:microsoft.com/office/officeart/2009/3/layout/SnapshotPictureList" loCatId="picture" qsTypeId="urn:microsoft.com/office/officeart/2005/8/quickstyle/simple2" qsCatId="simple" csTypeId="urn:microsoft.com/office/officeart/2005/8/colors/accent1_2" csCatId="accent1" phldr="1"/>
      <dgm:spPr/>
      <dgm:t>
        <a:bodyPr/>
        <a:lstStyle/>
        <a:p>
          <a:endParaRPr lang="ru-RU"/>
        </a:p>
      </dgm:t>
    </dgm:pt>
    <dgm:pt modelId="{73D57334-EA4B-4516-86A3-622E5F235813}">
      <dgm:prSet phldrT="[Текст]" custT="1"/>
      <dgm:spPr/>
      <dgm:t>
        <a:bodyPr/>
        <a:lstStyle/>
        <a:p>
          <a:pPr algn="l"/>
          <a:r>
            <a:rPr lang="kk-KZ" sz="4000" dirty="0">
              <a:solidFill>
                <a:schemeClr val="tx1"/>
              </a:solidFill>
              <a:latin typeface="Times New Roman" panose="02020603050405020304" pitchFamily="18" charset="0"/>
              <a:cs typeface="Times New Roman" panose="02020603050405020304" pitchFamily="18" charset="0"/>
            </a:rPr>
            <a:t>Преимущества</a:t>
          </a:r>
          <a:r>
            <a:rPr lang="kk-KZ" sz="4000" dirty="0">
              <a:solidFill>
                <a:schemeClr val="accent4">
                  <a:lumMod val="50000"/>
                </a:schemeClr>
              </a:solidFill>
              <a:latin typeface="Times New Roman" panose="02020603050405020304" pitchFamily="18" charset="0"/>
              <a:cs typeface="Times New Roman" panose="02020603050405020304" pitchFamily="18" charset="0"/>
            </a:rPr>
            <a:t> </a:t>
          </a:r>
          <a:endParaRPr lang="ru-RU" sz="4000" dirty="0">
            <a:solidFill>
              <a:schemeClr val="accent4">
                <a:lumMod val="50000"/>
              </a:schemeClr>
            </a:solidFill>
            <a:latin typeface="Times New Roman" panose="02020603050405020304" pitchFamily="18" charset="0"/>
            <a:cs typeface="Times New Roman" panose="02020603050405020304" pitchFamily="18" charset="0"/>
          </a:endParaRPr>
        </a:p>
      </dgm:t>
    </dgm:pt>
    <dgm:pt modelId="{4EC5FBE8-A405-40CA-857C-DEA95D35D9CA}" type="parTrans" cxnId="{27C64388-A473-4057-90A3-54ABD5EC4546}">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508D1089-61F0-4EFC-AAC6-D4DE2ACF182D}" type="sibTrans" cxnId="{27C64388-A473-4057-90A3-54ABD5EC4546}">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38599799-730A-4680-9015-6968E1D670F9}">
      <dgm:prSet custT="1"/>
      <dgm:spPr/>
      <dgm:t>
        <a:bodyPr/>
        <a:lstStyle/>
        <a:p>
          <a:pPr algn="just">
            <a:spcAft>
              <a:spcPts val="72"/>
            </a:spcAft>
          </a:pPr>
          <a:endParaRPr lang="ru-RU" sz="1600" dirty="0">
            <a:latin typeface="Times New Roman" panose="02020603050405020304" pitchFamily="18" charset="0"/>
            <a:cs typeface="Times New Roman" panose="02020603050405020304" pitchFamily="18" charset="0"/>
          </a:endParaRPr>
        </a:p>
        <a:p>
          <a:pPr algn="just">
            <a:spcAft>
              <a:spcPts val="72"/>
            </a:spcAft>
          </a:pPr>
          <a:endParaRPr lang="ru-RU" sz="1600" dirty="0">
            <a:latin typeface="Times New Roman" panose="02020603050405020304" pitchFamily="18" charset="0"/>
            <a:cs typeface="Times New Roman" panose="02020603050405020304" pitchFamily="18" charset="0"/>
          </a:endParaRPr>
        </a:p>
        <a:p>
          <a:pPr algn="just">
            <a:spcAft>
              <a:spcPts val="72"/>
            </a:spcAft>
          </a:pPr>
          <a:r>
            <a:rPr lang="ru-RU" sz="1600" dirty="0">
              <a:latin typeface="Times New Roman" panose="02020603050405020304" pitchFamily="18" charset="0"/>
              <a:cs typeface="Times New Roman" panose="02020603050405020304" pitchFamily="18" charset="0"/>
            </a:rPr>
            <a:t>*Коррекция </a:t>
          </a:r>
          <a:r>
            <a:rPr lang="ru-RU" sz="1600" dirty="0" err="1">
              <a:latin typeface="Times New Roman" panose="02020603050405020304" pitchFamily="18" charset="0"/>
              <a:cs typeface="Times New Roman" panose="02020603050405020304" pitchFamily="18" charset="0"/>
            </a:rPr>
            <a:t>нутритивной</a:t>
          </a:r>
          <a:r>
            <a:rPr lang="ru-RU" sz="1600" dirty="0">
              <a:latin typeface="Times New Roman" panose="02020603050405020304" pitchFamily="18" charset="0"/>
              <a:cs typeface="Times New Roman" panose="02020603050405020304" pitchFamily="18" charset="0"/>
            </a:rPr>
            <a:t> недостаточности перед большими абдоминальными операциями приводит к уменьшению числа осложнений, в том числе случаев </a:t>
          </a:r>
          <a:r>
            <a:rPr lang="ru-RU" sz="1600" dirty="0" err="1">
              <a:latin typeface="Times New Roman" panose="02020603050405020304" pitchFamily="18" charset="0"/>
              <a:cs typeface="Times New Roman" panose="02020603050405020304" pitchFamily="18" charset="0"/>
            </a:rPr>
            <a:t>нозокомиальной</a:t>
          </a:r>
          <a:r>
            <a:rPr lang="ru-RU" sz="1600" dirty="0">
              <a:latin typeface="Times New Roman" panose="02020603050405020304" pitchFamily="18" charset="0"/>
              <a:cs typeface="Times New Roman" panose="02020603050405020304" pitchFamily="18" charset="0"/>
            </a:rPr>
            <a:t> инфекции, и длительности госпитализации.</a:t>
          </a:r>
        </a:p>
      </dgm:t>
    </dgm:pt>
    <dgm:pt modelId="{B20F1E81-51BC-4942-8E02-39EA524D0706}" type="parTrans" cxnId="{2AE70096-4D3C-422B-8DD1-8DA8D7B52F0C}">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BA96E54D-3999-40D2-A08B-C2F090667A02}" type="sibTrans" cxnId="{2AE70096-4D3C-422B-8DD1-8DA8D7B52F0C}">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FB5066C7-B305-4CB8-AD28-59064EDE0E2A}">
      <dgm:prSet custT="1"/>
      <dgm:spPr/>
      <dgm:t>
        <a:bodyPr/>
        <a:lstStyle/>
        <a:p>
          <a:pPr algn="just">
            <a:spcAft>
              <a:spcPts val="72"/>
            </a:spcAft>
          </a:pPr>
          <a:endParaRPr lang="ru-RU" sz="1600" dirty="0">
            <a:latin typeface="Times New Roman" panose="02020603050405020304" pitchFamily="18" charset="0"/>
            <a:cs typeface="Times New Roman" panose="02020603050405020304" pitchFamily="18" charset="0"/>
          </a:endParaRPr>
        </a:p>
        <a:p>
          <a:pPr algn="just">
            <a:spcAft>
              <a:spcPts val="72"/>
            </a:spcAft>
          </a:pPr>
          <a:r>
            <a:rPr lang="ru-RU" sz="1600" dirty="0">
              <a:latin typeface="Times New Roman" panose="02020603050405020304" pitchFamily="18" charset="0"/>
              <a:cs typeface="Times New Roman" panose="02020603050405020304" pitchFamily="18" charset="0"/>
            </a:rPr>
            <a:t>*Назначение иммунного питания в качестве предоперационной</a:t>
          </a:r>
        </a:p>
        <a:p>
          <a:pPr algn="just">
            <a:spcAft>
              <a:spcPts val="72"/>
            </a:spcAft>
          </a:pPr>
          <a:r>
            <a:rPr lang="ru-RU" sz="1600" dirty="0">
              <a:latin typeface="Times New Roman" panose="02020603050405020304" pitchFamily="18" charset="0"/>
              <a:cs typeface="Times New Roman" panose="02020603050405020304" pitchFamily="18" charset="0"/>
            </a:rPr>
            <a:t>подготовки больным, оперированном на толстой и прямой кишке,</a:t>
          </a:r>
        </a:p>
        <a:p>
          <a:pPr algn="just">
            <a:spcAft>
              <a:spcPts val="72"/>
            </a:spcAft>
          </a:pPr>
          <a:r>
            <a:rPr lang="ru-RU" sz="1600" dirty="0">
              <a:latin typeface="Times New Roman" panose="02020603050405020304" pitchFamily="18" charset="0"/>
              <a:cs typeface="Times New Roman" panose="02020603050405020304" pitchFamily="18" charset="0"/>
            </a:rPr>
            <a:t>сопровождалось достоверным снижением частоты ИОХВ в</a:t>
          </a:r>
        </a:p>
        <a:p>
          <a:pPr algn="just">
            <a:spcAft>
              <a:spcPts val="72"/>
            </a:spcAft>
          </a:pPr>
          <a:r>
            <a:rPr lang="ru-RU" sz="1600" dirty="0">
              <a:latin typeface="Times New Roman" panose="02020603050405020304" pitchFamily="18" charset="0"/>
              <a:cs typeface="Times New Roman" panose="02020603050405020304" pitchFamily="18" charset="0"/>
            </a:rPr>
            <a:t>сравнении с пациентами, получавшими обычные питательные</a:t>
          </a:r>
        </a:p>
        <a:p>
          <a:pPr algn="just">
            <a:spcAft>
              <a:spcPts val="72"/>
            </a:spcAft>
          </a:pPr>
          <a:r>
            <a:rPr lang="ru-RU" sz="1600" dirty="0">
              <a:latin typeface="Times New Roman" panose="02020603050405020304" pitchFamily="18" charset="0"/>
              <a:cs typeface="Times New Roman" panose="02020603050405020304" pitchFamily="18" charset="0"/>
            </a:rPr>
            <a:t>смеси</a:t>
          </a:r>
        </a:p>
      </dgm:t>
    </dgm:pt>
    <dgm:pt modelId="{5A65382F-3CA5-4900-9A72-29C1ADC857A1}" type="parTrans" cxnId="{F1F6D238-2FE6-4C66-92F7-7ECFDC7C1662}">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9A5FBEBA-25B6-4949-9245-B462BDA1FBBB}" type="sibTrans" cxnId="{F1F6D238-2FE6-4C66-92F7-7ECFDC7C1662}">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CAC173B2-21FD-4C7F-AE3C-372D247C8128}" type="pres">
      <dgm:prSet presAssocID="{ED532ED0-F42A-4E12-8C2D-B185221BE538}" presName="Name0" presStyleCnt="0">
        <dgm:presLayoutVars>
          <dgm:chMax/>
          <dgm:chPref/>
          <dgm:dir/>
          <dgm:animLvl val="lvl"/>
        </dgm:presLayoutVars>
      </dgm:prSet>
      <dgm:spPr/>
    </dgm:pt>
    <dgm:pt modelId="{60C44D7E-518C-4AA3-A016-2B1A208BD619}" type="pres">
      <dgm:prSet presAssocID="{73D57334-EA4B-4516-86A3-622E5F235813}" presName="composite" presStyleCnt="0"/>
      <dgm:spPr/>
    </dgm:pt>
    <dgm:pt modelId="{41F28DC2-5FE8-4742-978E-B953D41AA5D7}" type="pres">
      <dgm:prSet presAssocID="{73D57334-EA4B-4516-86A3-622E5F235813}" presName="ParentAccentShape" presStyleLbl="trBgShp" presStyleIdx="0" presStyleCnt="2" custScaleX="83507" custScaleY="65116" custLinFactNeighborX="-5322" custLinFactNeighborY="-10632"/>
      <dgm:spPr/>
    </dgm:pt>
    <dgm:pt modelId="{0E55A3CC-EF6E-4B08-A055-0606110C76A4}" type="pres">
      <dgm:prSet presAssocID="{73D57334-EA4B-4516-86A3-622E5F235813}" presName="ParentText" presStyleLbl="revTx" presStyleIdx="0" presStyleCnt="2" custLinFactY="-57219" custLinFactNeighborX="5322" custLinFactNeighborY="-100000">
        <dgm:presLayoutVars>
          <dgm:chMax val="1"/>
          <dgm:chPref val="1"/>
          <dgm:bulletEnabled val="1"/>
        </dgm:presLayoutVars>
      </dgm:prSet>
      <dgm:spPr/>
    </dgm:pt>
    <dgm:pt modelId="{1AAFE03C-5ADD-4E09-888E-46291E9C618A}" type="pres">
      <dgm:prSet presAssocID="{73D57334-EA4B-4516-86A3-622E5F235813}" presName="ChildText" presStyleLbl="revTx" presStyleIdx="1" presStyleCnt="2" custScaleX="234349" custScaleY="72832" custLinFactNeighborX="12833" custLinFactNeighborY="-23480">
        <dgm:presLayoutVars>
          <dgm:chMax val="0"/>
          <dgm:chPref val="0"/>
        </dgm:presLayoutVars>
      </dgm:prSet>
      <dgm:spPr/>
    </dgm:pt>
    <dgm:pt modelId="{98D29B86-6249-4536-87DB-9EC05B72CE98}" type="pres">
      <dgm:prSet presAssocID="{73D57334-EA4B-4516-86A3-622E5F235813}" presName="ChildAccentShape" presStyleLbl="trBgShp" presStyleIdx="1" presStyleCnt="2"/>
      <dgm:spPr/>
    </dgm:pt>
    <dgm:pt modelId="{493B8809-FA6D-4CC0-B371-57EFC7421870}" type="pres">
      <dgm:prSet presAssocID="{73D57334-EA4B-4516-86A3-622E5F235813}" presName="Image" presStyleLbl="alignImgPlace1" presStyleIdx="0" presStyleCnt="1" custScaleX="73509" custScaleY="67750" custLinFactNeighborX="-748" custLinFactNeighborY="-13424"/>
      <dgm:spPr>
        <a:blipFill rotWithShape="1">
          <a:blip xmlns:r="http://schemas.openxmlformats.org/officeDocument/2006/relationships" r:embed="rId1"/>
          <a:stretch>
            <a:fillRect/>
          </a:stretch>
        </a:blipFill>
      </dgm:spPr>
    </dgm:pt>
  </dgm:ptLst>
  <dgm:cxnLst>
    <dgm:cxn modelId="{F1F6D238-2FE6-4C66-92F7-7ECFDC7C1662}" srcId="{73D57334-EA4B-4516-86A3-622E5F235813}" destId="{FB5066C7-B305-4CB8-AD28-59064EDE0E2A}" srcOrd="1" destOrd="0" parTransId="{5A65382F-3CA5-4900-9A72-29C1ADC857A1}" sibTransId="{9A5FBEBA-25B6-4949-9245-B462BDA1FBBB}"/>
    <dgm:cxn modelId="{F838796E-11B2-432C-B1B2-46EDAE38D1E2}" type="presOf" srcId="{ED532ED0-F42A-4E12-8C2D-B185221BE538}" destId="{CAC173B2-21FD-4C7F-AE3C-372D247C8128}" srcOrd="0" destOrd="0" presId="urn:microsoft.com/office/officeart/2009/3/layout/SnapshotPictureList"/>
    <dgm:cxn modelId="{74710254-D248-426F-AB3F-84B5D3A38F15}" type="presOf" srcId="{73D57334-EA4B-4516-86A3-622E5F235813}" destId="{0E55A3CC-EF6E-4B08-A055-0606110C76A4}" srcOrd="0" destOrd="0" presId="urn:microsoft.com/office/officeart/2009/3/layout/SnapshotPictureList"/>
    <dgm:cxn modelId="{27C64388-A473-4057-90A3-54ABD5EC4546}" srcId="{ED532ED0-F42A-4E12-8C2D-B185221BE538}" destId="{73D57334-EA4B-4516-86A3-622E5F235813}" srcOrd="0" destOrd="0" parTransId="{4EC5FBE8-A405-40CA-857C-DEA95D35D9CA}" sibTransId="{508D1089-61F0-4EFC-AAC6-D4DE2ACF182D}"/>
    <dgm:cxn modelId="{2AE70096-4D3C-422B-8DD1-8DA8D7B52F0C}" srcId="{73D57334-EA4B-4516-86A3-622E5F235813}" destId="{38599799-730A-4680-9015-6968E1D670F9}" srcOrd="0" destOrd="0" parTransId="{B20F1E81-51BC-4942-8E02-39EA524D0706}" sibTransId="{BA96E54D-3999-40D2-A08B-C2F090667A02}"/>
    <dgm:cxn modelId="{EF3FD9A0-A172-4E88-AA15-1DE2B56844F1}" type="presOf" srcId="{FB5066C7-B305-4CB8-AD28-59064EDE0E2A}" destId="{1AAFE03C-5ADD-4E09-888E-46291E9C618A}" srcOrd="0" destOrd="1" presId="urn:microsoft.com/office/officeart/2009/3/layout/SnapshotPictureList"/>
    <dgm:cxn modelId="{0CACAFD7-3DB4-4B7C-A659-194877D3BA1D}" type="presOf" srcId="{38599799-730A-4680-9015-6968E1D670F9}" destId="{1AAFE03C-5ADD-4E09-888E-46291E9C618A}" srcOrd="0" destOrd="0" presId="urn:microsoft.com/office/officeart/2009/3/layout/SnapshotPictureList"/>
    <dgm:cxn modelId="{93D3A14A-757B-43B7-9890-EFACBC7D07EF}" type="presParOf" srcId="{CAC173B2-21FD-4C7F-AE3C-372D247C8128}" destId="{60C44D7E-518C-4AA3-A016-2B1A208BD619}" srcOrd="0" destOrd="0" presId="urn:microsoft.com/office/officeart/2009/3/layout/SnapshotPictureList"/>
    <dgm:cxn modelId="{A98A9FB4-67FF-4A87-8F6C-6C22D0628422}" type="presParOf" srcId="{60C44D7E-518C-4AA3-A016-2B1A208BD619}" destId="{41F28DC2-5FE8-4742-978E-B953D41AA5D7}" srcOrd="0" destOrd="0" presId="urn:microsoft.com/office/officeart/2009/3/layout/SnapshotPictureList"/>
    <dgm:cxn modelId="{9F76B522-5248-4B44-A828-C17BD47BBDAA}" type="presParOf" srcId="{60C44D7E-518C-4AA3-A016-2B1A208BD619}" destId="{0E55A3CC-EF6E-4B08-A055-0606110C76A4}" srcOrd="1" destOrd="0" presId="urn:microsoft.com/office/officeart/2009/3/layout/SnapshotPictureList"/>
    <dgm:cxn modelId="{4C883A0D-02D4-441F-8B53-6FC074BFCAE9}" type="presParOf" srcId="{60C44D7E-518C-4AA3-A016-2B1A208BD619}" destId="{1AAFE03C-5ADD-4E09-888E-46291E9C618A}" srcOrd="2" destOrd="0" presId="urn:microsoft.com/office/officeart/2009/3/layout/SnapshotPictureList"/>
    <dgm:cxn modelId="{7B5F34A0-3341-4DC7-A8E1-138438CB9F98}" type="presParOf" srcId="{60C44D7E-518C-4AA3-A016-2B1A208BD619}" destId="{98D29B86-6249-4536-87DB-9EC05B72CE98}" srcOrd="3" destOrd="0" presId="urn:microsoft.com/office/officeart/2009/3/layout/SnapshotPictureList"/>
    <dgm:cxn modelId="{0E401707-3C00-44E5-91E6-4C7600B0DDE5}" type="presParOf" srcId="{60C44D7E-518C-4AA3-A016-2B1A208BD619}" destId="{493B8809-FA6D-4CC0-B371-57EFC7421870}"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32ED0-F42A-4E12-8C2D-B185221BE538}" type="doc">
      <dgm:prSet loTypeId="urn:microsoft.com/office/officeart/2008/layout/TitledPictureBlocks" loCatId="picture" qsTypeId="urn:microsoft.com/office/officeart/2005/8/quickstyle/simple2" qsCatId="simple" csTypeId="urn:microsoft.com/office/officeart/2005/8/colors/accent1_2" csCatId="accent1" phldr="1"/>
      <dgm:spPr/>
      <dgm:t>
        <a:bodyPr/>
        <a:lstStyle/>
        <a:p>
          <a:endParaRPr lang="ru-RU"/>
        </a:p>
      </dgm:t>
    </dgm:pt>
    <dgm:pt modelId="{73D57334-EA4B-4516-86A3-622E5F235813}">
      <dgm:prSet phldrT="[Текст]" custT="1"/>
      <dgm:spPr/>
      <dgm:t>
        <a:bodyPr/>
        <a:lstStyle/>
        <a:p>
          <a:pPr algn="ctr"/>
          <a:r>
            <a:rPr lang="kk-KZ" sz="4000" dirty="0">
              <a:solidFill>
                <a:schemeClr val="bg1"/>
              </a:solidFill>
              <a:latin typeface="Times New Roman" panose="02020603050405020304" pitchFamily="18" charset="0"/>
              <a:cs typeface="Times New Roman" panose="02020603050405020304" pitchFamily="18" charset="0"/>
            </a:rPr>
            <a:t>Преимущества </a:t>
          </a:r>
          <a:endParaRPr lang="ru-RU" sz="4000" dirty="0">
            <a:solidFill>
              <a:schemeClr val="bg1"/>
            </a:solidFill>
            <a:latin typeface="Times New Roman" panose="02020603050405020304" pitchFamily="18" charset="0"/>
            <a:cs typeface="Times New Roman" panose="02020603050405020304" pitchFamily="18" charset="0"/>
          </a:endParaRPr>
        </a:p>
      </dgm:t>
    </dgm:pt>
    <dgm:pt modelId="{4EC5FBE8-A405-40CA-857C-DEA95D35D9CA}" type="parTrans" cxnId="{27C64388-A473-4057-90A3-54ABD5EC4546}">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508D1089-61F0-4EFC-AAC6-D4DE2ACF182D}" type="sibTrans" cxnId="{27C64388-A473-4057-90A3-54ABD5EC4546}">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8918CB39-EE8B-499A-983B-FDF56D1D0E37}" type="pres">
      <dgm:prSet presAssocID="{ED532ED0-F42A-4E12-8C2D-B185221BE538}" presName="rootNode" presStyleCnt="0">
        <dgm:presLayoutVars>
          <dgm:chMax/>
          <dgm:chPref/>
          <dgm:dir val="rev"/>
          <dgm:animLvl val="lvl"/>
        </dgm:presLayoutVars>
      </dgm:prSet>
      <dgm:spPr/>
    </dgm:pt>
    <dgm:pt modelId="{2E8E76FD-429F-474E-BFFC-A073A6440C5C}" type="pres">
      <dgm:prSet presAssocID="{73D57334-EA4B-4516-86A3-622E5F235813}" presName="composite" presStyleCnt="0"/>
      <dgm:spPr/>
    </dgm:pt>
    <dgm:pt modelId="{8A926B5A-7DF6-4668-A9B0-F8A77CAB8BBA}" type="pres">
      <dgm:prSet presAssocID="{73D57334-EA4B-4516-86A3-622E5F235813}" presName="ParentText" presStyleLbl="node1" presStyleIdx="0" presStyleCnt="1" custScaleX="112245" custLinFactNeighborX="2593" custLinFactNeighborY="6459">
        <dgm:presLayoutVars>
          <dgm:chMax val="1"/>
          <dgm:chPref val="1"/>
          <dgm:bulletEnabled val="1"/>
        </dgm:presLayoutVars>
      </dgm:prSet>
      <dgm:spPr/>
    </dgm:pt>
    <dgm:pt modelId="{26618B95-D2D4-4541-B100-E224556D760B}" type="pres">
      <dgm:prSet presAssocID="{73D57334-EA4B-4516-86A3-622E5F235813}" presName="Image" presStyleLbl="bgImgPlace1" presStyleIdx="0" presStyleCnt="1" custScaleX="110817" custScaleY="85581" custLinFactNeighborX="1415" custLinFactNeighborY="-16305"/>
      <dgm:spPr>
        <a:blipFill rotWithShape="1">
          <a:blip xmlns:r="http://schemas.openxmlformats.org/officeDocument/2006/relationships" r:embed="rId1"/>
          <a:stretch>
            <a:fillRect/>
          </a:stretch>
        </a:blipFill>
      </dgm:spPr>
    </dgm:pt>
    <dgm:pt modelId="{26FFB783-8BD2-4FDF-8580-4BE3B8659788}" type="pres">
      <dgm:prSet presAssocID="{73D57334-EA4B-4516-86A3-622E5F235813}" presName="ChildText" presStyleLbl="fgAcc1" presStyleIdx="0" presStyleCnt="0" custScaleX="228601" custScaleY="126752" custLinFactNeighborX="2549" custLinFactNeighborY="8569">
        <dgm:presLayoutVars>
          <dgm:chMax val="0"/>
          <dgm:chPref val="0"/>
          <dgm:bulletEnabled val="1"/>
        </dgm:presLayoutVars>
      </dgm:prSet>
      <dgm:spPr/>
    </dgm:pt>
  </dgm:ptLst>
  <dgm:cxnLst>
    <dgm:cxn modelId="{27C64388-A473-4057-90A3-54ABD5EC4546}" srcId="{ED532ED0-F42A-4E12-8C2D-B185221BE538}" destId="{73D57334-EA4B-4516-86A3-622E5F235813}" srcOrd="0" destOrd="0" parTransId="{4EC5FBE8-A405-40CA-857C-DEA95D35D9CA}" sibTransId="{508D1089-61F0-4EFC-AAC6-D4DE2ACF182D}"/>
    <dgm:cxn modelId="{55FFBEC0-5545-4D4D-9A95-12B12C33A5AB}" type="presOf" srcId="{73D57334-EA4B-4516-86A3-622E5F235813}" destId="{8A926B5A-7DF6-4668-A9B0-F8A77CAB8BBA}" srcOrd="0" destOrd="0" presId="urn:microsoft.com/office/officeart/2008/layout/TitledPictureBlocks"/>
    <dgm:cxn modelId="{1906F9E6-38BF-41B1-924B-E9644865907A}" type="presOf" srcId="{ED532ED0-F42A-4E12-8C2D-B185221BE538}" destId="{8918CB39-EE8B-499A-983B-FDF56D1D0E37}" srcOrd="0" destOrd="0" presId="urn:microsoft.com/office/officeart/2008/layout/TitledPictureBlocks"/>
    <dgm:cxn modelId="{5DF0A71C-4579-4870-81B9-B8EAD2373387}" type="presParOf" srcId="{8918CB39-EE8B-499A-983B-FDF56D1D0E37}" destId="{2E8E76FD-429F-474E-BFFC-A073A6440C5C}" srcOrd="0" destOrd="0" presId="urn:microsoft.com/office/officeart/2008/layout/TitledPictureBlocks"/>
    <dgm:cxn modelId="{614E80AB-AAA2-424E-B8F0-2A0F46D35A0D}" type="presParOf" srcId="{2E8E76FD-429F-474E-BFFC-A073A6440C5C}" destId="{8A926B5A-7DF6-4668-A9B0-F8A77CAB8BBA}" srcOrd="0" destOrd="0" presId="urn:microsoft.com/office/officeart/2008/layout/TitledPictureBlocks"/>
    <dgm:cxn modelId="{D48B9ADC-CCA4-43EF-AD7A-64D1763434CE}" type="presParOf" srcId="{2E8E76FD-429F-474E-BFFC-A073A6440C5C}" destId="{26618B95-D2D4-4541-B100-E224556D760B}" srcOrd="1" destOrd="0" presId="urn:microsoft.com/office/officeart/2008/layout/TitledPictureBlocks"/>
    <dgm:cxn modelId="{A1AE86F6-1919-439F-A57F-C97F54683CDE}" type="presParOf" srcId="{2E8E76FD-429F-474E-BFFC-A073A6440C5C}" destId="{26FFB783-8BD2-4FDF-8580-4BE3B8659788}"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D61BF0-2543-49B6-88EF-4E5488CC31F5}"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ru-RU"/>
        </a:p>
      </dgm:t>
    </dgm:pt>
    <dgm:pt modelId="{B780D699-7734-4F0F-A0AB-5947F1F69B7B}">
      <dgm:prSet custT="1"/>
      <dgm:spPr/>
      <dgm:t>
        <a:bodyPr/>
        <a:lstStyle/>
        <a:p>
          <a:pPr rtl="0"/>
          <a:r>
            <a:rPr lang="ru-RU" sz="2000" dirty="0">
              <a:latin typeface="Times New Roman" panose="02020603050405020304" pitchFamily="18" charset="0"/>
              <a:cs typeface="Times New Roman" panose="02020603050405020304" pitchFamily="18" charset="0"/>
            </a:rPr>
            <a:t>На вопрос : </a:t>
          </a:r>
        </a:p>
      </dgm:t>
    </dgm:pt>
    <dgm:pt modelId="{3C66C76F-0AC5-4BF8-BC6B-059B13B3BF95}" type="parTrans" cxnId="{C19D5B43-FF80-4D2D-A4E2-6C69672FB4A8}">
      <dgm:prSet/>
      <dgm:spPr/>
      <dgm:t>
        <a:bodyPr/>
        <a:lstStyle/>
        <a:p>
          <a:endParaRPr lang="ru-RU" sz="2000">
            <a:latin typeface="Times New Roman" panose="02020603050405020304" pitchFamily="18" charset="0"/>
            <a:cs typeface="Times New Roman" panose="02020603050405020304" pitchFamily="18" charset="0"/>
          </a:endParaRPr>
        </a:p>
      </dgm:t>
    </dgm:pt>
    <dgm:pt modelId="{5133165B-157E-4927-952C-A6BBEBD5B27B}" type="sibTrans" cxnId="{C19D5B43-FF80-4D2D-A4E2-6C69672FB4A8}">
      <dgm:prSet/>
      <dgm:spPr/>
      <dgm:t>
        <a:bodyPr/>
        <a:lstStyle/>
        <a:p>
          <a:endParaRPr lang="ru-RU" sz="2000">
            <a:latin typeface="Times New Roman" panose="02020603050405020304" pitchFamily="18" charset="0"/>
            <a:cs typeface="Times New Roman" panose="02020603050405020304" pitchFamily="18" charset="0"/>
          </a:endParaRPr>
        </a:p>
      </dgm:t>
    </dgm:pt>
    <dgm:pt modelId="{B6955E7E-3243-49D6-8E4B-E2ECAD1A243E}">
      <dgm:prSet custT="1"/>
      <dgm:spPr/>
      <dgm:t>
        <a:bodyPr/>
        <a:lstStyle/>
        <a:p>
          <a:pPr rtl="0"/>
          <a:r>
            <a:rPr lang="ru-RU" sz="2000" dirty="0">
              <a:latin typeface="Times New Roman" panose="02020603050405020304" pitchFamily="18" charset="0"/>
              <a:cs typeface="Times New Roman" panose="02020603050405020304" pitchFamily="18" charset="0"/>
            </a:rPr>
            <a:t>Какие мероприятия проводит врач при обнаружении у пациента хирургического отделения носительство </a:t>
          </a:r>
          <a:r>
            <a:rPr lang="ru-RU" sz="2000" dirty="0" err="1">
              <a:latin typeface="Times New Roman" panose="02020603050405020304" pitchFamily="18" charset="0"/>
              <a:cs typeface="Times New Roman" panose="02020603050405020304" pitchFamily="18" charset="0"/>
            </a:rPr>
            <a:t>Staphylococcus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aureus</a:t>
          </a:r>
          <a:r>
            <a:rPr lang="ru-RU" sz="2000" dirty="0">
              <a:latin typeface="Times New Roman" panose="02020603050405020304" pitchFamily="18" charset="0"/>
              <a:cs typeface="Times New Roman" panose="02020603050405020304" pitchFamily="18" charset="0"/>
            </a:rPr>
            <a:t>?</a:t>
          </a:r>
        </a:p>
      </dgm:t>
    </dgm:pt>
    <dgm:pt modelId="{1592690D-622A-47A3-B51A-1085EBD8C846}" type="parTrans" cxnId="{4FE95569-9745-47FC-A127-9ABC276EA973}">
      <dgm:prSet/>
      <dgm:spPr/>
      <dgm:t>
        <a:bodyPr/>
        <a:lstStyle/>
        <a:p>
          <a:endParaRPr lang="ru-RU" sz="2000">
            <a:latin typeface="Times New Roman" panose="02020603050405020304" pitchFamily="18" charset="0"/>
            <a:cs typeface="Times New Roman" panose="02020603050405020304" pitchFamily="18" charset="0"/>
          </a:endParaRPr>
        </a:p>
      </dgm:t>
    </dgm:pt>
    <dgm:pt modelId="{7581F8D4-B579-4D33-A9A4-8D35A390DC9A}" type="sibTrans" cxnId="{4FE95569-9745-47FC-A127-9ABC276EA973}">
      <dgm:prSet/>
      <dgm:spPr/>
      <dgm:t>
        <a:bodyPr/>
        <a:lstStyle/>
        <a:p>
          <a:endParaRPr lang="ru-RU" sz="2000">
            <a:latin typeface="Times New Roman" panose="02020603050405020304" pitchFamily="18" charset="0"/>
            <a:cs typeface="Times New Roman" panose="02020603050405020304" pitchFamily="18" charset="0"/>
          </a:endParaRPr>
        </a:p>
      </dgm:t>
    </dgm:pt>
    <dgm:pt modelId="{A4FB8A5D-CD9B-43B5-8F61-5C128F7F2C7A}">
      <dgm:prSet custT="1"/>
      <dgm:spPr/>
      <dgm:t>
        <a:bodyPr/>
        <a:lstStyle/>
        <a:p>
          <a:pPr rtl="0"/>
          <a:r>
            <a:rPr lang="ru-RU" sz="2000">
              <a:latin typeface="Times New Roman" panose="02020603050405020304" pitchFamily="18" charset="0"/>
              <a:cs typeface="Times New Roman" panose="02020603050405020304" pitchFamily="18" charset="0"/>
            </a:rPr>
            <a:t>Весь медицинский персонал ответил, что проводится антибиотикотерапия </a:t>
          </a:r>
        </a:p>
      </dgm:t>
    </dgm:pt>
    <dgm:pt modelId="{1C110A2D-41A0-4599-BD85-C4023DF1525B}" type="parTrans" cxnId="{E270B27A-2549-4221-9B64-D75AF756D5DB}">
      <dgm:prSet/>
      <dgm:spPr/>
      <dgm:t>
        <a:bodyPr/>
        <a:lstStyle/>
        <a:p>
          <a:endParaRPr lang="ru-RU" sz="2000">
            <a:latin typeface="Times New Roman" panose="02020603050405020304" pitchFamily="18" charset="0"/>
            <a:cs typeface="Times New Roman" panose="02020603050405020304" pitchFamily="18" charset="0"/>
          </a:endParaRPr>
        </a:p>
      </dgm:t>
    </dgm:pt>
    <dgm:pt modelId="{E69CC860-734A-4634-A028-558875A9E0B8}" type="sibTrans" cxnId="{E270B27A-2549-4221-9B64-D75AF756D5DB}">
      <dgm:prSet/>
      <dgm:spPr/>
      <dgm:t>
        <a:bodyPr/>
        <a:lstStyle/>
        <a:p>
          <a:endParaRPr lang="ru-RU" sz="2000">
            <a:latin typeface="Times New Roman" panose="02020603050405020304" pitchFamily="18" charset="0"/>
            <a:cs typeface="Times New Roman" panose="02020603050405020304" pitchFamily="18" charset="0"/>
          </a:endParaRPr>
        </a:p>
      </dgm:t>
    </dgm:pt>
    <dgm:pt modelId="{63673D6A-886A-4054-BEFC-DBEB7BB7C3EA}">
      <dgm:prSet custT="1"/>
      <dgm:spPr/>
      <dgm:t>
        <a:bodyPr/>
        <a:lstStyle/>
        <a:p>
          <a:pPr rtl="0"/>
          <a:r>
            <a:rPr lang="ru-RU" sz="2000">
              <a:latin typeface="Times New Roman" panose="02020603050405020304" pitchFamily="18" charset="0"/>
              <a:cs typeface="Times New Roman" panose="02020603050405020304" pitchFamily="18" charset="0"/>
            </a:rPr>
            <a:t>На вопрос:</a:t>
          </a:r>
        </a:p>
      </dgm:t>
    </dgm:pt>
    <dgm:pt modelId="{AC84DA25-F2A7-4F6C-9590-BD643C8BD5B0}" type="parTrans" cxnId="{D9CB7A3B-0C4D-4749-A995-39EC84798641}">
      <dgm:prSet/>
      <dgm:spPr/>
      <dgm:t>
        <a:bodyPr/>
        <a:lstStyle/>
        <a:p>
          <a:endParaRPr lang="ru-RU" sz="2000">
            <a:latin typeface="Times New Roman" panose="02020603050405020304" pitchFamily="18" charset="0"/>
            <a:cs typeface="Times New Roman" panose="02020603050405020304" pitchFamily="18" charset="0"/>
          </a:endParaRPr>
        </a:p>
      </dgm:t>
    </dgm:pt>
    <dgm:pt modelId="{8B53F3EC-6716-45F8-911E-76C359528CB5}" type="sibTrans" cxnId="{D9CB7A3B-0C4D-4749-A995-39EC84798641}">
      <dgm:prSet/>
      <dgm:spPr/>
      <dgm:t>
        <a:bodyPr/>
        <a:lstStyle/>
        <a:p>
          <a:endParaRPr lang="ru-RU" sz="2000">
            <a:latin typeface="Times New Roman" panose="02020603050405020304" pitchFamily="18" charset="0"/>
            <a:cs typeface="Times New Roman" panose="02020603050405020304" pitchFamily="18" charset="0"/>
          </a:endParaRPr>
        </a:p>
      </dgm:t>
    </dgm:pt>
    <dgm:pt modelId="{35A7A4C2-4709-407B-BDD2-9F55F249BC62}">
      <dgm:prSet custT="1"/>
      <dgm:spPr/>
      <dgm:t>
        <a:bodyPr/>
        <a:lstStyle/>
        <a:p>
          <a:pPr rtl="0"/>
          <a:r>
            <a:rPr lang="ru-RU" sz="2000">
              <a:latin typeface="Times New Roman" panose="02020603050405020304" pitchFamily="18" charset="0"/>
              <a:cs typeface="Times New Roman" panose="02020603050405020304" pitchFamily="18" charset="0"/>
            </a:rPr>
            <a:t>Как проводится подготовка операционного поля ?</a:t>
          </a:r>
        </a:p>
      </dgm:t>
    </dgm:pt>
    <dgm:pt modelId="{3F5DA1AE-D10A-4F98-8325-4DC6E5B21ED0}" type="parTrans" cxnId="{18D11B07-9AF2-4CB2-A026-416753B6402B}">
      <dgm:prSet/>
      <dgm:spPr/>
      <dgm:t>
        <a:bodyPr/>
        <a:lstStyle/>
        <a:p>
          <a:endParaRPr lang="ru-RU" sz="2000">
            <a:latin typeface="Times New Roman" panose="02020603050405020304" pitchFamily="18" charset="0"/>
            <a:cs typeface="Times New Roman" panose="02020603050405020304" pitchFamily="18" charset="0"/>
          </a:endParaRPr>
        </a:p>
      </dgm:t>
    </dgm:pt>
    <dgm:pt modelId="{7647A224-C3A2-483C-ABA7-56E3A7F3B775}" type="sibTrans" cxnId="{18D11B07-9AF2-4CB2-A026-416753B6402B}">
      <dgm:prSet/>
      <dgm:spPr/>
      <dgm:t>
        <a:bodyPr/>
        <a:lstStyle/>
        <a:p>
          <a:endParaRPr lang="ru-RU" sz="2000">
            <a:latin typeface="Times New Roman" panose="02020603050405020304" pitchFamily="18" charset="0"/>
            <a:cs typeface="Times New Roman" panose="02020603050405020304" pitchFamily="18" charset="0"/>
          </a:endParaRPr>
        </a:p>
      </dgm:t>
    </dgm:pt>
    <dgm:pt modelId="{92DC9A61-D16C-4441-A56A-968705B9DF21}">
      <dgm:prSet custT="1"/>
      <dgm:spPr/>
      <dgm:t>
        <a:bodyPr/>
        <a:lstStyle/>
        <a:p>
          <a:pPr rtl="0"/>
          <a:r>
            <a:rPr lang="ru-RU" sz="2000" dirty="0">
              <a:latin typeface="Times New Roman" panose="02020603050405020304" pitchFamily="18" charset="0"/>
              <a:cs typeface="Times New Roman" panose="02020603050405020304" pitchFamily="18" charset="0"/>
            </a:rPr>
            <a:t>Медицинский персонал ответил, о проведении мероприятий в соответствии с действующим санитарным законодательством </a:t>
          </a:r>
        </a:p>
      </dgm:t>
    </dgm:pt>
    <dgm:pt modelId="{CD640C5F-808A-4750-B3C0-C3729BBE2F1D}" type="parTrans" cxnId="{A200ED6C-A020-4A94-A509-DA8AA1451CB9}">
      <dgm:prSet/>
      <dgm:spPr/>
      <dgm:t>
        <a:bodyPr/>
        <a:lstStyle/>
        <a:p>
          <a:endParaRPr lang="ru-RU" sz="2000">
            <a:latin typeface="Times New Roman" panose="02020603050405020304" pitchFamily="18" charset="0"/>
            <a:cs typeface="Times New Roman" panose="02020603050405020304" pitchFamily="18" charset="0"/>
          </a:endParaRPr>
        </a:p>
      </dgm:t>
    </dgm:pt>
    <dgm:pt modelId="{4A507B1A-0F58-486E-AB45-8E4FBC6F9DA2}" type="sibTrans" cxnId="{A200ED6C-A020-4A94-A509-DA8AA1451CB9}">
      <dgm:prSet/>
      <dgm:spPr/>
      <dgm:t>
        <a:bodyPr/>
        <a:lstStyle/>
        <a:p>
          <a:endParaRPr lang="ru-RU" sz="2000">
            <a:latin typeface="Times New Roman" panose="02020603050405020304" pitchFamily="18" charset="0"/>
            <a:cs typeface="Times New Roman" panose="02020603050405020304" pitchFamily="18" charset="0"/>
          </a:endParaRPr>
        </a:p>
      </dgm:t>
    </dgm:pt>
    <dgm:pt modelId="{7C3BBFE3-C48F-4907-A26C-4E4C8F82E518}" type="pres">
      <dgm:prSet presAssocID="{F5D61BF0-2543-49B6-88EF-4E5488CC31F5}" presName="vert0" presStyleCnt="0">
        <dgm:presLayoutVars>
          <dgm:dir/>
          <dgm:animOne val="branch"/>
          <dgm:animLvl val="lvl"/>
        </dgm:presLayoutVars>
      </dgm:prSet>
      <dgm:spPr/>
    </dgm:pt>
    <dgm:pt modelId="{86CA1848-68F2-44C3-B6BD-E82682D2CAEE}" type="pres">
      <dgm:prSet presAssocID="{B780D699-7734-4F0F-A0AB-5947F1F69B7B}" presName="thickLine" presStyleLbl="alignNode1" presStyleIdx="0" presStyleCnt="6"/>
      <dgm:spPr/>
    </dgm:pt>
    <dgm:pt modelId="{520A079C-3639-44CF-930B-3E751F64A062}" type="pres">
      <dgm:prSet presAssocID="{B780D699-7734-4F0F-A0AB-5947F1F69B7B}" presName="horz1" presStyleCnt="0"/>
      <dgm:spPr/>
    </dgm:pt>
    <dgm:pt modelId="{5BE3A387-F48B-45F7-8F08-49EEB32132B7}" type="pres">
      <dgm:prSet presAssocID="{B780D699-7734-4F0F-A0AB-5947F1F69B7B}" presName="tx1" presStyleLbl="revTx" presStyleIdx="0" presStyleCnt="6"/>
      <dgm:spPr/>
    </dgm:pt>
    <dgm:pt modelId="{354614BB-FF20-4729-AA42-D083DC3D5E1A}" type="pres">
      <dgm:prSet presAssocID="{B780D699-7734-4F0F-A0AB-5947F1F69B7B}" presName="vert1" presStyleCnt="0"/>
      <dgm:spPr/>
    </dgm:pt>
    <dgm:pt modelId="{1DE09814-0649-494F-9096-BA8B3B5CEF25}" type="pres">
      <dgm:prSet presAssocID="{B6955E7E-3243-49D6-8E4B-E2ECAD1A243E}" presName="thickLine" presStyleLbl="alignNode1" presStyleIdx="1" presStyleCnt="6"/>
      <dgm:spPr/>
    </dgm:pt>
    <dgm:pt modelId="{7CC8E215-C50F-4B31-B461-99E7CD1F8C30}" type="pres">
      <dgm:prSet presAssocID="{B6955E7E-3243-49D6-8E4B-E2ECAD1A243E}" presName="horz1" presStyleCnt="0"/>
      <dgm:spPr/>
    </dgm:pt>
    <dgm:pt modelId="{567841C9-9EED-4E4B-B46B-CD0474934CA1}" type="pres">
      <dgm:prSet presAssocID="{B6955E7E-3243-49D6-8E4B-E2ECAD1A243E}" presName="tx1" presStyleLbl="revTx" presStyleIdx="1" presStyleCnt="6"/>
      <dgm:spPr/>
    </dgm:pt>
    <dgm:pt modelId="{FADE070D-C448-4E99-9899-9C1FA0FB7266}" type="pres">
      <dgm:prSet presAssocID="{B6955E7E-3243-49D6-8E4B-E2ECAD1A243E}" presName="vert1" presStyleCnt="0"/>
      <dgm:spPr/>
    </dgm:pt>
    <dgm:pt modelId="{65B9D083-95F9-482E-9213-54CCAE4023FE}" type="pres">
      <dgm:prSet presAssocID="{A4FB8A5D-CD9B-43B5-8F61-5C128F7F2C7A}" presName="thickLine" presStyleLbl="alignNode1" presStyleIdx="2" presStyleCnt="6"/>
      <dgm:spPr/>
    </dgm:pt>
    <dgm:pt modelId="{E6F6A87D-FC1F-47CD-821E-2BA567049A43}" type="pres">
      <dgm:prSet presAssocID="{A4FB8A5D-CD9B-43B5-8F61-5C128F7F2C7A}" presName="horz1" presStyleCnt="0"/>
      <dgm:spPr/>
    </dgm:pt>
    <dgm:pt modelId="{6940B6F2-2FA9-4F70-B0A6-6D2AC03AC7AC}" type="pres">
      <dgm:prSet presAssocID="{A4FB8A5D-CD9B-43B5-8F61-5C128F7F2C7A}" presName="tx1" presStyleLbl="revTx" presStyleIdx="2" presStyleCnt="6"/>
      <dgm:spPr/>
    </dgm:pt>
    <dgm:pt modelId="{75F7CE40-5962-414C-8519-59DBD68DC27A}" type="pres">
      <dgm:prSet presAssocID="{A4FB8A5D-CD9B-43B5-8F61-5C128F7F2C7A}" presName="vert1" presStyleCnt="0"/>
      <dgm:spPr/>
    </dgm:pt>
    <dgm:pt modelId="{8AC46FA7-5D98-40A2-B831-5F44724CDC9C}" type="pres">
      <dgm:prSet presAssocID="{63673D6A-886A-4054-BEFC-DBEB7BB7C3EA}" presName="thickLine" presStyleLbl="alignNode1" presStyleIdx="3" presStyleCnt="6"/>
      <dgm:spPr/>
    </dgm:pt>
    <dgm:pt modelId="{349FD3AB-3101-47BE-B773-4F55BFFE8D82}" type="pres">
      <dgm:prSet presAssocID="{63673D6A-886A-4054-BEFC-DBEB7BB7C3EA}" presName="horz1" presStyleCnt="0"/>
      <dgm:spPr/>
    </dgm:pt>
    <dgm:pt modelId="{B2E7CB36-555B-4A30-A88F-F92D8BA23A0F}" type="pres">
      <dgm:prSet presAssocID="{63673D6A-886A-4054-BEFC-DBEB7BB7C3EA}" presName="tx1" presStyleLbl="revTx" presStyleIdx="3" presStyleCnt="6"/>
      <dgm:spPr/>
    </dgm:pt>
    <dgm:pt modelId="{999258BD-9D80-4F6E-AF79-C87F12F04ED1}" type="pres">
      <dgm:prSet presAssocID="{63673D6A-886A-4054-BEFC-DBEB7BB7C3EA}" presName="vert1" presStyleCnt="0"/>
      <dgm:spPr/>
    </dgm:pt>
    <dgm:pt modelId="{C389EA0C-2C4D-4C5A-8A79-185E8EB25427}" type="pres">
      <dgm:prSet presAssocID="{35A7A4C2-4709-407B-BDD2-9F55F249BC62}" presName="thickLine" presStyleLbl="alignNode1" presStyleIdx="4" presStyleCnt="6"/>
      <dgm:spPr/>
    </dgm:pt>
    <dgm:pt modelId="{2C0009C3-A2A6-44FF-AEF4-CBD9F4E323D6}" type="pres">
      <dgm:prSet presAssocID="{35A7A4C2-4709-407B-BDD2-9F55F249BC62}" presName="horz1" presStyleCnt="0"/>
      <dgm:spPr/>
    </dgm:pt>
    <dgm:pt modelId="{5FBFCA27-A745-4842-9F3A-90D92EFFB41C}" type="pres">
      <dgm:prSet presAssocID="{35A7A4C2-4709-407B-BDD2-9F55F249BC62}" presName="tx1" presStyleLbl="revTx" presStyleIdx="4" presStyleCnt="6"/>
      <dgm:spPr/>
    </dgm:pt>
    <dgm:pt modelId="{D907ABB3-3345-44A1-9BA9-294EE27DFB21}" type="pres">
      <dgm:prSet presAssocID="{35A7A4C2-4709-407B-BDD2-9F55F249BC62}" presName="vert1" presStyleCnt="0"/>
      <dgm:spPr/>
    </dgm:pt>
    <dgm:pt modelId="{993EA50E-0A50-4404-9F52-D9D541C7B808}" type="pres">
      <dgm:prSet presAssocID="{92DC9A61-D16C-4441-A56A-968705B9DF21}" presName="thickLine" presStyleLbl="alignNode1" presStyleIdx="5" presStyleCnt="6"/>
      <dgm:spPr/>
    </dgm:pt>
    <dgm:pt modelId="{C286EF05-C695-4FC8-AE6F-A7EC1DD06766}" type="pres">
      <dgm:prSet presAssocID="{92DC9A61-D16C-4441-A56A-968705B9DF21}" presName="horz1" presStyleCnt="0"/>
      <dgm:spPr/>
    </dgm:pt>
    <dgm:pt modelId="{EF118F70-E2B9-468C-9623-351869DF9F87}" type="pres">
      <dgm:prSet presAssocID="{92DC9A61-D16C-4441-A56A-968705B9DF21}" presName="tx1" presStyleLbl="revTx" presStyleIdx="5" presStyleCnt="6"/>
      <dgm:spPr/>
    </dgm:pt>
    <dgm:pt modelId="{31F06AFB-345E-4543-978B-3AAC38CF116A}" type="pres">
      <dgm:prSet presAssocID="{92DC9A61-D16C-4441-A56A-968705B9DF21}" presName="vert1" presStyleCnt="0"/>
      <dgm:spPr/>
    </dgm:pt>
  </dgm:ptLst>
  <dgm:cxnLst>
    <dgm:cxn modelId="{18D11B07-9AF2-4CB2-A026-416753B6402B}" srcId="{F5D61BF0-2543-49B6-88EF-4E5488CC31F5}" destId="{35A7A4C2-4709-407B-BDD2-9F55F249BC62}" srcOrd="4" destOrd="0" parTransId="{3F5DA1AE-D10A-4F98-8325-4DC6E5B21ED0}" sibTransId="{7647A224-C3A2-483C-ABA7-56E3A7F3B775}"/>
    <dgm:cxn modelId="{DDC54E31-EF52-4858-A71B-4AF26E80FC64}" type="presOf" srcId="{F5D61BF0-2543-49B6-88EF-4E5488CC31F5}" destId="{7C3BBFE3-C48F-4907-A26C-4E4C8F82E518}" srcOrd="0" destOrd="0" presId="urn:microsoft.com/office/officeart/2008/layout/LinedList"/>
    <dgm:cxn modelId="{64568831-AA4B-4A69-85A3-6667C8BCB37D}" type="presOf" srcId="{63673D6A-886A-4054-BEFC-DBEB7BB7C3EA}" destId="{B2E7CB36-555B-4A30-A88F-F92D8BA23A0F}" srcOrd="0" destOrd="0" presId="urn:microsoft.com/office/officeart/2008/layout/LinedList"/>
    <dgm:cxn modelId="{800D7332-D53A-4CE0-9022-D177BD06066B}" type="presOf" srcId="{35A7A4C2-4709-407B-BDD2-9F55F249BC62}" destId="{5FBFCA27-A745-4842-9F3A-90D92EFFB41C}" srcOrd="0" destOrd="0" presId="urn:microsoft.com/office/officeart/2008/layout/LinedList"/>
    <dgm:cxn modelId="{D9CB7A3B-0C4D-4749-A995-39EC84798641}" srcId="{F5D61BF0-2543-49B6-88EF-4E5488CC31F5}" destId="{63673D6A-886A-4054-BEFC-DBEB7BB7C3EA}" srcOrd="3" destOrd="0" parTransId="{AC84DA25-F2A7-4F6C-9590-BD643C8BD5B0}" sibTransId="{8B53F3EC-6716-45F8-911E-76C359528CB5}"/>
    <dgm:cxn modelId="{C19D5B43-FF80-4D2D-A4E2-6C69672FB4A8}" srcId="{F5D61BF0-2543-49B6-88EF-4E5488CC31F5}" destId="{B780D699-7734-4F0F-A0AB-5947F1F69B7B}" srcOrd="0" destOrd="0" parTransId="{3C66C76F-0AC5-4BF8-BC6B-059B13B3BF95}" sibTransId="{5133165B-157E-4927-952C-A6BBEBD5B27B}"/>
    <dgm:cxn modelId="{4FE95569-9745-47FC-A127-9ABC276EA973}" srcId="{F5D61BF0-2543-49B6-88EF-4E5488CC31F5}" destId="{B6955E7E-3243-49D6-8E4B-E2ECAD1A243E}" srcOrd="1" destOrd="0" parTransId="{1592690D-622A-47A3-B51A-1085EBD8C846}" sibTransId="{7581F8D4-B579-4D33-A9A4-8D35A390DC9A}"/>
    <dgm:cxn modelId="{A200ED6C-A020-4A94-A509-DA8AA1451CB9}" srcId="{F5D61BF0-2543-49B6-88EF-4E5488CC31F5}" destId="{92DC9A61-D16C-4441-A56A-968705B9DF21}" srcOrd="5" destOrd="0" parTransId="{CD640C5F-808A-4750-B3C0-C3729BBE2F1D}" sibTransId="{4A507B1A-0F58-486E-AB45-8E4FBC6F9DA2}"/>
    <dgm:cxn modelId="{E270B27A-2549-4221-9B64-D75AF756D5DB}" srcId="{F5D61BF0-2543-49B6-88EF-4E5488CC31F5}" destId="{A4FB8A5D-CD9B-43B5-8F61-5C128F7F2C7A}" srcOrd="2" destOrd="0" parTransId="{1C110A2D-41A0-4599-BD85-C4023DF1525B}" sibTransId="{E69CC860-734A-4634-A028-558875A9E0B8}"/>
    <dgm:cxn modelId="{03253D9E-04E0-4351-AF86-49D80234C5C3}" type="presOf" srcId="{B6955E7E-3243-49D6-8E4B-E2ECAD1A243E}" destId="{567841C9-9EED-4E4B-B46B-CD0474934CA1}" srcOrd="0" destOrd="0" presId="urn:microsoft.com/office/officeart/2008/layout/LinedList"/>
    <dgm:cxn modelId="{C5DF79B7-BB2A-459E-8259-C7A651D3D59F}" type="presOf" srcId="{92DC9A61-D16C-4441-A56A-968705B9DF21}" destId="{EF118F70-E2B9-468C-9623-351869DF9F87}" srcOrd="0" destOrd="0" presId="urn:microsoft.com/office/officeart/2008/layout/LinedList"/>
    <dgm:cxn modelId="{F9EFDFC3-CC22-41E6-B823-B91EE5036068}" type="presOf" srcId="{A4FB8A5D-CD9B-43B5-8F61-5C128F7F2C7A}" destId="{6940B6F2-2FA9-4F70-B0A6-6D2AC03AC7AC}" srcOrd="0" destOrd="0" presId="urn:microsoft.com/office/officeart/2008/layout/LinedList"/>
    <dgm:cxn modelId="{EAE571FC-D360-4573-A66A-78F5CA8DFE28}" type="presOf" srcId="{B780D699-7734-4F0F-A0AB-5947F1F69B7B}" destId="{5BE3A387-F48B-45F7-8F08-49EEB32132B7}" srcOrd="0" destOrd="0" presId="urn:microsoft.com/office/officeart/2008/layout/LinedList"/>
    <dgm:cxn modelId="{B8A6A919-0367-430A-A992-69601716B2D9}" type="presParOf" srcId="{7C3BBFE3-C48F-4907-A26C-4E4C8F82E518}" destId="{86CA1848-68F2-44C3-B6BD-E82682D2CAEE}" srcOrd="0" destOrd="0" presId="urn:microsoft.com/office/officeart/2008/layout/LinedList"/>
    <dgm:cxn modelId="{C5CE70ED-853E-4B0B-B9CF-8E65A97809D8}" type="presParOf" srcId="{7C3BBFE3-C48F-4907-A26C-4E4C8F82E518}" destId="{520A079C-3639-44CF-930B-3E751F64A062}" srcOrd="1" destOrd="0" presId="urn:microsoft.com/office/officeart/2008/layout/LinedList"/>
    <dgm:cxn modelId="{20ED7EED-FBE1-496C-B1CF-07185429D2F9}" type="presParOf" srcId="{520A079C-3639-44CF-930B-3E751F64A062}" destId="{5BE3A387-F48B-45F7-8F08-49EEB32132B7}" srcOrd="0" destOrd="0" presId="urn:microsoft.com/office/officeart/2008/layout/LinedList"/>
    <dgm:cxn modelId="{FAE4C732-0857-4822-B7DD-9EA412DB4E1A}" type="presParOf" srcId="{520A079C-3639-44CF-930B-3E751F64A062}" destId="{354614BB-FF20-4729-AA42-D083DC3D5E1A}" srcOrd="1" destOrd="0" presId="urn:microsoft.com/office/officeart/2008/layout/LinedList"/>
    <dgm:cxn modelId="{0876DB92-B613-4612-B822-D034D002D906}" type="presParOf" srcId="{7C3BBFE3-C48F-4907-A26C-4E4C8F82E518}" destId="{1DE09814-0649-494F-9096-BA8B3B5CEF25}" srcOrd="2" destOrd="0" presId="urn:microsoft.com/office/officeart/2008/layout/LinedList"/>
    <dgm:cxn modelId="{498064A4-D41B-44A0-AEC5-50B85A8F4964}" type="presParOf" srcId="{7C3BBFE3-C48F-4907-A26C-4E4C8F82E518}" destId="{7CC8E215-C50F-4B31-B461-99E7CD1F8C30}" srcOrd="3" destOrd="0" presId="urn:microsoft.com/office/officeart/2008/layout/LinedList"/>
    <dgm:cxn modelId="{FD6AFA90-4246-43CD-8349-6A19F13D605B}" type="presParOf" srcId="{7CC8E215-C50F-4B31-B461-99E7CD1F8C30}" destId="{567841C9-9EED-4E4B-B46B-CD0474934CA1}" srcOrd="0" destOrd="0" presId="urn:microsoft.com/office/officeart/2008/layout/LinedList"/>
    <dgm:cxn modelId="{F31F4547-71B9-4449-B08F-4A5EBF345CE7}" type="presParOf" srcId="{7CC8E215-C50F-4B31-B461-99E7CD1F8C30}" destId="{FADE070D-C448-4E99-9899-9C1FA0FB7266}" srcOrd="1" destOrd="0" presId="urn:microsoft.com/office/officeart/2008/layout/LinedList"/>
    <dgm:cxn modelId="{022ED38C-34E4-4BD0-B141-EB04D90E677C}" type="presParOf" srcId="{7C3BBFE3-C48F-4907-A26C-4E4C8F82E518}" destId="{65B9D083-95F9-482E-9213-54CCAE4023FE}" srcOrd="4" destOrd="0" presId="urn:microsoft.com/office/officeart/2008/layout/LinedList"/>
    <dgm:cxn modelId="{192037E0-0F50-4B10-B329-0667F183AD04}" type="presParOf" srcId="{7C3BBFE3-C48F-4907-A26C-4E4C8F82E518}" destId="{E6F6A87D-FC1F-47CD-821E-2BA567049A43}" srcOrd="5" destOrd="0" presId="urn:microsoft.com/office/officeart/2008/layout/LinedList"/>
    <dgm:cxn modelId="{4AA54EE0-F612-4341-BFC9-6AF623412868}" type="presParOf" srcId="{E6F6A87D-FC1F-47CD-821E-2BA567049A43}" destId="{6940B6F2-2FA9-4F70-B0A6-6D2AC03AC7AC}" srcOrd="0" destOrd="0" presId="urn:microsoft.com/office/officeart/2008/layout/LinedList"/>
    <dgm:cxn modelId="{691DE08A-1E5F-4377-AB67-A3A0C0CAE2F2}" type="presParOf" srcId="{E6F6A87D-FC1F-47CD-821E-2BA567049A43}" destId="{75F7CE40-5962-414C-8519-59DBD68DC27A}" srcOrd="1" destOrd="0" presId="urn:microsoft.com/office/officeart/2008/layout/LinedList"/>
    <dgm:cxn modelId="{81D7F5FB-5287-4D62-8F1F-0A498BAFEF81}" type="presParOf" srcId="{7C3BBFE3-C48F-4907-A26C-4E4C8F82E518}" destId="{8AC46FA7-5D98-40A2-B831-5F44724CDC9C}" srcOrd="6" destOrd="0" presId="urn:microsoft.com/office/officeart/2008/layout/LinedList"/>
    <dgm:cxn modelId="{F11E006A-1BFC-4B04-858F-A134E10AE811}" type="presParOf" srcId="{7C3BBFE3-C48F-4907-A26C-4E4C8F82E518}" destId="{349FD3AB-3101-47BE-B773-4F55BFFE8D82}" srcOrd="7" destOrd="0" presId="urn:microsoft.com/office/officeart/2008/layout/LinedList"/>
    <dgm:cxn modelId="{30E7DC97-7470-4A9C-B8D3-F310FD1D0CD0}" type="presParOf" srcId="{349FD3AB-3101-47BE-B773-4F55BFFE8D82}" destId="{B2E7CB36-555B-4A30-A88F-F92D8BA23A0F}" srcOrd="0" destOrd="0" presId="urn:microsoft.com/office/officeart/2008/layout/LinedList"/>
    <dgm:cxn modelId="{C3A76894-F21D-4B5E-8C90-79AC2907ED1A}" type="presParOf" srcId="{349FD3AB-3101-47BE-B773-4F55BFFE8D82}" destId="{999258BD-9D80-4F6E-AF79-C87F12F04ED1}" srcOrd="1" destOrd="0" presId="urn:microsoft.com/office/officeart/2008/layout/LinedList"/>
    <dgm:cxn modelId="{347B76EE-F0EB-424F-A8AD-B5C41F933AF8}" type="presParOf" srcId="{7C3BBFE3-C48F-4907-A26C-4E4C8F82E518}" destId="{C389EA0C-2C4D-4C5A-8A79-185E8EB25427}" srcOrd="8" destOrd="0" presId="urn:microsoft.com/office/officeart/2008/layout/LinedList"/>
    <dgm:cxn modelId="{1C8F5AD3-3D4A-43ED-B767-99E5B0B9E28D}" type="presParOf" srcId="{7C3BBFE3-C48F-4907-A26C-4E4C8F82E518}" destId="{2C0009C3-A2A6-44FF-AEF4-CBD9F4E323D6}" srcOrd="9" destOrd="0" presId="urn:microsoft.com/office/officeart/2008/layout/LinedList"/>
    <dgm:cxn modelId="{9F5EB6BB-968B-4E18-BD82-887651A5244E}" type="presParOf" srcId="{2C0009C3-A2A6-44FF-AEF4-CBD9F4E323D6}" destId="{5FBFCA27-A745-4842-9F3A-90D92EFFB41C}" srcOrd="0" destOrd="0" presId="urn:microsoft.com/office/officeart/2008/layout/LinedList"/>
    <dgm:cxn modelId="{E5C0E258-0395-469F-A350-C3D28E93F949}" type="presParOf" srcId="{2C0009C3-A2A6-44FF-AEF4-CBD9F4E323D6}" destId="{D907ABB3-3345-44A1-9BA9-294EE27DFB21}" srcOrd="1" destOrd="0" presId="urn:microsoft.com/office/officeart/2008/layout/LinedList"/>
    <dgm:cxn modelId="{619D8D24-078F-4D6E-AB8D-0C533CB70AAC}" type="presParOf" srcId="{7C3BBFE3-C48F-4907-A26C-4E4C8F82E518}" destId="{993EA50E-0A50-4404-9F52-D9D541C7B808}" srcOrd="10" destOrd="0" presId="urn:microsoft.com/office/officeart/2008/layout/LinedList"/>
    <dgm:cxn modelId="{E70956A2-613D-4FC8-8BCD-47BFB005A31E}" type="presParOf" srcId="{7C3BBFE3-C48F-4907-A26C-4E4C8F82E518}" destId="{C286EF05-C695-4FC8-AE6F-A7EC1DD06766}" srcOrd="11" destOrd="0" presId="urn:microsoft.com/office/officeart/2008/layout/LinedList"/>
    <dgm:cxn modelId="{BEA12AE3-6661-4D17-BF20-BEB9A2D339F2}" type="presParOf" srcId="{C286EF05-C695-4FC8-AE6F-A7EC1DD06766}" destId="{EF118F70-E2B9-468C-9623-351869DF9F87}" srcOrd="0" destOrd="0" presId="urn:microsoft.com/office/officeart/2008/layout/LinedList"/>
    <dgm:cxn modelId="{77465219-C34B-4C46-A2E4-2591B7F361D4}" type="presParOf" srcId="{C286EF05-C695-4FC8-AE6F-A7EC1DD06766}" destId="{31F06AFB-345E-4543-978B-3AAC38CF11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5D7168-7430-4F59-9D0D-3509A8609E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7BD72DCF-F7CA-48F7-93C3-29A2D8A06419}">
      <dgm:prSet phldrT="[Текст]" custT="1"/>
      <dgm:spPr/>
      <dgm:t>
        <a:bodyPr/>
        <a:lstStyle/>
        <a:p>
          <a:r>
            <a:rPr lang="ru-RU" sz="2000" dirty="0">
              <a:latin typeface="Times New Roman" panose="02020603050405020304" pitchFamily="18" charset="0"/>
              <a:cs typeface="Times New Roman" panose="02020603050405020304" pitchFamily="18" charset="0"/>
            </a:rPr>
            <a:t>Рекомендовано  применение для обработки операционного поля спиртсодержащих растворов </a:t>
          </a:r>
          <a:r>
            <a:rPr lang="ru-RU" sz="2000" dirty="0" err="1">
              <a:latin typeface="Times New Roman" panose="02020603050405020304" pitchFamily="18" charset="0"/>
              <a:cs typeface="Times New Roman" panose="02020603050405020304" pitchFamily="18" charset="0"/>
            </a:rPr>
            <a:t>хлоргексидина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биглюконата</a:t>
          </a:r>
          <a:r>
            <a:rPr lang="ru-RU" sz="2000" dirty="0">
              <a:latin typeface="Times New Roman" panose="02020603050405020304" pitchFamily="18" charset="0"/>
              <a:cs typeface="Times New Roman" panose="02020603050405020304" pitchFamily="18" charset="0"/>
            </a:rPr>
            <a:t>.</a:t>
          </a:r>
        </a:p>
      </dgm:t>
    </dgm:pt>
    <dgm:pt modelId="{2CB6EA23-27BF-4DCD-8352-D59CA436657D}" type="parTrans" cxnId="{6C6FBA01-E333-47BE-9B27-0D66EA4BD448}">
      <dgm:prSet/>
      <dgm:spPr/>
      <dgm:t>
        <a:bodyPr/>
        <a:lstStyle/>
        <a:p>
          <a:endParaRPr lang="ru-RU" sz="2000">
            <a:latin typeface="Times New Roman" panose="02020603050405020304" pitchFamily="18" charset="0"/>
            <a:cs typeface="Times New Roman" panose="02020603050405020304" pitchFamily="18" charset="0"/>
          </a:endParaRPr>
        </a:p>
      </dgm:t>
    </dgm:pt>
    <dgm:pt modelId="{A70B6C9B-E52C-4434-9F5E-F79A767CBFB7}" type="sibTrans" cxnId="{6C6FBA01-E333-47BE-9B27-0D66EA4BD448}">
      <dgm:prSet/>
      <dgm:spPr/>
      <dgm:t>
        <a:bodyPr/>
        <a:lstStyle/>
        <a:p>
          <a:endParaRPr lang="ru-RU" sz="2000">
            <a:latin typeface="Times New Roman" panose="02020603050405020304" pitchFamily="18" charset="0"/>
            <a:cs typeface="Times New Roman" panose="02020603050405020304" pitchFamily="18" charset="0"/>
          </a:endParaRPr>
        </a:p>
      </dgm:t>
    </dgm:pt>
    <dgm:pt modelId="{CAAA94D5-1E6D-48D1-8990-BA0FB3B7B5B7}">
      <dgm:prSet phldrT="[Текст]" custT="1"/>
      <dgm:spPr/>
      <dgm:t>
        <a:bodyPr/>
        <a:lstStyle/>
        <a:p>
          <a:r>
            <a:rPr lang="ru-RU" sz="2000" dirty="0">
              <a:latin typeface="Times New Roman" panose="02020603050405020304" pitchFamily="18" charset="0"/>
              <a:cs typeface="Times New Roman" panose="02020603050405020304" pitchFamily="18" charset="0"/>
            </a:rPr>
            <a:t>Рекомендован  для обработки слизистых оболочек (влагалища, прямой кишки) водный раствор </a:t>
          </a:r>
          <a:r>
            <a:rPr lang="ru-RU" sz="2000" dirty="0" err="1">
              <a:latin typeface="Times New Roman" panose="02020603050405020304" pitchFamily="18" charset="0"/>
              <a:cs typeface="Times New Roman" panose="02020603050405020304" pitchFamily="18" charset="0"/>
            </a:rPr>
            <a:t>повидон</a:t>
          </a:r>
          <a:r>
            <a:rPr lang="ru-RU" sz="2000" dirty="0">
              <a:latin typeface="Times New Roman" panose="02020603050405020304" pitchFamily="18" charset="0"/>
              <a:cs typeface="Times New Roman" panose="02020603050405020304" pitchFamily="18" charset="0"/>
            </a:rPr>
            <a:t>-йода</a:t>
          </a:r>
        </a:p>
      </dgm:t>
    </dgm:pt>
    <dgm:pt modelId="{F489A1C6-810A-49C2-94AF-75DC3C4C598D}" type="parTrans" cxnId="{4BD489D5-A029-4BD8-B8EC-93DF7C20E74A}">
      <dgm:prSet/>
      <dgm:spPr/>
      <dgm:t>
        <a:bodyPr/>
        <a:lstStyle/>
        <a:p>
          <a:endParaRPr lang="ru-RU" sz="2000">
            <a:latin typeface="Times New Roman" panose="02020603050405020304" pitchFamily="18" charset="0"/>
            <a:cs typeface="Times New Roman" panose="02020603050405020304" pitchFamily="18" charset="0"/>
          </a:endParaRPr>
        </a:p>
      </dgm:t>
    </dgm:pt>
    <dgm:pt modelId="{2A6204CC-0C97-4B1D-BF49-AEAC3A58231B}" type="sibTrans" cxnId="{4BD489D5-A029-4BD8-B8EC-93DF7C20E74A}">
      <dgm:prSet/>
      <dgm:spPr/>
      <dgm:t>
        <a:bodyPr/>
        <a:lstStyle/>
        <a:p>
          <a:endParaRPr lang="ru-RU" sz="2000">
            <a:latin typeface="Times New Roman" panose="02020603050405020304" pitchFamily="18" charset="0"/>
            <a:cs typeface="Times New Roman" panose="02020603050405020304" pitchFamily="18" charset="0"/>
          </a:endParaRPr>
        </a:p>
      </dgm:t>
    </dgm:pt>
    <dgm:pt modelId="{802954A9-1A6C-4AF1-B0DA-CE61F6325348}">
      <dgm:prSet phldrT="[Текст]" custT="1"/>
      <dgm:spPr/>
      <dgm:t>
        <a:bodyPr/>
        <a:lstStyle/>
        <a:p>
          <a:r>
            <a:rPr lang="ru-RU" sz="2000" dirty="0">
              <a:latin typeface="Times New Roman" panose="02020603050405020304" pitchFamily="18" charset="0"/>
              <a:cs typeface="Times New Roman" panose="02020603050405020304" pitchFamily="18" charset="0"/>
            </a:rPr>
            <a:t>При соблюдении медицинскими работниками требований профессиональной гигиены, руки медицинских работников должны быть чистыми к моменту входа в операционный блок </a:t>
          </a:r>
        </a:p>
      </dgm:t>
    </dgm:pt>
    <dgm:pt modelId="{CB0ADAF3-6549-4AE9-93DE-E41138D9DBA0}" type="parTrans" cxnId="{A73BA07E-251B-4082-B57E-714CE6C3E109}">
      <dgm:prSet/>
      <dgm:spPr/>
      <dgm:t>
        <a:bodyPr/>
        <a:lstStyle/>
        <a:p>
          <a:endParaRPr lang="ru-RU" sz="2000">
            <a:latin typeface="Times New Roman" panose="02020603050405020304" pitchFamily="18" charset="0"/>
            <a:cs typeface="Times New Roman" panose="02020603050405020304" pitchFamily="18" charset="0"/>
          </a:endParaRPr>
        </a:p>
      </dgm:t>
    </dgm:pt>
    <dgm:pt modelId="{BB0C828B-AAED-4C5D-ADE7-FCFC39721716}" type="sibTrans" cxnId="{A73BA07E-251B-4082-B57E-714CE6C3E109}">
      <dgm:prSet/>
      <dgm:spPr/>
      <dgm:t>
        <a:bodyPr/>
        <a:lstStyle/>
        <a:p>
          <a:endParaRPr lang="ru-RU" sz="2000">
            <a:latin typeface="Times New Roman" panose="02020603050405020304" pitchFamily="18" charset="0"/>
            <a:cs typeface="Times New Roman" panose="02020603050405020304" pitchFamily="18" charset="0"/>
          </a:endParaRPr>
        </a:p>
      </dgm:t>
    </dgm:pt>
    <dgm:pt modelId="{875835A7-63BF-4761-9E11-2BBA794EF1FA}">
      <dgm:prSet custT="1"/>
      <dgm:spPr/>
      <dgm:t>
        <a:bodyPr/>
        <a:lstStyle/>
        <a:p>
          <a:r>
            <a:rPr lang="ru-RU" sz="2000" dirty="0">
              <a:latin typeface="Times New Roman" panose="02020603050405020304" pitchFamily="18" charset="0"/>
              <a:cs typeface="Times New Roman" panose="02020603050405020304" pitchFamily="18" charset="0"/>
            </a:rPr>
            <a:t>Рекомендуется при проведении хирургического вмешательства применение стерильного одноразового нетканого или стерильного многоразового тканого белья и хирургических халатов с целью профилактики ИОХВ</a:t>
          </a:r>
        </a:p>
      </dgm:t>
    </dgm:pt>
    <dgm:pt modelId="{DD674210-73BC-4BFC-8C15-0C5668B7EC29}" type="parTrans" cxnId="{9185A022-638B-48F4-9F6B-62DCDF15D140}">
      <dgm:prSet/>
      <dgm:spPr/>
      <dgm:t>
        <a:bodyPr/>
        <a:lstStyle/>
        <a:p>
          <a:endParaRPr lang="ru-RU"/>
        </a:p>
      </dgm:t>
    </dgm:pt>
    <dgm:pt modelId="{F474DE73-2A3D-4DC7-BF03-7B136EF6E5EE}" type="sibTrans" cxnId="{9185A022-638B-48F4-9F6B-62DCDF15D140}">
      <dgm:prSet/>
      <dgm:spPr/>
      <dgm:t>
        <a:bodyPr/>
        <a:lstStyle/>
        <a:p>
          <a:endParaRPr lang="ru-RU"/>
        </a:p>
      </dgm:t>
    </dgm:pt>
    <dgm:pt modelId="{587B3676-6802-4218-BAE3-565DBA30049B}" type="pres">
      <dgm:prSet presAssocID="{275D7168-7430-4F59-9D0D-3509A8609E21}" presName="linear" presStyleCnt="0">
        <dgm:presLayoutVars>
          <dgm:dir/>
          <dgm:animLvl val="lvl"/>
          <dgm:resizeHandles val="exact"/>
        </dgm:presLayoutVars>
      </dgm:prSet>
      <dgm:spPr/>
    </dgm:pt>
    <dgm:pt modelId="{7607ACD2-FAB6-4581-91C6-E3947DBC7186}" type="pres">
      <dgm:prSet presAssocID="{7BD72DCF-F7CA-48F7-93C3-29A2D8A06419}" presName="parentLin" presStyleCnt="0"/>
      <dgm:spPr/>
    </dgm:pt>
    <dgm:pt modelId="{493827AD-1EAA-40DF-9D7B-6C14171CF01E}" type="pres">
      <dgm:prSet presAssocID="{7BD72DCF-F7CA-48F7-93C3-29A2D8A06419}" presName="parentLeftMargin" presStyleLbl="node1" presStyleIdx="0" presStyleCnt="4"/>
      <dgm:spPr/>
    </dgm:pt>
    <dgm:pt modelId="{AD9C98EA-BFFC-4DA7-A1EC-98EB34041E01}" type="pres">
      <dgm:prSet presAssocID="{7BD72DCF-F7CA-48F7-93C3-29A2D8A06419}" presName="parentText" presStyleLbl="node1" presStyleIdx="0" presStyleCnt="4" custScaleX="142857" custScaleY="223863">
        <dgm:presLayoutVars>
          <dgm:chMax val="0"/>
          <dgm:bulletEnabled val="1"/>
        </dgm:presLayoutVars>
      </dgm:prSet>
      <dgm:spPr/>
    </dgm:pt>
    <dgm:pt modelId="{8364A2A2-6183-41F7-B848-1D8F28B424FC}" type="pres">
      <dgm:prSet presAssocID="{7BD72DCF-F7CA-48F7-93C3-29A2D8A06419}" presName="negativeSpace" presStyleCnt="0"/>
      <dgm:spPr/>
    </dgm:pt>
    <dgm:pt modelId="{0D6ADD02-FD21-417C-950E-3EFBA650923A}" type="pres">
      <dgm:prSet presAssocID="{7BD72DCF-F7CA-48F7-93C3-29A2D8A06419}" presName="childText" presStyleLbl="conFgAcc1" presStyleIdx="0" presStyleCnt="4">
        <dgm:presLayoutVars>
          <dgm:bulletEnabled val="1"/>
        </dgm:presLayoutVars>
      </dgm:prSet>
      <dgm:spPr/>
    </dgm:pt>
    <dgm:pt modelId="{06D1A8FD-75B4-4B89-B2F2-226E23D4F3C3}" type="pres">
      <dgm:prSet presAssocID="{A70B6C9B-E52C-4434-9F5E-F79A767CBFB7}" presName="spaceBetweenRectangles" presStyleCnt="0"/>
      <dgm:spPr/>
    </dgm:pt>
    <dgm:pt modelId="{1F58FE6C-A874-4010-A86C-B1B297447BE5}" type="pres">
      <dgm:prSet presAssocID="{CAAA94D5-1E6D-48D1-8990-BA0FB3B7B5B7}" presName="parentLin" presStyleCnt="0"/>
      <dgm:spPr/>
    </dgm:pt>
    <dgm:pt modelId="{CC1B7B2E-AA90-45F7-A391-9A3F6355ECEE}" type="pres">
      <dgm:prSet presAssocID="{CAAA94D5-1E6D-48D1-8990-BA0FB3B7B5B7}" presName="parentLeftMargin" presStyleLbl="node1" presStyleIdx="0" presStyleCnt="4"/>
      <dgm:spPr/>
    </dgm:pt>
    <dgm:pt modelId="{7CAFB3DD-6066-4DBE-BE55-2EC844E47402}" type="pres">
      <dgm:prSet presAssocID="{CAAA94D5-1E6D-48D1-8990-BA0FB3B7B5B7}" presName="parentText" presStyleLbl="node1" presStyleIdx="1" presStyleCnt="4" custScaleX="142857" custScaleY="236742">
        <dgm:presLayoutVars>
          <dgm:chMax val="0"/>
          <dgm:bulletEnabled val="1"/>
        </dgm:presLayoutVars>
      </dgm:prSet>
      <dgm:spPr/>
    </dgm:pt>
    <dgm:pt modelId="{BFEE12E5-DD40-492C-9849-6D8AB2BC5CCD}" type="pres">
      <dgm:prSet presAssocID="{CAAA94D5-1E6D-48D1-8990-BA0FB3B7B5B7}" presName="negativeSpace" presStyleCnt="0"/>
      <dgm:spPr/>
    </dgm:pt>
    <dgm:pt modelId="{AE988092-7125-410F-A4D8-6483F1DDA2CD}" type="pres">
      <dgm:prSet presAssocID="{CAAA94D5-1E6D-48D1-8990-BA0FB3B7B5B7}" presName="childText" presStyleLbl="conFgAcc1" presStyleIdx="1" presStyleCnt="4">
        <dgm:presLayoutVars>
          <dgm:bulletEnabled val="1"/>
        </dgm:presLayoutVars>
      </dgm:prSet>
      <dgm:spPr/>
    </dgm:pt>
    <dgm:pt modelId="{E3C0BE02-8D78-43C1-9ADD-B381424AA9CA}" type="pres">
      <dgm:prSet presAssocID="{2A6204CC-0C97-4B1D-BF49-AEAC3A58231B}" presName="spaceBetweenRectangles" presStyleCnt="0"/>
      <dgm:spPr/>
    </dgm:pt>
    <dgm:pt modelId="{508C451A-39BD-4F00-889B-4C55A9480F77}" type="pres">
      <dgm:prSet presAssocID="{802954A9-1A6C-4AF1-B0DA-CE61F6325348}" presName="parentLin" presStyleCnt="0"/>
      <dgm:spPr/>
    </dgm:pt>
    <dgm:pt modelId="{8BEF563C-6CC4-4185-8A8E-A914EE6CD023}" type="pres">
      <dgm:prSet presAssocID="{802954A9-1A6C-4AF1-B0DA-CE61F6325348}" presName="parentLeftMargin" presStyleLbl="node1" presStyleIdx="1" presStyleCnt="4"/>
      <dgm:spPr/>
    </dgm:pt>
    <dgm:pt modelId="{280AA940-8B91-4822-B0AA-EF25F6F1197A}" type="pres">
      <dgm:prSet presAssocID="{802954A9-1A6C-4AF1-B0DA-CE61F6325348}" presName="parentText" presStyleLbl="node1" presStyleIdx="2" presStyleCnt="4" custScaleX="142857" custScaleY="308704" custLinFactNeighborX="9091" custLinFactNeighborY="-2840">
        <dgm:presLayoutVars>
          <dgm:chMax val="0"/>
          <dgm:bulletEnabled val="1"/>
        </dgm:presLayoutVars>
      </dgm:prSet>
      <dgm:spPr/>
    </dgm:pt>
    <dgm:pt modelId="{51B3CFB8-360F-429A-B61E-737570771E90}" type="pres">
      <dgm:prSet presAssocID="{802954A9-1A6C-4AF1-B0DA-CE61F6325348}" presName="negativeSpace" presStyleCnt="0"/>
      <dgm:spPr/>
    </dgm:pt>
    <dgm:pt modelId="{02A9038F-2415-4013-B8CC-E3552AD49E2D}" type="pres">
      <dgm:prSet presAssocID="{802954A9-1A6C-4AF1-B0DA-CE61F6325348}" presName="childText" presStyleLbl="conFgAcc1" presStyleIdx="2" presStyleCnt="4" custLinFactNeighborX="-224" custLinFactNeighborY="-10221">
        <dgm:presLayoutVars>
          <dgm:bulletEnabled val="1"/>
        </dgm:presLayoutVars>
      </dgm:prSet>
      <dgm:spPr/>
    </dgm:pt>
    <dgm:pt modelId="{15222EBD-95D3-4F31-A402-FA9F1E55E1A4}" type="pres">
      <dgm:prSet presAssocID="{BB0C828B-AAED-4C5D-ADE7-FCFC39721716}" presName="spaceBetweenRectangles" presStyleCnt="0"/>
      <dgm:spPr/>
    </dgm:pt>
    <dgm:pt modelId="{D0EF799C-4034-4696-974B-CAFCBA323600}" type="pres">
      <dgm:prSet presAssocID="{875835A7-63BF-4761-9E11-2BBA794EF1FA}" presName="parentLin" presStyleCnt="0"/>
      <dgm:spPr/>
    </dgm:pt>
    <dgm:pt modelId="{C2F9E4A1-0155-43F3-AC2E-373F4FE0601F}" type="pres">
      <dgm:prSet presAssocID="{875835A7-63BF-4761-9E11-2BBA794EF1FA}" presName="parentLeftMargin" presStyleLbl="node1" presStyleIdx="2" presStyleCnt="4"/>
      <dgm:spPr/>
    </dgm:pt>
    <dgm:pt modelId="{6B4CAF2B-F9B1-4223-BD11-9B215C17F902}" type="pres">
      <dgm:prSet presAssocID="{875835A7-63BF-4761-9E11-2BBA794EF1FA}" presName="parentText" presStyleLbl="node1" presStyleIdx="3" presStyleCnt="4" custScaleX="142857" custScaleY="345498" custLinFactNeighborX="-4522" custLinFactNeighborY="-21472">
        <dgm:presLayoutVars>
          <dgm:chMax val="0"/>
          <dgm:bulletEnabled val="1"/>
        </dgm:presLayoutVars>
      </dgm:prSet>
      <dgm:spPr/>
    </dgm:pt>
    <dgm:pt modelId="{E28B5ABE-AAA0-47E9-997A-928468282409}" type="pres">
      <dgm:prSet presAssocID="{875835A7-63BF-4761-9E11-2BBA794EF1FA}" presName="negativeSpace" presStyleCnt="0"/>
      <dgm:spPr/>
    </dgm:pt>
    <dgm:pt modelId="{5018F5A5-7B55-4BF6-97BF-B4E104B1BBB4}" type="pres">
      <dgm:prSet presAssocID="{875835A7-63BF-4761-9E11-2BBA794EF1FA}" presName="childText" presStyleLbl="conFgAcc1" presStyleIdx="3" presStyleCnt="4">
        <dgm:presLayoutVars>
          <dgm:bulletEnabled val="1"/>
        </dgm:presLayoutVars>
      </dgm:prSet>
      <dgm:spPr/>
    </dgm:pt>
  </dgm:ptLst>
  <dgm:cxnLst>
    <dgm:cxn modelId="{6C6FBA01-E333-47BE-9B27-0D66EA4BD448}" srcId="{275D7168-7430-4F59-9D0D-3509A8609E21}" destId="{7BD72DCF-F7CA-48F7-93C3-29A2D8A06419}" srcOrd="0" destOrd="0" parTransId="{2CB6EA23-27BF-4DCD-8352-D59CA436657D}" sibTransId="{A70B6C9B-E52C-4434-9F5E-F79A767CBFB7}"/>
    <dgm:cxn modelId="{9185A022-638B-48F4-9F6B-62DCDF15D140}" srcId="{275D7168-7430-4F59-9D0D-3509A8609E21}" destId="{875835A7-63BF-4761-9E11-2BBA794EF1FA}" srcOrd="3" destOrd="0" parTransId="{DD674210-73BC-4BFC-8C15-0C5668B7EC29}" sibTransId="{F474DE73-2A3D-4DC7-BF03-7B136EF6E5EE}"/>
    <dgm:cxn modelId="{A0BA792D-6A96-4666-A428-B5F66DB23746}" type="presOf" srcId="{275D7168-7430-4F59-9D0D-3509A8609E21}" destId="{587B3676-6802-4218-BAE3-565DBA30049B}" srcOrd="0" destOrd="0" presId="urn:microsoft.com/office/officeart/2005/8/layout/list1"/>
    <dgm:cxn modelId="{D86C792F-75AE-4848-A792-85BDA0AEA525}" type="presOf" srcId="{7BD72DCF-F7CA-48F7-93C3-29A2D8A06419}" destId="{AD9C98EA-BFFC-4DA7-A1EC-98EB34041E01}" srcOrd="1" destOrd="0" presId="urn:microsoft.com/office/officeart/2005/8/layout/list1"/>
    <dgm:cxn modelId="{9D6A0634-E54A-415A-85CA-C5DB17CFF57C}" type="presOf" srcId="{875835A7-63BF-4761-9E11-2BBA794EF1FA}" destId="{6B4CAF2B-F9B1-4223-BD11-9B215C17F902}" srcOrd="1" destOrd="0" presId="urn:microsoft.com/office/officeart/2005/8/layout/list1"/>
    <dgm:cxn modelId="{33D65B3C-591D-4435-A87F-CA89093227BD}" type="presOf" srcId="{CAAA94D5-1E6D-48D1-8990-BA0FB3B7B5B7}" destId="{CC1B7B2E-AA90-45F7-A391-9A3F6355ECEE}" srcOrd="0" destOrd="0" presId="urn:microsoft.com/office/officeart/2005/8/layout/list1"/>
    <dgm:cxn modelId="{6BB96C4B-16FA-45CA-B5EE-3EB1CBE0C0AB}" type="presOf" srcId="{CAAA94D5-1E6D-48D1-8990-BA0FB3B7B5B7}" destId="{7CAFB3DD-6066-4DBE-BE55-2EC844E47402}" srcOrd="1" destOrd="0" presId="urn:microsoft.com/office/officeart/2005/8/layout/list1"/>
    <dgm:cxn modelId="{5BCF2870-B2D5-4D2D-BF24-BF6A3B6BD04B}" type="presOf" srcId="{875835A7-63BF-4761-9E11-2BBA794EF1FA}" destId="{C2F9E4A1-0155-43F3-AC2E-373F4FE0601F}" srcOrd="0" destOrd="0" presId="urn:microsoft.com/office/officeart/2005/8/layout/list1"/>
    <dgm:cxn modelId="{A73BA07E-251B-4082-B57E-714CE6C3E109}" srcId="{275D7168-7430-4F59-9D0D-3509A8609E21}" destId="{802954A9-1A6C-4AF1-B0DA-CE61F6325348}" srcOrd="2" destOrd="0" parTransId="{CB0ADAF3-6549-4AE9-93DE-E41138D9DBA0}" sibTransId="{BB0C828B-AAED-4C5D-ADE7-FCFC39721716}"/>
    <dgm:cxn modelId="{CB25E591-784F-47A3-BCE4-3B5348C1484C}" type="presOf" srcId="{802954A9-1A6C-4AF1-B0DA-CE61F6325348}" destId="{8BEF563C-6CC4-4185-8A8E-A914EE6CD023}" srcOrd="0" destOrd="0" presId="urn:microsoft.com/office/officeart/2005/8/layout/list1"/>
    <dgm:cxn modelId="{F61B65B1-58D0-4566-BD52-2B08B5DE8424}" type="presOf" srcId="{802954A9-1A6C-4AF1-B0DA-CE61F6325348}" destId="{280AA940-8B91-4822-B0AA-EF25F6F1197A}" srcOrd="1" destOrd="0" presId="urn:microsoft.com/office/officeart/2005/8/layout/list1"/>
    <dgm:cxn modelId="{ED4B74B5-892F-470F-96F5-C411C0F19484}" type="presOf" srcId="{7BD72DCF-F7CA-48F7-93C3-29A2D8A06419}" destId="{493827AD-1EAA-40DF-9D7B-6C14171CF01E}" srcOrd="0" destOrd="0" presId="urn:microsoft.com/office/officeart/2005/8/layout/list1"/>
    <dgm:cxn modelId="{4BD489D5-A029-4BD8-B8EC-93DF7C20E74A}" srcId="{275D7168-7430-4F59-9D0D-3509A8609E21}" destId="{CAAA94D5-1E6D-48D1-8990-BA0FB3B7B5B7}" srcOrd="1" destOrd="0" parTransId="{F489A1C6-810A-49C2-94AF-75DC3C4C598D}" sibTransId="{2A6204CC-0C97-4B1D-BF49-AEAC3A58231B}"/>
    <dgm:cxn modelId="{7C23D5D3-746C-404D-A7C8-E0C7E46D2248}" type="presParOf" srcId="{587B3676-6802-4218-BAE3-565DBA30049B}" destId="{7607ACD2-FAB6-4581-91C6-E3947DBC7186}" srcOrd="0" destOrd="0" presId="urn:microsoft.com/office/officeart/2005/8/layout/list1"/>
    <dgm:cxn modelId="{36A817A2-6600-4EA9-8A2E-BF352EFB71DB}" type="presParOf" srcId="{7607ACD2-FAB6-4581-91C6-E3947DBC7186}" destId="{493827AD-1EAA-40DF-9D7B-6C14171CF01E}" srcOrd="0" destOrd="0" presId="urn:microsoft.com/office/officeart/2005/8/layout/list1"/>
    <dgm:cxn modelId="{84445715-BC1A-4510-896C-59476C273CC2}" type="presParOf" srcId="{7607ACD2-FAB6-4581-91C6-E3947DBC7186}" destId="{AD9C98EA-BFFC-4DA7-A1EC-98EB34041E01}" srcOrd="1" destOrd="0" presId="urn:microsoft.com/office/officeart/2005/8/layout/list1"/>
    <dgm:cxn modelId="{DD8905C9-D41F-4A45-937D-A1C89346273B}" type="presParOf" srcId="{587B3676-6802-4218-BAE3-565DBA30049B}" destId="{8364A2A2-6183-41F7-B848-1D8F28B424FC}" srcOrd="1" destOrd="0" presId="urn:microsoft.com/office/officeart/2005/8/layout/list1"/>
    <dgm:cxn modelId="{6F9EFBEE-E68A-47A5-9469-C4EBB7939A25}" type="presParOf" srcId="{587B3676-6802-4218-BAE3-565DBA30049B}" destId="{0D6ADD02-FD21-417C-950E-3EFBA650923A}" srcOrd="2" destOrd="0" presId="urn:microsoft.com/office/officeart/2005/8/layout/list1"/>
    <dgm:cxn modelId="{FDB3CAA5-2E78-4B6A-B415-39CF140FF73B}" type="presParOf" srcId="{587B3676-6802-4218-BAE3-565DBA30049B}" destId="{06D1A8FD-75B4-4B89-B2F2-226E23D4F3C3}" srcOrd="3" destOrd="0" presId="urn:microsoft.com/office/officeart/2005/8/layout/list1"/>
    <dgm:cxn modelId="{5205F94D-181D-4BAB-BD65-8F61065B7103}" type="presParOf" srcId="{587B3676-6802-4218-BAE3-565DBA30049B}" destId="{1F58FE6C-A874-4010-A86C-B1B297447BE5}" srcOrd="4" destOrd="0" presId="urn:microsoft.com/office/officeart/2005/8/layout/list1"/>
    <dgm:cxn modelId="{F6D049FC-6BBF-411D-A483-52AAB777564D}" type="presParOf" srcId="{1F58FE6C-A874-4010-A86C-B1B297447BE5}" destId="{CC1B7B2E-AA90-45F7-A391-9A3F6355ECEE}" srcOrd="0" destOrd="0" presId="urn:microsoft.com/office/officeart/2005/8/layout/list1"/>
    <dgm:cxn modelId="{9A428C8E-B6D7-4D1A-A45A-BDBDF23801BB}" type="presParOf" srcId="{1F58FE6C-A874-4010-A86C-B1B297447BE5}" destId="{7CAFB3DD-6066-4DBE-BE55-2EC844E47402}" srcOrd="1" destOrd="0" presId="urn:microsoft.com/office/officeart/2005/8/layout/list1"/>
    <dgm:cxn modelId="{15E26C69-8065-4905-89DD-92A16BEDA088}" type="presParOf" srcId="{587B3676-6802-4218-BAE3-565DBA30049B}" destId="{BFEE12E5-DD40-492C-9849-6D8AB2BC5CCD}" srcOrd="5" destOrd="0" presId="urn:microsoft.com/office/officeart/2005/8/layout/list1"/>
    <dgm:cxn modelId="{18366D47-9755-45CE-ADE5-C0B3ABD19527}" type="presParOf" srcId="{587B3676-6802-4218-BAE3-565DBA30049B}" destId="{AE988092-7125-410F-A4D8-6483F1DDA2CD}" srcOrd="6" destOrd="0" presId="urn:microsoft.com/office/officeart/2005/8/layout/list1"/>
    <dgm:cxn modelId="{818204F1-8E33-4357-A242-1ABBF5C4E041}" type="presParOf" srcId="{587B3676-6802-4218-BAE3-565DBA30049B}" destId="{E3C0BE02-8D78-43C1-9ADD-B381424AA9CA}" srcOrd="7" destOrd="0" presId="urn:microsoft.com/office/officeart/2005/8/layout/list1"/>
    <dgm:cxn modelId="{E899C155-305C-492A-A9B5-00CA62265D73}" type="presParOf" srcId="{587B3676-6802-4218-BAE3-565DBA30049B}" destId="{508C451A-39BD-4F00-889B-4C55A9480F77}" srcOrd="8" destOrd="0" presId="urn:microsoft.com/office/officeart/2005/8/layout/list1"/>
    <dgm:cxn modelId="{A825BE2F-CD88-4D38-9FD8-D542F61F658E}" type="presParOf" srcId="{508C451A-39BD-4F00-889B-4C55A9480F77}" destId="{8BEF563C-6CC4-4185-8A8E-A914EE6CD023}" srcOrd="0" destOrd="0" presId="urn:microsoft.com/office/officeart/2005/8/layout/list1"/>
    <dgm:cxn modelId="{3EAAD099-B231-4F6A-8599-CA9DB28ACF7F}" type="presParOf" srcId="{508C451A-39BD-4F00-889B-4C55A9480F77}" destId="{280AA940-8B91-4822-B0AA-EF25F6F1197A}" srcOrd="1" destOrd="0" presId="urn:microsoft.com/office/officeart/2005/8/layout/list1"/>
    <dgm:cxn modelId="{6E11B72C-D754-483D-9934-395A4E7B7CAC}" type="presParOf" srcId="{587B3676-6802-4218-BAE3-565DBA30049B}" destId="{51B3CFB8-360F-429A-B61E-737570771E90}" srcOrd="9" destOrd="0" presId="urn:microsoft.com/office/officeart/2005/8/layout/list1"/>
    <dgm:cxn modelId="{2508769C-D74B-4A11-8443-54968F8329DE}" type="presParOf" srcId="{587B3676-6802-4218-BAE3-565DBA30049B}" destId="{02A9038F-2415-4013-B8CC-E3552AD49E2D}" srcOrd="10" destOrd="0" presId="urn:microsoft.com/office/officeart/2005/8/layout/list1"/>
    <dgm:cxn modelId="{2C69E474-8D93-4C18-960E-64247C2C2ADE}" type="presParOf" srcId="{587B3676-6802-4218-BAE3-565DBA30049B}" destId="{15222EBD-95D3-4F31-A402-FA9F1E55E1A4}" srcOrd="11" destOrd="0" presId="urn:microsoft.com/office/officeart/2005/8/layout/list1"/>
    <dgm:cxn modelId="{247A33EA-7D1B-459D-A862-62D873973AA3}" type="presParOf" srcId="{587B3676-6802-4218-BAE3-565DBA30049B}" destId="{D0EF799C-4034-4696-974B-CAFCBA323600}" srcOrd="12" destOrd="0" presId="urn:microsoft.com/office/officeart/2005/8/layout/list1"/>
    <dgm:cxn modelId="{00AE2115-538C-4227-B8DF-E97A1B41C937}" type="presParOf" srcId="{D0EF799C-4034-4696-974B-CAFCBA323600}" destId="{C2F9E4A1-0155-43F3-AC2E-373F4FE0601F}" srcOrd="0" destOrd="0" presId="urn:microsoft.com/office/officeart/2005/8/layout/list1"/>
    <dgm:cxn modelId="{1CB72FE2-431F-4C58-A7FA-F70AFCFF00CD}" type="presParOf" srcId="{D0EF799C-4034-4696-974B-CAFCBA323600}" destId="{6B4CAF2B-F9B1-4223-BD11-9B215C17F902}" srcOrd="1" destOrd="0" presId="urn:microsoft.com/office/officeart/2005/8/layout/list1"/>
    <dgm:cxn modelId="{0DAB642D-68B5-4D6C-B303-152EE2CF5210}" type="presParOf" srcId="{587B3676-6802-4218-BAE3-565DBA30049B}" destId="{E28B5ABE-AAA0-47E9-997A-928468282409}" srcOrd="13" destOrd="0" presId="urn:microsoft.com/office/officeart/2005/8/layout/list1"/>
    <dgm:cxn modelId="{2B23CB66-4EB1-42C7-8F47-95C0DDB123D2}" type="presParOf" srcId="{587B3676-6802-4218-BAE3-565DBA30049B}" destId="{5018F5A5-7B55-4BF6-97BF-B4E104B1BBB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E1FE35-FEE2-4D6B-BAF4-AD95FA52C5B0}"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ru-RU"/>
        </a:p>
      </dgm:t>
    </dgm:pt>
    <dgm:pt modelId="{3CA69231-BA42-42D1-8BB9-F8F3A2A00774}">
      <dgm:prSet custT="1"/>
      <dgm:spPr/>
      <dgm:t>
        <a:bodyPr/>
        <a:lstStyle/>
        <a:p>
          <a:pPr rtl="0"/>
          <a:r>
            <a:rPr lang="ru-RU" sz="3600" dirty="0">
              <a:latin typeface="Times New Roman" panose="02020603050405020304" pitchFamily="18" charset="0"/>
              <a:cs typeface="Times New Roman" panose="02020603050405020304" pitchFamily="18" charset="0"/>
            </a:rPr>
            <a:t>Рекомендуется ПАП :</a:t>
          </a:r>
        </a:p>
      </dgm:t>
    </dgm:pt>
    <dgm:pt modelId="{43466CA9-E3C9-4E50-9E6F-B088E74D8ED8}" type="parTrans" cxnId="{99B829B7-F6E6-4C7B-B7B7-3F0C06AA4B9A}">
      <dgm:prSet/>
      <dgm:spPr/>
      <dgm:t>
        <a:bodyPr/>
        <a:lstStyle/>
        <a:p>
          <a:endParaRPr lang="ru-RU" sz="2000">
            <a:latin typeface="Times New Roman" panose="02020603050405020304" pitchFamily="18" charset="0"/>
            <a:cs typeface="Times New Roman" panose="02020603050405020304" pitchFamily="18" charset="0"/>
          </a:endParaRPr>
        </a:p>
      </dgm:t>
    </dgm:pt>
    <dgm:pt modelId="{2166BC83-7C89-4C5D-9FE1-3F0C23E4E153}" type="sibTrans" cxnId="{99B829B7-F6E6-4C7B-B7B7-3F0C06AA4B9A}">
      <dgm:prSet/>
      <dgm:spPr/>
      <dgm:t>
        <a:bodyPr/>
        <a:lstStyle/>
        <a:p>
          <a:endParaRPr lang="ru-RU" sz="2000">
            <a:latin typeface="Times New Roman" panose="02020603050405020304" pitchFamily="18" charset="0"/>
            <a:cs typeface="Times New Roman" panose="02020603050405020304" pitchFamily="18" charset="0"/>
          </a:endParaRPr>
        </a:p>
      </dgm:t>
    </dgm:pt>
    <dgm:pt modelId="{C9329142-2182-43D5-8BDA-E3FF48A7B4C6}">
      <dgm:prSet custT="1"/>
      <dgm:spPr/>
      <dgm:t>
        <a:bodyPr/>
        <a:lstStyle/>
        <a:p>
          <a:pPr rtl="0"/>
          <a:r>
            <a:rPr lang="ru-RU" sz="2000" dirty="0">
              <a:latin typeface="Times New Roman" panose="02020603050405020304" pitchFamily="18" charset="0"/>
              <a:cs typeface="Times New Roman" panose="02020603050405020304" pitchFamily="18" charset="0"/>
            </a:rPr>
            <a:t>при выполнении чистых операций, когда развитие осложнений после них сопровождается высоким риском нанесения ущерба здоровью и жизни пациента (например, при кардиохирургических и ортопедических операциях);</a:t>
          </a:r>
        </a:p>
      </dgm:t>
    </dgm:pt>
    <dgm:pt modelId="{FC0854D4-14BC-4FA9-98E0-9778EBE7E86A}" type="parTrans" cxnId="{A0A1B1E0-01B2-4511-843D-BDC2BB1FA011}">
      <dgm:prSet/>
      <dgm:spPr/>
      <dgm:t>
        <a:bodyPr/>
        <a:lstStyle/>
        <a:p>
          <a:endParaRPr lang="ru-RU" sz="2000">
            <a:latin typeface="Times New Roman" panose="02020603050405020304" pitchFamily="18" charset="0"/>
            <a:cs typeface="Times New Roman" panose="02020603050405020304" pitchFamily="18" charset="0"/>
          </a:endParaRPr>
        </a:p>
      </dgm:t>
    </dgm:pt>
    <dgm:pt modelId="{22DDEB4C-794D-4F46-8526-F8C3007C3E6F}" type="sibTrans" cxnId="{A0A1B1E0-01B2-4511-843D-BDC2BB1FA011}">
      <dgm:prSet/>
      <dgm:spPr/>
      <dgm:t>
        <a:bodyPr/>
        <a:lstStyle/>
        <a:p>
          <a:endParaRPr lang="ru-RU" sz="2000">
            <a:latin typeface="Times New Roman" panose="02020603050405020304" pitchFamily="18" charset="0"/>
            <a:cs typeface="Times New Roman" panose="02020603050405020304" pitchFamily="18" charset="0"/>
          </a:endParaRPr>
        </a:p>
      </dgm:t>
    </dgm:pt>
    <dgm:pt modelId="{E133D2BD-C2A9-41C5-AB04-CD6775F270F7}">
      <dgm:prSet custT="1"/>
      <dgm:spPr/>
      <dgm:t>
        <a:bodyPr/>
        <a:lstStyle/>
        <a:p>
          <a:pPr rtl="0"/>
          <a:r>
            <a:rPr lang="ru-RU" sz="2000">
              <a:latin typeface="Times New Roman" panose="02020603050405020304" pitchFamily="18" charset="0"/>
              <a:cs typeface="Times New Roman" panose="02020603050405020304" pitchFamily="18" charset="0"/>
            </a:rPr>
            <a:t>при условно-чистых и контаминированных вмешательствах,  когда существует высокий риск обсеменения операционной раны;</a:t>
          </a:r>
        </a:p>
      </dgm:t>
    </dgm:pt>
    <dgm:pt modelId="{345E45AA-6EA6-47BC-B241-4C96FAA8BEC0}" type="parTrans" cxnId="{8DB48348-A2B5-44EA-A191-31F9ED2CD9E2}">
      <dgm:prSet/>
      <dgm:spPr/>
      <dgm:t>
        <a:bodyPr/>
        <a:lstStyle/>
        <a:p>
          <a:endParaRPr lang="ru-RU" sz="2000">
            <a:latin typeface="Times New Roman" panose="02020603050405020304" pitchFamily="18" charset="0"/>
            <a:cs typeface="Times New Roman" panose="02020603050405020304" pitchFamily="18" charset="0"/>
          </a:endParaRPr>
        </a:p>
      </dgm:t>
    </dgm:pt>
    <dgm:pt modelId="{D9FF83E2-1D8C-418D-AE47-B6FEB73D0A9E}" type="sibTrans" cxnId="{8DB48348-A2B5-44EA-A191-31F9ED2CD9E2}">
      <dgm:prSet/>
      <dgm:spPr/>
      <dgm:t>
        <a:bodyPr/>
        <a:lstStyle/>
        <a:p>
          <a:endParaRPr lang="ru-RU" sz="2000">
            <a:latin typeface="Times New Roman" panose="02020603050405020304" pitchFamily="18" charset="0"/>
            <a:cs typeface="Times New Roman" panose="02020603050405020304" pitchFamily="18" charset="0"/>
          </a:endParaRPr>
        </a:p>
      </dgm:t>
    </dgm:pt>
    <dgm:pt modelId="{CF0B1D69-50D8-43B3-9FA9-06894115D03F}">
      <dgm:prSet custT="1"/>
      <dgm:spPr/>
      <dgm:t>
        <a:bodyPr/>
        <a:lstStyle/>
        <a:p>
          <a:pPr rtl="0"/>
          <a:r>
            <a:rPr lang="ru-RU" sz="2000">
              <a:latin typeface="Times New Roman" panose="02020603050405020304" pitchFamily="18" charset="0"/>
              <a:cs typeface="Times New Roman" panose="02020603050405020304" pitchFamily="18" charset="0"/>
            </a:rPr>
            <a:t>при «грязных» ранах ПАП не показана, проводится  антибиотикотерапия;</a:t>
          </a:r>
        </a:p>
      </dgm:t>
    </dgm:pt>
    <dgm:pt modelId="{7668A567-0E64-41E8-82D8-499A6A9FBAF0}" type="parTrans" cxnId="{E56B6373-7945-4847-99B4-91CFC8A5A324}">
      <dgm:prSet/>
      <dgm:spPr/>
      <dgm:t>
        <a:bodyPr/>
        <a:lstStyle/>
        <a:p>
          <a:endParaRPr lang="ru-RU" sz="2000">
            <a:latin typeface="Times New Roman" panose="02020603050405020304" pitchFamily="18" charset="0"/>
            <a:cs typeface="Times New Roman" panose="02020603050405020304" pitchFamily="18" charset="0"/>
          </a:endParaRPr>
        </a:p>
      </dgm:t>
    </dgm:pt>
    <dgm:pt modelId="{5B23D6B3-6F41-4DAF-A537-468DB2C5D1F6}" type="sibTrans" cxnId="{E56B6373-7945-4847-99B4-91CFC8A5A324}">
      <dgm:prSet/>
      <dgm:spPr/>
      <dgm:t>
        <a:bodyPr/>
        <a:lstStyle/>
        <a:p>
          <a:endParaRPr lang="ru-RU" sz="2000">
            <a:latin typeface="Times New Roman" panose="02020603050405020304" pitchFamily="18" charset="0"/>
            <a:cs typeface="Times New Roman" panose="02020603050405020304" pitchFamily="18" charset="0"/>
          </a:endParaRPr>
        </a:p>
      </dgm:t>
    </dgm:pt>
    <dgm:pt modelId="{BD303C97-BE89-4156-B9FF-2D5EED374357}">
      <dgm:prSet custT="1"/>
      <dgm:spPr/>
      <dgm:t>
        <a:bodyPr/>
        <a:lstStyle/>
        <a:p>
          <a:pPr rtl="0"/>
          <a:r>
            <a:rPr lang="ru-RU" sz="2000" dirty="0">
              <a:latin typeface="Times New Roman" panose="02020603050405020304" pitchFamily="18" charset="0"/>
              <a:cs typeface="Times New Roman" panose="02020603050405020304" pitchFamily="18" charset="0"/>
            </a:rPr>
            <a:t>рекомендуется выбор антимикробных препаратов для ПАП основывать на наличии их активности в отношении наиболее вероятных возбудителей ИОХВ при конкретной операции.</a:t>
          </a:r>
        </a:p>
      </dgm:t>
    </dgm:pt>
    <dgm:pt modelId="{3385DCEB-7592-4224-AF7A-E2CAEB88A06C}" type="parTrans" cxnId="{B2C3EBF1-EAC5-45C7-8483-E3B86C537A1B}">
      <dgm:prSet/>
      <dgm:spPr/>
      <dgm:t>
        <a:bodyPr/>
        <a:lstStyle/>
        <a:p>
          <a:endParaRPr lang="ru-RU" sz="2000">
            <a:latin typeface="Times New Roman" panose="02020603050405020304" pitchFamily="18" charset="0"/>
            <a:cs typeface="Times New Roman" panose="02020603050405020304" pitchFamily="18" charset="0"/>
          </a:endParaRPr>
        </a:p>
      </dgm:t>
    </dgm:pt>
    <dgm:pt modelId="{5A6F6263-93CF-4F47-B462-287CE77F7AEF}" type="sibTrans" cxnId="{B2C3EBF1-EAC5-45C7-8483-E3B86C537A1B}">
      <dgm:prSet/>
      <dgm:spPr/>
      <dgm:t>
        <a:bodyPr/>
        <a:lstStyle/>
        <a:p>
          <a:endParaRPr lang="ru-RU" sz="2000">
            <a:latin typeface="Times New Roman" panose="02020603050405020304" pitchFamily="18" charset="0"/>
            <a:cs typeface="Times New Roman" panose="02020603050405020304" pitchFamily="18" charset="0"/>
          </a:endParaRPr>
        </a:p>
      </dgm:t>
    </dgm:pt>
    <dgm:pt modelId="{A9EA63D1-9DA6-4955-8D35-40D152DF01C3}" type="pres">
      <dgm:prSet presAssocID="{D0E1FE35-FEE2-4D6B-BAF4-AD95FA52C5B0}" presName="Name0" presStyleCnt="0">
        <dgm:presLayoutVars>
          <dgm:dir/>
          <dgm:animLvl val="lvl"/>
          <dgm:resizeHandles val="exact"/>
        </dgm:presLayoutVars>
      </dgm:prSet>
      <dgm:spPr/>
    </dgm:pt>
    <dgm:pt modelId="{34DEE402-8163-48E2-921F-D0738FA4C358}" type="pres">
      <dgm:prSet presAssocID="{3CA69231-BA42-42D1-8BB9-F8F3A2A00774}" presName="composite" presStyleCnt="0"/>
      <dgm:spPr/>
    </dgm:pt>
    <dgm:pt modelId="{8B7FD1AA-E0D9-4234-9FDB-C47AB9AB27D2}" type="pres">
      <dgm:prSet presAssocID="{3CA69231-BA42-42D1-8BB9-F8F3A2A00774}" presName="parTx" presStyleLbl="alignNode1" presStyleIdx="0" presStyleCnt="1" custLinFactNeighborY="-643">
        <dgm:presLayoutVars>
          <dgm:chMax val="0"/>
          <dgm:chPref val="0"/>
          <dgm:bulletEnabled val="1"/>
        </dgm:presLayoutVars>
      </dgm:prSet>
      <dgm:spPr/>
    </dgm:pt>
    <dgm:pt modelId="{989BBC7A-51A5-454B-A0F3-1F39B6DC4ADF}" type="pres">
      <dgm:prSet presAssocID="{3CA69231-BA42-42D1-8BB9-F8F3A2A00774}" presName="desTx" presStyleLbl="alignAccFollowNode1" presStyleIdx="0" presStyleCnt="1">
        <dgm:presLayoutVars>
          <dgm:bulletEnabled val="1"/>
        </dgm:presLayoutVars>
      </dgm:prSet>
      <dgm:spPr/>
    </dgm:pt>
  </dgm:ptLst>
  <dgm:cxnLst>
    <dgm:cxn modelId="{CDFF5B66-6ED1-4D0E-87C6-03C5160B7A09}" type="presOf" srcId="{CF0B1D69-50D8-43B3-9FA9-06894115D03F}" destId="{989BBC7A-51A5-454B-A0F3-1F39B6DC4ADF}" srcOrd="0" destOrd="2" presId="urn:microsoft.com/office/officeart/2005/8/layout/hList1"/>
    <dgm:cxn modelId="{8DB48348-A2B5-44EA-A191-31F9ED2CD9E2}" srcId="{3CA69231-BA42-42D1-8BB9-F8F3A2A00774}" destId="{E133D2BD-C2A9-41C5-AB04-CD6775F270F7}" srcOrd="1" destOrd="0" parTransId="{345E45AA-6EA6-47BC-B241-4C96FAA8BEC0}" sibTransId="{D9FF83E2-1D8C-418D-AE47-B6FEB73D0A9E}"/>
    <dgm:cxn modelId="{BE964A4A-55FF-4176-9FB9-DCE81E04FF1A}" type="presOf" srcId="{BD303C97-BE89-4156-B9FF-2D5EED374357}" destId="{989BBC7A-51A5-454B-A0F3-1F39B6DC4ADF}" srcOrd="0" destOrd="3" presId="urn:microsoft.com/office/officeart/2005/8/layout/hList1"/>
    <dgm:cxn modelId="{E56B6373-7945-4847-99B4-91CFC8A5A324}" srcId="{3CA69231-BA42-42D1-8BB9-F8F3A2A00774}" destId="{CF0B1D69-50D8-43B3-9FA9-06894115D03F}" srcOrd="2" destOrd="0" parTransId="{7668A567-0E64-41E8-82D8-499A6A9FBAF0}" sibTransId="{5B23D6B3-6F41-4DAF-A537-468DB2C5D1F6}"/>
    <dgm:cxn modelId="{8800CC74-74BA-4F62-853D-5F1154F50405}" type="presOf" srcId="{3CA69231-BA42-42D1-8BB9-F8F3A2A00774}" destId="{8B7FD1AA-E0D9-4234-9FDB-C47AB9AB27D2}" srcOrd="0" destOrd="0" presId="urn:microsoft.com/office/officeart/2005/8/layout/hList1"/>
    <dgm:cxn modelId="{D6221179-6C61-4238-AE64-6B816670E1F5}" type="presOf" srcId="{D0E1FE35-FEE2-4D6B-BAF4-AD95FA52C5B0}" destId="{A9EA63D1-9DA6-4955-8D35-40D152DF01C3}" srcOrd="0" destOrd="0" presId="urn:microsoft.com/office/officeart/2005/8/layout/hList1"/>
    <dgm:cxn modelId="{99B829B7-F6E6-4C7B-B7B7-3F0C06AA4B9A}" srcId="{D0E1FE35-FEE2-4D6B-BAF4-AD95FA52C5B0}" destId="{3CA69231-BA42-42D1-8BB9-F8F3A2A00774}" srcOrd="0" destOrd="0" parTransId="{43466CA9-E3C9-4E50-9E6F-B088E74D8ED8}" sibTransId="{2166BC83-7C89-4C5D-9FE1-3F0C23E4E153}"/>
    <dgm:cxn modelId="{A0A1B1E0-01B2-4511-843D-BDC2BB1FA011}" srcId="{3CA69231-BA42-42D1-8BB9-F8F3A2A00774}" destId="{C9329142-2182-43D5-8BDA-E3FF48A7B4C6}" srcOrd="0" destOrd="0" parTransId="{FC0854D4-14BC-4FA9-98E0-9778EBE7E86A}" sibTransId="{22DDEB4C-794D-4F46-8526-F8C3007C3E6F}"/>
    <dgm:cxn modelId="{7089CBEC-8BB7-4DFC-9F64-EEF7D78FBB8B}" type="presOf" srcId="{E133D2BD-C2A9-41C5-AB04-CD6775F270F7}" destId="{989BBC7A-51A5-454B-A0F3-1F39B6DC4ADF}" srcOrd="0" destOrd="1" presId="urn:microsoft.com/office/officeart/2005/8/layout/hList1"/>
    <dgm:cxn modelId="{B2C3EBF1-EAC5-45C7-8483-E3B86C537A1B}" srcId="{3CA69231-BA42-42D1-8BB9-F8F3A2A00774}" destId="{BD303C97-BE89-4156-B9FF-2D5EED374357}" srcOrd="3" destOrd="0" parTransId="{3385DCEB-7592-4224-AF7A-E2CAEB88A06C}" sibTransId="{5A6F6263-93CF-4F47-B462-287CE77F7AEF}"/>
    <dgm:cxn modelId="{BBD219F6-DAE1-4C7B-A9FE-7C4B585DB5C1}" type="presOf" srcId="{C9329142-2182-43D5-8BDA-E3FF48A7B4C6}" destId="{989BBC7A-51A5-454B-A0F3-1F39B6DC4ADF}" srcOrd="0" destOrd="0" presId="urn:microsoft.com/office/officeart/2005/8/layout/hList1"/>
    <dgm:cxn modelId="{74339D19-567F-4A37-95F7-7DA7E73428EB}" type="presParOf" srcId="{A9EA63D1-9DA6-4955-8D35-40D152DF01C3}" destId="{34DEE402-8163-48E2-921F-D0738FA4C358}" srcOrd="0" destOrd="0" presId="urn:microsoft.com/office/officeart/2005/8/layout/hList1"/>
    <dgm:cxn modelId="{9CE01FAF-09E0-4917-B475-F4014C7D1B81}" type="presParOf" srcId="{34DEE402-8163-48E2-921F-D0738FA4C358}" destId="{8B7FD1AA-E0D9-4234-9FDB-C47AB9AB27D2}" srcOrd="0" destOrd="0" presId="urn:microsoft.com/office/officeart/2005/8/layout/hList1"/>
    <dgm:cxn modelId="{99477C40-CECE-4FCF-A389-A561F098EA15}" type="presParOf" srcId="{34DEE402-8163-48E2-921F-D0738FA4C358}" destId="{989BBC7A-51A5-454B-A0F3-1F39B6DC4AD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081EE5-70F7-42D6-B494-286623355D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C7DC80E-6DB4-456A-A9C1-DA6E1E55CF6D}">
      <dgm:prSet custT="1"/>
      <dgm:spPr/>
      <dgm:t>
        <a:bodyPr/>
        <a:lstStyle/>
        <a:p>
          <a:pPr algn="just" rtl="0"/>
          <a:r>
            <a:rPr lang="ru-RU" sz="2000" dirty="0">
              <a:latin typeface="Times New Roman" panose="02020603050405020304" pitchFamily="18" charset="0"/>
              <a:cs typeface="Times New Roman" panose="02020603050405020304" pitchFamily="18" charset="0"/>
            </a:rPr>
            <a:t>Рекомендуется во время операции поддерживать режим </a:t>
          </a:r>
          <a:r>
            <a:rPr lang="ru-RU" sz="2000" dirty="0" err="1">
              <a:latin typeface="Times New Roman" panose="02020603050405020304" pitchFamily="18" charset="0"/>
              <a:cs typeface="Times New Roman" panose="02020603050405020304" pitchFamily="18" charset="0"/>
            </a:rPr>
            <a:t>нормотермии</a:t>
          </a:r>
          <a:r>
            <a:rPr lang="ru-RU" sz="2000" dirty="0">
              <a:latin typeface="Times New Roman" panose="02020603050405020304" pitchFamily="18" charset="0"/>
              <a:cs typeface="Times New Roman" panose="02020603050405020304" pitchFamily="18" charset="0"/>
            </a:rPr>
            <a:t> с помощью специальных систем обогрева и переливания теплых растворов, что сопровождается уменьшением частоты ИОХВ.</a:t>
          </a:r>
        </a:p>
      </dgm:t>
    </dgm:pt>
    <dgm:pt modelId="{D4B0361D-0151-4B29-94B2-66EAB9DF6AEA}" type="parTrans" cxnId="{57CBE471-1451-47B8-844B-379DF0054F30}">
      <dgm:prSet/>
      <dgm:spPr/>
      <dgm:t>
        <a:bodyPr/>
        <a:lstStyle/>
        <a:p>
          <a:pPr algn="ctr"/>
          <a:endParaRPr lang="ru-RU" sz="2000">
            <a:latin typeface="Times New Roman" panose="02020603050405020304" pitchFamily="18" charset="0"/>
            <a:cs typeface="Times New Roman" panose="02020603050405020304" pitchFamily="18" charset="0"/>
          </a:endParaRPr>
        </a:p>
      </dgm:t>
    </dgm:pt>
    <dgm:pt modelId="{E591A459-2D77-4396-99F7-673B51AD2207}" type="sibTrans" cxnId="{57CBE471-1451-47B8-844B-379DF0054F30}">
      <dgm:prSet/>
      <dgm:spPr/>
      <dgm:t>
        <a:bodyPr/>
        <a:lstStyle/>
        <a:p>
          <a:pPr algn="ctr"/>
          <a:endParaRPr lang="ru-RU" sz="2000">
            <a:latin typeface="Times New Roman" panose="02020603050405020304" pitchFamily="18" charset="0"/>
            <a:cs typeface="Times New Roman" panose="02020603050405020304" pitchFamily="18" charset="0"/>
          </a:endParaRPr>
        </a:p>
      </dgm:t>
    </dgm:pt>
    <dgm:pt modelId="{F8B31901-D05C-48CF-950F-9181BAD084A5}">
      <dgm:prSet custT="1"/>
      <dgm:spPr/>
      <dgm:t>
        <a:bodyPr/>
        <a:lstStyle/>
        <a:p>
          <a:pPr algn="ctr" rtl="0"/>
          <a:r>
            <a:rPr lang="ru-RU" sz="2000" dirty="0">
              <a:latin typeface="Times New Roman" panose="02020603050405020304" pitchFamily="18" charset="0"/>
              <a:cs typeface="Times New Roman" panose="02020603050405020304" pitchFamily="18" charset="0"/>
            </a:rPr>
            <a:t>Соблюдение режима </a:t>
          </a:r>
          <a:r>
            <a:rPr lang="ru-RU" sz="2000" dirty="0" err="1">
              <a:latin typeface="Times New Roman" panose="02020603050405020304" pitchFamily="18" charset="0"/>
              <a:cs typeface="Times New Roman" panose="02020603050405020304" pitchFamily="18" charset="0"/>
            </a:rPr>
            <a:t>нормотермии</a:t>
          </a:r>
          <a:r>
            <a:rPr lang="ru-RU" sz="2000" dirty="0">
              <a:latin typeface="Times New Roman" panose="02020603050405020304" pitchFamily="18" charset="0"/>
              <a:cs typeface="Times New Roman" panose="02020603050405020304" pitchFamily="18" charset="0"/>
            </a:rPr>
            <a:t> приводит к снижению числа осложнений со стороны сердечно-сосудистой системы, частоты ИОХВ, потребности в гемотрансфузиях и более быстрому восстановлению после общей анестезии. </a:t>
          </a:r>
        </a:p>
      </dgm:t>
    </dgm:pt>
    <dgm:pt modelId="{E9AB988F-02B3-40D5-8EDC-487F0597DC68}" type="parTrans" cxnId="{66E6460C-739C-47CF-B293-F96DE45CF724}">
      <dgm:prSet/>
      <dgm:spPr/>
      <dgm:t>
        <a:bodyPr/>
        <a:lstStyle/>
        <a:p>
          <a:pPr algn="ctr"/>
          <a:endParaRPr lang="ru-RU" sz="2000">
            <a:latin typeface="Times New Roman" panose="02020603050405020304" pitchFamily="18" charset="0"/>
            <a:cs typeface="Times New Roman" panose="02020603050405020304" pitchFamily="18" charset="0"/>
          </a:endParaRPr>
        </a:p>
      </dgm:t>
    </dgm:pt>
    <dgm:pt modelId="{E74A73DC-5723-4A87-AC74-40E84BF995A3}" type="sibTrans" cxnId="{66E6460C-739C-47CF-B293-F96DE45CF724}">
      <dgm:prSet/>
      <dgm:spPr/>
      <dgm:t>
        <a:bodyPr/>
        <a:lstStyle/>
        <a:p>
          <a:pPr algn="ctr"/>
          <a:endParaRPr lang="ru-RU" sz="2000">
            <a:latin typeface="Times New Roman" panose="02020603050405020304" pitchFamily="18" charset="0"/>
            <a:cs typeface="Times New Roman" panose="02020603050405020304" pitchFamily="18" charset="0"/>
          </a:endParaRPr>
        </a:p>
      </dgm:t>
    </dgm:pt>
    <dgm:pt modelId="{15BF3439-E44C-4303-A688-71A0AC03100E}">
      <dgm:prSet custT="1"/>
      <dgm:spPr/>
      <dgm:t>
        <a:bodyPr/>
        <a:lstStyle/>
        <a:p>
          <a:pPr algn="ctr" rtl="0"/>
          <a:r>
            <a:rPr lang="ru-RU" sz="2000" dirty="0">
              <a:latin typeface="Times New Roman" panose="02020603050405020304" pitchFamily="18" charset="0"/>
              <a:cs typeface="Times New Roman" panose="02020603050405020304" pitchFamily="18" charset="0"/>
            </a:rPr>
            <a:t>Для предотвращения эпизодов переохлаждения в операционной  необходимо осуществлять мониторинг температуры, использовать для переливания теплые растворы. Методы активного согревания включают согревание тела пациента теплым воздухом и использование специальных матрасов.</a:t>
          </a:r>
        </a:p>
      </dgm:t>
    </dgm:pt>
    <dgm:pt modelId="{DD7E048D-750D-470C-A774-DD9BA9C20E85}" type="parTrans" cxnId="{5439C363-5C17-4F76-8CC7-5439B0D5809A}">
      <dgm:prSet/>
      <dgm:spPr/>
      <dgm:t>
        <a:bodyPr/>
        <a:lstStyle/>
        <a:p>
          <a:pPr algn="ctr"/>
          <a:endParaRPr lang="ru-RU" sz="2000">
            <a:latin typeface="Times New Roman" panose="02020603050405020304" pitchFamily="18" charset="0"/>
            <a:cs typeface="Times New Roman" panose="02020603050405020304" pitchFamily="18" charset="0"/>
          </a:endParaRPr>
        </a:p>
      </dgm:t>
    </dgm:pt>
    <dgm:pt modelId="{766804C7-11A1-4B9B-947B-5071349C8013}" type="sibTrans" cxnId="{5439C363-5C17-4F76-8CC7-5439B0D5809A}">
      <dgm:prSet/>
      <dgm:spPr/>
      <dgm:t>
        <a:bodyPr/>
        <a:lstStyle/>
        <a:p>
          <a:pPr algn="ctr"/>
          <a:endParaRPr lang="ru-RU" sz="2000">
            <a:latin typeface="Times New Roman" panose="02020603050405020304" pitchFamily="18" charset="0"/>
            <a:cs typeface="Times New Roman" panose="02020603050405020304" pitchFamily="18" charset="0"/>
          </a:endParaRPr>
        </a:p>
      </dgm:t>
    </dgm:pt>
    <dgm:pt modelId="{4FC9A9EB-B624-4E6B-B9F0-2606C6963032}" type="pres">
      <dgm:prSet presAssocID="{89081EE5-70F7-42D6-B494-286623355DA1}" presName="linear" presStyleCnt="0">
        <dgm:presLayoutVars>
          <dgm:animLvl val="lvl"/>
          <dgm:resizeHandles val="exact"/>
        </dgm:presLayoutVars>
      </dgm:prSet>
      <dgm:spPr/>
    </dgm:pt>
    <dgm:pt modelId="{8C9E4770-ADCD-4153-82A5-74432783674A}" type="pres">
      <dgm:prSet presAssocID="{DC7DC80E-6DB4-456A-A9C1-DA6E1E55CF6D}" presName="parentText" presStyleLbl="node1" presStyleIdx="0" presStyleCnt="3" custScaleY="113360">
        <dgm:presLayoutVars>
          <dgm:chMax val="0"/>
          <dgm:bulletEnabled val="1"/>
        </dgm:presLayoutVars>
      </dgm:prSet>
      <dgm:spPr/>
    </dgm:pt>
    <dgm:pt modelId="{976F8783-DB1C-443F-8F0E-BC7072958965}" type="pres">
      <dgm:prSet presAssocID="{E591A459-2D77-4396-99F7-673B51AD2207}" presName="spacer" presStyleCnt="0"/>
      <dgm:spPr/>
    </dgm:pt>
    <dgm:pt modelId="{BE3F2BCE-0C37-441C-B9B8-20626EC91905}" type="pres">
      <dgm:prSet presAssocID="{F8B31901-D05C-48CF-950F-9181BAD084A5}" presName="parentText" presStyleLbl="node1" presStyleIdx="1" presStyleCnt="3" custScaleY="104079">
        <dgm:presLayoutVars>
          <dgm:chMax val="0"/>
          <dgm:bulletEnabled val="1"/>
        </dgm:presLayoutVars>
      </dgm:prSet>
      <dgm:spPr/>
    </dgm:pt>
    <dgm:pt modelId="{5DD51523-3CFB-4897-9996-1BCFA1C41552}" type="pres">
      <dgm:prSet presAssocID="{E74A73DC-5723-4A87-AC74-40E84BF995A3}" presName="spacer" presStyleCnt="0"/>
      <dgm:spPr/>
    </dgm:pt>
    <dgm:pt modelId="{A527E027-430F-4729-9D41-7A1132E1FD9B}" type="pres">
      <dgm:prSet presAssocID="{15BF3439-E44C-4303-A688-71A0AC03100E}" presName="parentText" presStyleLbl="node1" presStyleIdx="2" presStyleCnt="3" custScaleY="121992">
        <dgm:presLayoutVars>
          <dgm:chMax val="0"/>
          <dgm:bulletEnabled val="1"/>
        </dgm:presLayoutVars>
      </dgm:prSet>
      <dgm:spPr/>
    </dgm:pt>
  </dgm:ptLst>
  <dgm:cxnLst>
    <dgm:cxn modelId="{1B342307-F8AE-4F54-AD0B-8EFE67D4AF30}" type="presOf" srcId="{89081EE5-70F7-42D6-B494-286623355DA1}" destId="{4FC9A9EB-B624-4E6B-B9F0-2606C6963032}" srcOrd="0" destOrd="0" presId="urn:microsoft.com/office/officeart/2005/8/layout/vList2"/>
    <dgm:cxn modelId="{66E6460C-739C-47CF-B293-F96DE45CF724}" srcId="{89081EE5-70F7-42D6-B494-286623355DA1}" destId="{F8B31901-D05C-48CF-950F-9181BAD084A5}" srcOrd="1" destOrd="0" parTransId="{E9AB988F-02B3-40D5-8EDC-487F0597DC68}" sibTransId="{E74A73DC-5723-4A87-AC74-40E84BF995A3}"/>
    <dgm:cxn modelId="{5439C363-5C17-4F76-8CC7-5439B0D5809A}" srcId="{89081EE5-70F7-42D6-B494-286623355DA1}" destId="{15BF3439-E44C-4303-A688-71A0AC03100E}" srcOrd="2" destOrd="0" parTransId="{DD7E048D-750D-470C-A774-DD9BA9C20E85}" sibTransId="{766804C7-11A1-4B9B-947B-5071349C8013}"/>
    <dgm:cxn modelId="{57CBE471-1451-47B8-844B-379DF0054F30}" srcId="{89081EE5-70F7-42D6-B494-286623355DA1}" destId="{DC7DC80E-6DB4-456A-A9C1-DA6E1E55CF6D}" srcOrd="0" destOrd="0" parTransId="{D4B0361D-0151-4B29-94B2-66EAB9DF6AEA}" sibTransId="{E591A459-2D77-4396-99F7-673B51AD2207}"/>
    <dgm:cxn modelId="{C9B5F6DA-AA8F-4E8D-AE72-C26220485D1A}" type="presOf" srcId="{15BF3439-E44C-4303-A688-71A0AC03100E}" destId="{A527E027-430F-4729-9D41-7A1132E1FD9B}" srcOrd="0" destOrd="0" presId="urn:microsoft.com/office/officeart/2005/8/layout/vList2"/>
    <dgm:cxn modelId="{9E759CE4-4CF6-4701-91AF-5001EDFC3624}" type="presOf" srcId="{F8B31901-D05C-48CF-950F-9181BAD084A5}" destId="{BE3F2BCE-0C37-441C-B9B8-20626EC91905}" srcOrd="0" destOrd="0" presId="urn:microsoft.com/office/officeart/2005/8/layout/vList2"/>
    <dgm:cxn modelId="{4A09F3FB-9ACB-41DD-A4FE-7C1F942CC6CB}" type="presOf" srcId="{DC7DC80E-6DB4-456A-A9C1-DA6E1E55CF6D}" destId="{8C9E4770-ADCD-4153-82A5-74432783674A}" srcOrd="0" destOrd="0" presId="urn:microsoft.com/office/officeart/2005/8/layout/vList2"/>
    <dgm:cxn modelId="{B361C7C6-A1E9-41DB-988E-D64E878511B2}" type="presParOf" srcId="{4FC9A9EB-B624-4E6B-B9F0-2606C6963032}" destId="{8C9E4770-ADCD-4153-82A5-74432783674A}" srcOrd="0" destOrd="0" presId="urn:microsoft.com/office/officeart/2005/8/layout/vList2"/>
    <dgm:cxn modelId="{BFE9B691-3FDC-4E84-896B-4C156CFAF2AC}" type="presParOf" srcId="{4FC9A9EB-B624-4E6B-B9F0-2606C6963032}" destId="{976F8783-DB1C-443F-8F0E-BC7072958965}" srcOrd="1" destOrd="0" presId="urn:microsoft.com/office/officeart/2005/8/layout/vList2"/>
    <dgm:cxn modelId="{B29D3F4D-FB55-4935-9077-DC323F46C60B}" type="presParOf" srcId="{4FC9A9EB-B624-4E6B-B9F0-2606C6963032}" destId="{BE3F2BCE-0C37-441C-B9B8-20626EC91905}" srcOrd="2" destOrd="0" presId="urn:microsoft.com/office/officeart/2005/8/layout/vList2"/>
    <dgm:cxn modelId="{5DA0EF13-320E-4AA7-B163-50524925F78A}" type="presParOf" srcId="{4FC9A9EB-B624-4E6B-B9F0-2606C6963032}" destId="{5DD51523-3CFB-4897-9996-1BCFA1C41552}" srcOrd="3" destOrd="0" presId="urn:microsoft.com/office/officeart/2005/8/layout/vList2"/>
    <dgm:cxn modelId="{48E37035-79FA-400D-8564-38DC6B35AEB8}" type="presParOf" srcId="{4FC9A9EB-B624-4E6B-B9F0-2606C6963032}" destId="{A527E027-430F-4729-9D41-7A1132E1FD9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7A02F2-9750-4C13-AEBC-984CFAE49FA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B1DD8E0-C178-4D69-8BC5-505B96E26BE1}">
      <dgm:prSet custT="1"/>
      <dgm:spPr/>
      <dgm:t>
        <a:bodyPr/>
        <a:lstStyle/>
        <a:p>
          <a:pPr algn="l" rtl="0"/>
          <a:r>
            <a:rPr lang="ru-RU" sz="2800" dirty="0">
              <a:latin typeface="Times New Roman" panose="02020603050405020304" pitchFamily="18" charset="0"/>
              <a:cs typeface="Times New Roman" panose="02020603050405020304" pitchFamily="18" charset="0"/>
            </a:rPr>
            <a:t>Промывание хирургической раны</a:t>
          </a:r>
        </a:p>
      </dgm:t>
    </dgm:pt>
    <dgm:pt modelId="{AD58DC64-C1D1-4D7F-8F07-E8CACC312E2E}" type="parTrans" cxnId="{F7F2C131-798A-45B7-9756-5A7205CCC26B}">
      <dgm:prSet/>
      <dgm:spPr/>
      <dgm:t>
        <a:bodyPr/>
        <a:lstStyle/>
        <a:p>
          <a:endParaRPr lang="ru-RU" sz="1800">
            <a:latin typeface="Times New Roman" panose="02020603050405020304" pitchFamily="18" charset="0"/>
            <a:cs typeface="Times New Roman" panose="02020603050405020304" pitchFamily="18" charset="0"/>
          </a:endParaRPr>
        </a:p>
      </dgm:t>
    </dgm:pt>
    <dgm:pt modelId="{3FE42BBF-4CD9-4034-B88F-795F356321E6}" type="sibTrans" cxnId="{F7F2C131-798A-45B7-9756-5A7205CCC26B}">
      <dgm:prSet/>
      <dgm:spPr/>
      <dgm:t>
        <a:bodyPr/>
        <a:lstStyle/>
        <a:p>
          <a:endParaRPr lang="ru-RU" sz="1800">
            <a:latin typeface="Times New Roman" panose="02020603050405020304" pitchFamily="18" charset="0"/>
            <a:cs typeface="Times New Roman" panose="02020603050405020304" pitchFamily="18" charset="0"/>
          </a:endParaRPr>
        </a:p>
      </dgm:t>
    </dgm:pt>
    <dgm:pt modelId="{9B908A8D-96C5-43B3-AE17-676FC19B4A72}">
      <dgm:prSet custT="1"/>
      <dgm:spPr/>
      <dgm:t>
        <a:bodyPr/>
        <a:lstStyle/>
        <a:p>
          <a:pPr rtl="0"/>
          <a:r>
            <a:rPr lang="ru-RU" sz="1800" dirty="0">
              <a:latin typeface="Times New Roman" panose="02020603050405020304" pitchFamily="18" charset="0"/>
              <a:cs typeface="Times New Roman" panose="02020603050405020304" pitchFamily="18" charset="0"/>
            </a:rPr>
            <a:t>Рекомендуется в случае необходимости ирригация ран водным раствором </a:t>
          </a:r>
          <a:r>
            <a:rPr lang="ru-RU" sz="1800" dirty="0" err="1">
              <a:latin typeface="Times New Roman" panose="02020603050405020304" pitchFamily="18" charset="0"/>
              <a:cs typeface="Times New Roman" panose="02020603050405020304" pitchFamily="18" charset="0"/>
            </a:rPr>
            <a:t>повидон</a:t>
          </a:r>
          <a:r>
            <a:rPr lang="ru-RU" sz="1800" dirty="0">
              <a:latin typeface="Times New Roman" panose="02020603050405020304" pitchFamily="18" charset="0"/>
              <a:cs typeface="Times New Roman" panose="02020603050405020304" pitchFamily="18" charset="0"/>
            </a:rPr>
            <a:t>-йода перед </a:t>
          </a:r>
          <a:r>
            <a:rPr lang="ru-RU" sz="1800" dirty="0" err="1">
              <a:latin typeface="Times New Roman" panose="02020603050405020304" pitchFamily="18" charset="0"/>
              <a:cs typeface="Times New Roman" panose="02020603050405020304" pitchFamily="18" charset="0"/>
            </a:rPr>
            <a:t>ушиванием</a:t>
          </a:r>
          <a:r>
            <a:rPr lang="ru-RU" sz="1800" dirty="0">
              <a:latin typeface="Times New Roman" panose="02020603050405020304" pitchFamily="18" charset="0"/>
              <a:cs typeface="Times New Roman" panose="02020603050405020304" pitchFamily="18" charset="0"/>
            </a:rPr>
            <a:t> чистых и условно-чистых ран, которая имеет положительный эффект в виде значительного снижения риска ИОХВ при сравнении с ирригацией физиологическим раствором.</a:t>
          </a:r>
        </a:p>
      </dgm:t>
    </dgm:pt>
    <dgm:pt modelId="{45392B50-10B9-448F-A698-27B07D127337}" type="parTrans" cxnId="{423B4279-83E3-4AD0-B3B0-57EF426B30DB}">
      <dgm:prSet/>
      <dgm:spPr/>
      <dgm:t>
        <a:bodyPr/>
        <a:lstStyle/>
        <a:p>
          <a:endParaRPr lang="ru-RU" sz="1800">
            <a:latin typeface="Times New Roman" panose="02020603050405020304" pitchFamily="18" charset="0"/>
            <a:cs typeface="Times New Roman" panose="02020603050405020304" pitchFamily="18" charset="0"/>
          </a:endParaRPr>
        </a:p>
      </dgm:t>
    </dgm:pt>
    <dgm:pt modelId="{BBD44EC3-0501-4AD3-AA84-0A893E833A1E}" type="sibTrans" cxnId="{423B4279-83E3-4AD0-B3B0-57EF426B30DB}">
      <dgm:prSet/>
      <dgm:spPr/>
      <dgm:t>
        <a:bodyPr/>
        <a:lstStyle/>
        <a:p>
          <a:endParaRPr lang="ru-RU" sz="1800">
            <a:latin typeface="Times New Roman" panose="02020603050405020304" pitchFamily="18" charset="0"/>
            <a:cs typeface="Times New Roman" panose="02020603050405020304" pitchFamily="18" charset="0"/>
          </a:endParaRPr>
        </a:p>
      </dgm:t>
    </dgm:pt>
    <dgm:pt modelId="{0CDAA706-AC23-4B13-BF62-FFA5FAA9C912}">
      <dgm:prSet custT="1"/>
      <dgm:spPr/>
      <dgm:t>
        <a:bodyPr/>
        <a:lstStyle/>
        <a:p>
          <a:pPr rtl="0"/>
          <a:r>
            <a:rPr lang="ru-RU" sz="1800" dirty="0">
              <a:solidFill>
                <a:srgbClr val="FF0000"/>
              </a:solidFill>
              <a:latin typeface="Times New Roman" panose="02020603050405020304" pitchFamily="18" charset="0"/>
              <a:cs typeface="Times New Roman" panose="02020603050405020304" pitchFamily="18" charset="0"/>
            </a:rPr>
            <a:t>Не рекомендуется  промывание хирургических ран физиологическим раствором перед </a:t>
          </a:r>
          <a:r>
            <a:rPr lang="ru-RU" sz="1800" dirty="0" err="1">
              <a:solidFill>
                <a:srgbClr val="FF0000"/>
              </a:solidFill>
              <a:latin typeface="Times New Roman" panose="02020603050405020304" pitchFamily="18" charset="0"/>
              <a:cs typeface="Times New Roman" panose="02020603050405020304" pitchFamily="18" charset="0"/>
            </a:rPr>
            <a:t>ушиванием</a:t>
          </a:r>
          <a:r>
            <a:rPr lang="ru-RU" sz="1800" dirty="0">
              <a:solidFill>
                <a:srgbClr val="FF0000"/>
              </a:solidFill>
              <a:latin typeface="Times New Roman" panose="02020603050405020304" pitchFamily="18" charset="0"/>
              <a:cs typeface="Times New Roman" panose="02020603050405020304" pitchFamily="18" charset="0"/>
            </a:rPr>
            <a:t> и промывание хирургических ран растворами антибиотиков.</a:t>
          </a:r>
        </a:p>
      </dgm:t>
    </dgm:pt>
    <dgm:pt modelId="{E910CAD4-D21A-4ECE-9A20-0C266AF890AD}" type="parTrans" cxnId="{4FED9C85-8A95-4BAE-AB00-652FEEE26CCB}">
      <dgm:prSet/>
      <dgm:spPr/>
      <dgm:t>
        <a:bodyPr/>
        <a:lstStyle/>
        <a:p>
          <a:endParaRPr lang="ru-RU" sz="1800">
            <a:latin typeface="Times New Roman" panose="02020603050405020304" pitchFamily="18" charset="0"/>
            <a:cs typeface="Times New Roman" panose="02020603050405020304" pitchFamily="18" charset="0"/>
          </a:endParaRPr>
        </a:p>
      </dgm:t>
    </dgm:pt>
    <dgm:pt modelId="{30601B3E-7D65-4478-8F6F-D6D1D984DAC2}" type="sibTrans" cxnId="{4FED9C85-8A95-4BAE-AB00-652FEEE26CCB}">
      <dgm:prSet/>
      <dgm:spPr/>
      <dgm:t>
        <a:bodyPr/>
        <a:lstStyle/>
        <a:p>
          <a:endParaRPr lang="ru-RU" sz="1800">
            <a:latin typeface="Times New Roman" panose="02020603050405020304" pitchFamily="18" charset="0"/>
            <a:cs typeface="Times New Roman" panose="02020603050405020304" pitchFamily="18" charset="0"/>
          </a:endParaRPr>
        </a:p>
      </dgm:t>
    </dgm:pt>
    <dgm:pt modelId="{85F46FA9-5165-4D8C-9CD6-565CAD57FB0E}" type="pres">
      <dgm:prSet presAssocID="{C67A02F2-9750-4C13-AEBC-984CFAE49FA6}" presName="linear" presStyleCnt="0">
        <dgm:presLayoutVars>
          <dgm:animLvl val="lvl"/>
          <dgm:resizeHandles val="exact"/>
        </dgm:presLayoutVars>
      </dgm:prSet>
      <dgm:spPr/>
    </dgm:pt>
    <dgm:pt modelId="{4AFFCE7F-EA33-41A1-97F2-793A78702DB4}" type="pres">
      <dgm:prSet presAssocID="{4B1DD8E0-C178-4D69-8BC5-505B96E26BE1}" presName="parentText" presStyleLbl="node1" presStyleIdx="0" presStyleCnt="1" custLinFactNeighborX="-1158" custLinFactNeighborY="-18918">
        <dgm:presLayoutVars>
          <dgm:chMax val="0"/>
          <dgm:bulletEnabled val="1"/>
        </dgm:presLayoutVars>
      </dgm:prSet>
      <dgm:spPr/>
    </dgm:pt>
    <dgm:pt modelId="{AC2ECB3C-85DD-4670-A2AC-B79DB0808CB4}" type="pres">
      <dgm:prSet presAssocID="{4B1DD8E0-C178-4D69-8BC5-505B96E26BE1}" presName="childText" presStyleLbl="revTx" presStyleIdx="0" presStyleCnt="1" custLinFactNeighborY="-781">
        <dgm:presLayoutVars>
          <dgm:bulletEnabled val="1"/>
        </dgm:presLayoutVars>
      </dgm:prSet>
      <dgm:spPr/>
    </dgm:pt>
  </dgm:ptLst>
  <dgm:cxnLst>
    <dgm:cxn modelId="{EC70C920-0A53-469D-A0BC-D0BAE783AF14}" type="presOf" srcId="{C67A02F2-9750-4C13-AEBC-984CFAE49FA6}" destId="{85F46FA9-5165-4D8C-9CD6-565CAD57FB0E}" srcOrd="0" destOrd="0" presId="urn:microsoft.com/office/officeart/2005/8/layout/vList2"/>
    <dgm:cxn modelId="{F7F2C131-798A-45B7-9756-5A7205CCC26B}" srcId="{C67A02F2-9750-4C13-AEBC-984CFAE49FA6}" destId="{4B1DD8E0-C178-4D69-8BC5-505B96E26BE1}" srcOrd="0" destOrd="0" parTransId="{AD58DC64-C1D1-4D7F-8F07-E8CACC312E2E}" sibTransId="{3FE42BBF-4CD9-4034-B88F-795F356321E6}"/>
    <dgm:cxn modelId="{D68A953F-1BA2-4323-A3EB-C187E938C4BB}" type="presOf" srcId="{4B1DD8E0-C178-4D69-8BC5-505B96E26BE1}" destId="{4AFFCE7F-EA33-41A1-97F2-793A78702DB4}" srcOrd="0" destOrd="0" presId="urn:microsoft.com/office/officeart/2005/8/layout/vList2"/>
    <dgm:cxn modelId="{C4C6214B-0A9A-4EDD-8B52-CCBE2C481BBF}" type="presOf" srcId="{9B908A8D-96C5-43B3-AE17-676FC19B4A72}" destId="{AC2ECB3C-85DD-4670-A2AC-B79DB0808CB4}" srcOrd="0" destOrd="0" presId="urn:microsoft.com/office/officeart/2005/8/layout/vList2"/>
    <dgm:cxn modelId="{423B4279-83E3-4AD0-B3B0-57EF426B30DB}" srcId="{4B1DD8E0-C178-4D69-8BC5-505B96E26BE1}" destId="{9B908A8D-96C5-43B3-AE17-676FC19B4A72}" srcOrd="0" destOrd="0" parTransId="{45392B50-10B9-448F-A698-27B07D127337}" sibTransId="{BBD44EC3-0501-4AD3-AA84-0A893E833A1E}"/>
    <dgm:cxn modelId="{4FED9C85-8A95-4BAE-AB00-652FEEE26CCB}" srcId="{4B1DD8E0-C178-4D69-8BC5-505B96E26BE1}" destId="{0CDAA706-AC23-4B13-BF62-FFA5FAA9C912}" srcOrd="1" destOrd="0" parTransId="{E910CAD4-D21A-4ECE-9A20-0C266AF890AD}" sibTransId="{30601B3E-7D65-4478-8F6F-D6D1D984DAC2}"/>
    <dgm:cxn modelId="{7F5CF9E1-FF79-444E-9E74-F8411DE22275}" type="presOf" srcId="{0CDAA706-AC23-4B13-BF62-FFA5FAA9C912}" destId="{AC2ECB3C-85DD-4670-A2AC-B79DB0808CB4}" srcOrd="0" destOrd="1" presId="urn:microsoft.com/office/officeart/2005/8/layout/vList2"/>
    <dgm:cxn modelId="{BE24E133-9A9E-4683-A241-8E3118F33407}" type="presParOf" srcId="{85F46FA9-5165-4D8C-9CD6-565CAD57FB0E}" destId="{4AFFCE7F-EA33-41A1-97F2-793A78702DB4}" srcOrd="0" destOrd="0" presId="urn:microsoft.com/office/officeart/2005/8/layout/vList2"/>
    <dgm:cxn modelId="{534B0776-1AAE-49C7-8DDE-3684BCCFBB4A}" type="presParOf" srcId="{85F46FA9-5165-4D8C-9CD6-565CAD57FB0E}" destId="{AC2ECB3C-85DD-4670-A2AC-B79DB0808CB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8AD7E3-DCF1-4B21-8114-872775FC3F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D2A5E76-3B33-4287-A6CF-E905201CEBD4}">
      <dgm:prSet custT="1"/>
      <dgm:spPr/>
      <dgm:t>
        <a:bodyPr/>
        <a:lstStyle/>
        <a:p>
          <a:pPr rtl="0"/>
          <a:r>
            <a:rPr lang="ru-RU" sz="2800" dirty="0">
              <a:latin typeface="Times New Roman" panose="02020603050405020304" pitchFamily="18" charset="0"/>
              <a:cs typeface="Times New Roman" panose="02020603050405020304" pitchFamily="18" charset="0"/>
            </a:rPr>
            <a:t>Шовный материал с антимикробным покрытием</a:t>
          </a:r>
        </a:p>
      </dgm:t>
    </dgm:pt>
    <dgm:pt modelId="{630B3EF8-DDA0-481F-83A6-1EA93B5BBB00}" type="parTrans" cxnId="{9E84FCA0-9A98-42D6-8985-A3DB4461728D}">
      <dgm:prSet/>
      <dgm:spPr/>
      <dgm:t>
        <a:bodyPr/>
        <a:lstStyle/>
        <a:p>
          <a:endParaRPr lang="ru-RU"/>
        </a:p>
      </dgm:t>
    </dgm:pt>
    <dgm:pt modelId="{BDB5F1BB-5711-4DCA-8D2A-C8C4EBC4E7FD}" type="sibTrans" cxnId="{9E84FCA0-9A98-42D6-8985-A3DB4461728D}">
      <dgm:prSet/>
      <dgm:spPr/>
      <dgm:t>
        <a:bodyPr/>
        <a:lstStyle/>
        <a:p>
          <a:endParaRPr lang="ru-RU"/>
        </a:p>
      </dgm:t>
    </dgm:pt>
    <dgm:pt modelId="{E1D15A35-B3C9-4184-893F-AC9C2EA37D7F}">
      <dgm:prSet custT="1"/>
      <dgm:spPr/>
      <dgm:t>
        <a:bodyPr/>
        <a:lstStyle/>
        <a:p>
          <a:pPr rtl="0"/>
          <a:r>
            <a:rPr lang="ru-RU" sz="1800" dirty="0">
              <a:latin typeface="Times New Roman" panose="02020603050405020304" pitchFamily="18" charset="0"/>
              <a:cs typeface="Times New Roman" panose="02020603050405020304" pitchFamily="18" charset="0"/>
            </a:rPr>
            <a:t>Применение шовного материала с антимикробным покрытием  имеет значительные преимущества в снижении частоты ИОХВ в сравнении с использованием хирургических нитей без покрытия у пациентов, подвергающихся хирургическому вмешательству</a:t>
          </a:r>
        </a:p>
      </dgm:t>
    </dgm:pt>
    <dgm:pt modelId="{81CD8851-8EB0-4D0A-B0C4-2EF73363AF9E}" type="parTrans" cxnId="{B1783723-13D6-4CEC-92C1-5CE7D4889EDA}">
      <dgm:prSet/>
      <dgm:spPr/>
      <dgm:t>
        <a:bodyPr/>
        <a:lstStyle/>
        <a:p>
          <a:endParaRPr lang="ru-RU"/>
        </a:p>
      </dgm:t>
    </dgm:pt>
    <dgm:pt modelId="{35051299-76B9-49FA-860D-D8378C2A8D01}" type="sibTrans" cxnId="{B1783723-13D6-4CEC-92C1-5CE7D4889EDA}">
      <dgm:prSet/>
      <dgm:spPr/>
      <dgm:t>
        <a:bodyPr/>
        <a:lstStyle/>
        <a:p>
          <a:endParaRPr lang="ru-RU"/>
        </a:p>
      </dgm:t>
    </dgm:pt>
    <dgm:pt modelId="{16E93EDB-1E2A-4D46-85D2-F4CEDF41AACF}" type="pres">
      <dgm:prSet presAssocID="{578AD7E3-DCF1-4B21-8114-872775FC3F56}" presName="linear" presStyleCnt="0">
        <dgm:presLayoutVars>
          <dgm:animLvl val="lvl"/>
          <dgm:resizeHandles val="exact"/>
        </dgm:presLayoutVars>
      </dgm:prSet>
      <dgm:spPr/>
    </dgm:pt>
    <dgm:pt modelId="{B6C1F2AF-AFE5-490D-84EA-CFCD156592AF}" type="pres">
      <dgm:prSet presAssocID="{DD2A5E76-3B33-4287-A6CF-E905201CEBD4}" presName="parentText" presStyleLbl="node1" presStyleIdx="0" presStyleCnt="1" custLinFactNeighborY="-79">
        <dgm:presLayoutVars>
          <dgm:chMax val="0"/>
          <dgm:bulletEnabled val="1"/>
        </dgm:presLayoutVars>
      </dgm:prSet>
      <dgm:spPr/>
    </dgm:pt>
    <dgm:pt modelId="{A4CB0AB8-5CC5-4044-A10E-B9408E51BCC2}" type="pres">
      <dgm:prSet presAssocID="{DD2A5E76-3B33-4287-A6CF-E905201CEBD4}" presName="childText" presStyleLbl="revTx" presStyleIdx="0" presStyleCnt="1">
        <dgm:presLayoutVars>
          <dgm:bulletEnabled val="1"/>
        </dgm:presLayoutVars>
      </dgm:prSet>
      <dgm:spPr/>
    </dgm:pt>
  </dgm:ptLst>
  <dgm:cxnLst>
    <dgm:cxn modelId="{31C68F11-40F3-4820-9819-A502D6AD9705}" type="presOf" srcId="{E1D15A35-B3C9-4184-893F-AC9C2EA37D7F}" destId="{A4CB0AB8-5CC5-4044-A10E-B9408E51BCC2}" srcOrd="0" destOrd="0" presId="urn:microsoft.com/office/officeart/2005/8/layout/vList2"/>
    <dgm:cxn modelId="{0930671E-CAE9-4B6A-8299-169C029AF49A}" type="presOf" srcId="{DD2A5E76-3B33-4287-A6CF-E905201CEBD4}" destId="{B6C1F2AF-AFE5-490D-84EA-CFCD156592AF}" srcOrd="0" destOrd="0" presId="urn:microsoft.com/office/officeart/2005/8/layout/vList2"/>
    <dgm:cxn modelId="{B1783723-13D6-4CEC-92C1-5CE7D4889EDA}" srcId="{DD2A5E76-3B33-4287-A6CF-E905201CEBD4}" destId="{E1D15A35-B3C9-4184-893F-AC9C2EA37D7F}" srcOrd="0" destOrd="0" parTransId="{81CD8851-8EB0-4D0A-B0C4-2EF73363AF9E}" sibTransId="{35051299-76B9-49FA-860D-D8378C2A8D01}"/>
    <dgm:cxn modelId="{9E84FCA0-9A98-42D6-8985-A3DB4461728D}" srcId="{578AD7E3-DCF1-4B21-8114-872775FC3F56}" destId="{DD2A5E76-3B33-4287-A6CF-E905201CEBD4}" srcOrd="0" destOrd="0" parTransId="{630B3EF8-DDA0-481F-83A6-1EA93B5BBB00}" sibTransId="{BDB5F1BB-5711-4DCA-8D2A-C8C4EBC4E7FD}"/>
    <dgm:cxn modelId="{F0C04BEB-4892-4F8F-A577-092ACBA264B6}" type="presOf" srcId="{578AD7E3-DCF1-4B21-8114-872775FC3F56}" destId="{16E93EDB-1E2A-4D46-85D2-F4CEDF41AACF}" srcOrd="0" destOrd="0" presId="urn:microsoft.com/office/officeart/2005/8/layout/vList2"/>
    <dgm:cxn modelId="{A126D734-7385-46D8-B4A4-50D2D4E7AE2F}" type="presParOf" srcId="{16E93EDB-1E2A-4D46-85D2-F4CEDF41AACF}" destId="{B6C1F2AF-AFE5-490D-84EA-CFCD156592AF}" srcOrd="0" destOrd="0" presId="urn:microsoft.com/office/officeart/2005/8/layout/vList2"/>
    <dgm:cxn modelId="{3FEEF7E4-4D3E-4CA1-AF1A-05992FA3EE47}" type="presParOf" srcId="{16E93EDB-1E2A-4D46-85D2-F4CEDF41AACF}" destId="{A4CB0AB8-5CC5-4044-A10E-B9408E51BCC2}"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77F45-32E4-4865-A2FE-D60783F61CB9}">
      <dsp:nvSpPr>
        <dsp:cNvPr id="0" name=""/>
        <dsp:cNvSpPr/>
      </dsp:nvSpPr>
      <dsp:spPr>
        <a:xfrm>
          <a:off x="0" y="0"/>
          <a:ext cx="9664262" cy="6260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ea typeface="+mn-ea"/>
              <a:cs typeface="Times New Roman" panose="02020603050405020304" pitchFamily="18" charset="0"/>
              <a:sym typeface="Times New Roman"/>
            </a:rPr>
            <a:t>1</a:t>
          </a:r>
          <a:r>
            <a:rPr lang="ru-RU" sz="2000" kern="1200">
              <a:latin typeface="Times New Roman" panose="02020603050405020304" pitchFamily="18" charset="0"/>
              <a:ea typeface="+mn-ea"/>
              <a:cs typeface="Times New Roman" panose="02020603050405020304" pitchFamily="18" charset="0"/>
              <a:sym typeface="Arial"/>
            </a:rPr>
            <a:t>. Отсутствует активное выявление случаев ИСМП;</a:t>
          </a:r>
          <a:endParaRPr lang="en-US" sz="2000" kern="1200" dirty="0">
            <a:latin typeface="Arial"/>
            <a:ea typeface="+mn-ea"/>
            <a:cs typeface="+mn-cs"/>
          </a:endParaRPr>
        </a:p>
      </dsp:txBody>
      <dsp:txXfrm>
        <a:off x="30562" y="30562"/>
        <a:ext cx="9603138" cy="564951"/>
      </dsp:txXfrm>
    </dsp:sp>
    <dsp:sp modelId="{A6903F57-4F9D-451B-A2B8-B0702DCD7BCD}">
      <dsp:nvSpPr>
        <dsp:cNvPr id="0" name=""/>
        <dsp:cNvSpPr/>
      </dsp:nvSpPr>
      <dsp:spPr>
        <a:xfrm>
          <a:off x="0" y="638266"/>
          <a:ext cx="9664262" cy="6260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ea typeface="+mn-ea"/>
              <a:cs typeface="Times New Roman" panose="02020603050405020304" pitchFamily="18" charset="0"/>
              <a:sym typeface="Arial"/>
            </a:rPr>
            <a:t>2.Некачественно проводятся разборы случаев на заседаниях КИК и составляются протокола разборов случаев;</a:t>
          </a:r>
          <a:endParaRPr lang="en-US" sz="2000" kern="1200" dirty="0">
            <a:latin typeface="Arial"/>
            <a:ea typeface="+mn-ea"/>
            <a:cs typeface="+mn-cs"/>
          </a:endParaRPr>
        </a:p>
      </dsp:txBody>
      <dsp:txXfrm>
        <a:off x="30562" y="668828"/>
        <a:ext cx="9603138" cy="564951"/>
      </dsp:txXfrm>
    </dsp:sp>
    <dsp:sp modelId="{F7DB4630-F194-40AB-B638-A4C3596DDEC1}">
      <dsp:nvSpPr>
        <dsp:cNvPr id="0" name=""/>
        <dsp:cNvSpPr/>
      </dsp:nvSpPr>
      <dsp:spPr>
        <a:xfrm>
          <a:off x="0" y="1276197"/>
          <a:ext cx="9664262" cy="6260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ea typeface="+mn-ea"/>
              <a:cs typeface="Times New Roman" panose="02020603050405020304" pitchFamily="18" charset="0"/>
              <a:sym typeface="Arial"/>
            </a:rPr>
            <a:t>3.Низкий процент лабораторного подтверждения диагнозов, не предоставляются сведения патолого-анатомической экспертизы;</a:t>
          </a:r>
          <a:endParaRPr lang="en-US" sz="2000" kern="1200" dirty="0">
            <a:latin typeface="Arial"/>
            <a:ea typeface="+mn-ea"/>
            <a:cs typeface="+mn-cs"/>
          </a:endParaRPr>
        </a:p>
      </dsp:txBody>
      <dsp:txXfrm>
        <a:off x="30562" y="1306759"/>
        <a:ext cx="9603138" cy="564951"/>
      </dsp:txXfrm>
    </dsp:sp>
    <dsp:sp modelId="{C1AF60E4-6EA5-4AAA-990A-72B7D0434F50}">
      <dsp:nvSpPr>
        <dsp:cNvPr id="0" name=""/>
        <dsp:cNvSpPr/>
      </dsp:nvSpPr>
      <dsp:spPr>
        <a:xfrm>
          <a:off x="0" y="1914127"/>
          <a:ext cx="9664262" cy="6260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ea typeface="+mn-ea"/>
              <a:cs typeface="Times New Roman" panose="02020603050405020304" pitchFamily="18" charset="0"/>
              <a:sym typeface="Arial"/>
            </a:rPr>
            <a:t>4. Отсутствует контроль за проведением производственного контроля;</a:t>
          </a:r>
          <a:endParaRPr lang="en-US" sz="2000" kern="1200" dirty="0">
            <a:latin typeface="Arial"/>
            <a:ea typeface="+mn-ea"/>
            <a:cs typeface="+mn-cs"/>
          </a:endParaRPr>
        </a:p>
      </dsp:txBody>
      <dsp:txXfrm>
        <a:off x="30562" y="1944689"/>
        <a:ext cx="9603138" cy="564951"/>
      </dsp:txXfrm>
    </dsp:sp>
    <dsp:sp modelId="{1C3FD173-9322-48DB-BAFC-2369BB4291C2}">
      <dsp:nvSpPr>
        <dsp:cNvPr id="0" name=""/>
        <dsp:cNvSpPr/>
      </dsp:nvSpPr>
      <dsp:spPr>
        <a:xfrm>
          <a:off x="0" y="2552057"/>
          <a:ext cx="9664262" cy="6260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ea typeface="+mn-ea"/>
              <a:cs typeface="Times New Roman" panose="02020603050405020304" pitchFamily="18" charset="0"/>
              <a:sym typeface="Arial"/>
            </a:rPr>
            <a:t>5. Низкая материально техническая база;</a:t>
          </a:r>
          <a:endParaRPr lang="en-US" sz="2000" kern="1200" dirty="0">
            <a:latin typeface="Arial"/>
            <a:ea typeface="+mn-ea"/>
            <a:cs typeface="+mn-cs"/>
          </a:endParaRPr>
        </a:p>
      </dsp:txBody>
      <dsp:txXfrm>
        <a:off x="30562" y="2582619"/>
        <a:ext cx="9603138" cy="564951"/>
      </dsp:txXfrm>
    </dsp:sp>
    <dsp:sp modelId="{BD1637D6-018D-4D7C-A3B1-5D98BDBF505E}">
      <dsp:nvSpPr>
        <dsp:cNvPr id="0" name=""/>
        <dsp:cNvSpPr/>
      </dsp:nvSpPr>
      <dsp:spPr>
        <a:xfrm>
          <a:off x="0" y="3189988"/>
          <a:ext cx="9664262" cy="6260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ea typeface="+mn-ea"/>
              <a:cs typeface="Times New Roman" panose="02020603050405020304" pitchFamily="18" charset="0"/>
              <a:sym typeface="Arial"/>
            </a:rPr>
            <a:t>6. Низкая укомплектованнасть кадрами;</a:t>
          </a:r>
          <a:endParaRPr lang="en-US" sz="2000" kern="1200" dirty="0">
            <a:latin typeface="Arial"/>
            <a:ea typeface="+mn-ea"/>
            <a:cs typeface="+mn-cs"/>
          </a:endParaRPr>
        </a:p>
      </dsp:txBody>
      <dsp:txXfrm>
        <a:off x="30562" y="3220550"/>
        <a:ext cx="9603138" cy="564951"/>
      </dsp:txXfrm>
    </dsp:sp>
    <dsp:sp modelId="{DB8E7AEB-D2FC-4E90-A138-E04043438A67}">
      <dsp:nvSpPr>
        <dsp:cNvPr id="0" name=""/>
        <dsp:cNvSpPr/>
      </dsp:nvSpPr>
      <dsp:spPr>
        <a:xfrm>
          <a:off x="0" y="3827918"/>
          <a:ext cx="9664262" cy="6260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ea typeface="+mn-ea"/>
              <a:cs typeface="Times New Roman" panose="02020603050405020304" pitchFamily="18" charset="0"/>
              <a:sym typeface="Arial"/>
            </a:rPr>
            <a:t>7. Страдает обучение медработников:</a:t>
          </a:r>
          <a:endParaRPr lang="en-US" sz="2000" kern="1200" dirty="0">
            <a:latin typeface="Arial"/>
            <a:ea typeface="+mn-ea"/>
            <a:cs typeface="+mn-cs"/>
          </a:endParaRPr>
        </a:p>
      </dsp:txBody>
      <dsp:txXfrm>
        <a:off x="30562" y="3858480"/>
        <a:ext cx="9603138" cy="564951"/>
      </dsp:txXfrm>
    </dsp:sp>
    <dsp:sp modelId="{F7143C6D-3105-4004-B451-43A0E1618671}">
      <dsp:nvSpPr>
        <dsp:cNvPr id="0" name=""/>
        <dsp:cNvSpPr/>
      </dsp:nvSpPr>
      <dsp:spPr>
        <a:xfrm>
          <a:off x="0" y="4465848"/>
          <a:ext cx="9664262" cy="6260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ea typeface="+mn-ea"/>
              <a:cs typeface="Times New Roman" panose="02020603050405020304" pitchFamily="18" charset="0"/>
              <a:sym typeface="Arial"/>
            </a:rPr>
            <a:t>8.Низкая исполнительская дисциплина, халатное отношение медработников к своим обязанностям.</a:t>
          </a:r>
          <a:endParaRPr lang="en-US" sz="2000" kern="1200" dirty="0">
            <a:latin typeface="Arial"/>
            <a:ea typeface="+mn-ea"/>
            <a:cs typeface="+mn-cs"/>
          </a:endParaRPr>
        </a:p>
      </dsp:txBody>
      <dsp:txXfrm>
        <a:off x="30562" y="4496410"/>
        <a:ext cx="9603138" cy="5649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8908-4846-4917-9D14-0E89CF489348}">
      <dsp:nvSpPr>
        <dsp:cNvPr id="0" name=""/>
        <dsp:cNvSpPr/>
      </dsp:nvSpPr>
      <dsp:spPr>
        <a:xfrm rot="5400000">
          <a:off x="5651765" y="-2055759"/>
          <a:ext cx="2272707" cy="63842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rtl="0">
            <a:lnSpc>
              <a:spcPct val="90000"/>
            </a:lnSpc>
            <a:spcBef>
              <a:spcPct val="0"/>
            </a:spcBef>
            <a:spcAft>
              <a:spcPct val="15000"/>
            </a:spcAft>
            <a:buChar char="•"/>
          </a:pPr>
          <a:r>
            <a:rPr lang="ru-RU" sz="1800" kern="1200" dirty="0">
              <a:latin typeface="Times New Roman" panose="02020603050405020304" pitchFamily="18" charset="0"/>
              <a:cs typeface="Times New Roman" panose="02020603050405020304" pitchFamily="18" charset="0"/>
            </a:rPr>
            <a:t>гидроколлоидные, </a:t>
          </a:r>
        </a:p>
        <a:p>
          <a:pPr marL="171450" lvl="1" indent="-171450" algn="just" defTabSz="800100" rtl="0">
            <a:lnSpc>
              <a:spcPct val="90000"/>
            </a:lnSpc>
            <a:spcBef>
              <a:spcPct val="0"/>
            </a:spcBef>
            <a:spcAft>
              <a:spcPct val="15000"/>
            </a:spcAft>
            <a:buChar char="•"/>
          </a:pPr>
          <a:r>
            <a:rPr lang="ru-RU" sz="1800" kern="1200" dirty="0" err="1">
              <a:latin typeface="Times New Roman" panose="02020603050405020304" pitchFamily="18" charset="0"/>
              <a:cs typeface="Times New Roman" panose="02020603050405020304" pitchFamily="18" charset="0"/>
            </a:rPr>
            <a:t>гидроактивные</a:t>
          </a:r>
          <a:r>
            <a:rPr lang="ru-RU" sz="1800" kern="1200" dirty="0">
              <a:latin typeface="Times New Roman" panose="02020603050405020304" pitchFamily="18" charset="0"/>
              <a:cs typeface="Times New Roman" panose="02020603050405020304" pitchFamily="18" charset="0"/>
            </a:rPr>
            <a:t>, содержащие серебро (металлическое или ионное), </a:t>
          </a:r>
        </a:p>
        <a:p>
          <a:pPr marL="171450" lvl="1" indent="-171450" algn="just" defTabSz="800100" rtl="0">
            <a:lnSpc>
              <a:spcPct val="90000"/>
            </a:lnSpc>
            <a:spcBef>
              <a:spcPct val="0"/>
            </a:spcBef>
            <a:spcAft>
              <a:spcPct val="15000"/>
            </a:spcAft>
            <a:buChar char="•"/>
          </a:pPr>
          <a:r>
            <a:rPr lang="ru-RU" sz="1800" kern="1200" dirty="0" err="1">
              <a:latin typeface="Times New Roman" panose="02020603050405020304" pitchFamily="18" charset="0"/>
              <a:cs typeface="Times New Roman" panose="02020603050405020304" pitchFamily="18" charset="0"/>
            </a:rPr>
            <a:t>полигексаметиленбигуанид</a:t>
          </a:r>
          <a:r>
            <a:rPr lang="ru-RU" sz="1800" kern="1200" dirty="0">
              <a:latin typeface="Times New Roman" panose="02020603050405020304" pitchFamily="18" charset="0"/>
              <a:cs typeface="Times New Roman" panose="02020603050405020304" pitchFamily="18" charset="0"/>
            </a:rPr>
            <a:t>-содержащие повязки. </a:t>
          </a:r>
        </a:p>
        <a:p>
          <a:pPr marL="171450" lvl="1" indent="-171450" algn="just" defTabSz="800100" rtl="0">
            <a:lnSpc>
              <a:spcPct val="90000"/>
            </a:lnSpc>
            <a:spcBef>
              <a:spcPct val="0"/>
            </a:spcBef>
            <a:spcAft>
              <a:spcPct val="15000"/>
            </a:spcAft>
            <a:buChar char="•"/>
          </a:pPr>
          <a:r>
            <a:rPr lang="ru-RU" sz="1800" kern="1200" dirty="0">
              <a:latin typeface="Times New Roman" panose="02020603050405020304" pitchFamily="18" charset="0"/>
              <a:cs typeface="Times New Roman" panose="02020603050405020304" pitchFamily="18" charset="0"/>
            </a:rPr>
            <a:t>Стандартные  повязки – сухие абсорбирующие повязки.</a:t>
          </a:r>
        </a:p>
      </dsp:txBody>
      <dsp:txXfrm rot="-5400000">
        <a:off x="3596004" y="110946"/>
        <a:ext cx="6273285" cy="2050819"/>
      </dsp:txXfrm>
    </dsp:sp>
    <dsp:sp modelId="{BA370D43-6F9D-47BF-9056-C10F71280B0F}">
      <dsp:nvSpPr>
        <dsp:cNvPr id="0" name=""/>
        <dsp:cNvSpPr/>
      </dsp:nvSpPr>
      <dsp:spPr>
        <a:xfrm>
          <a:off x="4875" y="1109"/>
          <a:ext cx="3591128" cy="22704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kk-KZ" sz="2000" kern="1200" dirty="0">
              <a:latin typeface="Times New Roman" panose="02020603050405020304" pitchFamily="18" charset="0"/>
              <a:cs typeface="Times New Roman" panose="02020603050405020304" pitchFamily="18" charset="0"/>
            </a:rPr>
            <a:t>Виды повязок:</a:t>
          </a:r>
          <a:endParaRPr lang="ru-RU" sz="2000" kern="1200" dirty="0">
            <a:latin typeface="Times New Roman" panose="02020603050405020304" pitchFamily="18" charset="0"/>
            <a:cs typeface="Times New Roman" panose="02020603050405020304" pitchFamily="18" charset="0"/>
          </a:endParaRPr>
        </a:p>
      </dsp:txBody>
      <dsp:txXfrm>
        <a:off x="115711" y="111945"/>
        <a:ext cx="3369456" cy="2048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9B86-6249-4536-87DB-9EC05B72CE98}">
      <dsp:nvSpPr>
        <dsp:cNvPr id="0" name=""/>
        <dsp:cNvSpPr/>
      </dsp:nvSpPr>
      <dsp:spPr>
        <a:xfrm>
          <a:off x="9353970" y="613883"/>
          <a:ext cx="239727" cy="443684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28DC2-5FE8-4742-978E-B953D41AA5D7}">
      <dsp:nvSpPr>
        <dsp:cNvPr id="0" name=""/>
        <dsp:cNvSpPr/>
      </dsp:nvSpPr>
      <dsp:spPr>
        <a:xfrm>
          <a:off x="0" y="916032"/>
          <a:ext cx="5206601" cy="288909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B8809-FA6D-4CC0-B371-57EFC7421870}">
      <dsp:nvSpPr>
        <dsp:cNvPr id="0" name=""/>
        <dsp:cNvSpPr/>
      </dsp:nvSpPr>
      <dsp:spPr>
        <a:xfrm>
          <a:off x="270365" y="195613"/>
          <a:ext cx="4407012" cy="2843377"/>
        </a:xfrm>
        <a:prstGeom prst="rect">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E55A3CC-EF6E-4B08-A055-0606110C76A4}">
      <dsp:nvSpPr>
        <dsp:cNvPr id="0" name=""/>
        <dsp:cNvSpPr/>
      </dsp:nvSpPr>
      <dsp:spPr>
        <a:xfrm>
          <a:off x="310691" y="3452608"/>
          <a:ext cx="5751444" cy="526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0" tIns="152400" rIns="406400" bIns="152400" numCol="1" spcCol="1270" anchor="ctr" anchorCtr="0">
          <a:noAutofit/>
        </a:bodyPr>
        <a:lstStyle/>
        <a:p>
          <a:pPr marL="0" lvl="0" indent="0" algn="l" defTabSz="1778000">
            <a:lnSpc>
              <a:spcPct val="90000"/>
            </a:lnSpc>
            <a:spcBef>
              <a:spcPct val="0"/>
            </a:spcBef>
            <a:spcAft>
              <a:spcPct val="35000"/>
            </a:spcAft>
            <a:buNone/>
          </a:pPr>
          <a:r>
            <a:rPr lang="kk-KZ" sz="4000" kern="1200" dirty="0">
              <a:solidFill>
                <a:schemeClr val="tx1"/>
              </a:solidFill>
              <a:latin typeface="Times New Roman" panose="02020603050405020304" pitchFamily="18" charset="0"/>
              <a:cs typeface="Times New Roman" panose="02020603050405020304" pitchFamily="18" charset="0"/>
            </a:rPr>
            <a:t>Преимущества</a:t>
          </a:r>
          <a:r>
            <a:rPr lang="kk-KZ" sz="4000" kern="1200" dirty="0">
              <a:solidFill>
                <a:schemeClr val="accent4">
                  <a:lumMod val="50000"/>
                </a:schemeClr>
              </a:solidFill>
              <a:latin typeface="Times New Roman" panose="02020603050405020304" pitchFamily="18" charset="0"/>
              <a:cs typeface="Times New Roman" panose="02020603050405020304" pitchFamily="18" charset="0"/>
            </a:rPr>
            <a:t> </a:t>
          </a:r>
          <a:endParaRPr lang="ru-RU" sz="4000" kern="1200" dirty="0">
            <a:solidFill>
              <a:schemeClr val="accent4">
                <a:lumMod val="50000"/>
              </a:schemeClr>
            </a:solidFill>
            <a:latin typeface="Times New Roman" panose="02020603050405020304" pitchFamily="18" charset="0"/>
            <a:cs typeface="Times New Roman" panose="02020603050405020304" pitchFamily="18" charset="0"/>
          </a:endParaRPr>
        </a:p>
      </dsp:txBody>
      <dsp:txXfrm>
        <a:off x="310691" y="3452608"/>
        <a:ext cx="5751444" cy="526657"/>
      </dsp:txXfrm>
    </dsp:sp>
    <dsp:sp modelId="{1AAFE03C-5ADD-4E09-888E-46291E9C618A}">
      <dsp:nvSpPr>
        <dsp:cNvPr id="0" name=""/>
        <dsp:cNvSpPr/>
      </dsp:nvSpPr>
      <dsp:spPr>
        <a:xfrm>
          <a:off x="4339363" y="174812"/>
          <a:ext cx="6680213" cy="32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90000"/>
            </a:lnSpc>
            <a:spcBef>
              <a:spcPct val="0"/>
            </a:spcBef>
            <a:spcAft>
              <a:spcPts val="72"/>
            </a:spcAft>
            <a:buNone/>
          </a:pPr>
          <a:endParaRPr lang="ru-RU" sz="1600" kern="1200" dirty="0">
            <a:latin typeface="Times New Roman" panose="02020603050405020304" pitchFamily="18" charset="0"/>
            <a:cs typeface="Times New Roman" panose="02020603050405020304" pitchFamily="18" charset="0"/>
          </a:endParaRPr>
        </a:p>
        <a:p>
          <a:pPr marL="0" lvl="0" indent="0" algn="just" defTabSz="711200">
            <a:lnSpc>
              <a:spcPct val="90000"/>
            </a:lnSpc>
            <a:spcBef>
              <a:spcPct val="0"/>
            </a:spcBef>
            <a:spcAft>
              <a:spcPts val="72"/>
            </a:spcAft>
            <a:buNone/>
          </a:pPr>
          <a:endParaRPr lang="ru-RU" sz="1600" kern="1200" dirty="0">
            <a:latin typeface="Times New Roman" panose="02020603050405020304" pitchFamily="18" charset="0"/>
            <a:cs typeface="Times New Roman" panose="02020603050405020304" pitchFamily="18" charset="0"/>
          </a:endParaRPr>
        </a:p>
        <a:p>
          <a:pPr marL="0" lvl="0" indent="0" algn="just" defTabSz="711200">
            <a:lnSpc>
              <a:spcPct val="90000"/>
            </a:lnSpc>
            <a:spcBef>
              <a:spcPct val="0"/>
            </a:spcBef>
            <a:spcAft>
              <a:spcPts val="72"/>
            </a:spcAft>
            <a:buNone/>
          </a:pPr>
          <a:r>
            <a:rPr lang="ru-RU" sz="1600" kern="1200" dirty="0">
              <a:latin typeface="Times New Roman" panose="02020603050405020304" pitchFamily="18" charset="0"/>
              <a:cs typeface="Times New Roman" panose="02020603050405020304" pitchFamily="18" charset="0"/>
            </a:rPr>
            <a:t>*Коррекция </a:t>
          </a:r>
          <a:r>
            <a:rPr lang="ru-RU" sz="1600" kern="1200" dirty="0" err="1">
              <a:latin typeface="Times New Roman" panose="02020603050405020304" pitchFamily="18" charset="0"/>
              <a:cs typeface="Times New Roman" panose="02020603050405020304" pitchFamily="18" charset="0"/>
            </a:rPr>
            <a:t>нутритивной</a:t>
          </a:r>
          <a:r>
            <a:rPr lang="ru-RU" sz="1600" kern="1200" dirty="0">
              <a:latin typeface="Times New Roman" panose="02020603050405020304" pitchFamily="18" charset="0"/>
              <a:cs typeface="Times New Roman" panose="02020603050405020304" pitchFamily="18" charset="0"/>
            </a:rPr>
            <a:t> недостаточности перед большими абдоминальными операциями приводит к уменьшению числа осложнений, в том числе случаев </a:t>
          </a:r>
          <a:r>
            <a:rPr lang="ru-RU" sz="1600" kern="1200" dirty="0" err="1">
              <a:latin typeface="Times New Roman" panose="02020603050405020304" pitchFamily="18" charset="0"/>
              <a:cs typeface="Times New Roman" panose="02020603050405020304" pitchFamily="18" charset="0"/>
            </a:rPr>
            <a:t>нозокомиальной</a:t>
          </a:r>
          <a:r>
            <a:rPr lang="ru-RU" sz="1600" kern="1200" dirty="0">
              <a:latin typeface="Times New Roman" panose="02020603050405020304" pitchFamily="18" charset="0"/>
              <a:cs typeface="Times New Roman" panose="02020603050405020304" pitchFamily="18" charset="0"/>
            </a:rPr>
            <a:t> инфекции, и длительности госпитализации.</a:t>
          </a:r>
        </a:p>
        <a:p>
          <a:pPr marL="0" lvl="0" indent="0" algn="just" defTabSz="711200">
            <a:lnSpc>
              <a:spcPct val="90000"/>
            </a:lnSpc>
            <a:spcBef>
              <a:spcPct val="0"/>
            </a:spcBef>
            <a:spcAft>
              <a:spcPts val="72"/>
            </a:spcAft>
            <a:buNone/>
          </a:pPr>
          <a:endParaRPr lang="ru-RU" sz="1600" kern="1200" dirty="0">
            <a:latin typeface="Times New Roman" panose="02020603050405020304" pitchFamily="18" charset="0"/>
            <a:cs typeface="Times New Roman" panose="02020603050405020304" pitchFamily="18" charset="0"/>
          </a:endParaRPr>
        </a:p>
        <a:p>
          <a:pPr marL="0" lvl="0" indent="0" algn="just" defTabSz="711200">
            <a:lnSpc>
              <a:spcPct val="90000"/>
            </a:lnSpc>
            <a:spcBef>
              <a:spcPct val="0"/>
            </a:spcBef>
            <a:spcAft>
              <a:spcPts val="72"/>
            </a:spcAft>
            <a:buNone/>
          </a:pPr>
          <a:r>
            <a:rPr lang="ru-RU" sz="1600" kern="1200" dirty="0">
              <a:latin typeface="Times New Roman" panose="02020603050405020304" pitchFamily="18" charset="0"/>
              <a:cs typeface="Times New Roman" panose="02020603050405020304" pitchFamily="18" charset="0"/>
            </a:rPr>
            <a:t>*Назначение иммунного питания в качестве предоперационной</a:t>
          </a:r>
        </a:p>
        <a:p>
          <a:pPr marL="0" lvl="0" indent="0" algn="just" defTabSz="711200">
            <a:lnSpc>
              <a:spcPct val="90000"/>
            </a:lnSpc>
            <a:spcBef>
              <a:spcPct val="0"/>
            </a:spcBef>
            <a:spcAft>
              <a:spcPts val="72"/>
            </a:spcAft>
            <a:buNone/>
          </a:pPr>
          <a:r>
            <a:rPr lang="ru-RU" sz="1600" kern="1200" dirty="0">
              <a:latin typeface="Times New Roman" panose="02020603050405020304" pitchFamily="18" charset="0"/>
              <a:cs typeface="Times New Roman" panose="02020603050405020304" pitchFamily="18" charset="0"/>
            </a:rPr>
            <a:t>подготовки больным, оперированном на толстой и прямой кишке,</a:t>
          </a:r>
        </a:p>
        <a:p>
          <a:pPr marL="0" lvl="0" indent="0" algn="just" defTabSz="711200">
            <a:lnSpc>
              <a:spcPct val="90000"/>
            </a:lnSpc>
            <a:spcBef>
              <a:spcPct val="0"/>
            </a:spcBef>
            <a:spcAft>
              <a:spcPts val="72"/>
            </a:spcAft>
            <a:buNone/>
          </a:pPr>
          <a:r>
            <a:rPr lang="ru-RU" sz="1600" kern="1200" dirty="0">
              <a:latin typeface="Times New Roman" panose="02020603050405020304" pitchFamily="18" charset="0"/>
              <a:cs typeface="Times New Roman" panose="02020603050405020304" pitchFamily="18" charset="0"/>
            </a:rPr>
            <a:t>сопровождалось достоверным снижением частоты ИОХВ в</a:t>
          </a:r>
        </a:p>
        <a:p>
          <a:pPr marL="0" lvl="0" indent="0" algn="just" defTabSz="711200">
            <a:lnSpc>
              <a:spcPct val="90000"/>
            </a:lnSpc>
            <a:spcBef>
              <a:spcPct val="0"/>
            </a:spcBef>
            <a:spcAft>
              <a:spcPts val="72"/>
            </a:spcAft>
            <a:buNone/>
          </a:pPr>
          <a:r>
            <a:rPr lang="ru-RU" sz="1600" kern="1200" dirty="0">
              <a:latin typeface="Times New Roman" panose="02020603050405020304" pitchFamily="18" charset="0"/>
              <a:cs typeface="Times New Roman" panose="02020603050405020304" pitchFamily="18" charset="0"/>
            </a:rPr>
            <a:t>сравнении с пациентами, получавшими обычные питательные</a:t>
          </a:r>
        </a:p>
        <a:p>
          <a:pPr marL="0" lvl="0" indent="0" algn="just" defTabSz="711200">
            <a:lnSpc>
              <a:spcPct val="90000"/>
            </a:lnSpc>
            <a:spcBef>
              <a:spcPct val="0"/>
            </a:spcBef>
            <a:spcAft>
              <a:spcPts val="72"/>
            </a:spcAft>
            <a:buNone/>
          </a:pPr>
          <a:r>
            <a:rPr lang="ru-RU" sz="1600" kern="1200" dirty="0">
              <a:latin typeface="Times New Roman" panose="02020603050405020304" pitchFamily="18" charset="0"/>
              <a:cs typeface="Times New Roman" panose="02020603050405020304" pitchFamily="18" charset="0"/>
            </a:rPr>
            <a:t>смеси</a:t>
          </a:r>
        </a:p>
      </dsp:txBody>
      <dsp:txXfrm>
        <a:off x="4339363" y="174812"/>
        <a:ext cx="6680213" cy="3231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18B95-D2D4-4541-B100-E224556D760B}">
      <dsp:nvSpPr>
        <dsp:cNvPr id="0" name=""/>
        <dsp:cNvSpPr/>
      </dsp:nvSpPr>
      <dsp:spPr>
        <a:xfrm>
          <a:off x="4660274" y="729523"/>
          <a:ext cx="5975514" cy="3915808"/>
        </a:xfrm>
        <a:prstGeom prst="rect">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A926B5A-7DF6-4668-A9B0-F8A77CAB8BBA}">
      <dsp:nvSpPr>
        <dsp:cNvPr id="0" name=""/>
        <dsp:cNvSpPr/>
      </dsp:nvSpPr>
      <dsp:spPr>
        <a:xfrm>
          <a:off x="4685013" y="324123"/>
          <a:ext cx="6061457" cy="7878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kk-KZ" sz="4000" kern="1200" dirty="0">
              <a:solidFill>
                <a:schemeClr val="bg1"/>
              </a:solidFill>
              <a:latin typeface="Times New Roman" panose="02020603050405020304" pitchFamily="18" charset="0"/>
              <a:cs typeface="Times New Roman" panose="02020603050405020304" pitchFamily="18" charset="0"/>
            </a:rPr>
            <a:t>Преимущества </a:t>
          </a:r>
          <a:endParaRPr lang="ru-RU" sz="4000" kern="1200" dirty="0">
            <a:solidFill>
              <a:schemeClr val="bg1"/>
            </a:solidFill>
            <a:latin typeface="Times New Roman" panose="02020603050405020304" pitchFamily="18" charset="0"/>
            <a:cs typeface="Times New Roman" panose="02020603050405020304" pitchFamily="18" charset="0"/>
          </a:endParaRPr>
        </a:p>
      </dsp:txBody>
      <dsp:txXfrm>
        <a:off x="4685013" y="324123"/>
        <a:ext cx="6061457" cy="787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A1848-68F2-44C3-B6BD-E82682D2CAEE}">
      <dsp:nvSpPr>
        <dsp:cNvPr id="0" name=""/>
        <dsp:cNvSpPr/>
      </dsp:nvSpPr>
      <dsp:spPr>
        <a:xfrm>
          <a:off x="0" y="2431"/>
          <a:ext cx="10274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3A387-F48B-45F7-8F08-49EEB32132B7}">
      <dsp:nvSpPr>
        <dsp:cNvPr id="0" name=""/>
        <dsp:cNvSpPr/>
      </dsp:nvSpPr>
      <dsp:spPr>
        <a:xfrm>
          <a:off x="0" y="2431"/>
          <a:ext cx="10274332" cy="829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На вопрос : </a:t>
          </a:r>
        </a:p>
      </dsp:txBody>
      <dsp:txXfrm>
        <a:off x="0" y="2431"/>
        <a:ext cx="10274332" cy="829287"/>
      </dsp:txXfrm>
    </dsp:sp>
    <dsp:sp modelId="{1DE09814-0649-494F-9096-BA8B3B5CEF25}">
      <dsp:nvSpPr>
        <dsp:cNvPr id="0" name=""/>
        <dsp:cNvSpPr/>
      </dsp:nvSpPr>
      <dsp:spPr>
        <a:xfrm>
          <a:off x="0" y="831718"/>
          <a:ext cx="10274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841C9-9EED-4E4B-B46B-CD0474934CA1}">
      <dsp:nvSpPr>
        <dsp:cNvPr id="0" name=""/>
        <dsp:cNvSpPr/>
      </dsp:nvSpPr>
      <dsp:spPr>
        <a:xfrm>
          <a:off x="0" y="831718"/>
          <a:ext cx="10274332" cy="829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Какие мероприятия проводит врач при обнаружении у пациента хирургического отделения носительство </a:t>
          </a:r>
          <a:r>
            <a:rPr lang="ru-RU" sz="2000" kern="1200" dirty="0" err="1">
              <a:latin typeface="Times New Roman" panose="02020603050405020304" pitchFamily="18" charset="0"/>
              <a:cs typeface="Times New Roman" panose="02020603050405020304" pitchFamily="18" charset="0"/>
            </a:rPr>
            <a:t>Staphylococcus</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aureus</a:t>
          </a:r>
          <a:r>
            <a:rPr lang="ru-RU" sz="2000" kern="1200" dirty="0">
              <a:latin typeface="Times New Roman" panose="02020603050405020304" pitchFamily="18" charset="0"/>
              <a:cs typeface="Times New Roman" panose="02020603050405020304" pitchFamily="18" charset="0"/>
            </a:rPr>
            <a:t>?</a:t>
          </a:r>
        </a:p>
      </dsp:txBody>
      <dsp:txXfrm>
        <a:off x="0" y="831718"/>
        <a:ext cx="10274332" cy="829287"/>
      </dsp:txXfrm>
    </dsp:sp>
    <dsp:sp modelId="{65B9D083-95F9-482E-9213-54CCAE4023FE}">
      <dsp:nvSpPr>
        <dsp:cNvPr id="0" name=""/>
        <dsp:cNvSpPr/>
      </dsp:nvSpPr>
      <dsp:spPr>
        <a:xfrm>
          <a:off x="0" y="1661005"/>
          <a:ext cx="10274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0B6F2-2FA9-4F70-B0A6-6D2AC03AC7AC}">
      <dsp:nvSpPr>
        <dsp:cNvPr id="0" name=""/>
        <dsp:cNvSpPr/>
      </dsp:nvSpPr>
      <dsp:spPr>
        <a:xfrm>
          <a:off x="0" y="1661005"/>
          <a:ext cx="10274332" cy="829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cs typeface="Times New Roman" panose="02020603050405020304" pitchFamily="18" charset="0"/>
            </a:rPr>
            <a:t>Весь медицинский персонал ответил, что проводится антибиотикотерапия </a:t>
          </a:r>
        </a:p>
      </dsp:txBody>
      <dsp:txXfrm>
        <a:off x="0" y="1661005"/>
        <a:ext cx="10274332" cy="829287"/>
      </dsp:txXfrm>
    </dsp:sp>
    <dsp:sp modelId="{8AC46FA7-5D98-40A2-B831-5F44724CDC9C}">
      <dsp:nvSpPr>
        <dsp:cNvPr id="0" name=""/>
        <dsp:cNvSpPr/>
      </dsp:nvSpPr>
      <dsp:spPr>
        <a:xfrm>
          <a:off x="0" y="2490292"/>
          <a:ext cx="10274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7CB36-555B-4A30-A88F-F92D8BA23A0F}">
      <dsp:nvSpPr>
        <dsp:cNvPr id="0" name=""/>
        <dsp:cNvSpPr/>
      </dsp:nvSpPr>
      <dsp:spPr>
        <a:xfrm>
          <a:off x="0" y="2490293"/>
          <a:ext cx="10274332" cy="829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cs typeface="Times New Roman" panose="02020603050405020304" pitchFamily="18" charset="0"/>
            </a:rPr>
            <a:t>На вопрос:</a:t>
          </a:r>
        </a:p>
      </dsp:txBody>
      <dsp:txXfrm>
        <a:off x="0" y="2490293"/>
        <a:ext cx="10274332" cy="829287"/>
      </dsp:txXfrm>
    </dsp:sp>
    <dsp:sp modelId="{C389EA0C-2C4D-4C5A-8A79-185E8EB25427}">
      <dsp:nvSpPr>
        <dsp:cNvPr id="0" name=""/>
        <dsp:cNvSpPr/>
      </dsp:nvSpPr>
      <dsp:spPr>
        <a:xfrm>
          <a:off x="0" y="3319580"/>
          <a:ext cx="10274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FCA27-A745-4842-9F3A-90D92EFFB41C}">
      <dsp:nvSpPr>
        <dsp:cNvPr id="0" name=""/>
        <dsp:cNvSpPr/>
      </dsp:nvSpPr>
      <dsp:spPr>
        <a:xfrm>
          <a:off x="0" y="3319580"/>
          <a:ext cx="10274332" cy="829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ru-RU" sz="2000" kern="1200">
              <a:latin typeface="Times New Roman" panose="02020603050405020304" pitchFamily="18" charset="0"/>
              <a:cs typeface="Times New Roman" panose="02020603050405020304" pitchFamily="18" charset="0"/>
            </a:rPr>
            <a:t>Как проводится подготовка операционного поля ?</a:t>
          </a:r>
        </a:p>
      </dsp:txBody>
      <dsp:txXfrm>
        <a:off x="0" y="3319580"/>
        <a:ext cx="10274332" cy="829287"/>
      </dsp:txXfrm>
    </dsp:sp>
    <dsp:sp modelId="{993EA50E-0A50-4404-9F52-D9D541C7B808}">
      <dsp:nvSpPr>
        <dsp:cNvPr id="0" name=""/>
        <dsp:cNvSpPr/>
      </dsp:nvSpPr>
      <dsp:spPr>
        <a:xfrm>
          <a:off x="0" y="4148867"/>
          <a:ext cx="10274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118F70-E2B9-468C-9623-351869DF9F87}">
      <dsp:nvSpPr>
        <dsp:cNvPr id="0" name=""/>
        <dsp:cNvSpPr/>
      </dsp:nvSpPr>
      <dsp:spPr>
        <a:xfrm>
          <a:off x="0" y="4148867"/>
          <a:ext cx="10274332" cy="829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Медицинский персонал ответил, о проведении мероприятий в соответствии с действующим санитарным законодательством </a:t>
          </a:r>
        </a:p>
      </dsp:txBody>
      <dsp:txXfrm>
        <a:off x="0" y="4148867"/>
        <a:ext cx="10274332" cy="829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ADD02-FD21-417C-950E-3EFBA650923A}">
      <dsp:nvSpPr>
        <dsp:cNvPr id="0" name=""/>
        <dsp:cNvSpPr/>
      </dsp:nvSpPr>
      <dsp:spPr>
        <a:xfrm>
          <a:off x="0" y="671664"/>
          <a:ext cx="10561173"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9C98EA-BFFC-4DA7-A1EC-98EB34041E01}">
      <dsp:nvSpPr>
        <dsp:cNvPr id="0" name=""/>
        <dsp:cNvSpPr/>
      </dsp:nvSpPr>
      <dsp:spPr>
        <a:xfrm>
          <a:off x="502790" y="4448"/>
          <a:ext cx="10055794" cy="8590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31" tIns="0" rIns="279431" bIns="0" numCol="1" spcCol="1270" anchor="ctr" anchorCtr="0">
          <a:noAutofit/>
        </a:bodyPr>
        <a:lstStyle/>
        <a:p>
          <a:pPr marL="0" lvl="0" indent="0" algn="l"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Рекомендовано  применение для обработки операционного поля спиртсодержащих растворов </a:t>
          </a:r>
          <a:r>
            <a:rPr lang="ru-RU" sz="2000" kern="1200" dirty="0" err="1">
              <a:latin typeface="Times New Roman" panose="02020603050405020304" pitchFamily="18" charset="0"/>
              <a:cs typeface="Times New Roman" panose="02020603050405020304" pitchFamily="18" charset="0"/>
            </a:rPr>
            <a:t>хлоргексидина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биглюконата</a:t>
          </a:r>
          <a:r>
            <a:rPr lang="ru-RU" sz="2000" kern="1200" dirty="0">
              <a:latin typeface="Times New Roman" panose="02020603050405020304" pitchFamily="18" charset="0"/>
              <a:cs typeface="Times New Roman" panose="02020603050405020304" pitchFamily="18" charset="0"/>
            </a:rPr>
            <a:t>.</a:t>
          </a:r>
        </a:p>
      </dsp:txBody>
      <dsp:txXfrm>
        <a:off x="544728" y="46386"/>
        <a:ext cx="9971918" cy="775220"/>
      </dsp:txXfrm>
    </dsp:sp>
    <dsp:sp modelId="{AE988092-7125-410F-A4D8-6483F1DDA2CD}">
      <dsp:nvSpPr>
        <dsp:cNvPr id="0" name=""/>
        <dsp:cNvSpPr/>
      </dsp:nvSpPr>
      <dsp:spPr>
        <a:xfrm>
          <a:off x="0" y="1786106"/>
          <a:ext cx="10561173"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FB3DD-6066-4DBE-BE55-2EC844E47402}">
      <dsp:nvSpPr>
        <dsp:cNvPr id="0" name=""/>
        <dsp:cNvSpPr/>
      </dsp:nvSpPr>
      <dsp:spPr>
        <a:xfrm>
          <a:off x="502790" y="1069464"/>
          <a:ext cx="10055794" cy="908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31" tIns="0" rIns="279431" bIns="0" numCol="1" spcCol="1270" anchor="ctr" anchorCtr="0">
          <a:noAutofit/>
        </a:bodyPr>
        <a:lstStyle/>
        <a:p>
          <a:pPr marL="0" lvl="0" indent="0" algn="l"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Рекомендован  для обработки слизистых оболочек (влагалища, прямой кишки) водный раствор </a:t>
          </a:r>
          <a:r>
            <a:rPr lang="ru-RU" sz="2000" kern="1200" dirty="0" err="1">
              <a:latin typeface="Times New Roman" panose="02020603050405020304" pitchFamily="18" charset="0"/>
              <a:cs typeface="Times New Roman" panose="02020603050405020304" pitchFamily="18" charset="0"/>
            </a:rPr>
            <a:t>повидон</a:t>
          </a:r>
          <a:r>
            <a:rPr lang="ru-RU" sz="2000" kern="1200" dirty="0">
              <a:latin typeface="Times New Roman" panose="02020603050405020304" pitchFamily="18" charset="0"/>
              <a:cs typeface="Times New Roman" panose="02020603050405020304" pitchFamily="18" charset="0"/>
            </a:rPr>
            <a:t>-йода</a:t>
          </a:r>
        </a:p>
      </dsp:txBody>
      <dsp:txXfrm>
        <a:off x="547140" y="1113814"/>
        <a:ext cx="9967094" cy="819821"/>
      </dsp:txXfrm>
    </dsp:sp>
    <dsp:sp modelId="{02A9038F-2415-4013-B8CC-E3552AD49E2D}">
      <dsp:nvSpPr>
        <dsp:cNvPr id="0" name=""/>
        <dsp:cNvSpPr/>
      </dsp:nvSpPr>
      <dsp:spPr>
        <a:xfrm>
          <a:off x="0" y="3169533"/>
          <a:ext cx="10561173"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0AA940-8B91-4822-B0AA-EF25F6F1197A}">
      <dsp:nvSpPr>
        <dsp:cNvPr id="0" name=""/>
        <dsp:cNvSpPr/>
      </dsp:nvSpPr>
      <dsp:spPr>
        <a:xfrm>
          <a:off x="505378" y="2173007"/>
          <a:ext cx="10055794" cy="1184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31" tIns="0" rIns="279431" bIns="0" numCol="1" spcCol="1270" anchor="ctr" anchorCtr="0">
          <a:noAutofit/>
        </a:bodyPr>
        <a:lstStyle/>
        <a:p>
          <a:pPr marL="0" lvl="0" indent="0" algn="l"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При соблюдении медицинскими работниками требований профессиональной гигиены, руки медицинских работников должны быть чистыми к моменту входа в операционный блок </a:t>
          </a:r>
        </a:p>
      </dsp:txBody>
      <dsp:txXfrm>
        <a:off x="563209" y="2230838"/>
        <a:ext cx="9940132" cy="1069020"/>
      </dsp:txXfrm>
    </dsp:sp>
    <dsp:sp modelId="{5018F5A5-7B55-4BF6-97BF-B4E104B1BBB4}">
      <dsp:nvSpPr>
        <dsp:cNvPr id="0" name=""/>
        <dsp:cNvSpPr/>
      </dsp:nvSpPr>
      <dsp:spPr>
        <a:xfrm>
          <a:off x="0" y="4708511"/>
          <a:ext cx="10561173"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CAF2B-F9B1-4223-BD11-9B215C17F902}">
      <dsp:nvSpPr>
        <dsp:cNvPr id="0" name=""/>
        <dsp:cNvSpPr/>
      </dsp:nvSpPr>
      <dsp:spPr>
        <a:xfrm>
          <a:off x="480054" y="3492107"/>
          <a:ext cx="10055794" cy="13258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31" tIns="0" rIns="279431" bIns="0" numCol="1" spcCol="1270" anchor="ctr" anchorCtr="0">
          <a:noAutofit/>
        </a:bodyPr>
        <a:lstStyle/>
        <a:p>
          <a:pPr marL="0" lvl="0" indent="0" algn="l"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Рекомендуется при проведении хирургического вмешательства применение стерильного одноразового нетканого или стерильного многоразового тканого белья и хирургических халатов с целью профилактики ИОХВ</a:t>
          </a:r>
        </a:p>
      </dsp:txBody>
      <dsp:txXfrm>
        <a:off x="544778" y="3556831"/>
        <a:ext cx="9926346" cy="11964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FD1AA-E0D9-4234-9FDB-C47AB9AB27D2}">
      <dsp:nvSpPr>
        <dsp:cNvPr id="0" name=""/>
        <dsp:cNvSpPr/>
      </dsp:nvSpPr>
      <dsp:spPr>
        <a:xfrm>
          <a:off x="0" y="827"/>
          <a:ext cx="10465163" cy="187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rtl="0">
            <a:lnSpc>
              <a:spcPct val="90000"/>
            </a:lnSpc>
            <a:spcBef>
              <a:spcPct val="0"/>
            </a:spcBef>
            <a:spcAft>
              <a:spcPct val="35000"/>
            </a:spcAft>
            <a:buNone/>
          </a:pPr>
          <a:r>
            <a:rPr lang="ru-RU" sz="3600" kern="1200" dirty="0">
              <a:latin typeface="Times New Roman" panose="02020603050405020304" pitchFamily="18" charset="0"/>
              <a:cs typeface="Times New Roman" panose="02020603050405020304" pitchFamily="18" charset="0"/>
            </a:rPr>
            <a:t>Рекомендуется ПАП :</a:t>
          </a:r>
        </a:p>
      </dsp:txBody>
      <dsp:txXfrm>
        <a:off x="0" y="827"/>
        <a:ext cx="10465163" cy="1872000"/>
      </dsp:txXfrm>
    </dsp:sp>
    <dsp:sp modelId="{989BBC7A-51A5-454B-A0F3-1F39B6DC4ADF}">
      <dsp:nvSpPr>
        <dsp:cNvPr id="0" name=""/>
        <dsp:cNvSpPr/>
      </dsp:nvSpPr>
      <dsp:spPr>
        <a:xfrm>
          <a:off x="0" y="1884864"/>
          <a:ext cx="1046516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ru-RU" sz="2000" kern="1200" dirty="0">
              <a:latin typeface="Times New Roman" panose="02020603050405020304" pitchFamily="18" charset="0"/>
              <a:cs typeface="Times New Roman" panose="02020603050405020304" pitchFamily="18" charset="0"/>
            </a:rPr>
            <a:t>при выполнении чистых операций, когда развитие осложнений после них сопровождается высоким риском нанесения ущерба здоровью и жизни пациента (например, при кардиохирургических и ортопедических операциях);</a:t>
          </a:r>
        </a:p>
        <a:p>
          <a:pPr marL="228600" lvl="1" indent="-228600" algn="l" defTabSz="889000" rtl="0">
            <a:lnSpc>
              <a:spcPct val="90000"/>
            </a:lnSpc>
            <a:spcBef>
              <a:spcPct val="0"/>
            </a:spcBef>
            <a:spcAft>
              <a:spcPct val="15000"/>
            </a:spcAft>
            <a:buChar char="•"/>
          </a:pPr>
          <a:r>
            <a:rPr lang="ru-RU" sz="2000" kern="1200">
              <a:latin typeface="Times New Roman" panose="02020603050405020304" pitchFamily="18" charset="0"/>
              <a:cs typeface="Times New Roman" panose="02020603050405020304" pitchFamily="18" charset="0"/>
            </a:rPr>
            <a:t>при условно-чистых и контаминированных вмешательствах,  когда существует высокий риск обсеменения операционной раны;</a:t>
          </a:r>
        </a:p>
        <a:p>
          <a:pPr marL="228600" lvl="1" indent="-228600" algn="l" defTabSz="889000" rtl="0">
            <a:lnSpc>
              <a:spcPct val="90000"/>
            </a:lnSpc>
            <a:spcBef>
              <a:spcPct val="0"/>
            </a:spcBef>
            <a:spcAft>
              <a:spcPct val="15000"/>
            </a:spcAft>
            <a:buChar char="•"/>
          </a:pPr>
          <a:r>
            <a:rPr lang="ru-RU" sz="2000" kern="1200">
              <a:latin typeface="Times New Roman" panose="02020603050405020304" pitchFamily="18" charset="0"/>
              <a:cs typeface="Times New Roman" panose="02020603050405020304" pitchFamily="18" charset="0"/>
            </a:rPr>
            <a:t>при «грязных» ранах ПАП не показана, проводится  антибиотикотерапия;</a:t>
          </a:r>
        </a:p>
        <a:p>
          <a:pPr marL="228600" lvl="1" indent="-228600" algn="l" defTabSz="889000" rtl="0">
            <a:lnSpc>
              <a:spcPct val="90000"/>
            </a:lnSpc>
            <a:spcBef>
              <a:spcPct val="0"/>
            </a:spcBef>
            <a:spcAft>
              <a:spcPct val="15000"/>
            </a:spcAft>
            <a:buChar char="•"/>
          </a:pPr>
          <a:r>
            <a:rPr lang="ru-RU" sz="2000" kern="1200" dirty="0">
              <a:latin typeface="Times New Roman" panose="02020603050405020304" pitchFamily="18" charset="0"/>
              <a:cs typeface="Times New Roman" panose="02020603050405020304" pitchFamily="18" charset="0"/>
            </a:rPr>
            <a:t>рекомендуется выбор антимикробных препаратов для ПАП основывать на наличии их активности в отношении наиболее вероятных возбудителей ИОХВ при конкретной операции.</a:t>
          </a:r>
        </a:p>
      </dsp:txBody>
      <dsp:txXfrm>
        <a:off x="0" y="1884864"/>
        <a:ext cx="10465163"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E4770-ADCD-4153-82A5-74432783674A}">
      <dsp:nvSpPr>
        <dsp:cNvPr id="0" name=""/>
        <dsp:cNvSpPr/>
      </dsp:nvSpPr>
      <dsp:spPr>
        <a:xfrm>
          <a:off x="0" y="2773"/>
          <a:ext cx="10291100" cy="1534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Рекомендуется во время операции поддерживать режим </a:t>
          </a:r>
          <a:r>
            <a:rPr lang="ru-RU" sz="2000" kern="1200" dirty="0" err="1">
              <a:latin typeface="Times New Roman" panose="02020603050405020304" pitchFamily="18" charset="0"/>
              <a:cs typeface="Times New Roman" panose="02020603050405020304" pitchFamily="18" charset="0"/>
            </a:rPr>
            <a:t>нормотермии</a:t>
          </a:r>
          <a:r>
            <a:rPr lang="ru-RU" sz="2000" kern="1200" dirty="0">
              <a:latin typeface="Times New Roman" panose="02020603050405020304" pitchFamily="18" charset="0"/>
              <a:cs typeface="Times New Roman" panose="02020603050405020304" pitchFamily="18" charset="0"/>
            </a:rPr>
            <a:t> с помощью специальных систем обогрева и переливания теплых растворов, что сопровождается уменьшением частоты ИОХВ.</a:t>
          </a:r>
        </a:p>
      </dsp:txBody>
      <dsp:txXfrm>
        <a:off x="74908" y="77681"/>
        <a:ext cx="10141284" cy="1384685"/>
      </dsp:txXfrm>
    </dsp:sp>
    <dsp:sp modelId="{BE3F2BCE-0C37-441C-B9B8-20626EC91905}">
      <dsp:nvSpPr>
        <dsp:cNvPr id="0" name=""/>
        <dsp:cNvSpPr/>
      </dsp:nvSpPr>
      <dsp:spPr>
        <a:xfrm>
          <a:off x="0" y="1658234"/>
          <a:ext cx="10291100" cy="140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Соблюдение режима </a:t>
          </a:r>
          <a:r>
            <a:rPr lang="ru-RU" sz="2000" kern="1200" dirty="0" err="1">
              <a:latin typeface="Times New Roman" panose="02020603050405020304" pitchFamily="18" charset="0"/>
              <a:cs typeface="Times New Roman" panose="02020603050405020304" pitchFamily="18" charset="0"/>
            </a:rPr>
            <a:t>нормотермии</a:t>
          </a:r>
          <a:r>
            <a:rPr lang="ru-RU" sz="2000" kern="1200" dirty="0">
              <a:latin typeface="Times New Roman" panose="02020603050405020304" pitchFamily="18" charset="0"/>
              <a:cs typeface="Times New Roman" panose="02020603050405020304" pitchFamily="18" charset="0"/>
            </a:rPr>
            <a:t> приводит к снижению числа осложнений со стороны сердечно-сосудистой системы, частоты ИОХВ, потребности в гемотрансфузиях и более быстрому восстановлению после общей анестезии. </a:t>
          </a:r>
        </a:p>
      </dsp:txBody>
      <dsp:txXfrm>
        <a:off x="68775" y="1727009"/>
        <a:ext cx="10153550" cy="1271318"/>
      </dsp:txXfrm>
    </dsp:sp>
    <dsp:sp modelId="{A527E027-430F-4729-9D41-7A1132E1FD9B}">
      <dsp:nvSpPr>
        <dsp:cNvPr id="0" name=""/>
        <dsp:cNvSpPr/>
      </dsp:nvSpPr>
      <dsp:spPr>
        <a:xfrm>
          <a:off x="0" y="3188063"/>
          <a:ext cx="10291100" cy="16513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Для предотвращения эпизодов переохлаждения в операционной  необходимо осуществлять мониторинг температуры, использовать для переливания теплые растворы. Методы активного согревания включают согревание тела пациента теплым воздухом и использование специальных матрасов.</a:t>
          </a:r>
        </a:p>
      </dsp:txBody>
      <dsp:txXfrm>
        <a:off x="80612" y="3268675"/>
        <a:ext cx="10129876" cy="14901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FCE7F-EA33-41A1-97F2-793A78702DB4}">
      <dsp:nvSpPr>
        <dsp:cNvPr id="0" name=""/>
        <dsp:cNvSpPr/>
      </dsp:nvSpPr>
      <dsp:spPr>
        <a:xfrm>
          <a:off x="0" y="0"/>
          <a:ext cx="10744475"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ru-RU" sz="2800" kern="1200" dirty="0">
              <a:latin typeface="Times New Roman" panose="02020603050405020304" pitchFamily="18" charset="0"/>
              <a:cs typeface="Times New Roman" panose="02020603050405020304" pitchFamily="18" charset="0"/>
            </a:rPr>
            <a:t>Промывание хирургической раны</a:t>
          </a:r>
        </a:p>
      </dsp:txBody>
      <dsp:txXfrm>
        <a:off x="59399" y="59399"/>
        <a:ext cx="10625677" cy="1098002"/>
      </dsp:txXfrm>
    </dsp:sp>
    <dsp:sp modelId="{AC2ECB3C-85DD-4670-A2AC-B79DB0808CB4}">
      <dsp:nvSpPr>
        <dsp:cNvPr id="0" name=""/>
        <dsp:cNvSpPr/>
      </dsp:nvSpPr>
      <dsp:spPr>
        <a:xfrm>
          <a:off x="0" y="1374126"/>
          <a:ext cx="10744475"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137"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ru-RU" sz="1800" kern="1200" dirty="0">
              <a:latin typeface="Times New Roman" panose="02020603050405020304" pitchFamily="18" charset="0"/>
              <a:cs typeface="Times New Roman" panose="02020603050405020304" pitchFamily="18" charset="0"/>
            </a:rPr>
            <a:t>Рекомендуется в случае необходимости ирригация ран водным раствором </a:t>
          </a:r>
          <a:r>
            <a:rPr lang="ru-RU" sz="1800" kern="1200" dirty="0" err="1">
              <a:latin typeface="Times New Roman" panose="02020603050405020304" pitchFamily="18" charset="0"/>
              <a:cs typeface="Times New Roman" panose="02020603050405020304" pitchFamily="18" charset="0"/>
            </a:rPr>
            <a:t>повидон</a:t>
          </a:r>
          <a:r>
            <a:rPr lang="ru-RU" sz="1800" kern="1200" dirty="0">
              <a:latin typeface="Times New Roman" panose="02020603050405020304" pitchFamily="18" charset="0"/>
              <a:cs typeface="Times New Roman" panose="02020603050405020304" pitchFamily="18" charset="0"/>
            </a:rPr>
            <a:t>-йода перед </a:t>
          </a:r>
          <a:r>
            <a:rPr lang="ru-RU" sz="1800" kern="1200" dirty="0" err="1">
              <a:latin typeface="Times New Roman" panose="02020603050405020304" pitchFamily="18" charset="0"/>
              <a:cs typeface="Times New Roman" panose="02020603050405020304" pitchFamily="18" charset="0"/>
            </a:rPr>
            <a:t>ушиванием</a:t>
          </a:r>
          <a:r>
            <a:rPr lang="ru-RU" sz="1800" kern="1200" dirty="0">
              <a:latin typeface="Times New Roman" panose="02020603050405020304" pitchFamily="18" charset="0"/>
              <a:cs typeface="Times New Roman" panose="02020603050405020304" pitchFamily="18" charset="0"/>
            </a:rPr>
            <a:t> чистых и условно-чистых ран, которая имеет положительный эффект в виде значительного снижения риска ИОХВ при сравнении с ирригацией физиологическим раствором.</a:t>
          </a:r>
        </a:p>
        <a:p>
          <a:pPr marL="171450" lvl="1" indent="-171450" algn="l" defTabSz="800100" rtl="0">
            <a:lnSpc>
              <a:spcPct val="90000"/>
            </a:lnSpc>
            <a:spcBef>
              <a:spcPct val="0"/>
            </a:spcBef>
            <a:spcAft>
              <a:spcPct val="20000"/>
            </a:spcAft>
            <a:buChar char="•"/>
          </a:pPr>
          <a:r>
            <a:rPr lang="ru-RU" sz="1800" kern="1200" dirty="0">
              <a:solidFill>
                <a:srgbClr val="FF0000"/>
              </a:solidFill>
              <a:latin typeface="Times New Roman" panose="02020603050405020304" pitchFamily="18" charset="0"/>
              <a:cs typeface="Times New Roman" panose="02020603050405020304" pitchFamily="18" charset="0"/>
            </a:rPr>
            <a:t>Не рекомендуется  промывание хирургических ран физиологическим раствором перед </a:t>
          </a:r>
          <a:r>
            <a:rPr lang="ru-RU" sz="1800" kern="1200" dirty="0" err="1">
              <a:solidFill>
                <a:srgbClr val="FF0000"/>
              </a:solidFill>
              <a:latin typeface="Times New Roman" panose="02020603050405020304" pitchFamily="18" charset="0"/>
              <a:cs typeface="Times New Roman" panose="02020603050405020304" pitchFamily="18" charset="0"/>
            </a:rPr>
            <a:t>ушиванием</a:t>
          </a:r>
          <a:r>
            <a:rPr lang="ru-RU" sz="1800" kern="1200" dirty="0">
              <a:solidFill>
                <a:srgbClr val="FF0000"/>
              </a:solidFill>
              <a:latin typeface="Times New Roman" panose="02020603050405020304" pitchFamily="18" charset="0"/>
              <a:cs typeface="Times New Roman" panose="02020603050405020304" pitchFamily="18" charset="0"/>
            </a:rPr>
            <a:t> и промывание хирургических ран растворами антибиотиков.</a:t>
          </a:r>
        </a:p>
      </dsp:txBody>
      <dsp:txXfrm>
        <a:off x="0" y="1374126"/>
        <a:ext cx="10744475" cy="1311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1F2AF-AFE5-490D-84EA-CFCD156592AF}">
      <dsp:nvSpPr>
        <dsp:cNvPr id="0" name=""/>
        <dsp:cNvSpPr/>
      </dsp:nvSpPr>
      <dsp:spPr>
        <a:xfrm>
          <a:off x="0" y="3281"/>
          <a:ext cx="10753194" cy="1141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ru-RU" sz="2800" kern="1200" dirty="0">
              <a:latin typeface="Times New Roman" panose="02020603050405020304" pitchFamily="18" charset="0"/>
              <a:cs typeface="Times New Roman" panose="02020603050405020304" pitchFamily="18" charset="0"/>
            </a:rPr>
            <a:t>Шовный материал с антимикробным покрытием</a:t>
          </a:r>
        </a:p>
      </dsp:txBody>
      <dsp:txXfrm>
        <a:off x="55744" y="59025"/>
        <a:ext cx="10641706" cy="1030432"/>
      </dsp:txXfrm>
    </dsp:sp>
    <dsp:sp modelId="{A4CB0AB8-5CC5-4044-A10E-B9408E51BCC2}">
      <dsp:nvSpPr>
        <dsp:cNvPr id="0" name=""/>
        <dsp:cNvSpPr/>
      </dsp:nvSpPr>
      <dsp:spPr>
        <a:xfrm>
          <a:off x="0" y="1146000"/>
          <a:ext cx="10753194"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ru-RU" sz="1800" kern="1200" dirty="0">
              <a:latin typeface="Times New Roman" panose="02020603050405020304" pitchFamily="18" charset="0"/>
              <a:cs typeface="Times New Roman" panose="02020603050405020304" pitchFamily="18" charset="0"/>
            </a:rPr>
            <a:t>Применение шовного материала с антимикробным покрытием  имеет значительные преимущества в снижении частоты ИОХВ в сравнении с использованием хирургических нитей без покрытия у пациентов, подвергающихся хирургическому вмешательству</a:t>
          </a:r>
        </a:p>
      </dsp:txBody>
      <dsp:txXfrm>
        <a:off x="0" y="1146000"/>
        <a:ext cx="10753194" cy="1010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0.0153</cdr:x>
      <cdr:y>0</cdr:y>
    </cdr:from>
    <cdr:to>
      <cdr:x>0.04764</cdr:x>
      <cdr:y>0.15435</cdr:y>
    </cdr:to>
    <cdr:sp macro="" textlink="">
      <cdr:nvSpPr>
        <cdr:cNvPr id="2" name="Прямоугольник 1"/>
        <cdr:cNvSpPr/>
      </cdr:nvSpPr>
      <cdr:spPr>
        <a:xfrm xmlns:a="http://schemas.openxmlformats.org/drawingml/2006/main">
          <a:off x="87403" y="0"/>
          <a:ext cx="184731" cy="4001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ru-RU"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0.00415</cdr:x>
      <cdr:y>0.00353</cdr:y>
    </cdr:from>
    <cdr:to>
      <cdr:x>0.03649</cdr:x>
      <cdr:y>0.11688</cdr:y>
    </cdr:to>
    <cdr:sp macro="" textlink="">
      <cdr:nvSpPr>
        <cdr:cNvPr id="2" name="Прямоугольник 1"/>
        <cdr:cNvSpPr/>
      </cdr:nvSpPr>
      <cdr:spPr>
        <a:xfrm xmlns:a="http://schemas.openxmlformats.org/drawingml/2006/main">
          <a:off x="23707" y="12461"/>
          <a:ext cx="184731" cy="4001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ru-RU" sz="20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0.01245</cdr:x>
      <cdr:y>0.00353</cdr:y>
    </cdr:from>
    <cdr:to>
      <cdr:x>0.04245</cdr:x>
      <cdr:y>0.14796</cdr:y>
    </cdr:to>
    <cdr:sp macro="" textlink="">
      <cdr:nvSpPr>
        <cdr:cNvPr id="2" name="Прямоугольник 1"/>
        <cdr:cNvSpPr/>
      </cdr:nvSpPr>
      <cdr:spPr>
        <a:xfrm xmlns:a="http://schemas.openxmlformats.org/drawingml/2006/main">
          <a:off x="76660" y="9779"/>
          <a:ext cx="184731" cy="4001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ru-RU" sz="2000" dirty="0"/>
        </a:p>
      </cdr:txBody>
    </cdr:sp>
  </cdr:relSizeAnchor>
</c:userShapes>
</file>

<file path=ppt/drawings/drawing4.xml><?xml version="1.0" encoding="utf-8"?>
<c:userShapes xmlns:c="http://schemas.openxmlformats.org/drawingml/2006/chart">
  <cdr:relSizeAnchor xmlns:cdr="http://schemas.openxmlformats.org/drawingml/2006/chartDrawing">
    <cdr:from>
      <cdr:x>0.00415</cdr:x>
      <cdr:y>0.00353</cdr:y>
    </cdr:from>
    <cdr:to>
      <cdr:x>0.18265</cdr:x>
      <cdr:y>0.07299</cdr:y>
    </cdr:to>
    <cdr:sp macro="" textlink="">
      <cdr:nvSpPr>
        <cdr:cNvPr id="2" name="Прямоугольник 1"/>
        <cdr:cNvSpPr/>
      </cdr:nvSpPr>
      <cdr:spPr>
        <a:xfrm xmlns:a="http://schemas.openxmlformats.org/drawingml/2006/main">
          <a:off x="48013" y="20335"/>
          <a:ext cx="2065117" cy="4001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2000" b="1" dirty="0">
              <a:latin typeface="Times New Roman" panose="02020603050405020304" pitchFamily="18" charset="0"/>
              <a:cs typeface="Times New Roman" panose="02020603050405020304" pitchFamily="18" charset="0"/>
            </a:rPr>
            <a:t>Диаграмма №11</a:t>
          </a:r>
          <a:endParaRPr lang="ru-RU"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058B2-06BD-47F8-8259-2D8F02F47254}" type="datetimeFigureOut">
              <a:rPr lang="ru-RU" smtClean="0"/>
              <a:t>27.06.2023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B224D-D2F8-4704-81D5-8AAC4C7D9107}" type="slidenum">
              <a:rPr lang="ru-RU" smtClean="0"/>
              <a:t>‹#›</a:t>
            </a:fld>
            <a:endParaRPr lang="ru-RU"/>
          </a:p>
        </p:txBody>
      </p:sp>
    </p:spTree>
    <p:extLst>
      <p:ext uri="{BB962C8B-B14F-4D97-AF65-F5344CB8AC3E}">
        <p14:creationId xmlns:p14="http://schemas.microsoft.com/office/powerpoint/2010/main" val="223547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D9BFB3-F41E-40A2-8D74-227FF82F8A8B}" type="slidenum">
              <a:rPr lang="ru-RU" smtClean="0"/>
              <a:t>15</a:t>
            </a:fld>
            <a:endParaRPr lang="ru-RU"/>
          </a:p>
        </p:txBody>
      </p:sp>
    </p:spTree>
    <p:extLst>
      <p:ext uri="{BB962C8B-B14F-4D97-AF65-F5344CB8AC3E}">
        <p14:creationId xmlns:p14="http://schemas.microsoft.com/office/powerpoint/2010/main" val="1771153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77</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78</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79</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80</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83</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67</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70</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71</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72</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73</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74</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75</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kk-KZ" dirty="0"/>
              <a:t>пока</a:t>
            </a:r>
            <a:endParaRPr lang="ru-RU" dirty="0"/>
          </a:p>
        </p:txBody>
      </p:sp>
      <p:sp>
        <p:nvSpPr>
          <p:cNvPr id="4" name="Номер слайда 3"/>
          <p:cNvSpPr>
            <a:spLocks noGrp="1"/>
          </p:cNvSpPr>
          <p:nvPr>
            <p:ph type="sldNum" sz="quarter" idx="10"/>
          </p:nvPr>
        </p:nvSpPr>
        <p:spPr/>
        <p:txBody>
          <a:bodyPr/>
          <a:lstStyle/>
          <a:p>
            <a:fld id="{0DBD9BED-D819-4604-AE21-431062F9A233}" type="slidenum">
              <a:rPr lang="ru-RU" smtClean="0">
                <a:solidFill>
                  <a:prstClr val="black"/>
                </a:solidFill>
              </a:rPr>
              <a:pPr/>
              <a:t>76</a:t>
            </a:fld>
            <a:endParaRPr lang="ru-RU">
              <a:solidFill>
                <a:prstClr val="black"/>
              </a:solidFill>
            </a:endParaRPr>
          </a:p>
        </p:txBody>
      </p:sp>
    </p:spTree>
    <p:extLst>
      <p:ext uri="{BB962C8B-B14F-4D97-AF65-F5344CB8AC3E}">
        <p14:creationId xmlns:p14="http://schemas.microsoft.com/office/powerpoint/2010/main" val="400379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A134EB-42C6-4319-98C7-F99EF066D19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BD3818C-2A4C-425B-A999-D35812EE9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461710C-ABDB-4BAA-AC5B-E26C2BB72287}"/>
              </a:ext>
            </a:extLst>
          </p:cNvPr>
          <p:cNvSpPr>
            <a:spLocks noGrp="1"/>
          </p:cNvSpPr>
          <p:nvPr>
            <p:ph type="dt" sz="half" idx="10"/>
          </p:nvPr>
        </p:nvSpPr>
        <p:spPr/>
        <p:txBody>
          <a:bodyPr/>
          <a:lstStyle/>
          <a:p>
            <a:fld id="{6CCFA2BA-0144-4C7F-8CF1-AC73DCF3FDC9}" type="datetime1">
              <a:rPr lang="ru-RU" smtClean="0"/>
              <a:t>27.06.2023</a:t>
            </a:fld>
            <a:endParaRPr lang="ru-RU"/>
          </a:p>
        </p:txBody>
      </p:sp>
      <p:sp>
        <p:nvSpPr>
          <p:cNvPr id="5" name="Нижний колонтитул 4">
            <a:extLst>
              <a:ext uri="{FF2B5EF4-FFF2-40B4-BE49-F238E27FC236}">
                <a16:creationId xmlns:a16="http://schemas.microsoft.com/office/drawing/2014/main" id="{7E1F67B5-F5D6-4A13-A0CB-84FDBE1957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312D33D-4640-4379-AD70-296FD45243F0}"/>
              </a:ext>
            </a:extLst>
          </p:cNvPr>
          <p:cNvSpPr>
            <a:spLocks noGrp="1"/>
          </p:cNvSpPr>
          <p:nvPr>
            <p:ph type="sldNum" sz="quarter" idx="12"/>
          </p:nvPr>
        </p:nvSpPr>
        <p:spPr/>
        <p:txBody>
          <a:bodyPr/>
          <a:lstStyle/>
          <a:p>
            <a:fld id="{71CEFA55-1AF3-4F2F-A141-9ED733B9A5B9}" type="slidenum">
              <a:rPr lang="ru-RU" smtClean="0"/>
              <a:t>‹#›</a:t>
            </a:fld>
            <a:endParaRPr lang="ru-RU"/>
          </a:p>
        </p:txBody>
      </p:sp>
    </p:spTree>
    <p:extLst>
      <p:ext uri="{BB962C8B-B14F-4D97-AF65-F5344CB8AC3E}">
        <p14:creationId xmlns:p14="http://schemas.microsoft.com/office/powerpoint/2010/main" val="393964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582878-02A3-4CDB-95BC-856BAF55503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FAEABD2-FFED-4513-9E3B-965A38E2A71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568745-E858-4F15-B1E5-284BD2D240C2}"/>
              </a:ext>
            </a:extLst>
          </p:cNvPr>
          <p:cNvSpPr>
            <a:spLocks noGrp="1"/>
          </p:cNvSpPr>
          <p:nvPr>
            <p:ph type="dt" sz="half" idx="10"/>
          </p:nvPr>
        </p:nvSpPr>
        <p:spPr/>
        <p:txBody>
          <a:bodyPr/>
          <a:lstStyle/>
          <a:p>
            <a:fld id="{FDD5DD09-BAFB-4A0E-BD93-C1443C713A61}" type="datetime1">
              <a:rPr lang="ru-RU" smtClean="0"/>
              <a:t>27.06.2023</a:t>
            </a:fld>
            <a:endParaRPr lang="ru-RU"/>
          </a:p>
        </p:txBody>
      </p:sp>
      <p:sp>
        <p:nvSpPr>
          <p:cNvPr id="5" name="Нижний колонтитул 4">
            <a:extLst>
              <a:ext uri="{FF2B5EF4-FFF2-40B4-BE49-F238E27FC236}">
                <a16:creationId xmlns:a16="http://schemas.microsoft.com/office/drawing/2014/main" id="{34B98B46-AE2A-414A-8C57-84AB61CB9B1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7D82AC-6AEE-49C3-9FAE-4A7A0C37AF59}"/>
              </a:ext>
            </a:extLst>
          </p:cNvPr>
          <p:cNvSpPr>
            <a:spLocks noGrp="1"/>
          </p:cNvSpPr>
          <p:nvPr>
            <p:ph type="sldNum" sz="quarter" idx="12"/>
          </p:nvPr>
        </p:nvSpPr>
        <p:spPr/>
        <p:txBody>
          <a:bodyPr/>
          <a:lstStyle/>
          <a:p>
            <a:fld id="{71CEFA55-1AF3-4F2F-A141-9ED733B9A5B9}" type="slidenum">
              <a:rPr lang="ru-RU" smtClean="0"/>
              <a:t>‹#›</a:t>
            </a:fld>
            <a:endParaRPr lang="ru-RU"/>
          </a:p>
        </p:txBody>
      </p:sp>
    </p:spTree>
    <p:extLst>
      <p:ext uri="{BB962C8B-B14F-4D97-AF65-F5344CB8AC3E}">
        <p14:creationId xmlns:p14="http://schemas.microsoft.com/office/powerpoint/2010/main" val="148096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1B8E945-93F8-43F6-9AA2-1FB699517176}"/>
              </a:ext>
            </a:extLst>
          </p:cNvPr>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7306A05-107C-4EA0-82FF-C3B77BA284DB}"/>
              </a:ext>
            </a:extLst>
          </p:cNvPr>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2B6A9EB-B4AB-44EA-B779-2505E5BE8EBA}"/>
              </a:ext>
            </a:extLst>
          </p:cNvPr>
          <p:cNvSpPr>
            <a:spLocks noGrp="1"/>
          </p:cNvSpPr>
          <p:nvPr>
            <p:ph type="dt" sz="half" idx="10"/>
          </p:nvPr>
        </p:nvSpPr>
        <p:spPr/>
        <p:txBody>
          <a:bodyPr/>
          <a:lstStyle/>
          <a:p>
            <a:fld id="{1D50435B-6C22-4C09-84D2-118A5051F93C}" type="datetime1">
              <a:rPr lang="ru-RU" smtClean="0"/>
              <a:t>27.06.2023</a:t>
            </a:fld>
            <a:endParaRPr lang="ru-RU"/>
          </a:p>
        </p:txBody>
      </p:sp>
      <p:sp>
        <p:nvSpPr>
          <p:cNvPr id="5" name="Нижний колонтитул 4">
            <a:extLst>
              <a:ext uri="{FF2B5EF4-FFF2-40B4-BE49-F238E27FC236}">
                <a16:creationId xmlns:a16="http://schemas.microsoft.com/office/drawing/2014/main" id="{282EAC8E-361E-42C9-B399-0859B4E775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60DDAA1-5D5C-438C-9FBF-3193ADF2EA4A}"/>
              </a:ext>
            </a:extLst>
          </p:cNvPr>
          <p:cNvSpPr>
            <a:spLocks noGrp="1"/>
          </p:cNvSpPr>
          <p:nvPr>
            <p:ph type="sldNum" sz="quarter" idx="12"/>
          </p:nvPr>
        </p:nvSpPr>
        <p:spPr/>
        <p:txBody>
          <a:bodyPr/>
          <a:lstStyle/>
          <a:p>
            <a:fld id="{71CEFA55-1AF3-4F2F-A141-9ED733B9A5B9}" type="slidenum">
              <a:rPr lang="ru-RU" smtClean="0"/>
              <a:t>‹#›</a:t>
            </a:fld>
            <a:endParaRPr lang="ru-RU"/>
          </a:p>
        </p:txBody>
      </p:sp>
    </p:spTree>
    <p:extLst>
      <p:ext uri="{BB962C8B-B14F-4D97-AF65-F5344CB8AC3E}">
        <p14:creationId xmlns:p14="http://schemas.microsoft.com/office/powerpoint/2010/main" val="3996959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50093D3-CD5F-46B5-A666-B39C222088EE}"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1078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367E13-6396-4B42-BE87-281EB7C3F257}"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6491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295A183-877B-4E73-8D68-875CA9AA4DBE}"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6278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CB6F4E9-DAEA-4C06-B7AE-F8BA15C8AE3A}" type="datetime1">
              <a:rPr lang="ru-RU" smtClean="0">
                <a:solidFill>
                  <a:prstClr val="black">
                    <a:tint val="75000"/>
                  </a:prstClr>
                </a:solidFill>
              </a:rPr>
              <a:t>27.06.2023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6266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6F3B508-BE58-4D9F-9B9C-D7C965FCE29A}" type="datetime1">
              <a:rPr lang="ru-RU" smtClean="0">
                <a:solidFill>
                  <a:prstClr val="black">
                    <a:tint val="75000"/>
                  </a:prstClr>
                </a:solidFill>
              </a:rPr>
              <a:t>27.06.2023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09443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70613B7-7AB3-45C3-B5E3-8BB03B620A94}" type="datetime1">
              <a:rPr lang="ru-RU" smtClean="0">
                <a:solidFill>
                  <a:prstClr val="black">
                    <a:tint val="75000"/>
                  </a:prstClr>
                </a:solidFill>
              </a:rPr>
              <a:t>27.06.2023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2733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3BF6D8-D319-4213-BCBB-E03CED7E6C9F}" type="datetime1">
              <a:rPr lang="ru-RU" smtClean="0">
                <a:solidFill>
                  <a:prstClr val="black">
                    <a:tint val="75000"/>
                  </a:prstClr>
                </a:solidFill>
              </a:rPr>
              <a:t>27.06.2023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734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26D69D2-2E80-4A6E-B2F1-F390C00867A4}" type="datetime1">
              <a:rPr lang="ru-RU" smtClean="0">
                <a:solidFill>
                  <a:prstClr val="black">
                    <a:tint val="75000"/>
                  </a:prstClr>
                </a:solidFill>
              </a:rPr>
              <a:t>27.06.2023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951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72EB22-58BC-4770-8C4F-6912A18EE31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443B390-48BF-4C5E-8002-C5540C1A65F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798BBC9-241D-47BE-BE94-F5909288C69E}"/>
              </a:ext>
            </a:extLst>
          </p:cNvPr>
          <p:cNvSpPr>
            <a:spLocks noGrp="1"/>
          </p:cNvSpPr>
          <p:nvPr>
            <p:ph type="dt" sz="half" idx="10"/>
          </p:nvPr>
        </p:nvSpPr>
        <p:spPr/>
        <p:txBody>
          <a:bodyPr/>
          <a:lstStyle/>
          <a:p>
            <a:fld id="{6B5ADC54-C1FE-478C-A2E6-E016BE1D4649}" type="datetime1">
              <a:rPr lang="ru-RU" smtClean="0"/>
              <a:t>27.06.2023</a:t>
            </a:fld>
            <a:endParaRPr lang="ru-RU"/>
          </a:p>
        </p:txBody>
      </p:sp>
      <p:sp>
        <p:nvSpPr>
          <p:cNvPr id="5" name="Нижний колонтитул 4">
            <a:extLst>
              <a:ext uri="{FF2B5EF4-FFF2-40B4-BE49-F238E27FC236}">
                <a16:creationId xmlns:a16="http://schemas.microsoft.com/office/drawing/2014/main" id="{6B313425-E64A-451B-B3B1-75C8A590773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45A26DE-FE73-4D29-815B-360088EEFC29}"/>
              </a:ext>
            </a:extLst>
          </p:cNvPr>
          <p:cNvSpPr>
            <a:spLocks noGrp="1"/>
          </p:cNvSpPr>
          <p:nvPr>
            <p:ph type="sldNum" sz="quarter" idx="12"/>
          </p:nvPr>
        </p:nvSpPr>
        <p:spPr/>
        <p:txBody>
          <a:bodyPr/>
          <a:lstStyle/>
          <a:p>
            <a:fld id="{71CEFA55-1AF3-4F2F-A141-9ED733B9A5B9}" type="slidenum">
              <a:rPr lang="ru-RU" smtClean="0"/>
              <a:t>‹#›</a:t>
            </a:fld>
            <a:endParaRPr lang="ru-RU"/>
          </a:p>
        </p:txBody>
      </p:sp>
    </p:spTree>
    <p:extLst>
      <p:ext uri="{BB962C8B-B14F-4D97-AF65-F5344CB8AC3E}">
        <p14:creationId xmlns:p14="http://schemas.microsoft.com/office/powerpoint/2010/main" val="3553879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E95E796-3ADD-4728-9CA9-E13E724AFD20}" type="datetime1">
              <a:rPr lang="ru-RU" smtClean="0">
                <a:solidFill>
                  <a:prstClr val="black">
                    <a:tint val="75000"/>
                  </a:prstClr>
                </a:solidFill>
              </a:rPr>
              <a:t>27.06.2023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239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6A6DE4-CFB9-4084-8431-4CAF13099BA1}"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15700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326B6EB-562B-4C6C-94B5-1EFA33B1000B}"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228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23B9AEC-3E4D-4F85-AE26-B8755E49736A}"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8240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E86BAA3-481D-47C5-9CF8-B3AB79640C93}"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415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4E746F7-0497-4B21-9FCF-FF8F44046589}"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1191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6443CDC-CAE9-4272-B582-B0DCAC6679CF}" type="datetime1">
              <a:rPr lang="ru-RU" smtClean="0">
                <a:solidFill>
                  <a:prstClr val="black">
                    <a:tint val="75000"/>
                  </a:prstClr>
                </a:solidFill>
              </a:rPr>
              <a:t>27.06.2023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9745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7461E51-9587-47DC-8CCF-564C40FA19CC}" type="datetime1">
              <a:rPr lang="ru-RU" smtClean="0">
                <a:solidFill>
                  <a:prstClr val="black">
                    <a:tint val="75000"/>
                  </a:prstClr>
                </a:solidFill>
              </a:rPr>
              <a:t>27.06.2023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31125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D809596-13F1-49E4-9B30-5344066EB5F2}" type="datetime1">
              <a:rPr lang="ru-RU" smtClean="0">
                <a:solidFill>
                  <a:prstClr val="black">
                    <a:tint val="75000"/>
                  </a:prstClr>
                </a:solidFill>
              </a:rPr>
              <a:t>27.06.2023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8491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AE9199-C6F0-45AF-9351-E7171F236F04}" type="datetime1">
              <a:rPr lang="ru-RU" smtClean="0">
                <a:solidFill>
                  <a:prstClr val="black">
                    <a:tint val="75000"/>
                  </a:prstClr>
                </a:solidFill>
              </a:rPr>
              <a:t>27.06.2023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857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E072E7-B785-468D-ADF8-E89562FB4CE4}"/>
              </a:ext>
            </a:extLst>
          </p:cNvPr>
          <p:cNvSpPr>
            <a:spLocks noGrp="1"/>
          </p:cNvSpPr>
          <p:nvPr>
            <p:ph type="title"/>
          </p:nvPr>
        </p:nvSpPr>
        <p:spPr>
          <a:xfrm>
            <a:off x="831849"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6025004-9C31-44FE-8F62-ACED38B9539D}"/>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D24A810-7C93-4F42-93DD-D3242A3D0CB2}"/>
              </a:ext>
            </a:extLst>
          </p:cNvPr>
          <p:cNvSpPr>
            <a:spLocks noGrp="1"/>
          </p:cNvSpPr>
          <p:nvPr>
            <p:ph type="dt" sz="half" idx="10"/>
          </p:nvPr>
        </p:nvSpPr>
        <p:spPr/>
        <p:txBody>
          <a:bodyPr/>
          <a:lstStyle/>
          <a:p>
            <a:fld id="{A4822541-E549-42D3-BEAA-B9EAC1290457}" type="datetime1">
              <a:rPr lang="ru-RU" smtClean="0"/>
              <a:t>27.06.2023</a:t>
            </a:fld>
            <a:endParaRPr lang="ru-RU"/>
          </a:p>
        </p:txBody>
      </p:sp>
      <p:sp>
        <p:nvSpPr>
          <p:cNvPr id="5" name="Нижний колонтитул 4">
            <a:extLst>
              <a:ext uri="{FF2B5EF4-FFF2-40B4-BE49-F238E27FC236}">
                <a16:creationId xmlns:a16="http://schemas.microsoft.com/office/drawing/2014/main" id="{C87F26D2-BC3F-4C3C-AAD1-CAB4E18DE7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0589E63-FFB5-4331-AD4A-6DE3974B0EF5}"/>
              </a:ext>
            </a:extLst>
          </p:cNvPr>
          <p:cNvSpPr>
            <a:spLocks noGrp="1"/>
          </p:cNvSpPr>
          <p:nvPr>
            <p:ph type="sldNum" sz="quarter" idx="12"/>
          </p:nvPr>
        </p:nvSpPr>
        <p:spPr/>
        <p:txBody>
          <a:bodyPr/>
          <a:lstStyle/>
          <a:p>
            <a:fld id="{71CEFA55-1AF3-4F2F-A141-9ED733B9A5B9}" type="slidenum">
              <a:rPr lang="ru-RU" smtClean="0"/>
              <a:t>‹#›</a:t>
            </a:fld>
            <a:endParaRPr lang="ru-RU"/>
          </a:p>
        </p:txBody>
      </p:sp>
    </p:spTree>
    <p:extLst>
      <p:ext uri="{BB962C8B-B14F-4D97-AF65-F5344CB8AC3E}">
        <p14:creationId xmlns:p14="http://schemas.microsoft.com/office/powerpoint/2010/main" val="2975215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4819FD-3F7D-4F81-B1C8-FFF59FE02CBC}" type="datetime1">
              <a:rPr lang="ru-RU" smtClean="0">
                <a:solidFill>
                  <a:prstClr val="black">
                    <a:tint val="75000"/>
                  </a:prstClr>
                </a:solidFill>
              </a:rPr>
              <a:t>27.06.2023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1518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74F0A34-D4C0-477A-84F4-ECA099C2266D}" type="datetime1">
              <a:rPr lang="ru-RU" smtClean="0">
                <a:solidFill>
                  <a:prstClr val="black">
                    <a:tint val="75000"/>
                  </a:prstClr>
                </a:solidFill>
              </a:rPr>
              <a:t>27.06.2023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8912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3960C50-FF2A-4902-976A-566C148BCD9D}"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62597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A3640E-B5B0-4D58-B988-04AF39BC94BD}"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363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83AA7F-9586-48B1-BB23-7CF1411ACCF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D746C78-AD72-44C9-AB9D-D8F9C697F6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E69FDB3-70EE-4A54-8680-487BB2AD577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DF98C7B-4535-4768-B03F-ED762E77554C}"/>
              </a:ext>
            </a:extLst>
          </p:cNvPr>
          <p:cNvSpPr>
            <a:spLocks noGrp="1"/>
          </p:cNvSpPr>
          <p:nvPr>
            <p:ph type="dt" sz="half" idx="10"/>
          </p:nvPr>
        </p:nvSpPr>
        <p:spPr/>
        <p:txBody>
          <a:bodyPr/>
          <a:lstStyle/>
          <a:p>
            <a:fld id="{AD37C5E7-E4BA-4708-8B8E-A066D8B9B462}" type="datetime1">
              <a:rPr lang="ru-RU" smtClean="0"/>
              <a:t>27.06.2023</a:t>
            </a:fld>
            <a:endParaRPr lang="ru-RU"/>
          </a:p>
        </p:txBody>
      </p:sp>
      <p:sp>
        <p:nvSpPr>
          <p:cNvPr id="6" name="Нижний колонтитул 5">
            <a:extLst>
              <a:ext uri="{FF2B5EF4-FFF2-40B4-BE49-F238E27FC236}">
                <a16:creationId xmlns:a16="http://schemas.microsoft.com/office/drawing/2014/main" id="{4F31F594-1BC0-44FB-AF9B-94FF7D56940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9D87F0-F5A2-4F2E-9FEB-C959ECD86938}"/>
              </a:ext>
            </a:extLst>
          </p:cNvPr>
          <p:cNvSpPr>
            <a:spLocks noGrp="1"/>
          </p:cNvSpPr>
          <p:nvPr>
            <p:ph type="sldNum" sz="quarter" idx="12"/>
          </p:nvPr>
        </p:nvSpPr>
        <p:spPr/>
        <p:txBody>
          <a:bodyPr/>
          <a:lstStyle/>
          <a:p>
            <a:fld id="{71CEFA55-1AF3-4F2F-A141-9ED733B9A5B9}" type="slidenum">
              <a:rPr lang="ru-RU" smtClean="0"/>
              <a:t>‹#›</a:t>
            </a:fld>
            <a:endParaRPr lang="ru-RU"/>
          </a:p>
        </p:txBody>
      </p:sp>
    </p:spTree>
    <p:extLst>
      <p:ext uri="{BB962C8B-B14F-4D97-AF65-F5344CB8AC3E}">
        <p14:creationId xmlns:p14="http://schemas.microsoft.com/office/powerpoint/2010/main" val="15680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F906D7-9A14-4D3F-87A5-0951A0D27C4F}"/>
              </a:ext>
            </a:extLst>
          </p:cNvPr>
          <p:cNvSpPr>
            <a:spLocks noGrp="1"/>
          </p:cNvSpPr>
          <p:nvPr>
            <p:ph type="title"/>
          </p:nvPr>
        </p:nvSpPr>
        <p:spPr>
          <a:xfrm>
            <a:off x="839788" y="365126"/>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8F5E243-CF78-4954-B8FC-F9A018BEA5E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B82B922-8F3E-4494-9F3B-FA4DD7A2458D}"/>
              </a:ext>
            </a:extLst>
          </p:cNvPr>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CF13A19-A6D5-4893-AAD4-71BBC9262AD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EFC8E79-722B-44CA-8D75-26155A41A515}"/>
              </a:ext>
            </a:extLst>
          </p:cNvPr>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2DC5546-51CA-421C-BC7D-1B91CA1F7DAD}"/>
              </a:ext>
            </a:extLst>
          </p:cNvPr>
          <p:cNvSpPr>
            <a:spLocks noGrp="1"/>
          </p:cNvSpPr>
          <p:nvPr>
            <p:ph type="dt" sz="half" idx="10"/>
          </p:nvPr>
        </p:nvSpPr>
        <p:spPr/>
        <p:txBody>
          <a:bodyPr/>
          <a:lstStyle/>
          <a:p>
            <a:fld id="{D9DE8085-46A6-47B9-A5F5-3C8A72CF1E92}" type="datetime1">
              <a:rPr lang="ru-RU" smtClean="0"/>
              <a:t>27.06.2023</a:t>
            </a:fld>
            <a:endParaRPr lang="ru-RU"/>
          </a:p>
        </p:txBody>
      </p:sp>
      <p:sp>
        <p:nvSpPr>
          <p:cNvPr id="8" name="Нижний колонтитул 7">
            <a:extLst>
              <a:ext uri="{FF2B5EF4-FFF2-40B4-BE49-F238E27FC236}">
                <a16:creationId xmlns:a16="http://schemas.microsoft.com/office/drawing/2014/main" id="{1C1476F0-9DD3-4D38-A839-27FAEE85537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EC76AEA-A773-4A54-BECB-3D7E402A58F5}"/>
              </a:ext>
            </a:extLst>
          </p:cNvPr>
          <p:cNvSpPr>
            <a:spLocks noGrp="1"/>
          </p:cNvSpPr>
          <p:nvPr>
            <p:ph type="sldNum" sz="quarter" idx="12"/>
          </p:nvPr>
        </p:nvSpPr>
        <p:spPr/>
        <p:txBody>
          <a:bodyPr/>
          <a:lstStyle/>
          <a:p>
            <a:fld id="{71CEFA55-1AF3-4F2F-A141-9ED733B9A5B9}" type="slidenum">
              <a:rPr lang="ru-RU" smtClean="0"/>
              <a:t>‹#›</a:t>
            </a:fld>
            <a:endParaRPr lang="ru-RU"/>
          </a:p>
        </p:txBody>
      </p:sp>
    </p:spTree>
    <p:extLst>
      <p:ext uri="{BB962C8B-B14F-4D97-AF65-F5344CB8AC3E}">
        <p14:creationId xmlns:p14="http://schemas.microsoft.com/office/powerpoint/2010/main" val="48679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32DA34-343F-4E46-8C32-FEA5A3702A3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DF985BB-4BDB-4612-A734-0139130F69BA}"/>
              </a:ext>
            </a:extLst>
          </p:cNvPr>
          <p:cNvSpPr>
            <a:spLocks noGrp="1"/>
          </p:cNvSpPr>
          <p:nvPr>
            <p:ph type="dt" sz="half" idx="10"/>
          </p:nvPr>
        </p:nvSpPr>
        <p:spPr/>
        <p:txBody>
          <a:bodyPr/>
          <a:lstStyle/>
          <a:p>
            <a:fld id="{6843A6FE-8F22-496C-B663-FB3D85CC7B03}" type="datetime1">
              <a:rPr lang="ru-RU" smtClean="0"/>
              <a:t>27.06.2023</a:t>
            </a:fld>
            <a:endParaRPr lang="ru-RU"/>
          </a:p>
        </p:txBody>
      </p:sp>
      <p:sp>
        <p:nvSpPr>
          <p:cNvPr id="4" name="Нижний колонтитул 3">
            <a:extLst>
              <a:ext uri="{FF2B5EF4-FFF2-40B4-BE49-F238E27FC236}">
                <a16:creationId xmlns:a16="http://schemas.microsoft.com/office/drawing/2014/main" id="{1C8187AC-9CEC-4847-A41D-0752D3857BC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A8BEA0B-6E34-42F8-ACBD-E2662A7DBE7D}"/>
              </a:ext>
            </a:extLst>
          </p:cNvPr>
          <p:cNvSpPr>
            <a:spLocks noGrp="1"/>
          </p:cNvSpPr>
          <p:nvPr>
            <p:ph type="sldNum" sz="quarter" idx="12"/>
          </p:nvPr>
        </p:nvSpPr>
        <p:spPr/>
        <p:txBody>
          <a:bodyPr/>
          <a:lstStyle/>
          <a:p>
            <a:fld id="{71CEFA55-1AF3-4F2F-A141-9ED733B9A5B9}" type="slidenum">
              <a:rPr lang="ru-RU" smtClean="0"/>
              <a:t>‹#›</a:t>
            </a:fld>
            <a:endParaRPr lang="ru-RU"/>
          </a:p>
        </p:txBody>
      </p:sp>
    </p:spTree>
    <p:extLst>
      <p:ext uri="{BB962C8B-B14F-4D97-AF65-F5344CB8AC3E}">
        <p14:creationId xmlns:p14="http://schemas.microsoft.com/office/powerpoint/2010/main" val="269902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CA7571D-D9F1-400F-A81F-8C4FC94737D7}"/>
              </a:ext>
            </a:extLst>
          </p:cNvPr>
          <p:cNvSpPr>
            <a:spLocks noGrp="1"/>
          </p:cNvSpPr>
          <p:nvPr>
            <p:ph type="dt" sz="half" idx="10"/>
          </p:nvPr>
        </p:nvSpPr>
        <p:spPr/>
        <p:txBody>
          <a:bodyPr/>
          <a:lstStyle/>
          <a:p>
            <a:fld id="{93A80E76-381A-4DE1-A37F-D48D8D11D7ED}" type="datetime1">
              <a:rPr lang="ru-RU" smtClean="0"/>
              <a:t>27.06.2023</a:t>
            </a:fld>
            <a:endParaRPr lang="ru-RU"/>
          </a:p>
        </p:txBody>
      </p:sp>
      <p:sp>
        <p:nvSpPr>
          <p:cNvPr id="3" name="Нижний колонтитул 2">
            <a:extLst>
              <a:ext uri="{FF2B5EF4-FFF2-40B4-BE49-F238E27FC236}">
                <a16:creationId xmlns:a16="http://schemas.microsoft.com/office/drawing/2014/main" id="{96D6EE6C-5AC0-4E25-B99C-6C9A43E22E2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D56568F-CE43-41AD-A6B7-9971ECC2038B}"/>
              </a:ext>
            </a:extLst>
          </p:cNvPr>
          <p:cNvSpPr>
            <a:spLocks noGrp="1"/>
          </p:cNvSpPr>
          <p:nvPr>
            <p:ph type="sldNum" sz="quarter" idx="12"/>
          </p:nvPr>
        </p:nvSpPr>
        <p:spPr/>
        <p:txBody>
          <a:bodyPr/>
          <a:lstStyle/>
          <a:p>
            <a:fld id="{71CEFA55-1AF3-4F2F-A141-9ED733B9A5B9}" type="slidenum">
              <a:rPr lang="ru-RU" smtClean="0"/>
              <a:t>‹#›</a:t>
            </a:fld>
            <a:endParaRPr lang="ru-RU"/>
          </a:p>
        </p:txBody>
      </p:sp>
    </p:spTree>
    <p:extLst>
      <p:ext uri="{BB962C8B-B14F-4D97-AF65-F5344CB8AC3E}">
        <p14:creationId xmlns:p14="http://schemas.microsoft.com/office/powerpoint/2010/main" val="107807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B3600E-9C4B-4DA0-9DEF-F3B09DDFD77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4015F19-D886-41CF-B311-0A390D23F0E6}"/>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88C1FC2-911E-4612-8639-2E41384B6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AB6712C-E7AA-4323-A649-5CF2E820E08E}"/>
              </a:ext>
            </a:extLst>
          </p:cNvPr>
          <p:cNvSpPr>
            <a:spLocks noGrp="1"/>
          </p:cNvSpPr>
          <p:nvPr>
            <p:ph type="dt" sz="half" idx="10"/>
          </p:nvPr>
        </p:nvSpPr>
        <p:spPr/>
        <p:txBody>
          <a:bodyPr/>
          <a:lstStyle/>
          <a:p>
            <a:fld id="{23ADD5BA-4723-42BD-93EF-43DEF91BB778}" type="datetime1">
              <a:rPr lang="ru-RU" smtClean="0"/>
              <a:t>27.06.2023</a:t>
            </a:fld>
            <a:endParaRPr lang="ru-RU"/>
          </a:p>
        </p:txBody>
      </p:sp>
      <p:sp>
        <p:nvSpPr>
          <p:cNvPr id="6" name="Нижний колонтитул 5">
            <a:extLst>
              <a:ext uri="{FF2B5EF4-FFF2-40B4-BE49-F238E27FC236}">
                <a16:creationId xmlns:a16="http://schemas.microsoft.com/office/drawing/2014/main" id="{49E85A42-0BBC-4AC0-AE00-162850E28AB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B251B98-23D9-498D-AD6C-8AEA65F71510}"/>
              </a:ext>
            </a:extLst>
          </p:cNvPr>
          <p:cNvSpPr>
            <a:spLocks noGrp="1"/>
          </p:cNvSpPr>
          <p:nvPr>
            <p:ph type="sldNum" sz="quarter" idx="12"/>
          </p:nvPr>
        </p:nvSpPr>
        <p:spPr/>
        <p:txBody>
          <a:bodyPr/>
          <a:lstStyle/>
          <a:p>
            <a:fld id="{71CEFA55-1AF3-4F2F-A141-9ED733B9A5B9}" type="slidenum">
              <a:rPr lang="ru-RU" smtClean="0"/>
              <a:t>‹#›</a:t>
            </a:fld>
            <a:endParaRPr lang="ru-RU"/>
          </a:p>
        </p:txBody>
      </p:sp>
    </p:spTree>
    <p:extLst>
      <p:ext uri="{BB962C8B-B14F-4D97-AF65-F5344CB8AC3E}">
        <p14:creationId xmlns:p14="http://schemas.microsoft.com/office/powerpoint/2010/main" val="145230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16C353-9E3F-4973-BAA4-3670EE1B3A5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DDF911B-2755-4A41-A3F1-669FDDB3F384}"/>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013B3AE-F208-4BDE-A2E0-8F1DD3F56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6A0984B-6AE3-4027-B338-32D4280BC51A}"/>
              </a:ext>
            </a:extLst>
          </p:cNvPr>
          <p:cNvSpPr>
            <a:spLocks noGrp="1"/>
          </p:cNvSpPr>
          <p:nvPr>
            <p:ph type="dt" sz="half" idx="10"/>
          </p:nvPr>
        </p:nvSpPr>
        <p:spPr/>
        <p:txBody>
          <a:bodyPr/>
          <a:lstStyle/>
          <a:p>
            <a:fld id="{F5984263-32F1-46A2-9625-2DF6DFA6428A}" type="datetime1">
              <a:rPr lang="ru-RU" smtClean="0"/>
              <a:t>27.06.2023</a:t>
            </a:fld>
            <a:endParaRPr lang="ru-RU"/>
          </a:p>
        </p:txBody>
      </p:sp>
      <p:sp>
        <p:nvSpPr>
          <p:cNvPr id="6" name="Нижний колонтитул 5">
            <a:extLst>
              <a:ext uri="{FF2B5EF4-FFF2-40B4-BE49-F238E27FC236}">
                <a16:creationId xmlns:a16="http://schemas.microsoft.com/office/drawing/2014/main" id="{FD2F7FC1-08D1-47D3-88AE-20AC87045A3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77D5D9-1756-4C96-B396-DCC95219AEC3}"/>
              </a:ext>
            </a:extLst>
          </p:cNvPr>
          <p:cNvSpPr>
            <a:spLocks noGrp="1"/>
          </p:cNvSpPr>
          <p:nvPr>
            <p:ph type="sldNum" sz="quarter" idx="12"/>
          </p:nvPr>
        </p:nvSpPr>
        <p:spPr/>
        <p:txBody>
          <a:bodyPr/>
          <a:lstStyle/>
          <a:p>
            <a:fld id="{71CEFA55-1AF3-4F2F-A141-9ED733B9A5B9}" type="slidenum">
              <a:rPr lang="ru-RU" smtClean="0"/>
              <a:t>‹#›</a:t>
            </a:fld>
            <a:endParaRPr lang="ru-RU"/>
          </a:p>
        </p:txBody>
      </p:sp>
    </p:spTree>
    <p:extLst>
      <p:ext uri="{BB962C8B-B14F-4D97-AF65-F5344CB8AC3E}">
        <p14:creationId xmlns:p14="http://schemas.microsoft.com/office/powerpoint/2010/main" val="159395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38C004-C51A-463D-A083-51F72E3DFA8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34CB8EA-946B-42E1-92E3-F1F1A9B1B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73572D9-C61D-496C-B483-AE6ABCA1DEF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818D2-8FC2-4663-A04F-5928B0A05259}" type="datetime1">
              <a:rPr lang="ru-RU" smtClean="0"/>
              <a:t>27.06.2023</a:t>
            </a:fld>
            <a:endParaRPr lang="ru-RU"/>
          </a:p>
        </p:txBody>
      </p:sp>
      <p:sp>
        <p:nvSpPr>
          <p:cNvPr id="5" name="Нижний колонтитул 4">
            <a:extLst>
              <a:ext uri="{FF2B5EF4-FFF2-40B4-BE49-F238E27FC236}">
                <a16:creationId xmlns:a16="http://schemas.microsoft.com/office/drawing/2014/main" id="{029C583E-A651-4D83-8693-AD63E56B860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C49B92D-7707-4C5D-96CA-AF8044BF640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EFA55-1AF3-4F2F-A141-9ED733B9A5B9}" type="slidenum">
              <a:rPr lang="ru-RU" smtClean="0"/>
              <a:t>‹#›</a:t>
            </a:fld>
            <a:endParaRPr lang="ru-RU"/>
          </a:p>
        </p:txBody>
      </p:sp>
    </p:spTree>
    <p:extLst>
      <p:ext uri="{BB962C8B-B14F-4D97-AF65-F5344CB8AC3E}">
        <p14:creationId xmlns:p14="http://schemas.microsoft.com/office/powerpoint/2010/main" val="2782178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2804E-DBA9-4E7E-AA32-841E9D80FCC1}"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5948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B97B9-0AF0-47CD-8AE4-D210B5A971CD}" type="datetime1">
              <a:rPr lang="ru-RU" smtClean="0">
                <a:solidFill>
                  <a:prstClr val="black">
                    <a:tint val="75000"/>
                  </a:prstClr>
                </a:solidFill>
              </a:rPr>
              <a:t>27.06.2023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2851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jamanetwork.com/journals/jama/article-abstract/2800424"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ppt-online.org/392166" TargetMode="External"/><Relationship Id="rId2" Type="http://schemas.openxmlformats.org/officeDocument/2006/relationships/hyperlink" Target="https://cmac-journal.ru/en/publication/2003/1/cmac-2003-t05-n1-p074/cmac-2003-t05-n1-p074.pdf" TargetMode="External"/><Relationship Id="rId1" Type="http://schemas.openxmlformats.org/officeDocument/2006/relationships/slideLayout" Target="../slideLayouts/slideLayout13.xml"/><Relationship Id="rId4" Type="http://schemas.openxmlformats.org/officeDocument/2006/relationships/hyperlink" Target="https://jamanetwork.com/journals/jama/article-abstract/2800424"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mailto:secretariat@hls.kz" TargetMode="External"/><Relationship Id="rId2" Type="http://schemas.openxmlformats.org/officeDocument/2006/relationships/hyperlink" Target="https://hls.kz/" TargetMode="Externa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5414" y="1122363"/>
            <a:ext cx="10450287" cy="2387600"/>
          </a:xfrm>
        </p:spPr>
        <p:txBody>
          <a:bodyPr>
            <a:normAutofit/>
          </a:bodyPr>
          <a:lstStyle/>
          <a:p>
            <a:pPr lvl="0"/>
            <a:r>
              <a:rPr lang="ru-RU" sz="3200" b="1" dirty="0">
                <a:latin typeface="Times New Roman" panose="02020603050405020304" pitchFamily="18" charset="0"/>
                <a:cs typeface="Times New Roman" panose="02020603050405020304" pitchFamily="18" charset="0"/>
              </a:rPr>
              <a:t>Разработка плана профилактических мероприятий инфекции в области хирургического вмешательства в хирургических отделениях, стационарах.</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45031" y="3821611"/>
            <a:ext cx="9622970" cy="2387600"/>
          </a:xfrm>
        </p:spPr>
        <p:txBody>
          <a:bodyPr>
            <a:normAutofit fontScale="92500" lnSpcReduction="10000"/>
          </a:bodyPr>
          <a:lstStyle/>
          <a:p>
            <a:pPr algn="just">
              <a:lnSpc>
                <a:spcPct val="100000"/>
              </a:lnSpc>
              <a:spcBef>
                <a:spcPts val="0"/>
              </a:spcBef>
            </a:pPr>
            <a:r>
              <a:rPr lang="ru-RU" sz="1600" dirty="0">
                <a:latin typeface="Times New Roman" panose="02020603050405020304" pitchFamily="18" charset="0"/>
                <a:cs typeface="Times New Roman" panose="02020603050405020304" pitchFamily="18" charset="0"/>
              </a:rPr>
              <a:t>Ментор: </a:t>
            </a:r>
            <a:r>
              <a:rPr lang="ru-RU" sz="1600" b="1" dirty="0" err="1">
                <a:latin typeface="Times New Roman" panose="02020603050405020304" pitchFamily="18" charset="0"/>
                <a:cs typeface="Times New Roman" panose="02020603050405020304" pitchFamily="18" charset="0"/>
              </a:rPr>
              <a:t>Есенова</a:t>
            </a:r>
            <a:r>
              <a:rPr lang="ru-RU" sz="1600" b="1" dirty="0">
                <a:latin typeface="Times New Roman" panose="02020603050405020304" pitchFamily="18" charset="0"/>
                <a:cs typeface="Times New Roman" panose="02020603050405020304" pitchFamily="18" charset="0"/>
              </a:rPr>
              <a:t> Дана </a:t>
            </a:r>
            <a:r>
              <a:rPr lang="ru-RU" sz="1600" b="1" dirty="0" err="1">
                <a:latin typeface="Times New Roman" panose="02020603050405020304" pitchFamily="18" charset="0"/>
                <a:cs typeface="Times New Roman" panose="02020603050405020304" pitchFamily="18" charset="0"/>
              </a:rPr>
              <a:t>Кайрулаевна</a:t>
            </a:r>
            <a:endParaRPr lang="ru-RU" sz="1600" dirty="0">
              <a:latin typeface="Times New Roman" panose="02020603050405020304" pitchFamily="18" charset="0"/>
              <a:cs typeface="Times New Roman" panose="02020603050405020304" pitchFamily="18" charset="0"/>
            </a:endParaRPr>
          </a:p>
          <a:p>
            <a:pPr algn="just">
              <a:lnSpc>
                <a:spcPct val="100000"/>
              </a:lnSpc>
              <a:spcBef>
                <a:spcPts val="0"/>
              </a:spcBef>
            </a:pPr>
            <a:r>
              <a:rPr lang="ru-RU" sz="1600" b="1" dirty="0">
                <a:latin typeface="Times New Roman" panose="02020603050405020304" pitchFamily="18" charset="0"/>
                <a:cs typeface="Times New Roman" panose="02020603050405020304" pitchFamily="18" charset="0"/>
              </a:rPr>
              <a:t>Группа №4</a:t>
            </a:r>
          </a:p>
          <a:p>
            <a:pPr algn="just">
              <a:lnSpc>
                <a:spcPct val="100000"/>
              </a:lnSpc>
              <a:spcBef>
                <a:spcPts val="0"/>
              </a:spcBef>
            </a:pPr>
            <a:r>
              <a:rPr lang="ru-RU" sz="1600" dirty="0">
                <a:latin typeface="Times New Roman" panose="02020603050405020304" pitchFamily="18" charset="0"/>
                <a:cs typeface="Times New Roman" panose="02020603050405020304" pitchFamily="18" charset="0"/>
              </a:rPr>
              <a:t>1.</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Айтжан  </a:t>
            </a:r>
            <a:r>
              <a:rPr lang="ru-RU" sz="1600" dirty="0" err="1">
                <a:latin typeface="Times New Roman" panose="02020603050405020304" pitchFamily="18" charset="0"/>
                <a:cs typeface="Times New Roman" panose="02020603050405020304" pitchFamily="18" charset="0"/>
              </a:rPr>
              <a:t>Аяжан</a:t>
            </a:r>
            <a:r>
              <a:rPr lang="ru-RU" sz="1600" dirty="0">
                <a:latin typeface="Times New Roman" panose="02020603050405020304" pitchFamily="18" charset="0"/>
                <a:cs typeface="Times New Roman" panose="02020603050405020304" pitchFamily="18" charset="0"/>
              </a:rPr>
              <a:t> Айтжан</a:t>
            </a:r>
            <a:r>
              <a:rPr lang="kk-KZ" sz="1600" dirty="0">
                <a:latin typeface="Times New Roman" panose="02020603050405020304" pitchFamily="18" charset="0"/>
                <a:cs typeface="Times New Roman" panose="02020603050405020304" pitchFamily="18" charset="0"/>
              </a:rPr>
              <a:t>қызы- Главный специалист УСЭК Сарыаркинского района г. Астана</a:t>
            </a:r>
            <a:endParaRPr lang="ru-RU" sz="1600" dirty="0">
              <a:latin typeface="Times New Roman" panose="02020603050405020304" pitchFamily="18" charset="0"/>
              <a:cs typeface="Times New Roman" panose="02020603050405020304" pitchFamily="18" charset="0"/>
            </a:endParaRPr>
          </a:p>
          <a:p>
            <a:pPr algn="just">
              <a:lnSpc>
                <a:spcPct val="100000"/>
              </a:lnSpc>
              <a:spcBef>
                <a:spcPts val="0"/>
              </a:spcBef>
            </a:pPr>
            <a:r>
              <a:rPr lang="ru-RU" sz="1600" dirty="0">
                <a:latin typeface="Times New Roman" panose="02020603050405020304" pitchFamily="18" charset="0"/>
                <a:cs typeface="Times New Roman" panose="02020603050405020304" pitchFamily="18" charset="0"/>
              </a:rPr>
              <a:t>2. </a:t>
            </a:r>
            <a:r>
              <a:rPr lang="ru-RU" sz="1600" dirty="0" err="1">
                <a:latin typeface="Times New Roman" panose="02020603050405020304" pitchFamily="18" charset="0"/>
                <a:cs typeface="Times New Roman" panose="02020603050405020304" pitchFamily="18" charset="0"/>
              </a:rPr>
              <a:t>Жансеитова</a:t>
            </a:r>
            <a:r>
              <a:rPr lang="ru-RU" sz="1600" dirty="0">
                <a:latin typeface="Times New Roman" panose="02020603050405020304" pitchFamily="18" charset="0"/>
                <a:cs typeface="Times New Roman" panose="02020603050405020304" pitchFamily="18" charset="0"/>
              </a:rPr>
              <a:t> Меруерт </a:t>
            </a:r>
            <a:r>
              <a:rPr lang="ru-RU" sz="1600" dirty="0" err="1">
                <a:latin typeface="Times New Roman" panose="02020603050405020304" pitchFamily="18" charset="0"/>
                <a:cs typeface="Times New Roman" panose="02020603050405020304" pitchFamily="18" charset="0"/>
              </a:rPr>
              <a:t>Шаймерденовна</a:t>
            </a:r>
            <a:r>
              <a:rPr lang="ru-RU" sz="1600" dirty="0">
                <a:latin typeface="Times New Roman" panose="02020603050405020304" pitchFamily="18" charset="0"/>
                <a:cs typeface="Times New Roman" panose="02020603050405020304" pitchFamily="18" charset="0"/>
              </a:rPr>
              <a:t>- руководитель отдела эпидемиологического контроля и надзора УСЭК </a:t>
            </a:r>
            <a:r>
              <a:rPr lang="ru-RU" sz="1600" dirty="0" err="1">
                <a:latin typeface="Times New Roman" panose="02020603050405020304" pitchFamily="18" charset="0"/>
                <a:cs typeface="Times New Roman" panose="02020603050405020304" pitchFamily="18" charset="0"/>
              </a:rPr>
              <a:t>Бостандыкского</a:t>
            </a:r>
            <a:r>
              <a:rPr lang="ru-RU" sz="1600" dirty="0">
                <a:latin typeface="Times New Roman" panose="02020603050405020304" pitchFamily="18" charset="0"/>
                <a:cs typeface="Times New Roman" panose="02020603050405020304" pitchFamily="18" charset="0"/>
              </a:rPr>
              <a:t> района г. Алматы</a:t>
            </a:r>
          </a:p>
          <a:p>
            <a:pPr algn="just">
              <a:lnSpc>
                <a:spcPct val="100000"/>
              </a:lnSpc>
              <a:spcBef>
                <a:spcPts val="0"/>
              </a:spcBef>
            </a:pPr>
            <a:r>
              <a:rPr lang="ru-RU" sz="1600" dirty="0">
                <a:latin typeface="Times New Roman" panose="02020603050405020304" pitchFamily="18" charset="0"/>
                <a:cs typeface="Times New Roman" panose="02020603050405020304" pitchFamily="18" charset="0"/>
              </a:rPr>
              <a:t>3. </a:t>
            </a:r>
            <a:r>
              <a:rPr lang="ru-RU" sz="1600" dirty="0" err="1">
                <a:latin typeface="Times New Roman" panose="02020603050405020304" pitchFamily="18" charset="0"/>
                <a:cs typeface="Times New Roman" panose="02020603050405020304" pitchFamily="18" charset="0"/>
              </a:rPr>
              <a:t>Тулесова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Райхан</a:t>
            </a:r>
            <a:r>
              <a:rPr lang="ru-RU" sz="1600" dirty="0">
                <a:latin typeface="Times New Roman" panose="02020603050405020304" pitchFamily="18" charset="0"/>
                <a:cs typeface="Times New Roman" panose="02020603050405020304" pitchFamily="18" charset="0"/>
              </a:rPr>
              <a:t> Орынбаевна- руководитель отдела контроля за внутрибольничными инфекциями ДСЭК области Абай, г. Семей</a:t>
            </a:r>
          </a:p>
          <a:p>
            <a:pPr algn="just">
              <a:lnSpc>
                <a:spcPct val="100000"/>
              </a:lnSpc>
              <a:spcBef>
                <a:spcPts val="0"/>
              </a:spcBef>
            </a:pPr>
            <a:r>
              <a:rPr lang="ru-RU" sz="1600" dirty="0">
                <a:latin typeface="Times New Roman" panose="02020603050405020304" pitchFamily="18" charset="0"/>
                <a:cs typeface="Times New Roman" panose="02020603050405020304" pitchFamily="18" charset="0"/>
              </a:rPr>
              <a:t>4.Курбанова Асель </a:t>
            </a:r>
            <a:r>
              <a:rPr lang="ru-RU" sz="1600" dirty="0" err="1">
                <a:latin typeface="Times New Roman" panose="02020603050405020304" pitchFamily="18" charset="0"/>
                <a:cs typeface="Times New Roman" panose="02020603050405020304" pitchFamily="18" charset="0"/>
              </a:rPr>
              <a:t>Ярмагамет</a:t>
            </a:r>
            <a:r>
              <a:rPr lang="kk-KZ" sz="1600" dirty="0">
                <a:latin typeface="Times New Roman" panose="02020603050405020304" pitchFamily="18" charset="0"/>
                <a:cs typeface="Times New Roman" panose="02020603050405020304" pitchFamily="18" charset="0"/>
              </a:rPr>
              <a:t>қызы -  Главный специалист УСЭК  Талгарского района</a:t>
            </a:r>
            <a:endParaRPr lang="ru-RU" sz="16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ru-RU" sz="1600" b="1"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ru-RU" sz="1600" b="1" dirty="0">
              <a:latin typeface="Times New Roman" panose="02020603050405020304" pitchFamily="18" charset="0"/>
              <a:cs typeface="Times New Roman" panose="02020603050405020304" pitchFamily="18" charset="0"/>
            </a:endParaRPr>
          </a:p>
          <a:p>
            <a:pPr>
              <a:lnSpc>
                <a:spcPct val="100000"/>
              </a:lnSpc>
              <a:spcBef>
                <a:spcPts val="0"/>
              </a:spcBef>
            </a:pPr>
            <a:r>
              <a:rPr lang="ru-RU" sz="1600" b="1" dirty="0">
                <a:latin typeface="Times New Roman" panose="02020603050405020304" pitchFamily="18" charset="0"/>
                <a:cs typeface="Times New Roman" panose="02020603050405020304" pitchFamily="18" charset="0"/>
              </a:rPr>
              <a:t>г. Астана, 2023 г.</a:t>
            </a:r>
            <a:endParaRPr lang="ru-RU" sz="16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1045030" y="194117"/>
            <a:ext cx="10646228" cy="830997"/>
          </a:xfrm>
          <a:prstGeom prst="rect">
            <a:avLst/>
          </a:prstGeom>
        </p:spPr>
        <p:txBody>
          <a:bodyPr wrap="square">
            <a:spAutoFit/>
          </a:bodyPr>
          <a:lstStyle/>
          <a:p>
            <a:pPr lvl="0" algn="ctr">
              <a:spcBef>
                <a:spcPct val="0"/>
              </a:spcBef>
              <a:defRPr/>
            </a:pPr>
            <a:r>
              <a:rPr lang="kk-KZ" sz="2400" b="1" dirty="0">
                <a:latin typeface="Times New Roman" pitchFamily="18" charset="0"/>
                <a:cs typeface="Times New Roman" pitchFamily="18" charset="0"/>
              </a:rPr>
              <a:t>«Профилактика инфекции и инфекционный контроль (ПИИК),</a:t>
            </a:r>
          </a:p>
          <a:p>
            <a:pPr lvl="0" algn="ctr">
              <a:spcBef>
                <a:spcPct val="0"/>
              </a:spcBef>
              <a:defRPr/>
            </a:pPr>
            <a:r>
              <a:rPr lang="ru-RU" sz="2400" b="1" dirty="0">
                <a:latin typeface="Times New Roman" pitchFamily="18" charset="0"/>
                <a:cs typeface="Times New Roman" pitchFamily="18" charset="0"/>
              </a:rPr>
              <a:t>вопросы эпидемиологического надзора за ИСМП</a:t>
            </a:r>
            <a:r>
              <a:rPr lang="kk-KZ" sz="2400" b="1" dirty="0">
                <a:latin typeface="Times New Roman" pitchFamily="18" charset="0"/>
                <a:cs typeface="Times New Roman" pitchFamily="18" charset="0"/>
              </a:rPr>
              <a:t>»</a:t>
            </a:r>
          </a:p>
        </p:txBody>
      </p:sp>
      <p:sp>
        <p:nvSpPr>
          <p:cNvPr id="5" name="Номер слайда 4"/>
          <p:cNvSpPr>
            <a:spLocks noGrp="1"/>
          </p:cNvSpPr>
          <p:nvPr>
            <p:ph type="sldNum" sz="quarter" idx="12"/>
          </p:nvPr>
        </p:nvSpPr>
        <p:spPr/>
        <p:txBody>
          <a:bodyPr/>
          <a:lstStyle/>
          <a:p>
            <a:fld id="{71CEFA55-1AF3-4F2F-A141-9ED733B9A5B9}" type="slidenum">
              <a:rPr lang="ru-RU" smtClean="0"/>
              <a:t>1</a:t>
            </a:fld>
            <a:endParaRPr lang="ru-RU"/>
          </a:p>
        </p:txBody>
      </p:sp>
    </p:spTree>
    <p:extLst>
      <p:ext uri="{BB962C8B-B14F-4D97-AF65-F5344CB8AC3E}">
        <p14:creationId xmlns:p14="http://schemas.microsoft.com/office/powerpoint/2010/main" val="2783497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382" y="-196551"/>
            <a:ext cx="11329259" cy="1368151"/>
          </a:xfrm>
        </p:spPr>
        <p:txBody>
          <a:bodyPr>
            <a:normAutofit/>
          </a:bodyPr>
          <a:lstStyle/>
          <a:p>
            <a:pPr algn="ctr"/>
            <a:r>
              <a:rPr lang="ru-RU" sz="3200" b="1" dirty="0">
                <a:latin typeface="Times New Roman" panose="02020603050405020304" pitchFamily="18" charset="0"/>
                <a:cs typeface="Times New Roman" panose="02020603050405020304" pitchFamily="18" charset="0"/>
              </a:rPr>
              <a:t>Структура хирургических стационаров</a:t>
            </a:r>
          </a:p>
        </p:txBody>
      </p:sp>
      <p:sp>
        <p:nvSpPr>
          <p:cNvPr id="4" name="Блок-схема: процесс 3"/>
          <p:cNvSpPr/>
          <p:nvPr/>
        </p:nvSpPr>
        <p:spPr>
          <a:xfrm>
            <a:off x="1429266" y="1076587"/>
            <a:ext cx="3007343" cy="11521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panose="02020603050405020304" pitchFamily="18" charset="0"/>
                <a:cs typeface="Times New Roman" panose="02020603050405020304" pitchFamily="18" charset="0"/>
              </a:rPr>
              <a:t>Многопрофильные стационары</a:t>
            </a:r>
          </a:p>
        </p:txBody>
      </p:sp>
      <p:sp>
        <p:nvSpPr>
          <p:cNvPr id="5" name="Блок-схема: процесс 4"/>
          <p:cNvSpPr/>
          <p:nvPr/>
        </p:nvSpPr>
        <p:spPr>
          <a:xfrm>
            <a:off x="7968208" y="1074194"/>
            <a:ext cx="3072341" cy="11521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latin typeface="Times New Roman" panose="02020603050405020304" pitchFamily="18" charset="0"/>
                <a:cs typeface="Times New Roman" panose="02020603050405020304" pitchFamily="18" charset="0"/>
              </a:rPr>
              <a:t>Специализированные стационары </a:t>
            </a:r>
            <a:endParaRPr lang="ru-RU" b="1" dirty="0">
              <a:latin typeface="Times New Roman" panose="02020603050405020304" pitchFamily="18" charset="0"/>
              <a:cs typeface="Times New Roman" panose="02020603050405020304" pitchFamily="18" charset="0"/>
            </a:endParaRPr>
          </a:p>
        </p:txBody>
      </p:sp>
      <p:sp>
        <p:nvSpPr>
          <p:cNvPr id="6" name="Стрелка вниз 5"/>
          <p:cNvSpPr/>
          <p:nvPr/>
        </p:nvSpPr>
        <p:spPr>
          <a:xfrm>
            <a:off x="2579243" y="2226322"/>
            <a:ext cx="384043" cy="506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ln w="22225">
                <a:solidFill>
                  <a:schemeClr val="accent2"/>
                </a:solidFill>
                <a:prstDash val="solid"/>
              </a:ln>
              <a:solidFill>
                <a:schemeClr val="accent2">
                  <a:lumMod val="40000"/>
                  <a:lumOff val="60000"/>
                </a:schemeClr>
              </a:solidFill>
            </a:endParaRPr>
          </a:p>
        </p:txBody>
      </p:sp>
      <p:sp>
        <p:nvSpPr>
          <p:cNvPr id="7" name="Стрелка вниз 6"/>
          <p:cNvSpPr/>
          <p:nvPr/>
        </p:nvSpPr>
        <p:spPr>
          <a:xfrm>
            <a:off x="9312357" y="2249852"/>
            <a:ext cx="384043" cy="535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амка 7"/>
          <p:cNvSpPr/>
          <p:nvPr/>
        </p:nvSpPr>
        <p:spPr>
          <a:xfrm>
            <a:off x="0" y="2732638"/>
            <a:ext cx="6048672" cy="27910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рямоугольник 9"/>
          <p:cNvSpPr/>
          <p:nvPr/>
        </p:nvSpPr>
        <p:spPr>
          <a:xfrm>
            <a:off x="427724" y="3089967"/>
            <a:ext cx="5376597" cy="2062103"/>
          </a:xfrm>
          <a:prstGeom prst="rect">
            <a:avLst/>
          </a:prstGeom>
        </p:spPr>
        <p:txBody>
          <a:bodyPr wrap="square">
            <a:spAutoFit/>
          </a:bodyPr>
          <a:lstStyle/>
          <a:p>
            <a:r>
              <a:rPr lang="ru-RU" sz="1600" b="1" dirty="0">
                <a:solidFill>
                  <a:srgbClr val="002060"/>
                </a:solidFill>
                <a:latin typeface="Times New Roman" panose="02020603050405020304" pitchFamily="18" charset="0"/>
                <a:cs typeface="Times New Roman" panose="02020603050405020304" pitchFamily="18" charset="0"/>
              </a:rPr>
              <a:t>Общехирургическое, торакальной хирургии, абдоминальной хирургии, </a:t>
            </a:r>
            <a:r>
              <a:rPr lang="ru-RU" sz="1600" b="1" dirty="0" err="1">
                <a:solidFill>
                  <a:srgbClr val="002060"/>
                </a:solidFill>
                <a:latin typeface="Times New Roman" panose="02020603050405020304" pitchFamily="18" charset="0"/>
                <a:cs typeface="Times New Roman" panose="02020603050405020304" pitchFamily="18" charset="0"/>
              </a:rPr>
              <a:t>колопроктологии</a:t>
            </a:r>
            <a:r>
              <a:rPr lang="ru-RU" sz="1600" b="1" dirty="0">
                <a:solidFill>
                  <a:srgbClr val="002060"/>
                </a:solidFill>
                <a:latin typeface="Times New Roman" panose="02020603050405020304" pitchFamily="18" charset="0"/>
                <a:cs typeface="Times New Roman" panose="02020603050405020304" pitchFamily="18" charset="0"/>
              </a:rPr>
              <a:t>, урологические, травматологические, ортопедические, микрохирургии глаз, ЛОР, ЧЛХ, нейрохирургическое, сосудистой хирургии, эндоскопические, отделение переливания крови, отделение </a:t>
            </a:r>
            <a:r>
              <a:rPr lang="ru-RU" sz="1600" b="1" dirty="0" err="1">
                <a:solidFill>
                  <a:srgbClr val="002060"/>
                </a:solidFill>
                <a:latin typeface="Times New Roman" panose="02020603050405020304" pitchFamily="18" charset="0"/>
                <a:cs typeface="Times New Roman" panose="02020603050405020304" pitchFamily="18" charset="0"/>
              </a:rPr>
              <a:t>рентгенхиругических</a:t>
            </a:r>
            <a:r>
              <a:rPr lang="ru-RU" sz="1600" b="1" dirty="0">
                <a:solidFill>
                  <a:srgbClr val="002060"/>
                </a:solidFill>
                <a:latin typeface="Times New Roman" panose="02020603050405020304" pitchFamily="18" charset="0"/>
                <a:cs typeface="Times New Roman" panose="02020603050405020304" pitchFamily="18" charset="0"/>
              </a:rPr>
              <a:t> методов диагностики и лечения, </a:t>
            </a:r>
          </a:p>
          <a:p>
            <a:r>
              <a:rPr lang="ru-RU" sz="1600" b="1" dirty="0">
                <a:solidFill>
                  <a:srgbClr val="002060"/>
                </a:solidFill>
                <a:latin typeface="Times New Roman" panose="02020603050405020304" pitchFamily="18" charset="0"/>
                <a:cs typeface="Times New Roman" panose="02020603050405020304" pitchFamily="18" charset="0"/>
              </a:rPr>
              <a:t>ОАРИТ, </a:t>
            </a:r>
            <a:r>
              <a:rPr lang="ru-RU" sz="1600" b="1" dirty="0" err="1">
                <a:solidFill>
                  <a:srgbClr val="002060"/>
                </a:solidFill>
                <a:latin typeface="Times New Roman" panose="02020603050405020304" pitchFamily="18" charset="0"/>
                <a:cs typeface="Times New Roman" panose="02020603050405020304" pitchFamily="18" charset="0"/>
              </a:rPr>
              <a:t>оперблок</a:t>
            </a:r>
            <a:r>
              <a:rPr lang="ru-RU" sz="1600" b="1" dirty="0">
                <a:solidFill>
                  <a:srgbClr val="002060"/>
                </a:solidFill>
                <a:latin typeface="Times New Roman" panose="02020603050405020304" pitchFamily="18" charset="0"/>
                <a:cs typeface="Times New Roman" panose="02020603050405020304" pitchFamily="18" charset="0"/>
              </a:rPr>
              <a:t> и т.д.</a:t>
            </a:r>
          </a:p>
        </p:txBody>
      </p:sp>
      <p:sp>
        <p:nvSpPr>
          <p:cNvPr id="11" name="Рамка 10"/>
          <p:cNvSpPr/>
          <p:nvPr/>
        </p:nvSpPr>
        <p:spPr>
          <a:xfrm>
            <a:off x="6141099" y="2708701"/>
            <a:ext cx="6048672" cy="281502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6604757" y="3244392"/>
            <a:ext cx="4896544" cy="1323439"/>
          </a:xfrm>
          <a:prstGeom prst="rect">
            <a:avLst/>
          </a:prstGeom>
        </p:spPr>
        <p:txBody>
          <a:bodyPr wrap="square">
            <a:spAutoFit/>
          </a:bodyPr>
          <a:lstStyle/>
          <a:p>
            <a:r>
              <a:rPr lang="ru-RU" sz="1600" b="1" dirty="0">
                <a:solidFill>
                  <a:srgbClr val="002060"/>
                </a:solidFill>
                <a:latin typeface="Times New Roman" panose="02020603050405020304" pitchFamily="18" charset="0"/>
                <a:cs typeface="Times New Roman" panose="02020603050405020304" pitchFamily="18" charset="0"/>
              </a:rPr>
              <a:t>Онкологический, кардиологический, травматологический, нейрохирургический, урологический, офтальмологический, отоларингологический, челюстно-лицевой хирургии.</a:t>
            </a:r>
          </a:p>
        </p:txBody>
      </p:sp>
      <p:sp>
        <p:nvSpPr>
          <p:cNvPr id="3" name="Номер слайда 2"/>
          <p:cNvSpPr>
            <a:spLocks noGrp="1"/>
          </p:cNvSpPr>
          <p:nvPr>
            <p:ph type="sldNum" sz="quarter" idx="12"/>
          </p:nvPr>
        </p:nvSpPr>
        <p:spPr/>
        <p:txBody>
          <a:bodyPr/>
          <a:lstStyle/>
          <a:p>
            <a:fld id="{71CEFA55-1AF3-4F2F-A141-9ED733B9A5B9}" type="slidenum">
              <a:rPr lang="ru-RU" smtClean="0"/>
              <a:t>10</a:t>
            </a:fld>
            <a:endParaRPr lang="ru-RU"/>
          </a:p>
        </p:txBody>
      </p:sp>
    </p:spTree>
    <p:extLst>
      <p:ext uri="{BB962C8B-B14F-4D97-AF65-F5344CB8AC3E}">
        <p14:creationId xmlns:p14="http://schemas.microsoft.com/office/powerpoint/2010/main" val="186320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1040514827"/>
              </p:ext>
            </p:extLst>
          </p:nvPr>
        </p:nvGraphicFramePr>
        <p:xfrm>
          <a:off x="2447595" y="1124744"/>
          <a:ext cx="8064896"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1055440" y="4610745"/>
            <a:ext cx="10465163" cy="923330"/>
          </a:xfrm>
          <a:prstGeom prst="rect">
            <a:avLst/>
          </a:prstGeom>
        </p:spPr>
        <p:txBody>
          <a:bodyPr wrap="square">
            <a:spAutoFit/>
          </a:bodyPr>
          <a:lstStyle/>
          <a:p>
            <a:pPr algn="just"/>
            <a:r>
              <a:rPr lang="kk-KZ" dirty="0">
                <a:latin typeface="Times New Roman" panose="02020603050405020304" pitchFamily="18" charset="0"/>
                <a:cs typeface="Times New Roman" panose="02020603050405020304" pitchFamily="18" charset="0"/>
              </a:rPr>
              <a:t>	На контроле ДСЭК г. Астана находится с 2018 г. 24 стационаров, с 2021 г. по текущий период 30 объектов, оказывающих стационарную помощь. Мощность в 22 объектах составляет 100 и более коек. На сегодняшний период коечный фонд составляет 6898.  </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11424" y="476672"/>
            <a:ext cx="11041227" cy="83099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49580" algn="ctr"/>
            <a:r>
              <a:rPr lang="ru-RU" sz="2400" b="1" dirty="0">
                <a:latin typeface="Times New Roman" panose="02020603050405020304" pitchFamily="18" charset="0"/>
                <a:ea typeface="Calibri" panose="020F0502020204030204" pitchFamily="34" charset="0"/>
                <a:cs typeface="Times New Roman" panose="02020603050405020304" pitchFamily="18" charset="0"/>
              </a:rPr>
              <a:t>Диаграмма № 1. К</a:t>
            </a:r>
            <a:r>
              <a:rPr lang="ru-RU" sz="2400" b="1" dirty="0">
                <a:latin typeface="Times New Roman" pitchFamily="18" charset="0"/>
                <a:cs typeface="Times New Roman" panose="02020603050405020304" pitchFamily="18" charset="0"/>
              </a:rPr>
              <a:t>оличество стационаров города Астана</a:t>
            </a:r>
          </a:p>
          <a:p>
            <a:pPr indent="449580" algn="just">
              <a:spcAft>
                <a:spcPts val="0"/>
              </a:spcAft>
            </a:pP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endParaRPr lang="kk-KZ" sz="2400" b="1"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71CEFA55-1AF3-4F2F-A141-9ED733B9A5B9}" type="slidenum">
              <a:rPr lang="ru-RU" smtClean="0"/>
              <a:t>11</a:t>
            </a:fld>
            <a:endParaRPr lang="ru-RU"/>
          </a:p>
        </p:txBody>
      </p:sp>
    </p:spTree>
    <p:extLst>
      <p:ext uri="{BB962C8B-B14F-4D97-AF65-F5344CB8AC3E}">
        <p14:creationId xmlns:p14="http://schemas.microsoft.com/office/powerpoint/2010/main" val="350838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extLst>
              <p:ext uri="{D42A27DB-BD31-4B8C-83A1-F6EECF244321}">
                <p14:modId xmlns:p14="http://schemas.microsoft.com/office/powerpoint/2010/main" val="3323078124"/>
              </p:ext>
            </p:extLst>
          </p:nvPr>
        </p:nvGraphicFramePr>
        <p:xfrm>
          <a:off x="911424" y="783869"/>
          <a:ext cx="10657184" cy="3581236"/>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p:cNvSpPr/>
          <p:nvPr/>
        </p:nvSpPr>
        <p:spPr>
          <a:xfrm>
            <a:off x="2403393" y="260647"/>
            <a:ext cx="6957033" cy="461665"/>
          </a:xfrm>
          <a:prstGeom prst="rect">
            <a:avLst/>
          </a:prstGeom>
        </p:spPr>
        <p:txBody>
          <a:bodyPr wrap="none">
            <a:spAutoFit/>
          </a:bodyPr>
          <a:lstStyle/>
          <a:p>
            <a:pPr algn="ct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Диаграмма № 2. Анализ заболеваемости ИСМП</a:t>
            </a:r>
          </a:p>
        </p:txBody>
      </p:sp>
      <p:sp>
        <p:nvSpPr>
          <p:cNvPr id="2" name="Прямоугольник 1"/>
          <p:cNvSpPr/>
          <p:nvPr/>
        </p:nvSpPr>
        <p:spPr>
          <a:xfrm>
            <a:off x="911424" y="4653137"/>
            <a:ext cx="10465163" cy="584775"/>
          </a:xfrm>
          <a:prstGeom prst="rect">
            <a:avLst/>
          </a:prstGeom>
        </p:spPr>
        <p:txBody>
          <a:bodyPr wrap="square">
            <a:spAutoFit/>
          </a:bodyPr>
          <a:lstStyle/>
          <a:p>
            <a:pPr indent="449580" algn="just">
              <a:spcAft>
                <a:spcPts val="0"/>
              </a:spcAft>
            </a:pPr>
            <a:r>
              <a:rPr lang="kk-KZ" sz="1600" b="1" dirty="0">
                <a:latin typeface="Times New Roman" panose="02020603050405020304" pitchFamily="18" charset="0"/>
                <a:ea typeface="Calibri" panose="020F0502020204030204" pitchFamily="34" charset="0"/>
                <a:cs typeface="Times New Roman" panose="02020603050405020304" pitchFamily="18" charset="0"/>
              </a:rPr>
              <a:t>№ 2 таблица АСУ ИСМП:</a:t>
            </a:r>
            <a:r>
              <a:rPr lang="kk-KZ" sz="1600" dirty="0">
                <a:latin typeface="Times New Roman" panose="02020603050405020304" pitchFamily="18" charset="0"/>
                <a:ea typeface="Calibri" panose="020F0502020204030204" pitchFamily="34" charset="0"/>
                <a:cs typeface="Times New Roman" panose="02020603050405020304" pitchFamily="18" charset="0"/>
              </a:rPr>
              <a:t> С 2018-2022 гг. зарегистрировано 1162 случая (2018 г. – 143 сл., 2019 г. – 128 сл., 2020 г. – 790 сл., 2021 г. – 50 сл., 2022 г. – 51сл.) ИСМП, лабораторно подтверждено – 1117 сл. </a:t>
            </a:r>
            <a:endParaRPr lang="kk-KZ" sz="16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71CEFA55-1AF3-4F2F-A141-9ED733B9A5B9}" type="slidenum">
              <a:rPr lang="ru-RU" smtClean="0"/>
              <a:t>12</a:t>
            </a:fld>
            <a:endParaRPr lang="ru-RU"/>
          </a:p>
        </p:txBody>
      </p:sp>
    </p:spTree>
    <p:extLst>
      <p:ext uri="{BB962C8B-B14F-4D97-AF65-F5344CB8AC3E}">
        <p14:creationId xmlns:p14="http://schemas.microsoft.com/office/powerpoint/2010/main" val="24335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109147330"/>
              </p:ext>
            </p:extLst>
          </p:nvPr>
        </p:nvGraphicFramePr>
        <p:xfrm>
          <a:off x="623393" y="666205"/>
          <a:ext cx="10657182" cy="5139060"/>
        </p:xfrm>
        <a:graphic>
          <a:graphicData uri="http://schemas.openxmlformats.org/drawingml/2006/table">
            <a:tbl>
              <a:tblPr>
                <a:tableStyleId>{5C22544A-7EE6-4342-B048-85BDC9FD1C3A}</a:tableStyleId>
              </a:tblPr>
              <a:tblGrid>
                <a:gridCol w="785265">
                  <a:extLst>
                    <a:ext uri="{9D8B030D-6E8A-4147-A177-3AD203B41FA5}">
                      <a16:colId xmlns:a16="http://schemas.microsoft.com/office/drawing/2014/main" val="20000"/>
                    </a:ext>
                  </a:extLst>
                </a:gridCol>
                <a:gridCol w="2131435">
                  <a:extLst>
                    <a:ext uri="{9D8B030D-6E8A-4147-A177-3AD203B41FA5}">
                      <a16:colId xmlns:a16="http://schemas.microsoft.com/office/drawing/2014/main" val="20001"/>
                    </a:ext>
                  </a:extLst>
                </a:gridCol>
                <a:gridCol w="2355797">
                  <a:extLst>
                    <a:ext uri="{9D8B030D-6E8A-4147-A177-3AD203B41FA5}">
                      <a16:colId xmlns:a16="http://schemas.microsoft.com/office/drawing/2014/main" val="20002"/>
                    </a:ext>
                  </a:extLst>
                </a:gridCol>
                <a:gridCol w="1659879">
                  <a:extLst>
                    <a:ext uri="{9D8B030D-6E8A-4147-A177-3AD203B41FA5}">
                      <a16:colId xmlns:a16="http://schemas.microsoft.com/office/drawing/2014/main" val="20003"/>
                    </a:ext>
                  </a:extLst>
                </a:gridCol>
                <a:gridCol w="2042093">
                  <a:extLst>
                    <a:ext uri="{9D8B030D-6E8A-4147-A177-3AD203B41FA5}">
                      <a16:colId xmlns:a16="http://schemas.microsoft.com/office/drawing/2014/main" val="20004"/>
                    </a:ext>
                  </a:extLst>
                </a:gridCol>
                <a:gridCol w="1682713">
                  <a:extLst>
                    <a:ext uri="{9D8B030D-6E8A-4147-A177-3AD203B41FA5}">
                      <a16:colId xmlns:a16="http://schemas.microsoft.com/office/drawing/2014/main" val="20005"/>
                    </a:ext>
                  </a:extLst>
                </a:gridCol>
              </a:tblGrid>
              <a:tr h="1055400">
                <a:tc>
                  <a:txBody>
                    <a:bodyPr/>
                    <a:lstStyle/>
                    <a:p>
                      <a:pPr algn="ctr" rtl="0" fontAlgn="b"/>
                      <a:r>
                        <a:rPr lang="ru-RU" sz="1400" b="1" u="none" strike="noStrike" dirty="0">
                          <a:effectLst/>
                          <a:latin typeface="Times New Roman" panose="02020603050405020304" pitchFamily="18" charset="0"/>
                          <a:cs typeface="Times New Roman" panose="02020603050405020304" pitchFamily="18" charset="0"/>
                        </a:rPr>
                        <a:t> Года</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b"/>
                      <a:r>
                        <a:rPr lang="ru-RU" sz="1400" b="1" u="none" strike="noStrike" dirty="0">
                          <a:effectLst/>
                          <a:latin typeface="Times New Roman" panose="02020603050405020304" pitchFamily="18" charset="0"/>
                          <a:cs typeface="Times New Roman" panose="02020603050405020304" pitchFamily="18" charset="0"/>
                        </a:rPr>
                        <a:t>Количество госпитализированных </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b"/>
                      <a:r>
                        <a:rPr lang="ru-RU" sz="1400" b="1" u="none" strike="noStrike" dirty="0">
                          <a:effectLst/>
                          <a:latin typeface="Times New Roman" panose="02020603050405020304" pitchFamily="18" charset="0"/>
                          <a:cs typeface="Times New Roman" panose="02020603050405020304" pitchFamily="18" charset="0"/>
                        </a:rPr>
                        <a:t>Зарегистрированные случаи ИСМП</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b"/>
                      <a:r>
                        <a:rPr lang="ru-RU" sz="1400" b="1" u="none" strike="noStrike" dirty="0">
                          <a:effectLst/>
                          <a:latin typeface="Times New Roman" panose="02020603050405020304" pitchFamily="18" charset="0"/>
                          <a:cs typeface="Times New Roman" panose="02020603050405020304" pitchFamily="18" charset="0"/>
                        </a:rPr>
                        <a:t>Показатели на 1000 заболевших </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В </a:t>
                      </a:r>
                      <a:r>
                        <a:rPr lang="ru-RU" sz="1400" b="1" u="none" strike="noStrike" dirty="0" err="1">
                          <a:effectLst/>
                          <a:latin typeface="Times New Roman" panose="02020603050405020304" pitchFamily="18" charset="0"/>
                          <a:cs typeface="Times New Roman" panose="02020603050405020304" pitchFamily="18" charset="0"/>
                        </a:rPr>
                        <a:t>т.ч</a:t>
                      </a:r>
                      <a:r>
                        <a:rPr lang="ru-RU" sz="1400" b="1" u="none" strike="noStrike" dirty="0">
                          <a:effectLst/>
                          <a:latin typeface="Times New Roman" panose="02020603050405020304" pitchFamily="18" charset="0"/>
                          <a:cs typeface="Times New Roman" panose="02020603050405020304" pitchFamily="18" charset="0"/>
                        </a:rPr>
                        <a:t>. лабораторно подтверждённые случаи </a:t>
                      </a:r>
                      <a:endParaRPr lang="ru-RU" sz="1400" b="1" i="0" u="none" strike="noStrike" dirty="0">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Процентное соотношение %</a:t>
                      </a:r>
                      <a:endParaRPr lang="ru-RU" sz="1400" b="1" i="0" u="none" strike="noStrike" dirty="0">
                        <a:effectLst/>
                        <a:latin typeface="Times New Roman" panose="02020603050405020304" pitchFamily="18" charset="0"/>
                        <a:cs typeface="Times New Roman" panose="02020603050405020304" pitchFamily="18" charset="0"/>
                      </a:endParaRPr>
                    </a:p>
                  </a:txBody>
                  <a:tcPr marL="12700" marR="12700" marT="9525" marB="0" anchor="ctr"/>
                </a:tc>
                <a:extLst>
                  <a:ext uri="{0D108BD9-81ED-4DB2-BD59-A6C34878D82A}">
                    <a16:rowId xmlns:a16="http://schemas.microsoft.com/office/drawing/2014/main" val="10000"/>
                  </a:ext>
                </a:extLst>
              </a:tr>
              <a:tr h="816732">
                <a:tc>
                  <a:txBody>
                    <a:bodyPr/>
                    <a:lstStyle/>
                    <a:p>
                      <a:pPr algn="ctr" rtl="0" fontAlgn="b"/>
                      <a:r>
                        <a:rPr lang="ru-RU" sz="1600" b="1" u="none" strike="noStrike" dirty="0">
                          <a:effectLst/>
                          <a:latin typeface="Times New Roman" panose="02020603050405020304" pitchFamily="18" charset="0"/>
                          <a:cs typeface="Times New Roman" panose="02020603050405020304" pitchFamily="18" charset="0"/>
                        </a:rPr>
                        <a:t>2018</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ctr"/>
                      <a:r>
                        <a:rPr lang="ru-RU" sz="1800" b="1" u="none" strike="noStrike" dirty="0">
                          <a:effectLst/>
                          <a:latin typeface="Times New Roman" panose="02020603050405020304" pitchFamily="18" charset="0"/>
                          <a:cs typeface="Times New Roman" panose="02020603050405020304" pitchFamily="18" charset="0"/>
                        </a:rPr>
                        <a:t>226175</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b"/>
                      <a:r>
                        <a:rPr lang="ru-RU" sz="1800" b="1" u="none" strike="noStrike" dirty="0">
                          <a:effectLst/>
                          <a:latin typeface="Times New Roman" panose="02020603050405020304" pitchFamily="18" charset="0"/>
                          <a:cs typeface="Times New Roman" panose="02020603050405020304" pitchFamily="18" charset="0"/>
                        </a:rPr>
                        <a:t>143</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ctr"/>
                      <a:r>
                        <a:rPr lang="ru-RU" sz="1800" b="1" u="none" strike="noStrike" dirty="0">
                          <a:effectLst/>
                          <a:latin typeface="Times New Roman" panose="02020603050405020304" pitchFamily="18" charset="0"/>
                          <a:cs typeface="Times New Roman" panose="02020603050405020304" pitchFamily="18" charset="0"/>
                        </a:rPr>
                        <a:t>0,63</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fontAlgn="ctr"/>
                      <a:r>
                        <a:rPr lang="ru-RU" sz="1800" b="1" u="none" strike="noStrike" dirty="0">
                          <a:effectLst/>
                          <a:latin typeface="Times New Roman" panose="02020603050405020304" pitchFamily="18" charset="0"/>
                          <a:cs typeface="Times New Roman" panose="02020603050405020304" pitchFamily="18" charset="0"/>
                        </a:rPr>
                        <a:t>127</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fontAlgn="ctr"/>
                      <a:r>
                        <a:rPr lang="ru-RU" sz="1800" b="1" u="none" strike="noStrike" dirty="0">
                          <a:effectLst/>
                          <a:latin typeface="Times New Roman" panose="02020603050405020304" pitchFamily="18" charset="0"/>
                          <a:cs typeface="Times New Roman" panose="02020603050405020304" pitchFamily="18" charset="0"/>
                        </a:rPr>
                        <a:t>89%</a:t>
                      </a:r>
                      <a:endParaRPr lang="ru-RU" sz="1800" b="1" i="0" u="none" strike="noStrike" dirty="0">
                        <a:effectLst/>
                        <a:latin typeface="Times New Roman" panose="02020603050405020304" pitchFamily="18" charset="0"/>
                        <a:cs typeface="Times New Roman" panose="02020603050405020304" pitchFamily="18" charset="0"/>
                      </a:endParaRPr>
                    </a:p>
                  </a:txBody>
                  <a:tcPr marL="12700" marR="12700" marT="9525" marB="0" anchor="ctr"/>
                </a:tc>
                <a:extLst>
                  <a:ext uri="{0D108BD9-81ED-4DB2-BD59-A6C34878D82A}">
                    <a16:rowId xmlns:a16="http://schemas.microsoft.com/office/drawing/2014/main" val="10001"/>
                  </a:ext>
                </a:extLst>
              </a:tr>
              <a:tr h="816732">
                <a:tc>
                  <a:txBody>
                    <a:bodyPr/>
                    <a:lstStyle/>
                    <a:p>
                      <a:pPr algn="ctr" rtl="0" fontAlgn="b"/>
                      <a:r>
                        <a:rPr lang="ru-RU" sz="1600" b="1" u="none" strike="noStrike" dirty="0">
                          <a:effectLst/>
                          <a:latin typeface="Times New Roman" panose="02020603050405020304" pitchFamily="18" charset="0"/>
                          <a:cs typeface="Times New Roman" panose="02020603050405020304" pitchFamily="18" charset="0"/>
                        </a:rPr>
                        <a:t>2019</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ctr"/>
                      <a:r>
                        <a:rPr lang="ru-RU" sz="1800" b="1" u="none" strike="noStrike" dirty="0">
                          <a:effectLst/>
                          <a:latin typeface="Times New Roman" panose="02020603050405020304" pitchFamily="18" charset="0"/>
                          <a:cs typeface="Times New Roman" panose="02020603050405020304" pitchFamily="18" charset="0"/>
                        </a:rPr>
                        <a:t>246986</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b"/>
                      <a:r>
                        <a:rPr lang="ru-RU" sz="1800" b="1" u="none" strike="noStrike" dirty="0">
                          <a:effectLst/>
                          <a:latin typeface="Times New Roman" panose="02020603050405020304" pitchFamily="18" charset="0"/>
                          <a:cs typeface="Times New Roman" panose="02020603050405020304" pitchFamily="18" charset="0"/>
                        </a:rPr>
                        <a:t>128</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ctr"/>
                      <a:r>
                        <a:rPr lang="ru-RU" sz="1800" b="1" u="none" strike="noStrike" dirty="0">
                          <a:effectLst/>
                          <a:latin typeface="Times New Roman" panose="02020603050405020304" pitchFamily="18" charset="0"/>
                          <a:cs typeface="Times New Roman" panose="02020603050405020304" pitchFamily="18" charset="0"/>
                        </a:rPr>
                        <a:t>0,5</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fontAlgn="ctr"/>
                      <a:r>
                        <a:rPr lang="ru-RU" sz="1800" b="1" u="none" strike="noStrike" dirty="0">
                          <a:effectLst/>
                          <a:latin typeface="Times New Roman" panose="02020603050405020304" pitchFamily="18" charset="0"/>
                          <a:cs typeface="Times New Roman" panose="02020603050405020304" pitchFamily="18" charset="0"/>
                        </a:rPr>
                        <a:t>103</a:t>
                      </a:r>
                      <a:endParaRPr lang="ru-RU" sz="1800" b="1" i="0" u="none" strike="noStrike" dirty="0">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fontAlgn="ctr"/>
                      <a:r>
                        <a:rPr lang="ru-RU" sz="1800" b="1" u="none" strike="noStrike" dirty="0">
                          <a:effectLst/>
                          <a:latin typeface="Times New Roman" panose="02020603050405020304" pitchFamily="18" charset="0"/>
                          <a:cs typeface="Times New Roman" panose="02020603050405020304" pitchFamily="18" charset="0"/>
                        </a:rPr>
                        <a:t>80,5%</a:t>
                      </a:r>
                      <a:endParaRPr lang="ru-RU" sz="1800" b="1" i="0" u="none" strike="noStrike" dirty="0">
                        <a:effectLst/>
                        <a:latin typeface="Times New Roman" panose="02020603050405020304" pitchFamily="18" charset="0"/>
                        <a:cs typeface="Times New Roman" panose="02020603050405020304" pitchFamily="18" charset="0"/>
                      </a:endParaRPr>
                    </a:p>
                  </a:txBody>
                  <a:tcPr marL="12700" marR="12700" marT="9525" marB="0" anchor="ctr"/>
                </a:tc>
                <a:extLst>
                  <a:ext uri="{0D108BD9-81ED-4DB2-BD59-A6C34878D82A}">
                    <a16:rowId xmlns:a16="http://schemas.microsoft.com/office/drawing/2014/main" val="10002"/>
                  </a:ext>
                </a:extLst>
              </a:tr>
              <a:tr h="816732">
                <a:tc>
                  <a:txBody>
                    <a:bodyPr/>
                    <a:lstStyle/>
                    <a:p>
                      <a:pPr algn="ctr" rtl="0" fontAlgn="b"/>
                      <a:r>
                        <a:rPr lang="ru-RU" sz="1600" b="1" u="none" strike="noStrike" dirty="0">
                          <a:effectLst/>
                          <a:latin typeface="Times New Roman" panose="02020603050405020304" pitchFamily="18" charset="0"/>
                          <a:cs typeface="Times New Roman" panose="02020603050405020304" pitchFamily="18" charset="0"/>
                        </a:rPr>
                        <a:t>2020</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ctr"/>
                      <a:r>
                        <a:rPr lang="ru-RU" sz="1800" b="1" u="none" strike="noStrike" dirty="0">
                          <a:effectLst/>
                          <a:latin typeface="Times New Roman" panose="02020603050405020304" pitchFamily="18" charset="0"/>
                          <a:cs typeface="Times New Roman" panose="02020603050405020304" pitchFamily="18" charset="0"/>
                        </a:rPr>
                        <a:t>218054</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b"/>
                      <a:r>
                        <a:rPr lang="ru-RU" sz="1800" b="1" u="none" strike="noStrike" dirty="0">
                          <a:effectLst/>
                          <a:latin typeface="Times New Roman" panose="02020603050405020304" pitchFamily="18" charset="0"/>
                          <a:cs typeface="Times New Roman" panose="02020603050405020304" pitchFamily="18" charset="0"/>
                        </a:rPr>
                        <a:t>790</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ctr"/>
                      <a:r>
                        <a:rPr lang="ru-RU" sz="1800" b="1" u="none" strike="noStrike" dirty="0">
                          <a:effectLst/>
                          <a:latin typeface="Times New Roman" panose="02020603050405020304" pitchFamily="18" charset="0"/>
                          <a:cs typeface="Times New Roman" panose="02020603050405020304" pitchFamily="18" charset="0"/>
                        </a:rPr>
                        <a:t>3,6</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fontAlgn="ctr"/>
                      <a:r>
                        <a:rPr lang="ru-RU" sz="1800" b="1" u="none" strike="noStrike" dirty="0">
                          <a:effectLst/>
                          <a:latin typeface="Times New Roman" panose="02020603050405020304" pitchFamily="18" charset="0"/>
                          <a:cs typeface="Times New Roman" panose="02020603050405020304" pitchFamily="18" charset="0"/>
                        </a:rPr>
                        <a:t>788</a:t>
                      </a:r>
                      <a:endParaRPr lang="ru-RU" sz="1800" b="1" i="0" u="none" strike="noStrike" dirty="0">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fontAlgn="ctr"/>
                      <a:r>
                        <a:rPr lang="ru-RU" sz="1800" b="1" u="none" strike="noStrike" dirty="0">
                          <a:effectLst/>
                          <a:latin typeface="Times New Roman" panose="02020603050405020304" pitchFamily="18" charset="0"/>
                          <a:cs typeface="Times New Roman" panose="02020603050405020304" pitchFamily="18" charset="0"/>
                        </a:rPr>
                        <a:t>99,7%</a:t>
                      </a:r>
                      <a:endParaRPr lang="ru-RU" sz="1800" b="1" i="0" u="none" strike="noStrike" dirty="0">
                        <a:effectLst/>
                        <a:latin typeface="Times New Roman" panose="02020603050405020304" pitchFamily="18" charset="0"/>
                        <a:cs typeface="Times New Roman" panose="02020603050405020304" pitchFamily="18" charset="0"/>
                      </a:endParaRPr>
                    </a:p>
                  </a:txBody>
                  <a:tcPr marL="12700" marR="12700" marT="9525" marB="0" anchor="ctr"/>
                </a:tc>
                <a:extLst>
                  <a:ext uri="{0D108BD9-81ED-4DB2-BD59-A6C34878D82A}">
                    <a16:rowId xmlns:a16="http://schemas.microsoft.com/office/drawing/2014/main" val="10003"/>
                  </a:ext>
                </a:extLst>
              </a:tr>
              <a:tr h="816732">
                <a:tc>
                  <a:txBody>
                    <a:bodyPr/>
                    <a:lstStyle/>
                    <a:p>
                      <a:pPr algn="ctr" rtl="0" fontAlgn="b"/>
                      <a:r>
                        <a:rPr lang="ru-RU" sz="1600" b="1" u="none" strike="noStrike" dirty="0">
                          <a:effectLst/>
                          <a:latin typeface="Times New Roman" panose="02020603050405020304" pitchFamily="18" charset="0"/>
                          <a:cs typeface="Times New Roman" panose="02020603050405020304" pitchFamily="18" charset="0"/>
                        </a:rPr>
                        <a:t>2021</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ctr"/>
                      <a:r>
                        <a:rPr lang="ru-RU" sz="1800" b="1" u="none" strike="noStrike">
                          <a:effectLst/>
                          <a:latin typeface="Times New Roman" panose="02020603050405020304" pitchFamily="18" charset="0"/>
                          <a:cs typeface="Times New Roman" panose="02020603050405020304" pitchFamily="18" charset="0"/>
                        </a:rPr>
                        <a:t>270238</a:t>
                      </a:r>
                      <a:endParaRPr lang="ru-RU" sz="1800" b="1"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b"/>
                      <a:r>
                        <a:rPr lang="ru-RU" sz="1800" b="1" u="none" strike="noStrike">
                          <a:effectLst/>
                          <a:latin typeface="Times New Roman" panose="02020603050405020304" pitchFamily="18" charset="0"/>
                          <a:cs typeface="Times New Roman" panose="02020603050405020304" pitchFamily="18" charset="0"/>
                        </a:rPr>
                        <a:t>50</a:t>
                      </a:r>
                      <a:endParaRPr lang="ru-RU" sz="1800" b="1"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ctr"/>
                      <a:r>
                        <a:rPr lang="ru-RU" sz="1800" b="1" u="none" strike="noStrike">
                          <a:effectLst/>
                          <a:latin typeface="Times New Roman" panose="02020603050405020304" pitchFamily="18" charset="0"/>
                          <a:cs typeface="Times New Roman" panose="02020603050405020304" pitchFamily="18" charset="0"/>
                        </a:rPr>
                        <a:t>0,19</a:t>
                      </a:r>
                      <a:endParaRPr lang="ru-RU" sz="1800" b="1"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fontAlgn="ctr"/>
                      <a:r>
                        <a:rPr lang="ru-RU" sz="1800" b="1" u="none" strike="noStrike" dirty="0">
                          <a:effectLst/>
                          <a:latin typeface="Times New Roman" panose="02020603050405020304" pitchFamily="18" charset="0"/>
                          <a:cs typeface="Times New Roman" panose="02020603050405020304" pitchFamily="18" charset="0"/>
                        </a:rPr>
                        <a:t>50</a:t>
                      </a:r>
                      <a:endParaRPr lang="ru-RU" sz="1800" b="1" i="0" u="none" strike="noStrike" dirty="0">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fontAlgn="ctr"/>
                      <a:r>
                        <a:rPr lang="ru-RU" sz="1800" b="1" u="none" strike="noStrike" dirty="0">
                          <a:effectLst/>
                          <a:latin typeface="Times New Roman" panose="02020603050405020304" pitchFamily="18" charset="0"/>
                          <a:cs typeface="Times New Roman" panose="02020603050405020304" pitchFamily="18" charset="0"/>
                        </a:rPr>
                        <a:t>100%</a:t>
                      </a:r>
                      <a:endParaRPr lang="ru-RU" sz="1800" b="1" i="0" u="none" strike="noStrike" dirty="0">
                        <a:effectLst/>
                        <a:latin typeface="Times New Roman" panose="02020603050405020304" pitchFamily="18" charset="0"/>
                        <a:cs typeface="Times New Roman" panose="02020603050405020304" pitchFamily="18" charset="0"/>
                      </a:endParaRPr>
                    </a:p>
                  </a:txBody>
                  <a:tcPr marL="12700" marR="12700" marT="9525" marB="0" anchor="ctr"/>
                </a:tc>
                <a:extLst>
                  <a:ext uri="{0D108BD9-81ED-4DB2-BD59-A6C34878D82A}">
                    <a16:rowId xmlns:a16="http://schemas.microsoft.com/office/drawing/2014/main" val="10004"/>
                  </a:ext>
                </a:extLst>
              </a:tr>
              <a:tr h="816732">
                <a:tc>
                  <a:txBody>
                    <a:bodyPr/>
                    <a:lstStyle/>
                    <a:p>
                      <a:pPr algn="ctr" rtl="0" fontAlgn="b"/>
                      <a:r>
                        <a:rPr lang="ru-RU" sz="1600" b="1" u="none" strike="noStrike" dirty="0">
                          <a:effectLst/>
                          <a:latin typeface="Times New Roman" panose="02020603050405020304" pitchFamily="18" charset="0"/>
                          <a:cs typeface="Times New Roman" panose="02020603050405020304" pitchFamily="18" charset="0"/>
                        </a:rPr>
                        <a:t>2022</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ctr"/>
                      <a:r>
                        <a:rPr lang="ru-RU" sz="1800" b="1" u="none" strike="noStrike" dirty="0">
                          <a:effectLst/>
                          <a:latin typeface="Times New Roman" panose="02020603050405020304" pitchFamily="18" charset="0"/>
                          <a:cs typeface="Times New Roman" panose="02020603050405020304" pitchFamily="18" charset="0"/>
                        </a:rPr>
                        <a:t>232974</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b"/>
                      <a:r>
                        <a:rPr lang="ru-RU" sz="1800" b="1" u="none" strike="noStrike" dirty="0">
                          <a:effectLst/>
                          <a:latin typeface="Times New Roman" panose="02020603050405020304" pitchFamily="18" charset="0"/>
                          <a:cs typeface="Times New Roman" panose="02020603050405020304" pitchFamily="18" charset="0"/>
                        </a:rPr>
                        <a:t>51</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rtl="0" fontAlgn="ctr"/>
                      <a:r>
                        <a:rPr lang="ru-RU" sz="1800" b="1" u="none" strike="noStrike" dirty="0">
                          <a:effectLst/>
                          <a:latin typeface="Times New Roman" panose="02020603050405020304" pitchFamily="18" charset="0"/>
                          <a:cs typeface="Times New Roman" panose="02020603050405020304" pitchFamily="18" charset="0"/>
                        </a:rPr>
                        <a:t>0,2</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fontAlgn="ctr"/>
                      <a:r>
                        <a:rPr lang="ru-RU" sz="1800" b="1" u="none" strike="noStrike" dirty="0">
                          <a:effectLst/>
                          <a:latin typeface="Times New Roman" panose="02020603050405020304" pitchFamily="18" charset="0"/>
                          <a:cs typeface="Times New Roman" panose="02020603050405020304" pitchFamily="18" charset="0"/>
                        </a:rPr>
                        <a:t>49</a:t>
                      </a:r>
                      <a:endParaRPr lang="ru-RU" sz="1800" b="1" i="0" u="none" strike="noStrike" dirty="0">
                        <a:effectLst/>
                        <a:latin typeface="Times New Roman" panose="02020603050405020304" pitchFamily="18" charset="0"/>
                        <a:cs typeface="Times New Roman" panose="02020603050405020304" pitchFamily="18" charset="0"/>
                      </a:endParaRPr>
                    </a:p>
                  </a:txBody>
                  <a:tcPr marL="12700" marR="12700" marT="9525" marB="0" anchor="ctr"/>
                </a:tc>
                <a:tc>
                  <a:txBody>
                    <a:bodyPr/>
                    <a:lstStyle/>
                    <a:p>
                      <a:pPr algn="ctr" fontAlgn="ctr"/>
                      <a:r>
                        <a:rPr lang="ru-RU" sz="1800" b="1" u="none" strike="noStrike" dirty="0">
                          <a:effectLst/>
                          <a:latin typeface="Times New Roman" panose="02020603050405020304" pitchFamily="18" charset="0"/>
                          <a:cs typeface="Times New Roman" panose="02020603050405020304" pitchFamily="18" charset="0"/>
                        </a:rPr>
                        <a:t>96%</a:t>
                      </a:r>
                      <a:endParaRPr lang="ru-RU" sz="1800" b="1" i="0" u="none" strike="noStrike" dirty="0">
                        <a:effectLst/>
                        <a:latin typeface="Times New Roman" panose="02020603050405020304" pitchFamily="18" charset="0"/>
                        <a:cs typeface="Times New Roman" panose="02020603050405020304" pitchFamily="18" charset="0"/>
                      </a:endParaRPr>
                    </a:p>
                  </a:txBody>
                  <a:tcPr marL="12700" marR="12700" marT="9525" marB="0" anchor="ctr"/>
                </a:tc>
                <a:extLst>
                  <a:ext uri="{0D108BD9-81ED-4DB2-BD59-A6C34878D82A}">
                    <a16:rowId xmlns:a16="http://schemas.microsoft.com/office/drawing/2014/main" val="10005"/>
                  </a:ext>
                </a:extLst>
              </a:tr>
            </a:tbl>
          </a:graphicData>
        </a:graphic>
      </p:graphicFrame>
      <p:sp>
        <p:nvSpPr>
          <p:cNvPr id="7" name="Прямоугольник 6"/>
          <p:cNvSpPr/>
          <p:nvPr/>
        </p:nvSpPr>
        <p:spPr>
          <a:xfrm>
            <a:off x="1199456" y="4149080"/>
            <a:ext cx="10561173" cy="369332"/>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a:t>
            </a:r>
            <a:endParaRPr lang="ru-RU" dirty="0"/>
          </a:p>
        </p:txBody>
      </p:sp>
      <p:sp>
        <p:nvSpPr>
          <p:cNvPr id="5" name="Прямоугольник 4"/>
          <p:cNvSpPr/>
          <p:nvPr/>
        </p:nvSpPr>
        <p:spPr>
          <a:xfrm>
            <a:off x="389558" y="153018"/>
            <a:ext cx="11233248" cy="830997"/>
          </a:xfrm>
          <a:prstGeom prst="rect">
            <a:avLst/>
          </a:prstGeom>
        </p:spPr>
        <p:txBody>
          <a:bodyPr wrap="square">
            <a:spAutoFit/>
          </a:bodyPr>
          <a:lstStyle/>
          <a:p>
            <a:pPr indent="449580" algn="ctr"/>
            <a:r>
              <a:rPr lang="ru-RU" sz="2400" b="1" dirty="0">
                <a:latin typeface="Times New Roman" panose="02020603050405020304" pitchFamily="18" charset="0"/>
                <a:ea typeface="Calibri" panose="020F0502020204030204" pitchFamily="34" charset="0"/>
                <a:cs typeface="Times New Roman" panose="02020603050405020304" pitchFamily="18" charset="0"/>
              </a:rPr>
              <a:t>Таблица №1. Л</a:t>
            </a:r>
            <a:r>
              <a:rPr lang="ru-RU" sz="2400" b="1" dirty="0">
                <a:latin typeface="Times New Roman" panose="02020603050405020304" pitchFamily="18" charset="0"/>
                <a:cs typeface="Times New Roman" panose="02020603050405020304" pitchFamily="18" charset="0"/>
              </a:rPr>
              <a:t>абораторно подтверждённые случаи ИСМП с 2018-2022 гг. </a:t>
            </a:r>
          </a:p>
          <a:p>
            <a:pPr indent="449580" algn="ct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 </a:t>
            </a:r>
            <a:endParaRPr lang="kk-KZ" sz="2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71CEFA55-1AF3-4F2F-A141-9ED733B9A5B9}" type="slidenum">
              <a:rPr lang="ru-RU" smtClean="0"/>
              <a:t>13</a:t>
            </a:fld>
            <a:endParaRPr lang="ru-RU"/>
          </a:p>
        </p:txBody>
      </p:sp>
    </p:spTree>
    <p:extLst>
      <p:ext uri="{BB962C8B-B14F-4D97-AF65-F5344CB8AC3E}">
        <p14:creationId xmlns:p14="http://schemas.microsoft.com/office/powerpoint/2010/main" val="117929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3057860640"/>
              </p:ext>
            </p:extLst>
          </p:nvPr>
        </p:nvGraphicFramePr>
        <p:xfrm>
          <a:off x="147214" y="3429000"/>
          <a:ext cx="11463920" cy="2424700"/>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1523174" y="152738"/>
            <a:ext cx="8712000" cy="1692771"/>
          </a:xfrm>
          <a:prstGeom prst="rect">
            <a:avLst/>
          </a:prstGeom>
        </p:spPr>
        <p:txBody>
          <a:bodyPr wrap="none">
            <a:spAutoFit/>
          </a:bodyPr>
          <a:lstStyle/>
          <a:p>
            <a:pPr algn="just"/>
            <a:r>
              <a:rPr lang="kk-KZ" sz="2400" b="1" dirty="0">
                <a:latin typeface="Times New Roman" panose="02020603050405020304" pitchFamily="18" charset="0"/>
                <a:ea typeface="Calibri" panose="020F0502020204030204" pitchFamily="34" charset="0"/>
                <a:cs typeface="Times New Roman" panose="02020603050405020304" pitchFamily="18" charset="0"/>
              </a:rPr>
              <a:t>Диаграмма № 3. Абсолютные показатели ГСИ с 2018-2022 гг.</a:t>
            </a:r>
          </a:p>
          <a:p>
            <a:endParaRPr lang="kk-KZ" sz="2000" b="1" dirty="0">
              <a:latin typeface="Times New Roman" panose="02020603050405020304" pitchFamily="18" charset="0"/>
              <a:ea typeface="Calibri" panose="020F0502020204030204" pitchFamily="34" charset="0"/>
              <a:cs typeface="Times New Roman" panose="02020603050405020304" pitchFamily="18" charset="0"/>
            </a:endParaRPr>
          </a:p>
          <a:p>
            <a:endParaRPr lang="kk-KZ" sz="2000" b="1" dirty="0">
              <a:latin typeface="Times New Roman" panose="02020603050405020304" pitchFamily="18" charset="0"/>
              <a:ea typeface="Calibri" panose="020F0502020204030204" pitchFamily="34" charset="0"/>
              <a:cs typeface="Times New Roman" panose="02020603050405020304" pitchFamily="18" charset="0"/>
            </a:endParaRPr>
          </a:p>
          <a:p>
            <a:endParaRPr lang="kk-KZ" sz="2000" b="1" dirty="0">
              <a:latin typeface="Times New Roman" panose="02020603050405020304" pitchFamily="18" charset="0"/>
              <a:ea typeface="Calibri" panose="020F0502020204030204" pitchFamily="34" charset="0"/>
              <a:cs typeface="Times New Roman" panose="02020603050405020304" pitchFamily="18" charset="0"/>
            </a:endParaRPr>
          </a:p>
          <a:p>
            <a:r>
              <a:rPr lang="kk-KZ"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p>
        </p:txBody>
      </p:sp>
      <p:graphicFrame>
        <p:nvGraphicFramePr>
          <p:cNvPr id="2" name="Диаграмма 1"/>
          <p:cNvGraphicFramePr/>
          <p:nvPr>
            <p:extLst>
              <p:ext uri="{D42A27DB-BD31-4B8C-83A1-F6EECF244321}">
                <p14:modId xmlns:p14="http://schemas.microsoft.com/office/powerpoint/2010/main" val="1633408048"/>
              </p:ext>
            </p:extLst>
          </p:nvPr>
        </p:nvGraphicFramePr>
        <p:xfrm>
          <a:off x="911425" y="960235"/>
          <a:ext cx="6254485" cy="1906416"/>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7165910" y="1209472"/>
            <a:ext cx="4579817" cy="1200329"/>
          </a:xfrm>
          <a:prstGeom prst="rect">
            <a:avLst/>
          </a:prstGeom>
        </p:spPr>
        <p:txBody>
          <a:bodyPr wrap="square">
            <a:spAutoFit/>
          </a:bodyPr>
          <a:lstStyle/>
          <a:p>
            <a:pPr indent="449580"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С 2018 по 2022 в г. Астана зарегистрировано </a:t>
            </a:r>
            <a:r>
              <a:rPr lang="ru-RU" b="1" dirty="0">
                <a:latin typeface="Times New Roman" panose="02020603050405020304" pitchFamily="18" charset="0"/>
                <a:ea typeface="SimSun" panose="02010600030101010101" pitchFamily="2" charset="-122"/>
                <a:cs typeface="Times New Roman" panose="02020603050405020304" pitchFamily="18" charset="0"/>
              </a:rPr>
              <a:t>ГСИ – 242 случаев (</a:t>
            </a:r>
            <a:r>
              <a:rPr lang="kk-KZ" b="1" dirty="0">
                <a:latin typeface="Times New Roman" panose="02020603050405020304" pitchFamily="18" charset="0"/>
                <a:ea typeface="Calibri" panose="020F0502020204030204" pitchFamily="34" charset="0"/>
                <a:cs typeface="Times New Roman" panose="02020603050405020304" pitchFamily="18" charset="0"/>
              </a:rPr>
              <a:t>2018 г. – </a:t>
            </a:r>
            <a:r>
              <a:rPr lang="ru-RU" b="1" dirty="0">
                <a:latin typeface="Times New Roman" panose="02020603050405020304" pitchFamily="18" charset="0"/>
                <a:ea typeface="SimSun" panose="02010600030101010101" pitchFamily="2" charset="-122"/>
                <a:cs typeface="Times New Roman" panose="02020603050405020304" pitchFamily="18" charset="0"/>
              </a:rPr>
              <a:t>75</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kk-KZ" b="1" dirty="0">
                <a:latin typeface="Times New Roman" panose="02020603050405020304" pitchFamily="18" charset="0"/>
                <a:ea typeface="Calibri" panose="020F0502020204030204" pitchFamily="34" charset="0"/>
                <a:cs typeface="Times New Roman" panose="02020603050405020304" pitchFamily="18" charset="0"/>
              </a:rPr>
              <a:t>сл., 2019 г. – </a:t>
            </a:r>
            <a:r>
              <a:rPr lang="ru-RU" b="1" dirty="0">
                <a:latin typeface="Times New Roman" panose="02020603050405020304" pitchFamily="18" charset="0"/>
                <a:ea typeface="SimSun" panose="02010600030101010101" pitchFamily="2" charset="-122"/>
                <a:cs typeface="Times New Roman" panose="02020603050405020304" pitchFamily="18" charset="0"/>
              </a:rPr>
              <a:t>71</a:t>
            </a:r>
            <a:r>
              <a:rPr lang="kk-KZ" b="1" dirty="0">
                <a:latin typeface="Times New Roman" panose="02020603050405020304" pitchFamily="18" charset="0"/>
                <a:ea typeface="Calibri" panose="020F0502020204030204" pitchFamily="34" charset="0"/>
                <a:cs typeface="Times New Roman" panose="02020603050405020304" pitchFamily="18" charset="0"/>
              </a:rPr>
              <a:t> сл., 2020 г. – </a:t>
            </a:r>
            <a:r>
              <a:rPr lang="ru-RU" b="1" dirty="0">
                <a:latin typeface="Times New Roman" panose="02020603050405020304" pitchFamily="18" charset="0"/>
                <a:ea typeface="SimSun" panose="02010600030101010101" pitchFamily="2" charset="-122"/>
                <a:cs typeface="Times New Roman" panose="02020603050405020304" pitchFamily="18" charset="0"/>
              </a:rPr>
              <a:t>37 </a:t>
            </a:r>
            <a:r>
              <a:rPr lang="kk-KZ" b="1" dirty="0">
                <a:latin typeface="Times New Roman" panose="02020603050405020304" pitchFamily="18" charset="0"/>
                <a:ea typeface="Calibri" panose="020F0502020204030204" pitchFamily="34" charset="0"/>
                <a:cs typeface="Times New Roman" panose="02020603050405020304" pitchFamily="18" charset="0"/>
              </a:rPr>
              <a:t>сл., 2021 г. – 25  сл., 2022 г. – 34 сл.)</a:t>
            </a:r>
            <a:endParaRPr lang="kk-KZ" b="1"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71CEFA55-1AF3-4F2F-A141-9ED733B9A5B9}" type="slidenum">
              <a:rPr lang="ru-RU" smtClean="0"/>
              <a:t>14</a:t>
            </a:fld>
            <a:endParaRPr lang="ru-RU"/>
          </a:p>
        </p:txBody>
      </p:sp>
      <p:sp>
        <p:nvSpPr>
          <p:cNvPr id="5" name="Прямоугольник 4">
            <a:extLst>
              <a:ext uri="{FF2B5EF4-FFF2-40B4-BE49-F238E27FC236}">
                <a16:creationId xmlns:a16="http://schemas.microsoft.com/office/drawing/2014/main" id="{818B8CCD-AF72-4A7C-BE78-77310490C598}"/>
              </a:ext>
            </a:extLst>
          </p:cNvPr>
          <p:cNvSpPr/>
          <p:nvPr/>
        </p:nvSpPr>
        <p:spPr>
          <a:xfrm>
            <a:off x="2572567" y="3071171"/>
            <a:ext cx="7046866" cy="461665"/>
          </a:xfrm>
          <a:prstGeom prst="rect">
            <a:avLst/>
          </a:prstGeom>
        </p:spPr>
        <p:txBody>
          <a:bodyPr wrap="none">
            <a:spAutoFit/>
          </a:bodyPr>
          <a:lstStyle/>
          <a:p>
            <a:pPr algn="just"/>
            <a:r>
              <a:rPr lang="kk-KZ" sz="2400" b="1" dirty="0">
                <a:latin typeface="Times New Roman" panose="02020603050405020304" pitchFamily="18" charset="0"/>
                <a:ea typeface="Calibri" panose="020F0502020204030204" pitchFamily="34" charset="0"/>
                <a:cs typeface="Times New Roman" panose="02020603050405020304" pitchFamily="18" charset="0"/>
              </a:rPr>
              <a:t>Диаграмма № 4 Структура ИСМП с 2018-2022 гг.</a:t>
            </a:r>
          </a:p>
        </p:txBody>
      </p:sp>
    </p:spTree>
    <p:extLst>
      <p:ext uri="{BB962C8B-B14F-4D97-AF65-F5344CB8AC3E}">
        <p14:creationId xmlns:p14="http://schemas.microsoft.com/office/powerpoint/2010/main" val="341888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141937528"/>
              </p:ext>
            </p:extLst>
          </p:nvPr>
        </p:nvGraphicFramePr>
        <p:xfrm>
          <a:off x="1057567" y="1087180"/>
          <a:ext cx="9985109"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Прямоугольник 15"/>
          <p:cNvSpPr/>
          <p:nvPr/>
        </p:nvSpPr>
        <p:spPr>
          <a:xfrm>
            <a:off x="1583498" y="260648"/>
            <a:ext cx="9601067" cy="830997"/>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Диаграмма № 5. Места возникновения патологических процессов ГСИ</a:t>
            </a:r>
          </a:p>
        </p:txBody>
      </p:sp>
      <p:sp>
        <p:nvSpPr>
          <p:cNvPr id="2" name="Прямоугольник 1"/>
          <p:cNvSpPr/>
          <p:nvPr/>
        </p:nvSpPr>
        <p:spPr>
          <a:xfrm>
            <a:off x="961556" y="4250706"/>
            <a:ext cx="10081120" cy="923330"/>
          </a:xfrm>
          <a:prstGeom prst="rect">
            <a:avLst/>
          </a:prstGeom>
        </p:spPr>
        <p:txBody>
          <a:bodyPr wrap="square">
            <a:spAutoFit/>
          </a:bodyPr>
          <a:lstStyle/>
          <a:p>
            <a:pPr algn="just"/>
            <a:r>
              <a:rPr lang="ru-RU" dirty="0">
                <a:latin typeface="Times New Roman" pitchFamily="18" charset="0"/>
                <a:cs typeface="Times New Roman" pitchFamily="18" charset="0"/>
              </a:rPr>
              <a:t>	За отчетный период зарегистрировано 112 случаев ГСИ в хирургических отделениях, 81 случай в родовспомогательных учреждениях, 49 случая в других отделениях.</a:t>
            </a:r>
          </a:p>
          <a:p>
            <a:pPr algn="just"/>
            <a:r>
              <a:rPr lang="ru-RU" dirty="0">
                <a:latin typeface="Times New Roman" pitchFamily="18" charset="0"/>
                <a:cs typeface="Times New Roman" pitchFamily="18" charset="0"/>
              </a:rPr>
              <a:t> 	ИСМП были зарегистрированы у 764 женщин и 398 мужчин.</a:t>
            </a:r>
          </a:p>
        </p:txBody>
      </p:sp>
      <p:sp>
        <p:nvSpPr>
          <p:cNvPr id="3" name="Номер слайда 2"/>
          <p:cNvSpPr>
            <a:spLocks noGrp="1"/>
          </p:cNvSpPr>
          <p:nvPr>
            <p:ph type="sldNum" sz="quarter" idx="12"/>
          </p:nvPr>
        </p:nvSpPr>
        <p:spPr/>
        <p:txBody>
          <a:bodyPr/>
          <a:lstStyle/>
          <a:p>
            <a:fld id="{71CEFA55-1AF3-4F2F-A141-9ED733B9A5B9}" type="slidenum">
              <a:rPr lang="ru-RU" smtClean="0"/>
              <a:t>15</a:t>
            </a:fld>
            <a:endParaRPr lang="ru-RU"/>
          </a:p>
        </p:txBody>
      </p:sp>
    </p:spTree>
    <p:extLst>
      <p:ext uri="{BB962C8B-B14F-4D97-AF65-F5344CB8AC3E}">
        <p14:creationId xmlns:p14="http://schemas.microsoft.com/office/powerpoint/2010/main" val="228249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Горизонтальный свиток 5"/>
              <p:cNvSpPr/>
              <p:nvPr/>
            </p:nvSpPr>
            <p:spPr>
              <a:xfrm>
                <a:off x="623392" y="1556792"/>
                <a:ext cx="11137237" cy="4464496"/>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u-RU" i="1" dirty="0">
                  <a:latin typeface="Cambria Math"/>
                </a:endParaRPr>
              </a:p>
              <a:p>
                <a:pPr/>
                <a14:m>
                  <m:oMathPara xmlns:m="http://schemas.openxmlformats.org/officeDocument/2006/math">
                    <m:oMathParaPr>
                      <m:jc m:val="centerGroup"/>
                    </m:oMathParaPr>
                    <m:oMath xmlns:m="http://schemas.openxmlformats.org/officeDocument/2006/math">
                      <m:r>
                        <a:rPr lang="ru-RU" sz="2000" b="1" i="0">
                          <a:latin typeface="Cambria Math"/>
                        </a:rPr>
                        <m:t>Показатель заболеваемости</m:t>
                      </m:r>
                      <m:r>
                        <a:rPr lang="ru-RU" sz="2000" b="1" i="0" smtClean="0">
                          <a:latin typeface="Cambria Math"/>
                        </a:rPr>
                        <m:t> ГСИ=</m:t>
                      </m:r>
                      <m:f>
                        <m:fPr>
                          <m:ctrlPr>
                            <a:rPr lang="ru-RU" sz="2000" b="1" i="1">
                              <a:latin typeface="Cambria Math" panose="02040503050406030204" pitchFamily="18" charset="0"/>
                            </a:rPr>
                          </m:ctrlPr>
                        </m:fPr>
                        <m:num>
                          <m:r>
                            <a:rPr lang="ru-RU" sz="2000" b="1" i="0">
                              <a:latin typeface="Cambria Math"/>
                            </a:rPr>
                            <m:t>Зарегистрированные случаи ГСИ∗</m:t>
                          </m:r>
                          <m:r>
                            <a:rPr lang="ru-RU" sz="2000" b="1" i="0">
                              <a:latin typeface="Cambria Math"/>
                            </a:rPr>
                            <m:t>𝟏𝟎𝟎𝟎</m:t>
                          </m:r>
                          <m:r>
                            <a:rPr lang="ru-RU" sz="2000" b="1" i="0" smtClean="0">
                              <a:latin typeface="Cambria Math"/>
                            </a:rPr>
                            <m:t> </m:t>
                          </m:r>
                        </m:num>
                        <m:den>
                          <m:r>
                            <a:rPr lang="ru-RU" sz="2000" b="1" i="0">
                              <a:latin typeface="Cambria Math"/>
                            </a:rPr>
                            <m:t>Общее количество госпитализированных </m:t>
                          </m:r>
                        </m:den>
                      </m:f>
                    </m:oMath>
                  </m:oMathPara>
                </a14:m>
                <a:endParaRPr lang="ru-RU" sz="1600" b="1"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p>
              <a:p>
                <a:endParaRPr lang="ru-RU" dirty="0"/>
              </a:p>
            </p:txBody>
          </p:sp>
        </mc:Choice>
        <mc:Fallback>
          <p:sp>
            <p:nvSpPr>
              <p:cNvPr id="6" name="Горизонтальный свиток 5"/>
              <p:cNvSpPr>
                <a:spLocks noRot="1" noChangeAspect="1" noMove="1" noResize="1" noEditPoints="1" noAdjustHandles="1" noChangeArrowheads="1" noChangeShapeType="1" noTextEdit="1"/>
              </p:cNvSpPr>
              <p:nvPr/>
            </p:nvSpPr>
            <p:spPr>
              <a:xfrm>
                <a:off x="623392" y="1556792"/>
                <a:ext cx="11137237" cy="4464496"/>
              </a:xfrm>
              <a:prstGeom prst="horizontalScroll">
                <a:avLst/>
              </a:prstGeom>
              <a:blipFill>
                <a:blip r:embed="rId2"/>
                <a:stretch>
                  <a:fillRect/>
                </a:stretch>
              </a:blipFill>
            </p:spPr>
            <p:txBody>
              <a:bodyPr/>
              <a:lstStyle/>
              <a:p>
                <a:r>
                  <a:rPr lang="ru-RU">
                    <a:noFill/>
                  </a:rPr>
                  <a:t> </a:t>
                </a:r>
              </a:p>
            </p:txBody>
          </p:sp>
        </mc:Fallback>
      </mc:AlternateContent>
      <p:sp>
        <p:nvSpPr>
          <p:cNvPr id="4" name="Выноска-облако 3"/>
          <p:cNvSpPr/>
          <p:nvPr/>
        </p:nvSpPr>
        <p:spPr>
          <a:xfrm rot="345257">
            <a:off x="5030858" y="397790"/>
            <a:ext cx="3778749" cy="1957964"/>
          </a:xfrm>
          <a:prstGeom prst="cloudCallout">
            <a:avLst/>
          </a:prstGeom>
          <a:ln>
            <a:solidFill>
              <a:srgbClr val="000099"/>
            </a:solidFill>
          </a:ln>
        </p:spPr>
        <p:style>
          <a:lnRef idx="2">
            <a:schemeClr val="dk1"/>
          </a:lnRef>
          <a:fillRef idx="1">
            <a:schemeClr val="lt1"/>
          </a:fillRef>
          <a:effectRef idx="0">
            <a:schemeClr val="dk1"/>
          </a:effectRef>
          <a:fontRef idx="minor">
            <a:schemeClr val="dk1"/>
          </a:fontRef>
        </p:style>
        <p:txBody>
          <a:bodyPr rtlCol="0" anchor="ctr"/>
          <a:lstStyle/>
          <a:p>
            <a:r>
              <a:rPr lang="ru-RU" sz="2400" dirty="0">
                <a:latin typeface="Times New Roman" panose="02020603050405020304" pitchFamily="18" charset="0"/>
                <a:cs typeface="Times New Roman" panose="02020603050405020304" pitchFamily="18" charset="0"/>
              </a:rPr>
              <a:t>Как посчитать показатель заболеваемости?</a:t>
            </a:r>
          </a:p>
        </p:txBody>
      </p:sp>
      <p:sp>
        <p:nvSpPr>
          <p:cNvPr id="2" name="Номер слайда 1"/>
          <p:cNvSpPr>
            <a:spLocks noGrp="1"/>
          </p:cNvSpPr>
          <p:nvPr>
            <p:ph type="sldNum" sz="quarter" idx="12"/>
          </p:nvPr>
        </p:nvSpPr>
        <p:spPr/>
        <p:txBody>
          <a:bodyPr/>
          <a:lstStyle/>
          <a:p>
            <a:fld id="{71CEFA55-1AF3-4F2F-A141-9ED733B9A5B9}" type="slidenum">
              <a:rPr lang="ru-RU" smtClean="0"/>
              <a:t>16</a:t>
            </a:fld>
            <a:endParaRPr lang="ru-RU"/>
          </a:p>
        </p:txBody>
      </p:sp>
    </p:spTree>
    <p:extLst>
      <p:ext uri="{BB962C8B-B14F-4D97-AF65-F5344CB8AC3E}">
        <p14:creationId xmlns:p14="http://schemas.microsoft.com/office/powerpoint/2010/main" val="2520490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57908" y="64881"/>
            <a:ext cx="10849205" cy="830997"/>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Диаграмма № 6.  Анализ заболеваемости ГСИ в хирургических отделениях, стационарах</a:t>
            </a:r>
          </a:p>
        </p:txBody>
      </p:sp>
      <p:graphicFrame>
        <p:nvGraphicFramePr>
          <p:cNvPr id="6" name="Диаграмма 5"/>
          <p:cNvGraphicFramePr/>
          <p:nvPr>
            <p:extLst>
              <p:ext uri="{D42A27DB-BD31-4B8C-83A1-F6EECF244321}">
                <p14:modId xmlns:p14="http://schemas.microsoft.com/office/powerpoint/2010/main" val="2449138263"/>
              </p:ext>
            </p:extLst>
          </p:nvPr>
        </p:nvGraphicFramePr>
        <p:xfrm>
          <a:off x="1285495" y="1370797"/>
          <a:ext cx="4788734" cy="4675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extLst>
              <p:ext uri="{D42A27DB-BD31-4B8C-83A1-F6EECF244321}">
                <p14:modId xmlns:p14="http://schemas.microsoft.com/office/powerpoint/2010/main" val="2045464565"/>
              </p:ext>
            </p:extLst>
          </p:nvPr>
        </p:nvGraphicFramePr>
        <p:xfrm>
          <a:off x="6783355" y="1412775"/>
          <a:ext cx="4977274" cy="4468657"/>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1285495" y="1001465"/>
            <a:ext cx="4492064"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Плановые операции и в </a:t>
            </a:r>
            <a:r>
              <a:rPr lang="ru-RU" b="1" dirty="0" err="1">
                <a:latin typeface="Times New Roman" panose="02020603050405020304" pitchFamily="18" charset="0"/>
                <a:cs typeface="Times New Roman" panose="02020603050405020304" pitchFamily="18" charset="0"/>
              </a:rPr>
              <a:t>т.ч</a:t>
            </a:r>
            <a:r>
              <a:rPr lang="ru-RU" b="1" dirty="0">
                <a:latin typeface="Times New Roman" panose="02020603050405020304" pitchFamily="18" charset="0"/>
                <a:cs typeface="Times New Roman" panose="02020603050405020304" pitchFamily="18" charset="0"/>
              </a:rPr>
              <a:t>. осложнения</a:t>
            </a:r>
            <a:endParaRPr lang="ru-RU" dirty="0"/>
          </a:p>
        </p:txBody>
      </p:sp>
      <p:sp>
        <p:nvSpPr>
          <p:cNvPr id="4" name="Прямоугольник 3"/>
          <p:cNvSpPr/>
          <p:nvPr/>
        </p:nvSpPr>
        <p:spPr>
          <a:xfrm>
            <a:off x="7115682" y="1001465"/>
            <a:ext cx="4700069"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Экстренные операции и в </a:t>
            </a:r>
            <a:r>
              <a:rPr lang="ru-RU" b="1" dirty="0" err="1">
                <a:latin typeface="Times New Roman" panose="02020603050405020304" pitchFamily="18" charset="0"/>
                <a:cs typeface="Times New Roman" panose="02020603050405020304" pitchFamily="18" charset="0"/>
              </a:rPr>
              <a:t>т.ч</a:t>
            </a:r>
            <a:r>
              <a:rPr lang="ru-RU" b="1" dirty="0">
                <a:latin typeface="Times New Roman" panose="02020603050405020304" pitchFamily="18" charset="0"/>
                <a:cs typeface="Times New Roman" panose="02020603050405020304" pitchFamily="18" charset="0"/>
              </a:rPr>
              <a:t>. осложнения</a:t>
            </a:r>
            <a:endParaRPr lang="ru-RU" dirty="0"/>
          </a:p>
        </p:txBody>
      </p:sp>
      <p:sp>
        <p:nvSpPr>
          <p:cNvPr id="2" name="Номер слайда 1"/>
          <p:cNvSpPr>
            <a:spLocks noGrp="1"/>
          </p:cNvSpPr>
          <p:nvPr>
            <p:ph type="sldNum" sz="quarter" idx="12"/>
          </p:nvPr>
        </p:nvSpPr>
        <p:spPr/>
        <p:txBody>
          <a:bodyPr/>
          <a:lstStyle/>
          <a:p>
            <a:fld id="{71CEFA55-1AF3-4F2F-A141-9ED733B9A5B9}" type="slidenum">
              <a:rPr lang="ru-RU" smtClean="0"/>
              <a:t>17</a:t>
            </a:fld>
            <a:endParaRPr lang="ru-RU"/>
          </a:p>
        </p:txBody>
      </p:sp>
    </p:spTree>
    <p:extLst>
      <p:ext uri="{BB962C8B-B14F-4D97-AF65-F5344CB8AC3E}">
        <p14:creationId xmlns:p14="http://schemas.microsoft.com/office/powerpoint/2010/main" val="172880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295467" y="81498"/>
            <a:ext cx="9409045" cy="830997"/>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Диаграмма №7. Анализ случаев ГСИ в хирургических отделениях, стационарах по нозологии</a:t>
            </a:r>
          </a:p>
        </p:txBody>
      </p:sp>
      <p:graphicFrame>
        <p:nvGraphicFramePr>
          <p:cNvPr id="2" name="Диаграмма 1"/>
          <p:cNvGraphicFramePr/>
          <p:nvPr>
            <p:extLst>
              <p:ext uri="{D42A27DB-BD31-4B8C-83A1-F6EECF244321}">
                <p14:modId xmlns:p14="http://schemas.microsoft.com/office/powerpoint/2010/main" val="769416331"/>
              </p:ext>
            </p:extLst>
          </p:nvPr>
        </p:nvGraphicFramePr>
        <p:xfrm>
          <a:off x="766731" y="1192886"/>
          <a:ext cx="11425269" cy="4682261"/>
        </p:xfrm>
        <a:graphic>
          <a:graphicData uri="http://schemas.openxmlformats.org/drawingml/2006/chart">
            <c:chart xmlns:c="http://schemas.openxmlformats.org/drawingml/2006/chart" xmlns:r="http://schemas.openxmlformats.org/officeDocument/2006/relationships" r:id="rId2"/>
          </a:graphicData>
        </a:graphic>
      </p:graphicFrame>
      <p:sp>
        <p:nvSpPr>
          <p:cNvPr id="3" name="Номер слайда 2"/>
          <p:cNvSpPr>
            <a:spLocks noGrp="1"/>
          </p:cNvSpPr>
          <p:nvPr>
            <p:ph type="sldNum" sz="quarter" idx="12"/>
          </p:nvPr>
        </p:nvSpPr>
        <p:spPr/>
        <p:txBody>
          <a:bodyPr/>
          <a:lstStyle/>
          <a:p>
            <a:fld id="{71CEFA55-1AF3-4F2F-A141-9ED733B9A5B9}" type="slidenum">
              <a:rPr lang="ru-RU" smtClean="0"/>
              <a:t>18</a:t>
            </a:fld>
            <a:endParaRPr lang="ru-RU"/>
          </a:p>
        </p:txBody>
      </p:sp>
    </p:spTree>
    <p:extLst>
      <p:ext uri="{BB962C8B-B14F-4D97-AF65-F5344CB8AC3E}">
        <p14:creationId xmlns:p14="http://schemas.microsoft.com/office/powerpoint/2010/main" val="337319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1078313273"/>
              </p:ext>
            </p:extLst>
          </p:nvPr>
        </p:nvGraphicFramePr>
        <p:xfrm>
          <a:off x="488731" y="1277007"/>
          <a:ext cx="10311792" cy="4528257"/>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1007435" y="260648"/>
            <a:ext cx="9985109" cy="830997"/>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Диаграмма №8. Лабораторные подтверждения ГСИ в хирургических отделениях, стационарах</a:t>
            </a:r>
          </a:p>
        </p:txBody>
      </p:sp>
      <p:sp>
        <p:nvSpPr>
          <p:cNvPr id="2" name="Номер слайда 1"/>
          <p:cNvSpPr>
            <a:spLocks noGrp="1"/>
          </p:cNvSpPr>
          <p:nvPr>
            <p:ph type="sldNum" sz="quarter" idx="12"/>
          </p:nvPr>
        </p:nvSpPr>
        <p:spPr/>
        <p:txBody>
          <a:bodyPr/>
          <a:lstStyle/>
          <a:p>
            <a:fld id="{71CEFA55-1AF3-4F2F-A141-9ED733B9A5B9}" type="slidenum">
              <a:rPr lang="ru-RU" smtClean="0"/>
              <a:t>19</a:t>
            </a:fld>
            <a:endParaRPr lang="ru-RU"/>
          </a:p>
        </p:txBody>
      </p:sp>
    </p:spTree>
    <p:extLst>
      <p:ext uri="{BB962C8B-B14F-4D97-AF65-F5344CB8AC3E}">
        <p14:creationId xmlns:p14="http://schemas.microsoft.com/office/powerpoint/2010/main" val="383771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172" y="160176"/>
            <a:ext cx="3607676" cy="612334"/>
          </a:xfrm>
        </p:spPr>
        <p:txBody>
          <a:bodyPr>
            <a:normAutofit/>
          </a:bodyPr>
          <a:lstStyle/>
          <a:p>
            <a:r>
              <a:rPr lang="kk-KZ" sz="2400" b="1" dirty="0">
                <a:latin typeface="Times New Roman" panose="02020603050405020304" pitchFamily="18" charset="0"/>
                <a:cs typeface="Times New Roman" panose="02020603050405020304" pitchFamily="18" charset="0"/>
              </a:rPr>
              <a:t>Группа №4</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88731" y="851338"/>
            <a:ext cx="10865069" cy="5325625"/>
          </a:xfrm>
        </p:spPr>
        <p:txBody>
          <a:bodyPr>
            <a:noAutofit/>
          </a:bodyPr>
          <a:lstStyle/>
          <a:p>
            <a:pPr marL="0" indent="0">
              <a:buNone/>
            </a:pPr>
            <a:r>
              <a:rPr lang="kk-KZ" sz="2400" b="1" dirty="0">
                <a:latin typeface="Times New Roman" panose="02020603050405020304" pitchFamily="18" charset="0"/>
                <a:cs typeface="Times New Roman" panose="02020603050405020304" pitchFamily="18" charset="0"/>
              </a:rPr>
              <a:t>Задания:</a:t>
            </a:r>
          </a:p>
          <a:p>
            <a:r>
              <a:rPr lang="ru-RU" sz="2000" dirty="0">
                <a:latin typeface="Times New Roman" panose="02020603050405020304" pitchFamily="18" charset="0"/>
                <a:cs typeface="Times New Roman" panose="02020603050405020304" pitchFamily="18" charset="0"/>
              </a:rPr>
              <a:t>Участнику №1. Провести аналитику регистрации ИОХВ за 2018-2022 гг. на курируемой территории по данным АСУ ВБИ (показатель заболеваемости, стерильность, формула расчета, числитель/знаменатель).</a:t>
            </a:r>
          </a:p>
          <a:p>
            <a:r>
              <a:rPr lang="ru-RU" sz="2000" dirty="0">
                <a:latin typeface="Times New Roman" panose="02020603050405020304" pitchFamily="18" charset="0"/>
                <a:cs typeface="Times New Roman" panose="02020603050405020304" pitchFamily="18" charset="0"/>
              </a:rPr>
              <a:t>Участнику №2. На основании имеющихся протоколов эпидемиологического расследования за 2018-2022 гг., определить полноту расследований по факторам риска, классифицировать имеющие ИОХВ по международным стандартам определения случаев в рамках CDC и Приказа № ҚР ДСМ-151. </a:t>
            </a:r>
          </a:p>
          <a:p>
            <a:r>
              <a:rPr lang="ru-RU" sz="2000" dirty="0">
                <a:latin typeface="Times New Roman" panose="02020603050405020304" pitchFamily="18" charset="0"/>
                <a:cs typeface="Times New Roman" panose="02020603050405020304" pitchFamily="18" charset="0"/>
              </a:rPr>
              <a:t>Участнику №3. Провести сравнительный анализ подходов в проведении эпидемиологического надзора за ИОХВ в Республике Казахстан и Американского Центра по профилактике инфекций и инфекционному контролю (CDC).</a:t>
            </a:r>
          </a:p>
          <a:p>
            <a:r>
              <a:rPr lang="ru-RU" sz="2000" dirty="0">
                <a:latin typeface="Times New Roman" panose="02020603050405020304" pitchFamily="18" charset="0"/>
                <a:cs typeface="Times New Roman" panose="02020603050405020304" pitchFamily="18" charset="0"/>
              </a:rPr>
              <a:t>Участнику №4. Предоставить новые и обновленные научно-обоснованные рекомендации по профилактике ИОХВ (пре, </a:t>
            </a:r>
            <a:r>
              <a:rPr lang="ru-RU" sz="2000" dirty="0" err="1">
                <a:latin typeface="Times New Roman" panose="02020603050405020304" pitchFamily="18" charset="0"/>
                <a:cs typeface="Times New Roman" panose="02020603050405020304" pitchFamily="18" charset="0"/>
              </a:rPr>
              <a:t>интра</a:t>
            </a:r>
            <a:r>
              <a:rPr lang="ru-RU" sz="2000" dirty="0">
                <a:latin typeface="Times New Roman" panose="02020603050405020304" pitchFamily="18" charset="0"/>
                <a:cs typeface="Times New Roman" panose="02020603050405020304" pitchFamily="18" charset="0"/>
              </a:rPr>
              <a:t> и </a:t>
            </a:r>
            <a:r>
              <a:rPr lang="ru-RU" sz="2000" dirty="0" err="1">
                <a:latin typeface="Times New Roman" panose="02020603050405020304" pitchFamily="18" charset="0"/>
                <a:cs typeface="Times New Roman" panose="02020603050405020304" pitchFamily="18" charset="0"/>
              </a:rPr>
              <a:t>постхирургическая</a:t>
            </a:r>
            <a:r>
              <a:rPr lang="ru-RU" sz="2000" dirty="0">
                <a:latin typeface="Times New Roman" panose="02020603050405020304" pitchFamily="18" charset="0"/>
                <a:cs typeface="Times New Roman" panose="02020603050405020304" pitchFamily="18" charset="0"/>
              </a:rPr>
              <a:t> профилактика).</a:t>
            </a:r>
            <a:endParaRPr lang="kk-KZ" sz="2000" dirty="0">
              <a:latin typeface="Times New Roman" panose="02020603050405020304" pitchFamily="18" charset="0"/>
              <a:cs typeface="Times New Roman" panose="02020603050405020304" pitchFamily="18" charset="0"/>
            </a:endParaRPr>
          </a:p>
          <a:p>
            <a:pPr marL="0" indent="0">
              <a:buNone/>
            </a:pPr>
            <a:r>
              <a:rPr lang="kk-KZ" sz="2000" dirty="0">
                <a:latin typeface="Times New Roman" panose="02020603050405020304" pitchFamily="18" charset="0"/>
                <a:cs typeface="Times New Roman" panose="02020603050405020304" pitchFamily="18" charset="0"/>
              </a:rPr>
              <a:t>   Сроки проведения работы с с 6-16 июня 2023 года. </a:t>
            </a:r>
            <a:endParaRPr lang="ru-RU" sz="2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71CEFA55-1AF3-4F2F-A141-9ED733B9A5B9}" type="slidenum">
              <a:rPr lang="ru-RU" smtClean="0"/>
              <a:t>2</a:t>
            </a:fld>
            <a:endParaRPr lang="ru-RU"/>
          </a:p>
        </p:txBody>
      </p:sp>
    </p:spTree>
    <p:extLst>
      <p:ext uri="{BB962C8B-B14F-4D97-AF65-F5344CB8AC3E}">
        <p14:creationId xmlns:p14="http://schemas.microsoft.com/office/powerpoint/2010/main" val="2942708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973466655"/>
              </p:ext>
            </p:extLst>
          </p:nvPr>
        </p:nvGraphicFramePr>
        <p:xfrm>
          <a:off x="299545" y="788276"/>
          <a:ext cx="11568608" cy="5307146"/>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819996" y="167922"/>
            <a:ext cx="10124888" cy="461665"/>
          </a:xfrm>
          <a:prstGeom prst="rect">
            <a:avLst/>
          </a:prstGeom>
        </p:spPr>
        <p:txBody>
          <a:bodyPr wrap="none">
            <a:spAutoFit/>
          </a:bodyPr>
          <a:lstStyle/>
          <a:p>
            <a:pPr algn="ctr"/>
            <a:r>
              <a:rPr lang="ru-RU" sz="2400" b="1" dirty="0">
                <a:latin typeface="Times New Roman" panose="02020603050405020304" pitchFamily="18" charset="0"/>
                <a:cs typeface="Times New Roman" panose="02020603050405020304" pitchFamily="18" charset="0"/>
              </a:rPr>
              <a:t>Диаграмма №9. Микробный пейзаж выделенных культур у пациентов </a:t>
            </a:r>
            <a:endParaRPr lang="ru-RU" sz="2400" dirty="0"/>
          </a:p>
        </p:txBody>
      </p:sp>
      <p:sp>
        <p:nvSpPr>
          <p:cNvPr id="2" name="Номер слайда 1"/>
          <p:cNvSpPr>
            <a:spLocks noGrp="1"/>
          </p:cNvSpPr>
          <p:nvPr>
            <p:ph type="sldNum" sz="quarter" idx="12"/>
          </p:nvPr>
        </p:nvSpPr>
        <p:spPr/>
        <p:txBody>
          <a:bodyPr/>
          <a:lstStyle/>
          <a:p>
            <a:fld id="{71CEFA55-1AF3-4F2F-A141-9ED733B9A5B9}" type="slidenum">
              <a:rPr lang="ru-RU" smtClean="0"/>
              <a:t>20</a:t>
            </a:fld>
            <a:endParaRPr lang="ru-RU"/>
          </a:p>
        </p:txBody>
      </p:sp>
    </p:spTree>
    <p:extLst>
      <p:ext uri="{BB962C8B-B14F-4D97-AF65-F5344CB8AC3E}">
        <p14:creationId xmlns:p14="http://schemas.microsoft.com/office/powerpoint/2010/main" val="1372583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1705018883"/>
              </p:ext>
            </p:extLst>
          </p:nvPr>
        </p:nvGraphicFramePr>
        <p:xfrm>
          <a:off x="383366" y="495439"/>
          <a:ext cx="5591336" cy="2933561"/>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угольник 1"/>
          <p:cNvSpPr/>
          <p:nvPr/>
        </p:nvSpPr>
        <p:spPr>
          <a:xfrm>
            <a:off x="2543606" y="33774"/>
            <a:ext cx="7104789" cy="461665"/>
          </a:xfrm>
          <a:prstGeom prst="rect">
            <a:avLst/>
          </a:prstGeom>
        </p:spPr>
        <p:txBody>
          <a:bodyPr wrap="square">
            <a:spAutoFit/>
          </a:bodyPr>
          <a:lstStyle/>
          <a:p>
            <a:pPr algn="ctr" fontAlgn="t"/>
            <a:r>
              <a:rPr lang="ru-RU" sz="2400" b="1" dirty="0">
                <a:latin typeface="Times New Roman" pitchFamily="18" charset="0"/>
                <a:cs typeface="Times New Roman" pitchFamily="18" charset="0"/>
              </a:rPr>
              <a:t>Причины возникновения ГСИ</a:t>
            </a:r>
          </a:p>
        </p:txBody>
      </p:sp>
      <p:sp>
        <p:nvSpPr>
          <p:cNvPr id="4" name="Прямоугольник 3"/>
          <p:cNvSpPr/>
          <p:nvPr/>
        </p:nvSpPr>
        <p:spPr>
          <a:xfrm>
            <a:off x="385491" y="51782"/>
            <a:ext cx="2458815" cy="461665"/>
          </a:xfrm>
          <a:prstGeom prst="rect">
            <a:avLst/>
          </a:prstGeom>
        </p:spPr>
        <p:txBody>
          <a:bodyPr wrap="none">
            <a:spAutoFit/>
          </a:bodyPr>
          <a:lstStyle/>
          <a:p>
            <a:r>
              <a:rPr lang="ru-RU" sz="2400" b="1" dirty="0">
                <a:latin typeface="Times New Roman" panose="02020603050405020304" pitchFamily="18" charset="0"/>
                <a:cs typeface="Times New Roman" panose="02020603050405020304" pitchFamily="18" charset="0"/>
              </a:rPr>
              <a:t>Диаграмма №10</a:t>
            </a:r>
            <a:endParaRPr lang="ru-RU" sz="2400" dirty="0"/>
          </a:p>
        </p:txBody>
      </p:sp>
      <p:sp>
        <p:nvSpPr>
          <p:cNvPr id="3" name="Номер слайда 2"/>
          <p:cNvSpPr>
            <a:spLocks noGrp="1"/>
          </p:cNvSpPr>
          <p:nvPr>
            <p:ph type="sldNum" sz="quarter" idx="12"/>
          </p:nvPr>
        </p:nvSpPr>
        <p:spPr/>
        <p:txBody>
          <a:bodyPr/>
          <a:lstStyle/>
          <a:p>
            <a:fld id="{71CEFA55-1AF3-4F2F-A141-9ED733B9A5B9}" type="slidenum">
              <a:rPr lang="ru-RU" smtClean="0"/>
              <a:t>21</a:t>
            </a:fld>
            <a:endParaRPr lang="ru-RU"/>
          </a:p>
        </p:txBody>
      </p:sp>
      <p:graphicFrame>
        <p:nvGraphicFramePr>
          <p:cNvPr id="6" name="Диаграмма 5">
            <a:extLst>
              <a:ext uri="{FF2B5EF4-FFF2-40B4-BE49-F238E27FC236}">
                <a16:creationId xmlns:a16="http://schemas.microsoft.com/office/drawing/2014/main" id="{290EC767-9D44-41B9-A892-665A613E87E9}"/>
              </a:ext>
            </a:extLst>
          </p:cNvPr>
          <p:cNvGraphicFramePr/>
          <p:nvPr>
            <p:extLst>
              <p:ext uri="{D42A27DB-BD31-4B8C-83A1-F6EECF244321}">
                <p14:modId xmlns:p14="http://schemas.microsoft.com/office/powerpoint/2010/main" val="2965517512"/>
              </p:ext>
            </p:extLst>
          </p:nvPr>
        </p:nvGraphicFramePr>
        <p:xfrm>
          <a:off x="262069" y="3233056"/>
          <a:ext cx="5712633" cy="2592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a:extLst>
              <a:ext uri="{FF2B5EF4-FFF2-40B4-BE49-F238E27FC236}">
                <a16:creationId xmlns:a16="http://schemas.microsoft.com/office/drawing/2014/main" id="{0BF8E53C-EAAE-41AC-96B0-BCBB2640FFD1}"/>
              </a:ext>
            </a:extLst>
          </p:cNvPr>
          <p:cNvGraphicFramePr/>
          <p:nvPr>
            <p:extLst>
              <p:ext uri="{D42A27DB-BD31-4B8C-83A1-F6EECF244321}">
                <p14:modId xmlns:p14="http://schemas.microsoft.com/office/powerpoint/2010/main" val="1609738711"/>
              </p:ext>
            </p:extLst>
          </p:nvPr>
        </p:nvGraphicFramePr>
        <p:xfrm>
          <a:off x="6197081" y="264606"/>
          <a:ext cx="5712633" cy="29990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a:extLst>
              <a:ext uri="{FF2B5EF4-FFF2-40B4-BE49-F238E27FC236}">
                <a16:creationId xmlns:a16="http://schemas.microsoft.com/office/drawing/2014/main" id="{95B06C26-1255-4816-85B1-3F675392D48F}"/>
              </a:ext>
            </a:extLst>
          </p:cNvPr>
          <p:cNvGraphicFramePr/>
          <p:nvPr>
            <p:extLst>
              <p:ext uri="{D42A27DB-BD31-4B8C-83A1-F6EECF244321}">
                <p14:modId xmlns:p14="http://schemas.microsoft.com/office/powerpoint/2010/main" val="1858936381"/>
              </p:ext>
            </p:extLst>
          </p:nvPr>
        </p:nvGraphicFramePr>
        <p:xfrm>
          <a:off x="5974702" y="3242060"/>
          <a:ext cx="6157392" cy="27702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666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4134774087"/>
              </p:ext>
            </p:extLst>
          </p:nvPr>
        </p:nvGraphicFramePr>
        <p:xfrm>
          <a:off x="383366" y="260649"/>
          <a:ext cx="11569285"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угольник 1"/>
          <p:cNvSpPr/>
          <p:nvPr/>
        </p:nvSpPr>
        <p:spPr>
          <a:xfrm>
            <a:off x="2543606" y="188641"/>
            <a:ext cx="7104789" cy="461665"/>
          </a:xfrm>
          <a:prstGeom prst="rect">
            <a:avLst/>
          </a:prstGeom>
        </p:spPr>
        <p:txBody>
          <a:bodyPr wrap="square">
            <a:spAutoFit/>
          </a:bodyPr>
          <a:lstStyle/>
          <a:p>
            <a:pPr algn="ctr" fontAlgn="t"/>
            <a:r>
              <a:rPr lang="ru-RU" sz="2400" b="1" dirty="0">
                <a:latin typeface="Times New Roman" pitchFamily="18" charset="0"/>
                <a:cs typeface="Times New Roman" pitchFamily="18" charset="0"/>
              </a:rPr>
              <a:t>Причины возникновения ГСИ</a:t>
            </a:r>
          </a:p>
        </p:txBody>
      </p:sp>
      <p:sp>
        <p:nvSpPr>
          <p:cNvPr id="3" name="Номер слайда 2"/>
          <p:cNvSpPr>
            <a:spLocks noGrp="1"/>
          </p:cNvSpPr>
          <p:nvPr>
            <p:ph type="sldNum" sz="quarter" idx="12"/>
          </p:nvPr>
        </p:nvSpPr>
        <p:spPr/>
        <p:txBody>
          <a:bodyPr/>
          <a:lstStyle/>
          <a:p>
            <a:fld id="{71CEFA55-1AF3-4F2F-A141-9ED733B9A5B9}" type="slidenum">
              <a:rPr lang="ru-RU" smtClean="0"/>
              <a:t>22</a:t>
            </a:fld>
            <a:endParaRPr lang="ru-RU"/>
          </a:p>
        </p:txBody>
      </p:sp>
    </p:spTree>
    <p:extLst>
      <p:ext uri="{BB962C8B-B14F-4D97-AF65-F5344CB8AC3E}">
        <p14:creationId xmlns:p14="http://schemas.microsoft.com/office/powerpoint/2010/main" val="3864794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2435757301"/>
              </p:ext>
            </p:extLst>
          </p:nvPr>
        </p:nvGraphicFramePr>
        <p:xfrm>
          <a:off x="1749972" y="836712"/>
          <a:ext cx="8672322" cy="4425754"/>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угольник 1"/>
          <p:cNvSpPr/>
          <p:nvPr/>
        </p:nvSpPr>
        <p:spPr>
          <a:xfrm>
            <a:off x="4194341" y="223257"/>
            <a:ext cx="3833742" cy="461665"/>
          </a:xfrm>
          <a:prstGeom prst="rect">
            <a:avLst/>
          </a:prstGeom>
        </p:spPr>
        <p:txBody>
          <a:bodyPr wrap="none">
            <a:spAutoFit/>
          </a:bodyPr>
          <a:lstStyle/>
          <a:p>
            <a:r>
              <a:rPr lang="ru-RU" sz="2400" b="1" dirty="0">
                <a:latin typeface="Times New Roman" pitchFamily="18" charset="0"/>
                <a:cs typeface="Times New Roman" pitchFamily="18" charset="0"/>
              </a:rPr>
              <a:t>Таблица по стерильности </a:t>
            </a:r>
          </a:p>
        </p:txBody>
      </p:sp>
      <p:sp>
        <p:nvSpPr>
          <p:cNvPr id="4" name="Прямоугольник 3"/>
          <p:cNvSpPr/>
          <p:nvPr/>
        </p:nvSpPr>
        <p:spPr>
          <a:xfrm>
            <a:off x="507020" y="260648"/>
            <a:ext cx="2143407" cy="400110"/>
          </a:xfrm>
          <a:prstGeom prst="rect">
            <a:avLst/>
          </a:prstGeom>
        </p:spPr>
        <p:txBody>
          <a:bodyPr wrap="none">
            <a:spAutoFit/>
          </a:bodyPr>
          <a:lstStyle/>
          <a:p>
            <a:r>
              <a:rPr lang="ru-RU" sz="2000" b="1" dirty="0">
                <a:latin typeface="Times New Roman" panose="02020603050405020304" pitchFamily="18" charset="0"/>
                <a:cs typeface="Times New Roman" panose="02020603050405020304" pitchFamily="18" charset="0"/>
              </a:rPr>
              <a:t>Диаграмма №19 </a:t>
            </a:r>
            <a:endParaRPr lang="ru-RU" sz="2000" dirty="0"/>
          </a:p>
        </p:txBody>
      </p:sp>
      <p:sp>
        <p:nvSpPr>
          <p:cNvPr id="3" name="Номер слайда 2"/>
          <p:cNvSpPr>
            <a:spLocks noGrp="1"/>
          </p:cNvSpPr>
          <p:nvPr>
            <p:ph type="sldNum" sz="quarter" idx="12"/>
          </p:nvPr>
        </p:nvSpPr>
        <p:spPr/>
        <p:txBody>
          <a:bodyPr/>
          <a:lstStyle/>
          <a:p>
            <a:fld id="{71CEFA55-1AF3-4F2F-A141-9ED733B9A5B9}" type="slidenum">
              <a:rPr lang="ru-RU" smtClean="0"/>
              <a:t>23</a:t>
            </a:fld>
            <a:endParaRPr lang="ru-RU"/>
          </a:p>
        </p:txBody>
      </p:sp>
    </p:spTree>
    <p:extLst>
      <p:ext uri="{BB962C8B-B14F-4D97-AF65-F5344CB8AC3E}">
        <p14:creationId xmlns:p14="http://schemas.microsoft.com/office/powerpoint/2010/main" val="364636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15414" y="548681"/>
            <a:ext cx="9288693" cy="461665"/>
          </a:xfrm>
          <a:prstGeom prst="rect">
            <a:avLst/>
          </a:prstGeom>
        </p:spPr>
        <p:txBody>
          <a:bodyPr wrap="square">
            <a:spAutoFit/>
          </a:bodyPr>
          <a:lstStyle/>
          <a:p>
            <a:pPr indent="449580" algn="ctr">
              <a:spcAft>
                <a:spcPts val="0"/>
              </a:spcAft>
            </a:pPr>
            <a:r>
              <a:rPr lang="ru-RU" sz="2400" b="1" dirty="0">
                <a:latin typeface="Times New Roman" panose="02020603050405020304" pitchFamily="18" charset="0"/>
                <a:ea typeface="Calibri" panose="020F0502020204030204" pitchFamily="34" charset="0"/>
                <a:cs typeface="Times New Roman" panose="02020603050405020304" pitchFamily="18" charset="0"/>
              </a:rPr>
              <a:t>Проблемные вопросы: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527382" y="1340768"/>
            <a:ext cx="11329257" cy="4154984"/>
          </a:xfrm>
          <a:prstGeom prst="rect">
            <a:avLst/>
          </a:prstGeom>
        </p:spPr>
        <p:txBody>
          <a:bodyPr wrap="square">
            <a:spAutoFit/>
          </a:bodyPr>
          <a:lstStyle/>
          <a:p>
            <a:pPr marL="457200" indent="-457200" fontAlgn="t">
              <a:buAutoNum type="arabicPeriod"/>
            </a:pPr>
            <a:endParaRPr lang="ru-RU" sz="2400" dirty="0">
              <a:latin typeface="Times New Roman" pitchFamily="18" charset="0"/>
              <a:cs typeface="Times New Roman" pitchFamily="18" charset="0"/>
            </a:endParaRPr>
          </a:p>
          <a:p>
            <a:pPr marL="457200" indent="-457200" fontAlgn="t">
              <a:buAutoNum type="arabicPeriod"/>
            </a:pPr>
            <a:r>
              <a:rPr lang="ru-RU" sz="2400" dirty="0">
                <a:latin typeface="Times New Roman" pitchFamily="18" charset="0"/>
                <a:cs typeface="Times New Roman" pitchFamily="18" charset="0"/>
              </a:rPr>
              <a:t>Отчетная форма АСУ ИСМП не регламентируется приказами МЗ РК</a:t>
            </a:r>
          </a:p>
          <a:p>
            <a:pPr marL="457200" indent="-457200" fontAlgn="t">
              <a:buAutoNum type="arabicPeriod"/>
            </a:pPr>
            <a:r>
              <a:rPr lang="ru-RU" sz="2400" dirty="0">
                <a:latin typeface="Times New Roman" pitchFamily="18" charset="0"/>
                <a:cs typeface="Times New Roman" pitchFamily="18" charset="0"/>
              </a:rPr>
              <a:t>В отчетной форме АСУ ИСМП отсутствуют классификация ИОХВ, согласно СП 151 по стандарту определения инфекции </a:t>
            </a:r>
            <a:r>
              <a:rPr lang="ru-RU" sz="2400" i="1" dirty="0">
                <a:latin typeface="Times New Roman" pitchFamily="18" charset="0"/>
                <a:cs typeface="Times New Roman" pitchFamily="18" charset="0"/>
              </a:rPr>
              <a:t>(поверхностные, глубокие, инфекция в области хирургического вмешательства органа или полости)</a:t>
            </a:r>
          </a:p>
          <a:p>
            <a:pPr marL="457200" indent="-457200" fontAlgn="t">
              <a:buFontTx/>
              <a:buAutoNum type="arabicPeriod"/>
            </a:pPr>
            <a:r>
              <a:rPr lang="ru-RU" sz="2400" dirty="0">
                <a:latin typeface="Times New Roman" pitchFamily="18" charset="0"/>
                <a:cs typeface="Times New Roman" pitchFamily="18" charset="0"/>
              </a:rPr>
              <a:t>Отсутствуют данные по инкубационному периоду ИОХВ</a:t>
            </a:r>
          </a:p>
          <a:p>
            <a:pPr marL="457200" indent="-457200" fontAlgn="t">
              <a:buFontTx/>
              <a:buAutoNum type="arabicPeriod"/>
            </a:pPr>
            <a:r>
              <a:rPr lang="ru-RU" sz="2400" dirty="0">
                <a:latin typeface="Times New Roman" pitchFamily="18" charset="0"/>
                <a:cs typeface="Times New Roman" pitchFamily="18" charset="0"/>
              </a:rPr>
              <a:t>Недостаточный сбор данных по исследованию стерильности в МО </a:t>
            </a:r>
          </a:p>
          <a:p>
            <a:pPr marL="457200" indent="-457200" fontAlgn="t">
              <a:buFontTx/>
              <a:buAutoNum type="arabicPeriod"/>
            </a:pPr>
            <a:r>
              <a:rPr lang="ru-RU" sz="2400" dirty="0">
                <a:latin typeface="Times New Roman" pitchFamily="18" charset="0"/>
                <a:cs typeface="Times New Roman" pitchFamily="18" charset="0"/>
              </a:rPr>
              <a:t>Недостаточно информативная структура возбудителей ИОХВ (микробный пейзаж пациентов)</a:t>
            </a:r>
          </a:p>
          <a:p>
            <a:pPr marL="457200" indent="-457200" fontAlgn="t">
              <a:buFontTx/>
              <a:buAutoNum type="arabicPeriod"/>
            </a:pPr>
            <a:r>
              <a:rPr lang="ru-RU" sz="2400" dirty="0">
                <a:latin typeface="Times New Roman" pitchFamily="18" charset="0"/>
                <a:cs typeface="Times New Roman" pitchFamily="18" charset="0"/>
              </a:rPr>
              <a:t>Отсутствие данных по </a:t>
            </a:r>
            <a:r>
              <a:rPr lang="ru-RU" sz="2400" dirty="0" err="1">
                <a:latin typeface="Times New Roman" pitchFamily="18" charset="0"/>
                <a:cs typeface="Times New Roman" pitchFamily="18" charset="0"/>
              </a:rPr>
              <a:t>антибиотиокорезистентности</a:t>
            </a:r>
            <a:r>
              <a:rPr lang="ru-RU" sz="2400" dirty="0">
                <a:latin typeface="Times New Roman" pitchFamily="18" charset="0"/>
                <a:cs typeface="Times New Roman" pitchFamily="18" charset="0"/>
              </a:rPr>
              <a:t> в отчете АСУ ИСМП</a:t>
            </a:r>
          </a:p>
          <a:p>
            <a:pPr marL="457200" indent="-457200" fontAlgn="t">
              <a:buFontTx/>
              <a:buAutoNum type="arabicPeriod"/>
            </a:pPr>
            <a:r>
              <a:rPr lang="ru-RU" sz="2400" dirty="0">
                <a:latin typeface="Times New Roman" pitchFamily="18" charset="0"/>
                <a:cs typeface="Times New Roman" pitchFamily="18" charset="0"/>
              </a:rPr>
              <a:t>Не расширены факторы риска, а именно в графе «другие» в таблице №3 </a:t>
            </a:r>
          </a:p>
        </p:txBody>
      </p:sp>
      <p:sp>
        <p:nvSpPr>
          <p:cNvPr id="3" name="Номер слайда 2"/>
          <p:cNvSpPr>
            <a:spLocks noGrp="1"/>
          </p:cNvSpPr>
          <p:nvPr>
            <p:ph type="sldNum" sz="quarter" idx="12"/>
          </p:nvPr>
        </p:nvSpPr>
        <p:spPr/>
        <p:txBody>
          <a:bodyPr/>
          <a:lstStyle/>
          <a:p>
            <a:fld id="{71CEFA55-1AF3-4F2F-A141-9ED733B9A5B9}" type="slidenum">
              <a:rPr lang="ru-RU" smtClean="0"/>
              <a:t>24</a:t>
            </a:fld>
            <a:endParaRPr lang="ru-RU"/>
          </a:p>
        </p:txBody>
      </p:sp>
    </p:spTree>
    <p:extLst>
      <p:ext uri="{BB962C8B-B14F-4D97-AF65-F5344CB8AC3E}">
        <p14:creationId xmlns:p14="http://schemas.microsoft.com/office/powerpoint/2010/main" val="588589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18010" y="461665"/>
            <a:ext cx="11173247" cy="6001643"/>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1. Обеспечить активное выявление, достоверный учет и регистрацию ИОХВ, путей передачи ИОХВ в медицинских организациях при проверках и по эпидемиологическим показаниям.  </a:t>
            </a:r>
          </a:p>
          <a:p>
            <a:r>
              <a:rPr lang="ru-RU" sz="2000" dirty="0">
                <a:latin typeface="Times New Roman" panose="02020603050405020304" pitchFamily="18" charset="0"/>
                <a:cs typeface="Times New Roman" panose="02020603050405020304" pitchFamily="18" charset="0"/>
              </a:rPr>
              <a:t>2. Пересмотреть отчетную форму АСУ ИСМП в соответствии с регламентирующими НПА МЗ РК.</a:t>
            </a:r>
          </a:p>
          <a:p>
            <a:r>
              <a:rPr lang="ru-RU" sz="2000" dirty="0">
                <a:latin typeface="Times New Roman" panose="02020603050405020304" pitchFamily="18" charset="0"/>
                <a:cs typeface="Times New Roman" panose="02020603050405020304" pitchFamily="18" charset="0"/>
              </a:rPr>
              <a:t>3. Обеспечить своевременность и полноту проведения эпидемиологического расследования при         регистрации ИОХВ и организации противоэпидемических (профилактических) мероприятий в   соответствии регламентирующих НПА и в составлении отчетов АСУ ИСМП.</a:t>
            </a:r>
          </a:p>
          <a:p>
            <a:r>
              <a:rPr lang="ru-RU" sz="2000" dirty="0">
                <a:latin typeface="Times New Roman" panose="02020603050405020304" pitchFamily="18" charset="0"/>
                <a:cs typeface="Times New Roman" panose="02020603050405020304" pitchFamily="18" charset="0"/>
              </a:rPr>
              <a:t>4.  Предоставить ежемесячный и с нарастающим итогом мониторинг «</a:t>
            </a:r>
            <a:r>
              <a:rPr lang="ru-RU" sz="2000" dirty="0" err="1">
                <a:latin typeface="Times New Roman" panose="02020603050405020304" pitchFamily="18" charset="0"/>
                <a:cs typeface="Times New Roman" panose="02020603050405020304" pitchFamily="18" charset="0"/>
              </a:rPr>
              <a:t>Эпиднадзор</a:t>
            </a:r>
            <a:r>
              <a:rPr lang="ru-RU" sz="2000" dirty="0">
                <a:latin typeface="Times New Roman" panose="02020603050405020304" pitchFamily="18" charset="0"/>
                <a:cs typeface="Times New Roman" panose="02020603050405020304" pitchFamily="18" charset="0"/>
              </a:rPr>
              <a:t> за ИОХВ», с     полным описанием таблиц, в т.ч. (граф «другие»).</a:t>
            </a:r>
          </a:p>
          <a:p>
            <a:r>
              <a:rPr lang="ru-RU" sz="2000" dirty="0">
                <a:latin typeface="Times New Roman" panose="02020603050405020304" pitchFamily="18" charset="0"/>
                <a:cs typeface="Times New Roman" panose="02020603050405020304" pitchFamily="18" charset="0"/>
              </a:rPr>
              <a:t>5. Обеспечить контроль проведения лабораторного исследования для подтверждения вероятного случая ИОХВ с последующим обязательным проведением исследований на антимикробную резистентность выделенного микроорганизма.</a:t>
            </a:r>
          </a:p>
          <a:p>
            <a:r>
              <a:rPr lang="ru-RU" sz="2000" dirty="0">
                <a:latin typeface="Times New Roman" panose="02020603050405020304" pitchFamily="18" charset="0"/>
                <a:cs typeface="Times New Roman" panose="02020603050405020304" pitchFamily="18" charset="0"/>
              </a:rPr>
              <a:t>6. Проведение обучающих семинаров, тренингов, мастер-классов для медицинских работников по организации и реализации принципов инфекционного контроля на всех этапах оказания медицинских услуг, с учетом наличия факторов риска развития ИСМП, в т. ч. ИОХВ.</a:t>
            </a:r>
          </a:p>
          <a:p>
            <a:r>
              <a:rPr lang="ru-RU" sz="2000" dirty="0">
                <a:latin typeface="Times New Roman" panose="02020603050405020304" pitchFamily="18" charset="0"/>
                <a:cs typeface="Times New Roman" panose="02020603050405020304" pitchFamily="18" charset="0"/>
              </a:rPr>
              <a:t>7. Обеспечить повышение квалификации по вопросам организации инфекционного контроля специалистов  ДСЭК</a:t>
            </a:r>
          </a:p>
          <a:p>
            <a:pPr marL="457200" indent="-457200" algn="just">
              <a:buAutoNum type="arabicPeriod" startAt="5"/>
            </a:pPr>
            <a:endParaRPr lang="ru-RU" sz="2000" dirty="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 </a:t>
            </a:r>
          </a:p>
        </p:txBody>
      </p:sp>
      <p:sp>
        <p:nvSpPr>
          <p:cNvPr id="6" name="Прямоугольник 5"/>
          <p:cNvSpPr/>
          <p:nvPr/>
        </p:nvSpPr>
        <p:spPr>
          <a:xfrm>
            <a:off x="4372575" y="0"/>
            <a:ext cx="2296334" cy="461665"/>
          </a:xfrm>
          <a:prstGeom prst="rect">
            <a:avLst/>
          </a:prstGeom>
        </p:spPr>
        <p:txBody>
          <a:bodyPr wrap="none">
            <a:spAutoFit/>
          </a:bodyPr>
          <a:lstStyle/>
          <a:p>
            <a:r>
              <a:rPr lang="ru-RU" sz="2400" b="1" dirty="0">
                <a:latin typeface="Times New Roman" panose="02020603050405020304" pitchFamily="18" charset="0"/>
                <a:cs typeface="Times New Roman" panose="02020603050405020304" pitchFamily="18" charset="0"/>
              </a:rPr>
              <a:t>Рекомендации:</a:t>
            </a:r>
            <a:endParaRPr lang="ru-RU" dirty="0"/>
          </a:p>
        </p:txBody>
      </p:sp>
      <p:sp>
        <p:nvSpPr>
          <p:cNvPr id="2" name="Номер слайда 1"/>
          <p:cNvSpPr>
            <a:spLocks noGrp="1"/>
          </p:cNvSpPr>
          <p:nvPr>
            <p:ph type="sldNum" sz="quarter" idx="12"/>
          </p:nvPr>
        </p:nvSpPr>
        <p:spPr/>
        <p:txBody>
          <a:bodyPr/>
          <a:lstStyle/>
          <a:p>
            <a:fld id="{71CEFA55-1AF3-4F2F-A141-9ED733B9A5B9}" type="slidenum">
              <a:rPr lang="ru-RU" smtClean="0"/>
              <a:t>25</a:t>
            </a:fld>
            <a:endParaRPr lang="ru-RU"/>
          </a:p>
        </p:txBody>
      </p:sp>
    </p:spTree>
    <p:extLst>
      <p:ext uri="{BB962C8B-B14F-4D97-AF65-F5344CB8AC3E}">
        <p14:creationId xmlns:p14="http://schemas.microsoft.com/office/powerpoint/2010/main" val="2324302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0962" y="1499860"/>
            <a:ext cx="11146805" cy="1980319"/>
          </a:xfrm>
        </p:spPr>
        <p:txBody>
          <a:bodyPr>
            <a:normAutofit/>
          </a:bodyPr>
          <a:lstStyle/>
          <a:p>
            <a:pPr marL="228600" lvl="0" indent="-228600">
              <a:lnSpc>
                <a:spcPct val="90000"/>
              </a:lnSpc>
              <a:defRPr/>
            </a:pPr>
            <a:r>
              <a:rPr lang="kk-KZ" sz="2800" b="1" dirty="0">
                <a:latin typeface="Times New Roman" panose="02020603050405020304" pitchFamily="18" charset="0"/>
                <a:cs typeface="Times New Roman" panose="02020603050405020304" pitchFamily="18" charset="0"/>
              </a:rPr>
              <a:t>Тема:</a:t>
            </a:r>
            <a:r>
              <a:rPr lang="kk-KZ"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800" b="1" dirty="0">
                <a:solidFill>
                  <a:prstClr val="black"/>
                </a:solidFill>
                <a:latin typeface="Times New Roman" pitchFamily="18" charset="0"/>
                <a:ea typeface="+mn-ea"/>
                <a:cs typeface="Times New Roman" pitchFamily="18" charset="0"/>
              </a:rPr>
              <a:t>Полнота расследований случаев ИОХВ по факторам риска, классификация имеющим ИОХВ по международным стандартам определения случаев в рамках CDC и Приказа № ҚР ДСМ-151</a:t>
            </a:r>
            <a:endParaRPr lang="kk-KZ" sz="2800" b="1" dirty="0">
              <a:solidFill>
                <a:prstClr val="black"/>
              </a:solidFill>
              <a:latin typeface="Times New Roman" pitchFamily="18" charset="0"/>
              <a:ea typeface="+mn-ea"/>
              <a:cs typeface="Times New Roman" pitchFamily="18" charset="0"/>
            </a:endParaRPr>
          </a:p>
        </p:txBody>
      </p:sp>
      <p:sp>
        <p:nvSpPr>
          <p:cNvPr id="3" name="Подзаголовок 2"/>
          <p:cNvSpPr>
            <a:spLocks noGrp="1"/>
          </p:cNvSpPr>
          <p:nvPr>
            <p:ph type="subTitle" idx="1"/>
          </p:nvPr>
        </p:nvSpPr>
        <p:spPr>
          <a:xfrm>
            <a:off x="675862" y="3644113"/>
            <a:ext cx="11119218" cy="2097360"/>
          </a:xfrm>
        </p:spPr>
        <p:txBody>
          <a:bodyPr>
            <a:normAutofit/>
          </a:bodyPr>
          <a:lstStyle/>
          <a:p>
            <a:pPr algn="l"/>
            <a:r>
              <a:rPr lang="kk-KZ" sz="2000" dirty="0">
                <a:solidFill>
                  <a:schemeClr val="tx1"/>
                </a:solidFill>
                <a:latin typeface="Times New Roman" panose="02020603050405020304" pitchFamily="18" charset="0"/>
                <a:cs typeface="Times New Roman" panose="02020603050405020304" pitchFamily="18" charset="0"/>
              </a:rPr>
              <a:t>Участник №2 </a:t>
            </a:r>
            <a:endParaRPr lang="ru-RU" sz="2000" dirty="0">
              <a:solidFill>
                <a:schemeClr val="tx1"/>
              </a:solidFill>
              <a:latin typeface="Times New Roman" panose="02020603050405020304" pitchFamily="18" charset="0"/>
              <a:cs typeface="Times New Roman" panose="02020603050405020304" pitchFamily="18" charset="0"/>
            </a:endParaRPr>
          </a:p>
          <a:p>
            <a:pPr algn="l"/>
            <a:r>
              <a:rPr lang="ru-RU" sz="2000" dirty="0" err="1">
                <a:solidFill>
                  <a:schemeClr val="tx1"/>
                </a:solidFill>
                <a:latin typeface="Times New Roman" panose="02020603050405020304" pitchFamily="18" charset="0"/>
                <a:cs typeface="Times New Roman" panose="02020603050405020304" pitchFamily="18" charset="0"/>
              </a:rPr>
              <a:t>Жансеитова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Меруерт</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Шаймерденовна</a:t>
            </a:r>
            <a:r>
              <a:rPr lang="ru-RU" sz="2000" dirty="0">
                <a:solidFill>
                  <a:schemeClr val="tx1"/>
                </a:solidFill>
                <a:latin typeface="Times New Roman" panose="02020603050405020304" pitchFamily="18" charset="0"/>
                <a:cs typeface="Times New Roman" panose="02020603050405020304" pitchFamily="18" charset="0"/>
              </a:rPr>
              <a:t> – руководитель отдела эпидемиологического контроля и надзора УСЭК </a:t>
            </a:r>
            <a:r>
              <a:rPr lang="ru-RU" sz="2000" dirty="0" err="1">
                <a:solidFill>
                  <a:schemeClr val="tx1"/>
                </a:solidFill>
                <a:latin typeface="Times New Roman" panose="02020603050405020304" pitchFamily="18" charset="0"/>
                <a:cs typeface="Times New Roman" panose="02020603050405020304" pitchFamily="18" charset="0"/>
              </a:rPr>
              <a:t>Бостандыкского</a:t>
            </a:r>
            <a:r>
              <a:rPr lang="ru-RU" sz="2000" dirty="0">
                <a:solidFill>
                  <a:schemeClr val="tx1"/>
                </a:solidFill>
                <a:latin typeface="Times New Roman" panose="02020603050405020304" pitchFamily="18" charset="0"/>
                <a:cs typeface="Times New Roman" panose="02020603050405020304" pitchFamily="18" charset="0"/>
              </a:rPr>
              <a:t> района г. Алматы</a:t>
            </a: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1045030" y="194116"/>
            <a:ext cx="10646228" cy="830997"/>
          </a:xfrm>
          <a:prstGeom prst="rect">
            <a:avLst/>
          </a:prstGeom>
        </p:spPr>
        <p:txBody>
          <a:bodyPr wrap="square">
            <a:spAutoFit/>
          </a:bodyPr>
          <a:lstStyle/>
          <a:p>
            <a:pPr algn="ctr">
              <a:spcBef>
                <a:spcPct val="0"/>
              </a:spcBef>
              <a:defRPr/>
            </a:pPr>
            <a:r>
              <a:rPr lang="kk-KZ" sz="2400" b="1" dirty="0">
                <a:solidFill>
                  <a:prstClr val="black"/>
                </a:solidFill>
                <a:latin typeface="Times New Roman" pitchFamily="18" charset="0"/>
                <a:cs typeface="Times New Roman" pitchFamily="18" charset="0"/>
              </a:rPr>
              <a:t>«Профилактика инфекции и инфекционный контроль (ПИИК), </a:t>
            </a:r>
          </a:p>
          <a:p>
            <a:pPr algn="ctr">
              <a:spcBef>
                <a:spcPct val="0"/>
              </a:spcBef>
              <a:defRPr/>
            </a:pPr>
            <a:r>
              <a:rPr lang="ru-RU" sz="2400" b="1" dirty="0">
                <a:latin typeface="Times New Roman" pitchFamily="18" charset="0"/>
                <a:cs typeface="Times New Roman" pitchFamily="18" charset="0"/>
              </a:rPr>
              <a:t>вопросы эпидемиологического надзора за ИСМП</a:t>
            </a:r>
            <a:r>
              <a:rPr lang="kk-KZ" sz="2400" b="1" dirty="0">
                <a:solidFill>
                  <a:prstClr val="black"/>
                </a:solidFill>
                <a:latin typeface="Times New Roman" pitchFamily="18" charset="0"/>
                <a:cs typeface="Times New Roman" pitchFamily="18" charset="0"/>
              </a:rPr>
              <a:t>»</a:t>
            </a: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26</a:t>
            </a:fld>
            <a:endParaRPr lang="ru-RU">
              <a:solidFill>
                <a:prstClr val="black">
                  <a:tint val="75000"/>
                </a:prstClr>
              </a:solidFill>
            </a:endParaRPr>
          </a:p>
        </p:txBody>
      </p:sp>
    </p:spTree>
    <p:extLst>
      <p:ext uri="{BB962C8B-B14F-4D97-AF65-F5344CB8AC3E}">
        <p14:creationId xmlns:p14="http://schemas.microsoft.com/office/powerpoint/2010/main" val="213904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8284" y="1877851"/>
            <a:ext cx="9650187" cy="958188"/>
          </a:xfrm>
        </p:spPr>
        <p:txBody>
          <a:bodyPr>
            <a:normAutofit fontScale="90000"/>
          </a:bodyPr>
          <a:lstStyle/>
          <a:p>
            <a:pPr lvl="0" algn="l">
              <a:lnSpc>
                <a:spcPts val="2400"/>
              </a:lnSpc>
              <a:spcBef>
                <a:spcPts val="0"/>
              </a:spcBef>
            </a:pPr>
            <a:r>
              <a:rPr lang="ru-RU" sz="2400" spc="-60" dirty="0">
                <a:solidFill>
                  <a:srgbClr val="000000"/>
                </a:solidFill>
                <a:latin typeface="Times New Roman" panose="02020603050405020304" pitchFamily="18" charset="0"/>
                <a:ea typeface="+mn-ea"/>
                <a:cs typeface="Times New Roman" panose="02020603050405020304" pitchFamily="18" charset="0"/>
              </a:rPr>
              <a:t>1. Описательный анализ протоколов эпидемиологического расследования случаев ИОХВ;</a:t>
            </a:r>
            <a:br>
              <a:rPr lang="ru-RU" sz="2400" spc="-60" dirty="0">
                <a:solidFill>
                  <a:srgbClr val="000000"/>
                </a:solidFill>
                <a:latin typeface="Times New Roman" panose="02020603050405020304" pitchFamily="18" charset="0"/>
                <a:ea typeface="+mn-ea"/>
                <a:cs typeface="Times New Roman" panose="02020603050405020304" pitchFamily="18" charset="0"/>
              </a:rPr>
            </a:br>
            <a:br>
              <a:rPr lang="ru-RU" sz="2400" spc="-60" dirty="0">
                <a:solidFill>
                  <a:srgbClr val="000000"/>
                </a:solidFill>
                <a:latin typeface="Times New Roman" panose="02020603050405020304" pitchFamily="18" charset="0"/>
                <a:ea typeface="+mn-ea"/>
                <a:cs typeface="Times New Roman" panose="02020603050405020304" pitchFamily="18" charset="0"/>
              </a:rPr>
            </a:br>
            <a:r>
              <a:rPr lang="ru-RU" sz="2400" spc="-60" dirty="0">
                <a:solidFill>
                  <a:srgbClr val="000000"/>
                </a:solidFill>
                <a:latin typeface="Times New Roman" panose="02020603050405020304" pitchFamily="18" charset="0"/>
                <a:ea typeface="+mn-ea"/>
                <a:cs typeface="Times New Roman" panose="02020603050405020304" pitchFamily="18" charset="0"/>
              </a:rPr>
              <a:t>2. Расчет статистических показателей.</a:t>
            </a:r>
            <a:br>
              <a:rPr lang="ru-RU" sz="2400" b="1" spc="-60" dirty="0">
                <a:solidFill>
                  <a:srgbClr val="000000"/>
                </a:solidFill>
                <a:latin typeface="Times New Roman" panose="02020603050405020304" pitchFamily="18" charset="0"/>
                <a:ea typeface="+mn-ea"/>
                <a:cs typeface="Times New Roman" panose="02020603050405020304" pitchFamily="18" charset="0"/>
              </a:rPr>
            </a:br>
            <a:br>
              <a:rPr lang="ru-RU" sz="2400" b="1" spc="-60" dirty="0">
                <a:solidFill>
                  <a:srgbClr val="000000"/>
                </a:solidFill>
                <a:latin typeface="Times New Roman" panose="02020603050405020304" pitchFamily="18" charset="0"/>
                <a:ea typeface="+mn-ea"/>
                <a:cs typeface="Times New Roman" panose="02020603050405020304" pitchFamily="18" charset="0"/>
              </a:rPr>
            </a:br>
            <a:endParaRPr lang="ru-RU" sz="2400" b="1" spc="-60" dirty="0">
              <a:solidFill>
                <a:srgbClr val="000000"/>
              </a:solidFill>
              <a:latin typeface="Times New Roman" panose="02020603050405020304" pitchFamily="18" charset="0"/>
              <a:ea typeface="+mn-ea"/>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607105" y="414788"/>
            <a:ext cx="10646228" cy="461665"/>
          </a:xfrm>
          <a:prstGeom prst="rect">
            <a:avLst/>
          </a:prstGeom>
        </p:spPr>
        <p:txBody>
          <a:bodyPr wrap="square">
            <a:spAutoFit/>
          </a:bodyPr>
          <a:lstStyle/>
          <a:p>
            <a:pPr lvl="0" algn="ctr">
              <a:spcBef>
                <a:spcPct val="0"/>
              </a:spcBef>
              <a:defRPr/>
            </a:pPr>
            <a:r>
              <a:rPr lang="kk-KZ" sz="2400" b="1" dirty="0">
                <a:solidFill>
                  <a:prstClr val="black"/>
                </a:solidFill>
                <a:latin typeface="Times New Roman" pitchFamily="18" charset="0"/>
                <a:cs typeface="Times New Roman" pitchFamily="18" charset="0"/>
              </a:rPr>
              <a:t>Методы:</a:t>
            </a:r>
          </a:p>
        </p:txBody>
      </p:sp>
      <p:sp>
        <p:nvSpPr>
          <p:cNvPr id="3" name="Номер слайда 2"/>
          <p:cNvSpPr>
            <a:spLocks noGrp="1"/>
          </p:cNvSpPr>
          <p:nvPr>
            <p:ph type="sldNum" sz="quarter" idx="12"/>
          </p:nvPr>
        </p:nvSpPr>
        <p:spPr/>
        <p:txBody>
          <a:bodyPr/>
          <a:lstStyle/>
          <a:p>
            <a:fld id="{71CEFA55-1AF3-4F2F-A141-9ED733B9A5B9}" type="slidenum">
              <a:rPr lang="ru-RU" smtClean="0"/>
              <a:t>27</a:t>
            </a:fld>
            <a:endParaRPr lang="ru-RU"/>
          </a:p>
        </p:txBody>
      </p:sp>
    </p:spTree>
    <p:extLst>
      <p:ext uri="{BB962C8B-B14F-4D97-AF65-F5344CB8AC3E}">
        <p14:creationId xmlns:p14="http://schemas.microsoft.com/office/powerpoint/2010/main" val="1691047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3131" y="1294093"/>
            <a:ext cx="11842655" cy="958188"/>
          </a:xfrm>
        </p:spPr>
        <p:txBody>
          <a:bodyPr>
            <a:normAutofit fontScale="90000"/>
          </a:bodyPr>
          <a:lstStyle/>
          <a:p>
            <a:pPr lvl="0" algn="l">
              <a:lnSpc>
                <a:spcPts val="2400"/>
              </a:lnSpc>
              <a:spcBef>
                <a:spcPts val="0"/>
              </a:spcBef>
            </a:pPr>
            <a:r>
              <a:rPr lang="ru-RU" sz="2400" b="1" spc="-60" dirty="0">
                <a:solidFill>
                  <a:srgbClr val="000000"/>
                </a:solidFill>
                <a:latin typeface="Times New Roman" panose="02020603050405020304" pitchFamily="18" charset="0"/>
                <a:ea typeface="+mn-ea"/>
                <a:cs typeface="Times New Roman" panose="02020603050405020304" pitchFamily="18" charset="0"/>
              </a:rPr>
              <a:t>	</a:t>
            </a:r>
            <a:r>
              <a:rPr lang="ru-RU" sz="2400" spc="-60" dirty="0">
                <a:solidFill>
                  <a:srgbClr val="000000"/>
                </a:solidFill>
                <a:latin typeface="Times New Roman" panose="02020603050405020304" pitchFamily="18" charset="0"/>
                <a:ea typeface="+mn-ea"/>
                <a:cs typeface="Times New Roman" panose="02020603050405020304" pitchFamily="18" charset="0"/>
              </a:rPr>
              <a:t>Это специфическая совокупность приемов для выявления причин возникновения и распространения любых патологических состояний и состояния здоровья в популяции людей. Эпидемиологическая диагностика инфекций, связанных с оказанием медицинской помощи, осуществляется </a:t>
            </a:r>
            <a:r>
              <a:rPr lang="ru-RU" sz="2400" b="1" spc="-60" dirty="0">
                <a:solidFill>
                  <a:srgbClr val="000000"/>
                </a:solidFill>
                <a:latin typeface="Times New Roman" panose="02020603050405020304" pitchFamily="18" charset="0"/>
                <a:ea typeface="+mn-ea"/>
                <a:cs typeface="Times New Roman" panose="02020603050405020304" pitchFamily="18" charset="0"/>
              </a:rPr>
              <a:t>с целью выявления факторов риска их возникновения и распространения, источников, факторов и путей передачи возбудителей инфекции.</a:t>
            </a: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485806" y="269843"/>
            <a:ext cx="10646228" cy="461665"/>
          </a:xfrm>
          <a:prstGeom prst="rect">
            <a:avLst/>
          </a:prstGeom>
        </p:spPr>
        <p:txBody>
          <a:bodyPr wrap="square">
            <a:spAutoFit/>
          </a:bodyPr>
          <a:lstStyle/>
          <a:p>
            <a:pPr lvl="0" algn="ctr">
              <a:spcBef>
                <a:spcPct val="0"/>
              </a:spcBef>
              <a:defRPr/>
            </a:pPr>
            <a:r>
              <a:rPr lang="kk-KZ" sz="2400" b="1" dirty="0">
                <a:solidFill>
                  <a:prstClr val="black"/>
                </a:solidFill>
                <a:latin typeface="Times New Roman" pitchFamily="18" charset="0"/>
                <a:cs typeface="Times New Roman" pitchFamily="18" charset="0"/>
              </a:rPr>
              <a:t>Эпидемиологическая диагностика</a:t>
            </a:r>
          </a:p>
        </p:txBody>
      </p:sp>
      <p:pic>
        <p:nvPicPr>
          <p:cNvPr id="8" name="Рисунок 7">
            <a:extLst>
              <a:ext uri="{FF2B5EF4-FFF2-40B4-BE49-F238E27FC236}">
                <a16:creationId xmlns:a16="http://schemas.microsoft.com/office/drawing/2014/main" id="{E0283983-BBAE-4814-A178-9F01F8CD3D52}"/>
              </a:ext>
            </a:extLst>
          </p:cNvPr>
          <p:cNvPicPr>
            <a:picLocks noChangeAspect="1"/>
          </p:cNvPicPr>
          <p:nvPr/>
        </p:nvPicPr>
        <p:blipFill>
          <a:blip r:embed="rId2"/>
          <a:stretch>
            <a:fillRect/>
          </a:stretch>
        </p:blipFill>
        <p:spPr>
          <a:xfrm>
            <a:off x="1445623" y="2156768"/>
            <a:ext cx="7831244" cy="3904513"/>
          </a:xfrm>
          <a:prstGeom prst="rect">
            <a:avLst/>
          </a:prstGeom>
        </p:spPr>
      </p:pic>
      <p:sp>
        <p:nvSpPr>
          <p:cNvPr id="3" name="Номер слайда 2"/>
          <p:cNvSpPr>
            <a:spLocks noGrp="1"/>
          </p:cNvSpPr>
          <p:nvPr>
            <p:ph type="sldNum" sz="quarter" idx="12"/>
          </p:nvPr>
        </p:nvSpPr>
        <p:spPr/>
        <p:txBody>
          <a:bodyPr/>
          <a:lstStyle/>
          <a:p>
            <a:fld id="{71CEFA55-1AF3-4F2F-A141-9ED733B9A5B9}" type="slidenum">
              <a:rPr lang="ru-RU" smtClean="0"/>
              <a:t>28</a:t>
            </a:fld>
            <a:endParaRPr lang="ru-RU"/>
          </a:p>
        </p:txBody>
      </p:sp>
    </p:spTree>
    <p:extLst>
      <p:ext uri="{BB962C8B-B14F-4D97-AF65-F5344CB8AC3E}">
        <p14:creationId xmlns:p14="http://schemas.microsoft.com/office/powerpoint/2010/main" val="3837437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0524" y="1103587"/>
            <a:ext cx="10129213" cy="3058510"/>
          </a:xfrm>
        </p:spPr>
        <p:txBody>
          <a:bodyPr>
            <a:normAutofit/>
          </a:bodyPr>
          <a:lstStyle/>
          <a:p>
            <a:pPr lvl="0" algn="l">
              <a:lnSpc>
                <a:spcPts val="2400"/>
              </a:lnSpc>
              <a:spcBef>
                <a:spcPts val="0"/>
              </a:spcBef>
            </a:pPr>
            <a:r>
              <a:rPr lang="ru-RU" sz="2400" spc="-60" dirty="0">
                <a:latin typeface="Times New Roman" panose="02020603050405020304" pitchFamily="18" charset="0"/>
                <a:ea typeface="+mn-ea"/>
                <a:cs typeface="Times New Roman" panose="02020603050405020304" pitchFamily="18" charset="0"/>
              </a:rPr>
              <a:t>Проведен анализ 29 протоколов эпидемиологического расследования случаев ГСИ с периода 2018-2022 года. </a:t>
            </a:r>
            <a:br>
              <a:rPr lang="ru-RU" sz="2400" spc="-60" dirty="0">
                <a:latin typeface="Times New Roman" panose="02020603050405020304" pitchFamily="18" charset="0"/>
                <a:ea typeface="+mn-ea"/>
                <a:cs typeface="Times New Roman" panose="02020603050405020304" pitchFamily="18" charset="0"/>
              </a:rPr>
            </a:br>
            <a:r>
              <a:rPr lang="ru-RU" sz="2400" spc="-60" dirty="0">
                <a:latin typeface="Times New Roman" panose="02020603050405020304" pitchFamily="18" charset="0"/>
                <a:ea typeface="+mn-ea"/>
                <a:cs typeface="Times New Roman" panose="02020603050405020304" pitchFamily="18" charset="0"/>
              </a:rPr>
              <a:t>28  случаев – экзогенного происхождения, 1 случай- эндогенного генеза.</a:t>
            </a:r>
            <a:br>
              <a:rPr lang="ru-RU" sz="2400" spc="-60" dirty="0">
                <a:latin typeface="Times New Roman" panose="02020603050405020304" pitchFamily="18" charset="0"/>
                <a:ea typeface="+mn-ea"/>
                <a:cs typeface="Times New Roman" panose="02020603050405020304" pitchFamily="18" charset="0"/>
              </a:rPr>
            </a:br>
            <a:r>
              <a:rPr lang="ru-RU" sz="2400" spc="-60" dirty="0">
                <a:latin typeface="Times New Roman" panose="02020603050405020304" pitchFamily="18" charset="0"/>
                <a:ea typeface="+mn-ea"/>
                <a:cs typeface="Times New Roman" panose="02020603050405020304" pitchFamily="18" charset="0"/>
              </a:rPr>
              <a:t>Кумулятивная заболеваемость составила:</a:t>
            </a:r>
            <a:br>
              <a:rPr lang="ru-RU" sz="2400" spc="-60" dirty="0">
                <a:latin typeface="Times New Roman" panose="02020603050405020304" pitchFamily="18" charset="0"/>
                <a:ea typeface="+mn-ea"/>
                <a:cs typeface="Times New Roman" panose="02020603050405020304" pitchFamily="18" charset="0"/>
              </a:rPr>
            </a:br>
            <a:r>
              <a:rPr lang="ru-RU" sz="2400" spc="-60" dirty="0">
                <a:latin typeface="Times New Roman" panose="02020603050405020304" pitchFamily="18" charset="0"/>
                <a:ea typeface="+mn-ea"/>
                <a:cs typeface="Times New Roman" panose="02020603050405020304" pitchFamily="18" charset="0"/>
              </a:rPr>
              <a:t>2 (10%) - после кесарево сечения</a:t>
            </a:r>
            <a:br>
              <a:rPr lang="ru-RU" sz="2400" spc="-60" dirty="0">
                <a:latin typeface="Times New Roman" panose="02020603050405020304" pitchFamily="18" charset="0"/>
                <a:ea typeface="+mn-ea"/>
                <a:cs typeface="Times New Roman" panose="02020603050405020304" pitchFamily="18" charset="0"/>
              </a:rPr>
            </a:br>
            <a:r>
              <a:rPr lang="ru-RU" sz="2400" spc="-60" dirty="0">
                <a:latin typeface="Times New Roman" panose="02020603050405020304" pitchFamily="18" charset="0"/>
                <a:ea typeface="+mn-ea"/>
                <a:cs typeface="Times New Roman" panose="02020603050405020304" pitchFamily="18" charset="0"/>
              </a:rPr>
              <a:t>1 (5%) -  травма</a:t>
            </a:r>
            <a:br>
              <a:rPr lang="ru-RU" sz="2400" spc="-60" dirty="0">
                <a:latin typeface="Times New Roman" panose="02020603050405020304" pitchFamily="18" charset="0"/>
                <a:ea typeface="+mn-ea"/>
                <a:cs typeface="Times New Roman" panose="02020603050405020304" pitchFamily="18" charset="0"/>
              </a:rPr>
            </a:br>
            <a:r>
              <a:rPr lang="ru-RU" sz="2400" spc="-60" dirty="0">
                <a:latin typeface="Times New Roman" panose="02020603050405020304" pitchFamily="18" charset="0"/>
                <a:ea typeface="+mn-ea"/>
                <a:cs typeface="Times New Roman" panose="02020603050405020304" pitchFamily="18" charset="0"/>
              </a:rPr>
              <a:t>16 (85%) – родовые </a:t>
            </a:r>
            <a:r>
              <a:rPr lang="ru-RU" sz="2400" spc="-60" dirty="0" err="1">
                <a:latin typeface="Times New Roman" panose="02020603050405020304" pitchFamily="18" charset="0"/>
                <a:ea typeface="+mn-ea"/>
                <a:cs typeface="Times New Roman" panose="02020603050405020304" pitchFamily="18" charset="0"/>
              </a:rPr>
              <a:t>метроэндометриты</a:t>
            </a:r>
            <a:br>
              <a:rPr lang="ru-RU" sz="2400" spc="-60" dirty="0">
                <a:solidFill>
                  <a:srgbClr val="FF0000"/>
                </a:solidFill>
                <a:latin typeface="Times New Roman" panose="02020603050405020304" pitchFamily="18" charset="0"/>
                <a:ea typeface="+mn-ea"/>
                <a:cs typeface="Times New Roman" panose="02020603050405020304" pitchFamily="18" charset="0"/>
              </a:rPr>
            </a:br>
            <a:r>
              <a:rPr lang="ru-RU" sz="2400" spc="-60" dirty="0">
                <a:solidFill>
                  <a:srgbClr val="000000"/>
                </a:solidFill>
                <a:latin typeface="Times New Roman" panose="02020603050405020304" pitchFamily="18" charset="0"/>
                <a:ea typeface="+mn-ea"/>
                <a:cs typeface="Times New Roman" panose="02020603050405020304" pitchFamily="18" charset="0"/>
              </a:rPr>
              <a:t> </a:t>
            </a: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780525" y="335960"/>
            <a:ext cx="10646228" cy="461665"/>
          </a:xfrm>
          <a:prstGeom prst="rect">
            <a:avLst/>
          </a:prstGeom>
        </p:spPr>
        <p:txBody>
          <a:bodyPr wrap="square">
            <a:spAutoFit/>
          </a:bodyPr>
          <a:lstStyle/>
          <a:p>
            <a:pPr lvl="0" algn="ctr">
              <a:spcBef>
                <a:spcPct val="0"/>
              </a:spcBef>
              <a:defRPr/>
            </a:pPr>
            <a:r>
              <a:rPr lang="kk-KZ" sz="2400" b="1" dirty="0">
                <a:solidFill>
                  <a:prstClr val="black"/>
                </a:solidFill>
                <a:latin typeface="Times New Roman" pitchFamily="18" charset="0"/>
                <a:cs typeface="Times New Roman" pitchFamily="18" charset="0"/>
              </a:rPr>
              <a:t>Практическая часть:</a:t>
            </a:r>
          </a:p>
        </p:txBody>
      </p:sp>
      <p:sp>
        <p:nvSpPr>
          <p:cNvPr id="3" name="Номер слайда 2"/>
          <p:cNvSpPr>
            <a:spLocks noGrp="1"/>
          </p:cNvSpPr>
          <p:nvPr>
            <p:ph type="sldNum" sz="quarter" idx="12"/>
          </p:nvPr>
        </p:nvSpPr>
        <p:spPr/>
        <p:txBody>
          <a:bodyPr/>
          <a:lstStyle/>
          <a:p>
            <a:fld id="{71CEFA55-1AF3-4F2F-A141-9ED733B9A5B9}" type="slidenum">
              <a:rPr lang="ru-RU" smtClean="0"/>
              <a:t>29</a:t>
            </a:fld>
            <a:endParaRPr lang="ru-RU"/>
          </a:p>
        </p:txBody>
      </p:sp>
    </p:spTree>
    <p:extLst>
      <p:ext uri="{BB962C8B-B14F-4D97-AF65-F5344CB8AC3E}">
        <p14:creationId xmlns:p14="http://schemas.microsoft.com/office/powerpoint/2010/main" val="24176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4558" y="702502"/>
            <a:ext cx="8001669" cy="4920765"/>
          </a:xfrm>
        </p:spPr>
        <p:txBody>
          <a:bodyPr>
            <a:normAutofit fontScale="90000"/>
          </a:bodyPr>
          <a:lstStyle/>
          <a:p>
            <a:pPr lvl="0" algn="l"/>
            <a:r>
              <a:rPr lang="ru-RU" sz="2400" b="1" dirty="0">
                <a:solidFill>
                  <a:prstClr val="black"/>
                </a:solidFill>
                <a:latin typeface="Times New Roman" panose="02020603050405020304" pitchFamily="18" charset="0"/>
                <a:cs typeface="Times New Roman" panose="02020603050405020304" pitchFamily="18" charset="0"/>
              </a:rPr>
              <a:t>Инфекция области хирургического вмешательства (ИОХВ) – </a:t>
            </a:r>
            <a:r>
              <a:rPr lang="ru-RU" sz="2400" dirty="0">
                <a:solidFill>
                  <a:prstClr val="black"/>
                </a:solidFill>
                <a:latin typeface="Times New Roman" panose="02020603050405020304" pitchFamily="18" charset="0"/>
                <a:cs typeface="Times New Roman" panose="02020603050405020304" pitchFamily="18" charset="0"/>
              </a:rPr>
              <a:t>инфекция хирургического разреза, органа или полости, возникающая в течение первых 30 дней послеоперационного периода (при наличии имплантата – до 1 года).</a:t>
            </a:r>
            <a:br>
              <a:rPr lang="ru-RU" sz="2400" dirty="0">
                <a:solidFill>
                  <a:prstClr val="black"/>
                </a:solidFill>
                <a:latin typeface="Times New Roman" panose="02020603050405020304" pitchFamily="18" charset="0"/>
                <a:cs typeface="Times New Roman" panose="02020603050405020304" pitchFamily="18" charset="0"/>
              </a:rPr>
            </a:br>
            <a:br>
              <a:rPr lang="ru-RU" sz="2400" dirty="0">
                <a:solidFill>
                  <a:prstClr val="black"/>
                </a:solidFill>
                <a:latin typeface="Times New Roman" panose="02020603050405020304" pitchFamily="18" charset="0"/>
                <a:cs typeface="Times New Roman" panose="02020603050405020304" pitchFamily="18" charset="0"/>
              </a:rPr>
            </a:br>
            <a:r>
              <a:rPr lang="ru-RU" sz="2400" dirty="0">
                <a:solidFill>
                  <a:prstClr val="black"/>
                </a:solidFill>
                <a:latin typeface="Times New Roman" panose="02020603050405020304" pitchFamily="18" charset="0"/>
                <a:cs typeface="Times New Roman" panose="02020603050405020304" pitchFamily="18" charset="0"/>
              </a:rPr>
              <a:t>Хирургические пациенты, первоначально наблюдаемые с более сложными сопутствующими заболеваниями, и появление устойчивых к противомикробным препаратам патогенов увеличивают стоимость и сложность лечения ИОХВ.  </a:t>
            </a:r>
            <a:br>
              <a:rPr lang="ru-RU" sz="2400" dirty="0">
                <a:solidFill>
                  <a:prstClr val="black"/>
                </a:solidFill>
                <a:latin typeface="Times New Roman" panose="02020603050405020304" pitchFamily="18" charset="0"/>
                <a:cs typeface="Times New Roman" panose="02020603050405020304" pitchFamily="18" charset="0"/>
              </a:rPr>
            </a:br>
            <a:br>
              <a:rPr lang="ru-RU" sz="2400" dirty="0">
                <a:solidFill>
                  <a:prstClr val="black"/>
                </a:solidFill>
                <a:latin typeface="Times New Roman" panose="02020603050405020304" pitchFamily="18" charset="0"/>
                <a:cs typeface="Times New Roman" panose="02020603050405020304" pitchFamily="18" charset="0"/>
              </a:rPr>
            </a:br>
            <a:r>
              <a:rPr lang="ru-RU" sz="2400" dirty="0">
                <a:solidFill>
                  <a:prstClr val="black"/>
                </a:solidFill>
                <a:latin typeface="Times New Roman" panose="02020603050405020304" pitchFamily="18" charset="0"/>
                <a:cs typeface="Times New Roman" panose="02020603050405020304" pitchFamily="18" charset="0"/>
              </a:rPr>
              <a:t>Профилактика ИОХВ становится все более важной, поскольку количество хирургических вмешательств продолжает расти. Требуется публичная отчетность о процессе, результатах и ​​других мерах по улучшению качества и возмещении затрат на лечения ИОХВ. Было подсчитано, что примерно половину ИОХВ можно предотвратить с помощью стратегий, основанных на фактических данных.</a:t>
            </a:r>
            <a:endParaRPr lang="ru-RU" dirty="0">
              <a:latin typeface="Times New Roman" panose="02020603050405020304" pitchFamily="18" charset="0"/>
              <a:cs typeface="Times New Roman" panose="02020603050405020304" pitchFamily="18" charset="0"/>
            </a:endParaRPr>
          </a:p>
        </p:txBody>
      </p:sp>
      <p:pic>
        <p:nvPicPr>
          <p:cNvPr id="9" name="Picture 3">
            <a:extLst>
              <a:ext uri="{FF2B5EF4-FFF2-40B4-BE49-F238E27FC236}">
                <a16:creationId xmlns:a16="http://schemas.microsoft.com/office/drawing/2014/main" id="{D6DF2683-153E-4FD7-94D3-D15CDF64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4580" y="966541"/>
            <a:ext cx="4127421" cy="3541267"/>
          </a:xfrm>
          <a:prstGeom prst="rect">
            <a:avLst/>
          </a:prstGeom>
        </p:spPr>
      </p:pic>
      <p:grpSp>
        <p:nvGrpSpPr>
          <p:cNvPr id="10" name="Group 14">
            <a:extLst>
              <a:ext uri="{FF2B5EF4-FFF2-40B4-BE49-F238E27FC236}">
                <a16:creationId xmlns:a16="http://schemas.microsoft.com/office/drawing/2014/main" id="{F9E7E571-C4EC-44EC-B082-5D9B69B80D6C}"/>
              </a:ext>
            </a:extLst>
          </p:cNvPr>
          <p:cNvGrpSpPr>
            <a:grpSpLocks noChangeAspect="1"/>
          </p:cNvGrpSpPr>
          <p:nvPr/>
        </p:nvGrpSpPr>
        <p:grpSpPr>
          <a:xfrm>
            <a:off x="8687874" y="1478143"/>
            <a:ext cx="2907839" cy="2518057"/>
            <a:chOff x="0" y="0"/>
            <a:chExt cx="4282440" cy="3708400"/>
          </a:xfrm>
        </p:grpSpPr>
        <p:sp>
          <p:nvSpPr>
            <p:cNvPr id="11" name="Freeform 15">
              <a:extLst>
                <a:ext uri="{FF2B5EF4-FFF2-40B4-BE49-F238E27FC236}">
                  <a16:creationId xmlns:a16="http://schemas.microsoft.com/office/drawing/2014/main" id="{935573A8-8158-427D-9CA0-CED8C41F4266}"/>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a:stretch>
                <a:fillRect r="-53947"/>
              </a:stretch>
            </a:blipFill>
          </p:spPr>
        </p:sp>
      </p:grpSp>
      <p:sp>
        <p:nvSpPr>
          <p:cNvPr id="3" name="Номер слайда 2"/>
          <p:cNvSpPr>
            <a:spLocks noGrp="1"/>
          </p:cNvSpPr>
          <p:nvPr>
            <p:ph type="sldNum" sz="quarter" idx="12"/>
          </p:nvPr>
        </p:nvSpPr>
        <p:spPr/>
        <p:txBody>
          <a:bodyPr/>
          <a:lstStyle/>
          <a:p>
            <a:fld id="{71CEFA55-1AF3-4F2F-A141-9ED733B9A5B9}" type="slidenum">
              <a:rPr lang="ru-RU" smtClean="0"/>
              <a:t>3</a:t>
            </a:fld>
            <a:endParaRPr lang="ru-RU"/>
          </a:p>
        </p:txBody>
      </p:sp>
    </p:spTree>
    <p:extLst>
      <p:ext uri="{BB962C8B-B14F-4D97-AF65-F5344CB8AC3E}">
        <p14:creationId xmlns:p14="http://schemas.microsoft.com/office/powerpoint/2010/main" val="1140396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8051" y="5182137"/>
            <a:ext cx="11793949" cy="958188"/>
          </a:xfrm>
        </p:spPr>
        <p:txBody>
          <a:bodyPr>
            <a:noAutofit/>
          </a:bodyPr>
          <a:lstStyle/>
          <a:p>
            <a:pPr lvl="0" algn="l">
              <a:lnSpc>
                <a:spcPts val="2400"/>
              </a:lnSpc>
              <a:spcBef>
                <a:spcPts val="0"/>
              </a:spcBef>
            </a:pPr>
            <a:r>
              <a:rPr lang="ru-RU" sz="2000" b="1" spc="-60" dirty="0">
                <a:solidFill>
                  <a:srgbClr val="000000"/>
                </a:solidFill>
                <a:latin typeface="Times New Roman" panose="02020603050405020304" pitchFamily="18" charset="0"/>
                <a:ea typeface="+mn-ea"/>
                <a:cs typeface="Times New Roman" panose="02020603050405020304" pitchFamily="18" charset="0"/>
              </a:rPr>
              <a:t>Недостатки:</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1. Несвоевременно предоставляются протокол расследования каждого случая ИСМП ( должны предоставляются в течение 3 календарных дней после завершения расследования)</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2. Отсутствует дата поступления пациента в медицинскую организацию, дата появления признаков ИСМП, локализация, медицинские манипуляции, полученные ранее (отделение, виды лечебно-диагностических процедур) и эпидемиологические данные. </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3. Не принимаются меры по выявлению источника инфекции, факторов и путей ее передачи, по предупреждению регистрации новых случаев ИСМП.</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4. В целях выявления источника инфекции не проводится лабораторное обследование контактных лиц на наличие возбудителей инфекционных заболеваний:  в том числе круг контактных по персоналу медицинской организации, пациенты, ухаживающие лица.</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5. По расследованию  случая  ВБИ и составлению  протокола разбора, протокола составляются  трафаретно, не изучая все моменты которые могли бы привести к данным осложнениям, не включены все данные касательно предоперационного, операционного и послеоперационного периода, так же отсутствует контроль за данными мероприятиями, представленные разборы  некачественные и не в  полном объеме (отсутствуют подписи КИК, лабораторное  подтверждение,  высевы, исследования на </a:t>
            </a:r>
            <a:r>
              <a:rPr lang="ru-RU" sz="2000" spc="-60" dirty="0" err="1">
                <a:solidFill>
                  <a:srgbClr val="000000"/>
                </a:solidFill>
                <a:latin typeface="Times New Roman" panose="02020603050405020304" pitchFamily="18" charset="0"/>
                <a:ea typeface="+mn-ea"/>
                <a:cs typeface="Times New Roman" panose="02020603050405020304" pitchFamily="18" charset="0"/>
              </a:rPr>
              <a:t>антибиотикочувствительность</a:t>
            </a:r>
            <a:r>
              <a:rPr lang="ru-RU" sz="2000" spc="-60" dirty="0">
                <a:solidFill>
                  <a:srgbClr val="000000"/>
                </a:solidFill>
                <a:latin typeface="Times New Roman" panose="02020603050405020304" pitchFamily="18" charset="0"/>
                <a:ea typeface="+mn-ea"/>
                <a:cs typeface="Times New Roman" panose="02020603050405020304" pitchFamily="18" charset="0"/>
              </a:rPr>
              <a:t>, адекватное и эффективное назначение антибиотикотерапии)</a:t>
            </a:r>
            <a:r>
              <a:rPr lang="ru-RU" sz="2000" b="1" spc="-60" dirty="0">
                <a:solidFill>
                  <a:srgbClr val="000000"/>
                </a:solidFill>
                <a:latin typeface="Times New Roman" panose="02020603050405020304" pitchFamily="18" charset="0"/>
                <a:ea typeface="+mn-ea"/>
                <a:cs typeface="Times New Roman" panose="02020603050405020304" pitchFamily="18" charset="0"/>
              </a:rPr>
              <a:t>.</a:t>
            </a: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938181" y="163053"/>
            <a:ext cx="10646228" cy="830997"/>
          </a:xfrm>
          <a:prstGeom prst="rect">
            <a:avLst/>
          </a:prstGeom>
        </p:spPr>
        <p:txBody>
          <a:bodyPr wrap="square">
            <a:spAutoFit/>
          </a:bodyPr>
          <a:lstStyle/>
          <a:p>
            <a:pPr lvl="0" algn="ctr">
              <a:spcBef>
                <a:spcPct val="0"/>
              </a:spcBef>
              <a:defRPr/>
            </a:pPr>
            <a:r>
              <a:rPr lang="ru-RU" sz="2400" b="1" dirty="0">
                <a:solidFill>
                  <a:prstClr val="black"/>
                </a:solidFill>
                <a:latin typeface="Times New Roman" pitchFamily="18" charset="0"/>
                <a:cs typeface="Times New Roman" pitchFamily="18" charset="0"/>
              </a:rPr>
              <a:t>Мониторинг протоколов разбора, анализов, актов расследований </a:t>
            </a:r>
          </a:p>
          <a:p>
            <a:pPr lvl="0" algn="ctr">
              <a:spcBef>
                <a:spcPct val="0"/>
              </a:spcBef>
              <a:defRPr/>
            </a:pPr>
            <a:r>
              <a:rPr lang="ru-RU" sz="2400" b="1" dirty="0">
                <a:solidFill>
                  <a:prstClr val="black"/>
                </a:solidFill>
                <a:latin typeface="Times New Roman" pitchFamily="18" charset="0"/>
                <a:cs typeface="Times New Roman" pitchFamily="18" charset="0"/>
              </a:rPr>
              <a:t>за 2018-2022гг</a:t>
            </a:r>
            <a:endParaRPr lang="kk-KZ" sz="2400" b="1" dirty="0">
              <a:solidFill>
                <a:prstClr val="black"/>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1CEFA55-1AF3-4F2F-A141-9ED733B9A5B9}" type="slidenum">
              <a:rPr lang="ru-RU" smtClean="0"/>
              <a:t>30</a:t>
            </a:fld>
            <a:endParaRPr lang="ru-RU"/>
          </a:p>
        </p:txBody>
      </p:sp>
    </p:spTree>
    <p:extLst>
      <p:ext uri="{BB962C8B-B14F-4D97-AF65-F5344CB8AC3E}">
        <p14:creationId xmlns:p14="http://schemas.microsoft.com/office/powerpoint/2010/main" val="728202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8051" y="4917745"/>
            <a:ext cx="11793949" cy="958188"/>
          </a:xfrm>
        </p:spPr>
        <p:txBody>
          <a:bodyPr>
            <a:noAutofit/>
          </a:bodyPr>
          <a:lstStyle/>
          <a:p>
            <a:pPr lvl="0" algn="l">
              <a:lnSpc>
                <a:spcPts val="2400"/>
              </a:lnSpc>
              <a:spcBef>
                <a:spcPts val="0"/>
              </a:spcBef>
            </a:pPr>
            <a:r>
              <a:rPr lang="ru-RU" sz="2000" b="1" spc="-60" dirty="0">
                <a:solidFill>
                  <a:srgbClr val="000000"/>
                </a:solidFill>
                <a:latin typeface="Times New Roman" panose="02020603050405020304" pitchFamily="18" charset="0"/>
                <a:ea typeface="+mn-ea"/>
                <a:cs typeface="Times New Roman" panose="02020603050405020304" pitchFamily="18" charset="0"/>
              </a:rPr>
              <a:t>Недостатки:</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6. Анализ ИСМП среди рожениц после операций по родовспоможению и кесареву сечению в родильных домах показывает: отсутствие результативности лабораторных исследований зарегистрированных осложнений, в том числе не уточняется полностью вид выделенного возбудителя, а также не уточняется обстоятельства возникновения осложнение после родов или кесарево сечения. Эти случаи часто наблюдаются в ходе ежемесячной отчетности мониторинга АСУ ВБИ. </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7. Отсутствует лабораторное подтверждение случаев ГСИ; некачественно проводятся разборы случаев на заседаниях КИК; </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8. Сведения  указанные в АСУ, ВБИ и в протоколах разбора разнятся; </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9. Не представляются сведения патолого-анатомической экспертизы; нет данных о проводимых исследованиях и осмотрах специалистов во время беременности,   на разборы не приглашается акушер-гинеколог ЖК, нет данных об информировании ЖК, диагнозы при передаче экстренных извещений направляются неточные, некачественно (не расшифровываются положительные находки при лабораторном мониторинге, не уточняются причины возникновения ВБИ, данные лабораторных исследований при проверках по особому </a:t>
            </a:r>
            <a:r>
              <a:rPr lang="ru-RU" sz="2000" spc="-60" dirty="0" err="1">
                <a:solidFill>
                  <a:srgbClr val="000000"/>
                </a:solidFill>
                <a:latin typeface="Times New Roman" panose="02020603050405020304" pitchFamily="18" charset="0"/>
                <a:ea typeface="+mn-ea"/>
                <a:cs typeface="Times New Roman" panose="02020603050405020304" pitchFamily="18" charset="0"/>
              </a:rPr>
              <a:t>порялку</a:t>
            </a:r>
            <a:r>
              <a:rPr lang="ru-RU" sz="2000" spc="-60" dirty="0">
                <a:solidFill>
                  <a:srgbClr val="000000"/>
                </a:solidFill>
                <a:latin typeface="Times New Roman" panose="02020603050405020304" pitchFamily="18" charset="0"/>
                <a:ea typeface="+mn-ea"/>
                <a:cs typeface="Times New Roman" panose="02020603050405020304" pitchFamily="18" charset="0"/>
              </a:rPr>
              <a:t> и самоконтроле представляются не в полном объеме и др.) </a:t>
            </a:r>
            <a:br>
              <a:rPr lang="ru-RU" sz="1600" spc="-60" dirty="0">
                <a:solidFill>
                  <a:srgbClr val="000000"/>
                </a:solidFill>
                <a:latin typeface="Times New Roman" panose="02020603050405020304" pitchFamily="18" charset="0"/>
                <a:ea typeface="+mn-ea"/>
                <a:cs typeface="Times New Roman" panose="02020603050405020304" pitchFamily="18" charset="0"/>
              </a:rPr>
            </a:br>
            <a:endParaRPr lang="ru-RU" sz="1600" b="1" spc="-60" dirty="0">
              <a:solidFill>
                <a:srgbClr val="000000"/>
              </a:solidFill>
              <a:latin typeface="Times New Roman" panose="02020603050405020304" pitchFamily="18" charset="0"/>
              <a:ea typeface="+mn-ea"/>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985477" y="178819"/>
            <a:ext cx="10646228" cy="830997"/>
          </a:xfrm>
          <a:prstGeom prst="rect">
            <a:avLst/>
          </a:prstGeom>
        </p:spPr>
        <p:txBody>
          <a:bodyPr wrap="square">
            <a:spAutoFit/>
          </a:bodyPr>
          <a:lstStyle/>
          <a:p>
            <a:pPr lvl="0" algn="ctr">
              <a:spcBef>
                <a:spcPct val="0"/>
              </a:spcBef>
              <a:defRPr/>
            </a:pPr>
            <a:r>
              <a:rPr lang="ru-RU" sz="2400" b="1" dirty="0">
                <a:solidFill>
                  <a:prstClr val="black"/>
                </a:solidFill>
                <a:latin typeface="Times New Roman" pitchFamily="18" charset="0"/>
                <a:cs typeface="Times New Roman" pitchFamily="18" charset="0"/>
              </a:rPr>
              <a:t>Мониторинг протоколов разбора, анализов, актов расследований </a:t>
            </a:r>
          </a:p>
          <a:p>
            <a:pPr lvl="0" algn="ctr">
              <a:spcBef>
                <a:spcPct val="0"/>
              </a:spcBef>
              <a:defRPr/>
            </a:pPr>
            <a:r>
              <a:rPr lang="ru-RU" sz="2400" b="1" dirty="0">
                <a:solidFill>
                  <a:prstClr val="black"/>
                </a:solidFill>
                <a:latin typeface="Times New Roman" pitchFamily="18" charset="0"/>
                <a:cs typeface="Times New Roman" pitchFamily="18" charset="0"/>
              </a:rPr>
              <a:t>за 2018-2022гг</a:t>
            </a:r>
            <a:endParaRPr lang="kk-KZ" sz="2400" b="1" dirty="0">
              <a:solidFill>
                <a:prstClr val="black"/>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1CEFA55-1AF3-4F2F-A141-9ED733B9A5B9}" type="slidenum">
              <a:rPr lang="ru-RU" smtClean="0"/>
              <a:t>31</a:t>
            </a:fld>
            <a:endParaRPr lang="ru-RU"/>
          </a:p>
        </p:txBody>
      </p:sp>
    </p:spTree>
    <p:extLst>
      <p:ext uri="{BB962C8B-B14F-4D97-AF65-F5344CB8AC3E}">
        <p14:creationId xmlns:p14="http://schemas.microsoft.com/office/powerpoint/2010/main" val="2233180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8051" y="5488982"/>
            <a:ext cx="11793949" cy="958188"/>
          </a:xfrm>
        </p:spPr>
        <p:txBody>
          <a:bodyPr>
            <a:noAutofit/>
          </a:bodyPr>
          <a:lstStyle/>
          <a:p>
            <a:pPr lvl="0" algn="l">
              <a:lnSpc>
                <a:spcPts val="2400"/>
              </a:lnSpc>
              <a:spcBef>
                <a:spcPts val="0"/>
              </a:spcBef>
            </a:pPr>
            <a:br>
              <a:rPr lang="ru-RU" sz="2000" b="1" spc="-60" dirty="0">
                <a:solidFill>
                  <a:srgbClr val="000000"/>
                </a:solidFill>
                <a:latin typeface="Times New Roman" panose="02020603050405020304" pitchFamily="18" charset="0"/>
                <a:ea typeface="+mn-ea"/>
                <a:cs typeface="Times New Roman" panose="02020603050405020304" pitchFamily="18" charset="0"/>
              </a:rPr>
            </a:br>
            <a:br>
              <a:rPr lang="ru-RU" sz="2000" b="1" spc="-60" dirty="0">
                <a:solidFill>
                  <a:srgbClr val="000000"/>
                </a:solidFill>
                <a:latin typeface="Times New Roman" panose="02020603050405020304" pitchFamily="18" charset="0"/>
                <a:ea typeface="+mn-ea"/>
                <a:cs typeface="Times New Roman" panose="02020603050405020304" pitchFamily="18" charset="0"/>
              </a:rPr>
            </a:br>
            <a:br>
              <a:rPr lang="ru-RU" sz="2000" b="1" spc="-60" dirty="0">
                <a:solidFill>
                  <a:srgbClr val="000000"/>
                </a:solidFill>
                <a:latin typeface="Times New Roman" panose="02020603050405020304" pitchFamily="18" charset="0"/>
                <a:ea typeface="+mn-ea"/>
                <a:cs typeface="Times New Roman" panose="02020603050405020304" pitchFamily="18" charset="0"/>
              </a:rPr>
            </a:br>
            <a:br>
              <a:rPr lang="ru-RU" sz="2000" b="1" spc="-60" dirty="0">
                <a:solidFill>
                  <a:srgbClr val="000000"/>
                </a:solidFill>
                <a:latin typeface="Times New Roman" panose="02020603050405020304" pitchFamily="18" charset="0"/>
                <a:ea typeface="+mn-ea"/>
                <a:cs typeface="Times New Roman" panose="02020603050405020304" pitchFamily="18" charset="0"/>
              </a:rPr>
            </a:br>
            <a:br>
              <a:rPr lang="ru-RU" sz="2000" b="1" spc="-60" dirty="0">
                <a:solidFill>
                  <a:srgbClr val="000000"/>
                </a:solidFill>
                <a:latin typeface="Times New Roman" panose="02020603050405020304" pitchFamily="18" charset="0"/>
                <a:ea typeface="+mn-ea"/>
                <a:cs typeface="Times New Roman" panose="02020603050405020304" pitchFamily="18" charset="0"/>
              </a:rPr>
            </a:br>
            <a:br>
              <a:rPr lang="ru-RU" sz="2000" b="1" spc="-60" dirty="0">
                <a:solidFill>
                  <a:srgbClr val="000000"/>
                </a:solidFill>
                <a:latin typeface="Times New Roman" panose="02020603050405020304" pitchFamily="18" charset="0"/>
                <a:ea typeface="+mn-ea"/>
                <a:cs typeface="Times New Roman" panose="02020603050405020304" pitchFamily="18" charset="0"/>
              </a:rPr>
            </a:br>
            <a:r>
              <a:rPr lang="ru-RU" sz="2000" b="1" spc="-60" dirty="0">
                <a:solidFill>
                  <a:srgbClr val="000000"/>
                </a:solidFill>
                <a:latin typeface="Times New Roman" panose="02020603050405020304" pitchFamily="18" charset="0"/>
                <a:ea typeface="+mn-ea"/>
                <a:cs typeface="Times New Roman" panose="02020603050405020304" pitchFamily="18" charset="0"/>
              </a:rPr>
              <a:t>Недостатки:</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10. В протоколах разборов не отражаются данные о проведенных мероприятиях, полученных процедурах, анамнез; специалистами районов не проводятся эпидемиологическое расследование случаев ГСИ на местах ( так как в 19 приказе было указано что до 3-х случаев разбор проводят  госпитальные эпидемиологи, в 151СП данный пункт не включен), а лишь пересылаются протокола разборов КИК медицинских организации.</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11.</a:t>
            </a:r>
            <a:r>
              <a:rPr lang="ru-RU" sz="2000" spc="-60" dirty="0">
                <a:solidFill>
                  <a:srgbClr val="000000"/>
                </a:solidFill>
                <a:latin typeface="Times New Roman" panose="02020603050405020304" pitchFamily="18" charset="0"/>
                <a:cs typeface="Times New Roman" panose="02020603050405020304" pitchFamily="18" charset="0"/>
              </a:rPr>
              <a:t> Не изучен микробный пейзаж операционного зала, перевязочной по отделению, по производственному контролю за определенные месяцы когда была операция; </a:t>
            </a:r>
            <a:br>
              <a:rPr lang="ru-RU" sz="2000" spc="-60" dirty="0">
                <a:solidFill>
                  <a:srgbClr val="000000"/>
                </a:solidFill>
                <a:latin typeface="Times New Roman" panose="02020603050405020304" pitchFamily="18" charset="0"/>
                <a:cs typeface="Times New Roman" panose="02020603050405020304" pitchFamily="18" charset="0"/>
              </a:rPr>
            </a:br>
            <a:r>
              <a:rPr lang="ru-RU" sz="2000" spc="-60" dirty="0">
                <a:solidFill>
                  <a:srgbClr val="000000"/>
                </a:solidFill>
                <a:latin typeface="Times New Roman" panose="02020603050405020304" pitchFamily="18" charset="0"/>
                <a:cs typeface="Times New Roman" panose="02020603050405020304" pitchFamily="18" charset="0"/>
              </a:rPr>
              <a:t>12. Не представлены протокола производственного контроля; протокол операции;</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 Сокрытие ВБИ, при повторном поступлении в роддом; </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13. Не своевременная передача экстренных извещений как на ИСМП; </a:t>
            </a: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14. Отсутствует детальный разбор КИК, соответственно не принимают адекватных мер по недопущению дальнейшего распространения </a:t>
            </a:r>
            <a:r>
              <a:rPr lang="ru-RU" sz="2000" spc="-60" dirty="0" err="1">
                <a:solidFill>
                  <a:srgbClr val="000000"/>
                </a:solidFill>
                <a:latin typeface="Times New Roman" panose="02020603050405020304" pitchFamily="18" charset="0"/>
                <a:ea typeface="+mn-ea"/>
                <a:cs typeface="Times New Roman" panose="02020603050405020304" pitchFamily="18" charset="0"/>
              </a:rPr>
              <a:t>нозокомиальных</a:t>
            </a:r>
            <a:r>
              <a:rPr lang="ru-RU" sz="2000" spc="-60" dirty="0">
                <a:solidFill>
                  <a:srgbClr val="000000"/>
                </a:solidFill>
                <a:latin typeface="Times New Roman" panose="02020603050405020304" pitchFamily="18" charset="0"/>
                <a:ea typeface="+mn-ea"/>
                <a:cs typeface="Times New Roman" panose="02020603050405020304" pitchFamily="18" charset="0"/>
              </a:rPr>
              <a:t> инфекций. </a:t>
            </a:r>
            <a:br>
              <a:rPr lang="ru-RU" sz="2000" spc="-60" dirty="0">
                <a:solidFill>
                  <a:srgbClr val="000000"/>
                </a:solidFill>
                <a:latin typeface="Times New Roman" panose="02020603050405020304" pitchFamily="18" charset="0"/>
                <a:ea typeface="+mn-ea"/>
                <a:cs typeface="Times New Roman" panose="02020603050405020304" pitchFamily="18" charset="0"/>
              </a:rPr>
            </a:br>
            <a:br>
              <a:rPr lang="ru-RU" sz="2000" spc="-60" dirty="0">
                <a:solidFill>
                  <a:srgbClr val="000000"/>
                </a:solidFill>
                <a:latin typeface="Times New Roman" panose="02020603050405020304" pitchFamily="18" charset="0"/>
                <a:ea typeface="+mn-ea"/>
                <a:cs typeface="Times New Roman" panose="02020603050405020304" pitchFamily="18" charset="0"/>
              </a:rPr>
            </a:br>
            <a:r>
              <a:rPr lang="ru-RU" sz="2000" spc="-60" dirty="0">
                <a:solidFill>
                  <a:srgbClr val="000000"/>
                </a:solidFill>
                <a:latin typeface="Times New Roman" panose="02020603050405020304" pitchFamily="18" charset="0"/>
                <a:ea typeface="+mn-ea"/>
                <a:cs typeface="Times New Roman" panose="02020603050405020304" pitchFamily="18" charset="0"/>
              </a:rPr>
              <a:t>Таким образом, отмечается крайне неудовлетворительная ситуация по </a:t>
            </a:r>
            <a:r>
              <a:rPr lang="ru-RU" sz="2000" spc="-60" dirty="0" err="1">
                <a:solidFill>
                  <a:srgbClr val="000000"/>
                </a:solidFill>
                <a:latin typeface="Times New Roman" panose="02020603050405020304" pitchFamily="18" charset="0"/>
                <a:ea typeface="+mn-ea"/>
                <a:cs typeface="Times New Roman" panose="02020603050405020304" pitchFamily="18" charset="0"/>
              </a:rPr>
              <a:t>эпиднадзору</a:t>
            </a:r>
            <a:r>
              <a:rPr lang="ru-RU" sz="2000" spc="-60" dirty="0">
                <a:solidFill>
                  <a:srgbClr val="000000"/>
                </a:solidFill>
                <a:latin typeface="Times New Roman" panose="02020603050405020304" pitchFamily="18" charset="0"/>
                <a:ea typeface="+mn-ea"/>
                <a:cs typeface="Times New Roman" panose="02020603050405020304" pitchFamily="18" charset="0"/>
              </a:rPr>
              <a:t> за ИСМП: только 40% случаев выявляется активно.</a:t>
            </a:r>
            <a:br>
              <a:rPr lang="ru-RU" sz="2000" spc="-60" dirty="0">
                <a:solidFill>
                  <a:srgbClr val="000000"/>
                </a:solidFill>
                <a:latin typeface="Times New Roman" panose="02020603050405020304" pitchFamily="18" charset="0"/>
                <a:ea typeface="+mn-ea"/>
                <a:cs typeface="Times New Roman" panose="02020603050405020304" pitchFamily="18" charset="0"/>
              </a:rPr>
            </a:br>
            <a:br>
              <a:rPr lang="ru-RU" sz="2000" spc="-60" dirty="0">
                <a:solidFill>
                  <a:srgbClr val="000000"/>
                </a:solidFill>
                <a:latin typeface="Times New Roman" panose="02020603050405020304" pitchFamily="18" charset="0"/>
                <a:ea typeface="+mn-ea"/>
                <a:cs typeface="Times New Roman" panose="02020603050405020304" pitchFamily="18" charset="0"/>
              </a:rPr>
            </a:br>
            <a:endParaRPr lang="ru-RU" sz="2000" b="1" spc="-60" dirty="0">
              <a:solidFill>
                <a:srgbClr val="000000"/>
              </a:solidFill>
              <a:latin typeface="Times New Roman" panose="02020603050405020304" pitchFamily="18" charset="0"/>
              <a:ea typeface="+mn-ea"/>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607105" y="163053"/>
            <a:ext cx="10646228" cy="830997"/>
          </a:xfrm>
          <a:prstGeom prst="rect">
            <a:avLst/>
          </a:prstGeom>
        </p:spPr>
        <p:txBody>
          <a:bodyPr wrap="square">
            <a:spAutoFit/>
          </a:bodyPr>
          <a:lstStyle/>
          <a:p>
            <a:pPr lvl="0" algn="ctr">
              <a:spcBef>
                <a:spcPct val="0"/>
              </a:spcBef>
              <a:defRPr/>
            </a:pPr>
            <a:r>
              <a:rPr lang="ru-RU" sz="2400" b="1" dirty="0">
                <a:solidFill>
                  <a:prstClr val="black"/>
                </a:solidFill>
                <a:latin typeface="Times New Roman" pitchFamily="18" charset="0"/>
                <a:cs typeface="Times New Roman" pitchFamily="18" charset="0"/>
              </a:rPr>
              <a:t>Мониторинг протоколов разбора, анализов, актов расследований </a:t>
            </a:r>
          </a:p>
          <a:p>
            <a:pPr lvl="0" algn="ctr">
              <a:spcBef>
                <a:spcPct val="0"/>
              </a:spcBef>
              <a:defRPr/>
            </a:pPr>
            <a:r>
              <a:rPr lang="ru-RU" sz="2400" b="1" dirty="0">
                <a:solidFill>
                  <a:prstClr val="black"/>
                </a:solidFill>
                <a:latin typeface="Times New Roman" pitchFamily="18" charset="0"/>
                <a:cs typeface="Times New Roman" pitchFamily="18" charset="0"/>
              </a:rPr>
              <a:t>за 2018-2022гг</a:t>
            </a:r>
            <a:r>
              <a:rPr lang="kk-KZ" sz="2400" b="1" dirty="0">
                <a:solidFill>
                  <a:prstClr val="black"/>
                </a:solidFill>
                <a:latin typeface="Times New Roman" pitchFamily="18" charset="0"/>
                <a:cs typeface="Times New Roman" pitchFamily="18" charset="0"/>
              </a:rPr>
              <a:t>:</a:t>
            </a:r>
          </a:p>
        </p:txBody>
      </p:sp>
      <p:sp>
        <p:nvSpPr>
          <p:cNvPr id="3" name="Номер слайда 2"/>
          <p:cNvSpPr>
            <a:spLocks noGrp="1"/>
          </p:cNvSpPr>
          <p:nvPr>
            <p:ph type="sldNum" sz="quarter" idx="12"/>
          </p:nvPr>
        </p:nvSpPr>
        <p:spPr/>
        <p:txBody>
          <a:bodyPr/>
          <a:lstStyle/>
          <a:p>
            <a:fld id="{71CEFA55-1AF3-4F2F-A141-9ED733B9A5B9}" type="slidenum">
              <a:rPr lang="ru-RU" smtClean="0"/>
              <a:t>32</a:t>
            </a:fld>
            <a:endParaRPr lang="ru-RU"/>
          </a:p>
        </p:txBody>
      </p:sp>
    </p:spTree>
    <p:extLst>
      <p:ext uri="{BB962C8B-B14F-4D97-AF65-F5344CB8AC3E}">
        <p14:creationId xmlns:p14="http://schemas.microsoft.com/office/powerpoint/2010/main" val="1138723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5353" y="5101299"/>
            <a:ext cx="11793949" cy="958188"/>
          </a:xfrm>
        </p:spPr>
        <p:txBody>
          <a:bodyPr>
            <a:noAutofit/>
          </a:bodyPr>
          <a:lstStyle/>
          <a:p>
            <a:pPr lvl="0" algn="l">
              <a:lnSpc>
                <a:spcPts val="2400"/>
              </a:lnSpc>
              <a:spcBef>
                <a:spcPts val="0"/>
              </a:spcBef>
            </a:pPr>
            <a:br>
              <a:rPr lang="ru-RU" sz="1600" spc="-60" dirty="0">
                <a:solidFill>
                  <a:srgbClr val="000000"/>
                </a:solidFill>
                <a:latin typeface="Times New Roman" panose="02020603050405020304" pitchFamily="18" charset="0"/>
                <a:ea typeface="+mn-ea"/>
                <a:cs typeface="Times New Roman" panose="02020603050405020304" pitchFamily="18" charset="0"/>
              </a:rPr>
            </a:br>
            <a:br>
              <a:rPr lang="ru-RU" sz="1600" spc="-60" dirty="0">
                <a:solidFill>
                  <a:srgbClr val="000000"/>
                </a:solidFill>
                <a:latin typeface="Times New Roman" panose="02020603050405020304" pitchFamily="18" charset="0"/>
                <a:ea typeface="+mn-ea"/>
                <a:cs typeface="Times New Roman" panose="02020603050405020304" pitchFamily="18" charset="0"/>
              </a:rPr>
            </a:br>
            <a:br>
              <a:rPr lang="ru-RU" sz="1600" spc="-60" dirty="0">
                <a:solidFill>
                  <a:srgbClr val="000000"/>
                </a:solidFill>
                <a:latin typeface="Times New Roman" panose="02020603050405020304" pitchFamily="18" charset="0"/>
                <a:ea typeface="+mn-ea"/>
                <a:cs typeface="Times New Roman" panose="02020603050405020304" pitchFamily="18" charset="0"/>
              </a:rPr>
            </a:br>
            <a:br>
              <a:rPr lang="ru-RU" sz="1600" spc="-60" dirty="0">
                <a:solidFill>
                  <a:srgbClr val="000000"/>
                </a:solidFill>
                <a:latin typeface="Times New Roman" panose="02020603050405020304" pitchFamily="18" charset="0"/>
                <a:ea typeface="+mn-ea"/>
                <a:cs typeface="Times New Roman" panose="02020603050405020304" pitchFamily="18" charset="0"/>
              </a:rPr>
            </a:br>
            <a:endParaRPr lang="ru-RU" sz="1600" b="1" spc="-60" dirty="0">
              <a:solidFill>
                <a:srgbClr val="000000"/>
              </a:solidFill>
              <a:latin typeface="Times New Roman" panose="02020603050405020304" pitchFamily="18" charset="0"/>
              <a:ea typeface="+mn-ea"/>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796291" y="89875"/>
            <a:ext cx="10646228" cy="461665"/>
          </a:xfrm>
          <a:prstGeom prst="rect">
            <a:avLst/>
          </a:prstGeom>
        </p:spPr>
        <p:txBody>
          <a:bodyPr wrap="square">
            <a:spAutoFit/>
          </a:bodyPr>
          <a:lstStyle/>
          <a:p>
            <a:pPr lvl="0" algn="ctr">
              <a:spcBef>
                <a:spcPct val="0"/>
              </a:spcBef>
              <a:defRPr/>
            </a:pPr>
            <a:r>
              <a:rPr lang="kk-KZ" sz="2400" b="1" dirty="0">
                <a:solidFill>
                  <a:prstClr val="black"/>
                </a:solidFill>
                <a:latin typeface="Times New Roman" pitchFamily="18" charset="0"/>
                <a:cs typeface="Times New Roman" pitchFamily="18" charset="0"/>
              </a:rPr>
              <a:t>Классификация ИОХВ</a:t>
            </a:r>
          </a:p>
        </p:txBody>
      </p:sp>
      <p:graphicFrame>
        <p:nvGraphicFramePr>
          <p:cNvPr id="7" name="Google Shape;235;p17">
            <a:extLst>
              <a:ext uri="{FF2B5EF4-FFF2-40B4-BE49-F238E27FC236}">
                <a16:creationId xmlns:a16="http://schemas.microsoft.com/office/drawing/2014/main" id="{CA900D47-AD6B-4677-BBA0-A5809F2A6528}"/>
              </a:ext>
            </a:extLst>
          </p:cNvPr>
          <p:cNvGraphicFramePr/>
          <p:nvPr>
            <p:extLst>
              <p:ext uri="{D42A27DB-BD31-4B8C-83A1-F6EECF244321}">
                <p14:modId xmlns:p14="http://schemas.microsoft.com/office/powerpoint/2010/main" val="2488964166"/>
              </p:ext>
            </p:extLst>
          </p:nvPr>
        </p:nvGraphicFramePr>
        <p:xfrm>
          <a:off x="567559" y="782372"/>
          <a:ext cx="11035862" cy="5240056"/>
        </p:xfrm>
        <a:graphic>
          <a:graphicData uri="http://schemas.openxmlformats.org/drawingml/2006/chart">
            <c:chart xmlns:c="http://schemas.openxmlformats.org/drawingml/2006/chart" xmlns:r="http://schemas.openxmlformats.org/officeDocument/2006/relationships" r:id="rId2"/>
          </a:graphicData>
        </a:graphic>
      </p:graphicFrame>
      <p:sp>
        <p:nvSpPr>
          <p:cNvPr id="3" name="Номер слайда 2"/>
          <p:cNvSpPr>
            <a:spLocks noGrp="1"/>
          </p:cNvSpPr>
          <p:nvPr>
            <p:ph type="sldNum" sz="quarter" idx="12"/>
          </p:nvPr>
        </p:nvSpPr>
        <p:spPr/>
        <p:txBody>
          <a:bodyPr/>
          <a:lstStyle/>
          <a:p>
            <a:fld id="{71CEFA55-1AF3-4F2F-A141-9ED733B9A5B9}" type="slidenum">
              <a:rPr lang="ru-RU" smtClean="0"/>
              <a:t>33</a:t>
            </a:fld>
            <a:endParaRPr lang="ru-RU"/>
          </a:p>
        </p:txBody>
      </p:sp>
    </p:spTree>
    <p:extLst>
      <p:ext uri="{BB962C8B-B14F-4D97-AF65-F5344CB8AC3E}">
        <p14:creationId xmlns:p14="http://schemas.microsoft.com/office/powerpoint/2010/main" val="2984336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5353" y="5101299"/>
            <a:ext cx="11793949" cy="958188"/>
          </a:xfrm>
        </p:spPr>
        <p:txBody>
          <a:bodyPr>
            <a:noAutofit/>
          </a:bodyPr>
          <a:lstStyle/>
          <a:p>
            <a:pPr lvl="0" algn="l">
              <a:lnSpc>
                <a:spcPts val="2400"/>
              </a:lnSpc>
              <a:spcBef>
                <a:spcPts val="0"/>
              </a:spcBef>
            </a:pPr>
            <a:br>
              <a:rPr lang="ru-RU" sz="1600" spc="-60" dirty="0">
                <a:solidFill>
                  <a:srgbClr val="000000"/>
                </a:solidFill>
                <a:latin typeface="Times New Roman" panose="02020603050405020304" pitchFamily="18" charset="0"/>
                <a:ea typeface="+mn-ea"/>
                <a:cs typeface="Times New Roman" panose="02020603050405020304" pitchFamily="18" charset="0"/>
              </a:rPr>
            </a:br>
            <a:br>
              <a:rPr lang="ru-RU" sz="1600" spc="-60" dirty="0">
                <a:solidFill>
                  <a:srgbClr val="000000"/>
                </a:solidFill>
                <a:latin typeface="Times New Roman" panose="02020603050405020304" pitchFamily="18" charset="0"/>
                <a:ea typeface="+mn-ea"/>
                <a:cs typeface="Times New Roman" panose="02020603050405020304" pitchFamily="18" charset="0"/>
              </a:rPr>
            </a:br>
            <a:br>
              <a:rPr lang="ru-RU" sz="1600" spc="-60" dirty="0">
                <a:solidFill>
                  <a:srgbClr val="000000"/>
                </a:solidFill>
                <a:latin typeface="Times New Roman" panose="02020603050405020304" pitchFamily="18" charset="0"/>
                <a:ea typeface="+mn-ea"/>
                <a:cs typeface="Times New Roman" panose="02020603050405020304" pitchFamily="18" charset="0"/>
              </a:rPr>
            </a:br>
            <a:br>
              <a:rPr lang="ru-RU" sz="1600" spc="-60" dirty="0">
                <a:solidFill>
                  <a:srgbClr val="000000"/>
                </a:solidFill>
                <a:latin typeface="Times New Roman" panose="02020603050405020304" pitchFamily="18" charset="0"/>
                <a:ea typeface="+mn-ea"/>
                <a:cs typeface="Times New Roman" panose="02020603050405020304" pitchFamily="18" charset="0"/>
              </a:rPr>
            </a:br>
            <a:endParaRPr lang="ru-RU" sz="1600" b="1" spc="-60" dirty="0">
              <a:solidFill>
                <a:srgbClr val="000000"/>
              </a:solidFill>
              <a:latin typeface="Times New Roman" panose="02020603050405020304" pitchFamily="18" charset="0"/>
              <a:ea typeface="+mn-ea"/>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607105" y="126804"/>
            <a:ext cx="10646228" cy="461665"/>
          </a:xfrm>
          <a:prstGeom prst="rect">
            <a:avLst/>
          </a:prstGeom>
        </p:spPr>
        <p:txBody>
          <a:bodyPr wrap="square">
            <a:spAutoFit/>
          </a:bodyPr>
          <a:lstStyle/>
          <a:p>
            <a:pPr lvl="0" algn="ctr">
              <a:spcBef>
                <a:spcPct val="0"/>
              </a:spcBef>
              <a:defRPr/>
            </a:pPr>
            <a:r>
              <a:rPr lang="ru-RU" sz="2400" b="1" dirty="0">
                <a:solidFill>
                  <a:prstClr val="black"/>
                </a:solidFill>
                <a:latin typeface="Times New Roman" pitchFamily="18" charset="0"/>
                <a:cs typeface="Times New Roman" pitchFamily="18" charset="0"/>
              </a:rPr>
              <a:t>Проблемные вопросы в МО</a:t>
            </a:r>
            <a:r>
              <a:rPr lang="kk-KZ" sz="2400" b="1" dirty="0">
                <a:solidFill>
                  <a:prstClr val="black"/>
                </a:solidFill>
                <a:latin typeface="Times New Roman" pitchFamily="18" charset="0"/>
                <a:cs typeface="Times New Roman" pitchFamily="18" charset="0"/>
              </a:rPr>
              <a:t>:</a:t>
            </a:r>
          </a:p>
        </p:txBody>
      </p:sp>
      <p:graphicFrame>
        <p:nvGraphicFramePr>
          <p:cNvPr id="7" name="Diagram 1">
            <a:extLst>
              <a:ext uri="{FF2B5EF4-FFF2-40B4-BE49-F238E27FC236}">
                <a16:creationId xmlns:a16="http://schemas.microsoft.com/office/drawing/2014/main" id="{9A7E6E68-C71C-4929-B898-1A019F8D4748}"/>
              </a:ext>
            </a:extLst>
          </p:cNvPr>
          <p:cNvGraphicFramePr/>
          <p:nvPr>
            <p:extLst>
              <p:ext uri="{D42A27DB-BD31-4B8C-83A1-F6EECF244321}">
                <p14:modId xmlns:p14="http://schemas.microsoft.com/office/powerpoint/2010/main" val="2580334372"/>
              </p:ext>
            </p:extLst>
          </p:nvPr>
        </p:nvGraphicFramePr>
        <p:xfrm>
          <a:off x="914400" y="819807"/>
          <a:ext cx="9664262" cy="5092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71CEFA55-1AF3-4F2F-A141-9ED733B9A5B9}" type="slidenum">
              <a:rPr lang="ru-RU" smtClean="0"/>
              <a:t>34</a:t>
            </a:fld>
            <a:endParaRPr lang="ru-RU"/>
          </a:p>
        </p:txBody>
      </p:sp>
    </p:spTree>
    <p:extLst>
      <p:ext uri="{BB962C8B-B14F-4D97-AF65-F5344CB8AC3E}">
        <p14:creationId xmlns:p14="http://schemas.microsoft.com/office/powerpoint/2010/main" val="2648394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2514" y="358390"/>
            <a:ext cx="11480332" cy="5781838"/>
          </a:xfrm>
        </p:spPr>
        <p:txBody>
          <a:bodyPr anchor="ctr">
            <a:noAutofit/>
          </a:bodyPr>
          <a:lstStyle/>
          <a:p>
            <a:pPr lvl="0" algn="l">
              <a:lnSpc>
                <a:spcPct val="100000"/>
              </a:lnSpc>
              <a:spcBef>
                <a:spcPts val="0"/>
              </a:spcBef>
            </a:pPr>
            <a:r>
              <a:rPr lang="ru-RU" sz="2400" spc="-60" dirty="0">
                <a:solidFill>
                  <a:srgbClr val="000000"/>
                </a:solidFill>
                <a:latin typeface="Times New Roman" panose="02020603050405020304" pitchFamily="18" charset="0"/>
                <a:ea typeface="+mn-ea"/>
                <a:cs typeface="Times New Roman" panose="02020603050405020304" pitchFamily="18" charset="0"/>
              </a:rPr>
              <a:t>1. Контроль за своевременным активным поиском, выявлением случаев ИСМП, разработать мотивирующий инструмент который повлияет на показатель руководителя организации;</a:t>
            </a:r>
            <a:br>
              <a:rPr lang="ru-RU" sz="2400" spc="-60" dirty="0">
                <a:solidFill>
                  <a:srgbClr val="000000"/>
                </a:solidFill>
                <a:latin typeface="Times New Roman" panose="02020603050405020304" pitchFamily="18" charset="0"/>
                <a:ea typeface="+mn-ea"/>
                <a:cs typeface="Times New Roman" panose="02020603050405020304" pitchFamily="18" charset="0"/>
              </a:rPr>
            </a:br>
            <a:r>
              <a:rPr lang="ru-RU" sz="2400" spc="-60" dirty="0">
                <a:solidFill>
                  <a:srgbClr val="000000"/>
                </a:solidFill>
                <a:latin typeface="Times New Roman" panose="02020603050405020304" pitchFamily="18" charset="0"/>
                <a:ea typeface="+mn-ea"/>
                <a:cs typeface="Times New Roman" panose="02020603050405020304" pitchFamily="18" charset="0"/>
              </a:rPr>
              <a:t>2. Обеспечить своевременное, качественное оформление протоколов расследования случаев ИСМП, ответственным за которое будет нести непосредственно председатель КИК; </a:t>
            </a:r>
            <a:br>
              <a:rPr lang="ru-RU" sz="2400" spc="-60" dirty="0">
                <a:solidFill>
                  <a:srgbClr val="000000"/>
                </a:solidFill>
                <a:latin typeface="Times New Roman" panose="02020603050405020304" pitchFamily="18" charset="0"/>
                <a:ea typeface="+mn-ea"/>
                <a:cs typeface="Times New Roman" panose="02020603050405020304" pitchFamily="18" charset="0"/>
              </a:rPr>
            </a:br>
            <a:r>
              <a:rPr lang="ru-RU" sz="2400" spc="-60" dirty="0">
                <a:solidFill>
                  <a:srgbClr val="000000"/>
                </a:solidFill>
                <a:latin typeface="Times New Roman" panose="02020603050405020304" pitchFamily="18" charset="0"/>
                <a:ea typeface="+mn-ea"/>
                <a:cs typeface="Times New Roman" panose="02020603050405020304" pitchFamily="18" charset="0"/>
              </a:rPr>
              <a:t>3. Первые дни при регистрации разработать оперативный план мероприятий;</a:t>
            </a:r>
            <a:br>
              <a:rPr lang="ru-RU" sz="2400" spc="-60" dirty="0">
                <a:solidFill>
                  <a:srgbClr val="000000"/>
                </a:solidFill>
                <a:latin typeface="Times New Roman" panose="02020603050405020304" pitchFamily="18" charset="0"/>
                <a:ea typeface="+mn-ea"/>
                <a:cs typeface="Times New Roman" panose="02020603050405020304" pitchFamily="18" charset="0"/>
              </a:rPr>
            </a:br>
            <a:r>
              <a:rPr lang="ru-RU" sz="2400" spc="-60" dirty="0">
                <a:solidFill>
                  <a:srgbClr val="000000"/>
                </a:solidFill>
                <a:latin typeface="Times New Roman" panose="02020603050405020304" pitchFamily="18" charset="0"/>
                <a:ea typeface="+mn-ea"/>
                <a:cs typeface="Times New Roman" panose="02020603050405020304" pitchFamily="18" charset="0"/>
              </a:rPr>
              <a:t>4. Упорядочить и взять на контроль своевременное лабораторное подтверждение диагнозов случаев ИСМП в медицинских организациях;</a:t>
            </a:r>
            <a:br>
              <a:rPr lang="ru-RU" sz="2400" spc="-60" dirty="0">
                <a:solidFill>
                  <a:srgbClr val="000000"/>
                </a:solidFill>
                <a:latin typeface="Times New Roman" panose="02020603050405020304" pitchFamily="18" charset="0"/>
                <a:ea typeface="+mn-ea"/>
                <a:cs typeface="Times New Roman" panose="02020603050405020304" pitchFamily="18" charset="0"/>
              </a:rPr>
            </a:br>
            <a:r>
              <a:rPr lang="ru-RU" sz="2400" spc="-60" dirty="0">
                <a:solidFill>
                  <a:srgbClr val="000000"/>
                </a:solidFill>
                <a:latin typeface="Times New Roman" panose="02020603050405020304" pitchFamily="18" charset="0"/>
                <a:ea typeface="+mn-ea"/>
                <a:cs typeface="Times New Roman" panose="02020603050405020304" pitchFamily="18" charset="0"/>
              </a:rPr>
              <a:t>5. Своевременный учет и регистрация ИСМП, передача экстренных извещений</a:t>
            </a:r>
            <a:br>
              <a:rPr lang="ru-RU" sz="2400" spc="-60" dirty="0">
                <a:solidFill>
                  <a:srgbClr val="000000"/>
                </a:solidFill>
                <a:latin typeface="Times New Roman" panose="02020603050405020304" pitchFamily="18" charset="0"/>
                <a:ea typeface="+mn-ea"/>
                <a:cs typeface="Times New Roman" panose="02020603050405020304" pitchFamily="18" charset="0"/>
              </a:rPr>
            </a:br>
            <a:r>
              <a:rPr lang="ru-RU" sz="2400" spc="-60" dirty="0">
                <a:solidFill>
                  <a:srgbClr val="000000"/>
                </a:solidFill>
                <a:latin typeface="Times New Roman" panose="02020603050405020304" pitchFamily="18" charset="0"/>
                <a:ea typeface="+mn-ea"/>
                <a:cs typeface="Times New Roman" panose="02020603050405020304" pitchFamily="18" charset="0"/>
              </a:rPr>
              <a:t>6. Контроль за соблюдением требований санитарно-эпидемиологических норм;</a:t>
            </a:r>
            <a:br>
              <a:rPr lang="ru-RU" sz="1800" spc="-60" dirty="0">
                <a:solidFill>
                  <a:srgbClr val="000000"/>
                </a:solidFill>
                <a:latin typeface="Times New Roman" panose="02020603050405020304" pitchFamily="18" charset="0"/>
                <a:ea typeface="+mn-ea"/>
                <a:cs typeface="Times New Roman" panose="02020603050405020304" pitchFamily="18" charset="0"/>
              </a:rPr>
            </a:br>
            <a:endParaRPr lang="ru-RU" sz="1800" b="1" spc="-60" dirty="0">
              <a:solidFill>
                <a:srgbClr val="000000"/>
              </a:solidFill>
              <a:latin typeface="Times New Roman" panose="02020603050405020304" pitchFamily="18" charset="0"/>
              <a:ea typeface="+mn-ea"/>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607105" y="96780"/>
            <a:ext cx="10646228" cy="523220"/>
          </a:xfrm>
          <a:prstGeom prst="rect">
            <a:avLst/>
          </a:prstGeom>
        </p:spPr>
        <p:txBody>
          <a:bodyPr wrap="square">
            <a:spAutoFit/>
          </a:bodyPr>
          <a:lstStyle/>
          <a:p>
            <a:pPr lvl="0" algn="ctr">
              <a:spcBef>
                <a:spcPct val="0"/>
              </a:spcBef>
              <a:defRPr/>
            </a:pPr>
            <a:r>
              <a:rPr lang="ru-RU" sz="2800" b="1" dirty="0">
                <a:solidFill>
                  <a:schemeClr val="dk1"/>
                </a:solidFill>
                <a:latin typeface="Times New Roman" panose="02020603050405020304" pitchFamily="18" charset="0"/>
                <a:ea typeface="Arial"/>
                <a:cs typeface="Times New Roman" panose="02020603050405020304" pitchFamily="18" charset="0"/>
                <a:sym typeface="Arial"/>
              </a:rPr>
              <a:t>Рекомендации (1)</a:t>
            </a:r>
            <a:endParaRPr lang="kk-KZ" sz="2800" b="1" dirty="0">
              <a:solidFill>
                <a:prstClr val="black"/>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1CEFA55-1AF3-4F2F-A141-9ED733B9A5B9}" type="slidenum">
              <a:rPr lang="ru-RU" smtClean="0"/>
              <a:t>35</a:t>
            </a:fld>
            <a:endParaRPr lang="ru-RU"/>
          </a:p>
        </p:txBody>
      </p:sp>
    </p:spTree>
    <p:extLst>
      <p:ext uri="{BB962C8B-B14F-4D97-AF65-F5344CB8AC3E}">
        <p14:creationId xmlns:p14="http://schemas.microsoft.com/office/powerpoint/2010/main" val="1036448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8897" y="620000"/>
            <a:ext cx="11725599" cy="5520227"/>
          </a:xfrm>
        </p:spPr>
        <p:txBody>
          <a:bodyPr anchor="t">
            <a:noAutofit/>
          </a:bodyPr>
          <a:lstStyle/>
          <a:p>
            <a:pPr lvl="0" algn="l">
              <a:lnSpc>
                <a:spcPct val="100000"/>
              </a:lnSpc>
              <a:spcBef>
                <a:spcPts val="0"/>
              </a:spcBef>
            </a:pPr>
            <a:br>
              <a:rPr lang="ru-RU" sz="2400" spc="-60" dirty="0">
                <a:solidFill>
                  <a:srgbClr val="000000"/>
                </a:solidFill>
                <a:latin typeface="Times New Roman" panose="02020603050405020304" pitchFamily="18" charset="0"/>
                <a:cs typeface="Times New Roman" panose="02020603050405020304" pitchFamily="18" charset="0"/>
              </a:rPr>
            </a:br>
            <a:r>
              <a:rPr lang="ru-RU" sz="2400" spc="-60" dirty="0">
                <a:solidFill>
                  <a:srgbClr val="000000"/>
                </a:solidFill>
                <a:latin typeface="Times New Roman" panose="02020603050405020304" pitchFamily="18" charset="0"/>
                <a:cs typeface="Times New Roman" panose="02020603050405020304" pitchFamily="18" charset="0"/>
              </a:rPr>
              <a:t>7. Контроль за проведением производственного контроля;</a:t>
            </a:r>
            <a:br>
              <a:rPr lang="ru-RU" sz="2400" spc="-60" dirty="0">
                <a:solidFill>
                  <a:srgbClr val="000000"/>
                </a:solidFill>
                <a:latin typeface="Times New Roman" panose="02020603050405020304" pitchFamily="18" charset="0"/>
                <a:cs typeface="Times New Roman" panose="02020603050405020304" pitchFamily="18" charset="0"/>
              </a:rPr>
            </a:br>
            <a:r>
              <a:rPr lang="ru-RU" sz="2400" spc="-60" dirty="0">
                <a:solidFill>
                  <a:srgbClr val="000000"/>
                </a:solidFill>
                <a:latin typeface="Times New Roman" panose="02020603050405020304" pitchFamily="18" charset="0"/>
                <a:cs typeface="Times New Roman" panose="02020603050405020304" pitchFamily="18" charset="0"/>
              </a:rPr>
              <a:t>8. Контроль за организацией микробиологического мониторинга за обследованием сотрудников на носительство ИСМП;</a:t>
            </a:r>
            <a:br>
              <a:rPr lang="ru-RU" sz="2400" spc="-60" dirty="0">
                <a:solidFill>
                  <a:srgbClr val="000000"/>
                </a:solidFill>
                <a:latin typeface="Times New Roman" panose="02020603050405020304" pitchFamily="18" charset="0"/>
                <a:cs typeface="Times New Roman" panose="02020603050405020304" pitchFamily="18" charset="0"/>
              </a:rPr>
            </a:br>
            <a:r>
              <a:rPr lang="ru-RU" sz="2400" spc="-60" dirty="0">
                <a:solidFill>
                  <a:srgbClr val="000000"/>
                </a:solidFill>
                <a:latin typeface="Times New Roman" panose="02020603050405020304" pitchFamily="18" charset="0"/>
                <a:cs typeface="Times New Roman" panose="02020603050405020304" pitchFamily="18" charset="0"/>
              </a:rPr>
              <a:t>9. Фармакологам, микробиологам, экономистам МО изучить фон и эффективность проводимых антибиотикопрофилактики и антибиотикотерапии пациентам, пересмотреть при резистентности запас ряд антибиотиков;</a:t>
            </a:r>
            <a:br>
              <a:rPr lang="ru-RU" sz="2400" spc="-60" dirty="0">
                <a:solidFill>
                  <a:srgbClr val="000000"/>
                </a:solidFill>
                <a:latin typeface="Times New Roman" panose="02020603050405020304" pitchFamily="18" charset="0"/>
                <a:cs typeface="Times New Roman" panose="02020603050405020304" pitchFamily="18" charset="0"/>
              </a:rPr>
            </a:br>
            <a:r>
              <a:rPr lang="ru-RU" sz="2400" spc="-60" dirty="0">
                <a:solidFill>
                  <a:srgbClr val="000000"/>
                </a:solidFill>
                <a:latin typeface="Times New Roman" panose="02020603050405020304" pitchFamily="18" charset="0"/>
                <a:cs typeface="Times New Roman" panose="02020603050405020304" pitchFamily="18" charset="0"/>
              </a:rPr>
              <a:t>10. Своевременно проводить мониторинг по пациентам </a:t>
            </a:r>
            <a:r>
              <a:rPr lang="ru-RU" sz="2400" spc="-60" dirty="0" err="1">
                <a:solidFill>
                  <a:srgbClr val="000000"/>
                </a:solidFill>
                <a:latin typeface="Times New Roman" panose="02020603050405020304" pitchFamily="18" charset="0"/>
                <a:cs typeface="Times New Roman" panose="02020603050405020304" pitchFamily="18" charset="0"/>
              </a:rPr>
              <a:t>превышаюших</a:t>
            </a:r>
            <a:r>
              <a:rPr lang="ru-RU" sz="2400" spc="-60" dirty="0">
                <a:solidFill>
                  <a:srgbClr val="000000"/>
                </a:solidFill>
                <a:latin typeface="Times New Roman" panose="02020603050405020304" pitchFamily="18" charset="0"/>
                <a:cs typeface="Times New Roman" panose="02020603050405020304" pitchFamily="18" charset="0"/>
              </a:rPr>
              <a:t> стандарт нахождение коек дней в стационаре:</a:t>
            </a:r>
            <a:br>
              <a:rPr lang="ru-RU" sz="2400" spc="-60" dirty="0">
                <a:solidFill>
                  <a:srgbClr val="000000"/>
                </a:solidFill>
                <a:latin typeface="Times New Roman" panose="02020603050405020304" pitchFamily="18" charset="0"/>
                <a:cs typeface="Times New Roman" panose="02020603050405020304" pitchFamily="18" charset="0"/>
              </a:rPr>
            </a:br>
            <a:r>
              <a:rPr lang="ru-RU" sz="2400" spc="-60" dirty="0">
                <a:solidFill>
                  <a:srgbClr val="000000"/>
                </a:solidFill>
                <a:latin typeface="Times New Roman" panose="02020603050405020304" pitchFamily="18" charset="0"/>
                <a:cs typeface="Times New Roman" panose="02020603050405020304" pitchFamily="18" charset="0"/>
              </a:rPr>
              <a:t>11. Организация внутреннего контроля и аудита по пациентам имеющий риск развития ИСМП,ИОХВ;</a:t>
            </a:r>
            <a:br>
              <a:rPr lang="ru-RU" sz="2400" spc="-60" dirty="0">
                <a:solidFill>
                  <a:srgbClr val="000000"/>
                </a:solidFill>
                <a:latin typeface="Times New Roman" panose="02020603050405020304" pitchFamily="18" charset="0"/>
                <a:cs typeface="Times New Roman" panose="02020603050405020304" pitchFamily="18" charset="0"/>
              </a:rPr>
            </a:br>
            <a:r>
              <a:rPr lang="ru-RU" sz="2400" spc="-60" dirty="0">
                <a:solidFill>
                  <a:srgbClr val="000000"/>
                </a:solidFill>
                <a:latin typeface="Times New Roman" panose="02020603050405020304" pitchFamily="18" charset="0"/>
                <a:cs typeface="Times New Roman" panose="02020603050405020304" pitchFamily="18" charset="0"/>
              </a:rPr>
              <a:t>12. Систематическое обучение медперсонала;</a:t>
            </a:r>
            <a:br>
              <a:rPr lang="ru-RU" sz="2400" spc="-60" dirty="0">
                <a:solidFill>
                  <a:srgbClr val="000000"/>
                </a:solidFill>
                <a:latin typeface="Times New Roman" panose="02020603050405020304" pitchFamily="18" charset="0"/>
                <a:cs typeface="Times New Roman" panose="02020603050405020304" pitchFamily="18" charset="0"/>
              </a:rPr>
            </a:br>
            <a:r>
              <a:rPr lang="ru-RU" sz="2400" spc="-60" dirty="0">
                <a:solidFill>
                  <a:srgbClr val="000000"/>
                </a:solidFill>
                <a:latin typeface="Times New Roman" panose="02020603050405020304" pitchFamily="18" charset="0"/>
                <a:cs typeface="Times New Roman" panose="02020603050405020304" pitchFamily="18" charset="0"/>
              </a:rPr>
              <a:t>13. Разработка </a:t>
            </a:r>
            <a:r>
              <a:rPr lang="ru-RU" sz="2400" spc="-60" dirty="0" err="1">
                <a:solidFill>
                  <a:srgbClr val="000000"/>
                </a:solidFill>
                <a:latin typeface="Times New Roman" panose="02020603050405020304" pitchFamily="18" charset="0"/>
                <a:cs typeface="Times New Roman" panose="02020603050405020304" pitchFamily="18" charset="0"/>
              </a:rPr>
              <a:t>СОПов</a:t>
            </a:r>
            <a:r>
              <a:rPr lang="ru-RU" sz="2400" spc="-60" dirty="0">
                <a:solidFill>
                  <a:srgbClr val="000000"/>
                </a:solidFill>
                <a:latin typeface="Times New Roman" panose="02020603050405020304" pitchFamily="18" charset="0"/>
                <a:cs typeface="Times New Roman" panose="02020603050405020304" pitchFamily="18" charset="0"/>
              </a:rPr>
              <a:t>, Чек листов по специфике отделений и МО по мониторингу ИОХВ.</a:t>
            </a:r>
            <a:br>
              <a:rPr lang="ru-RU" sz="2400" spc="-60" dirty="0">
                <a:solidFill>
                  <a:srgbClr val="000000"/>
                </a:solidFill>
                <a:latin typeface="Times New Roman" panose="02020603050405020304" pitchFamily="18" charset="0"/>
                <a:ea typeface="+mn-ea"/>
                <a:cs typeface="Times New Roman" panose="02020603050405020304" pitchFamily="18" charset="0"/>
              </a:rPr>
            </a:br>
            <a:endParaRPr lang="ru-RU" sz="2400" b="1" spc="-60" dirty="0">
              <a:solidFill>
                <a:srgbClr val="000000"/>
              </a:solidFill>
              <a:latin typeface="Times New Roman" panose="02020603050405020304" pitchFamily="18" charset="0"/>
              <a:ea typeface="+mn-ea"/>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607105" y="344811"/>
            <a:ext cx="10646228" cy="523220"/>
          </a:xfrm>
          <a:prstGeom prst="rect">
            <a:avLst/>
          </a:prstGeom>
        </p:spPr>
        <p:txBody>
          <a:bodyPr wrap="square">
            <a:spAutoFit/>
          </a:bodyPr>
          <a:lstStyle/>
          <a:p>
            <a:pPr lvl="0" algn="ctr">
              <a:spcBef>
                <a:spcPct val="0"/>
              </a:spcBef>
              <a:defRPr/>
            </a:pPr>
            <a:r>
              <a:rPr lang="ru-RU" sz="2800" b="1" dirty="0">
                <a:solidFill>
                  <a:schemeClr val="dk1"/>
                </a:solidFill>
                <a:latin typeface="Times New Roman" panose="02020603050405020304" pitchFamily="18" charset="0"/>
                <a:ea typeface="Arial"/>
                <a:cs typeface="Times New Roman" panose="02020603050405020304" pitchFamily="18" charset="0"/>
                <a:sym typeface="Arial"/>
              </a:rPr>
              <a:t>Рекомендации (2)</a:t>
            </a:r>
            <a:endParaRPr lang="kk-KZ" sz="2800" b="1" dirty="0">
              <a:solidFill>
                <a:prstClr val="black"/>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1CEFA55-1AF3-4F2F-A141-9ED733B9A5B9}" type="slidenum">
              <a:rPr lang="ru-RU" smtClean="0"/>
              <a:t>36</a:t>
            </a:fld>
            <a:endParaRPr lang="ru-RU"/>
          </a:p>
        </p:txBody>
      </p:sp>
    </p:spTree>
    <p:extLst>
      <p:ext uri="{BB962C8B-B14F-4D97-AF65-F5344CB8AC3E}">
        <p14:creationId xmlns:p14="http://schemas.microsoft.com/office/powerpoint/2010/main" val="1435024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DCA5069A-D9AD-449B-B8CC-C0FAE835904B}"/>
              </a:ext>
            </a:extLst>
          </p:cNvPr>
          <p:cNvSpPr/>
          <p:nvPr/>
        </p:nvSpPr>
        <p:spPr>
          <a:xfrm>
            <a:off x="911425" y="476673"/>
            <a:ext cx="10646228" cy="830997"/>
          </a:xfrm>
          <a:prstGeom prst="rect">
            <a:avLst/>
          </a:prstGeom>
        </p:spPr>
        <p:txBody>
          <a:bodyPr wrap="square">
            <a:spAutoFit/>
          </a:bodyPr>
          <a:lstStyle/>
          <a:p>
            <a:pPr lvl="0" algn="ctr">
              <a:spcBef>
                <a:spcPct val="0"/>
              </a:spcBef>
              <a:defRPr/>
            </a:pPr>
            <a:r>
              <a:rPr lang="kk-KZ" sz="2400" b="1" dirty="0">
                <a:latin typeface="Times New Roman" pitchFamily="18" charset="0"/>
                <a:cs typeface="Times New Roman" pitchFamily="18" charset="0"/>
              </a:rPr>
              <a:t>«Профилактика инфекции и инфекционный контроль (ПИИК),</a:t>
            </a:r>
          </a:p>
          <a:p>
            <a:pPr lvl="0" algn="ctr">
              <a:spcBef>
                <a:spcPct val="0"/>
              </a:spcBef>
              <a:defRPr/>
            </a:pPr>
            <a:r>
              <a:rPr lang="ru-RU" sz="2400" b="1" dirty="0">
                <a:latin typeface="Times New Roman" pitchFamily="18" charset="0"/>
                <a:cs typeface="Times New Roman" pitchFamily="18" charset="0"/>
              </a:rPr>
              <a:t>вопросы эпидемиологического надзора за ИСМП</a:t>
            </a:r>
            <a:r>
              <a:rPr lang="kk-KZ" sz="2400" b="1" dirty="0">
                <a:latin typeface="Times New Roman" pitchFamily="18" charset="0"/>
                <a:cs typeface="Times New Roman" pitchFamily="18" charset="0"/>
              </a:rPr>
              <a:t>»</a:t>
            </a:r>
          </a:p>
        </p:txBody>
      </p:sp>
      <p:sp>
        <p:nvSpPr>
          <p:cNvPr id="6" name="Заголовок 1"/>
          <p:cNvSpPr>
            <a:spLocks noGrp="1"/>
          </p:cNvSpPr>
          <p:nvPr>
            <p:ph type="ctrTitle"/>
          </p:nvPr>
        </p:nvSpPr>
        <p:spPr>
          <a:xfrm>
            <a:off x="330963" y="1982147"/>
            <a:ext cx="11146805" cy="1485239"/>
          </a:xfrm>
        </p:spPr>
        <p:txBody>
          <a:bodyPr>
            <a:normAutofit/>
          </a:bodyPr>
          <a:lstStyle/>
          <a:p>
            <a:pPr>
              <a:spcBef>
                <a:spcPts val="0"/>
              </a:spcBef>
            </a:pPr>
            <a:r>
              <a:rPr lang="kk-KZ" sz="2400" b="1" dirty="0">
                <a:latin typeface="Times New Roman" panose="02020603050405020304" pitchFamily="18" charset="0"/>
                <a:cs typeface="Times New Roman" panose="02020603050405020304" pitchFamily="18" charset="0"/>
              </a:rPr>
              <a:t>Тема:</a:t>
            </a:r>
            <a:r>
              <a:rPr lang="kk-KZ"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sz="2400" b="1" dirty="0">
                <a:solidFill>
                  <a:prstClr val="black"/>
                </a:solidFill>
                <a:latin typeface="Times New Roman" pitchFamily="18" charset="0"/>
                <a:ea typeface="+mn-ea"/>
                <a:cs typeface="Times New Roman" pitchFamily="18" charset="0"/>
              </a:rPr>
              <a:t>Сравнительный анализ подходов в проведении эпидемиологического надзора за ИОХВ в Республике Казахстан и Американского Центра по профилактике инфекций и инфекционному контролю (С</a:t>
            </a:r>
            <a:r>
              <a:rPr lang="en-US" sz="2400" b="1" dirty="0">
                <a:solidFill>
                  <a:prstClr val="black"/>
                </a:solidFill>
                <a:latin typeface="Times New Roman" pitchFamily="18" charset="0"/>
                <a:ea typeface="+mn-ea"/>
                <a:cs typeface="Times New Roman" pitchFamily="18" charset="0"/>
              </a:rPr>
              <a:t>DC</a:t>
            </a:r>
            <a:r>
              <a:rPr lang="kk-KZ" sz="2400" b="1" dirty="0">
                <a:solidFill>
                  <a:prstClr val="black"/>
                </a:solidFill>
                <a:latin typeface="Times New Roman" pitchFamily="18" charset="0"/>
                <a:ea typeface="+mn-ea"/>
                <a:cs typeface="Times New Roman" pitchFamily="18" charset="0"/>
              </a:rPr>
              <a:t>)</a:t>
            </a:r>
          </a:p>
        </p:txBody>
      </p:sp>
      <p:sp>
        <p:nvSpPr>
          <p:cNvPr id="2" name="Прямоугольник 1"/>
          <p:cNvSpPr/>
          <p:nvPr/>
        </p:nvSpPr>
        <p:spPr>
          <a:xfrm>
            <a:off x="725048" y="4030815"/>
            <a:ext cx="10966209" cy="923330"/>
          </a:xfrm>
          <a:prstGeom prst="rect">
            <a:avLst/>
          </a:prstGeom>
        </p:spPr>
        <p:txBody>
          <a:bodyPr wrap="square">
            <a:spAutoFit/>
          </a:bodyPr>
          <a:lstStyle/>
          <a:p>
            <a:r>
              <a:rPr lang="kk-KZ" dirty="0">
                <a:latin typeface="Times New Roman" panose="02020603050405020304" pitchFamily="18" charset="0"/>
                <a:cs typeface="Times New Roman" panose="02020603050405020304" pitchFamily="18" charset="0"/>
              </a:rPr>
              <a:t>Участник №3</a:t>
            </a:r>
          </a:p>
          <a:p>
            <a:r>
              <a:rPr lang="ru-RU" dirty="0">
                <a:latin typeface="Times New Roman" panose="02020603050405020304" pitchFamily="18" charset="0"/>
                <a:cs typeface="Times New Roman" panose="02020603050405020304" pitchFamily="18" charset="0"/>
              </a:rPr>
              <a:t>Тулесова Райхан </a:t>
            </a:r>
            <a:r>
              <a:rPr lang="ru-RU" dirty="0" err="1">
                <a:latin typeface="Times New Roman" panose="02020603050405020304" pitchFamily="18" charset="0"/>
                <a:cs typeface="Times New Roman" panose="02020603050405020304" pitchFamily="18" charset="0"/>
              </a:rPr>
              <a:t>Орынбаевна</a:t>
            </a:r>
            <a:r>
              <a:rPr lang="ru-RU" dirty="0">
                <a:latin typeface="Times New Roman" panose="02020603050405020304" pitchFamily="18" charset="0"/>
                <a:cs typeface="Times New Roman" panose="02020603050405020304" pitchFamily="18" charset="0"/>
              </a:rPr>
              <a:t> – руководитель  ДСЭК области Абай </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904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381" y="274638"/>
            <a:ext cx="11425269" cy="56207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br>
              <a:rPr lang="ru-RU" sz="2400" b="1" dirty="0">
                <a:ln w="11430"/>
                <a:latin typeface="Times New Roman" pitchFamily="18" charset="0"/>
                <a:cs typeface="Times New Roman" pitchFamily="18" charset="0"/>
              </a:rPr>
            </a:br>
            <a:endParaRPr lang="ru-RU" sz="2400" b="1" dirty="0">
              <a:ln w="11430"/>
              <a:latin typeface="Times New Roman" pitchFamily="18" charset="0"/>
              <a:cs typeface="Times New Roman" pitchFamily="18" charset="0"/>
            </a:endParaRPr>
          </a:p>
        </p:txBody>
      </p:sp>
      <p:sp>
        <p:nvSpPr>
          <p:cNvPr id="3" name="Объект 2"/>
          <p:cNvSpPr>
            <a:spLocks noGrp="1"/>
          </p:cNvSpPr>
          <p:nvPr>
            <p:ph idx="1"/>
          </p:nvPr>
        </p:nvSpPr>
        <p:spPr>
          <a:xfrm>
            <a:off x="623392" y="1052736"/>
            <a:ext cx="11041227" cy="4968552"/>
          </a:xfrm>
        </p:spPr>
        <p:txBody>
          <a:bodyPr>
            <a:noAutofit/>
          </a:bodyPr>
          <a:lstStyle/>
          <a:p>
            <a:pPr marL="0" indent="0" algn="just">
              <a:buNone/>
            </a:pPr>
            <a:r>
              <a:rPr lang="ru-RU" sz="2400" dirty="0">
                <a:latin typeface="Times New Roman" pitchFamily="18" charset="0"/>
                <a:cs typeface="Times New Roman" pitchFamily="18" charset="0"/>
              </a:rPr>
              <a:t>	</a:t>
            </a:r>
          </a:p>
          <a:p>
            <a:pPr marL="0" indent="0" algn="just">
              <a:buNone/>
            </a:pPr>
            <a:r>
              <a:rPr lang="ru-RU" sz="1400" dirty="0">
                <a:latin typeface="Times New Roman" pitchFamily="18" charset="0"/>
                <a:cs typeface="Times New Roman" pitchFamily="18" charset="0"/>
              </a:rPr>
              <a:t>	</a:t>
            </a:r>
            <a:r>
              <a:rPr lang="ru-RU" sz="2000" dirty="0">
                <a:latin typeface="Times New Roman" pitchFamily="18" charset="0"/>
                <a:cs typeface="Times New Roman" pitchFamily="18" charset="0"/>
              </a:rPr>
              <a:t>Инфекции в области хирургического вмешательства (ИОХВ) являются на сегодняшний день самыми распространенными и самыми дорогостоящими из инфекций, связанных с оказанием медицинской помощи. По данным центра контроля и профилактики заболеваемости США, общая частота ИОХВ составляет 2,8% в послеоперационном периоде у хирургических больных, что в переводе на абсолютные цифры составляет 756 000 оперированных пациентов. В европейских странах данный показатель </a:t>
            </a:r>
            <a:r>
              <a:rPr lang="ru-RU" sz="2000" dirty="0" err="1">
                <a:latin typeface="Times New Roman" pitchFamily="18" charset="0"/>
                <a:cs typeface="Times New Roman" pitchFamily="18" charset="0"/>
              </a:rPr>
              <a:t>колебается</a:t>
            </a:r>
            <a:r>
              <a:rPr lang="ru-RU" sz="2000" dirty="0">
                <a:latin typeface="Times New Roman" pitchFamily="18" charset="0"/>
                <a:cs typeface="Times New Roman" pitchFamily="18" charset="0"/>
              </a:rPr>
              <a:t> от 2 до 20%. </a:t>
            </a:r>
          </a:p>
          <a:p>
            <a:pPr marL="0" indent="0" algn="just">
              <a:buNone/>
            </a:pPr>
            <a:r>
              <a:rPr lang="ru-RU" sz="2000" dirty="0">
                <a:latin typeface="Times New Roman" pitchFamily="18" charset="0"/>
                <a:cs typeface="Times New Roman" pitchFamily="18" charset="0"/>
              </a:rPr>
              <a:t> 	Одним из значимых и важных факторов, ведущих к неэффективности профилактики ИОХВ, является слабая система </a:t>
            </a:r>
            <a:r>
              <a:rPr lang="ru-RU" sz="2000" b="1" dirty="0">
                <a:latin typeface="Times New Roman" pitchFamily="18" charset="0"/>
                <a:cs typeface="Times New Roman" pitchFamily="18" charset="0"/>
              </a:rPr>
              <a:t>эпидемиологического надзора</a:t>
            </a:r>
            <a:r>
              <a:rPr lang="ru-RU" sz="2000" dirty="0">
                <a:latin typeface="Times New Roman" pitchFamily="18" charset="0"/>
                <a:cs typeface="Times New Roman" pitchFamily="18" charset="0"/>
              </a:rPr>
              <a:t>, в том числе недостаточная полнота учета и регистрации. </a:t>
            </a:r>
          </a:p>
          <a:p>
            <a:pPr marL="0" indent="0" algn="just">
              <a:buNone/>
            </a:pPr>
            <a:r>
              <a:rPr lang="ru-RU" sz="2000" dirty="0">
                <a:latin typeface="Times New Roman" pitchFamily="18" charset="0"/>
                <a:cs typeface="Times New Roman" pitchFamily="18" charset="0"/>
              </a:rPr>
              <a:t>	</a:t>
            </a:r>
          </a:p>
        </p:txBody>
      </p:sp>
      <p:sp>
        <p:nvSpPr>
          <p:cNvPr id="6" name="Заголовок 1">
            <a:extLst>
              <a:ext uri="{FF2B5EF4-FFF2-40B4-BE49-F238E27FC236}">
                <a16:creationId xmlns:a16="http://schemas.microsoft.com/office/drawing/2014/main" id="{0507AFDE-AD68-0872-01C1-5D491465FF61}"/>
              </a:ext>
            </a:extLst>
          </p:cNvPr>
          <p:cNvSpPr txBox="1">
            <a:spLocks/>
          </p:cNvSpPr>
          <p:nvPr/>
        </p:nvSpPr>
        <p:spPr>
          <a:xfrm>
            <a:off x="1967542" y="290891"/>
            <a:ext cx="7968885" cy="47381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a:ln w="11430"/>
                <a:latin typeface="Times New Roman" panose="02020603050405020304" pitchFamily="18" charset="0"/>
                <a:cs typeface="Times New Roman" panose="02020603050405020304" pitchFamily="18" charset="0"/>
              </a:rPr>
              <a:t>Введение</a:t>
            </a:r>
            <a:endParaRPr lang="x-none"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977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9376" y="1575250"/>
            <a:ext cx="11041227" cy="4968552"/>
          </a:xfrm>
        </p:spPr>
        <p:txBody>
          <a:bodyPr>
            <a:noAutofit/>
          </a:bodyPr>
          <a:lstStyle/>
          <a:p>
            <a:pPr marL="0" indent="0" algn="just">
              <a:buNone/>
            </a:pPr>
            <a:r>
              <a:rPr lang="ru-RU" sz="2400" dirty="0">
                <a:latin typeface="Times New Roman" pitchFamily="18" charset="0"/>
                <a:cs typeface="Times New Roman" pitchFamily="18" charset="0"/>
              </a:rPr>
              <a:t>	</a:t>
            </a:r>
            <a:r>
              <a:rPr lang="ru-RU" sz="2000" dirty="0">
                <a:latin typeface="Times New Roman" pitchFamily="18" charset="0"/>
                <a:cs typeface="Times New Roman" pitchFamily="18" charset="0"/>
              </a:rPr>
              <a:t>Разработать мероприятия, направленные на оптимизацию эпидемиологического надзора за инфекциями в области хирургического вмешательства.</a:t>
            </a:r>
          </a:p>
          <a:p>
            <a:pPr marL="0" indent="0" algn="just">
              <a:buNone/>
            </a:pPr>
            <a:endParaRPr lang="kk-KZ" sz="1800" dirty="0">
              <a:latin typeface="Times New Roman" pitchFamily="18" charset="0"/>
              <a:cs typeface="Times New Roman" pitchFamily="18" charset="0"/>
            </a:endParaRPr>
          </a:p>
          <a:p>
            <a:pPr marL="0" indent="0" algn="just">
              <a:buNone/>
            </a:pPr>
            <a:endParaRPr lang="ru-RU" sz="2000" dirty="0">
              <a:latin typeface="Times New Roman" pitchFamily="18" charset="0"/>
              <a:cs typeface="Times New Roman" pitchFamily="18" charset="0"/>
            </a:endParaRPr>
          </a:p>
        </p:txBody>
      </p:sp>
      <p:sp>
        <p:nvSpPr>
          <p:cNvPr id="6" name="Заголовок 1">
            <a:extLst>
              <a:ext uri="{FF2B5EF4-FFF2-40B4-BE49-F238E27FC236}">
                <a16:creationId xmlns:a16="http://schemas.microsoft.com/office/drawing/2014/main" id="{0507AFDE-AD68-0872-01C1-5D491465FF61}"/>
              </a:ext>
            </a:extLst>
          </p:cNvPr>
          <p:cNvSpPr txBox="1">
            <a:spLocks/>
          </p:cNvSpPr>
          <p:nvPr/>
        </p:nvSpPr>
        <p:spPr>
          <a:xfrm>
            <a:off x="753840" y="2466360"/>
            <a:ext cx="10758784" cy="529568"/>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a:ln w="11430"/>
                <a:latin typeface="Times New Roman" panose="02020603050405020304" pitchFamily="18" charset="0"/>
                <a:cs typeface="Times New Roman" panose="02020603050405020304" pitchFamily="18" charset="0"/>
              </a:rPr>
              <a:t>Задачи:</a:t>
            </a:r>
            <a:endParaRPr lang="x-none" sz="24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53840" y="3359543"/>
            <a:ext cx="10561173" cy="1231106"/>
          </a:xfrm>
          <a:prstGeom prst="rect">
            <a:avLst/>
          </a:prstGeom>
        </p:spPr>
        <p:txBody>
          <a:bodyPr wrap="square">
            <a:spAutoFit/>
          </a:bodyPr>
          <a:lstStyle/>
          <a:p>
            <a:pPr algn="just"/>
            <a:r>
              <a:rPr lang="ru-RU" sz="2000" dirty="0">
                <a:latin typeface="Times New Roman" pitchFamily="18" charset="0"/>
                <a:cs typeface="Times New Roman" pitchFamily="18" charset="0"/>
              </a:rPr>
              <a:t>1. Определить инфекционные риски развития ИОХВ; </a:t>
            </a:r>
          </a:p>
          <a:p>
            <a:pPr algn="just"/>
            <a:r>
              <a:rPr lang="ru-RU" sz="2000" dirty="0">
                <a:latin typeface="Times New Roman" pitchFamily="18" charset="0"/>
                <a:cs typeface="Times New Roman" pitchFamily="18" charset="0"/>
              </a:rPr>
              <a:t>2. Провести анализ </a:t>
            </a:r>
            <a:r>
              <a:rPr lang="ru-RU" sz="2000" dirty="0" err="1">
                <a:latin typeface="Times New Roman" pitchFamily="18" charset="0"/>
                <a:cs typeface="Times New Roman" pitchFamily="18" charset="0"/>
              </a:rPr>
              <a:t>эпиднадзора</a:t>
            </a:r>
            <a:r>
              <a:rPr lang="ru-RU" sz="2000" dirty="0">
                <a:latin typeface="Times New Roman" pitchFamily="18" charset="0"/>
                <a:cs typeface="Times New Roman" pitchFamily="18" charset="0"/>
              </a:rPr>
              <a:t> за ИОХВ в мире;</a:t>
            </a:r>
          </a:p>
          <a:p>
            <a:pPr algn="just"/>
            <a:r>
              <a:rPr lang="ru-RU" sz="2000" dirty="0">
                <a:latin typeface="Times New Roman" pitchFamily="18" charset="0"/>
                <a:cs typeface="Times New Roman" pitchFamily="18" charset="0"/>
              </a:rPr>
              <a:t>3.Установить подход в проведении </a:t>
            </a:r>
            <a:r>
              <a:rPr lang="ru-RU" sz="2000" dirty="0" err="1">
                <a:latin typeface="Times New Roman" pitchFamily="18" charset="0"/>
                <a:cs typeface="Times New Roman" pitchFamily="18" charset="0"/>
              </a:rPr>
              <a:t>эпиднадзора</a:t>
            </a:r>
            <a:r>
              <a:rPr lang="ru-RU" sz="2000" dirty="0">
                <a:latin typeface="Times New Roman" pitchFamily="18" charset="0"/>
                <a:cs typeface="Times New Roman" pitchFamily="18" charset="0"/>
              </a:rPr>
              <a:t> за ИОХВ в РК.</a:t>
            </a:r>
          </a:p>
          <a:p>
            <a:pPr algn="just"/>
            <a:endParaRPr lang="ru-RU" sz="1400" dirty="0">
              <a:latin typeface="Times New Roman" pitchFamily="18" charset="0"/>
              <a:cs typeface="Times New Roman" pitchFamily="18" charset="0"/>
            </a:endParaRPr>
          </a:p>
        </p:txBody>
      </p:sp>
      <p:sp>
        <p:nvSpPr>
          <p:cNvPr id="8" name="Заголовок 1">
            <a:extLst>
              <a:ext uri="{FF2B5EF4-FFF2-40B4-BE49-F238E27FC236}">
                <a16:creationId xmlns:a16="http://schemas.microsoft.com/office/drawing/2014/main" id="{0507AFDE-AD68-0872-01C1-5D491465FF61}"/>
              </a:ext>
            </a:extLst>
          </p:cNvPr>
          <p:cNvSpPr txBox="1">
            <a:spLocks/>
          </p:cNvSpPr>
          <p:nvPr/>
        </p:nvSpPr>
        <p:spPr>
          <a:xfrm>
            <a:off x="3119670" y="2492896"/>
            <a:ext cx="5952661" cy="529568"/>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x-none" sz="2400" b="1" dirty="0">
              <a:latin typeface="Times New Roman" panose="02020603050405020304" pitchFamily="18" charset="0"/>
              <a:cs typeface="Times New Roman" panose="02020603050405020304" pitchFamily="18" charset="0"/>
            </a:endParaRPr>
          </a:p>
        </p:txBody>
      </p:sp>
      <p:sp>
        <p:nvSpPr>
          <p:cNvPr id="10" name="Заголовок 9"/>
          <p:cNvSpPr>
            <a:spLocks noGrp="1"/>
          </p:cNvSpPr>
          <p:nvPr>
            <p:ph type="title"/>
          </p:nvPr>
        </p:nvSpPr>
        <p:spPr>
          <a:xfrm>
            <a:off x="609600" y="763667"/>
            <a:ext cx="10959008" cy="549289"/>
          </a:xfrm>
        </p:spPr>
        <p:txBody>
          <a:bodyPr>
            <a:normAutofit/>
          </a:bodyPr>
          <a:lstStyle/>
          <a:p>
            <a:pPr algn="ctr"/>
            <a:r>
              <a:rPr lang="kk-KZ" sz="2400" b="1" dirty="0">
                <a:latin typeface="Times New Roman" panose="02020603050405020304" pitchFamily="18" charset="0"/>
                <a:cs typeface="Times New Roman" panose="02020603050405020304" pitchFamily="18" charset="0"/>
              </a:rPr>
              <a:t>Цель:</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90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7105" y="1350072"/>
            <a:ext cx="10450287" cy="3747221"/>
          </a:xfrm>
        </p:spPr>
        <p:txBody>
          <a:bodyPr>
            <a:normAutofit/>
          </a:bodyPr>
          <a:lstStyle/>
          <a:p>
            <a:pPr lvl="0" algn="l">
              <a:lnSpc>
                <a:spcPts val="2400"/>
              </a:lnSpc>
              <a:spcBef>
                <a:spcPts val="0"/>
              </a:spcBef>
            </a:pPr>
            <a:r>
              <a:rPr lang="ru-RU" sz="2400" spc="-60" dirty="0">
                <a:solidFill>
                  <a:srgbClr val="000000"/>
                </a:solidFill>
                <a:latin typeface="Times New Roman" panose="02020603050405020304" pitchFamily="18" charset="0"/>
                <a:ea typeface="+mn-ea"/>
                <a:cs typeface="Times New Roman" panose="02020603050405020304" pitchFamily="18" charset="0"/>
              </a:rPr>
              <a:t>На долю ИОХВ приходится 20% всех  ИСМП и риск смертности от  2 до 11 раз выше, причем 75% смертей, связанных с  ИСМП напрямую обусловлены ИОХВ .</a:t>
            </a:r>
            <a:br>
              <a:rPr lang="ru-RU" sz="2400" spc="-60" dirty="0">
                <a:solidFill>
                  <a:srgbClr val="000000"/>
                </a:solidFill>
                <a:latin typeface="Times New Roman" panose="02020603050405020304" pitchFamily="18" charset="0"/>
                <a:ea typeface="+mn-ea"/>
                <a:cs typeface="Times New Roman" panose="02020603050405020304" pitchFamily="18" charset="0"/>
              </a:rPr>
            </a:br>
            <a:br>
              <a:rPr lang="ru-RU" sz="2400" spc="-60" dirty="0">
                <a:solidFill>
                  <a:srgbClr val="000000"/>
                </a:solidFill>
                <a:latin typeface="Times New Roman" panose="02020603050405020304" pitchFamily="18" charset="0"/>
                <a:ea typeface="+mn-ea"/>
                <a:cs typeface="Times New Roman" panose="02020603050405020304" pitchFamily="18" charset="0"/>
              </a:rPr>
            </a:br>
            <a:r>
              <a:rPr lang="ru-RU" sz="2400" spc="-60" dirty="0">
                <a:solidFill>
                  <a:srgbClr val="000000"/>
                </a:solidFill>
                <a:latin typeface="Times New Roman" panose="02020603050405020304" pitchFamily="18" charset="0"/>
                <a:ea typeface="+mn-ea"/>
                <a:cs typeface="Times New Roman" panose="02020603050405020304" pitchFamily="18" charset="0"/>
              </a:rPr>
              <a:t>ИОХВ - самый дорогостоящий тип ИСМП, ежегодные затраты на который оцениваются в 3,3 миллиарда долларов США, а продолжительность пребывания в больнице увеличивается на 9,7 дней, при  этом стоимость госпитализации возрастает более чем на 20 000 долларов США за одну госпитализацию. </a:t>
            </a:r>
            <a:br>
              <a:rPr lang="ru-RU" sz="2400" spc="-60" dirty="0">
                <a:solidFill>
                  <a:srgbClr val="000000"/>
                </a:solidFill>
                <a:latin typeface="Times New Roman" panose="02020603050405020304" pitchFamily="18" charset="0"/>
                <a:ea typeface="+mn-ea"/>
                <a:cs typeface="Times New Roman" panose="02020603050405020304" pitchFamily="18" charset="0"/>
              </a:rPr>
            </a:br>
            <a:br>
              <a:rPr lang="ru-RU" sz="2400" spc="-60" dirty="0">
                <a:solidFill>
                  <a:srgbClr val="000000"/>
                </a:solidFill>
                <a:latin typeface="Times New Roman" panose="02020603050405020304" pitchFamily="18" charset="0"/>
                <a:ea typeface="+mn-ea"/>
                <a:cs typeface="Times New Roman" panose="02020603050405020304" pitchFamily="18" charset="0"/>
              </a:rPr>
            </a:br>
            <a:r>
              <a:rPr lang="ru-RU" sz="2400" spc="-60" dirty="0">
                <a:solidFill>
                  <a:srgbClr val="000000"/>
                </a:solidFill>
                <a:latin typeface="Times New Roman" panose="02020603050405020304" pitchFamily="18" charset="0"/>
                <a:ea typeface="+mn-ea"/>
                <a:cs typeface="Times New Roman" panose="02020603050405020304" pitchFamily="18" charset="0"/>
              </a:rPr>
              <a:t>Приблизительно у 25% пациентов с ИОХВ развивается тяжелый сепсис и шок, и их переводят в отделение интенсивной терапии. </a:t>
            </a:r>
            <a:br>
              <a:rPr lang="ru-RU" sz="2400" spc="-60" dirty="0">
                <a:solidFill>
                  <a:srgbClr val="000000"/>
                </a:solidFill>
                <a:latin typeface="Times New Roman" panose="02020603050405020304" pitchFamily="18" charset="0"/>
                <a:ea typeface="+mn-ea"/>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10885" y="504876"/>
            <a:ext cx="10646228" cy="461665"/>
          </a:xfrm>
          <a:prstGeom prst="rect">
            <a:avLst/>
          </a:prstGeom>
        </p:spPr>
        <p:txBody>
          <a:bodyPr wrap="square">
            <a:spAutoFit/>
          </a:bodyPr>
          <a:lstStyle/>
          <a:p>
            <a:pPr algn="ctr">
              <a:spcBef>
                <a:spcPct val="0"/>
              </a:spcBef>
              <a:defRPr/>
            </a:pPr>
            <a:r>
              <a:rPr lang="kk-KZ" sz="2400" b="1" dirty="0">
                <a:solidFill>
                  <a:prstClr val="black"/>
                </a:solidFill>
                <a:latin typeface="Times New Roman" pitchFamily="18" charset="0"/>
                <a:cs typeface="Times New Roman" pitchFamily="18" charset="0"/>
              </a:rPr>
              <a:t>Актуальность:</a:t>
            </a:r>
          </a:p>
        </p:txBody>
      </p:sp>
      <p:sp>
        <p:nvSpPr>
          <p:cNvPr id="3" name="Номер слайда 2"/>
          <p:cNvSpPr>
            <a:spLocks noGrp="1"/>
          </p:cNvSpPr>
          <p:nvPr>
            <p:ph type="sldNum" sz="quarter" idx="12"/>
          </p:nvPr>
        </p:nvSpPr>
        <p:spPr/>
        <p:txBody>
          <a:bodyPr/>
          <a:lstStyle/>
          <a:p>
            <a:fld id="{71CEFA55-1AF3-4F2F-A141-9ED733B9A5B9}" type="slidenum">
              <a:rPr lang="ru-RU" smtClean="0"/>
              <a:t>4</a:t>
            </a:fld>
            <a:endParaRPr lang="ru-RU"/>
          </a:p>
        </p:txBody>
      </p:sp>
    </p:spTree>
    <p:extLst>
      <p:ext uri="{BB962C8B-B14F-4D97-AF65-F5344CB8AC3E}">
        <p14:creationId xmlns:p14="http://schemas.microsoft.com/office/powerpoint/2010/main" val="1032489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159562" y="556618"/>
            <a:ext cx="7008779" cy="862279"/>
          </a:xfrm>
          <a:prstGeom prst="rect">
            <a:avLst/>
          </a:prstGeom>
        </p:spPr>
      </p:pic>
      <p:sp>
        <p:nvSpPr>
          <p:cNvPr id="3" name="Объект 2"/>
          <p:cNvSpPr>
            <a:spLocks noGrp="1"/>
          </p:cNvSpPr>
          <p:nvPr>
            <p:ph idx="1"/>
          </p:nvPr>
        </p:nvSpPr>
        <p:spPr>
          <a:xfrm>
            <a:off x="623392" y="1196752"/>
            <a:ext cx="11137237" cy="4929411"/>
          </a:xfrm>
        </p:spPr>
        <p:txBody>
          <a:bodyPr>
            <a:normAutofit/>
          </a:bodyPr>
          <a:lstStyle/>
          <a:p>
            <a:pPr marL="0" indent="0" algn="just">
              <a:buNone/>
            </a:pPr>
            <a:r>
              <a:rPr lang="ru-RU" sz="2600" dirty="0">
                <a:latin typeface="Times New Roman" pitchFamily="18" charset="0"/>
                <a:cs typeface="Times New Roman" pitchFamily="18" charset="0"/>
              </a:rPr>
              <a:t>	</a:t>
            </a:r>
          </a:p>
          <a:p>
            <a:pPr marL="0" indent="0" algn="just">
              <a:buNone/>
            </a:pPr>
            <a:r>
              <a:rPr lang="ru-RU" sz="2600" dirty="0">
                <a:latin typeface="Times New Roman" pitchFamily="18" charset="0"/>
                <a:cs typeface="Times New Roman" pitchFamily="18" charset="0"/>
              </a:rPr>
              <a:t>	</a:t>
            </a:r>
            <a:r>
              <a:rPr lang="ru-RU" sz="2000" dirty="0">
                <a:latin typeface="Times New Roman" pitchFamily="18" charset="0"/>
                <a:cs typeface="Times New Roman" pitchFamily="18" charset="0"/>
              </a:rPr>
              <a:t>Эпидемиологическое надзор за исходами хирургических вмешательств – это систематический сбор информации обо всех случаях ИОХВ и других исходах хирургических вмешательствах, а также о факторах, на них влияющих, анализ полученных данных и обеспечение медицинского персонала информацией для решения вопросов о мерах улучшения качества медицинской помощи.</a:t>
            </a:r>
          </a:p>
          <a:p>
            <a:pPr marL="0" indent="0" algn="just">
              <a:buNone/>
            </a:pPr>
            <a:r>
              <a:rPr lang="ru-RU" sz="2000" dirty="0">
                <a:latin typeface="Times New Roman" pitchFamily="18" charset="0"/>
                <a:cs typeface="Times New Roman" pitchFamily="18" charset="0"/>
              </a:rPr>
              <a:t>	В основе эпидемиологического наблюдения лежит использование стандартного эпидемиологическое определения случая ИОХВ, расчет стратифицированных показателей в соответствии с факторами риска ИОХВ, а также использование данных микробиологического мониторинга за возбудителями ИОХВ с помощью компьютерной аналитической программы WHONET.</a:t>
            </a:r>
          </a:p>
          <a:p>
            <a:pPr marL="0" indent="0" algn="just">
              <a:buNone/>
            </a:pPr>
            <a:endParaRPr lang="ru-RU" sz="16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837535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5DD033-9B04-9DDA-BEAA-FDC91CD69ACA}"/>
              </a:ext>
            </a:extLst>
          </p:cNvPr>
          <p:cNvSpPr>
            <a:spLocks noGrp="1"/>
          </p:cNvSpPr>
          <p:nvPr>
            <p:ph type="title"/>
          </p:nvPr>
        </p:nvSpPr>
        <p:spPr>
          <a:xfrm>
            <a:off x="815413" y="188640"/>
            <a:ext cx="10862997" cy="850106"/>
          </a:xfrm>
        </p:spPr>
        <p:txBody>
          <a:bodyPr>
            <a:normAutofit/>
          </a:bodyPr>
          <a:lstStyle/>
          <a:p>
            <a:pPr algn="ctr"/>
            <a:r>
              <a:rPr lang="ru-RU" sz="2400" b="1" dirty="0">
                <a:latin typeface="Times New Roman" pitchFamily="18" charset="0"/>
                <a:cs typeface="Times New Roman" pitchFamily="18" charset="0"/>
              </a:rPr>
              <a:t>Стандарт определение ИОХВ </a:t>
            </a:r>
          </a:p>
        </p:txBody>
      </p:sp>
      <p:sp>
        <p:nvSpPr>
          <p:cNvPr id="8" name="Блок-схема: перфолента 7"/>
          <p:cNvSpPr/>
          <p:nvPr/>
        </p:nvSpPr>
        <p:spPr>
          <a:xfrm>
            <a:off x="6519482" y="1742336"/>
            <a:ext cx="5500193" cy="2808312"/>
          </a:xfrm>
          <a:prstGeom prst="flowChartPunchedTape">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n-US" b="1" dirty="0">
                <a:solidFill>
                  <a:schemeClr val="tx1"/>
                </a:solidFill>
                <a:latin typeface="Times New Roman" pitchFamily="18" charset="0"/>
                <a:cs typeface="Times New Roman" pitchFamily="18" charset="0"/>
              </a:rPr>
              <a:t>NHCN SSI criteria</a:t>
            </a:r>
            <a:r>
              <a:rPr lang="ru-RU" b="1" dirty="0">
                <a:solidFill>
                  <a:schemeClr val="tx1"/>
                </a:solidFill>
                <a:latin typeface="Times New Roman" pitchFamily="18" charset="0"/>
                <a:cs typeface="Times New Roman" pitchFamily="18" charset="0"/>
              </a:rPr>
              <a:t> (</a:t>
            </a:r>
            <a:r>
              <a:rPr lang="en-US" b="1" dirty="0">
                <a:solidFill>
                  <a:schemeClr val="tx1"/>
                </a:solidFill>
                <a:latin typeface="Times New Roman" pitchFamily="18" charset="0"/>
                <a:cs typeface="Times New Roman" pitchFamily="18" charset="0"/>
              </a:rPr>
              <a:t>January 2023)</a:t>
            </a:r>
          </a:p>
          <a:p>
            <a:pPr algn="just"/>
            <a:r>
              <a:rPr lang="ru-RU" dirty="0">
                <a:solidFill>
                  <a:schemeClr val="tx1"/>
                </a:solidFill>
                <a:latin typeface="Times New Roman" pitchFamily="18" charset="0"/>
                <a:cs typeface="Times New Roman" pitchFamily="18" charset="0"/>
              </a:rPr>
              <a:t>Период наблюдения определяется категорией оперативной процедуры </a:t>
            </a:r>
            <a:r>
              <a:rPr lang="en-US" dirty="0">
                <a:solidFill>
                  <a:schemeClr val="tx1"/>
                </a:solidFill>
                <a:latin typeface="Times New Roman" pitchFamily="18" charset="0"/>
                <a:cs typeface="Times New Roman" pitchFamily="18" charset="0"/>
              </a:rPr>
              <a:t>NHSN</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Например: </a:t>
            </a:r>
            <a:r>
              <a:rPr lang="en-US" dirty="0">
                <a:latin typeface="Times New Roman" pitchFamily="18" charset="0"/>
                <a:cs typeface="Times New Roman" pitchFamily="18" charset="0"/>
              </a:rPr>
              <a:t>COLO </a:t>
            </a:r>
            <a:r>
              <a:rPr lang="ru-RU" dirty="0">
                <a:latin typeface="Times New Roman" pitchFamily="18" charset="0"/>
                <a:cs typeface="Times New Roman" pitchFamily="18" charset="0"/>
              </a:rPr>
              <a:t>имеет </a:t>
            </a:r>
            <a:r>
              <a:rPr lang="ru-RU" b="1" dirty="0">
                <a:solidFill>
                  <a:schemeClr val="tx1"/>
                </a:solidFill>
                <a:latin typeface="Times New Roman" pitchFamily="18" charset="0"/>
                <a:cs typeface="Times New Roman" pitchFamily="18" charset="0"/>
              </a:rPr>
              <a:t>30-</a:t>
            </a:r>
            <a:r>
              <a:rPr lang="ru-RU" b="1" dirty="0">
                <a:solidFill>
                  <a:srgbClr val="FF0000"/>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дневный</a:t>
            </a:r>
            <a:r>
              <a:rPr lang="ru-RU" dirty="0">
                <a:solidFill>
                  <a:schemeClr val="tx1"/>
                </a:solidFill>
                <a:latin typeface="Times New Roman" pitchFamily="18" charset="0"/>
                <a:cs typeface="Times New Roman" pitchFamily="18" charset="0"/>
              </a:rPr>
              <a:t> период наблюдения </a:t>
            </a:r>
            <a:r>
              <a:rPr lang="en-US" dirty="0">
                <a:solidFill>
                  <a:schemeClr val="tx1"/>
                </a:solidFill>
                <a:latin typeface="Times New Roman" pitchFamily="18" charset="0"/>
                <a:cs typeface="Times New Roman" pitchFamily="18" charset="0"/>
              </a:rPr>
              <a:t>SSI,</a:t>
            </a:r>
            <a:r>
              <a:rPr lang="kk-KZ" dirty="0">
                <a:solidFill>
                  <a:schemeClr val="tx1"/>
                </a:solidFill>
                <a:latin typeface="Times New Roman" pitchFamily="18" charset="0"/>
                <a:cs typeface="Times New Roman" pitchFamily="18" charset="0"/>
              </a:rPr>
              <a:t> а </a:t>
            </a:r>
            <a:r>
              <a:rPr lang="en-US" dirty="0">
                <a:solidFill>
                  <a:schemeClr val="tx1"/>
                </a:solidFill>
                <a:latin typeface="Times New Roman" pitchFamily="18" charset="0"/>
                <a:cs typeface="Times New Roman" pitchFamily="18" charset="0"/>
              </a:rPr>
              <a:t> KPRO</a:t>
            </a:r>
            <a:r>
              <a:rPr lang="kk-KZ" dirty="0">
                <a:solidFill>
                  <a:schemeClr val="tx1"/>
                </a:solidFill>
                <a:latin typeface="Times New Roman" pitchFamily="18" charset="0"/>
                <a:cs typeface="Times New Roman" pitchFamily="18" charset="0"/>
              </a:rPr>
              <a:t> </a:t>
            </a:r>
            <a:r>
              <a:rPr lang="kk-KZ" b="1" dirty="0">
                <a:solidFill>
                  <a:schemeClr val="tx1"/>
                </a:solidFill>
                <a:latin typeface="Times New Roman" pitchFamily="18" charset="0"/>
                <a:cs typeface="Times New Roman" pitchFamily="18" charset="0"/>
              </a:rPr>
              <a:t>90 дневный </a:t>
            </a:r>
            <a:r>
              <a:rPr lang="kk-KZ" dirty="0">
                <a:solidFill>
                  <a:schemeClr val="tx1"/>
                </a:solidFill>
                <a:latin typeface="Times New Roman" pitchFamily="18" charset="0"/>
                <a:cs typeface="Times New Roman" pitchFamily="18" charset="0"/>
              </a:rPr>
              <a:t>период наблюдения</a:t>
            </a:r>
            <a:r>
              <a:rPr lang="en-US"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SSI</a:t>
            </a:r>
            <a:r>
              <a:rPr lang="kk-KZ"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9" name="Блок-схема: перфолента 8"/>
          <p:cNvSpPr/>
          <p:nvPr/>
        </p:nvSpPr>
        <p:spPr>
          <a:xfrm>
            <a:off x="143339" y="1652326"/>
            <a:ext cx="5952661" cy="2988332"/>
          </a:xfrm>
          <a:prstGeom prst="flowChartPunchedTape">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Приказ МЗ РК №151 от 02.12.2022г</a:t>
            </a:r>
          </a:p>
          <a:p>
            <a:pPr algn="ctr"/>
            <a:r>
              <a:rPr lang="ru-RU" dirty="0">
                <a:solidFill>
                  <a:schemeClr val="tx1"/>
                </a:solidFill>
                <a:latin typeface="Times New Roman" pitchFamily="18" charset="0"/>
                <a:cs typeface="Times New Roman" pitchFamily="18" charset="0"/>
              </a:rPr>
              <a:t>Подлежать учету как ИСМП</a:t>
            </a:r>
            <a:r>
              <a:rPr lang="en-US"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по медицинской организации инфекционные осложнения хирургических вмешательств,  в течение </a:t>
            </a:r>
            <a:r>
              <a:rPr lang="ru-RU" b="1" dirty="0">
                <a:solidFill>
                  <a:schemeClr val="tx1"/>
                </a:solidFill>
                <a:latin typeface="Times New Roman" pitchFamily="18" charset="0"/>
                <a:cs typeface="Times New Roman" pitchFamily="18" charset="0"/>
              </a:rPr>
              <a:t>30 календарных </a:t>
            </a:r>
            <a:r>
              <a:rPr lang="ru-RU" dirty="0">
                <a:solidFill>
                  <a:schemeClr val="tx1"/>
                </a:solidFill>
                <a:latin typeface="Times New Roman" pitchFamily="18" charset="0"/>
                <a:cs typeface="Times New Roman" pitchFamily="18" charset="0"/>
              </a:rPr>
              <a:t>дней после выписки, при наличии имплантата –в </a:t>
            </a:r>
            <a:r>
              <a:rPr lang="ru-RU" b="1" dirty="0">
                <a:solidFill>
                  <a:schemeClr val="tx1"/>
                </a:solidFill>
                <a:latin typeface="Times New Roman" pitchFamily="18" charset="0"/>
                <a:cs typeface="Times New Roman" pitchFamily="18" charset="0"/>
              </a:rPr>
              <a:t>течение года </a:t>
            </a:r>
          </a:p>
          <a:p>
            <a:pPr algn="ctr"/>
            <a:endParaRPr lang="ru-RU" dirty="0"/>
          </a:p>
        </p:txBody>
      </p:sp>
      <p:pic>
        <p:nvPicPr>
          <p:cNvPr id="1026" name="Picture 2" descr="C:\Users\User\Desktop\иохв\1612757580_1-p-fon-goluboi-s-gerbom-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59" y="1001620"/>
            <a:ext cx="1640251" cy="691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иохв\kartinki-flag-ssha-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022" y="1075398"/>
            <a:ext cx="1414773" cy="66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988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a:bodyPr>
          <a:lstStyle/>
          <a:p>
            <a:pPr marL="0" indent="0" algn="ctr">
              <a:buNone/>
            </a:pPr>
            <a:r>
              <a:rPr lang="ru-RU" sz="2000" b="1" dirty="0">
                <a:latin typeface="Times New Roman" pitchFamily="18" charset="0"/>
                <a:cs typeface="Times New Roman" pitchFamily="18" charset="0"/>
              </a:rPr>
              <a:t>Инфекции в области хирургического вмешательства</a:t>
            </a:r>
            <a:endParaRPr lang="en-US" sz="2000" b="1"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Локализация инфекционного процесса подразделяются на:</a:t>
            </a:r>
          </a:p>
          <a:p>
            <a:pPr marL="457200" indent="-457200">
              <a:buAutoNum type="arabicPeriod"/>
            </a:pPr>
            <a:r>
              <a:rPr lang="ru-RU" sz="2000" b="1" dirty="0">
                <a:latin typeface="Times New Roman" pitchFamily="18" charset="0"/>
                <a:cs typeface="Times New Roman" pitchFamily="18" charset="0"/>
              </a:rPr>
              <a:t>Поверхностные</a:t>
            </a:r>
            <a:r>
              <a:rPr lang="ru-RU" sz="2000" dirty="0">
                <a:latin typeface="Times New Roman" pitchFamily="18" charset="0"/>
                <a:cs typeface="Times New Roman" pitchFamily="18" charset="0"/>
              </a:rPr>
              <a:t> хирургические раневые инфекции в области разреза </a:t>
            </a:r>
          </a:p>
          <a:p>
            <a:pPr marL="457200" indent="-457200">
              <a:buAutoNum type="arabicPeriod"/>
            </a:pPr>
            <a:r>
              <a:rPr lang="ru-RU" sz="2000" b="1" dirty="0">
                <a:latin typeface="Times New Roman" pitchFamily="18" charset="0"/>
                <a:cs typeface="Times New Roman" pitchFamily="18" charset="0"/>
              </a:rPr>
              <a:t>Глубокие</a:t>
            </a:r>
            <a:r>
              <a:rPr lang="ru-RU" sz="2000" dirty="0">
                <a:latin typeface="Times New Roman" pitchFamily="18" charset="0"/>
                <a:cs typeface="Times New Roman" pitchFamily="18" charset="0"/>
              </a:rPr>
              <a:t> хирургические раневые инфекции в области разреза</a:t>
            </a:r>
          </a:p>
          <a:p>
            <a:pPr marL="457200" indent="-457200">
              <a:buAutoNum type="arabicPeriod"/>
            </a:pPr>
            <a:r>
              <a:rPr lang="ru-RU" sz="2000" dirty="0">
                <a:latin typeface="Times New Roman" pitchFamily="18" charset="0"/>
                <a:cs typeface="Times New Roman" pitchFamily="18" charset="0"/>
              </a:rPr>
              <a:t>Инфекции в области хирургического вмешательства  </a:t>
            </a:r>
            <a:r>
              <a:rPr lang="ru-RU" sz="2000" b="1" dirty="0">
                <a:latin typeface="Times New Roman" pitchFamily="18" charset="0"/>
                <a:cs typeface="Times New Roman" pitchFamily="18" charset="0"/>
              </a:rPr>
              <a:t>органа или полости </a:t>
            </a:r>
          </a:p>
          <a:p>
            <a:pPr marL="457200" indent="-457200">
              <a:buAutoNum type="arabicPeriod"/>
            </a:pPr>
            <a:endParaRPr lang="ru-RU" sz="2000" dirty="0">
              <a:latin typeface="Times New Roman" pitchFamily="18" charset="0"/>
              <a:cs typeface="Times New Roman" pitchFamily="18" charset="0"/>
            </a:endParaRPr>
          </a:p>
        </p:txBody>
      </p:sp>
      <p:sp>
        <p:nvSpPr>
          <p:cNvPr id="4" name="Объект 3"/>
          <p:cNvSpPr>
            <a:spLocks noGrp="1"/>
          </p:cNvSpPr>
          <p:nvPr>
            <p:ph sz="half" idx="2"/>
          </p:nvPr>
        </p:nvSpPr>
        <p:spPr/>
        <p:txBody>
          <a:bodyPr>
            <a:normAutofit/>
          </a:bodyPr>
          <a:lstStyle/>
          <a:p>
            <a:pPr marL="0" indent="0" algn="ctr">
              <a:buNone/>
            </a:pPr>
            <a:r>
              <a:rPr lang="en-US" sz="2200" b="1" dirty="0">
                <a:latin typeface="Times New Roman" pitchFamily="18" charset="0"/>
                <a:cs typeface="Times New Roman" pitchFamily="18" charset="0"/>
              </a:rPr>
              <a:t>NHCN SSI criteria</a:t>
            </a:r>
            <a:r>
              <a:rPr lang="ru-RU" sz="2200" b="1" dirty="0">
                <a:latin typeface="Times New Roman" pitchFamily="18" charset="0"/>
                <a:cs typeface="Times New Roman" pitchFamily="18" charset="0"/>
              </a:rPr>
              <a:t> (критерий )</a:t>
            </a:r>
            <a:endParaRPr lang="en-US" sz="2200" b="1"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Поверхностная резанная </a:t>
            </a:r>
            <a:r>
              <a:rPr lang="en-US" sz="2000" dirty="0">
                <a:latin typeface="Times New Roman" pitchFamily="18" charset="0"/>
                <a:cs typeface="Times New Roman" pitchFamily="18" charset="0"/>
              </a:rPr>
              <a:t>SSI</a:t>
            </a:r>
            <a:r>
              <a:rPr lang="ru-RU"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0" indent="0">
              <a:buNone/>
            </a:pPr>
            <a:r>
              <a:rPr lang="en-US" sz="2000" b="1" dirty="0">
                <a:latin typeface="Times New Roman" pitchFamily="18" charset="0"/>
                <a:cs typeface="Times New Roman" pitchFamily="18" charset="0"/>
              </a:rPr>
              <a:t>Superficial incisional secondary Primary</a:t>
            </a:r>
            <a:r>
              <a:rPr lang="en-US" sz="2000" dirty="0">
                <a:latin typeface="Times New Roman" pitchFamily="18" charset="0"/>
                <a:cs typeface="Times New Roman" pitchFamily="18" charset="0"/>
              </a:rPr>
              <a:t>-</a:t>
            </a:r>
            <a:r>
              <a:rPr lang="ru-RU" sz="2000" dirty="0">
                <a:latin typeface="Times New Roman" pitchFamily="18" charset="0"/>
                <a:cs typeface="Times New Roman" pitchFamily="18" charset="0"/>
              </a:rPr>
              <a:t>первичный поверхностный разрез</a:t>
            </a:r>
          </a:p>
          <a:p>
            <a:pPr marL="0" indent="0">
              <a:buNone/>
            </a:pPr>
            <a:r>
              <a:rPr lang="en-US" sz="2000" b="1" dirty="0">
                <a:latin typeface="Times New Roman" pitchFamily="18" charset="0"/>
                <a:cs typeface="Times New Roman" pitchFamily="18" charset="0"/>
              </a:rPr>
              <a:t>Superficial incisional secondary </a:t>
            </a:r>
            <a:r>
              <a:rPr lang="ru-RU"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SIS</a:t>
            </a:r>
            <a:r>
              <a:rPr lang="ru-RU"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вторичный поверхностный разрез</a:t>
            </a:r>
          </a:p>
          <a:p>
            <a:pPr marL="0" indent="0">
              <a:buNone/>
            </a:pPr>
            <a:r>
              <a:rPr lang="ru-RU" sz="2000" dirty="0">
                <a:latin typeface="Times New Roman" pitchFamily="18" charset="0"/>
                <a:cs typeface="Times New Roman" pitchFamily="18" charset="0"/>
              </a:rPr>
              <a:t>Глубокая резаная </a:t>
            </a:r>
            <a:r>
              <a:rPr lang="en-US" sz="2000" dirty="0">
                <a:latin typeface="Times New Roman" pitchFamily="18" charset="0"/>
                <a:cs typeface="Times New Roman" pitchFamily="18" charset="0"/>
              </a:rPr>
              <a:t>SSI</a:t>
            </a:r>
            <a:r>
              <a:rPr lang="ru-RU" sz="2000" dirty="0">
                <a:latin typeface="Times New Roman" pitchFamily="18" charset="0"/>
                <a:cs typeface="Times New Roman" pitchFamily="18" charset="0"/>
              </a:rPr>
              <a:t>:</a:t>
            </a:r>
          </a:p>
          <a:p>
            <a:pPr marL="0" indent="0">
              <a:buNone/>
            </a:pPr>
            <a:r>
              <a:rPr lang="en-US" sz="2000" b="1" dirty="0">
                <a:latin typeface="Times New Roman" pitchFamily="18" charset="0"/>
                <a:cs typeface="Times New Roman" pitchFamily="18" charset="0"/>
              </a:rPr>
              <a:t>Deep incisional primary </a:t>
            </a:r>
            <a:r>
              <a:rPr lang="kk-KZ" sz="2000" b="1" dirty="0"/>
              <a:t>(</a:t>
            </a:r>
            <a:r>
              <a:rPr lang="en-US" sz="2000" b="1" dirty="0"/>
              <a:t>DIP</a:t>
            </a:r>
            <a:r>
              <a:rPr lang="kk-KZ" sz="2000" b="1" dirty="0"/>
              <a:t>)</a:t>
            </a:r>
            <a:r>
              <a:rPr lang="ru-RU" sz="2000" dirty="0">
                <a:latin typeface="Times New Roman" pitchFamily="18" charset="0"/>
                <a:cs typeface="Times New Roman" pitchFamily="18" charset="0"/>
              </a:rPr>
              <a:t>-первичный глубокий разрез</a:t>
            </a:r>
          </a:p>
          <a:p>
            <a:pPr marL="0" indent="0">
              <a:buNone/>
            </a:pPr>
            <a:r>
              <a:rPr lang="en-US" sz="2000" b="1" dirty="0">
                <a:latin typeface="Times New Roman" pitchFamily="18" charset="0"/>
                <a:cs typeface="Times New Roman" pitchFamily="18" charset="0"/>
              </a:rPr>
              <a:t>Deep incisional secondary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вторичныйглубокий</a:t>
            </a:r>
            <a:r>
              <a:rPr lang="ru-RU" sz="2000" dirty="0">
                <a:latin typeface="Times New Roman" pitchFamily="18" charset="0"/>
                <a:cs typeface="Times New Roman" pitchFamily="18" charset="0"/>
              </a:rPr>
              <a:t> разрез  </a:t>
            </a:r>
          </a:p>
          <a:p>
            <a:pPr marL="0" indent="0">
              <a:buNone/>
            </a:pPr>
            <a:r>
              <a:rPr lang="en-US" sz="2000" b="1" dirty="0">
                <a:latin typeface="Times New Roman" pitchFamily="18" charset="0"/>
                <a:cs typeface="Times New Roman" pitchFamily="18" charset="0"/>
              </a:rPr>
              <a:t>Organ /Space SSI</a:t>
            </a:r>
            <a:endParaRPr lang="ru-RU" sz="2000" b="1" dirty="0">
              <a:latin typeface="Times New Roman" pitchFamily="18" charset="0"/>
              <a:cs typeface="Times New Roman" pitchFamily="18" charset="0"/>
            </a:endParaRPr>
          </a:p>
        </p:txBody>
      </p:sp>
      <p:pic>
        <p:nvPicPr>
          <p:cNvPr id="5" name="Picture 2" descr="C:\Users\User\Desktop\иохв\1612757580_1-p-fon-goluboi-s-gerbom-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92" y="962170"/>
            <a:ext cx="1440160" cy="613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Desktop\иохв\kartinki-flag-ssha-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1957" y="950091"/>
            <a:ext cx="1296211" cy="611046"/>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a:extLst>
              <a:ext uri="{FF2B5EF4-FFF2-40B4-BE49-F238E27FC236}">
                <a16:creationId xmlns:a16="http://schemas.microsoft.com/office/drawing/2014/main" id="{B35DD033-9B04-9DDA-BEAA-FDC91CD69ACA}"/>
              </a:ext>
            </a:extLst>
          </p:cNvPr>
          <p:cNvSpPr>
            <a:spLocks noGrp="1"/>
          </p:cNvSpPr>
          <p:nvPr>
            <p:ph type="title"/>
          </p:nvPr>
        </p:nvSpPr>
        <p:spPr>
          <a:xfrm>
            <a:off x="418885" y="-80251"/>
            <a:ext cx="11151029" cy="993054"/>
          </a:xfrm>
        </p:spPr>
        <p:txBody>
          <a:bodyPr>
            <a:normAutofit/>
          </a:bodyPr>
          <a:lstStyle/>
          <a:p>
            <a:pPr algn="ctr"/>
            <a:r>
              <a:rPr lang="ru-RU" sz="2400" b="1" dirty="0">
                <a:latin typeface="Times New Roman" pitchFamily="18" charset="0"/>
                <a:cs typeface="Times New Roman" pitchFamily="18" charset="0"/>
              </a:rPr>
              <a:t>Классификация ИОХВ</a:t>
            </a:r>
          </a:p>
        </p:txBody>
      </p:sp>
    </p:spTree>
    <p:extLst>
      <p:ext uri="{BB962C8B-B14F-4D97-AF65-F5344CB8AC3E}">
        <p14:creationId xmlns:p14="http://schemas.microsoft.com/office/powerpoint/2010/main" val="1583872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B35DD033-9B04-9DDA-BEAA-FDC91CD69ACA}"/>
              </a:ext>
            </a:extLst>
          </p:cNvPr>
          <p:cNvSpPr>
            <a:spLocks noGrp="1"/>
          </p:cNvSpPr>
          <p:nvPr>
            <p:ph type="title"/>
          </p:nvPr>
        </p:nvSpPr>
        <p:spPr>
          <a:xfrm>
            <a:off x="431371" y="274638"/>
            <a:ext cx="11151029" cy="993054"/>
          </a:xfrm>
        </p:spPr>
        <p:txBody>
          <a:bodyPr>
            <a:normAutofit/>
          </a:bodyPr>
          <a:lstStyle/>
          <a:p>
            <a:pPr algn="ctr"/>
            <a:r>
              <a:rPr lang="ru-RU" sz="2400" b="1" dirty="0">
                <a:latin typeface="Times New Roman" pitchFamily="18" charset="0"/>
                <a:cs typeface="Times New Roman" pitchFamily="18" charset="0"/>
              </a:rPr>
              <a:t>Поверхностная хирургическая раневая инфекция в области разреза </a:t>
            </a:r>
          </a:p>
        </p:txBody>
      </p:sp>
      <p:sp>
        <p:nvSpPr>
          <p:cNvPr id="3" name="Объект 2"/>
          <p:cNvSpPr>
            <a:spLocks noGrp="1"/>
          </p:cNvSpPr>
          <p:nvPr>
            <p:ph sz="half" idx="1"/>
          </p:nvPr>
        </p:nvSpPr>
        <p:spPr/>
        <p:txBody>
          <a:bodyPr>
            <a:normAutofit fontScale="25000" lnSpcReduction="20000"/>
          </a:bodyPr>
          <a:lstStyle/>
          <a:p>
            <a:pPr marL="0" indent="0" algn="ctr">
              <a:buNone/>
            </a:pPr>
            <a:r>
              <a:rPr lang="ru-RU" sz="5600" b="1" dirty="0">
                <a:latin typeface="Times New Roman" pitchFamily="18" charset="0"/>
                <a:cs typeface="Times New Roman" pitchFamily="18" charset="0"/>
              </a:rPr>
              <a:t>Возникает не позднее 30 суток после операции и вовлекает только кожу и подкожные ткани в области разреза. Критерием определения поверхностной  хирургической инфекций в области разреза является наличие у пациента одного из следующих признаков или симптомов инфекций</a:t>
            </a:r>
            <a:endParaRPr lang="en-US" sz="5600" b="1" dirty="0">
              <a:latin typeface="Times New Roman" pitchFamily="18" charset="0"/>
              <a:cs typeface="Times New Roman" pitchFamily="18" charset="0"/>
            </a:endParaRPr>
          </a:p>
          <a:p>
            <a:pPr marL="457200" indent="-457200">
              <a:buAutoNum type="arabicPeriod"/>
            </a:pPr>
            <a:r>
              <a:rPr lang="ru-RU" sz="5600" dirty="0">
                <a:latin typeface="Times New Roman" pitchFamily="18" charset="0"/>
                <a:cs typeface="Times New Roman" pitchFamily="18" charset="0"/>
              </a:rPr>
              <a:t>Гнойное отделяемое из поверхностного разреза;</a:t>
            </a:r>
          </a:p>
          <a:p>
            <a:pPr marL="457200" indent="-457200">
              <a:buAutoNum type="arabicPeriod"/>
            </a:pPr>
            <a:endParaRPr lang="ru-RU" sz="5600" dirty="0">
              <a:latin typeface="Times New Roman" pitchFamily="18" charset="0"/>
              <a:cs typeface="Times New Roman" pitchFamily="18" charset="0"/>
            </a:endParaRPr>
          </a:p>
          <a:p>
            <a:pPr marL="457200" indent="-457200">
              <a:buAutoNum type="arabicPeriod"/>
            </a:pPr>
            <a:r>
              <a:rPr lang="ru-RU" sz="5600" dirty="0">
                <a:latin typeface="Times New Roman" pitchFamily="18" charset="0"/>
                <a:cs typeface="Times New Roman" pitchFamily="18" charset="0"/>
              </a:rPr>
              <a:t>Выделение микроорганизмов из жидкости или ткани, полученной асептический из области поверхностного разреза; </a:t>
            </a:r>
          </a:p>
          <a:p>
            <a:pPr marL="457200" indent="-457200">
              <a:buAutoNum type="arabicPeriod"/>
            </a:pPr>
            <a:endParaRPr lang="ru-RU" sz="5600" dirty="0">
              <a:latin typeface="Times New Roman" pitchFamily="18" charset="0"/>
              <a:cs typeface="Times New Roman" pitchFamily="18" charset="0"/>
            </a:endParaRPr>
          </a:p>
          <a:p>
            <a:pPr marL="457200" indent="-457200">
              <a:buAutoNum type="arabicPeriod"/>
            </a:pPr>
            <a:r>
              <a:rPr lang="ru-RU" sz="5600" dirty="0">
                <a:latin typeface="Times New Roman" pitchFamily="18" charset="0"/>
                <a:cs typeface="Times New Roman" pitchFamily="18" charset="0"/>
              </a:rPr>
              <a:t>Боль или болезненность, ограниченная припухлость, краснота, повышение температуры в области хирургического разреза и посев из раны дает положительные результаты</a:t>
            </a:r>
          </a:p>
          <a:p>
            <a:pPr marL="446088" indent="-446088">
              <a:buNone/>
            </a:pPr>
            <a:r>
              <a:rPr lang="ru-RU" sz="6400" dirty="0">
                <a:latin typeface="Times New Roman" pitchFamily="18" charset="0"/>
                <a:cs typeface="Times New Roman" pitchFamily="18" charset="0"/>
              </a:rPr>
              <a:t>4.      </a:t>
            </a:r>
            <a:r>
              <a:rPr lang="ru-RU" sz="5600" dirty="0">
                <a:latin typeface="Times New Roman" pitchFamily="18" charset="0"/>
                <a:cs typeface="Times New Roman" pitchFamily="18" charset="0"/>
              </a:rPr>
              <a:t>Диагноз поверхностного инфекции в       области            хирургического вмешательства, разреза 	поставлен      	хирургом или лечащим врачом</a:t>
            </a:r>
          </a:p>
        </p:txBody>
      </p:sp>
      <p:sp>
        <p:nvSpPr>
          <p:cNvPr id="4" name="Объект 3"/>
          <p:cNvSpPr>
            <a:spLocks noGrp="1"/>
          </p:cNvSpPr>
          <p:nvPr>
            <p:ph sz="half" idx="2"/>
          </p:nvPr>
        </p:nvSpPr>
        <p:spPr>
          <a:xfrm>
            <a:off x="5994400" y="1852449"/>
            <a:ext cx="6197600" cy="5357192"/>
          </a:xfrm>
        </p:spPr>
        <p:txBody>
          <a:bodyPr>
            <a:noAutofit/>
          </a:bodyPr>
          <a:lstStyle/>
          <a:p>
            <a:pPr marL="0" indent="0" algn="ctr">
              <a:buNone/>
            </a:pPr>
            <a:r>
              <a:rPr lang="ru-RU" sz="1600" b="1" dirty="0">
                <a:latin typeface="Times New Roman" pitchFamily="18" charset="0"/>
                <a:cs typeface="Times New Roman" pitchFamily="18" charset="0"/>
              </a:rPr>
              <a:t>Дата событие происходит в течение 30 дней после оперативной процедуры </a:t>
            </a:r>
            <a:r>
              <a:rPr lang="en-US" sz="1600" b="1" dirty="0">
                <a:latin typeface="Times New Roman" pitchFamily="18" charset="0"/>
                <a:cs typeface="Times New Roman" pitchFamily="18" charset="0"/>
              </a:rPr>
              <a:t>NHSN </a:t>
            </a:r>
            <a:r>
              <a:rPr lang="ru-RU" sz="1600" b="1" dirty="0">
                <a:latin typeface="Times New Roman" pitchFamily="18" charset="0"/>
                <a:cs typeface="Times New Roman" pitchFamily="18" charset="0"/>
              </a:rPr>
              <a:t>(где день 1= дата процедуры)</a:t>
            </a:r>
            <a:endParaRPr lang="en-US" sz="1600" b="1" dirty="0">
              <a:latin typeface="Times New Roman" pitchFamily="18" charset="0"/>
              <a:cs typeface="Times New Roman" pitchFamily="18" charset="0"/>
            </a:endParaRPr>
          </a:p>
          <a:p>
            <a:pPr marL="0" indent="0">
              <a:buNone/>
            </a:pPr>
            <a:r>
              <a:rPr lang="ru-RU" sz="1400" b="1" dirty="0">
                <a:latin typeface="Times New Roman" pitchFamily="18" charset="0"/>
                <a:cs typeface="Times New Roman" pitchFamily="18" charset="0"/>
              </a:rPr>
              <a:t>а</a:t>
            </a:r>
            <a:r>
              <a:rPr lang="ru-RU" sz="1400" dirty="0">
                <a:latin typeface="Times New Roman" pitchFamily="18" charset="0"/>
                <a:cs typeface="Times New Roman" pitchFamily="18" charset="0"/>
              </a:rPr>
              <a:t>. гнойный дренаж из поверхностного </a:t>
            </a:r>
            <a:r>
              <a:rPr lang="ru-RU" sz="1400" dirty="0" err="1">
                <a:latin typeface="Times New Roman" pitchFamily="18" charset="0"/>
                <a:cs typeface="Times New Roman" pitchFamily="18" charset="0"/>
              </a:rPr>
              <a:t>резреза</a:t>
            </a:r>
            <a:r>
              <a:rPr lang="ru-RU" sz="1400" dirty="0">
                <a:latin typeface="Times New Roman" pitchFamily="18" charset="0"/>
                <a:cs typeface="Times New Roman" pitchFamily="18" charset="0"/>
              </a:rPr>
              <a:t>.</a:t>
            </a:r>
          </a:p>
          <a:p>
            <a:pPr marL="0" indent="0">
              <a:buNone/>
            </a:pPr>
            <a:r>
              <a:rPr lang="en-US" sz="1400" b="1" dirty="0">
                <a:latin typeface="Times New Roman" pitchFamily="18" charset="0"/>
                <a:cs typeface="Times New Roman" pitchFamily="18" charset="0"/>
              </a:rPr>
              <a:t>b</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Организм(ы), </a:t>
            </a:r>
            <a:r>
              <a:rPr lang="ru-RU" sz="1400" dirty="0" err="1">
                <a:latin typeface="Times New Roman" pitchFamily="18" charset="0"/>
                <a:cs typeface="Times New Roman" pitchFamily="18" charset="0"/>
              </a:rPr>
              <a:t>идентицифированные</a:t>
            </a:r>
            <a:r>
              <a:rPr lang="ru-RU" sz="1400" dirty="0">
                <a:latin typeface="Times New Roman" pitchFamily="18" charset="0"/>
                <a:cs typeface="Times New Roman" pitchFamily="18" charset="0"/>
              </a:rPr>
              <a:t> из асептического полученного образца из поверхностного разреза или подкожной клетчатки с помощью </a:t>
            </a:r>
            <a:r>
              <a:rPr lang="ru-RU" sz="1400" dirty="0" err="1">
                <a:latin typeface="Times New Roman" pitchFamily="18" charset="0"/>
                <a:cs typeface="Times New Roman" pitchFamily="18" charset="0"/>
              </a:rPr>
              <a:t>культурального</a:t>
            </a:r>
            <a:r>
              <a:rPr lang="ru-RU" sz="1400" dirty="0">
                <a:latin typeface="Times New Roman" pitchFamily="18" charset="0"/>
                <a:cs typeface="Times New Roman" pitchFamily="18" charset="0"/>
              </a:rPr>
              <a:t> или </a:t>
            </a:r>
            <a:r>
              <a:rPr lang="ru-RU" sz="1400" dirty="0" err="1">
                <a:latin typeface="Times New Roman" pitchFamily="18" charset="0"/>
                <a:cs typeface="Times New Roman" pitchFamily="18" charset="0"/>
              </a:rPr>
              <a:t>некультурального</a:t>
            </a:r>
            <a:r>
              <a:rPr lang="ru-RU" sz="1400" dirty="0">
                <a:latin typeface="Times New Roman" pitchFamily="18" charset="0"/>
                <a:cs typeface="Times New Roman" pitchFamily="18" charset="0"/>
              </a:rPr>
              <a:t> метода микробиологического исследования, который проводится в целях клинической диагностики или лечения</a:t>
            </a:r>
          </a:p>
          <a:p>
            <a:pPr marL="0" indent="0">
              <a:buNone/>
            </a:pPr>
            <a:r>
              <a:rPr lang="ru-RU" sz="1400" b="1" dirty="0">
                <a:latin typeface="Times New Roman" pitchFamily="18" charset="0"/>
                <a:cs typeface="Times New Roman" pitchFamily="18" charset="0"/>
              </a:rPr>
              <a:t>с. </a:t>
            </a:r>
            <a:r>
              <a:rPr lang="ru-RU" sz="1400" dirty="0">
                <a:latin typeface="Times New Roman" pitchFamily="18" charset="0"/>
                <a:cs typeface="Times New Roman" pitchFamily="18" charset="0"/>
              </a:rPr>
              <a:t>Поверхностный разрез, преднамеренно вскрытый хирургом, врачом или уполномоченным врачом, и </a:t>
            </a:r>
            <a:r>
              <a:rPr lang="ru-RU" sz="1400" dirty="0" err="1">
                <a:latin typeface="Times New Roman" pitchFamily="18" charset="0"/>
                <a:cs typeface="Times New Roman" pitchFamily="18" charset="0"/>
              </a:rPr>
              <a:t>культуральный</a:t>
            </a:r>
            <a:r>
              <a:rPr lang="ru-RU" sz="1400" dirty="0">
                <a:latin typeface="Times New Roman" pitchFamily="18" charset="0"/>
                <a:cs typeface="Times New Roman" pitchFamily="18" charset="0"/>
              </a:rPr>
              <a:t> или </a:t>
            </a:r>
            <a:r>
              <a:rPr lang="ru-RU" sz="1400" dirty="0" err="1">
                <a:latin typeface="Times New Roman" pitchFamily="18" charset="0"/>
                <a:cs typeface="Times New Roman" pitchFamily="18" charset="0"/>
              </a:rPr>
              <a:t>некультуральный</a:t>
            </a:r>
            <a:r>
              <a:rPr lang="ru-RU" sz="1400" dirty="0">
                <a:latin typeface="Times New Roman" pitchFamily="18" charset="0"/>
                <a:cs typeface="Times New Roman" pitchFamily="18" charset="0"/>
              </a:rPr>
              <a:t> анализ поверхностного разреза или подкожной клетчатки не проводится. У пациента имеется хотя бы один из следующих признаков или симптомов:</a:t>
            </a:r>
          </a:p>
          <a:p>
            <a:pPr marL="0" indent="0">
              <a:buNone/>
            </a:pPr>
            <a:r>
              <a:rPr lang="ru-RU" sz="1400" dirty="0">
                <a:latin typeface="Times New Roman" pitchFamily="18" charset="0"/>
                <a:cs typeface="Times New Roman" pitchFamily="18" charset="0"/>
              </a:rPr>
              <a:t>-локализованная боль или нежность;</a:t>
            </a:r>
          </a:p>
          <a:p>
            <a:pPr marL="0" indent="0">
              <a:buNone/>
            </a:pPr>
            <a:r>
              <a:rPr lang="ru-RU" sz="1400" dirty="0">
                <a:latin typeface="Times New Roman" pitchFamily="18" charset="0"/>
                <a:cs typeface="Times New Roman" pitchFamily="18" charset="0"/>
              </a:rPr>
              <a:t>-локализованный отек; эритема, или тепло</a:t>
            </a:r>
          </a:p>
          <a:p>
            <a:pPr marL="0" indent="0">
              <a:buNone/>
            </a:pPr>
            <a:r>
              <a:rPr lang="en-US" sz="1400" b="1" dirty="0">
                <a:latin typeface="Times New Roman" pitchFamily="18" charset="0"/>
                <a:cs typeface="Times New Roman" pitchFamily="18" charset="0"/>
              </a:rPr>
              <a:t>d</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диагноз поверхностного разреза  </a:t>
            </a:r>
            <a:r>
              <a:rPr lang="en-US" sz="1400" dirty="0">
                <a:latin typeface="Times New Roman" pitchFamily="18" charset="0"/>
                <a:cs typeface="Times New Roman" pitchFamily="18" charset="0"/>
              </a:rPr>
              <a:t>SSI</a:t>
            </a:r>
            <a:r>
              <a:rPr lang="kk-KZ" sz="1400" dirty="0">
                <a:latin typeface="Times New Roman" pitchFamily="18" charset="0"/>
                <a:cs typeface="Times New Roman" pitchFamily="18" charset="0"/>
              </a:rPr>
              <a:t> </a:t>
            </a:r>
            <a:r>
              <a:rPr lang="ru-RU" sz="1400" dirty="0">
                <a:latin typeface="Times New Roman" pitchFamily="18" charset="0"/>
                <a:cs typeface="Times New Roman" pitchFamily="18" charset="0"/>
              </a:rPr>
              <a:t>поставлен врачом;</a:t>
            </a:r>
          </a:p>
          <a:p>
            <a:pPr>
              <a:buFontTx/>
              <a:buChar char="-"/>
            </a:pPr>
            <a:endParaRPr lang="ru-RU" sz="1600" dirty="0">
              <a:latin typeface="Times New Roman" pitchFamily="18" charset="0"/>
              <a:cs typeface="Times New Roman" pitchFamily="18" charset="0"/>
            </a:endParaRPr>
          </a:p>
          <a:p>
            <a:pPr marL="0" indent="0">
              <a:buNone/>
            </a:pPr>
            <a:endParaRPr lang="en-US" sz="1600" dirty="0">
              <a:latin typeface="Times New Roman" pitchFamily="18" charset="0"/>
              <a:cs typeface="Times New Roman" pitchFamily="18" charset="0"/>
            </a:endParaRPr>
          </a:p>
        </p:txBody>
      </p:sp>
      <p:pic>
        <p:nvPicPr>
          <p:cNvPr id="5" name="Picture 2" descr="C:\Users\User\Desktop\иохв\1612757580_1-p-fon-goluboi-s-gerbom-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50" y="1095630"/>
            <a:ext cx="1195381" cy="5040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Desktop\иохв\kartinki-flag-ssha-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095630"/>
            <a:ext cx="1152128" cy="54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969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B35DD033-9B04-9DDA-BEAA-FDC91CD69ACA}"/>
              </a:ext>
            </a:extLst>
          </p:cNvPr>
          <p:cNvSpPr>
            <a:spLocks noGrp="1"/>
          </p:cNvSpPr>
          <p:nvPr>
            <p:ph type="title"/>
          </p:nvPr>
        </p:nvSpPr>
        <p:spPr>
          <a:xfrm>
            <a:off x="227543" y="274639"/>
            <a:ext cx="11844733" cy="562074"/>
          </a:xfrm>
        </p:spPr>
        <p:txBody>
          <a:bodyPr>
            <a:noAutofit/>
          </a:bodyPr>
          <a:lstStyle/>
          <a:p>
            <a:pPr algn="ctr"/>
            <a:r>
              <a:rPr lang="ru-RU" sz="2400" b="1" dirty="0">
                <a:latin typeface="Times New Roman" pitchFamily="18" charset="0"/>
                <a:cs typeface="Times New Roman" pitchFamily="18" charset="0"/>
              </a:rPr>
              <a:t>Глубокая хирургическая раневая инфекция в области разреза </a:t>
            </a:r>
          </a:p>
        </p:txBody>
      </p:sp>
      <p:sp>
        <p:nvSpPr>
          <p:cNvPr id="3" name="Объект 2"/>
          <p:cNvSpPr>
            <a:spLocks noGrp="1"/>
          </p:cNvSpPr>
          <p:nvPr>
            <p:ph sz="half" idx="1"/>
          </p:nvPr>
        </p:nvSpPr>
        <p:spPr>
          <a:xfrm>
            <a:off x="686085" y="1235820"/>
            <a:ext cx="5294380" cy="4785469"/>
          </a:xfrm>
        </p:spPr>
        <p:txBody>
          <a:bodyPr>
            <a:noAutofit/>
          </a:bodyPr>
          <a:lstStyle/>
          <a:p>
            <a:pPr marL="0" indent="0" algn="just">
              <a:buNone/>
            </a:pPr>
            <a:r>
              <a:rPr lang="ru-RU" sz="1400" dirty="0">
                <a:latin typeface="Times New Roman" pitchFamily="18" charset="0"/>
                <a:cs typeface="Times New Roman" pitchFamily="18" charset="0"/>
              </a:rPr>
              <a:t>Возникает не позднее 30 суток после операции при отсутствии имплантата или не позднее 1 года при наличии имплантата в месте операции. Критериями определения глубокой  хирургической раневой инфекции в области разреза являются: наличие оснований считать, что инфекция связана с данной хирургической операцией и вовлекает глубокие мягкие ткани </a:t>
            </a:r>
            <a:r>
              <a:rPr lang="ru-RU" sz="1400" b="1" dirty="0">
                <a:latin typeface="Times New Roman" pitchFamily="18" charset="0"/>
                <a:cs typeface="Times New Roman" pitchFamily="18" charset="0"/>
              </a:rPr>
              <a:t>(фасциальный и мышечный слои) </a:t>
            </a:r>
            <a:r>
              <a:rPr lang="ru-RU" sz="1400" dirty="0">
                <a:latin typeface="Times New Roman" pitchFamily="18" charset="0"/>
                <a:cs typeface="Times New Roman" pitchFamily="18" charset="0"/>
              </a:rPr>
              <a:t>в области разреза и у пациента имеется одно из следующих признаков или симптомов </a:t>
            </a:r>
          </a:p>
          <a:p>
            <a:pPr marL="0" indent="0" algn="just">
              <a:buNone/>
            </a:pPr>
            <a:r>
              <a:rPr lang="ru-RU" sz="1400" dirty="0">
                <a:latin typeface="Times New Roman" pitchFamily="18" charset="0"/>
                <a:cs typeface="Times New Roman" pitchFamily="18" charset="0"/>
              </a:rPr>
              <a:t>1. Гнойное отделяемое из глубокого разреза;</a:t>
            </a:r>
          </a:p>
          <a:p>
            <a:pPr marL="0" indent="0" algn="just">
              <a:buNone/>
            </a:pPr>
            <a:r>
              <a:rPr lang="ru-RU" sz="1400" dirty="0">
                <a:latin typeface="Times New Roman" pitchFamily="18" charset="0"/>
                <a:cs typeface="Times New Roman" pitchFamily="18" charset="0"/>
              </a:rPr>
              <a:t>2. Выделение микроорганизмов из жидкости или ткани, полученной асептический из области поверхностного разреза; </a:t>
            </a:r>
          </a:p>
          <a:p>
            <a:pPr marL="0" indent="0" algn="just">
              <a:buNone/>
            </a:pPr>
            <a:r>
              <a:rPr lang="ru-RU" sz="1400" dirty="0">
                <a:latin typeface="Times New Roman" pitchFamily="18" charset="0"/>
                <a:cs typeface="Times New Roman" pitchFamily="18" charset="0"/>
              </a:rPr>
              <a:t>3. Боль или болезненность, ограниченная припухлость, краснота, повышение температуры в области хирургического разреза и посев из раны дает положительные результаты</a:t>
            </a:r>
          </a:p>
          <a:p>
            <a:pPr marL="0" indent="0" algn="just">
              <a:buNone/>
            </a:pPr>
            <a:r>
              <a:rPr lang="ru-RU" sz="1400" dirty="0">
                <a:latin typeface="Times New Roman" pitchFamily="18" charset="0"/>
                <a:cs typeface="Times New Roman" pitchFamily="18" charset="0"/>
              </a:rPr>
              <a:t>4.Диагноз поверхностной инфекции в области            хирургического вмешательства, разреза поставлен хирургом или лечащим врачом</a:t>
            </a:r>
          </a:p>
        </p:txBody>
      </p:sp>
      <p:sp>
        <p:nvSpPr>
          <p:cNvPr id="4" name="Объект 3"/>
          <p:cNvSpPr>
            <a:spLocks noGrp="1"/>
          </p:cNvSpPr>
          <p:nvPr>
            <p:ph sz="half" idx="2"/>
          </p:nvPr>
        </p:nvSpPr>
        <p:spPr>
          <a:xfrm>
            <a:off x="6096001" y="1196752"/>
            <a:ext cx="5976275" cy="5760640"/>
          </a:xfrm>
        </p:spPr>
        <p:txBody>
          <a:bodyPr>
            <a:noAutofit/>
          </a:bodyPr>
          <a:lstStyle/>
          <a:p>
            <a:pPr marL="0" indent="0" algn="just">
              <a:buNone/>
            </a:pPr>
            <a:r>
              <a:rPr lang="ru-RU" sz="1400" dirty="0">
                <a:latin typeface="Times New Roman" pitchFamily="18" charset="0"/>
                <a:cs typeface="Times New Roman" pitchFamily="18" charset="0"/>
              </a:rPr>
              <a:t>Дата событие происходит в течение 30 или 90 дней  после оперативного вмешательства по </a:t>
            </a:r>
            <a:r>
              <a:rPr lang="en-US" sz="1400" dirty="0">
                <a:latin typeface="Times New Roman" pitchFamily="18" charset="0"/>
                <a:cs typeface="Times New Roman" pitchFamily="18" charset="0"/>
              </a:rPr>
              <a:t>NHSN </a:t>
            </a:r>
            <a:r>
              <a:rPr lang="ru-RU" sz="1400" dirty="0">
                <a:latin typeface="Times New Roman" pitchFamily="18" charset="0"/>
                <a:cs typeface="Times New Roman" pitchFamily="18" charset="0"/>
              </a:rPr>
              <a:t>(где день 1= дата процедуры) в соответствие со списком и затрагивает глубокие мягкие ткани разреза (например фасциальный и мышечный слои) и у пациента имеется хотя бы из следующих признаков</a:t>
            </a:r>
            <a:endParaRPr lang="ru-RU" sz="1400" b="1" dirty="0">
              <a:latin typeface="Times New Roman" pitchFamily="18" charset="0"/>
              <a:cs typeface="Times New Roman" pitchFamily="18" charset="0"/>
            </a:endParaRPr>
          </a:p>
          <a:p>
            <a:pPr marL="0" indent="0" algn="just">
              <a:buNone/>
            </a:pPr>
            <a:r>
              <a:rPr lang="ru-RU" sz="1400" b="1" dirty="0">
                <a:latin typeface="Times New Roman" pitchFamily="18" charset="0"/>
                <a:cs typeface="Times New Roman" pitchFamily="18" charset="0"/>
              </a:rPr>
              <a:t>а</a:t>
            </a:r>
            <a:r>
              <a:rPr lang="ru-RU" sz="1400" dirty="0">
                <a:latin typeface="Times New Roman" pitchFamily="18" charset="0"/>
                <a:cs typeface="Times New Roman" pitchFamily="18" charset="0"/>
              </a:rPr>
              <a:t>. гнойный дренаж из глубокого разреза.</a:t>
            </a:r>
          </a:p>
          <a:p>
            <a:pPr marL="0" indent="0" algn="just">
              <a:buNone/>
            </a:pPr>
            <a:r>
              <a:rPr lang="en-US" sz="1400" b="1" dirty="0">
                <a:latin typeface="Times New Roman" pitchFamily="18" charset="0"/>
                <a:cs typeface="Times New Roman" pitchFamily="18" charset="0"/>
              </a:rPr>
              <a:t>b</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Глубокий разрез, который намеренно вскрыт или оперирован хирургом врачом или уполномоченным врачом или самопроизвольно </a:t>
            </a:r>
            <a:r>
              <a:rPr lang="ru-RU" sz="1400" dirty="0" err="1">
                <a:latin typeface="Times New Roman" pitchFamily="18" charset="0"/>
                <a:cs typeface="Times New Roman" pitchFamily="18" charset="0"/>
              </a:rPr>
              <a:t>дегисцирует</a:t>
            </a:r>
            <a:r>
              <a:rPr lang="ru-RU" sz="1400" dirty="0">
                <a:latin typeface="Times New Roman" pitchFamily="18" charset="0"/>
                <a:cs typeface="Times New Roman" pitchFamily="18" charset="0"/>
              </a:rPr>
              <a:t>. И организмы, </a:t>
            </a:r>
            <a:r>
              <a:rPr lang="ru-RU" sz="1400" dirty="0" err="1">
                <a:latin typeface="Times New Roman" pitchFamily="18" charset="0"/>
                <a:cs typeface="Times New Roman" pitchFamily="18" charset="0"/>
              </a:rPr>
              <a:t>идентицифированные</a:t>
            </a:r>
            <a:r>
              <a:rPr lang="ru-RU" sz="1400" dirty="0">
                <a:latin typeface="Times New Roman" pitchFamily="18" charset="0"/>
                <a:cs typeface="Times New Roman" pitchFamily="18" charset="0"/>
              </a:rPr>
              <a:t> из глубоких мягких тканей разреза с помощью </a:t>
            </a:r>
            <a:r>
              <a:rPr lang="ru-RU" sz="1400" dirty="0" err="1">
                <a:latin typeface="Times New Roman" pitchFamily="18" charset="0"/>
                <a:cs typeface="Times New Roman" pitchFamily="18" charset="0"/>
              </a:rPr>
              <a:t>культурального</a:t>
            </a:r>
            <a:r>
              <a:rPr lang="ru-RU" sz="1400" dirty="0">
                <a:latin typeface="Times New Roman" pitchFamily="18" charset="0"/>
                <a:cs typeface="Times New Roman" pitchFamily="18" charset="0"/>
              </a:rPr>
              <a:t> или </a:t>
            </a:r>
            <a:r>
              <a:rPr lang="ru-RU" sz="1400" dirty="0" err="1">
                <a:latin typeface="Times New Roman" pitchFamily="18" charset="0"/>
                <a:cs typeface="Times New Roman" pitchFamily="18" charset="0"/>
              </a:rPr>
              <a:t>некультурального</a:t>
            </a:r>
            <a:r>
              <a:rPr lang="ru-RU" sz="1400" dirty="0">
                <a:latin typeface="Times New Roman" pitchFamily="18" charset="0"/>
                <a:cs typeface="Times New Roman" pitchFamily="18" charset="0"/>
              </a:rPr>
              <a:t> метода микробиологического исследования. И у  пациента есть хотя бы один из следующих признаков или симптомов: лихорадка (38С), локализованная боль или нежность;</a:t>
            </a:r>
          </a:p>
          <a:p>
            <a:pPr marL="0" indent="0" algn="just">
              <a:buNone/>
            </a:pPr>
            <a:r>
              <a:rPr lang="ru-RU" sz="1400" b="1" dirty="0">
                <a:latin typeface="Times New Roman" pitchFamily="18" charset="0"/>
                <a:cs typeface="Times New Roman" pitchFamily="18" charset="0"/>
              </a:rPr>
              <a:t>с.</a:t>
            </a:r>
            <a:r>
              <a:rPr lang="ru-RU" sz="1200" b="1" dirty="0">
                <a:latin typeface="Times New Roman" pitchFamily="18" charset="0"/>
                <a:cs typeface="Times New Roman" pitchFamily="18" charset="0"/>
              </a:rPr>
              <a:t>  </a:t>
            </a:r>
            <a:r>
              <a:rPr lang="ru-RU" sz="1400" dirty="0">
                <a:latin typeface="Times New Roman" pitchFamily="18" charset="0"/>
                <a:cs typeface="Times New Roman" pitchFamily="18" charset="0"/>
              </a:rPr>
              <a:t>Абсцесс или другие признаки  инфекций, затрагивающей глубокий разрез обнаруженные при грубом анатомическом исследовании, гистопатологическом исследовании или визуализации</a:t>
            </a:r>
            <a:endParaRPr lang="ru-RU" sz="1600" dirty="0">
              <a:latin typeface="Times New Roman" pitchFamily="18" charset="0"/>
              <a:cs typeface="Times New Roman" pitchFamily="18" charset="0"/>
            </a:endParaRPr>
          </a:p>
          <a:p>
            <a:pPr marL="0" indent="0" algn="just">
              <a:buNone/>
            </a:pPr>
            <a:endParaRPr lang="en-US" sz="1600" dirty="0">
              <a:latin typeface="Times New Roman" pitchFamily="18" charset="0"/>
              <a:cs typeface="Times New Roman" pitchFamily="18" charset="0"/>
            </a:endParaRPr>
          </a:p>
        </p:txBody>
      </p:sp>
      <p:pic>
        <p:nvPicPr>
          <p:cNvPr id="5" name="Picture 2" descr="C:\Users\User\Desktop\иохв\1612757580_1-p-fon-goluboi-s-gerbom-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541" y="750160"/>
            <a:ext cx="1163936" cy="5040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Desktop\иохв\kartinki-flag-ssha-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7809" y="719755"/>
            <a:ext cx="1152128" cy="54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11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B35DD033-9B04-9DDA-BEAA-FDC91CD69ACA}"/>
              </a:ext>
            </a:extLst>
          </p:cNvPr>
          <p:cNvSpPr>
            <a:spLocks noGrp="1"/>
          </p:cNvSpPr>
          <p:nvPr>
            <p:ph type="title"/>
          </p:nvPr>
        </p:nvSpPr>
        <p:spPr>
          <a:xfrm>
            <a:off x="479375" y="116632"/>
            <a:ext cx="11233248" cy="687531"/>
          </a:xfrm>
        </p:spPr>
        <p:txBody>
          <a:bodyPr>
            <a:noAutofit/>
          </a:bodyPr>
          <a:lstStyle/>
          <a:p>
            <a:pPr algn="ctr"/>
            <a:r>
              <a:rPr lang="ru-RU" sz="2400" b="1" dirty="0">
                <a:latin typeface="Times New Roman" pitchFamily="18" charset="0"/>
                <a:cs typeface="Times New Roman" pitchFamily="18" charset="0"/>
              </a:rPr>
              <a:t>Инфекция в области хирургического вмешательства органа или полости </a:t>
            </a:r>
          </a:p>
        </p:txBody>
      </p:sp>
      <p:sp>
        <p:nvSpPr>
          <p:cNvPr id="3" name="Объект 2"/>
          <p:cNvSpPr>
            <a:spLocks noGrp="1"/>
          </p:cNvSpPr>
          <p:nvPr>
            <p:ph sz="half" idx="1"/>
          </p:nvPr>
        </p:nvSpPr>
        <p:spPr/>
        <p:txBody>
          <a:bodyPr>
            <a:normAutofit fontScale="25000" lnSpcReduction="20000"/>
          </a:bodyPr>
          <a:lstStyle/>
          <a:p>
            <a:pPr marL="0" indent="0" algn="just">
              <a:buNone/>
            </a:pPr>
            <a:r>
              <a:rPr lang="ru-RU" sz="4800" dirty="0">
                <a:latin typeface="Times New Roman" pitchFamily="18" charset="0"/>
                <a:cs typeface="Times New Roman" pitchFamily="18" charset="0"/>
              </a:rPr>
              <a:t>Диагноз поставлен хирургом или лечащим врачом (перитонит, остеомиелит, пневмония, пиелонефрит, медиастинит, эндометрит, цистит, уретрит, эндокардит, возникшие после операции на соответствующем органе) В течение 30 суток после выписки  или не позднее 1 года при наличии имплантата в месте операции. Критериями определения в области  хирургического вмешательства органа или полости у пациента являются следующие признаков или симптомов инфекции: </a:t>
            </a:r>
          </a:p>
          <a:p>
            <a:pPr marL="0" indent="0" algn="ctr">
              <a:buNone/>
            </a:pPr>
            <a:endParaRPr lang="ru-RU" sz="4800" dirty="0">
              <a:latin typeface="Times New Roman" pitchFamily="18" charset="0"/>
              <a:cs typeface="Times New Roman" pitchFamily="18" charset="0"/>
            </a:endParaRPr>
          </a:p>
          <a:p>
            <a:pPr marL="0" indent="0">
              <a:buNone/>
            </a:pPr>
            <a:r>
              <a:rPr lang="ru-RU" sz="5600" dirty="0">
                <a:latin typeface="Times New Roman" pitchFamily="18" charset="0"/>
                <a:cs typeface="Times New Roman" pitchFamily="18" charset="0"/>
              </a:rPr>
              <a:t>1. </a:t>
            </a:r>
            <a:r>
              <a:rPr lang="ru-RU" sz="4800" dirty="0">
                <a:latin typeface="Times New Roman" pitchFamily="18" charset="0"/>
                <a:cs typeface="Times New Roman" pitchFamily="18" charset="0"/>
              </a:rPr>
              <a:t>Гнойное отделяемое из дренажа, установленного в органе или полости;</a:t>
            </a:r>
          </a:p>
          <a:p>
            <a:pPr marL="457200" indent="-457200">
              <a:buAutoNum type="arabicPeriod"/>
            </a:pPr>
            <a:endParaRPr lang="ru-RU" sz="4800" dirty="0">
              <a:latin typeface="Times New Roman" pitchFamily="18" charset="0"/>
              <a:cs typeface="Times New Roman" pitchFamily="18" charset="0"/>
            </a:endParaRPr>
          </a:p>
          <a:p>
            <a:pPr marL="0" indent="0">
              <a:buNone/>
            </a:pPr>
            <a:r>
              <a:rPr lang="ru-RU" sz="4800" dirty="0">
                <a:latin typeface="Times New Roman" pitchFamily="18" charset="0"/>
                <a:cs typeface="Times New Roman" pitchFamily="18" charset="0"/>
              </a:rPr>
              <a:t>2. Выделение микроорганизмов из жидкости или ткани, полученной асептический из органа или полости; </a:t>
            </a:r>
          </a:p>
          <a:p>
            <a:pPr marL="457200" indent="-457200">
              <a:buAutoNum type="arabicPeriod"/>
            </a:pPr>
            <a:endParaRPr lang="ru-RU" sz="4800" dirty="0">
              <a:latin typeface="Times New Roman" pitchFamily="18" charset="0"/>
              <a:cs typeface="Times New Roman" pitchFamily="18" charset="0"/>
            </a:endParaRPr>
          </a:p>
          <a:p>
            <a:pPr marL="0" indent="0">
              <a:buNone/>
            </a:pPr>
            <a:r>
              <a:rPr lang="ru-RU" sz="4800" dirty="0">
                <a:latin typeface="Times New Roman" pitchFamily="18" charset="0"/>
                <a:cs typeface="Times New Roman" pitchFamily="18" charset="0"/>
              </a:rPr>
              <a:t>3. При непосредственном осмотре во время повторной операции при гистопатологическом или рентгенологическом исследовании обнаружен абсцесс или признаки инфекции, привлекающей орган или полость.</a:t>
            </a:r>
          </a:p>
        </p:txBody>
      </p:sp>
      <p:sp>
        <p:nvSpPr>
          <p:cNvPr id="4" name="Объект 3"/>
          <p:cNvSpPr>
            <a:spLocks noGrp="1"/>
          </p:cNvSpPr>
          <p:nvPr>
            <p:ph sz="half" idx="2"/>
          </p:nvPr>
        </p:nvSpPr>
        <p:spPr>
          <a:xfrm>
            <a:off x="6096001" y="1820917"/>
            <a:ext cx="5868457" cy="5257800"/>
          </a:xfrm>
        </p:spPr>
        <p:txBody>
          <a:bodyPr>
            <a:noAutofit/>
          </a:bodyPr>
          <a:lstStyle/>
          <a:p>
            <a:pPr marL="0" indent="0" algn="just">
              <a:buNone/>
            </a:pPr>
            <a:r>
              <a:rPr lang="ru-RU" sz="1200" dirty="0">
                <a:latin typeface="Times New Roman" pitchFamily="18" charset="0"/>
                <a:cs typeface="Times New Roman" pitchFamily="18" charset="0"/>
              </a:rPr>
              <a:t>Дата событие происходит в течение 30 или 90 дней  после оперативного вмешательства по </a:t>
            </a:r>
            <a:r>
              <a:rPr lang="en-US" sz="1200" dirty="0">
                <a:latin typeface="Times New Roman" pitchFamily="18" charset="0"/>
                <a:cs typeface="Times New Roman" pitchFamily="18" charset="0"/>
              </a:rPr>
              <a:t>NHSN </a:t>
            </a:r>
            <a:r>
              <a:rPr lang="ru-RU" sz="1200" dirty="0">
                <a:latin typeface="Times New Roman" pitchFamily="18" charset="0"/>
                <a:cs typeface="Times New Roman" pitchFamily="18" charset="0"/>
              </a:rPr>
              <a:t>(где день 1= дата процедуры) в соответствие со списком и затрагивает любую часть тела, расположенную глубже фасциальных / мышечных слоев, которая вскрыта или манипулированная во время оперативного вмешательства и у пациента имеется хотя бы одно из следующих состояний</a:t>
            </a:r>
          </a:p>
          <a:p>
            <a:pPr marL="0" indent="0" algn="just">
              <a:buNone/>
            </a:pPr>
            <a:r>
              <a:rPr lang="ru-RU" sz="1200"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a:p>
            <a:pPr marL="0" indent="0" algn="just">
              <a:buNone/>
            </a:pPr>
            <a:r>
              <a:rPr lang="ru-RU" sz="1200" b="1" dirty="0">
                <a:latin typeface="Times New Roman" pitchFamily="18" charset="0"/>
                <a:cs typeface="Times New Roman" pitchFamily="18" charset="0"/>
              </a:rPr>
              <a:t>а</a:t>
            </a:r>
            <a:r>
              <a:rPr lang="ru-RU" sz="1200" dirty="0">
                <a:latin typeface="Times New Roman" pitchFamily="18" charset="0"/>
                <a:cs typeface="Times New Roman" pitchFamily="18" charset="0"/>
              </a:rPr>
              <a:t>. гнойный отделяемый из дренажа, установленного в орган/ пространство (н-р закрытая система отсасывающего дренажа, открытый дренаж, дренаж через Т-образную трубку, дренаж с помощью КТ).</a:t>
            </a:r>
          </a:p>
          <a:p>
            <a:pPr marL="0" indent="0" algn="just">
              <a:buNone/>
            </a:pPr>
            <a:r>
              <a:rPr lang="en-US" sz="1200" b="1" dirty="0">
                <a:latin typeface="Times New Roman" pitchFamily="18" charset="0"/>
                <a:cs typeface="Times New Roman" pitchFamily="18" charset="0"/>
              </a:rPr>
              <a:t>b</a:t>
            </a:r>
            <a:r>
              <a:rPr lang="ru-RU"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Организм(ы), </a:t>
            </a:r>
            <a:r>
              <a:rPr lang="ru-RU" sz="1200" dirty="0" err="1">
                <a:latin typeface="Times New Roman" pitchFamily="18" charset="0"/>
                <a:cs typeface="Times New Roman" pitchFamily="18" charset="0"/>
              </a:rPr>
              <a:t>идентицифированный</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ые</a:t>
            </a:r>
            <a:r>
              <a:rPr lang="ru-RU" sz="1200" dirty="0">
                <a:latin typeface="Times New Roman" pitchFamily="18" charset="0"/>
                <a:cs typeface="Times New Roman" pitchFamily="18" charset="0"/>
              </a:rPr>
              <a:t>) из  жидкости или  ткани в органе/ пространстве с помощью </a:t>
            </a:r>
            <a:r>
              <a:rPr lang="ru-RU" sz="1200" dirty="0" err="1">
                <a:latin typeface="Times New Roman" pitchFamily="18" charset="0"/>
                <a:cs typeface="Times New Roman" pitchFamily="18" charset="0"/>
              </a:rPr>
              <a:t>культуральным</a:t>
            </a:r>
            <a:r>
              <a:rPr lang="ru-RU" sz="1200" dirty="0">
                <a:latin typeface="Times New Roman" pitchFamily="18" charset="0"/>
                <a:cs typeface="Times New Roman" pitchFamily="18" charset="0"/>
              </a:rPr>
              <a:t> или </a:t>
            </a:r>
            <a:r>
              <a:rPr lang="ru-RU" sz="1200" dirty="0" err="1">
                <a:latin typeface="Times New Roman" pitchFamily="18" charset="0"/>
                <a:cs typeface="Times New Roman" pitchFamily="18" charset="0"/>
              </a:rPr>
              <a:t>некультуральным</a:t>
            </a:r>
            <a:r>
              <a:rPr lang="ru-RU" sz="1200" dirty="0">
                <a:latin typeface="Times New Roman" pitchFamily="18" charset="0"/>
                <a:cs typeface="Times New Roman" pitchFamily="18" charset="0"/>
              </a:rPr>
              <a:t> методом  микробиологического исследования. </a:t>
            </a:r>
          </a:p>
          <a:p>
            <a:pPr marL="0" indent="0" algn="just">
              <a:buNone/>
            </a:pPr>
            <a:r>
              <a:rPr lang="ru-RU" sz="1200" b="1" dirty="0">
                <a:latin typeface="Times New Roman" pitchFamily="18" charset="0"/>
                <a:cs typeface="Times New Roman" pitchFamily="18" charset="0"/>
              </a:rPr>
              <a:t>с.  </a:t>
            </a:r>
            <a:r>
              <a:rPr lang="ru-RU" sz="1200" dirty="0">
                <a:latin typeface="Times New Roman" pitchFamily="18" charset="0"/>
                <a:cs typeface="Times New Roman" pitchFamily="18" charset="0"/>
              </a:rPr>
              <a:t>Абсцесс или другие признаки  инфекций, затрагивающей орган/пространство обнаруженные при грубом анатомическом исследовании, или гистопатологическом исследовании или визуализация окончательный или </a:t>
            </a:r>
            <a:r>
              <a:rPr lang="ru-RU" sz="1200" dirty="0" err="1">
                <a:latin typeface="Times New Roman" pitchFamily="18" charset="0"/>
                <a:cs typeface="Times New Roman" pitchFamily="18" charset="0"/>
              </a:rPr>
              <a:t>эквивокальный</a:t>
            </a:r>
            <a:r>
              <a:rPr lang="ru-RU" sz="1200" dirty="0">
                <a:latin typeface="Times New Roman" pitchFamily="18" charset="0"/>
                <a:cs typeface="Times New Roman" pitchFamily="18" charset="0"/>
              </a:rPr>
              <a:t> признак инфекции.</a:t>
            </a:r>
          </a:p>
          <a:p>
            <a:pPr marL="0" indent="0" algn="just">
              <a:buNone/>
            </a:pPr>
            <a:r>
              <a:rPr lang="ru-RU" sz="1200" dirty="0">
                <a:latin typeface="Times New Roman" pitchFamily="18" charset="0"/>
                <a:cs typeface="Times New Roman" pitchFamily="18" charset="0"/>
              </a:rPr>
              <a:t>при грубом анатомическом исследовании, гистопатологическом исследовании или визуализации.</a:t>
            </a:r>
          </a:p>
          <a:p>
            <a:pPr algn="just">
              <a:buFontTx/>
              <a:buChar char="-"/>
            </a:pPr>
            <a:endParaRPr lang="ru-RU" sz="1600" dirty="0">
              <a:latin typeface="Times New Roman" pitchFamily="18" charset="0"/>
              <a:cs typeface="Times New Roman" pitchFamily="18" charset="0"/>
            </a:endParaRPr>
          </a:p>
          <a:p>
            <a:pPr marL="0" indent="0" algn="just">
              <a:buNone/>
            </a:pPr>
            <a:endParaRPr lang="en-US" sz="1600" dirty="0">
              <a:latin typeface="Times New Roman" pitchFamily="18" charset="0"/>
              <a:cs typeface="Times New Roman" pitchFamily="18" charset="0"/>
            </a:endParaRPr>
          </a:p>
        </p:txBody>
      </p:sp>
      <p:pic>
        <p:nvPicPr>
          <p:cNvPr id="5" name="Picture 2" descr="C:\Users\User\Desktop\иохв\1612757580_1-p-fon-goluboi-s-gerbom-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71" y="836713"/>
            <a:ext cx="1454173" cy="613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Desktop\иохв\kartinki-flag-ssha-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5028" y="836712"/>
            <a:ext cx="1296211" cy="611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799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5DD033-9B04-9DDA-BEAA-FDC91CD69ACA}"/>
              </a:ext>
            </a:extLst>
          </p:cNvPr>
          <p:cNvSpPr>
            <a:spLocks noGrp="1"/>
          </p:cNvSpPr>
          <p:nvPr>
            <p:ph type="title"/>
          </p:nvPr>
        </p:nvSpPr>
        <p:spPr>
          <a:xfrm>
            <a:off x="0" y="274638"/>
            <a:ext cx="11582400" cy="922114"/>
          </a:xfrm>
        </p:spPr>
        <p:txBody>
          <a:bodyPr>
            <a:normAutofit/>
          </a:bodyPr>
          <a:lstStyle/>
          <a:p>
            <a:pPr algn="ctr"/>
            <a:r>
              <a:rPr lang="ru-RU" sz="2400" b="1" dirty="0">
                <a:latin typeface="Times New Roman" pitchFamily="18" charset="0"/>
                <a:cs typeface="Times New Roman" pitchFamily="18" charset="0"/>
              </a:rPr>
              <a:t>Эпидемиологический разбор ИОХВ </a:t>
            </a:r>
          </a:p>
        </p:txBody>
      </p:sp>
      <p:pic>
        <p:nvPicPr>
          <p:cNvPr id="1028" name="Picture 4" descr="C:\Users\User\Desktop\иохв\kartinki-flag-ssha-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81" y="332656"/>
            <a:ext cx="1374753" cy="648072"/>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527381" y="1376773"/>
            <a:ext cx="11398547" cy="4093428"/>
          </a:xfrm>
          <a:prstGeom prst="rect">
            <a:avLst/>
          </a:prstGeom>
        </p:spPr>
        <p:txBody>
          <a:bodyPr wrap="square">
            <a:spAutoFit/>
          </a:bodyPr>
          <a:lstStyle/>
          <a:p>
            <a:pPr lvl="0" algn="just"/>
            <a:r>
              <a:rPr lang="ru-RU" dirty="0">
                <a:solidFill>
                  <a:prstClr val="black"/>
                </a:solidFill>
              </a:rPr>
              <a:t>	        </a:t>
            </a:r>
            <a:r>
              <a:rPr lang="ru-RU" sz="2000" dirty="0">
                <a:solidFill>
                  <a:prstClr val="black"/>
                </a:solidFill>
                <a:latin typeface="Times New Roman" pitchFamily="18" charset="0"/>
                <a:cs typeface="Times New Roman" pitchFamily="18" charset="0"/>
              </a:rPr>
              <a:t>В мировой практике используют расчёт индекса риска развития инфекционных осложнений в области операции — индекса NNIS (от англ. </a:t>
            </a:r>
            <a:r>
              <a:rPr lang="ru-RU" sz="2000" dirty="0" err="1">
                <a:solidFill>
                  <a:prstClr val="black"/>
                </a:solidFill>
                <a:latin typeface="Times New Roman" pitchFamily="18" charset="0"/>
                <a:cs typeface="Times New Roman" pitchFamily="18" charset="0"/>
              </a:rPr>
              <a:t>National</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Nosocomial</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Infection</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Surveillance</a:t>
            </a:r>
            <a:br>
              <a:rPr lang="ru-RU" sz="2000" dirty="0">
                <a:solidFill>
                  <a:prstClr val="black"/>
                </a:solidFill>
                <a:latin typeface="Times New Roman" pitchFamily="18" charset="0"/>
                <a:cs typeface="Times New Roman" pitchFamily="18" charset="0"/>
              </a:rPr>
            </a:br>
            <a:r>
              <a:rPr lang="ru-RU" sz="2000" dirty="0" err="1">
                <a:solidFill>
                  <a:prstClr val="black"/>
                </a:solidFill>
                <a:latin typeface="Times New Roman" pitchFamily="18" charset="0"/>
                <a:cs typeface="Times New Roman" pitchFamily="18" charset="0"/>
              </a:rPr>
              <a:t>System</a:t>
            </a:r>
            <a:r>
              <a:rPr lang="ru-RU" sz="2000" dirty="0">
                <a:solidFill>
                  <a:prstClr val="black"/>
                </a:solidFill>
                <a:latin typeface="Times New Roman" pitchFamily="18" charset="0"/>
                <a:cs typeface="Times New Roman" pitchFamily="18" charset="0"/>
              </a:rPr>
              <a:t>).</a:t>
            </a:r>
            <a:r>
              <a:rPr lang="ru-RU" sz="2000" dirty="0"/>
              <a:t> </a:t>
            </a:r>
            <a:r>
              <a:rPr lang="ru-RU" sz="2000" dirty="0">
                <a:latin typeface="Times New Roman" pitchFamily="18" charset="0"/>
                <a:cs typeface="Times New Roman" pitchFamily="18" charset="0"/>
              </a:rPr>
              <a:t>Индекс риска NNIS – эффективный и достаточно простой способ стратификации показателей частоты ИОХВ. Индекс риска NNIS основан на данных, которые легко могут быть получены и достаточно полно фиксируются в историях болезни, и позволяет разделить операции по степени риска возникновения ИОХВ с учетом наличия или отсутствия трех основных факторов риска</a:t>
            </a:r>
            <a:r>
              <a:rPr lang="ru-RU" sz="2000" dirty="0">
                <a:solidFill>
                  <a:prstClr val="black"/>
                </a:solidFill>
                <a:latin typeface="Times New Roman" pitchFamily="18" charset="0"/>
                <a:cs typeface="Times New Roman" pitchFamily="18" charset="0"/>
              </a:rPr>
              <a:t>:</a:t>
            </a:r>
            <a:br>
              <a:rPr lang="ru-RU" sz="2000" dirty="0">
                <a:solidFill>
                  <a:prstClr val="black"/>
                </a:solidFill>
                <a:latin typeface="Times New Roman" pitchFamily="18" charset="0"/>
                <a:cs typeface="Times New Roman" pitchFamily="18" charset="0"/>
              </a:rPr>
            </a:br>
            <a:r>
              <a:rPr lang="ru-RU" sz="2000" dirty="0">
                <a:solidFill>
                  <a:prstClr val="black"/>
                </a:solidFill>
                <a:latin typeface="Times New Roman" pitchFamily="18" charset="0"/>
                <a:cs typeface="Times New Roman" pitchFamily="18" charset="0"/>
              </a:rPr>
              <a:t>1) критерий Американского общества анестезиологов (ASA — от </a:t>
            </a:r>
            <a:r>
              <a:rPr lang="ru-RU" sz="2000" dirty="0" err="1">
                <a:solidFill>
                  <a:prstClr val="black"/>
                </a:solidFill>
                <a:latin typeface="Times New Roman" pitchFamily="18" charset="0"/>
                <a:cs typeface="Times New Roman" pitchFamily="18" charset="0"/>
              </a:rPr>
              <a:t>англ.AmericanSociety</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of</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Anesthesiology</a:t>
            </a:r>
            <a:r>
              <a:rPr lang="ru-RU" sz="2000" dirty="0">
                <a:solidFill>
                  <a:prstClr val="black"/>
                </a:solidFill>
                <a:latin typeface="Times New Roman" pitchFamily="18" charset="0"/>
                <a:cs typeface="Times New Roman" pitchFamily="18" charset="0"/>
              </a:rPr>
              <a:t>) — определение класса </a:t>
            </a:r>
            <a:r>
              <a:rPr lang="ru-RU" sz="2000" dirty="0" err="1">
                <a:solidFill>
                  <a:prstClr val="black"/>
                </a:solidFill>
                <a:latin typeface="Times New Roman" pitchFamily="18" charset="0"/>
                <a:cs typeface="Times New Roman" pitchFamily="18" charset="0"/>
              </a:rPr>
              <a:t>физикального</a:t>
            </a:r>
            <a:r>
              <a:rPr lang="ru-RU" sz="2000" dirty="0">
                <a:solidFill>
                  <a:prstClr val="black"/>
                </a:solidFill>
                <a:latin typeface="Times New Roman" pitchFamily="18" charset="0"/>
                <a:cs typeface="Times New Roman" pitchFamily="18" charset="0"/>
              </a:rPr>
              <a:t> состояния  больного;</a:t>
            </a:r>
            <a:endParaRPr lang="ru-RU" sz="2000" dirty="0">
              <a:latin typeface="Times New Roman" pitchFamily="18" charset="0"/>
              <a:cs typeface="Times New Roman" pitchFamily="18" charset="0"/>
            </a:endParaRPr>
          </a:p>
          <a:p>
            <a:pPr lvl="0"/>
            <a:r>
              <a:rPr lang="ru-RU" sz="2000" dirty="0">
                <a:latin typeface="Times New Roman" pitchFamily="18" charset="0"/>
                <a:cs typeface="Times New Roman" pitchFamily="18" charset="0"/>
              </a:rPr>
              <a:t>2)Длительность операции(Т-75%)</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3) класс раны по </a:t>
            </a:r>
            <a:r>
              <a:rPr lang="ru-RU" sz="2000" dirty="0" err="1">
                <a:latin typeface="Times New Roman" pitchFamily="18" charset="0"/>
                <a:cs typeface="Times New Roman" pitchFamily="18" charset="0"/>
              </a:rPr>
              <a:t>Altemeier</a:t>
            </a:r>
            <a:endParaRPr lang="ru-RU" sz="2000" dirty="0">
              <a:latin typeface="Times New Roman" pitchFamily="18" charset="0"/>
              <a:cs typeface="Times New Roman" pitchFamily="18" charset="0"/>
            </a:endParaRPr>
          </a:p>
          <a:p>
            <a:pPr lvl="0" algn="just"/>
            <a:r>
              <a:rPr lang="ru-RU" sz="2000" dirty="0">
                <a:latin typeface="Times New Roman" pitchFamily="18" charset="0"/>
                <a:cs typeface="Times New Roman" pitchFamily="18" charset="0"/>
              </a:rPr>
              <a:t>. </a:t>
            </a:r>
            <a:br>
              <a:rPr lang="ru-RU" sz="2000" dirty="0">
                <a:latin typeface="Times New Roman" pitchFamily="18" charset="0"/>
                <a:cs typeface="Times New Roman" pitchFamily="18" charset="0"/>
              </a:rPr>
            </a:br>
            <a:r>
              <a:rPr lang="ru-RU" sz="2000" dirty="0">
                <a:solidFill>
                  <a:prstClr val="black"/>
                </a:solidFill>
                <a:latin typeface="Times New Roman" pitchFamily="18" charset="0"/>
                <a:cs typeface="Times New Roman" pitchFamily="18" charset="0"/>
              </a:rPr>
              <a:t> </a:t>
            </a:r>
            <a:br>
              <a:rPr lang="ru-RU" sz="2000" dirty="0">
                <a:solidFill>
                  <a:prstClr val="black"/>
                </a:solidFill>
                <a:latin typeface="Times New Roman" pitchFamily="18" charset="0"/>
                <a:cs typeface="Times New Roman" pitchFamily="18" charset="0"/>
              </a:rPr>
            </a:br>
            <a:endParaRPr lang="ru-RU"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832881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1151029" cy="922114"/>
          </a:xfrm>
        </p:spPr>
        <p:txBody>
          <a:bodyPr>
            <a:normAutofit/>
          </a:bodyPr>
          <a:lstStyle/>
          <a:p>
            <a:r>
              <a:rPr lang="ru-RU" sz="2400" b="1" dirty="0">
                <a:latin typeface="Times New Roman" pitchFamily="18" charset="0"/>
                <a:cs typeface="Times New Roman" pitchFamily="18" charset="0"/>
              </a:rPr>
              <a:t>Индекс </a:t>
            </a:r>
            <a:r>
              <a:rPr lang="en-US" sz="2400" b="1" dirty="0">
                <a:latin typeface="Times New Roman" pitchFamily="18" charset="0"/>
                <a:cs typeface="Times New Roman" pitchFamily="18" charset="0"/>
              </a:rPr>
              <a:t>NNIS</a:t>
            </a:r>
            <a:endParaRPr lang="ru-RU" sz="2400" b="1"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060946864"/>
              </p:ext>
            </p:extLst>
          </p:nvPr>
        </p:nvGraphicFramePr>
        <p:xfrm>
          <a:off x="1295467" y="1340770"/>
          <a:ext cx="9793088" cy="3115329"/>
        </p:xfrm>
        <a:graphic>
          <a:graphicData uri="http://schemas.openxmlformats.org/drawingml/2006/table">
            <a:tbl>
              <a:tblPr/>
              <a:tblGrid>
                <a:gridCol w="5376597">
                  <a:extLst>
                    <a:ext uri="{9D8B030D-6E8A-4147-A177-3AD203B41FA5}">
                      <a16:colId xmlns:a16="http://schemas.microsoft.com/office/drawing/2014/main" val="20000"/>
                    </a:ext>
                  </a:extLst>
                </a:gridCol>
                <a:gridCol w="3186915">
                  <a:extLst>
                    <a:ext uri="{9D8B030D-6E8A-4147-A177-3AD203B41FA5}">
                      <a16:colId xmlns:a16="http://schemas.microsoft.com/office/drawing/2014/main" val="20001"/>
                    </a:ext>
                  </a:extLst>
                </a:gridCol>
                <a:gridCol w="1229576">
                  <a:extLst>
                    <a:ext uri="{9D8B030D-6E8A-4147-A177-3AD203B41FA5}">
                      <a16:colId xmlns:a16="http://schemas.microsoft.com/office/drawing/2014/main" val="20002"/>
                    </a:ext>
                  </a:extLst>
                </a:gridCol>
              </a:tblGrid>
              <a:tr h="363036">
                <a:tc>
                  <a:txBody>
                    <a:bodyPr/>
                    <a:lstStyle/>
                    <a:p>
                      <a:r>
                        <a:rPr lang="ru-RU" sz="1400" b="0" i="0" dirty="0">
                          <a:solidFill>
                            <a:srgbClr val="000000"/>
                          </a:solidFill>
                          <a:effectLst/>
                          <a:latin typeface="Times New Roman" pitchFamily="18" charset="0"/>
                          <a:cs typeface="Times New Roman" pitchFamily="18" charset="0"/>
                        </a:rPr>
                        <a:t>Критерии оценки</a:t>
                      </a:r>
                      <a:endParaRPr lang="ru-RU" sz="1400" dirty="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0" i="0">
                          <a:solidFill>
                            <a:srgbClr val="000000"/>
                          </a:solidFill>
                          <a:effectLst/>
                          <a:latin typeface="Times New Roman" pitchFamily="18" charset="0"/>
                          <a:cs typeface="Times New Roman" pitchFamily="18" charset="0"/>
                        </a:rPr>
                        <a:t>Оценка</a:t>
                      </a:r>
                      <a:endParaRPr lang="ru-RU" sz="140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sz="1400">
                        <a:latin typeface="Times New Roman" pitchFamily="18" charset="0"/>
                        <a:cs typeface="Times New Roman" pitchFamily="18" charset="0"/>
                      </a:endParaRPr>
                    </a:p>
                  </a:txBody>
                  <a:tcPr marL="121920" marR="121920">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285814">
                <a:tc>
                  <a:txBody>
                    <a:bodyPr/>
                    <a:lstStyle/>
                    <a:p>
                      <a:r>
                        <a:rPr lang="ru-RU" sz="1400" b="0" i="0" dirty="0">
                          <a:solidFill>
                            <a:srgbClr val="000000"/>
                          </a:solidFill>
                          <a:effectLst/>
                          <a:latin typeface="Times New Roman" pitchFamily="18" charset="0"/>
                          <a:cs typeface="Times New Roman" pitchFamily="18" charset="0"/>
                        </a:rPr>
                        <a:t>0 </a:t>
                      </a:r>
                      <a:endParaRPr lang="ru-RU" sz="1400" dirty="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0" i="0" dirty="0">
                          <a:solidFill>
                            <a:srgbClr val="000000"/>
                          </a:solidFill>
                          <a:effectLst/>
                          <a:latin typeface="Times New Roman" pitchFamily="18" charset="0"/>
                          <a:cs typeface="Times New Roman" pitchFamily="18" charset="0"/>
                        </a:rPr>
                        <a:t>1</a:t>
                      </a:r>
                      <a:endParaRPr lang="ru-RU" sz="1400" dirty="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sz="1400" dirty="0">
                        <a:latin typeface="Times New Roman" pitchFamily="18" charset="0"/>
                        <a:cs typeface="Times New Roman" pitchFamily="18" charset="0"/>
                      </a:endParaRPr>
                    </a:p>
                  </a:txBody>
                  <a:tcPr marL="121920" marR="121920">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15831">
                <a:tc>
                  <a:txBody>
                    <a:bodyPr/>
                    <a:lstStyle/>
                    <a:p>
                      <a:r>
                        <a:rPr lang="ru-RU" sz="1400" b="0" i="0" dirty="0">
                          <a:solidFill>
                            <a:srgbClr val="000000"/>
                          </a:solidFill>
                          <a:effectLst/>
                          <a:latin typeface="Times New Roman" pitchFamily="18" charset="0"/>
                          <a:cs typeface="Times New Roman" pitchFamily="18" charset="0"/>
                        </a:rPr>
                        <a:t>Класс раны:</a:t>
                      </a:r>
                      <a:br>
                        <a:rPr lang="ru-RU" sz="1400" b="0" i="0" dirty="0">
                          <a:solidFill>
                            <a:srgbClr val="000000"/>
                          </a:solidFill>
                          <a:effectLst/>
                          <a:latin typeface="Times New Roman" pitchFamily="18" charset="0"/>
                          <a:cs typeface="Times New Roman" pitchFamily="18" charset="0"/>
                        </a:rPr>
                      </a:br>
                      <a:r>
                        <a:rPr lang="ru-RU" sz="1400" b="0" i="0" dirty="0">
                          <a:solidFill>
                            <a:srgbClr val="000000"/>
                          </a:solidFill>
                          <a:effectLst/>
                          <a:latin typeface="Times New Roman" pitchFamily="18" charset="0"/>
                          <a:cs typeface="Times New Roman" pitchFamily="18" charset="0"/>
                        </a:rPr>
                        <a:t>чистые или условно чистые</a:t>
                      </a:r>
                      <a:br>
                        <a:rPr lang="ru-RU" sz="1400" b="0" i="0" dirty="0">
                          <a:solidFill>
                            <a:srgbClr val="000000"/>
                          </a:solidFill>
                          <a:effectLst/>
                          <a:latin typeface="Times New Roman" pitchFamily="18" charset="0"/>
                          <a:cs typeface="Times New Roman" pitchFamily="18" charset="0"/>
                        </a:rPr>
                      </a:br>
                      <a:r>
                        <a:rPr lang="ru-RU" sz="1400" b="0" i="0" dirty="0">
                          <a:solidFill>
                            <a:srgbClr val="000000"/>
                          </a:solidFill>
                          <a:effectLst/>
                          <a:latin typeface="Times New Roman" pitchFamily="18" charset="0"/>
                          <a:cs typeface="Times New Roman" pitchFamily="18" charset="0"/>
                        </a:rPr>
                        <a:t>контаминированные или грязные</a:t>
                      </a:r>
                      <a:endParaRPr lang="ru-RU" sz="1400" dirty="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0" i="0" dirty="0">
                          <a:solidFill>
                            <a:srgbClr val="000000"/>
                          </a:solidFill>
                          <a:effectLst/>
                          <a:latin typeface="Times New Roman" pitchFamily="18" charset="0"/>
                          <a:cs typeface="Times New Roman" pitchFamily="18" charset="0"/>
                        </a:rPr>
                        <a:t>Х</a:t>
                      </a:r>
                      <a:endParaRPr lang="ru-RU" sz="1400" dirty="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0" i="0">
                          <a:solidFill>
                            <a:srgbClr val="000000"/>
                          </a:solidFill>
                          <a:effectLst/>
                          <a:latin typeface="Times New Roman" pitchFamily="18" charset="0"/>
                          <a:cs typeface="Times New Roman" pitchFamily="18" charset="0"/>
                        </a:rPr>
                        <a:t>Х</a:t>
                      </a:r>
                      <a:endParaRPr lang="ru-RU" sz="140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5831">
                <a:tc>
                  <a:txBody>
                    <a:bodyPr/>
                    <a:lstStyle/>
                    <a:p>
                      <a:r>
                        <a:rPr lang="ru-RU" sz="1400" b="0" i="0">
                          <a:solidFill>
                            <a:srgbClr val="000000"/>
                          </a:solidFill>
                          <a:effectLst/>
                          <a:latin typeface="Times New Roman" pitchFamily="18" charset="0"/>
                          <a:cs typeface="Times New Roman" pitchFamily="18" charset="0"/>
                        </a:rPr>
                        <a:t>Оценка по ASA:</a:t>
                      </a:r>
                      <a:br>
                        <a:rPr lang="ru-RU" sz="1400" b="0" i="0">
                          <a:solidFill>
                            <a:srgbClr val="000000"/>
                          </a:solidFill>
                          <a:effectLst/>
                          <a:latin typeface="Times New Roman" pitchFamily="18" charset="0"/>
                          <a:cs typeface="Times New Roman" pitchFamily="18" charset="0"/>
                        </a:rPr>
                      </a:br>
                      <a:r>
                        <a:rPr lang="ru-RU" sz="1400" b="0" i="0">
                          <a:solidFill>
                            <a:srgbClr val="000000"/>
                          </a:solidFill>
                          <a:effectLst/>
                          <a:latin typeface="Times New Roman" pitchFamily="18" charset="0"/>
                          <a:cs typeface="Times New Roman" pitchFamily="18" charset="0"/>
                        </a:rPr>
                        <a:t>1–2</a:t>
                      </a:r>
                      <a:br>
                        <a:rPr lang="ru-RU" sz="1400" b="0" i="0">
                          <a:solidFill>
                            <a:srgbClr val="000000"/>
                          </a:solidFill>
                          <a:effectLst/>
                          <a:latin typeface="Times New Roman" pitchFamily="18" charset="0"/>
                          <a:cs typeface="Times New Roman" pitchFamily="18" charset="0"/>
                        </a:rPr>
                      </a:br>
                      <a:r>
                        <a:rPr lang="ru-RU" sz="1400" b="0" i="0">
                          <a:solidFill>
                            <a:srgbClr val="000000"/>
                          </a:solidFill>
                          <a:effectLst/>
                          <a:latin typeface="Times New Roman" pitchFamily="18" charset="0"/>
                          <a:cs typeface="Times New Roman" pitchFamily="18" charset="0"/>
                        </a:rPr>
                        <a:t>3–5</a:t>
                      </a:r>
                      <a:endParaRPr lang="ru-RU" sz="140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0" i="0" dirty="0">
                          <a:solidFill>
                            <a:srgbClr val="000000"/>
                          </a:solidFill>
                          <a:effectLst/>
                          <a:latin typeface="Times New Roman" pitchFamily="18" charset="0"/>
                          <a:cs typeface="Times New Roman" pitchFamily="18" charset="0"/>
                        </a:rPr>
                        <a:t>Х</a:t>
                      </a:r>
                      <a:endParaRPr lang="ru-RU" sz="1400" dirty="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0" i="0" dirty="0">
                          <a:solidFill>
                            <a:srgbClr val="000000"/>
                          </a:solidFill>
                          <a:effectLst/>
                          <a:latin typeface="Times New Roman" pitchFamily="18" charset="0"/>
                          <a:cs typeface="Times New Roman" pitchFamily="18" charset="0"/>
                        </a:rPr>
                        <a:t>Х</a:t>
                      </a:r>
                      <a:endParaRPr lang="ru-RU" sz="1400" dirty="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5831">
                <a:tc>
                  <a:txBody>
                    <a:bodyPr/>
                    <a:lstStyle/>
                    <a:p>
                      <a:r>
                        <a:rPr lang="ru-RU" sz="1400" b="0" i="0" dirty="0">
                          <a:solidFill>
                            <a:srgbClr val="000000"/>
                          </a:solidFill>
                          <a:effectLst/>
                          <a:latin typeface="Times New Roman" pitchFamily="18" charset="0"/>
                          <a:cs typeface="Times New Roman" pitchFamily="18" charset="0"/>
                        </a:rPr>
                        <a:t>Продолжительность операции:</a:t>
                      </a:r>
                      <a:br>
                        <a:rPr lang="ru-RU" sz="1400" b="0" i="0" dirty="0">
                          <a:solidFill>
                            <a:srgbClr val="000000"/>
                          </a:solidFill>
                          <a:effectLst/>
                          <a:latin typeface="Times New Roman" pitchFamily="18" charset="0"/>
                          <a:cs typeface="Times New Roman" pitchFamily="18" charset="0"/>
                        </a:rPr>
                      </a:br>
                      <a:r>
                        <a:rPr lang="ru-RU" sz="1400" b="0" i="0" dirty="0">
                          <a:solidFill>
                            <a:srgbClr val="000000"/>
                          </a:solidFill>
                          <a:effectLst/>
                          <a:latin typeface="Times New Roman" pitchFamily="18" charset="0"/>
                          <a:cs typeface="Times New Roman" pitchFamily="18" charset="0"/>
                        </a:rPr>
                        <a:t>&lt;</a:t>
                      </a:r>
                      <a:r>
                        <a:rPr lang="en-US" sz="1400" b="0" i="0" dirty="0">
                          <a:solidFill>
                            <a:srgbClr val="000000"/>
                          </a:solidFill>
                          <a:effectLst/>
                          <a:latin typeface="Times New Roman" pitchFamily="18" charset="0"/>
                          <a:cs typeface="Times New Roman" pitchFamily="18" charset="0"/>
                        </a:rPr>
                        <a:t>T</a:t>
                      </a:r>
                      <a:br>
                        <a:rPr lang="en-US" sz="1400" b="0" i="0" dirty="0">
                          <a:solidFill>
                            <a:srgbClr val="000000"/>
                          </a:solidFill>
                          <a:effectLst/>
                          <a:latin typeface="Times New Roman" pitchFamily="18" charset="0"/>
                          <a:cs typeface="Times New Roman" pitchFamily="18" charset="0"/>
                        </a:rPr>
                      </a:br>
                      <a:r>
                        <a:rPr lang="en-US" sz="1400" b="0" i="0" dirty="0">
                          <a:solidFill>
                            <a:srgbClr val="000000"/>
                          </a:solidFill>
                          <a:effectLst/>
                          <a:latin typeface="Times New Roman" pitchFamily="18" charset="0"/>
                          <a:cs typeface="Times New Roman" pitchFamily="18" charset="0"/>
                        </a:rPr>
                        <a:t>≥T</a:t>
                      </a:r>
                      <a:endParaRPr lang="en-US" sz="1400" dirty="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0" i="0" dirty="0">
                          <a:solidFill>
                            <a:srgbClr val="000000"/>
                          </a:solidFill>
                          <a:effectLst/>
                          <a:latin typeface="Times New Roman" pitchFamily="18" charset="0"/>
                          <a:cs typeface="Times New Roman" pitchFamily="18" charset="0"/>
                        </a:rPr>
                        <a:t>Х</a:t>
                      </a:r>
                      <a:endParaRPr lang="ru-RU" sz="1400" dirty="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0" i="0" dirty="0">
                          <a:solidFill>
                            <a:srgbClr val="000000"/>
                          </a:solidFill>
                          <a:effectLst/>
                          <a:latin typeface="Times New Roman" pitchFamily="18" charset="0"/>
                          <a:cs typeface="Times New Roman" pitchFamily="18" charset="0"/>
                        </a:rPr>
                        <a:t>Х</a:t>
                      </a:r>
                      <a:endParaRPr lang="ru-RU" sz="1400" dirty="0">
                        <a:effectLst/>
                        <a:latin typeface="Times New Roman" pitchFamily="18" charset="0"/>
                        <a:cs typeface="Times New Roman" pitchFamily="18" charset="0"/>
                      </a:endParaRPr>
                    </a:p>
                  </a:txBody>
                  <a:tcPr marL="121920" marR="121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Прямоугольник 5"/>
          <p:cNvSpPr/>
          <p:nvPr/>
        </p:nvSpPr>
        <p:spPr>
          <a:xfrm>
            <a:off x="1192560" y="4444792"/>
            <a:ext cx="9985109" cy="1754326"/>
          </a:xfrm>
          <a:prstGeom prst="rect">
            <a:avLst/>
          </a:prstGeom>
        </p:spPr>
        <p:txBody>
          <a:bodyPr wrap="square">
            <a:spAutoFit/>
          </a:bodyPr>
          <a:lstStyle/>
          <a:p>
            <a:pPr lvl="0" fontAlgn="base">
              <a:spcBef>
                <a:spcPct val="0"/>
              </a:spcBef>
              <a:spcAft>
                <a:spcPct val="0"/>
              </a:spcAft>
            </a:pPr>
            <a:r>
              <a:rPr lang="ru-RU" sz="1200" b="1" dirty="0">
                <a:solidFill>
                  <a:srgbClr val="000000"/>
                </a:solidFill>
                <a:latin typeface="Times New Roman" pitchFamily="18" charset="0"/>
                <a:cs typeface="Times New Roman" pitchFamily="18" charset="0"/>
              </a:rPr>
              <a:t>Таблица 1</a:t>
            </a:r>
            <a:r>
              <a:rPr lang="ru-RU" sz="1200" dirty="0">
                <a:solidFill>
                  <a:srgbClr val="000000"/>
                </a:solidFill>
                <a:latin typeface="Times New Roman" pitchFamily="18" charset="0"/>
                <a:cs typeface="Times New Roman" pitchFamily="18" charset="0"/>
              </a:rPr>
              <a:t>. Расчёт индекса NNIS</a:t>
            </a:r>
          </a:p>
          <a:p>
            <a:pPr lvl="1" algn="just"/>
            <a:r>
              <a:rPr lang="ru-RU" sz="1200" dirty="0">
                <a:latin typeface="Times New Roman" pitchFamily="18" charset="0"/>
                <a:cs typeface="Times New Roman" pitchFamily="18" charset="0"/>
              </a:rPr>
              <a:t>Оценку осуществляют путём сложения полученных баллов (табл. 1). Индекс риска NNIS может принимать значения от 0 до 3 баллов, он предсказывает вероятность развития ИОХВ.</a:t>
            </a:r>
          </a:p>
          <a:p>
            <a:pPr lvl="1" algn="just"/>
            <a:r>
              <a:rPr lang="ru-RU" sz="1200" dirty="0">
                <a:latin typeface="Times New Roman" pitchFamily="18" charset="0"/>
                <a:cs typeface="Times New Roman" pitchFamily="18" charset="0"/>
              </a:rPr>
              <a:t>Предполагаемая частота инфекционных осложнений: 0 баллов — менее 1%, 1 балл — 1–5%,2 балла — около 15%, 3 балла — до 25% [18–20]. </a:t>
            </a:r>
            <a:endParaRPr lang="ru-RU" dirty="0"/>
          </a:p>
          <a:p>
            <a:pPr lvl="0" fontAlgn="base">
              <a:spcBef>
                <a:spcPct val="0"/>
              </a:spcBef>
              <a:spcAft>
                <a:spcPct val="0"/>
              </a:spcAft>
            </a:pPr>
            <a:br>
              <a:rPr lang="ru-RU" sz="1200" dirty="0">
                <a:solidFill>
                  <a:srgbClr val="000000"/>
                </a:solidFill>
                <a:latin typeface="Times New Roman" pitchFamily="18" charset="0"/>
                <a:cs typeface="Times New Roman" pitchFamily="18" charset="0"/>
              </a:rPr>
            </a:br>
            <a:r>
              <a:rPr lang="ru-RU" sz="1200" dirty="0">
                <a:solidFill>
                  <a:srgbClr val="000000"/>
                </a:solidFill>
                <a:latin typeface="Times New Roman" pitchFamily="18" charset="0"/>
                <a:cs typeface="Times New Roman" pitchFamily="18" charset="0"/>
              </a:rPr>
              <a:t>Примечание: NNIS (от англ. </a:t>
            </a:r>
            <a:r>
              <a:rPr lang="ru-RU" sz="1200" dirty="0" err="1">
                <a:solidFill>
                  <a:srgbClr val="000000"/>
                </a:solidFill>
                <a:latin typeface="Times New Roman" pitchFamily="18" charset="0"/>
                <a:cs typeface="Times New Roman" pitchFamily="18" charset="0"/>
              </a:rPr>
              <a:t>National</a:t>
            </a:r>
            <a:r>
              <a:rPr lang="ru-RU" sz="1200" dirty="0">
                <a:solidFill>
                  <a:srgbClr val="000000"/>
                </a:solidFill>
                <a:latin typeface="Times New Roman" pitchFamily="18" charset="0"/>
                <a:cs typeface="Times New Roman" pitchFamily="18" charset="0"/>
              </a:rPr>
              <a:t> </a:t>
            </a:r>
            <a:r>
              <a:rPr lang="ru-RU" sz="1200" dirty="0" err="1">
                <a:solidFill>
                  <a:srgbClr val="000000"/>
                </a:solidFill>
                <a:latin typeface="Times New Roman" pitchFamily="18" charset="0"/>
                <a:cs typeface="Times New Roman" pitchFamily="18" charset="0"/>
              </a:rPr>
              <a:t>Nosocomial</a:t>
            </a:r>
            <a:r>
              <a:rPr lang="ru-RU" sz="1200" dirty="0">
                <a:solidFill>
                  <a:srgbClr val="000000"/>
                </a:solidFill>
                <a:latin typeface="Times New Roman" pitchFamily="18" charset="0"/>
                <a:cs typeface="Times New Roman" pitchFamily="18" charset="0"/>
              </a:rPr>
              <a:t> </a:t>
            </a:r>
            <a:r>
              <a:rPr lang="ru-RU" sz="1200" dirty="0" err="1">
                <a:solidFill>
                  <a:srgbClr val="000000"/>
                </a:solidFill>
                <a:latin typeface="Times New Roman" pitchFamily="18" charset="0"/>
                <a:cs typeface="Times New Roman" pitchFamily="18" charset="0"/>
              </a:rPr>
              <a:t>Infection</a:t>
            </a:r>
            <a:r>
              <a:rPr lang="ru-RU" sz="1200" dirty="0">
                <a:solidFill>
                  <a:srgbClr val="000000"/>
                </a:solidFill>
                <a:latin typeface="Times New Roman" pitchFamily="18" charset="0"/>
                <a:cs typeface="Times New Roman" pitchFamily="18" charset="0"/>
              </a:rPr>
              <a:t> </a:t>
            </a:r>
            <a:r>
              <a:rPr lang="ru-RU" sz="1200" dirty="0" err="1">
                <a:solidFill>
                  <a:srgbClr val="000000"/>
                </a:solidFill>
                <a:latin typeface="Times New Roman" pitchFamily="18" charset="0"/>
                <a:cs typeface="Times New Roman" pitchFamily="18" charset="0"/>
              </a:rPr>
              <a:t>Surveillance</a:t>
            </a:r>
            <a:r>
              <a:rPr lang="ru-RU" sz="1200" dirty="0">
                <a:solidFill>
                  <a:srgbClr val="000000"/>
                </a:solidFill>
                <a:latin typeface="Times New Roman" pitchFamily="18" charset="0"/>
                <a:cs typeface="Times New Roman" pitchFamily="18" charset="0"/>
              </a:rPr>
              <a:t> </a:t>
            </a:r>
            <a:r>
              <a:rPr lang="ru-RU" sz="1200" dirty="0" err="1">
                <a:solidFill>
                  <a:srgbClr val="000000"/>
                </a:solidFill>
                <a:latin typeface="Times New Roman" pitchFamily="18" charset="0"/>
                <a:cs typeface="Times New Roman" pitchFamily="18" charset="0"/>
              </a:rPr>
              <a:t>System</a:t>
            </a:r>
            <a:r>
              <a:rPr lang="ru-RU" sz="1200" dirty="0">
                <a:solidFill>
                  <a:srgbClr val="000000"/>
                </a:solidFill>
                <a:latin typeface="Times New Roman" pitchFamily="18" charset="0"/>
                <a:cs typeface="Times New Roman" pitchFamily="18" charset="0"/>
              </a:rPr>
              <a:t>) — индекс риска инфекционных</a:t>
            </a:r>
            <a:br>
              <a:rPr lang="ru-RU" sz="1200" dirty="0">
                <a:solidFill>
                  <a:srgbClr val="000000"/>
                </a:solidFill>
                <a:latin typeface="Times New Roman" pitchFamily="18" charset="0"/>
                <a:cs typeface="Times New Roman" pitchFamily="18" charset="0"/>
              </a:rPr>
            </a:br>
            <a:r>
              <a:rPr lang="ru-RU" sz="1200" dirty="0">
                <a:solidFill>
                  <a:srgbClr val="000000"/>
                </a:solidFill>
                <a:latin typeface="Times New Roman" pitchFamily="18" charset="0"/>
                <a:cs typeface="Times New Roman" pitchFamily="18" charset="0"/>
              </a:rPr>
              <a:t>осложнений в области операции; ASA (от англ. </a:t>
            </a:r>
            <a:r>
              <a:rPr lang="ru-RU" sz="1200" dirty="0" err="1">
                <a:solidFill>
                  <a:srgbClr val="000000"/>
                </a:solidFill>
                <a:latin typeface="Times New Roman" pitchFamily="18" charset="0"/>
                <a:cs typeface="Times New Roman" pitchFamily="18" charset="0"/>
              </a:rPr>
              <a:t>American</a:t>
            </a:r>
            <a:r>
              <a:rPr lang="ru-RU" sz="1200" dirty="0">
                <a:solidFill>
                  <a:srgbClr val="000000"/>
                </a:solidFill>
                <a:latin typeface="Times New Roman" pitchFamily="18" charset="0"/>
                <a:cs typeface="Times New Roman" pitchFamily="18" charset="0"/>
              </a:rPr>
              <a:t> </a:t>
            </a:r>
            <a:r>
              <a:rPr lang="ru-RU" sz="1200" dirty="0" err="1">
                <a:solidFill>
                  <a:srgbClr val="000000"/>
                </a:solidFill>
                <a:latin typeface="Times New Roman" pitchFamily="18" charset="0"/>
                <a:cs typeface="Times New Roman" pitchFamily="18" charset="0"/>
              </a:rPr>
              <a:t>Society</a:t>
            </a:r>
            <a:r>
              <a:rPr lang="ru-RU" sz="1200" dirty="0">
                <a:solidFill>
                  <a:srgbClr val="000000"/>
                </a:solidFill>
                <a:latin typeface="Times New Roman" pitchFamily="18" charset="0"/>
                <a:cs typeface="Times New Roman" pitchFamily="18" charset="0"/>
              </a:rPr>
              <a:t> </a:t>
            </a:r>
            <a:r>
              <a:rPr lang="ru-RU" sz="1200" dirty="0" err="1">
                <a:solidFill>
                  <a:srgbClr val="000000"/>
                </a:solidFill>
                <a:latin typeface="Times New Roman" pitchFamily="18" charset="0"/>
                <a:cs typeface="Times New Roman" pitchFamily="18" charset="0"/>
              </a:rPr>
              <a:t>of</a:t>
            </a:r>
            <a:r>
              <a:rPr lang="ru-RU" sz="1200" dirty="0">
                <a:solidFill>
                  <a:srgbClr val="000000"/>
                </a:solidFill>
                <a:latin typeface="Times New Roman" pitchFamily="18" charset="0"/>
                <a:cs typeface="Times New Roman" pitchFamily="18" charset="0"/>
              </a:rPr>
              <a:t> </a:t>
            </a:r>
            <a:r>
              <a:rPr lang="ru-RU" sz="1200" dirty="0" err="1">
                <a:solidFill>
                  <a:srgbClr val="000000"/>
                </a:solidFill>
                <a:latin typeface="Times New Roman" pitchFamily="18" charset="0"/>
                <a:cs typeface="Times New Roman" pitchFamily="18" charset="0"/>
              </a:rPr>
              <a:t>Anesthesiology</a:t>
            </a:r>
            <a:r>
              <a:rPr lang="ru-RU" sz="1200" dirty="0">
                <a:solidFill>
                  <a:srgbClr val="000000"/>
                </a:solidFill>
                <a:latin typeface="Times New Roman" pitchFamily="18" charset="0"/>
                <a:cs typeface="Times New Roman" pitchFamily="18" charset="0"/>
              </a:rPr>
              <a:t>) — Американское общество</a:t>
            </a:r>
            <a:br>
              <a:rPr lang="ru-RU" sz="1200" dirty="0">
                <a:solidFill>
                  <a:srgbClr val="000000"/>
                </a:solidFill>
                <a:latin typeface="Times New Roman" pitchFamily="18" charset="0"/>
                <a:cs typeface="Times New Roman" pitchFamily="18" charset="0"/>
              </a:rPr>
            </a:br>
            <a:r>
              <a:rPr lang="ru-RU" sz="1200" dirty="0">
                <a:solidFill>
                  <a:srgbClr val="000000"/>
                </a:solidFill>
                <a:latin typeface="Times New Roman" pitchFamily="18" charset="0"/>
                <a:cs typeface="Times New Roman" pitchFamily="18" charset="0"/>
              </a:rPr>
              <a:t>анестезиологов</a:t>
            </a:r>
            <a:r>
              <a:rPr lang="ru-RU" sz="1200" dirty="0">
                <a:latin typeface="Times New Roman" pitchFamily="18" charset="0"/>
                <a:cs typeface="Times New Roman" pitchFamily="18" charset="0"/>
              </a:rPr>
              <a:t> </a:t>
            </a:r>
            <a:br>
              <a:rPr lang="ru-RU" sz="1200" dirty="0">
                <a:latin typeface="Times New Roman" pitchFamily="18" charset="0"/>
                <a:cs typeface="Times New Roman" pitchFamily="18" charset="0"/>
              </a:rPr>
            </a:br>
            <a:endParaRPr lang="ru-RU" sz="1200" dirty="0">
              <a:latin typeface="Times New Roman" pitchFamily="18" charset="0"/>
              <a:cs typeface="Times New Roman" pitchFamily="18" charset="0"/>
            </a:endParaRPr>
          </a:p>
        </p:txBody>
      </p:sp>
      <p:pic>
        <p:nvPicPr>
          <p:cNvPr id="7" name="Picture 4" descr="C:\Users\User\Desktop\иохв\kartinki-flag-ssha-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1538" y="301150"/>
            <a:ext cx="1374752"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066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1151029" cy="634082"/>
          </a:xfrm>
        </p:spPr>
        <p:txBody>
          <a:bodyPr>
            <a:normAutofit/>
          </a:bodyPr>
          <a:lstStyle/>
          <a:p>
            <a:r>
              <a:rPr lang="ru-RU" sz="2400" b="1" dirty="0">
                <a:latin typeface="Times New Roman" pitchFamily="18" charset="0"/>
                <a:cs typeface="Times New Roman" pitchFamily="18" charset="0"/>
              </a:rPr>
              <a:t>Классификация хирургических ран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424" y="908720"/>
            <a:ext cx="10753195" cy="4536504"/>
          </a:xfrm>
        </p:spPr>
      </p:pic>
    </p:spTree>
    <p:extLst>
      <p:ext uri="{BB962C8B-B14F-4D97-AF65-F5344CB8AC3E}">
        <p14:creationId xmlns:p14="http://schemas.microsoft.com/office/powerpoint/2010/main" val="2076376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3465" y="274638"/>
            <a:ext cx="10598935" cy="778098"/>
          </a:xfrm>
        </p:spPr>
        <p:txBody>
          <a:bodyPr>
            <a:normAutofit/>
          </a:bodyPr>
          <a:lstStyle/>
          <a:p>
            <a:r>
              <a:rPr lang="ru-RU" sz="2400" dirty="0">
                <a:latin typeface="Times New Roman" pitchFamily="18" charset="0"/>
                <a:cs typeface="Times New Roman" pitchFamily="18" charset="0"/>
              </a:rPr>
              <a:t>	</a:t>
            </a:r>
            <a:r>
              <a:rPr lang="ru-RU" sz="2700" b="1" dirty="0">
                <a:latin typeface="Times New Roman" pitchFamily="18" charset="0"/>
                <a:cs typeface="Times New Roman" pitchFamily="18" charset="0"/>
              </a:rPr>
              <a:t>Оценка физического состояния пациента по шкале ASA</a:t>
            </a:r>
          </a:p>
        </p:txBody>
      </p:sp>
      <p:pic>
        <p:nvPicPr>
          <p:cNvPr id="4" name="Picture 4" descr="C:\Users\User\Desktop\иохв\kartinki-flag-ssha-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351" y="125824"/>
            <a:ext cx="1471577" cy="693716"/>
          </a:xfrm>
          <a:prstGeom prst="rect">
            <a:avLst/>
          </a:prstGeom>
          <a:noFill/>
          <a:extLst>
            <a:ext uri="{909E8E84-426E-40DD-AFC4-6F175D3DCCD1}">
              <a14:hiddenFill xmlns:a14="http://schemas.microsoft.com/office/drawing/2010/main">
                <a:solidFill>
                  <a:srgbClr val="FFFFFF"/>
                </a:solidFill>
              </a14:hiddenFill>
            </a:ext>
          </a:extLst>
        </p:spPr>
      </p:pic>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66" y="1166398"/>
            <a:ext cx="9889099" cy="4584184"/>
          </a:xfrm>
        </p:spPr>
      </p:pic>
    </p:spTree>
    <p:extLst>
      <p:ext uri="{BB962C8B-B14F-4D97-AF65-F5344CB8AC3E}">
        <p14:creationId xmlns:p14="http://schemas.microsoft.com/office/powerpoint/2010/main" val="65170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2966" y="723549"/>
            <a:ext cx="9650187" cy="958188"/>
          </a:xfrm>
        </p:spPr>
        <p:txBody>
          <a:bodyPr>
            <a:noAutofit/>
          </a:bodyPr>
          <a:lstStyle/>
          <a:p>
            <a:pPr lvl="0" algn="l">
              <a:lnSpc>
                <a:spcPts val="2400"/>
              </a:lnSpc>
              <a:spcBef>
                <a:spcPts val="0"/>
              </a:spcBef>
            </a:pPr>
            <a:r>
              <a:rPr lang="ru-RU" sz="2400" spc="-60" dirty="0">
                <a:solidFill>
                  <a:srgbClr val="000000"/>
                </a:solidFill>
                <a:latin typeface="Times New Roman" panose="02020603050405020304" pitchFamily="18" charset="0"/>
                <a:ea typeface="+mn-ea"/>
                <a:cs typeface="Times New Roman" panose="02020603050405020304" pitchFamily="18" charset="0"/>
              </a:rPr>
              <a:t>Разработать план профилактических мероприятий инфекциями в области хирургического вмешательства (ИОХВ) в хирургических отделениях, стационарах.</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607105" y="261884"/>
            <a:ext cx="10646228" cy="461665"/>
          </a:xfrm>
          <a:prstGeom prst="rect">
            <a:avLst/>
          </a:prstGeom>
        </p:spPr>
        <p:txBody>
          <a:bodyPr wrap="square">
            <a:spAutoFit/>
          </a:bodyPr>
          <a:lstStyle/>
          <a:p>
            <a:pPr lvl="0" algn="ctr">
              <a:spcBef>
                <a:spcPct val="0"/>
              </a:spcBef>
              <a:defRPr/>
            </a:pPr>
            <a:r>
              <a:rPr lang="kk-KZ" sz="2400" b="1" dirty="0">
                <a:solidFill>
                  <a:prstClr val="black"/>
                </a:solidFill>
                <a:latin typeface="Times New Roman" pitchFamily="18" charset="0"/>
                <a:cs typeface="Times New Roman" pitchFamily="18" charset="0"/>
              </a:rPr>
              <a:t>Цель работы:</a:t>
            </a:r>
          </a:p>
        </p:txBody>
      </p:sp>
      <p:sp>
        <p:nvSpPr>
          <p:cNvPr id="3" name="Номер слайда 2"/>
          <p:cNvSpPr>
            <a:spLocks noGrp="1"/>
          </p:cNvSpPr>
          <p:nvPr>
            <p:ph type="sldNum" sz="quarter" idx="12"/>
          </p:nvPr>
        </p:nvSpPr>
        <p:spPr/>
        <p:txBody>
          <a:bodyPr/>
          <a:lstStyle/>
          <a:p>
            <a:fld id="{71CEFA55-1AF3-4F2F-A141-9ED733B9A5B9}" type="slidenum">
              <a:rPr lang="ru-RU" smtClean="0"/>
              <a:t>5</a:t>
            </a:fld>
            <a:endParaRPr lang="ru-RU"/>
          </a:p>
        </p:txBody>
      </p:sp>
      <p:sp>
        <p:nvSpPr>
          <p:cNvPr id="7" name="Прямоугольник 6">
            <a:extLst>
              <a:ext uri="{FF2B5EF4-FFF2-40B4-BE49-F238E27FC236}">
                <a16:creationId xmlns:a16="http://schemas.microsoft.com/office/drawing/2014/main" id="{DCA5069A-D9AD-449B-B8CC-C0FAE835904B}"/>
              </a:ext>
            </a:extLst>
          </p:cNvPr>
          <p:cNvSpPr/>
          <p:nvPr/>
        </p:nvSpPr>
        <p:spPr>
          <a:xfrm>
            <a:off x="607105" y="1702329"/>
            <a:ext cx="10646228" cy="461665"/>
          </a:xfrm>
          <a:prstGeom prst="rect">
            <a:avLst/>
          </a:prstGeom>
        </p:spPr>
        <p:txBody>
          <a:bodyPr wrap="square">
            <a:spAutoFit/>
          </a:bodyPr>
          <a:lstStyle/>
          <a:p>
            <a:pPr lvl="0" algn="ctr">
              <a:spcBef>
                <a:spcPct val="0"/>
              </a:spcBef>
              <a:defRPr/>
            </a:pPr>
            <a:r>
              <a:rPr lang="kk-KZ" sz="2400" b="1" dirty="0">
                <a:solidFill>
                  <a:prstClr val="black"/>
                </a:solidFill>
                <a:latin typeface="Times New Roman" pitchFamily="18" charset="0"/>
                <a:cs typeface="Times New Roman" pitchFamily="18" charset="0"/>
              </a:rPr>
              <a:t>Задачи:</a:t>
            </a:r>
          </a:p>
        </p:txBody>
      </p:sp>
      <p:sp>
        <p:nvSpPr>
          <p:cNvPr id="5" name="Прямоугольник 4"/>
          <p:cNvSpPr/>
          <p:nvPr/>
        </p:nvSpPr>
        <p:spPr>
          <a:xfrm>
            <a:off x="472966" y="2163994"/>
            <a:ext cx="11425791" cy="1569660"/>
          </a:xfrm>
          <a:prstGeom prst="rect">
            <a:avLst/>
          </a:prstGeom>
        </p:spPr>
        <p:txBody>
          <a:bodyPr wrap="square">
            <a:spAutoFit/>
          </a:bodyPr>
          <a:lstStyle/>
          <a:p>
            <a:r>
              <a:rPr lang="ru-RU" sz="2400" spc="-60" dirty="0">
                <a:solidFill>
                  <a:srgbClr val="000000"/>
                </a:solidFill>
                <a:latin typeface="Times New Roman" panose="02020603050405020304" pitchFamily="18" charset="0"/>
                <a:cs typeface="Times New Roman" panose="02020603050405020304" pitchFamily="18" charset="0"/>
              </a:rPr>
              <a:t>1. Провести анализ системы ЭН в части профилактики ИОХВ.</a:t>
            </a:r>
            <a:br>
              <a:rPr lang="ru-RU" sz="2400" spc="-60" dirty="0">
                <a:solidFill>
                  <a:srgbClr val="000000"/>
                </a:solidFill>
                <a:latin typeface="Times New Roman" panose="02020603050405020304" pitchFamily="18" charset="0"/>
                <a:cs typeface="Times New Roman" panose="02020603050405020304" pitchFamily="18" charset="0"/>
              </a:rPr>
            </a:br>
            <a:r>
              <a:rPr lang="ru-RU" sz="2400" spc="-60" dirty="0">
                <a:solidFill>
                  <a:srgbClr val="000000"/>
                </a:solidFill>
                <a:latin typeface="Times New Roman" panose="02020603050405020304" pitchFamily="18" charset="0"/>
                <a:cs typeface="Times New Roman" panose="02020603050405020304" pitchFamily="18" charset="0"/>
              </a:rPr>
              <a:t>2. Определить полноту расследований  случаев ИОХВ.</a:t>
            </a:r>
            <a:br>
              <a:rPr lang="ru-RU" sz="2400" spc="-60" dirty="0">
                <a:solidFill>
                  <a:srgbClr val="000000"/>
                </a:solidFill>
                <a:latin typeface="Times New Roman" panose="02020603050405020304" pitchFamily="18" charset="0"/>
                <a:cs typeface="Times New Roman" panose="02020603050405020304" pitchFamily="18" charset="0"/>
              </a:rPr>
            </a:br>
            <a:r>
              <a:rPr lang="ru-RU" sz="2400" spc="-60" dirty="0">
                <a:solidFill>
                  <a:srgbClr val="000000"/>
                </a:solidFill>
                <a:latin typeface="Times New Roman" panose="02020603050405020304" pitchFamily="18" charset="0"/>
                <a:cs typeface="Times New Roman" panose="02020603050405020304" pitchFamily="18" charset="0"/>
              </a:rPr>
              <a:t>3. Разработать проект плана мероприятий по улучшению ПИИК в медицинской организации  по профилактике ИОХВ.</a:t>
            </a:r>
            <a:endParaRPr lang="ru-RU" sz="2400" dirty="0"/>
          </a:p>
        </p:txBody>
      </p:sp>
      <p:sp>
        <p:nvSpPr>
          <p:cNvPr id="8" name="Прямоугольник 7">
            <a:extLst>
              <a:ext uri="{FF2B5EF4-FFF2-40B4-BE49-F238E27FC236}">
                <a16:creationId xmlns:a16="http://schemas.microsoft.com/office/drawing/2014/main" id="{DCA5069A-D9AD-449B-B8CC-C0FAE835904B}"/>
              </a:ext>
            </a:extLst>
          </p:cNvPr>
          <p:cNvSpPr/>
          <p:nvPr/>
        </p:nvSpPr>
        <p:spPr>
          <a:xfrm>
            <a:off x="759505" y="3716751"/>
            <a:ext cx="10646228" cy="461665"/>
          </a:xfrm>
          <a:prstGeom prst="rect">
            <a:avLst/>
          </a:prstGeom>
        </p:spPr>
        <p:txBody>
          <a:bodyPr wrap="square">
            <a:spAutoFit/>
          </a:bodyPr>
          <a:lstStyle/>
          <a:p>
            <a:pPr lvl="0" algn="ctr">
              <a:spcBef>
                <a:spcPct val="0"/>
              </a:spcBef>
              <a:defRPr/>
            </a:pPr>
            <a:r>
              <a:rPr lang="kk-KZ" sz="2400" b="1" dirty="0">
                <a:solidFill>
                  <a:prstClr val="black"/>
                </a:solidFill>
                <a:latin typeface="Times New Roman" pitchFamily="18" charset="0"/>
                <a:cs typeface="Times New Roman" pitchFamily="18" charset="0"/>
              </a:rPr>
              <a:t>Практическое применение:</a:t>
            </a:r>
          </a:p>
        </p:txBody>
      </p:sp>
      <p:sp>
        <p:nvSpPr>
          <p:cNvPr id="9" name="Прямоугольник 8"/>
          <p:cNvSpPr/>
          <p:nvPr/>
        </p:nvSpPr>
        <p:spPr>
          <a:xfrm>
            <a:off x="607105" y="4358630"/>
            <a:ext cx="11149466" cy="156966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По итогам работы были получены выводы по имеющему положению </a:t>
            </a:r>
            <a:r>
              <a:rPr lang="ru-RU" sz="2400" dirty="0" err="1">
                <a:latin typeface="Times New Roman" panose="02020603050405020304" pitchFamily="18" charset="0"/>
                <a:cs typeface="Times New Roman" panose="02020603050405020304" pitchFamily="18" charset="0"/>
              </a:rPr>
              <a:t>эпиднадзора</a:t>
            </a:r>
            <a:r>
              <a:rPr lang="ru-RU" sz="2400" dirty="0">
                <a:latin typeface="Times New Roman" panose="02020603050405020304" pitchFamily="18" charset="0"/>
                <a:cs typeface="Times New Roman" panose="02020603050405020304" pitchFamily="18" charset="0"/>
              </a:rPr>
              <a:t> за ИОХВ на курируемых территориях, на основании которых были даны рекомендации, и самое главное- разработан проект плана мероприятий профилактики ИОХВ.</a:t>
            </a:r>
          </a:p>
        </p:txBody>
      </p:sp>
    </p:spTree>
    <p:extLst>
      <p:ext uri="{BB962C8B-B14F-4D97-AF65-F5344CB8AC3E}">
        <p14:creationId xmlns:p14="http://schemas.microsoft.com/office/powerpoint/2010/main" val="1687726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638" y="972338"/>
            <a:ext cx="6144681" cy="564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a:spLocks noGrp="1"/>
          </p:cNvSpPr>
          <p:nvPr>
            <p:ph type="title"/>
          </p:nvPr>
        </p:nvSpPr>
        <p:spPr>
          <a:xfrm>
            <a:off x="605659" y="353496"/>
            <a:ext cx="10959008" cy="63408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b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ru-RU" sz="2400" b="1" dirty="0">
                <a:ln w="11430"/>
                <a:latin typeface="Times New Roman" pitchFamily="18" charset="0"/>
                <a:cs typeface="Times New Roman" pitchFamily="18" charset="0"/>
              </a:rPr>
              <a:t>Кодирование по  NHSN</a:t>
            </a:r>
            <a:br>
              <a:rPr lang="ru-RU" sz="2400" b="1" dirty="0">
                <a:ln w="11430"/>
                <a:latin typeface="Times New Roman" pitchFamily="18" charset="0"/>
                <a:cs typeface="Times New Roman" pitchFamily="18" charset="0"/>
              </a:rPr>
            </a:br>
            <a:endParaRPr lang="ru-RU" sz="2400" b="1" dirty="0">
              <a:ln w="11430"/>
              <a:latin typeface="Times New Roman" pitchFamily="18" charset="0"/>
              <a:cs typeface="Times New Roman" pitchFamily="18" charset="0"/>
            </a:endParaRPr>
          </a:p>
        </p:txBody>
      </p:sp>
    </p:spTree>
    <p:extLst>
      <p:ext uri="{BB962C8B-B14F-4D97-AF65-F5344CB8AC3E}">
        <p14:creationId xmlns:p14="http://schemas.microsoft.com/office/powerpoint/2010/main" val="2326629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381" y="404664"/>
            <a:ext cx="10959008" cy="63408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dirty="0">
                <a:ln w="11430"/>
                <a:effectLst>
                  <a:outerShdw blurRad="50800" dist="39000" dir="5460000" algn="tl">
                    <a:srgbClr val="000000">
                      <a:alpha val="38000"/>
                    </a:srgbClr>
                  </a:outerShdw>
                </a:effectLst>
                <a:latin typeface="Times New Roman" pitchFamily="18" charset="0"/>
                <a:cs typeface="Times New Roman" pitchFamily="18" charset="0"/>
              </a:rPr>
              <a:t>Цикл эпидемиологического надзора </a:t>
            </a:r>
          </a:p>
        </p:txBody>
      </p:sp>
      <p:sp>
        <p:nvSpPr>
          <p:cNvPr id="3" name="Объект 2"/>
          <p:cNvSpPr>
            <a:spLocks noGrp="1"/>
          </p:cNvSpPr>
          <p:nvPr>
            <p:ph idx="1"/>
          </p:nvPr>
        </p:nvSpPr>
        <p:spPr>
          <a:xfrm>
            <a:off x="623392" y="1196752"/>
            <a:ext cx="11137237" cy="4929411"/>
          </a:xfrm>
        </p:spPr>
        <p:txBody>
          <a:bodyPr>
            <a:normAutofit/>
          </a:bodyPr>
          <a:lstStyle/>
          <a:p>
            <a:pPr marL="0" indent="0" algn="just">
              <a:buNone/>
            </a:pPr>
            <a:r>
              <a:rPr lang="ru-RU" sz="26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endParaRPr lang="ru-RU" dirty="0"/>
          </a:p>
        </p:txBody>
      </p:sp>
      <p:sp>
        <p:nvSpPr>
          <p:cNvPr id="4" name="Скругленный прямоугольник 3"/>
          <p:cNvSpPr/>
          <p:nvPr/>
        </p:nvSpPr>
        <p:spPr>
          <a:xfrm>
            <a:off x="4069499" y="1646514"/>
            <a:ext cx="3456384"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a:latin typeface="Times New Roman" pitchFamily="18" charset="0"/>
                <a:cs typeface="Times New Roman" pitchFamily="18" charset="0"/>
              </a:rPr>
              <a:t>Выявление, диагностика</a:t>
            </a:r>
          </a:p>
        </p:txBody>
      </p:sp>
      <p:sp>
        <p:nvSpPr>
          <p:cNvPr id="5" name="Скругленный прямоугольник 4"/>
          <p:cNvSpPr/>
          <p:nvPr/>
        </p:nvSpPr>
        <p:spPr>
          <a:xfrm>
            <a:off x="1152127" y="2762926"/>
            <a:ext cx="2782957" cy="7920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latin typeface="Times New Roman" pitchFamily="18" charset="0"/>
                <a:cs typeface="Times New Roman" pitchFamily="18" charset="0"/>
              </a:rPr>
              <a:t>Действия</a:t>
            </a:r>
            <a:r>
              <a:rPr lang="ru-RU" dirty="0">
                <a:latin typeface="Times New Roman" pitchFamily="18" charset="0"/>
                <a:cs typeface="Times New Roman" pitchFamily="18" charset="0"/>
              </a:rPr>
              <a:t> </a:t>
            </a:r>
          </a:p>
        </p:txBody>
      </p:sp>
      <p:sp>
        <p:nvSpPr>
          <p:cNvPr id="6" name="Скругленный прямоугольник 5"/>
          <p:cNvSpPr/>
          <p:nvPr/>
        </p:nvSpPr>
        <p:spPr>
          <a:xfrm>
            <a:off x="1056114" y="4293096"/>
            <a:ext cx="2543607" cy="7920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latin typeface="Times New Roman" pitchFamily="18" charset="0"/>
                <a:cs typeface="Times New Roman" pitchFamily="18" charset="0"/>
              </a:rPr>
              <a:t>Коммуникация</a:t>
            </a:r>
          </a:p>
        </p:txBody>
      </p:sp>
      <p:sp>
        <p:nvSpPr>
          <p:cNvPr id="7" name="Скругленный прямоугольник 6"/>
          <p:cNvSpPr/>
          <p:nvPr/>
        </p:nvSpPr>
        <p:spPr>
          <a:xfrm>
            <a:off x="4559829" y="5373216"/>
            <a:ext cx="2688299"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latin typeface="Times New Roman" pitchFamily="18" charset="0"/>
                <a:cs typeface="Times New Roman" pitchFamily="18" charset="0"/>
              </a:rPr>
              <a:t>Интерпретация</a:t>
            </a:r>
          </a:p>
        </p:txBody>
      </p:sp>
      <p:sp>
        <p:nvSpPr>
          <p:cNvPr id="8" name="Скругленный прямоугольник 7"/>
          <p:cNvSpPr/>
          <p:nvPr/>
        </p:nvSpPr>
        <p:spPr>
          <a:xfrm>
            <a:off x="7495412" y="2762926"/>
            <a:ext cx="2688299" cy="7920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latin typeface="Times New Roman" pitchFamily="18" charset="0"/>
                <a:cs typeface="Times New Roman" pitchFamily="18" charset="0"/>
              </a:rPr>
              <a:t>Сбор данных</a:t>
            </a:r>
          </a:p>
        </p:txBody>
      </p:sp>
      <p:sp>
        <p:nvSpPr>
          <p:cNvPr id="9" name="Скругленный прямоугольник 8"/>
          <p:cNvSpPr/>
          <p:nvPr/>
        </p:nvSpPr>
        <p:spPr>
          <a:xfrm>
            <a:off x="7566180" y="4293096"/>
            <a:ext cx="2688299"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latin typeface="Times New Roman" pitchFamily="18" charset="0"/>
                <a:cs typeface="Times New Roman" pitchFamily="18" charset="0"/>
              </a:rPr>
              <a:t>Анализ сравнение</a:t>
            </a:r>
          </a:p>
        </p:txBody>
      </p:sp>
      <p:cxnSp>
        <p:nvCxnSpPr>
          <p:cNvPr id="23" name="Прямая соединительная линия 22"/>
          <p:cNvCxnSpPr>
            <a:stCxn id="9" idx="2"/>
            <a:endCxn id="7" idx="3"/>
          </p:cNvCxnSpPr>
          <p:nvPr/>
        </p:nvCxnSpPr>
        <p:spPr>
          <a:xfrm flipH="1">
            <a:off x="7248129" y="4941168"/>
            <a:ext cx="1662201"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2591608" y="5124667"/>
            <a:ext cx="1968221" cy="768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9072331" y="3555014"/>
            <a:ext cx="0" cy="738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5" name="Прямая соединительная линия 1024"/>
          <p:cNvCxnSpPr>
            <a:stCxn id="5" idx="0"/>
          </p:cNvCxnSpPr>
          <p:nvPr/>
        </p:nvCxnSpPr>
        <p:spPr>
          <a:xfrm flipV="1">
            <a:off x="2543606" y="2132856"/>
            <a:ext cx="1525893" cy="630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8" name="Прямая соединительная линия 1027"/>
          <p:cNvCxnSpPr>
            <a:stCxn id="4" idx="3"/>
            <a:endCxn id="8" idx="0"/>
          </p:cNvCxnSpPr>
          <p:nvPr/>
        </p:nvCxnSpPr>
        <p:spPr>
          <a:xfrm>
            <a:off x="7525883" y="2006554"/>
            <a:ext cx="1313679" cy="756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2" name="Прямая соединительная линия 1031"/>
          <p:cNvCxnSpPr>
            <a:stCxn id="5" idx="2"/>
          </p:cNvCxnSpPr>
          <p:nvPr/>
        </p:nvCxnSpPr>
        <p:spPr>
          <a:xfrm>
            <a:off x="2543605" y="3555014"/>
            <a:ext cx="0" cy="7380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270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381" y="274638"/>
            <a:ext cx="11521280" cy="702845"/>
          </a:xfrm>
        </p:spPr>
        <p:txBody>
          <a:bodyPr>
            <a:normAutofit/>
          </a:bodyPr>
          <a:lstStyle/>
          <a:p>
            <a:pPr algn="ctr"/>
            <a:r>
              <a:rPr lang="ru-RU" sz="2400" b="1" dirty="0">
                <a:latin typeface="Times New Roman" pitchFamily="18" charset="0"/>
                <a:cs typeface="Times New Roman" pitchFamily="18" charset="0"/>
              </a:rPr>
              <a:t>Эпидемиологического надзора за ИОХВ </a:t>
            </a:r>
          </a:p>
        </p:txBody>
      </p:sp>
      <p:sp>
        <p:nvSpPr>
          <p:cNvPr id="3" name="Объект 2"/>
          <p:cNvSpPr>
            <a:spLocks noGrp="1"/>
          </p:cNvSpPr>
          <p:nvPr>
            <p:ph idx="1"/>
          </p:nvPr>
        </p:nvSpPr>
        <p:spPr>
          <a:xfrm>
            <a:off x="719403" y="1412777"/>
            <a:ext cx="10862997" cy="4713387"/>
          </a:xfrm>
        </p:spPr>
        <p:txBody>
          <a:bodyPr>
            <a:normAutofit/>
          </a:bodyPr>
          <a:lstStyle/>
          <a:p>
            <a:pPr marL="0" indent="0">
              <a:buNone/>
            </a:pPr>
            <a:br>
              <a:rPr lang="ru-RU" dirty="0"/>
            </a:br>
            <a:endParaRPr lang="ru-RU" dirty="0"/>
          </a:p>
        </p:txBody>
      </p:sp>
      <p:sp>
        <p:nvSpPr>
          <p:cNvPr id="4" name="Прямоугольник 3"/>
          <p:cNvSpPr/>
          <p:nvPr/>
        </p:nvSpPr>
        <p:spPr>
          <a:xfrm>
            <a:off x="1175657" y="977484"/>
            <a:ext cx="9720876" cy="4401205"/>
          </a:xfrm>
          <a:prstGeom prst="rect">
            <a:avLst/>
          </a:prstGeom>
        </p:spPr>
        <p:txBody>
          <a:bodyPr wrap="square">
            <a:spAutoFit/>
          </a:bodyPr>
          <a:lstStyle/>
          <a:p>
            <a:pPr algn="just"/>
            <a:r>
              <a:rPr lang="ru-RU" sz="2000" dirty="0">
                <a:latin typeface="Times New Roman" pitchFamily="18" charset="0"/>
                <a:cs typeface="Times New Roman" pitchFamily="18" charset="0"/>
              </a:rPr>
              <a:t>Для получение достоверных данных по ИОХВ следует собирать информации о всех пациентах перенесших определенную операцию:</a:t>
            </a:r>
          </a:p>
          <a:p>
            <a:pPr marL="457200" indent="-457200">
              <a:buAutoNum type="arabicPeriod"/>
            </a:pPr>
            <a:r>
              <a:rPr lang="ru-RU" sz="2000" dirty="0">
                <a:latin typeface="Times New Roman" pitchFamily="18" charset="0"/>
                <a:cs typeface="Times New Roman" pitchFamily="18" charset="0"/>
              </a:rPr>
              <a:t>Дата операции;</a:t>
            </a:r>
          </a:p>
          <a:p>
            <a:pPr marL="457200" indent="-457200">
              <a:buAutoNum type="arabicPeriod"/>
            </a:pPr>
            <a:r>
              <a:rPr lang="ru-RU" sz="2000" dirty="0">
                <a:latin typeface="Times New Roman" pitchFamily="18" charset="0"/>
                <a:cs typeface="Times New Roman" pitchFamily="18" charset="0"/>
              </a:rPr>
              <a:t>Категория операции по классификации </a:t>
            </a:r>
            <a:r>
              <a:rPr lang="en-US" sz="2000" dirty="0">
                <a:latin typeface="Times New Roman" pitchFamily="18" charset="0"/>
                <a:cs typeface="Times New Roman" pitchFamily="18" charset="0"/>
              </a:rPr>
              <a:t>NNIS</a:t>
            </a:r>
            <a:r>
              <a:rPr lang="ru-RU" sz="2000" dirty="0">
                <a:latin typeface="Times New Roman" pitchFamily="18" charset="0"/>
                <a:cs typeface="Times New Roman" pitchFamily="18" charset="0"/>
              </a:rPr>
              <a:t>;</a:t>
            </a:r>
          </a:p>
          <a:p>
            <a:pPr marL="457200" indent="-457200">
              <a:buAutoNum type="arabicPeriod"/>
            </a:pPr>
            <a:r>
              <a:rPr lang="ru-RU" sz="2000" dirty="0">
                <a:latin typeface="Times New Roman" pitchFamily="18" charset="0"/>
                <a:cs typeface="Times New Roman" pitchFamily="18" charset="0"/>
              </a:rPr>
              <a:t>Данные хирурга и пациента;</a:t>
            </a:r>
          </a:p>
          <a:p>
            <a:pPr marL="457200" indent="-457200">
              <a:buAutoNum type="arabicPeriod"/>
            </a:pPr>
            <a:r>
              <a:rPr lang="ru-RU" sz="2000" dirty="0">
                <a:latin typeface="Times New Roman" pitchFamily="18" charset="0"/>
                <a:cs typeface="Times New Roman" pitchFamily="18" charset="0"/>
              </a:rPr>
              <a:t>Возраст и пол пациента;</a:t>
            </a:r>
          </a:p>
          <a:p>
            <a:pPr marL="457200" indent="-457200">
              <a:buAutoNum type="arabicPeriod"/>
            </a:pPr>
            <a:r>
              <a:rPr lang="ru-RU" sz="2000" dirty="0">
                <a:latin typeface="Times New Roman" pitchFamily="18" charset="0"/>
                <a:cs typeface="Times New Roman" pitchFamily="18" charset="0"/>
              </a:rPr>
              <a:t>Продолжительность операций;</a:t>
            </a:r>
          </a:p>
          <a:p>
            <a:pPr marL="457200" indent="-457200">
              <a:buAutoNum type="arabicPeriod"/>
            </a:pPr>
            <a:r>
              <a:rPr lang="ru-RU" sz="2000" dirty="0">
                <a:latin typeface="Times New Roman" pitchFamily="18" charset="0"/>
                <a:cs typeface="Times New Roman" pitchFamily="18" charset="0"/>
              </a:rPr>
              <a:t>Класс раны;</a:t>
            </a:r>
          </a:p>
          <a:p>
            <a:pPr marL="457200" indent="-457200">
              <a:buAutoNum type="arabicPeriod"/>
            </a:pPr>
            <a:r>
              <a:rPr lang="ru-RU" sz="2000" dirty="0">
                <a:latin typeface="Times New Roman" pitchFamily="18" charset="0"/>
                <a:cs typeface="Times New Roman" pitchFamily="18" charset="0"/>
              </a:rPr>
              <a:t>Использование общей анестезий;</a:t>
            </a:r>
          </a:p>
          <a:p>
            <a:pPr marL="457200" indent="-457200">
              <a:buAutoNum type="arabicPeriod"/>
            </a:pPr>
            <a:r>
              <a:rPr lang="ru-RU" sz="2000" dirty="0">
                <a:latin typeface="Times New Roman" pitchFamily="18" charset="0"/>
                <a:cs typeface="Times New Roman" pitchFamily="18" charset="0"/>
              </a:rPr>
              <a:t>Оценка по А</a:t>
            </a:r>
            <a:r>
              <a:rPr lang="en-US" sz="2000" dirty="0">
                <a:latin typeface="Times New Roman" pitchFamily="18" charset="0"/>
                <a:cs typeface="Times New Roman" pitchFamily="18" charset="0"/>
              </a:rPr>
              <a:t>S</a:t>
            </a:r>
            <a:r>
              <a:rPr lang="ru-RU" sz="2000" dirty="0">
                <a:latin typeface="Times New Roman" pitchFamily="18" charset="0"/>
                <a:cs typeface="Times New Roman" pitchFamily="18" charset="0"/>
              </a:rPr>
              <a:t>А;</a:t>
            </a:r>
          </a:p>
          <a:p>
            <a:pPr marL="457200" indent="-457200">
              <a:buAutoNum type="arabicPeriod"/>
            </a:pPr>
            <a:r>
              <a:rPr lang="ru-RU" sz="2000" dirty="0">
                <a:latin typeface="Times New Roman" pitchFamily="18" charset="0"/>
                <a:cs typeface="Times New Roman" pitchFamily="18" charset="0"/>
              </a:rPr>
              <a:t>Срочность операции;</a:t>
            </a:r>
          </a:p>
          <a:p>
            <a:pPr marL="457200" indent="-457200">
              <a:buAutoNum type="arabicPeriod"/>
            </a:pPr>
            <a:r>
              <a:rPr lang="ru-RU" sz="2000" dirty="0">
                <a:latin typeface="Times New Roman" pitchFamily="18" charset="0"/>
                <a:cs typeface="Times New Roman" pitchFamily="18" charset="0"/>
              </a:rPr>
              <a:t>Эндоскопические вмешательство;</a:t>
            </a:r>
          </a:p>
          <a:p>
            <a:pPr marL="457200" indent="-457200">
              <a:buAutoNum type="arabicPeriod"/>
            </a:pPr>
            <a:r>
              <a:rPr lang="ru-RU" sz="2000" dirty="0">
                <a:latin typeface="Times New Roman" pitchFamily="18" charset="0"/>
                <a:cs typeface="Times New Roman" pitchFamily="18" charset="0"/>
              </a:rPr>
              <a:t>Выписные данные.</a:t>
            </a:r>
          </a:p>
          <a:p>
            <a:pPr algn="just"/>
            <a:r>
              <a:rPr lang="ru-RU" sz="2000" dirty="0">
                <a:latin typeface="Times New Roman" pitchFamily="18" charset="0"/>
                <a:cs typeface="Times New Roman" pitchFamily="18" charset="0"/>
              </a:rPr>
              <a:t> 	</a:t>
            </a:r>
            <a:endParaRPr lang="ru-RU" sz="2000" dirty="0"/>
          </a:p>
        </p:txBody>
      </p:sp>
    </p:spTree>
    <p:extLst>
      <p:ext uri="{BB962C8B-B14F-4D97-AF65-F5344CB8AC3E}">
        <p14:creationId xmlns:p14="http://schemas.microsoft.com/office/powerpoint/2010/main" val="593609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sz="half" idx="1"/>
          </p:nvPr>
        </p:nvSpPr>
        <p:spPr>
          <a:xfrm>
            <a:off x="927380" y="587415"/>
            <a:ext cx="10623918" cy="4525963"/>
          </a:xfrm>
        </p:spPr>
        <p:txBody>
          <a:bodyPr>
            <a:normAutofit fontScale="77500" lnSpcReduction="20000"/>
          </a:bodyPr>
          <a:lstStyle/>
          <a:p>
            <a:pPr marL="0" indent="0" algn="ctr">
              <a:buNone/>
            </a:pPr>
            <a:r>
              <a:rPr lang="ru-RU" sz="2200" b="1" dirty="0">
                <a:latin typeface="Times New Roman" pitchFamily="18" charset="0"/>
                <a:cs typeface="Times New Roman" pitchFamily="18" charset="0"/>
              </a:rPr>
              <a:t>Эпидемиологическое наблюдение за исходами хирургических вмешательств следует проводить в соответствии с разработанным в каждом </a:t>
            </a:r>
            <a:r>
              <a:rPr lang="ru-RU" sz="2200" b="1" u="sng" dirty="0">
                <a:latin typeface="Times New Roman" pitchFamily="18" charset="0"/>
                <a:cs typeface="Times New Roman" pitchFamily="18" charset="0"/>
              </a:rPr>
              <a:t>конкретном учреждении/отделении </a:t>
            </a:r>
            <a:r>
              <a:rPr lang="ru-RU" sz="2200" b="1" dirty="0">
                <a:latin typeface="Times New Roman" pitchFamily="18" charset="0"/>
                <a:cs typeface="Times New Roman" pitchFamily="18" charset="0"/>
              </a:rPr>
              <a:t>протоколом, в котором должна быть отражена следующая информация</a:t>
            </a:r>
            <a:r>
              <a:rPr lang="ru-RU" sz="1600" dirty="0">
                <a:latin typeface="Times New Roman" pitchFamily="18" charset="0"/>
                <a:cs typeface="Times New Roman" pitchFamily="18" charset="0"/>
              </a:rPr>
              <a:t>:</a:t>
            </a:r>
          </a:p>
          <a:p>
            <a:pPr marL="0" indent="0" algn="ctr">
              <a:buNone/>
            </a:pPr>
            <a:endParaRPr lang="ru-RU" sz="1600" dirty="0">
              <a:latin typeface="Times New Roman" pitchFamily="18" charset="0"/>
              <a:cs typeface="Times New Roman" pitchFamily="18" charset="0"/>
            </a:endParaRPr>
          </a:p>
          <a:p>
            <a:pPr>
              <a:buFont typeface="Wingdings" pitchFamily="2" charset="2"/>
              <a:buChar char="§"/>
            </a:pPr>
            <a:r>
              <a:rPr lang="ru-RU" sz="2100" dirty="0">
                <a:latin typeface="Times New Roman" pitchFamily="18" charset="0"/>
                <a:cs typeface="Times New Roman" pitchFamily="18" charset="0"/>
              </a:rPr>
              <a:t>определена группа пациентов и/или типы хирургических операций, за которыми будет организовано активное наблюдение;</a:t>
            </a:r>
          </a:p>
          <a:p>
            <a:pPr marL="0" indent="0">
              <a:buNone/>
            </a:pPr>
            <a:endParaRPr lang="ru-RU" sz="2100" dirty="0">
              <a:latin typeface="Times New Roman" pitchFamily="18" charset="0"/>
              <a:cs typeface="Times New Roman" pitchFamily="18" charset="0"/>
            </a:endParaRPr>
          </a:p>
          <a:p>
            <a:pPr>
              <a:buFont typeface="Wingdings" pitchFamily="2" charset="2"/>
              <a:buChar char="§"/>
            </a:pPr>
            <a:r>
              <a:rPr lang="ru-RU" sz="2100" dirty="0">
                <a:latin typeface="Times New Roman" pitchFamily="18" charset="0"/>
                <a:cs typeface="Times New Roman" pitchFamily="18" charset="0"/>
              </a:rPr>
              <a:t>для выявления всех случаев инфекций (в том числе ИОХВ) обязательно использование стандартного эпидемиологического определения случая ИОХВ;</a:t>
            </a:r>
          </a:p>
          <a:p>
            <a:endParaRPr lang="ru-RU" sz="2100" dirty="0">
              <a:latin typeface="Times New Roman" pitchFamily="18" charset="0"/>
              <a:cs typeface="Times New Roman" pitchFamily="18" charset="0"/>
            </a:endParaRPr>
          </a:p>
          <a:p>
            <a:pPr>
              <a:buFont typeface="Wingdings" pitchFamily="2" charset="2"/>
              <a:buChar char="§"/>
            </a:pPr>
            <a:r>
              <a:rPr lang="ru-RU" sz="2100" dirty="0">
                <a:latin typeface="Times New Roman" pitchFamily="18" charset="0"/>
                <a:cs typeface="Times New Roman" pitchFamily="18" charset="0"/>
              </a:rPr>
              <a:t>разработана специальная программа сбора данных и определены функциональные обязанности всех участников эпидемиологического наблюдения;</a:t>
            </a:r>
          </a:p>
          <a:p>
            <a:pPr>
              <a:buFont typeface="Wingdings" pitchFamily="2" charset="2"/>
              <a:buChar char="§"/>
            </a:pPr>
            <a:endParaRPr lang="ru-RU" sz="2100" dirty="0">
              <a:latin typeface="Times New Roman" pitchFamily="18" charset="0"/>
              <a:cs typeface="Times New Roman" pitchFamily="18" charset="0"/>
            </a:endParaRPr>
          </a:p>
          <a:p>
            <a:pPr>
              <a:buFont typeface="Wingdings" pitchFamily="2" charset="2"/>
              <a:buChar char="§"/>
            </a:pPr>
            <a:r>
              <a:rPr lang="ru-RU" sz="2100" dirty="0">
                <a:latin typeface="Times New Roman" pitchFamily="18" charset="0"/>
                <a:cs typeface="Times New Roman" pitchFamily="18" charset="0"/>
              </a:rPr>
              <a:t>выбраны способ(ы) анализа данных и расчета стратифицированных показателей заболеваемости ИОХВ;</a:t>
            </a:r>
          </a:p>
          <a:p>
            <a:pPr marL="0" indent="0">
              <a:buNone/>
            </a:pPr>
            <a:endParaRPr lang="ru-RU" sz="2100" dirty="0">
              <a:latin typeface="Times New Roman" pitchFamily="18" charset="0"/>
              <a:cs typeface="Times New Roman" pitchFamily="18" charset="0"/>
            </a:endParaRPr>
          </a:p>
          <a:p>
            <a:pPr>
              <a:buFont typeface="Wingdings" pitchFamily="2" charset="2"/>
              <a:buChar char="§"/>
            </a:pPr>
            <a:r>
              <a:rPr lang="ru-RU" sz="2100" dirty="0">
                <a:latin typeface="Times New Roman" pitchFamily="18" charset="0"/>
                <a:cs typeface="Times New Roman" pitchFamily="18" charset="0"/>
              </a:rPr>
              <a:t>определена форма и пути доведения информации до администрации стационара и комитета по инфекционному контролю (КИК) для решения вопросов улучшения качества медицинской помощи.</a:t>
            </a:r>
          </a:p>
        </p:txBody>
      </p:sp>
    </p:spTree>
    <p:extLst>
      <p:ext uri="{BB962C8B-B14F-4D97-AF65-F5344CB8AC3E}">
        <p14:creationId xmlns:p14="http://schemas.microsoft.com/office/powerpoint/2010/main" val="905942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6"/>
          <p:cNvSpPr txBox="1">
            <a:spLocks/>
          </p:cNvSpPr>
          <p:nvPr/>
        </p:nvSpPr>
        <p:spPr>
          <a:xfrm>
            <a:off x="1871531" y="285729"/>
            <a:ext cx="8928992" cy="12710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ru-RU" sz="2400" b="1" dirty="0">
              <a:latin typeface="Times New Roman" pitchFamily="18" charset="0"/>
              <a:cs typeface="Times New Roman" pitchFamily="18" charset="0"/>
            </a:endParaRPr>
          </a:p>
        </p:txBody>
      </p:sp>
      <p:sp>
        <p:nvSpPr>
          <p:cNvPr id="6" name="Прямоугольник 5"/>
          <p:cNvSpPr/>
          <p:nvPr/>
        </p:nvSpPr>
        <p:spPr>
          <a:xfrm>
            <a:off x="1391477" y="0"/>
            <a:ext cx="9310735" cy="6926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a:solidFill>
                  <a:schemeClr val="tx1"/>
                </a:solidFill>
                <a:latin typeface="Times New Roman" pitchFamily="18" charset="0"/>
                <a:cs typeface="Times New Roman" pitchFamily="18" charset="0"/>
              </a:rPr>
              <a:t>Алгоритм проведения эпидемиологического надзора</a:t>
            </a:r>
            <a:endParaRPr lang="ru-RU" sz="2400" dirty="0">
              <a:solidFill>
                <a:schemeClr val="tx1"/>
              </a:solidFill>
              <a:latin typeface="Times New Roman" pitchFamily="18" charset="0"/>
              <a:cs typeface="Times New Roman" pitchFamily="18" charset="0"/>
            </a:endParaRPr>
          </a:p>
        </p:txBody>
      </p:sp>
      <p:sp>
        <p:nvSpPr>
          <p:cNvPr id="7" name="Прямоугольник 6"/>
          <p:cNvSpPr/>
          <p:nvPr/>
        </p:nvSpPr>
        <p:spPr>
          <a:xfrm>
            <a:off x="1796652" y="915916"/>
            <a:ext cx="3484341" cy="14507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определение группы пациентов и/или нозологической</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формы инфекций, которые будут включены в исследование</a:t>
            </a:r>
          </a:p>
        </p:txBody>
      </p:sp>
      <p:sp>
        <p:nvSpPr>
          <p:cNvPr id="10" name="Прямоугольник 9"/>
          <p:cNvSpPr/>
          <p:nvPr/>
        </p:nvSpPr>
        <p:spPr>
          <a:xfrm>
            <a:off x="939943" y="2527784"/>
            <a:ext cx="2685596" cy="10812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выбор определений случая инфекции (стандартное, рабочее)</a:t>
            </a:r>
            <a:br>
              <a:rPr lang="ru-RU" sz="1600" dirty="0">
                <a:solidFill>
                  <a:schemeClr val="tx1"/>
                </a:solidFill>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sp>
        <p:nvSpPr>
          <p:cNvPr id="11" name="Прямоугольник 10"/>
          <p:cNvSpPr/>
          <p:nvPr/>
        </p:nvSpPr>
        <p:spPr>
          <a:xfrm>
            <a:off x="1537666" y="3834983"/>
            <a:ext cx="2832315" cy="7370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составление программы для сбора данных</a:t>
            </a:r>
          </a:p>
        </p:txBody>
      </p:sp>
      <p:sp>
        <p:nvSpPr>
          <p:cNvPr id="12" name="Прямоугольник 11"/>
          <p:cNvSpPr/>
          <p:nvPr/>
        </p:nvSpPr>
        <p:spPr>
          <a:xfrm>
            <a:off x="2750168" y="4797963"/>
            <a:ext cx="3239626" cy="8584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определение набора необходимых для сбора сведений и</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источников их получения</a:t>
            </a:r>
          </a:p>
        </p:txBody>
      </p:sp>
      <p:sp>
        <p:nvSpPr>
          <p:cNvPr id="13" name="Прямоугольник 12"/>
          <p:cNvSpPr/>
          <p:nvPr/>
        </p:nvSpPr>
        <p:spPr>
          <a:xfrm>
            <a:off x="6960097" y="901005"/>
            <a:ext cx="2713991" cy="13115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разработка (адаптация) форм /карт для сбора сведений</a:t>
            </a:r>
          </a:p>
        </p:txBody>
      </p:sp>
      <p:sp>
        <p:nvSpPr>
          <p:cNvPr id="14" name="Прямоугольник 13"/>
          <p:cNvSpPr/>
          <p:nvPr/>
        </p:nvSpPr>
        <p:spPr>
          <a:xfrm>
            <a:off x="8496267" y="2366710"/>
            <a:ext cx="2844676" cy="10441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обучение персонала работе с формами (заполнений их)</a:t>
            </a:r>
          </a:p>
        </p:txBody>
      </p:sp>
      <p:sp>
        <p:nvSpPr>
          <p:cNvPr id="15" name="Прямоугольник 14"/>
          <p:cNvSpPr/>
          <p:nvPr/>
        </p:nvSpPr>
        <p:spPr>
          <a:xfrm>
            <a:off x="8112225" y="3722914"/>
            <a:ext cx="2713992" cy="8490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сбор данных по разработанной программе</a:t>
            </a:r>
          </a:p>
        </p:txBody>
      </p:sp>
      <p:sp>
        <p:nvSpPr>
          <p:cNvPr id="16" name="Прямоугольник 15"/>
          <p:cNvSpPr/>
          <p:nvPr/>
        </p:nvSpPr>
        <p:spPr>
          <a:xfrm>
            <a:off x="6336027" y="4842600"/>
            <a:ext cx="2998406" cy="7558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анализ полученных данных - расчет стратифицированных показателей </a:t>
            </a:r>
            <a:br>
              <a:rPr lang="ru-RU" sz="1400" dirty="0">
                <a:solidFill>
                  <a:schemeClr val="tx1"/>
                </a:solidFill>
                <a:latin typeface="Times New Roman" pitchFamily="18" charset="0"/>
                <a:cs typeface="Times New Roman" pitchFamily="18" charset="0"/>
              </a:rPr>
            </a:br>
            <a:endParaRPr lang="ru-RU"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28083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358" y="0"/>
            <a:ext cx="10515600" cy="1325563"/>
          </a:xfrm>
        </p:spPr>
        <p:txBody>
          <a:bodyPr>
            <a:normAutofit/>
          </a:bodyPr>
          <a:lstStyle/>
          <a:p>
            <a:r>
              <a:rPr lang="ru-RU" sz="2400" b="1" dirty="0">
                <a:latin typeface="Times New Roman" pitchFamily="18" charset="0"/>
                <a:cs typeface="Times New Roman" pitchFamily="18" charset="0"/>
              </a:rPr>
              <a:t>Критерий программы эпидемиологического надзора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110" y="1135117"/>
            <a:ext cx="9952402" cy="4991047"/>
          </a:xfrm>
        </p:spPr>
      </p:pic>
    </p:spTree>
    <p:extLst>
      <p:ext uri="{BB962C8B-B14F-4D97-AF65-F5344CB8AC3E}">
        <p14:creationId xmlns:p14="http://schemas.microsoft.com/office/powerpoint/2010/main" val="3428501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sz="half" idx="1"/>
          </p:nvPr>
        </p:nvSpPr>
        <p:spPr>
          <a:xfrm>
            <a:off x="313459" y="2365276"/>
            <a:ext cx="11239579" cy="3528393"/>
          </a:xfrm>
        </p:spPr>
        <p:txBody>
          <a:bodyPr>
            <a:normAutofit/>
          </a:bodyPr>
          <a:lstStyle/>
          <a:p>
            <a:pPr algn="just"/>
            <a:endParaRPr lang="ru-RU" sz="2000" dirty="0">
              <a:solidFill>
                <a:schemeClr val="tx1"/>
              </a:solidFill>
              <a:effectLst/>
              <a:latin typeface="Times New Roman" pitchFamily="18" charset="0"/>
              <a:cs typeface="Times New Roman" pitchFamily="18" charset="0"/>
            </a:endParaRPr>
          </a:p>
          <a:p>
            <a:pPr algn="just"/>
            <a:endParaRPr lang="kk-KZ" sz="2000" dirty="0">
              <a:latin typeface="Times New Roman" pitchFamily="18" charset="0"/>
              <a:cs typeface="Times New Roman" pitchFamily="18" charset="0"/>
            </a:endParaRPr>
          </a:p>
        </p:txBody>
      </p:sp>
      <p:sp>
        <p:nvSpPr>
          <p:cNvPr id="7" name="Содержимое 6"/>
          <p:cNvSpPr>
            <a:spLocks noGrp="1"/>
          </p:cNvSpPr>
          <p:nvPr>
            <p:ph sz="half" idx="2"/>
          </p:nvPr>
        </p:nvSpPr>
        <p:spPr>
          <a:xfrm>
            <a:off x="1103445" y="285730"/>
            <a:ext cx="9878832" cy="1047059"/>
          </a:xfrm>
        </p:spPr>
        <p:txBody>
          <a:bodyPr>
            <a:noAutofit/>
          </a:bodyPr>
          <a:lstStyle/>
          <a:p>
            <a:pPr marL="0" indent="0" algn="ctr">
              <a:buNone/>
            </a:pPr>
            <a:r>
              <a:rPr lang="ru-RU" sz="2000" b="1" dirty="0">
                <a:latin typeface="Times New Roman" pitchFamily="18" charset="0"/>
                <a:cs typeface="Times New Roman" pitchFamily="18" charset="0"/>
              </a:rPr>
              <a:t>В целях организации эпидемиологического наблюдения рекомендуется использовать карту факторов риска ИОХВ  </a:t>
            </a:r>
          </a:p>
          <a:p>
            <a:pPr marL="0" indent="0" algn="ctr">
              <a:buNone/>
            </a:pPr>
            <a:r>
              <a:rPr lang="ru-RU" sz="2000" b="1" dirty="0">
                <a:latin typeface="Times New Roman" pitchFamily="18" charset="0"/>
                <a:cs typeface="Times New Roman" pitchFamily="18" charset="0"/>
              </a:rPr>
              <a:t>Источниками необходимой информации могут быть:</a:t>
            </a:r>
          </a:p>
        </p:txBody>
      </p:sp>
      <p:sp>
        <p:nvSpPr>
          <p:cNvPr id="5" name="Скругленный прямоугольник 4"/>
          <p:cNvSpPr/>
          <p:nvPr/>
        </p:nvSpPr>
        <p:spPr>
          <a:xfrm>
            <a:off x="1122224" y="2051908"/>
            <a:ext cx="3435581" cy="165618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a:latin typeface="Times New Roman" pitchFamily="18" charset="0"/>
                <a:cs typeface="Times New Roman" pitchFamily="18" charset="0"/>
              </a:rPr>
              <a:t>медицинские карты стационарного больного просматриваемые через регулярные промежутки времени или при выписке пациента</a:t>
            </a:r>
            <a:endParaRPr lang="ru-RU" dirty="0"/>
          </a:p>
        </p:txBody>
      </p:sp>
      <p:sp>
        <p:nvSpPr>
          <p:cNvPr id="8" name="Скругленный прямоугольник 7"/>
          <p:cNvSpPr/>
          <p:nvPr/>
        </p:nvSpPr>
        <p:spPr>
          <a:xfrm>
            <a:off x="7248128" y="1844824"/>
            <a:ext cx="3360373" cy="15841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a:latin typeface="Times New Roman" pitchFamily="18" charset="0"/>
                <a:cs typeface="Times New Roman" pitchFamily="18" charset="0"/>
              </a:rPr>
              <a:t>результаты общения с медицинскими сестрами</a:t>
            </a:r>
          </a:p>
        </p:txBody>
      </p:sp>
      <p:sp>
        <p:nvSpPr>
          <p:cNvPr id="10" name="Скругленный прямоугольник 9"/>
          <p:cNvSpPr/>
          <p:nvPr/>
        </p:nvSpPr>
        <p:spPr>
          <a:xfrm>
            <a:off x="1122224" y="4382988"/>
            <a:ext cx="3552395"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t> </a:t>
            </a:r>
            <a:r>
              <a:rPr lang="ru-RU" sz="1600" dirty="0">
                <a:latin typeface="Times New Roman" pitchFamily="18" charset="0"/>
                <a:cs typeface="Times New Roman" pitchFamily="18" charset="0"/>
              </a:rPr>
              <a:t>регулярные беседы с врачами-хирургами</a:t>
            </a:r>
          </a:p>
        </p:txBody>
      </p:sp>
      <p:sp>
        <p:nvSpPr>
          <p:cNvPr id="11" name="Скругленный прямоугольник 10"/>
          <p:cNvSpPr/>
          <p:nvPr/>
        </p:nvSpPr>
        <p:spPr>
          <a:xfrm>
            <a:off x="7536160" y="4437112"/>
            <a:ext cx="3446117" cy="12961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a:latin typeface="Times New Roman" pitchFamily="18" charset="0"/>
                <a:cs typeface="Times New Roman" pitchFamily="18" charset="0"/>
              </a:rPr>
              <a:t>результаты микробиологических исследований</a:t>
            </a:r>
          </a:p>
        </p:txBody>
      </p:sp>
      <p:cxnSp>
        <p:nvCxnSpPr>
          <p:cNvPr id="17" name="Прямая со стрелкой 16"/>
          <p:cNvCxnSpPr/>
          <p:nvPr/>
        </p:nvCxnSpPr>
        <p:spPr>
          <a:xfrm flipH="1">
            <a:off x="4653224" y="1340768"/>
            <a:ext cx="672075"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4717349" y="1556792"/>
            <a:ext cx="1215899"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6192011" y="1628800"/>
            <a:ext cx="1248139"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6528048" y="1340768"/>
            <a:ext cx="576064" cy="1187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142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41CE1AA-54F3-D9D8-3132-26EB0F974328}"/>
              </a:ext>
            </a:extLst>
          </p:cNvPr>
          <p:cNvSpPr>
            <a:spLocks noGrp="1"/>
          </p:cNvSpPr>
          <p:nvPr>
            <p:ph idx="1"/>
          </p:nvPr>
        </p:nvSpPr>
        <p:spPr>
          <a:xfrm>
            <a:off x="623392" y="1274771"/>
            <a:ext cx="11137237" cy="4737968"/>
          </a:xfrm>
        </p:spPr>
        <p:txBody>
          <a:bodyPr>
            <a:normAutofit fontScale="92500" lnSpcReduction="20000"/>
          </a:bodyPr>
          <a:lstStyle/>
          <a:p>
            <a:pPr marL="0" indent="0" algn="ctr">
              <a:buNone/>
            </a:pPr>
            <a:r>
              <a:rPr lang="ru-RU" sz="2000" dirty="0"/>
              <a:t>	</a:t>
            </a:r>
            <a:r>
              <a:rPr lang="ru-RU" sz="2000" b="1" dirty="0"/>
              <a:t>.</a:t>
            </a:r>
            <a:r>
              <a:rPr lang="ru-RU" sz="2000" dirty="0"/>
              <a:t> </a:t>
            </a:r>
          </a:p>
          <a:p>
            <a:pPr marL="0" indent="0" algn="just">
              <a:buNone/>
            </a:pPr>
            <a:r>
              <a:rPr lang="ru-RU" sz="2000" dirty="0"/>
              <a:t>	</a:t>
            </a:r>
            <a:r>
              <a:rPr lang="ru-RU" sz="2000" dirty="0">
                <a:latin typeface="Times New Roman" pitchFamily="18" charset="0"/>
                <a:cs typeface="Times New Roman" pitchFamily="18" charset="0"/>
              </a:rPr>
              <a:t>К началу проведения наблюдения </a:t>
            </a:r>
            <a:r>
              <a:rPr lang="ru-RU" sz="2000" b="1" dirty="0">
                <a:latin typeface="Times New Roman" pitchFamily="18" charset="0"/>
                <a:cs typeface="Times New Roman" pitchFamily="18" charset="0"/>
              </a:rPr>
              <a:t>необходимо</a:t>
            </a:r>
            <a:r>
              <a:rPr lang="ru-RU" sz="2000" dirty="0">
                <a:latin typeface="Times New Roman" pitchFamily="18" charset="0"/>
                <a:cs typeface="Times New Roman" pitchFamily="18" charset="0"/>
              </a:rPr>
              <a:t> иметь:</a:t>
            </a:r>
          </a:p>
          <a:p>
            <a:pPr marL="0" indent="0" algn="just">
              <a:buNone/>
            </a:pPr>
            <a:endParaRPr lang="ru-RU" sz="2000" dirty="0">
              <a:latin typeface="Times New Roman" pitchFamily="18" charset="0"/>
              <a:cs typeface="Times New Roman" pitchFamily="18" charset="0"/>
            </a:endParaRPr>
          </a:p>
          <a:p>
            <a:pPr algn="just">
              <a:buFont typeface="Wingdings" pitchFamily="2" charset="2"/>
              <a:buChar char="ü"/>
            </a:pPr>
            <a:r>
              <a:rPr lang="ru-RU" sz="2000" dirty="0">
                <a:latin typeface="Times New Roman" pitchFamily="18" charset="0"/>
                <a:cs typeface="Times New Roman" pitchFamily="18" charset="0"/>
              </a:rPr>
              <a:t>хорошо разработанный план с определением целей и задач;</a:t>
            </a:r>
          </a:p>
          <a:p>
            <a:pPr algn="just">
              <a:buFont typeface="Wingdings" pitchFamily="2" charset="2"/>
              <a:buChar char="ü"/>
            </a:pPr>
            <a:r>
              <a:rPr lang="ru-RU" sz="2000" dirty="0">
                <a:latin typeface="Times New Roman" pitchFamily="18" charset="0"/>
                <a:cs typeface="Times New Roman" pitchFamily="18" charset="0"/>
              </a:rPr>
              <a:t>перечень собираемых данных;</a:t>
            </a:r>
          </a:p>
          <a:p>
            <a:pPr algn="just">
              <a:buFont typeface="Wingdings" pitchFamily="2" charset="2"/>
              <a:buChar char="ü"/>
            </a:pPr>
            <a:r>
              <a:rPr lang="ru-RU" sz="2000" dirty="0">
                <a:latin typeface="Times New Roman" pitchFamily="18" charset="0"/>
                <a:cs typeface="Times New Roman" pitchFamily="18" charset="0"/>
              </a:rPr>
              <a:t>анализа результатов и способ сообщения результатов</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заинтересованным  лицам. </a:t>
            </a:r>
          </a:p>
          <a:p>
            <a:pPr marL="0" indent="0" algn="just">
              <a:buNone/>
            </a:pPr>
            <a:r>
              <a:rPr lang="ru-RU" sz="2000" dirty="0">
                <a:latin typeface="Times New Roman" pitchFamily="18" charset="0"/>
                <a:cs typeface="Times New Roman" pitchFamily="18" charset="0"/>
              </a:rPr>
              <a:t>	</a:t>
            </a:r>
          </a:p>
          <a:p>
            <a:pPr marL="0" indent="0" algn="just">
              <a:buNone/>
            </a:pPr>
            <a:r>
              <a:rPr lang="ru-RU" sz="2000" dirty="0">
                <a:latin typeface="Times New Roman" pitchFamily="18" charset="0"/>
                <a:cs typeface="Times New Roman" pitchFamily="18" charset="0"/>
              </a:rPr>
              <a:t>	В процессе проведения наблюдения </a:t>
            </a:r>
            <a:r>
              <a:rPr lang="ru-RU" sz="2000" b="1" dirty="0">
                <a:latin typeface="Times New Roman" pitchFamily="18" charset="0"/>
                <a:cs typeface="Times New Roman" pitchFamily="18" charset="0"/>
              </a:rPr>
              <a:t>должны строго соблюдаться</a:t>
            </a:r>
            <a:r>
              <a:rPr lang="ru-RU" sz="2000" dirty="0">
                <a:latin typeface="Times New Roman" pitchFamily="18" charset="0"/>
                <a:cs typeface="Times New Roman" pitchFamily="18" charset="0"/>
              </a:rPr>
              <a:t>:</a:t>
            </a:r>
          </a:p>
          <a:p>
            <a:pPr algn="just">
              <a:buFont typeface="Wingdings" pitchFamily="2" charset="2"/>
              <a:buChar char="ü"/>
            </a:pPr>
            <a:r>
              <a:rPr lang="ru-RU" sz="2000" dirty="0">
                <a:latin typeface="Times New Roman" pitchFamily="18" charset="0"/>
                <a:cs typeface="Times New Roman" pitchFamily="18" charset="0"/>
              </a:rPr>
              <a:t> постоянная частота сбора данных;</a:t>
            </a:r>
          </a:p>
          <a:p>
            <a:pPr>
              <a:buFont typeface="Wingdings" pitchFamily="2" charset="2"/>
              <a:buChar char="ü"/>
            </a:pPr>
            <a:r>
              <a:rPr lang="ru-RU" sz="2000" dirty="0">
                <a:latin typeface="Times New Roman" pitchFamily="18" charset="0"/>
                <a:cs typeface="Times New Roman" pitchFamily="18" charset="0"/>
              </a:rPr>
              <a:t>использование одних и тех же определений случаев (стандартных или рабочих);</a:t>
            </a:r>
          </a:p>
          <a:p>
            <a:pPr>
              <a:buFont typeface="Wingdings" pitchFamily="2" charset="2"/>
              <a:buChar char="ü"/>
            </a:pPr>
            <a:r>
              <a:rPr lang="ru-RU" sz="2000" dirty="0">
                <a:latin typeface="Times New Roman" pitchFamily="18" charset="0"/>
                <a:cs typeface="Times New Roman" pitchFamily="18" charset="0"/>
              </a:rPr>
              <a:t>одних и тех же знаменателей;</a:t>
            </a:r>
          </a:p>
          <a:p>
            <a:pPr>
              <a:buFont typeface="Wingdings" pitchFamily="2" charset="2"/>
              <a:buChar char="ü"/>
            </a:pPr>
            <a:r>
              <a:rPr lang="ru-RU" sz="2000" dirty="0">
                <a:latin typeface="Times New Roman" pitchFamily="18" charset="0"/>
                <a:cs typeface="Times New Roman" pitchFamily="18" charset="0"/>
              </a:rPr>
              <a:t> данных лабораторных исследований постоянного качества;</a:t>
            </a:r>
          </a:p>
          <a:p>
            <a:pPr>
              <a:buFont typeface="Wingdings" pitchFamily="2" charset="2"/>
              <a:buChar char="ü"/>
            </a:pPr>
            <a:r>
              <a:rPr lang="ru-RU" sz="2000" dirty="0">
                <a:latin typeface="Times New Roman" pitchFamily="18" charset="0"/>
                <a:cs typeface="Times New Roman" pitchFamily="18" charset="0"/>
              </a:rPr>
              <a:t> хорошо обученный медицинский персонал. </a:t>
            </a:r>
            <a:br>
              <a:rPr lang="ru-RU" sz="2000" dirty="0"/>
            </a:br>
            <a:endParaRPr lang="ru-RU" sz="2000" dirty="0"/>
          </a:p>
          <a:p>
            <a:pPr algn="ctr"/>
            <a:endParaRPr lang="ru-RU" sz="2000" dirty="0"/>
          </a:p>
        </p:txBody>
      </p:sp>
      <p:sp>
        <p:nvSpPr>
          <p:cNvPr id="8" name="Содержимое 6"/>
          <p:cNvSpPr txBox="1">
            <a:spLocks/>
          </p:cNvSpPr>
          <p:nvPr/>
        </p:nvSpPr>
        <p:spPr>
          <a:xfrm>
            <a:off x="1871531" y="285729"/>
            <a:ext cx="8928992" cy="12710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2400" b="1" dirty="0">
                <a:latin typeface="Times New Roman" pitchFamily="18" charset="0"/>
                <a:cs typeface="Times New Roman" pitchFamily="18" charset="0"/>
              </a:rPr>
              <a:t>:</a:t>
            </a:r>
          </a:p>
        </p:txBody>
      </p:sp>
      <p:sp>
        <p:nvSpPr>
          <p:cNvPr id="9" name="Прямоугольник 8"/>
          <p:cNvSpPr/>
          <p:nvPr/>
        </p:nvSpPr>
        <p:spPr>
          <a:xfrm>
            <a:off x="623392" y="426910"/>
            <a:ext cx="10561173" cy="830997"/>
          </a:xfrm>
          <a:prstGeom prst="rect">
            <a:avLst/>
          </a:prstGeom>
        </p:spPr>
        <p:txBody>
          <a:bodyPr wrap="square">
            <a:spAutoFit/>
          </a:bodyPr>
          <a:lstStyle/>
          <a:p>
            <a:pPr algn="ctr"/>
            <a:r>
              <a:rPr lang="ru-RU" sz="2400" b="1" dirty="0">
                <a:latin typeface="Times New Roman" pitchFamily="18" charset="0"/>
                <a:cs typeface="Times New Roman" pitchFamily="18" charset="0"/>
              </a:rPr>
              <a:t>Требования к проведению эффективного</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эпидемиологического наблюдения</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135028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41CE1AA-54F3-D9D8-3132-26EB0F974328}"/>
              </a:ext>
            </a:extLst>
          </p:cNvPr>
          <p:cNvSpPr>
            <a:spLocks noGrp="1"/>
          </p:cNvSpPr>
          <p:nvPr>
            <p:ph idx="1"/>
          </p:nvPr>
        </p:nvSpPr>
        <p:spPr>
          <a:xfrm>
            <a:off x="371143" y="552933"/>
            <a:ext cx="11251120" cy="5001419"/>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ru-RU" sz="2000" dirty="0"/>
              <a:t>	</a:t>
            </a:r>
            <a:r>
              <a:rPr lang="ru-RU" sz="1600" dirty="0">
                <a:latin typeface="Times New Roman" pitchFamily="18" charset="0"/>
                <a:cs typeface="Times New Roman" pitchFamily="18" charset="0"/>
              </a:rPr>
              <a:t>В системе эпидемиологического наблюдения за исходами хирургических вмешательств должны быть определены функциональные обязанности </a:t>
            </a:r>
            <a:r>
              <a:rPr lang="ru-RU" sz="1600" b="1" dirty="0">
                <a:latin typeface="Times New Roman" pitchFamily="18" charset="0"/>
                <a:cs typeface="Times New Roman" pitchFamily="18" charset="0"/>
              </a:rPr>
              <a:t>всех участников данного процесса</a:t>
            </a:r>
            <a:r>
              <a:rPr lang="ru-RU" sz="1600" dirty="0">
                <a:latin typeface="Times New Roman" pitchFamily="18" charset="0"/>
                <a:cs typeface="Times New Roman" pitchFamily="18" charset="0"/>
              </a:rPr>
              <a:t>, в соответствии с которыми они способствуют выявлению всех случаев ИОХВ в конкретном учреждении/отделении.</a:t>
            </a:r>
          </a:p>
          <a:p>
            <a:pPr marL="0" indent="0">
              <a:buNone/>
            </a:pPr>
            <a:endParaRPr lang="ru-RU" sz="1600" b="1" dirty="0">
              <a:latin typeface="Times New Roman" pitchFamily="18" charset="0"/>
              <a:cs typeface="Times New Roman" pitchFamily="18" charset="0"/>
            </a:endParaRPr>
          </a:p>
          <a:p>
            <a:pPr marL="0" indent="0">
              <a:buNone/>
            </a:pPr>
            <a:endParaRPr lang="ru-RU" sz="1600" b="1" dirty="0">
              <a:latin typeface="Times New Roman" pitchFamily="18" charset="0"/>
              <a:cs typeface="Times New Roman" pitchFamily="18" charset="0"/>
            </a:endParaRPr>
          </a:p>
          <a:p>
            <a:pPr marL="0" indent="0">
              <a:buNone/>
            </a:pPr>
            <a:endParaRPr lang="ru-RU" sz="1600" b="1" dirty="0">
              <a:latin typeface="Times New Roman" pitchFamily="18" charset="0"/>
              <a:cs typeface="Times New Roman" pitchFamily="18" charset="0"/>
            </a:endParaRPr>
          </a:p>
          <a:p>
            <a:pPr marL="0" indent="0">
              <a:buNone/>
            </a:pPr>
            <a:r>
              <a:rPr lang="ru-RU" sz="1600" b="1" dirty="0">
                <a:latin typeface="Times New Roman" pitchFamily="18" charset="0"/>
                <a:cs typeface="Times New Roman" pitchFamily="18" charset="0"/>
              </a:rPr>
              <a:t> </a:t>
            </a:r>
            <a:endParaRPr lang="ru-RU" sz="1600" b="1" u="sng" dirty="0">
              <a:latin typeface="Times New Roman" pitchFamily="18" charset="0"/>
              <a:cs typeface="Times New Roman" pitchFamily="18" charset="0"/>
            </a:endParaRPr>
          </a:p>
          <a:p>
            <a:pPr marL="0" indent="0">
              <a:buNone/>
            </a:pPr>
            <a:r>
              <a:rPr lang="ru-RU" sz="1600" b="1" u="sng" dirty="0">
                <a:latin typeface="Times New Roman" pitchFamily="18" charset="0"/>
                <a:cs typeface="Times New Roman" pitchFamily="18" charset="0"/>
              </a:rPr>
              <a:t> </a:t>
            </a:r>
          </a:p>
          <a:p>
            <a:pPr marL="0" indent="0">
              <a:buNone/>
            </a:pPr>
            <a:endParaRPr lang="ru-RU" sz="1600" b="1" u="sng" dirty="0">
              <a:latin typeface="Times New Roman" pitchFamily="18" charset="0"/>
              <a:cs typeface="Times New Roman" pitchFamily="18" charset="0"/>
            </a:endParaRPr>
          </a:p>
          <a:p>
            <a:pPr marL="0" indent="0">
              <a:buNone/>
            </a:pPr>
            <a:endParaRPr lang="ru-RU" sz="1600" b="1" u="sng" dirty="0">
              <a:latin typeface="Times New Roman" pitchFamily="18" charset="0"/>
              <a:cs typeface="Times New Roman" pitchFamily="18" charset="0"/>
            </a:endParaRPr>
          </a:p>
          <a:p>
            <a:pPr marL="0" indent="0" algn="just">
              <a:buNone/>
            </a:pPr>
            <a:endParaRPr lang="ru-RU" sz="1600" dirty="0">
              <a:latin typeface="Times New Roman" pitchFamily="18" charset="0"/>
              <a:cs typeface="Times New Roman" pitchFamily="18" charset="0"/>
            </a:endParaRPr>
          </a:p>
          <a:p>
            <a:pPr marL="0" indent="0" algn="just">
              <a:buNone/>
            </a:pPr>
            <a:r>
              <a:rPr lang="ru-RU" sz="1600" dirty="0">
                <a:latin typeface="Times New Roman" pitchFamily="18" charset="0"/>
                <a:cs typeface="Times New Roman" pitchFamily="18" charset="0"/>
              </a:rPr>
              <a:t>                                                                                                   </a:t>
            </a:r>
          </a:p>
          <a:p>
            <a:pPr marL="0" indent="0" algn="just">
              <a:buNone/>
            </a:pPr>
            <a:endParaRPr lang="ru-RU" sz="1600" dirty="0">
              <a:latin typeface="Times New Roman" pitchFamily="18" charset="0"/>
              <a:cs typeface="Times New Roman" pitchFamily="18" charset="0"/>
            </a:endParaRPr>
          </a:p>
          <a:p>
            <a:pPr marL="0" indent="0" algn="just">
              <a:buNone/>
            </a:pPr>
            <a:r>
              <a:rPr lang="ru-RU" sz="1800" b="1" dirty="0">
                <a:latin typeface="Times New Roman" pitchFamily="18" charset="0"/>
                <a:cs typeface="Times New Roman" pitchFamily="18" charset="0"/>
              </a:rPr>
              <a:t>	</a:t>
            </a:r>
          </a:p>
          <a:p>
            <a:pPr marL="0" indent="0" algn="just">
              <a:buNone/>
            </a:pPr>
            <a:endParaRPr lang="ru-RU" sz="1800" b="1" u="sng" dirty="0">
              <a:solidFill>
                <a:srgbClr val="FF0000"/>
              </a:solidFill>
              <a:latin typeface="Times New Roman" pitchFamily="18" charset="0"/>
              <a:cs typeface="Times New Roman" pitchFamily="18" charset="0"/>
            </a:endParaRPr>
          </a:p>
          <a:p>
            <a:pPr marL="0" indent="0" algn="just">
              <a:buNone/>
            </a:pPr>
            <a:endParaRPr lang="ru-RU" sz="1800" b="1" u="sng" dirty="0">
              <a:solidFill>
                <a:srgbClr val="FF0000"/>
              </a:solidFill>
              <a:latin typeface="Times New Roman" pitchFamily="18" charset="0"/>
              <a:cs typeface="Times New Roman" pitchFamily="18" charset="0"/>
            </a:endParaRPr>
          </a:p>
          <a:p>
            <a:pPr marL="0" indent="0" algn="just">
              <a:buNone/>
            </a:pPr>
            <a:endParaRPr lang="ru-RU" sz="1800" b="1" u="sng" dirty="0">
              <a:solidFill>
                <a:srgbClr val="FF0000"/>
              </a:solidFill>
              <a:latin typeface="Times New Roman" pitchFamily="18" charset="0"/>
              <a:cs typeface="Times New Roman" pitchFamily="18" charset="0"/>
            </a:endParaRPr>
          </a:p>
          <a:p>
            <a:pPr marL="0" indent="0" algn="just">
              <a:buNone/>
            </a:pPr>
            <a:endParaRPr lang="ru-RU" sz="1800" b="1" u="sng" dirty="0">
              <a:solidFill>
                <a:srgbClr val="FF0000"/>
              </a:solidFill>
              <a:latin typeface="Times New Roman" pitchFamily="18" charset="0"/>
              <a:cs typeface="Times New Roman" pitchFamily="18" charset="0"/>
            </a:endParaRPr>
          </a:p>
          <a:p>
            <a:pPr algn="ctr"/>
            <a:endParaRPr lang="ru-RU" sz="2000" dirty="0"/>
          </a:p>
          <a:p>
            <a:pPr algn="ctr"/>
            <a:endParaRPr lang="ru-RU" sz="2000" dirty="0"/>
          </a:p>
        </p:txBody>
      </p:sp>
      <p:sp>
        <p:nvSpPr>
          <p:cNvPr id="7" name="Прямоугольник 6"/>
          <p:cNvSpPr/>
          <p:nvPr/>
        </p:nvSpPr>
        <p:spPr>
          <a:xfrm>
            <a:off x="4463819" y="2007352"/>
            <a:ext cx="2976331"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a:latin typeface="Times New Roman" pitchFamily="18" charset="0"/>
                <a:cs typeface="Times New Roman" pitchFamily="18" charset="0"/>
              </a:rPr>
              <a:t>Лечащий врач –хирург </a:t>
            </a:r>
          </a:p>
        </p:txBody>
      </p:sp>
      <p:sp>
        <p:nvSpPr>
          <p:cNvPr id="11" name="Прямоугольник 10"/>
          <p:cNvSpPr/>
          <p:nvPr/>
        </p:nvSpPr>
        <p:spPr>
          <a:xfrm>
            <a:off x="1594678" y="2942946"/>
            <a:ext cx="2496277"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a:latin typeface="Times New Roman" pitchFamily="18" charset="0"/>
                <a:cs typeface="Times New Roman" pitchFamily="18" charset="0"/>
              </a:rPr>
              <a:t>Выявляет случай ИОХВ, в соответствии со стандартным определением случая</a:t>
            </a:r>
            <a:endParaRPr lang="ru-RU" sz="1200" dirty="0"/>
          </a:p>
        </p:txBody>
      </p:sp>
      <p:cxnSp>
        <p:nvCxnSpPr>
          <p:cNvPr id="13" name="Прямая соединительная линия 12"/>
          <p:cNvCxnSpPr/>
          <p:nvPr/>
        </p:nvCxnSpPr>
        <p:spPr>
          <a:xfrm flipH="1">
            <a:off x="7652464" y="3951058"/>
            <a:ext cx="651781" cy="486054"/>
          </a:xfrm>
          <a:prstGeom prst="line">
            <a:avLst/>
          </a:prstGeom>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7632171" y="2820654"/>
            <a:ext cx="2978341" cy="11304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a:latin typeface="Times New Roman" pitchFamily="18" charset="0"/>
                <a:cs typeface="Times New Roman" pitchFamily="18" charset="0"/>
              </a:rPr>
              <a:t>Зафиксировать в медицинской карте стационарного больного  или медицинской карте амбулаторного больного  </a:t>
            </a:r>
          </a:p>
        </p:txBody>
      </p:sp>
      <p:sp>
        <p:nvSpPr>
          <p:cNvPr id="15" name="Прямоугольник 14"/>
          <p:cNvSpPr/>
          <p:nvPr/>
        </p:nvSpPr>
        <p:spPr>
          <a:xfrm>
            <a:off x="3215680" y="4739872"/>
            <a:ext cx="2304256" cy="97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a:latin typeface="Times New Roman" pitchFamily="18" charset="0"/>
                <a:cs typeface="Times New Roman" pitchFamily="18" charset="0"/>
              </a:rPr>
              <a:t>класс операционной раны (I – IV) в разделе «Протокол операции» </a:t>
            </a:r>
          </a:p>
        </p:txBody>
      </p:sp>
      <p:sp>
        <p:nvSpPr>
          <p:cNvPr id="17" name="Прямоугольник 16"/>
          <p:cNvSpPr/>
          <p:nvPr/>
        </p:nvSpPr>
        <p:spPr>
          <a:xfrm>
            <a:off x="6288021" y="4682842"/>
            <a:ext cx="2304256" cy="97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a:latin typeface="Times New Roman" pitchFamily="18" charset="0"/>
                <a:cs typeface="Times New Roman" pitchFamily="18" charset="0"/>
              </a:rPr>
              <a:t>длительность операции в минутах в разделе «Протокол операции»</a:t>
            </a:r>
          </a:p>
        </p:txBody>
      </p:sp>
      <p:cxnSp>
        <p:nvCxnSpPr>
          <p:cNvPr id="18" name="Прямая соединительная линия 17"/>
          <p:cNvCxnSpPr/>
          <p:nvPr/>
        </p:nvCxnSpPr>
        <p:spPr>
          <a:xfrm flipH="1">
            <a:off x="4090955" y="2627804"/>
            <a:ext cx="384043"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9552384" y="3951058"/>
            <a:ext cx="593563" cy="630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7632171" y="2492896"/>
            <a:ext cx="288032" cy="242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5135894" y="3789040"/>
            <a:ext cx="2202108"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9264352" y="4581128"/>
            <a:ext cx="2592288" cy="1137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50" dirty="0">
                <a:latin typeface="Times New Roman" pitchFamily="18" charset="0"/>
                <a:cs typeface="Times New Roman" pitchFamily="18" charset="0"/>
              </a:rPr>
              <a:t>сообщить во время первой перевязки класс операционной раны прооперированного пациента для внесения ею данных в «Карту сестринского наблюдения за пациентами в послеоперационном периоде» </a:t>
            </a:r>
          </a:p>
        </p:txBody>
      </p:sp>
    </p:spTree>
    <p:extLst>
      <p:ext uri="{BB962C8B-B14F-4D97-AF65-F5344CB8AC3E}">
        <p14:creationId xmlns:p14="http://schemas.microsoft.com/office/powerpoint/2010/main" val="1536932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41CE1AA-54F3-D9D8-3132-26EB0F974328}"/>
              </a:ext>
            </a:extLst>
          </p:cNvPr>
          <p:cNvSpPr>
            <a:spLocks noGrp="1"/>
          </p:cNvSpPr>
          <p:nvPr>
            <p:ph idx="1"/>
          </p:nvPr>
        </p:nvSpPr>
        <p:spPr>
          <a:xfrm>
            <a:off x="623392" y="836712"/>
            <a:ext cx="11251120" cy="5001419"/>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ru-RU" sz="2000" dirty="0"/>
              <a:t>	</a:t>
            </a:r>
            <a:r>
              <a:rPr lang="ru-RU" sz="1600" dirty="0">
                <a:latin typeface="Times New Roman" pitchFamily="18" charset="0"/>
                <a:cs typeface="Times New Roman" pitchFamily="18" charset="0"/>
              </a:rPr>
              <a:t>В системе эпидемиологического наблюдения за исходами хирургических вмешательств должны быть определены функциональные обязанности </a:t>
            </a:r>
            <a:r>
              <a:rPr lang="ru-RU" sz="1600" b="1" dirty="0">
                <a:latin typeface="Times New Roman" pitchFamily="18" charset="0"/>
                <a:cs typeface="Times New Roman" pitchFamily="18" charset="0"/>
              </a:rPr>
              <a:t>всех участников данного процесса</a:t>
            </a:r>
            <a:r>
              <a:rPr lang="ru-RU" sz="1600" dirty="0">
                <a:latin typeface="Times New Roman" pitchFamily="18" charset="0"/>
                <a:cs typeface="Times New Roman" pitchFamily="18" charset="0"/>
              </a:rPr>
              <a:t>, в соответствии с которыми они способствуют выявлению всех случаев ИОХВ в конкретном учреждении/отделении.</a:t>
            </a:r>
          </a:p>
          <a:p>
            <a:pPr marL="0" indent="0">
              <a:buNone/>
            </a:pPr>
            <a:endParaRPr lang="ru-RU" sz="1600" b="1" dirty="0">
              <a:latin typeface="Times New Roman" pitchFamily="18" charset="0"/>
              <a:cs typeface="Times New Roman" pitchFamily="18" charset="0"/>
            </a:endParaRPr>
          </a:p>
          <a:p>
            <a:pPr marL="0" indent="0">
              <a:buNone/>
            </a:pPr>
            <a:endParaRPr lang="ru-RU" sz="1600" b="1" dirty="0">
              <a:latin typeface="Times New Roman" pitchFamily="18" charset="0"/>
              <a:cs typeface="Times New Roman" pitchFamily="18" charset="0"/>
            </a:endParaRPr>
          </a:p>
          <a:p>
            <a:pPr marL="0" indent="0">
              <a:buNone/>
            </a:pPr>
            <a:endParaRPr lang="ru-RU" sz="1600" b="1" dirty="0">
              <a:latin typeface="Times New Roman" pitchFamily="18" charset="0"/>
              <a:cs typeface="Times New Roman" pitchFamily="18" charset="0"/>
            </a:endParaRPr>
          </a:p>
          <a:p>
            <a:pPr marL="0" indent="0">
              <a:buNone/>
            </a:pPr>
            <a:r>
              <a:rPr lang="ru-RU" sz="1600" b="1" dirty="0">
                <a:latin typeface="Times New Roman" pitchFamily="18" charset="0"/>
                <a:cs typeface="Times New Roman" pitchFamily="18" charset="0"/>
              </a:rPr>
              <a:t> </a:t>
            </a:r>
            <a:endParaRPr lang="ru-RU" sz="1600" b="1" u="sng" dirty="0">
              <a:latin typeface="Times New Roman" pitchFamily="18" charset="0"/>
              <a:cs typeface="Times New Roman" pitchFamily="18" charset="0"/>
            </a:endParaRPr>
          </a:p>
          <a:p>
            <a:pPr marL="0" indent="0">
              <a:buNone/>
            </a:pPr>
            <a:r>
              <a:rPr lang="ru-RU" sz="1600" b="1" u="sng" dirty="0">
                <a:latin typeface="Times New Roman" pitchFamily="18" charset="0"/>
                <a:cs typeface="Times New Roman" pitchFamily="18" charset="0"/>
              </a:rPr>
              <a:t> </a:t>
            </a:r>
          </a:p>
          <a:p>
            <a:pPr marL="0" indent="0">
              <a:buNone/>
            </a:pPr>
            <a:endParaRPr lang="ru-RU" sz="1600" b="1" u="sng" dirty="0">
              <a:latin typeface="Times New Roman" pitchFamily="18" charset="0"/>
              <a:cs typeface="Times New Roman" pitchFamily="18" charset="0"/>
            </a:endParaRPr>
          </a:p>
          <a:p>
            <a:pPr marL="0" indent="0">
              <a:buNone/>
            </a:pPr>
            <a:endParaRPr lang="ru-RU" sz="1600" b="1" u="sng" dirty="0">
              <a:latin typeface="Times New Roman" pitchFamily="18" charset="0"/>
              <a:cs typeface="Times New Roman" pitchFamily="18" charset="0"/>
            </a:endParaRPr>
          </a:p>
          <a:p>
            <a:pPr marL="0" indent="0" algn="just">
              <a:buNone/>
            </a:pPr>
            <a:endParaRPr lang="ru-RU" sz="1600" dirty="0">
              <a:latin typeface="Times New Roman" pitchFamily="18" charset="0"/>
              <a:cs typeface="Times New Roman" pitchFamily="18" charset="0"/>
            </a:endParaRPr>
          </a:p>
          <a:p>
            <a:pPr marL="0" indent="0" algn="just">
              <a:buNone/>
            </a:pPr>
            <a:r>
              <a:rPr lang="ru-RU" sz="1600" dirty="0">
                <a:latin typeface="Times New Roman" pitchFamily="18" charset="0"/>
                <a:cs typeface="Times New Roman" pitchFamily="18" charset="0"/>
              </a:rPr>
              <a:t>                                                                                                   </a:t>
            </a:r>
          </a:p>
          <a:p>
            <a:pPr marL="0" indent="0" algn="just">
              <a:buNone/>
            </a:pPr>
            <a:endParaRPr lang="ru-RU" sz="1600" dirty="0">
              <a:latin typeface="Times New Roman" pitchFamily="18" charset="0"/>
              <a:cs typeface="Times New Roman" pitchFamily="18" charset="0"/>
            </a:endParaRPr>
          </a:p>
          <a:p>
            <a:pPr marL="0" indent="0" algn="just">
              <a:buNone/>
            </a:pPr>
            <a:r>
              <a:rPr lang="ru-RU" sz="1800" b="1" dirty="0">
                <a:latin typeface="Times New Roman" pitchFamily="18" charset="0"/>
                <a:cs typeface="Times New Roman" pitchFamily="18" charset="0"/>
              </a:rPr>
              <a:t>	</a:t>
            </a:r>
          </a:p>
          <a:p>
            <a:pPr marL="0" indent="0" algn="just">
              <a:buNone/>
            </a:pPr>
            <a:endParaRPr lang="ru-RU" sz="1800" b="1" u="sng" dirty="0">
              <a:solidFill>
                <a:srgbClr val="FF0000"/>
              </a:solidFill>
              <a:latin typeface="Times New Roman" pitchFamily="18" charset="0"/>
              <a:cs typeface="Times New Roman" pitchFamily="18" charset="0"/>
            </a:endParaRPr>
          </a:p>
          <a:p>
            <a:pPr marL="0" indent="0" algn="just">
              <a:buNone/>
            </a:pPr>
            <a:endParaRPr lang="ru-RU" sz="1800" b="1" u="sng" dirty="0">
              <a:solidFill>
                <a:srgbClr val="FF0000"/>
              </a:solidFill>
              <a:latin typeface="Times New Roman" pitchFamily="18" charset="0"/>
              <a:cs typeface="Times New Roman" pitchFamily="18" charset="0"/>
            </a:endParaRPr>
          </a:p>
          <a:p>
            <a:pPr marL="0" indent="0" algn="just">
              <a:buNone/>
            </a:pPr>
            <a:endParaRPr lang="ru-RU" sz="1800" b="1" u="sng" dirty="0">
              <a:solidFill>
                <a:srgbClr val="FF0000"/>
              </a:solidFill>
              <a:latin typeface="Times New Roman" pitchFamily="18" charset="0"/>
              <a:cs typeface="Times New Roman" pitchFamily="18" charset="0"/>
            </a:endParaRPr>
          </a:p>
          <a:p>
            <a:pPr marL="0" indent="0" algn="just">
              <a:buNone/>
            </a:pPr>
            <a:endParaRPr lang="ru-RU" sz="1800" b="1" u="sng" dirty="0">
              <a:solidFill>
                <a:srgbClr val="FF0000"/>
              </a:solidFill>
              <a:latin typeface="Times New Roman" pitchFamily="18" charset="0"/>
              <a:cs typeface="Times New Roman" pitchFamily="18" charset="0"/>
            </a:endParaRPr>
          </a:p>
          <a:p>
            <a:pPr algn="ctr"/>
            <a:endParaRPr lang="ru-RU" sz="2000" dirty="0"/>
          </a:p>
          <a:p>
            <a:pPr algn="ctr"/>
            <a:endParaRPr lang="ru-RU" sz="2000" dirty="0"/>
          </a:p>
        </p:txBody>
      </p:sp>
      <p:sp>
        <p:nvSpPr>
          <p:cNvPr id="7" name="Прямоугольник 6"/>
          <p:cNvSpPr/>
          <p:nvPr/>
        </p:nvSpPr>
        <p:spPr>
          <a:xfrm>
            <a:off x="1055440" y="1988840"/>
            <a:ext cx="2976331"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a:latin typeface="Times New Roman" pitchFamily="18" charset="0"/>
                <a:cs typeface="Times New Roman" pitchFamily="18" charset="0"/>
              </a:rPr>
              <a:t>Врач -анестезиолог</a:t>
            </a:r>
          </a:p>
        </p:txBody>
      </p:sp>
      <p:sp>
        <p:nvSpPr>
          <p:cNvPr id="14" name="Прямоугольник 13"/>
          <p:cNvSpPr/>
          <p:nvPr/>
        </p:nvSpPr>
        <p:spPr>
          <a:xfrm>
            <a:off x="815413" y="3356992"/>
            <a:ext cx="3552395" cy="21602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a:latin typeface="Times New Roman" panose="02020603050405020304" pitchFamily="18" charset="0"/>
                <a:cs typeface="Times New Roman" panose="02020603050405020304" pitchFamily="18" charset="0"/>
              </a:rPr>
              <a:t>должен указать в медицинской карте стационарного больного или медицинской карте амбулаторного больного в разделе «Осмотр анестезиолога перед определением показаний к операции» оценку физического состояния пациента в соответствии с классификаций</a:t>
            </a:r>
          </a:p>
        </p:txBody>
      </p:sp>
      <p:cxnSp>
        <p:nvCxnSpPr>
          <p:cNvPr id="5" name="Прямая соединительная линия 4"/>
          <p:cNvCxnSpPr/>
          <p:nvPr/>
        </p:nvCxnSpPr>
        <p:spPr>
          <a:xfrm>
            <a:off x="2447595" y="2564905"/>
            <a:ext cx="0" cy="772517"/>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4655840" y="1988840"/>
            <a:ext cx="3360373"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a:latin typeface="Times New Roman" pitchFamily="18" charset="0"/>
                <a:cs typeface="Times New Roman" pitchFamily="18" charset="0"/>
              </a:rPr>
              <a:t>Старшая сестра операционного отделения </a:t>
            </a:r>
            <a:endParaRPr lang="kk-KZ" sz="1600" b="1" dirty="0">
              <a:latin typeface="Times New Roman" pitchFamily="18" charset="0"/>
              <a:cs typeface="Times New Roman" pitchFamily="18" charset="0"/>
            </a:endParaRPr>
          </a:p>
        </p:txBody>
      </p:sp>
      <p:cxnSp>
        <p:nvCxnSpPr>
          <p:cNvPr id="10" name="Прямая соединительная линия 9"/>
          <p:cNvCxnSpPr/>
          <p:nvPr/>
        </p:nvCxnSpPr>
        <p:spPr>
          <a:xfrm>
            <a:off x="6288021" y="2564904"/>
            <a:ext cx="0" cy="845584"/>
          </a:xfrm>
          <a:prstGeom prst="line">
            <a:avLst/>
          </a:prstGeom>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4559830" y="3429000"/>
            <a:ext cx="3360373"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a:latin typeface="Times New Roman" pitchFamily="18" charset="0"/>
                <a:cs typeface="Times New Roman" pitchFamily="18" charset="0"/>
              </a:rPr>
              <a:t>следит за наличием АМП для ПАП в операционном </a:t>
            </a:r>
            <a:r>
              <a:rPr lang="ru-RU" sz="1200" dirty="0">
                <a:solidFill>
                  <a:schemeClr val="bg1"/>
                </a:solidFill>
                <a:latin typeface="Times New Roman" pitchFamily="18" charset="0"/>
                <a:cs typeface="Times New Roman" pitchFamily="18" charset="0"/>
              </a:rPr>
              <a:t>зале</a:t>
            </a:r>
            <a:endParaRPr lang="kk-KZ" sz="1200" dirty="0">
              <a:solidFill>
                <a:schemeClr val="bg1"/>
              </a:solidFill>
              <a:latin typeface="Times New Roman" pitchFamily="18" charset="0"/>
              <a:cs typeface="Times New Roman" pitchFamily="18" charset="0"/>
            </a:endParaRPr>
          </a:p>
        </p:txBody>
      </p:sp>
      <p:sp>
        <p:nvSpPr>
          <p:cNvPr id="12" name="Прямоугольник 11"/>
          <p:cNvSpPr/>
          <p:nvPr/>
        </p:nvSpPr>
        <p:spPr>
          <a:xfrm>
            <a:off x="8208237" y="1988840"/>
            <a:ext cx="3465319"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a:latin typeface="Times New Roman" pitchFamily="18" charset="0"/>
                <a:cs typeface="Times New Roman" pitchFamily="18" charset="0"/>
              </a:rPr>
              <a:t>Перевязочная сестра хирургического отделения </a:t>
            </a:r>
            <a:endParaRPr lang="kk-KZ" sz="1600" dirty="0">
              <a:latin typeface="Times New Roman" pitchFamily="18" charset="0"/>
              <a:cs typeface="Times New Roman" pitchFamily="18" charset="0"/>
            </a:endParaRPr>
          </a:p>
        </p:txBody>
      </p:sp>
      <p:cxnSp>
        <p:nvCxnSpPr>
          <p:cNvPr id="13" name="Прямая соединительная линия 12"/>
          <p:cNvCxnSpPr/>
          <p:nvPr/>
        </p:nvCxnSpPr>
        <p:spPr>
          <a:xfrm>
            <a:off x="9945168" y="2587515"/>
            <a:ext cx="0" cy="845584"/>
          </a:xfrm>
          <a:prstGeom prst="line">
            <a:avLst/>
          </a:prstGeom>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8332773" y="3455710"/>
            <a:ext cx="3541739" cy="1215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a:latin typeface="Times New Roman" pitchFamily="18" charset="0"/>
                <a:cs typeface="Times New Roman" pitchFamily="18" charset="0"/>
              </a:rPr>
              <a:t>ежедневно заполняет карту наблюдения за пациентами в послеоперационном периоде по результатам проведения перевязок (под контролем врача-хирурга) </a:t>
            </a:r>
          </a:p>
        </p:txBody>
      </p:sp>
    </p:spTree>
    <p:extLst>
      <p:ext uri="{BB962C8B-B14F-4D97-AF65-F5344CB8AC3E}">
        <p14:creationId xmlns:p14="http://schemas.microsoft.com/office/powerpoint/2010/main" val="325828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0962" y="1499860"/>
            <a:ext cx="11146805" cy="1980319"/>
          </a:xfrm>
        </p:spPr>
        <p:txBody>
          <a:bodyPr/>
          <a:lstStyle/>
          <a:p>
            <a:pPr lvl="0">
              <a:lnSpc>
                <a:spcPct val="90000"/>
              </a:lnSpc>
              <a:spcBef>
                <a:spcPts val="1000"/>
              </a:spcBef>
            </a:pPr>
            <a:r>
              <a:rPr lang="kk-KZ" sz="2800" b="1" dirty="0">
                <a:latin typeface="Times New Roman" panose="02020603050405020304" pitchFamily="18" charset="0"/>
                <a:cs typeface="Times New Roman" panose="02020603050405020304" pitchFamily="18" charset="0"/>
              </a:rPr>
              <a:t>Тема:</a:t>
            </a:r>
            <a:r>
              <a:rPr lang="kk-KZ"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dirty="0">
                <a:solidFill>
                  <a:prstClr val="black"/>
                </a:solidFill>
                <a:latin typeface="Times New Roman" panose="02020603050405020304" pitchFamily="18" charset="0"/>
                <a:ea typeface="+mn-ea"/>
                <a:cs typeface="Times New Roman" panose="02020603050405020304" pitchFamily="18" charset="0"/>
              </a:rPr>
              <a:t>Аналитика регистрации ИОХВ за 2018-2022 гг. в Департаменте санитарно-эпидемиологического контроля города Астаны по данным АСУ ИСМП </a:t>
            </a:r>
          </a:p>
        </p:txBody>
      </p:sp>
      <p:sp>
        <p:nvSpPr>
          <p:cNvPr id="3" name="Подзаголовок 2"/>
          <p:cNvSpPr>
            <a:spLocks noGrp="1"/>
          </p:cNvSpPr>
          <p:nvPr>
            <p:ph type="subTitle" idx="1"/>
          </p:nvPr>
        </p:nvSpPr>
        <p:spPr>
          <a:xfrm>
            <a:off x="675862" y="3644113"/>
            <a:ext cx="11119218" cy="2097360"/>
          </a:xfrm>
        </p:spPr>
        <p:txBody>
          <a:bodyPr>
            <a:normAutofit/>
          </a:bodyPr>
          <a:lstStyle/>
          <a:p>
            <a:pPr algn="l"/>
            <a:r>
              <a:rPr lang="kk-KZ" sz="2000" dirty="0">
                <a:solidFill>
                  <a:schemeClr val="tx1"/>
                </a:solidFill>
                <a:latin typeface="Times New Roman" panose="02020603050405020304" pitchFamily="18" charset="0"/>
                <a:cs typeface="Times New Roman" panose="02020603050405020304" pitchFamily="18" charset="0"/>
              </a:rPr>
              <a:t>Участник №1 </a:t>
            </a:r>
            <a:endParaRPr lang="ru-RU" sz="2000" dirty="0">
              <a:solidFill>
                <a:schemeClr val="tx1"/>
              </a:solidFill>
              <a:latin typeface="Times New Roman" panose="02020603050405020304" pitchFamily="18" charset="0"/>
              <a:cs typeface="Times New Roman" panose="02020603050405020304" pitchFamily="18" charset="0"/>
            </a:endParaRPr>
          </a:p>
          <a:p>
            <a:pPr algn="l"/>
            <a:r>
              <a:rPr lang="ru-RU" sz="2000" dirty="0" err="1">
                <a:solidFill>
                  <a:schemeClr val="tx1"/>
                </a:solidFill>
                <a:latin typeface="Times New Roman" panose="02020603050405020304" pitchFamily="18" charset="0"/>
                <a:cs typeface="Times New Roman" panose="02020603050405020304" pitchFamily="18" charset="0"/>
              </a:rPr>
              <a:t>Айтжан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Аяжан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Айтжанқызы</a:t>
            </a:r>
            <a:r>
              <a:rPr lang="ru-RU" sz="2000" dirty="0">
                <a:solidFill>
                  <a:schemeClr val="tx1"/>
                </a:solidFill>
                <a:latin typeface="Times New Roman" panose="02020603050405020304" pitchFamily="18" charset="0"/>
                <a:cs typeface="Times New Roman" panose="02020603050405020304" pitchFamily="18" charset="0"/>
              </a:rPr>
              <a:t> - главный специалист УСЭК </a:t>
            </a:r>
            <a:r>
              <a:rPr lang="ru-RU" sz="2000" dirty="0" err="1">
                <a:solidFill>
                  <a:schemeClr val="tx1"/>
                </a:solidFill>
                <a:latin typeface="Times New Roman" panose="02020603050405020304" pitchFamily="18" charset="0"/>
                <a:cs typeface="Times New Roman" panose="02020603050405020304" pitchFamily="18" charset="0"/>
              </a:rPr>
              <a:t>Сарыаркинского</a:t>
            </a:r>
            <a:r>
              <a:rPr lang="ru-RU" sz="2000" dirty="0">
                <a:solidFill>
                  <a:schemeClr val="tx1"/>
                </a:solidFill>
                <a:latin typeface="Times New Roman" panose="02020603050405020304" pitchFamily="18" charset="0"/>
                <a:cs typeface="Times New Roman" panose="02020603050405020304" pitchFamily="18" charset="0"/>
              </a:rPr>
              <a:t> района г. Астана </a:t>
            </a: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1045030" y="194116"/>
            <a:ext cx="10646228" cy="830997"/>
          </a:xfrm>
          <a:prstGeom prst="rect">
            <a:avLst/>
          </a:prstGeom>
        </p:spPr>
        <p:txBody>
          <a:bodyPr wrap="square">
            <a:spAutoFit/>
          </a:bodyPr>
          <a:lstStyle/>
          <a:p>
            <a:pPr algn="ctr">
              <a:spcBef>
                <a:spcPct val="0"/>
              </a:spcBef>
              <a:defRPr/>
            </a:pPr>
            <a:r>
              <a:rPr lang="kk-KZ" sz="2400" b="1" dirty="0">
                <a:solidFill>
                  <a:prstClr val="black"/>
                </a:solidFill>
                <a:latin typeface="Times New Roman" pitchFamily="18" charset="0"/>
                <a:cs typeface="Times New Roman" pitchFamily="18" charset="0"/>
              </a:rPr>
              <a:t>«Профилактика инфекции и инфекционный контроль (ПИИК) </a:t>
            </a:r>
          </a:p>
          <a:p>
            <a:pPr algn="ctr">
              <a:spcBef>
                <a:spcPct val="0"/>
              </a:spcBef>
              <a:defRPr/>
            </a:pPr>
            <a:r>
              <a:rPr lang="ru-RU" sz="2400" b="1" dirty="0">
                <a:latin typeface="Times New Roman" pitchFamily="18" charset="0"/>
                <a:cs typeface="Times New Roman" pitchFamily="18" charset="0"/>
              </a:rPr>
              <a:t>вопросы эпидемиологического надзора за ИСМП</a:t>
            </a:r>
            <a:r>
              <a:rPr lang="kk-KZ" sz="2400" b="1" dirty="0">
                <a:solidFill>
                  <a:prstClr val="black"/>
                </a:solidFill>
                <a:latin typeface="Times New Roman" pitchFamily="18" charset="0"/>
                <a:cs typeface="Times New Roman" pitchFamily="18" charset="0"/>
              </a:rPr>
              <a:t>»</a:t>
            </a: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6</a:t>
            </a:fld>
            <a:endParaRPr lang="ru-RU">
              <a:solidFill>
                <a:prstClr val="black">
                  <a:tint val="75000"/>
                </a:prstClr>
              </a:solidFill>
            </a:endParaRPr>
          </a:p>
        </p:txBody>
      </p:sp>
    </p:spTree>
    <p:extLst>
      <p:ext uri="{BB962C8B-B14F-4D97-AF65-F5344CB8AC3E}">
        <p14:creationId xmlns:p14="http://schemas.microsoft.com/office/powerpoint/2010/main" val="65645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698091" y="1098323"/>
            <a:ext cx="10465163" cy="4209331"/>
          </a:xfrm>
        </p:spPr>
        <p:txBody>
          <a:bodyPr>
            <a:normAutofit fontScale="70000" lnSpcReduction="20000"/>
          </a:bodyPr>
          <a:lstStyle/>
          <a:p>
            <a:pPr marL="0" indent="0" algn="ctr">
              <a:buNone/>
            </a:pPr>
            <a:endParaRPr lang="ru-RU" b="1" dirty="0">
              <a:latin typeface="Times New Roman" pitchFamily="18" charset="0"/>
              <a:cs typeface="Times New Roman" pitchFamily="18" charset="0"/>
            </a:endParaRPr>
          </a:p>
          <a:p>
            <a:pPr>
              <a:buFontTx/>
              <a:buChar char="-"/>
            </a:pPr>
            <a:endParaRPr lang="ru-RU" b="1" dirty="0">
              <a:latin typeface="Times New Roman" pitchFamily="18" charset="0"/>
              <a:cs typeface="Times New Roman" pitchFamily="18" charset="0"/>
            </a:endParaRPr>
          </a:p>
          <a:p>
            <a:pPr lvl="1" algn="just">
              <a:buFontTx/>
              <a:buChar char="-"/>
            </a:pPr>
            <a:r>
              <a:rPr lang="ru-RU" sz="2600" dirty="0">
                <a:latin typeface="Times New Roman" pitchFamily="18" charset="0"/>
                <a:cs typeface="Times New Roman" pitchFamily="18" charset="0"/>
              </a:rPr>
              <a:t>Для проведения полноценного эпидемиологического надзора за инфекциями в области хирургического вмешательства необходим разработать комплекс мероприятий, включающий в себя: проведение </a:t>
            </a:r>
            <a:r>
              <a:rPr lang="ru-RU" sz="2600" dirty="0" err="1">
                <a:latin typeface="Times New Roman" pitchFamily="18" charset="0"/>
                <a:cs typeface="Times New Roman" pitchFamily="18" charset="0"/>
              </a:rPr>
              <a:t>проспективного</a:t>
            </a:r>
            <a:r>
              <a:rPr lang="ru-RU" sz="2600" dirty="0">
                <a:latin typeface="Times New Roman" pitchFamily="18" charset="0"/>
                <a:cs typeface="Times New Roman" pitchFamily="18" charset="0"/>
              </a:rPr>
              <a:t> наблюдения, эффективный микробиологический мониторинг за возбудителями ИОХВ, корректный расчет заболеваемости с учетом факторов риска, организационно-методическое сопровождение эпидемиологического надзора;</a:t>
            </a:r>
          </a:p>
          <a:p>
            <a:pPr lvl="1" algn="just">
              <a:buFontTx/>
              <a:buChar char="-"/>
            </a:pPr>
            <a:endParaRPr lang="ru-RU" sz="2600" dirty="0">
              <a:latin typeface="Times New Roman" pitchFamily="18" charset="0"/>
              <a:cs typeface="Times New Roman" pitchFamily="18" charset="0"/>
            </a:endParaRPr>
          </a:p>
          <a:p>
            <a:pPr lvl="1" algn="just">
              <a:buFontTx/>
              <a:buChar char="-"/>
            </a:pPr>
            <a:r>
              <a:rPr lang="ru-RU" sz="2600" dirty="0">
                <a:latin typeface="Times New Roman" pitchFamily="18" charset="0"/>
                <a:cs typeface="Times New Roman" pitchFamily="18" charset="0"/>
              </a:rPr>
              <a:t>Разработать мероприятия, направленные на оптимизацию эпидемиологического надзора за инфекциями в области хирургического вмешательства;</a:t>
            </a:r>
          </a:p>
          <a:p>
            <a:pPr marL="457200" lvl="1" indent="0" algn="just">
              <a:buNone/>
            </a:pPr>
            <a:endParaRPr lang="ru-RU" sz="2600" dirty="0">
              <a:latin typeface="Times New Roman" pitchFamily="18" charset="0"/>
              <a:cs typeface="Times New Roman" pitchFamily="18" charset="0"/>
            </a:endParaRPr>
          </a:p>
          <a:p>
            <a:pPr lvl="1" algn="just">
              <a:buFontTx/>
              <a:buChar char="-"/>
            </a:pPr>
            <a:r>
              <a:rPr lang="ru-RU" sz="2600" dirty="0">
                <a:latin typeface="Times New Roman" pitchFamily="18" charset="0"/>
                <a:cs typeface="Times New Roman" pitchFamily="18" charset="0"/>
              </a:rPr>
              <a:t>использование стандартного эпидемиологическое определения случая ИОХВ, расчет стратифицированных показателей в соответствии с факторами риска ИОХВ. </a:t>
            </a:r>
          </a:p>
          <a:p>
            <a:pPr lvl="1" algn="just">
              <a:buFontTx/>
              <a:buChar char="-"/>
            </a:pPr>
            <a:endParaRPr lang="ru-RU" sz="1400" dirty="0">
              <a:latin typeface="Times New Roman" pitchFamily="18" charset="0"/>
              <a:cs typeface="Times New Roman" pitchFamily="18" charset="0"/>
            </a:endParaRPr>
          </a:p>
          <a:p>
            <a:pPr lvl="1" algn="just">
              <a:buFontTx/>
              <a:buChar char="-"/>
            </a:pPr>
            <a:endParaRPr lang="ru-RU" sz="1400" dirty="0">
              <a:latin typeface="Times New Roman" pitchFamily="18" charset="0"/>
              <a:cs typeface="Times New Roman" pitchFamily="18" charset="0"/>
            </a:endParaRPr>
          </a:p>
          <a:p>
            <a:pPr lvl="1" algn="just">
              <a:buFontTx/>
              <a:buChar char="-"/>
            </a:pP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a:t>
            </a:r>
            <a:br>
              <a:rPr lang="ru-RU" sz="1400" dirty="0">
                <a:latin typeface="Times New Roman" pitchFamily="18" charset="0"/>
                <a:cs typeface="Times New Roman" pitchFamily="18" charset="0"/>
              </a:rPr>
            </a:br>
            <a:r>
              <a:rPr lang="ru-RU" sz="1400" b="1" dirty="0">
                <a:latin typeface="Times New Roman" pitchFamily="18" charset="0"/>
                <a:cs typeface="Times New Roman" pitchFamily="18" charset="0"/>
              </a:rPr>
              <a:t> </a:t>
            </a:r>
          </a:p>
          <a:p>
            <a:endParaRPr lang="ru-RU" dirty="0"/>
          </a:p>
          <a:p>
            <a:endParaRPr lang="ru-RU" dirty="0"/>
          </a:p>
        </p:txBody>
      </p:sp>
      <p:sp>
        <p:nvSpPr>
          <p:cNvPr id="5" name="Прямоугольник 4"/>
          <p:cNvSpPr/>
          <p:nvPr/>
        </p:nvSpPr>
        <p:spPr>
          <a:xfrm>
            <a:off x="2159563" y="836712"/>
            <a:ext cx="7584843" cy="523220"/>
          </a:xfrm>
          <a:prstGeom prst="rect">
            <a:avLst/>
          </a:prstGeom>
        </p:spPr>
        <p:txBody>
          <a:bodyPr wrap="square">
            <a:spAutoFit/>
          </a:bodyPr>
          <a:lstStyle/>
          <a:p>
            <a:pPr algn="ctr"/>
            <a:r>
              <a:rPr lang="ru-RU" sz="2400" b="1" dirty="0">
                <a:latin typeface="Times New Roman" pitchFamily="18" charset="0"/>
                <a:cs typeface="Times New Roman" pitchFamily="18" charset="0"/>
              </a:rPr>
              <a:t>Рекомендации</a:t>
            </a:r>
            <a:r>
              <a:rPr lang="ru-RU" sz="2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625707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0962" y="1499860"/>
            <a:ext cx="11146805" cy="1980319"/>
          </a:xfrm>
        </p:spPr>
        <p:txBody>
          <a:bodyPr/>
          <a:lstStyle/>
          <a:p>
            <a:pPr>
              <a:lnSpc>
                <a:spcPct val="115000"/>
              </a:lnSpc>
              <a:spcAft>
                <a:spcPts val="0"/>
              </a:spcAft>
            </a:pPr>
            <a:r>
              <a:rPr lang="kk-KZ" sz="2800" b="1" dirty="0">
                <a:latin typeface="Times New Roman" panose="02020603050405020304" pitchFamily="18" charset="0"/>
                <a:cs typeface="Times New Roman" panose="02020603050405020304" pitchFamily="18" charset="0"/>
              </a:rPr>
              <a:t>Тема:</a:t>
            </a:r>
            <a:r>
              <a:rPr lang="kk-KZ"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800" b="1" spc="0" dirty="0">
                <a:latin typeface="Times New Roman" pitchFamily="18" charset="0"/>
                <a:ea typeface="+mn-ea"/>
                <a:cs typeface="Times New Roman" pitchFamily="18" charset="0"/>
              </a:rPr>
              <a:t>Новые и обновленные научно-обоснованные рекомендации по профилактике ИОХВ (пре, </a:t>
            </a:r>
            <a:r>
              <a:rPr lang="ru-RU" sz="2800" b="1" spc="0" dirty="0" err="1">
                <a:latin typeface="Times New Roman" pitchFamily="18" charset="0"/>
                <a:ea typeface="+mn-ea"/>
                <a:cs typeface="Times New Roman" pitchFamily="18" charset="0"/>
              </a:rPr>
              <a:t>интра</a:t>
            </a:r>
            <a:r>
              <a:rPr lang="ru-RU" sz="2800" b="1" spc="0" dirty="0">
                <a:latin typeface="Times New Roman" pitchFamily="18" charset="0"/>
                <a:ea typeface="+mn-ea"/>
                <a:cs typeface="Times New Roman" pitchFamily="18" charset="0"/>
              </a:rPr>
              <a:t> и </a:t>
            </a:r>
            <a:r>
              <a:rPr lang="ru-RU" sz="2800" b="1" spc="0" dirty="0" err="1">
                <a:latin typeface="Times New Roman" pitchFamily="18" charset="0"/>
                <a:ea typeface="+mn-ea"/>
                <a:cs typeface="Times New Roman" pitchFamily="18" charset="0"/>
              </a:rPr>
              <a:t>постхирургическая</a:t>
            </a:r>
            <a:r>
              <a:rPr lang="ru-RU" sz="2800" b="1" spc="0" dirty="0">
                <a:latin typeface="Times New Roman" pitchFamily="18" charset="0"/>
                <a:ea typeface="+mn-ea"/>
                <a:cs typeface="Times New Roman" pitchFamily="18" charset="0"/>
              </a:rPr>
              <a:t> профилактика).</a:t>
            </a:r>
            <a:endParaRPr lang="ru-RU" sz="2800" dirty="0">
              <a:latin typeface="Calibri"/>
              <a:ea typeface="Times New Roman"/>
              <a:cs typeface="Times New Roman"/>
            </a:endParaRPr>
          </a:p>
        </p:txBody>
      </p:sp>
      <p:sp>
        <p:nvSpPr>
          <p:cNvPr id="3" name="Подзаголовок 2"/>
          <p:cNvSpPr>
            <a:spLocks noGrp="1"/>
          </p:cNvSpPr>
          <p:nvPr>
            <p:ph type="subTitle" idx="1"/>
          </p:nvPr>
        </p:nvSpPr>
        <p:spPr>
          <a:xfrm>
            <a:off x="675862" y="3644113"/>
            <a:ext cx="11119218" cy="2097360"/>
          </a:xfrm>
        </p:spPr>
        <p:txBody>
          <a:bodyPr>
            <a:normAutofit/>
          </a:bodyPr>
          <a:lstStyle/>
          <a:p>
            <a:pPr algn="l"/>
            <a:r>
              <a:rPr lang="kk-KZ" sz="2000" dirty="0">
                <a:solidFill>
                  <a:schemeClr val="tx1"/>
                </a:solidFill>
                <a:latin typeface="Times New Roman" panose="02020603050405020304" pitchFamily="18" charset="0"/>
                <a:cs typeface="Times New Roman" panose="02020603050405020304" pitchFamily="18" charset="0"/>
              </a:rPr>
              <a:t>Участник №4 </a:t>
            </a:r>
            <a:endParaRPr lang="ru-RU" sz="2000" dirty="0">
              <a:solidFill>
                <a:schemeClr val="tx1"/>
              </a:solidFill>
              <a:latin typeface="Times New Roman" panose="02020603050405020304" pitchFamily="18" charset="0"/>
              <a:cs typeface="Times New Roman" panose="02020603050405020304" pitchFamily="18" charset="0"/>
            </a:endParaRPr>
          </a:p>
          <a:p>
            <a:pPr algn="l"/>
            <a:r>
              <a:rPr lang="kk-KZ" sz="2000" dirty="0">
                <a:solidFill>
                  <a:schemeClr val="tx1"/>
                </a:solidFill>
                <a:latin typeface="Times New Roman" panose="02020603050405020304" pitchFamily="18" charset="0"/>
                <a:cs typeface="Times New Roman" panose="02020603050405020304" pitchFamily="18" charset="0"/>
              </a:rPr>
              <a:t>Курбанова Асель Ярмагаметқызы - главный специалист УСЭК  Талгарского района Алматинской области </a:t>
            </a: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1045030" y="194116"/>
            <a:ext cx="10646228" cy="830997"/>
          </a:xfrm>
          <a:prstGeom prst="rect">
            <a:avLst/>
          </a:prstGeom>
        </p:spPr>
        <p:txBody>
          <a:bodyPr wrap="square">
            <a:spAutoFit/>
          </a:bodyPr>
          <a:lstStyle/>
          <a:p>
            <a:pPr lvl="0" algn="ctr">
              <a:spcBef>
                <a:spcPct val="0"/>
              </a:spcBef>
              <a:defRPr/>
            </a:pPr>
            <a:r>
              <a:rPr lang="kk-KZ" sz="2400" b="1" dirty="0">
                <a:latin typeface="Times New Roman" pitchFamily="18" charset="0"/>
                <a:cs typeface="Times New Roman" pitchFamily="18" charset="0"/>
              </a:rPr>
              <a:t>«Профилактика инфекции и инфекционный контроль (ПИИК), </a:t>
            </a:r>
          </a:p>
          <a:p>
            <a:pPr lvl="0" algn="ctr">
              <a:spcBef>
                <a:spcPct val="0"/>
              </a:spcBef>
              <a:defRPr/>
            </a:pPr>
            <a:r>
              <a:rPr lang="ru-RU" sz="2400" b="1" dirty="0">
                <a:latin typeface="Times New Roman" pitchFamily="18" charset="0"/>
                <a:cs typeface="Times New Roman" pitchFamily="18" charset="0"/>
              </a:rPr>
              <a:t>вопросы эпидемиологического надзора за ИСМП</a:t>
            </a:r>
            <a:r>
              <a:rPr lang="kk-KZ" sz="2400" b="1" dirty="0">
                <a:latin typeface="Times New Roman" pitchFamily="18" charset="0"/>
                <a:cs typeface="Times New Roman" pitchFamily="18" charset="0"/>
              </a:rPr>
              <a:t>»</a:t>
            </a: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61</a:t>
            </a:fld>
            <a:endParaRPr lang="ru-RU">
              <a:solidFill>
                <a:prstClr val="black">
                  <a:tint val="75000"/>
                </a:prstClr>
              </a:solidFill>
            </a:endParaRPr>
          </a:p>
        </p:txBody>
      </p:sp>
    </p:spTree>
    <p:extLst>
      <p:ext uri="{BB962C8B-B14F-4D97-AF65-F5344CB8AC3E}">
        <p14:creationId xmlns:p14="http://schemas.microsoft.com/office/powerpoint/2010/main" val="2283802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9493" y="634082"/>
            <a:ext cx="10849205" cy="5204048"/>
          </a:xfrm>
        </p:spPr>
        <p:txBody>
          <a:bodyPr>
            <a:normAutofit/>
          </a:bodyPr>
          <a:lstStyle/>
          <a:p>
            <a:pPr marL="0" indent="0" algn="just">
              <a:buNone/>
            </a:pPr>
            <a:r>
              <a:rPr lang="ru-RU" sz="2000" b="1" dirty="0">
                <a:latin typeface="Times New Roman" panose="02020603050405020304" pitchFamily="18" charset="0"/>
                <a:cs typeface="Times New Roman" panose="02020603050405020304" pitchFamily="18" charset="0"/>
              </a:rPr>
              <a:t>	Актуальность – </a:t>
            </a:r>
            <a:r>
              <a:rPr lang="ru-RU" sz="2000" b="0" i="0" dirty="0">
                <a:effectLst/>
                <a:latin typeface="Times New Roman" panose="02020603050405020304" pitchFamily="18" charset="0"/>
                <a:cs typeface="Times New Roman" panose="02020603050405020304" pitchFamily="18" charset="0"/>
              </a:rPr>
              <a:t>Несмотря на значительный прогресс в использовании хирургических методов, усовершенствование эргономики в операционной, инфекции области хирургического вмешательства (ИОХВ) остаются значительным бременем, связанным с повышенной заболеваемостью, смертностью и расходами на здравоохранение. Опубликованные национальные и международные рекомендации по профилактике ИОХВ, в том числе недавние рекомендации Всемирной организации здравоохранения, но внедрение в клиническую практику остается нерешенной проблемой. Программы улучшения ИОХВ требуют комплексного подхода с мерами, принимаемыми во время пред-, </a:t>
            </a:r>
            <a:r>
              <a:rPr lang="ru-RU" sz="2000" b="0" i="0" dirty="0" err="1">
                <a:effectLst/>
                <a:latin typeface="Times New Roman" panose="02020603050405020304" pitchFamily="18" charset="0"/>
                <a:cs typeface="Times New Roman" panose="02020603050405020304" pitchFamily="18" charset="0"/>
              </a:rPr>
              <a:t>интра</a:t>
            </a:r>
            <a:r>
              <a:rPr lang="ru-RU" sz="2000" b="0" i="0" dirty="0">
                <a:effectLst/>
                <a:latin typeface="Times New Roman" panose="02020603050405020304" pitchFamily="18" charset="0"/>
                <a:cs typeface="Times New Roman" panose="02020603050405020304" pitchFamily="18" charset="0"/>
              </a:rPr>
              <a:t>- и послеоперационного ухода со стороны многочисленных вовлеченных заинтересованных сторон. Текущие стратегии профилактики ИОХВ в основном сосредоточены на роли медицинских работников (МР) и факторах риска, связанных с процедурами.</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Цели:</a:t>
            </a:r>
          </a:p>
          <a:p>
            <a:pPr marL="457200" indent="-457200" algn="just">
              <a:buAutoNum type="arabicPeriod"/>
            </a:pPr>
            <a:r>
              <a:rPr lang="ru-RU" sz="2000" dirty="0">
                <a:latin typeface="Times New Roman" panose="02020603050405020304" pitchFamily="18" charset="0"/>
                <a:cs typeface="Times New Roman" panose="02020603050405020304" pitchFamily="18" charset="0"/>
              </a:rPr>
              <a:t>Провести анализ имеющихся и используемых мер профилактики ИОХВ в хирургических отделениях и стационарах района.</a:t>
            </a:r>
          </a:p>
          <a:p>
            <a:pPr marL="457200" indent="-457200" algn="just">
              <a:buAutoNum type="arabicPeriod"/>
            </a:pPr>
            <a:r>
              <a:rPr lang="ru-RU" sz="2000" dirty="0">
                <a:latin typeface="Times New Roman" panose="02020603050405020304" pitchFamily="18" charset="0"/>
                <a:cs typeface="Times New Roman" panose="02020603050405020304" pitchFamily="18" charset="0"/>
              </a:rPr>
              <a:t>Изучить  новые и обновленные научно-обоснованные рекомендации по профилактике ИОХВ (пре, </a:t>
            </a:r>
            <a:r>
              <a:rPr lang="ru-RU" sz="2000" dirty="0" err="1">
                <a:latin typeface="Times New Roman" pitchFamily="18" charset="0"/>
                <a:cs typeface="Times New Roman" pitchFamily="18" charset="0"/>
              </a:rPr>
              <a:t>интра</a:t>
            </a:r>
            <a:r>
              <a:rPr lang="ru-RU" sz="2000" dirty="0">
                <a:latin typeface="Times New Roman" pitchFamily="18" charset="0"/>
                <a:cs typeface="Times New Roman" pitchFamily="18" charset="0"/>
              </a:rPr>
              <a:t> и </a:t>
            </a:r>
            <a:r>
              <a:rPr lang="ru-RU" sz="2000" dirty="0" err="1">
                <a:latin typeface="Times New Roman" pitchFamily="18" charset="0"/>
                <a:cs typeface="Times New Roman" pitchFamily="18" charset="0"/>
              </a:rPr>
              <a:t>постхирургическая</a:t>
            </a:r>
            <a:r>
              <a:rPr lang="ru-RU" sz="2000" dirty="0">
                <a:latin typeface="Times New Roman" pitchFamily="18" charset="0"/>
                <a:cs typeface="Times New Roman" pitchFamily="18" charset="0"/>
              </a:rPr>
              <a:t> профилактика).</a:t>
            </a:r>
          </a:p>
          <a:p>
            <a:pPr marL="457200" indent="-457200" algn="just">
              <a:buAutoNum type="arabicPeriod"/>
            </a:pPr>
            <a:endParaRPr lang="ru-RU" sz="2000" dirty="0">
              <a:latin typeface="Times New Roman" pitchFamily="18" charset="0"/>
              <a:cs typeface="Times New Roman" pitchFamily="18" charset="0"/>
            </a:endParaRPr>
          </a:p>
        </p:txBody>
      </p:sp>
      <p:sp>
        <p:nvSpPr>
          <p:cNvPr id="4" name="Заголовок 1"/>
          <p:cNvSpPr txBox="1">
            <a:spLocks/>
          </p:cNvSpPr>
          <p:nvPr/>
        </p:nvSpPr>
        <p:spPr>
          <a:xfrm>
            <a:off x="1336788" y="0"/>
            <a:ext cx="8558741"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kk-KZ" sz="2800" b="1" dirty="0">
                <a:solidFill>
                  <a:schemeClr val="tx1"/>
                </a:solidFill>
                <a:latin typeface="Times New Roman" panose="02020603050405020304" pitchFamily="18" charset="0"/>
                <a:cs typeface="Times New Roman" panose="02020603050405020304" pitchFamily="18" charset="0"/>
              </a:rPr>
              <a:t>Введение</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62</a:t>
            </a:fld>
            <a:endParaRPr lang="ru-RU">
              <a:solidFill>
                <a:prstClr val="black">
                  <a:tint val="75000"/>
                </a:prstClr>
              </a:solidFill>
            </a:endParaRPr>
          </a:p>
        </p:txBody>
      </p:sp>
    </p:spTree>
    <p:extLst>
      <p:ext uri="{BB962C8B-B14F-4D97-AF65-F5344CB8AC3E}">
        <p14:creationId xmlns:p14="http://schemas.microsoft.com/office/powerpoint/2010/main" val="2491765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125" y="114503"/>
            <a:ext cx="12065876" cy="5204048"/>
          </a:xfrm>
        </p:spPr>
        <p:txBody>
          <a:bodyPr>
            <a:normAutofit/>
          </a:bodyPr>
          <a:lstStyle/>
          <a:p>
            <a:pPr marL="114300" indent="0" algn="just">
              <a:buNone/>
            </a:pPr>
            <a:r>
              <a:rPr lang="ru-RU" sz="1800" dirty="0">
                <a:latin typeface="Times New Roman" panose="02020603050405020304" pitchFamily="18" charset="0"/>
                <a:cs typeface="Times New Roman" panose="02020603050405020304" pitchFamily="18" charset="0"/>
              </a:rPr>
              <a:t>На сегодняшний день в </a:t>
            </a:r>
            <a:r>
              <a:rPr lang="ru-RU" sz="1800" dirty="0" err="1">
                <a:latin typeface="Times New Roman" panose="02020603050405020304" pitchFamily="18" charset="0"/>
                <a:cs typeface="Times New Roman" panose="02020603050405020304" pitchFamily="18" charset="0"/>
              </a:rPr>
              <a:t>Талгарском</a:t>
            </a:r>
            <a:r>
              <a:rPr lang="ru-RU" sz="1800" dirty="0">
                <a:latin typeface="Times New Roman" panose="02020603050405020304" pitchFamily="18" charset="0"/>
                <a:cs typeface="Times New Roman" panose="02020603050405020304" pitchFamily="18" charset="0"/>
              </a:rPr>
              <a:t> районе проживает всего – 215477, из них взрослых – 142 972, подростков –8 343 , дети от 1 до 14 лет –64157 , детей до 1 года – 3 680.</a:t>
            </a:r>
          </a:p>
          <a:p>
            <a:pPr marL="114300" indent="0" algn="just">
              <a:buNone/>
            </a:pPr>
            <a:r>
              <a:rPr lang="ru-RU" sz="1800" dirty="0">
                <a:latin typeface="Times New Roman" panose="02020603050405020304" pitchFamily="18" charset="0"/>
                <a:cs typeface="Times New Roman" panose="02020603050405020304" pitchFamily="18" charset="0"/>
              </a:rPr>
              <a:t>В городе имеется один круглосуточный стационар на 245 коек на базе ЦРБ </a:t>
            </a:r>
            <a:r>
              <a:rPr lang="ru-RU" sz="1800" dirty="0" err="1">
                <a:latin typeface="Times New Roman" panose="02020603050405020304" pitchFamily="18" charset="0"/>
                <a:cs typeface="Times New Roman" panose="02020603050405020304" pitchFamily="18" charset="0"/>
              </a:rPr>
              <a:t>Талгарского</a:t>
            </a:r>
            <a:r>
              <a:rPr lang="ru-RU" sz="1800" dirty="0">
                <a:latin typeface="Times New Roman" panose="02020603050405020304" pitchFamily="18" charset="0"/>
                <a:cs typeface="Times New Roman" panose="02020603050405020304" pitchFamily="18" charset="0"/>
              </a:rPr>
              <a:t> района, из них 30 коек в хирургии.</a:t>
            </a:r>
          </a:p>
        </p:txBody>
      </p:sp>
      <p:sp>
        <p:nvSpPr>
          <p:cNvPr id="5" name="Содержимое 6">
            <a:extLst>
              <a:ext uri="{FF2B5EF4-FFF2-40B4-BE49-F238E27FC236}">
                <a16:creationId xmlns:a16="http://schemas.microsoft.com/office/drawing/2014/main" id="{A98E5111-52BA-D6D0-2578-5E07E031A82C}"/>
              </a:ext>
            </a:extLst>
          </p:cNvPr>
          <p:cNvSpPr txBox="1">
            <a:spLocks/>
          </p:cNvSpPr>
          <p:nvPr/>
        </p:nvSpPr>
        <p:spPr>
          <a:xfrm>
            <a:off x="2298423" y="5765485"/>
            <a:ext cx="7296811" cy="8397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endParaRPr lang="kk-KZ" sz="2000" dirty="0">
              <a:solidFill>
                <a:prstClr val="black"/>
              </a:solidFill>
            </a:endParaRPr>
          </a:p>
        </p:txBody>
      </p:sp>
      <p:sp>
        <p:nvSpPr>
          <p:cNvPr id="6" name="Заголовок 1">
            <a:extLst>
              <a:ext uri="{FF2B5EF4-FFF2-40B4-BE49-F238E27FC236}">
                <a16:creationId xmlns:a16="http://schemas.microsoft.com/office/drawing/2014/main" id="{FB07E768-79CC-53EE-29E6-962D9F55D014}"/>
              </a:ext>
            </a:extLst>
          </p:cNvPr>
          <p:cNvSpPr txBox="1">
            <a:spLocks/>
          </p:cNvSpPr>
          <p:nvPr/>
        </p:nvSpPr>
        <p:spPr>
          <a:xfrm>
            <a:off x="623392" y="450144"/>
            <a:ext cx="10972800" cy="11786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kk-KZ" sz="2000" b="1" dirty="0">
              <a:solidFill>
                <a:srgbClr val="8064A2">
                  <a:lumMod val="75000"/>
                </a:srgbClr>
              </a:soli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a:xfrm>
            <a:off x="9050937" y="6240135"/>
            <a:ext cx="2844800" cy="365125"/>
          </a:xfrm>
        </p:spPr>
        <p:txBody>
          <a:bodyPr/>
          <a:lstStyle/>
          <a:p>
            <a:fld id="{B19B0651-EE4F-4900-A07F-96A6BFA9D0F0}" type="slidenum">
              <a:rPr lang="ru-RU" smtClean="0">
                <a:solidFill>
                  <a:prstClr val="black">
                    <a:tint val="75000"/>
                  </a:prstClr>
                </a:solidFill>
              </a:rPr>
              <a:pPr/>
              <a:t>63</a:t>
            </a:fld>
            <a:endParaRPr lang="ru-RU">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834" y="1316420"/>
            <a:ext cx="8875987" cy="435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687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188640"/>
            <a:ext cx="10945216" cy="1066130"/>
          </a:xfrm>
        </p:spPr>
        <p:txBody>
          <a:bodyPr>
            <a:noAutofit/>
          </a:bodyPr>
          <a:lstStyle/>
          <a:p>
            <a:pPr algn="just"/>
            <a:r>
              <a:rPr lang="ru-RU" sz="1800" dirty="0">
                <a:latin typeface="Times New Roman" panose="02020603050405020304" pitchFamily="18" charset="0"/>
                <a:cs typeface="Times New Roman" panose="02020603050405020304" pitchFamily="18" charset="0"/>
              </a:rPr>
              <a:t>Для изучения имеющихся и используемых мер по профилактике ИОХВ было проведено анкетирование среди медицинского персонала отделения хирургии и операционного блока. Анкета состояла из 10 вопросов, охватывающих меры профилактики ИОХВ. Анкетирование проводилось через </a:t>
            </a:r>
            <a:r>
              <a:rPr lang="en-US" sz="1800" dirty="0">
                <a:latin typeface="Times New Roman" panose="02020603050405020304" pitchFamily="18" charset="0"/>
                <a:cs typeface="Times New Roman" panose="02020603050405020304" pitchFamily="18" charset="0"/>
              </a:rPr>
              <a:t>GOOGLE</a:t>
            </a:r>
            <a:r>
              <a:rPr lang="kk-KZ" sz="1800" dirty="0">
                <a:latin typeface="Times New Roman" panose="02020603050405020304" pitchFamily="18" charset="0"/>
                <a:cs typeface="Times New Roman" panose="02020603050405020304" pitchFamily="18" charset="0"/>
              </a:rPr>
              <a:t>-ФОРМЫ в онлайн формате. </a:t>
            </a:r>
            <a:endParaRPr lang="ru-RU" sz="1800" dirty="0">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2446685142"/>
              </p:ext>
            </p:extLst>
          </p:nvPr>
        </p:nvGraphicFramePr>
        <p:xfrm>
          <a:off x="543149" y="1457947"/>
          <a:ext cx="10876789"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64</a:t>
            </a:fld>
            <a:endParaRPr lang="ru-RU">
              <a:solidFill>
                <a:prstClr val="black">
                  <a:tint val="75000"/>
                </a:prstClr>
              </a:solidFill>
            </a:endParaRPr>
          </a:p>
        </p:txBody>
      </p:sp>
      <p:sp>
        <p:nvSpPr>
          <p:cNvPr id="4" name="Прямоугольник 3"/>
          <p:cNvSpPr/>
          <p:nvPr/>
        </p:nvSpPr>
        <p:spPr>
          <a:xfrm>
            <a:off x="2737014" y="5612524"/>
            <a:ext cx="5981830" cy="646331"/>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*анкетированием был охвачен весь медицинский персонал</a:t>
            </a:r>
          </a:p>
          <a:p>
            <a:r>
              <a:rPr lang="kk-KZ" dirty="0">
                <a:latin typeface="Times New Roman" panose="02020603050405020304" pitchFamily="18" charset="0"/>
                <a:cs typeface="Times New Roman" panose="02020603050405020304" pitchFamily="18" charset="0"/>
              </a:rPr>
              <a:t>Период проведения с 06 по 12 июня 2023года </a:t>
            </a:r>
            <a:endParaRPr lang="ru-RU" dirty="0"/>
          </a:p>
        </p:txBody>
      </p:sp>
    </p:spTree>
    <p:extLst>
      <p:ext uri="{BB962C8B-B14F-4D97-AF65-F5344CB8AC3E}">
        <p14:creationId xmlns:p14="http://schemas.microsoft.com/office/powerpoint/2010/main" val="3682195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983" y="1101012"/>
            <a:ext cx="6168131" cy="3769568"/>
          </a:xfrm>
        </p:spPr>
      </p:pic>
      <p:sp>
        <p:nvSpPr>
          <p:cNvPr id="2" name="Прямоугольник 1"/>
          <p:cNvSpPr/>
          <p:nvPr/>
        </p:nvSpPr>
        <p:spPr>
          <a:xfrm>
            <a:off x="522514" y="178530"/>
            <a:ext cx="10627567" cy="830997"/>
          </a:xfrm>
          <a:prstGeom prst="rect">
            <a:avLst/>
          </a:prstGeom>
        </p:spPr>
        <p:txBody>
          <a:bodyPr wrap="square">
            <a:spAutoFit/>
          </a:bodyPr>
          <a:lstStyle/>
          <a:p>
            <a:pPr lvl="0" algn="ctr"/>
            <a:r>
              <a:rPr lang="kk-KZ" sz="2400" b="1" dirty="0">
                <a:solidFill>
                  <a:prstClr val="black"/>
                </a:solidFill>
                <a:latin typeface="Times New Roman" panose="02020603050405020304" pitchFamily="18" charset="0"/>
                <a:cs typeface="Times New Roman" panose="02020603050405020304" pitchFamily="18" charset="0"/>
              </a:rPr>
              <a:t>Предоперационная профилактика ИОХВ:</a:t>
            </a:r>
          </a:p>
          <a:p>
            <a:pPr lvl="0" algn="ctr"/>
            <a:r>
              <a:rPr lang="kk-KZ" sz="2400" b="1" dirty="0">
                <a:solidFill>
                  <a:prstClr val="black"/>
                </a:solidFill>
                <a:latin typeface="Times New Roman" panose="02020603050405020304" pitchFamily="18" charset="0"/>
                <a:cs typeface="Times New Roman" panose="02020603050405020304" pitchFamily="18" charset="0"/>
              </a:rPr>
              <a:t>Курение</a:t>
            </a:r>
            <a:endParaRPr lang="ru-RU" sz="2800" b="1" dirty="0">
              <a:solidFill>
                <a:prstClr val="black"/>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65</a:t>
            </a:fld>
            <a:endParaRPr lang="ru-RU">
              <a:solidFill>
                <a:prstClr val="black">
                  <a:tint val="75000"/>
                </a:prstClr>
              </a:solidFill>
            </a:endParaRPr>
          </a:p>
        </p:txBody>
      </p:sp>
      <p:sp>
        <p:nvSpPr>
          <p:cNvPr id="8" name="Прямоугольник 7">
            <a:extLst>
              <a:ext uri="{FF2B5EF4-FFF2-40B4-BE49-F238E27FC236}">
                <a16:creationId xmlns:a16="http://schemas.microsoft.com/office/drawing/2014/main" id="{944C754D-E658-4B0A-A8AB-AF7A2AA5E3FB}"/>
              </a:ext>
            </a:extLst>
          </p:cNvPr>
          <p:cNvSpPr/>
          <p:nvPr/>
        </p:nvSpPr>
        <p:spPr>
          <a:xfrm>
            <a:off x="5689600" y="1101012"/>
            <a:ext cx="6096000" cy="3693319"/>
          </a:xfrm>
          <a:prstGeom prst="rect">
            <a:avLst/>
          </a:prstGeom>
        </p:spPr>
        <p:txBody>
          <a:bodyPr>
            <a:spAutoFit/>
          </a:bodyPr>
          <a:lstStyle/>
          <a:p>
            <a:pPr marL="114300" indent="0" algn="just">
              <a:spcBef>
                <a:spcPts val="0"/>
              </a:spcBef>
              <a:buNone/>
            </a:pPr>
            <a:r>
              <a:rPr lang="ru-RU" dirty="0">
                <a:latin typeface="Times New Roman" panose="02020603050405020304" pitchFamily="18" charset="0"/>
                <a:cs typeface="Times New Roman" panose="02020603050405020304" pitchFamily="18" charset="0"/>
              </a:rPr>
              <a:t>Пациенту рекомендуется отказаться от курения за один месяц до операции.</a:t>
            </a:r>
            <a:endParaRPr lang="kk-KZ" dirty="0">
              <a:latin typeface="Times New Roman" panose="02020603050405020304" pitchFamily="18" charset="0"/>
              <a:cs typeface="Times New Roman" panose="02020603050405020304" pitchFamily="18" charset="0"/>
            </a:endParaRPr>
          </a:p>
          <a:p>
            <a:pPr marL="114300" indent="0" algn="just">
              <a:spcBef>
                <a:spcPts val="0"/>
              </a:spcBef>
              <a:buNone/>
            </a:pPr>
            <a:endParaRPr lang="ru-RU" dirty="0">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 У курящих пациентов </a:t>
            </a:r>
            <a:r>
              <a:rPr lang="ru-RU" u="sng" dirty="0">
                <a:latin typeface="Times New Roman" panose="02020603050405020304" pitchFamily="18" charset="0"/>
                <a:cs typeface="Times New Roman" panose="02020603050405020304" pitchFamily="18" charset="0"/>
              </a:rPr>
              <a:t>достоверно чаще </a:t>
            </a:r>
            <a:r>
              <a:rPr lang="ru-RU" dirty="0">
                <a:latin typeface="Times New Roman" panose="02020603050405020304" pitchFamily="18" charset="0"/>
                <a:cs typeface="Times New Roman" panose="02020603050405020304" pitchFamily="18" charset="0"/>
              </a:rPr>
              <a:t>в послеоперационном периоде развивается нагноение раны и легочные осложнения. </a:t>
            </a:r>
          </a:p>
          <a:p>
            <a:pPr marL="114300" indent="0" algn="just">
              <a:spcBef>
                <a:spcPts val="0"/>
              </a:spcBef>
              <a:buNone/>
            </a:pPr>
            <a:endParaRPr lang="ru-RU" dirty="0">
              <a:latin typeface="Times New Roman" panose="02020603050405020304" pitchFamily="18" charset="0"/>
              <a:cs typeface="Times New Roman" panose="02020603050405020304" pitchFamily="18" charset="0"/>
            </a:endParaRPr>
          </a:p>
          <a:p>
            <a:pPr marL="114300" indent="0" algn="just">
              <a:spcBef>
                <a:spcPts val="0"/>
              </a:spcBef>
              <a:buNone/>
            </a:pPr>
            <a:r>
              <a:rPr lang="ru-RU" dirty="0">
                <a:latin typeface="Times New Roman" panose="02020603050405020304" pitchFamily="18" charset="0"/>
                <a:cs typeface="Times New Roman" panose="02020603050405020304" pitchFamily="18" charset="0"/>
              </a:rPr>
              <a:t>Сроки воздержания от курения варьируют от 2 до 8 недель, наиболее оптимальным является прекращение курения за 4 недели перед операцией. Подразумевается также, что пациент не будет курить и в ближайшем послеоперационном периоде. Безусловно, эта рекомендация приемлема только для плановой хирургии.</a:t>
            </a:r>
            <a:endParaRPr lang="kk-KZ"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631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5451" y="271425"/>
            <a:ext cx="7026475" cy="954107"/>
          </a:xfrm>
          <a:prstGeom prst="rect">
            <a:avLst/>
          </a:prstGeom>
        </p:spPr>
        <p:txBody>
          <a:bodyPr wrap="none">
            <a:spAutoFit/>
          </a:bodyPr>
          <a:lstStyle/>
          <a:p>
            <a:pPr algn="ctr"/>
            <a:r>
              <a:rPr lang="kk-KZ" sz="2800" b="1" dirty="0">
                <a:solidFill>
                  <a:prstClr val="black"/>
                </a:solidFill>
                <a:latin typeface="Times New Roman" panose="02020603050405020304" pitchFamily="18" charset="0"/>
                <a:cs typeface="Times New Roman" panose="02020603050405020304" pitchFamily="18" charset="0"/>
              </a:rPr>
              <a:t>Предоперационная профилактика ИОХВ:</a:t>
            </a:r>
          </a:p>
          <a:p>
            <a:pPr algn="ctr"/>
            <a:r>
              <a:rPr lang="ru-RU" sz="2800" b="1" dirty="0" err="1">
                <a:latin typeface="Times New Roman" panose="02020603050405020304" pitchFamily="18" charset="0"/>
                <a:cs typeface="Times New Roman" panose="02020603050405020304" pitchFamily="18" charset="0"/>
              </a:rPr>
              <a:t>Нутритивная</a:t>
            </a:r>
            <a:r>
              <a:rPr lang="ru-RU" sz="2800" b="1" dirty="0">
                <a:latin typeface="Times New Roman" panose="02020603050405020304" pitchFamily="18" charset="0"/>
                <a:cs typeface="Times New Roman" panose="02020603050405020304" pitchFamily="18" charset="0"/>
              </a:rPr>
              <a:t> поддержка</a:t>
            </a:r>
          </a:p>
        </p:txBody>
      </p:sp>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66</a:t>
            </a:fld>
            <a:endParaRPr lang="ru-RU">
              <a:solidFill>
                <a:prstClr val="black">
                  <a:tint val="75000"/>
                </a:prstClr>
              </a:solidFill>
            </a:endParaRPr>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3602186756"/>
              </p:ext>
            </p:extLst>
          </p:nvPr>
        </p:nvGraphicFramePr>
        <p:xfrm>
          <a:off x="483476" y="145831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Объект 7"/>
          <p:cNvGraphicFramePr>
            <a:graphicFrameLocks noGrp="1"/>
          </p:cNvGraphicFramePr>
          <p:nvPr>
            <p:ph sz="half" idx="2"/>
            <p:extLst>
              <p:ext uri="{D42A27DB-BD31-4B8C-83A1-F6EECF244321}">
                <p14:modId xmlns:p14="http://schemas.microsoft.com/office/powerpoint/2010/main" val="856941127"/>
              </p:ext>
            </p:extLst>
          </p:nvPr>
        </p:nvGraphicFramePr>
        <p:xfrm>
          <a:off x="6229131" y="1379483"/>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7532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35" y="6261412"/>
            <a:ext cx="8558741" cy="596588"/>
          </a:xfrm>
        </p:spPr>
        <p:txBody>
          <a:bodyPr/>
          <a:lstStyle/>
          <a:p>
            <a:pPr marL="457200" indent="-457200">
              <a:buFont typeface="Wingdings" panose="05000000000000000000" pitchFamily="2" charset="2"/>
              <a:buChar char="q"/>
            </a:pPr>
            <a:r>
              <a:rPr lang="ru-RU" sz="1800" dirty="0">
                <a:solidFill>
                  <a:schemeClr val="accent4">
                    <a:lumMod val="75000"/>
                  </a:schemeClr>
                </a:solidFill>
              </a:rPr>
              <a:t>Предоперационный этап</a:t>
            </a:r>
          </a:p>
        </p:txBody>
      </p:sp>
      <p:graphicFrame>
        <p:nvGraphicFramePr>
          <p:cNvPr id="9" name="Схема 8"/>
          <p:cNvGraphicFramePr/>
          <p:nvPr>
            <p:extLst>
              <p:ext uri="{D42A27DB-BD31-4B8C-83A1-F6EECF244321}">
                <p14:modId xmlns:p14="http://schemas.microsoft.com/office/powerpoint/2010/main" val="643742475"/>
              </p:ext>
            </p:extLst>
          </p:nvPr>
        </p:nvGraphicFramePr>
        <p:xfrm>
          <a:off x="417247" y="621605"/>
          <a:ext cx="11019577" cy="5664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23392" y="5445805"/>
            <a:ext cx="11137237" cy="430887"/>
          </a:xfrm>
          <a:prstGeom prst="rect">
            <a:avLst/>
          </a:prstGeom>
          <a:noFill/>
        </p:spPr>
        <p:txBody>
          <a:bodyPr wrap="square" rtlCol="0">
            <a:spAutoFit/>
          </a:bodyPr>
          <a:lstStyle/>
          <a:p>
            <a:r>
              <a:rPr lang="kk-KZ" sz="1100" i="1" dirty="0">
                <a:solidFill>
                  <a:prstClr val="black"/>
                </a:solidFill>
                <a:latin typeface="Times New Roman" panose="02020603050405020304" pitchFamily="18" charset="0"/>
                <a:cs typeface="Times New Roman" panose="02020603050405020304" pitchFamily="18" charset="0"/>
              </a:rPr>
              <a:t>(</a:t>
            </a:r>
            <a:r>
              <a:rPr lang="ru-RU" sz="1100" i="1" dirty="0">
                <a:solidFill>
                  <a:prstClr val="black"/>
                </a:solidFill>
                <a:latin typeface="Times New Roman" panose="02020603050405020304" pitchFamily="18" charset="0"/>
                <a:cs typeface="Times New Roman" panose="02020603050405020304" pitchFamily="18" charset="0"/>
              </a:rPr>
              <a:t>Профилактика инфекций области хирургического вмешательства. Клинические рекомендации. – Н. Новгород: Изд-во «Ремедиум Приволжье», 2018. – 72 с.</a:t>
            </a:r>
            <a:r>
              <a:rPr lang="kk-KZ" sz="1100" i="1" dirty="0">
                <a:solidFill>
                  <a:prstClr val="black"/>
                </a:solidFill>
                <a:latin typeface="Times New Roman" panose="02020603050405020304" pitchFamily="18" charset="0"/>
                <a:cs typeface="Times New Roman" panose="02020603050405020304" pitchFamily="18" charset="0"/>
              </a:rPr>
              <a:t>)</a:t>
            </a:r>
            <a:endParaRPr lang="ru-RU" sz="1100" i="1" dirty="0">
              <a:solidFill>
                <a:prstClr val="black"/>
              </a:solidFill>
              <a:latin typeface="Times New Roman" panose="02020603050405020304" pitchFamily="18" charset="0"/>
              <a:cs typeface="Times New Roman" panose="02020603050405020304" pitchFamily="18" charset="0"/>
            </a:endParaRPr>
          </a:p>
          <a:p>
            <a:endParaRPr lang="ru-RU" sz="1100" dirty="0">
              <a:solidFill>
                <a:prstClr val="black"/>
              </a:solidFill>
            </a:endParaRPr>
          </a:p>
        </p:txBody>
      </p:sp>
      <p:sp>
        <p:nvSpPr>
          <p:cNvPr id="5" name="Прямоугольник 4"/>
          <p:cNvSpPr/>
          <p:nvPr/>
        </p:nvSpPr>
        <p:spPr>
          <a:xfrm>
            <a:off x="3496169" y="159940"/>
            <a:ext cx="3643818" cy="461665"/>
          </a:xfrm>
          <a:prstGeom prst="rect">
            <a:avLst/>
          </a:prstGeom>
        </p:spPr>
        <p:txBody>
          <a:bodyPr wrap="none">
            <a:spAutoFit/>
          </a:bodyPr>
          <a:lstStyle/>
          <a:p>
            <a:pPr algn="ctr"/>
            <a:r>
              <a:rPr lang="ru-RU" sz="2400" b="1" dirty="0" err="1">
                <a:latin typeface="Times New Roman" panose="02020603050405020304" pitchFamily="18" charset="0"/>
                <a:cs typeface="Times New Roman" panose="02020603050405020304" pitchFamily="18" charset="0"/>
              </a:rPr>
              <a:t>Нутритивная</a:t>
            </a:r>
            <a:r>
              <a:rPr lang="ru-RU" sz="2400" b="1" dirty="0">
                <a:latin typeface="Times New Roman" panose="02020603050405020304" pitchFamily="18" charset="0"/>
                <a:cs typeface="Times New Roman" panose="02020603050405020304" pitchFamily="18" charset="0"/>
              </a:rPr>
              <a:t> поддержка</a:t>
            </a: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67</a:t>
            </a:fld>
            <a:endParaRPr lang="ru-RU">
              <a:solidFill>
                <a:prstClr val="black">
                  <a:tint val="75000"/>
                </a:prstClr>
              </a:solidFill>
            </a:endParaRPr>
          </a:p>
        </p:txBody>
      </p:sp>
    </p:spTree>
    <p:extLst>
      <p:ext uri="{BB962C8B-B14F-4D97-AF65-F5344CB8AC3E}">
        <p14:creationId xmlns:p14="http://schemas.microsoft.com/office/powerpoint/2010/main" val="1059470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23918"/>
            <a:ext cx="8558741" cy="634082"/>
          </a:xfrm>
        </p:spPr>
        <p:txBody>
          <a:bodyPr/>
          <a:lstStyle/>
          <a:p>
            <a:pPr marL="457200" indent="-457200">
              <a:buFont typeface="Wingdings" panose="05000000000000000000" pitchFamily="2" charset="2"/>
              <a:buChar char="q"/>
            </a:pPr>
            <a:r>
              <a:rPr lang="ru-RU" sz="1800" dirty="0">
                <a:solidFill>
                  <a:schemeClr val="accent4">
                    <a:lumMod val="75000"/>
                  </a:schemeClr>
                </a:solidFill>
              </a:rPr>
              <a:t>Предоперационный этап</a:t>
            </a:r>
          </a:p>
        </p:txBody>
      </p:sp>
      <p:sp>
        <p:nvSpPr>
          <p:cNvPr id="3" name="Объект 2"/>
          <p:cNvSpPr>
            <a:spLocks noGrp="1"/>
          </p:cNvSpPr>
          <p:nvPr>
            <p:ph idx="1"/>
          </p:nvPr>
        </p:nvSpPr>
        <p:spPr>
          <a:xfrm>
            <a:off x="335360" y="908720"/>
            <a:ext cx="10338229" cy="5832648"/>
          </a:xfrm>
        </p:spPr>
        <p:txBody>
          <a:bodyPr>
            <a:normAutofit/>
          </a:bodyPr>
          <a:lstStyle/>
          <a:p>
            <a:pPr algn="just">
              <a:buFont typeface="Wingdings" panose="05000000000000000000" pitchFamily="2" charset="2"/>
              <a:buChar char="Ø"/>
            </a:pPr>
            <a:endParaRPr lang="ru-RU"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1800" dirty="0">
                <a:latin typeface="Times New Roman" panose="02020603050405020304" pitchFamily="18" charset="0"/>
                <a:cs typeface="Times New Roman" panose="02020603050405020304" pitchFamily="18" charset="0"/>
              </a:rPr>
              <a:t>Рекомендуется пациенту прием душа с мылом вечером накануне операции.</a:t>
            </a:r>
          </a:p>
          <a:p>
            <a:pPr algn="just">
              <a:buFont typeface="Wingdings" panose="05000000000000000000" pitchFamily="2" charset="2"/>
              <a:buChar char="Ø"/>
            </a:pPr>
            <a:r>
              <a:rPr lang="ru-RU" sz="1800" dirty="0">
                <a:latin typeface="Times New Roman" panose="02020603050405020304" pitchFamily="18" charset="0"/>
                <a:cs typeface="Times New Roman" panose="02020603050405020304" pitchFamily="18" charset="0"/>
              </a:rPr>
              <a:t>Рекомендуется стрижка волос или их удаление электрическим </a:t>
            </a:r>
            <a:r>
              <a:rPr lang="ru-RU" sz="1800" dirty="0" err="1">
                <a:latin typeface="Times New Roman" panose="02020603050405020304" pitchFamily="18" charset="0"/>
                <a:cs typeface="Times New Roman" panose="02020603050405020304" pitchFamily="18" charset="0"/>
              </a:rPr>
              <a:t>клиппером</a:t>
            </a:r>
            <a:r>
              <a:rPr lang="ru-RU" sz="1800" dirty="0">
                <a:latin typeface="Times New Roman" panose="02020603050405020304" pitchFamily="18" charset="0"/>
                <a:cs typeface="Times New Roman" panose="02020603050405020304" pitchFamily="18" charset="0"/>
              </a:rPr>
              <a:t> с одноразовой головкой в день оперативного вмешательства, если необходимость существует </a:t>
            </a:r>
          </a:p>
          <a:p>
            <a:pPr algn="just">
              <a:buFont typeface="Wingdings" panose="05000000000000000000" pitchFamily="2" charset="2"/>
              <a:buChar char="Ø"/>
            </a:pPr>
            <a:r>
              <a:rPr lang="ru-RU" sz="1800" dirty="0">
                <a:latin typeface="Times New Roman" panose="02020603050405020304" pitchFamily="18" charset="0"/>
                <a:cs typeface="Times New Roman" panose="02020603050405020304" pitchFamily="18" charset="0"/>
              </a:rPr>
              <a:t>Не рекомендуется использование бритвы для удаления волос в зоне оперативного вмешательства из-за повышения риска ИОХВ</a:t>
            </a:r>
          </a:p>
          <a:p>
            <a:pPr algn="just">
              <a:buFont typeface="Wingdings" panose="05000000000000000000" pitchFamily="2" charset="2"/>
              <a:buChar char="Ø"/>
            </a:pPr>
            <a:endParaRPr lang="kk-KZ" sz="1800" dirty="0">
              <a:latin typeface="Times New Roman" panose="02020603050405020304" pitchFamily="18" charset="0"/>
              <a:cs typeface="Times New Roman" panose="02020603050405020304" pitchFamily="18" charset="0"/>
            </a:endParaRPr>
          </a:p>
          <a:p>
            <a:pPr marL="114300" indent="0" algn="just">
              <a:buNone/>
            </a:pPr>
            <a:r>
              <a:rPr lang="ru-RU" sz="1600" dirty="0">
                <a:latin typeface="Times New Roman" panose="02020603050405020304" pitchFamily="18" charset="0"/>
                <a:cs typeface="Times New Roman" panose="02020603050405020304" pitchFamily="18" charset="0"/>
              </a:rPr>
              <a:t>Возрастание риска развития ИОХВ, связанное с бритьем, объясняется микроскопическими порезами кожи, которые позднее служат очагами размножения бактерий. Применение депиляторов может сопровождаться риском развития аллергических реакций.</a:t>
            </a:r>
          </a:p>
          <a:p>
            <a:pPr marL="114300" indent="0" algn="just">
              <a:buNone/>
            </a:pPr>
            <a:endParaRPr lang="kk-KZ" sz="1200" i="1" dirty="0">
              <a:latin typeface="Times New Roman" panose="02020603050405020304" pitchFamily="18" charset="0"/>
              <a:cs typeface="Times New Roman" panose="02020603050405020304" pitchFamily="18" charset="0"/>
            </a:endParaRPr>
          </a:p>
          <a:p>
            <a:pPr marL="114300" indent="0" algn="just">
              <a:buNone/>
            </a:pPr>
            <a:endParaRPr lang="kk-KZ" sz="1200" i="1" dirty="0">
              <a:latin typeface="Times New Roman" panose="02020603050405020304" pitchFamily="18" charset="0"/>
              <a:cs typeface="Times New Roman" panose="02020603050405020304" pitchFamily="18" charset="0"/>
            </a:endParaRPr>
          </a:p>
          <a:p>
            <a:pPr marL="114300" indent="0" algn="just">
              <a:buNone/>
            </a:pPr>
            <a:r>
              <a:rPr lang="kk-KZ" sz="1200" i="1" dirty="0">
                <a:latin typeface="Times New Roman" panose="02020603050405020304" pitchFamily="18" charset="0"/>
                <a:cs typeface="Times New Roman" panose="02020603050405020304" pitchFamily="18" charset="0"/>
              </a:rPr>
              <a:t>(</a:t>
            </a:r>
            <a:r>
              <a:rPr lang="ru-RU" sz="1200" i="1" dirty="0">
                <a:latin typeface="Times New Roman" panose="02020603050405020304" pitchFamily="18" charset="0"/>
                <a:cs typeface="Times New Roman" panose="02020603050405020304" pitchFamily="18" charset="0"/>
              </a:rPr>
              <a:t>Профилактика инфекций области хирургического вмешательства. Клинические рекомендации. – Н. Новгород: Изд-во «Ремедиум Приволжье», 2018. – 72 с.</a:t>
            </a:r>
            <a:r>
              <a:rPr lang="kk-KZ" sz="1200" i="1" dirty="0">
                <a:latin typeface="Times New Roman" panose="02020603050405020304" pitchFamily="18" charset="0"/>
                <a:cs typeface="Times New Roman" panose="02020603050405020304" pitchFamily="18" charset="0"/>
              </a:rPr>
              <a:t>)</a:t>
            </a:r>
            <a:endParaRPr lang="ru-RU" sz="1400" i="1"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0" y="58094"/>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2400" b="1" dirty="0">
                <a:solidFill>
                  <a:schemeClr val="tx1"/>
                </a:solidFill>
                <a:latin typeface="Times New Roman" panose="02020603050405020304" pitchFamily="18" charset="0"/>
                <a:cs typeface="Times New Roman" panose="02020603050405020304" pitchFamily="18" charset="0"/>
              </a:rPr>
              <a:t>Предоперационный душ  и удаление волос в зоне оперативного вмешательства   </a:t>
            </a: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68</a:t>
            </a:fld>
            <a:endParaRPr lang="ru-RU">
              <a:solidFill>
                <a:prstClr val="black">
                  <a:tint val="75000"/>
                </a:prstClr>
              </a:solidFill>
            </a:endParaRPr>
          </a:p>
        </p:txBody>
      </p:sp>
    </p:spTree>
    <p:extLst>
      <p:ext uri="{BB962C8B-B14F-4D97-AF65-F5344CB8AC3E}">
        <p14:creationId xmlns:p14="http://schemas.microsoft.com/office/powerpoint/2010/main" val="495465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983" y="4365104"/>
            <a:ext cx="10160000" cy="1143000"/>
          </a:xfrm>
        </p:spPr>
        <p:txBody>
          <a:bodyPr>
            <a:normAutofit/>
          </a:bodyPr>
          <a:lstStyle/>
          <a:p>
            <a:pPr algn="just"/>
            <a:r>
              <a:rPr lang="ru-RU" sz="2000" dirty="0">
                <a:latin typeface="Times New Roman" panose="02020603050405020304" pitchFamily="18" charset="0"/>
                <a:cs typeface="Times New Roman" panose="02020603050405020304" pitchFamily="18" charset="0"/>
              </a:rPr>
              <a:t>Согласно проведенному опросу стало известно, что в </a:t>
            </a:r>
            <a:r>
              <a:rPr lang="ru-RU" sz="2000" dirty="0" err="1">
                <a:latin typeface="Times New Roman" panose="02020603050405020304" pitchFamily="18" charset="0"/>
                <a:cs typeface="Times New Roman" panose="02020603050405020304" pitchFamily="18" charset="0"/>
              </a:rPr>
              <a:t>Талгарской</a:t>
            </a:r>
            <a:r>
              <a:rPr lang="ru-RU" sz="2000" dirty="0">
                <a:latin typeface="Times New Roman" panose="02020603050405020304" pitchFamily="18" charset="0"/>
                <a:cs typeface="Times New Roman" panose="02020603050405020304" pitchFamily="18" charset="0"/>
              </a:rPr>
              <a:t> ЦРБ удаление волос проводят с помощью одноразовых станков</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484" y="836712"/>
            <a:ext cx="1075699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txBox="1">
            <a:spLocks/>
          </p:cNvSpPr>
          <p:nvPr/>
        </p:nvSpPr>
        <p:spPr>
          <a:xfrm>
            <a:off x="300251" y="37603"/>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2400" b="1" dirty="0">
                <a:solidFill>
                  <a:schemeClr val="tx1"/>
                </a:solidFill>
                <a:latin typeface="Times New Roman" panose="02020603050405020304" pitchFamily="18" charset="0"/>
                <a:cs typeface="Times New Roman" panose="02020603050405020304" pitchFamily="18" charset="0"/>
              </a:rPr>
              <a:t>Предоперационный душ  и удаление волос в зоне оперативного вмешательства   </a:t>
            </a:r>
          </a:p>
        </p:txBody>
      </p:sp>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69</a:t>
            </a:fld>
            <a:endParaRPr lang="ru-RU">
              <a:solidFill>
                <a:prstClr val="black">
                  <a:tint val="75000"/>
                </a:prstClr>
              </a:solidFill>
            </a:endParaRPr>
          </a:p>
        </p:txBody>
      </p:sp>
    </p:spTree>
    <p:extLst>
      <p:ext uri="{BB962C8B-B14F-4D97-AF65-F5344CB8AC3E}">
        <p14:creationId xmlns:p14="http://schemas.microsoft.com/office/powerpoint/2010/main" val="197969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295467" y="1052736"/>
            <a:ext cx="9991275"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400" dirty="0">
                <a:latin typeface="Times New Roman" panose="02020603050405020304" pitchFamily="18" charset="0"/>
                <a:cs typeface="Times New Roman" panose="02020603050405020304" pitchFamily="18" charset="0"/>
              </a:rPr>
              <a:t>ИОХВ являются наиболее распространенной причиной ИСМП в странах с низким доходом и второй по частоте причиной ИСМП в богатых ресурсами странах [1]. Данные из стран с низким и средним уровнем дохода показали общий уровень заболеваемости 5,6%, в то время как в США — 2,6%, а в Германии — 1,6% [2]. </a:t>
            </a:r>
          </a:p>
          <a:p>
            <a:endParaRPr lang="ru-RU" sz="4000" dirty="0"/>
          </a:p>
        </p:txBody>
      </p:sp>
      <p:sp>
        <p:nvSpPr>
          <p:cNvPr id="3" name="Прямоугольник 2"/>
          <p:cNvSpPr/>
          <p:nvPr/>
        </p:nvSpPr>
        <p:spPr>
          <a:xfrm>
            <a:off x="4149025" y="396822"/>
            <a:ext cx="2602059" cy="523220"/>
          </a:xfrm>
          <a:prstGeom prst="rect">
            <a:avLst/>
          </a:prstGeom>
        </p:spPr>
        <p:txBody>
          <a:bodyPr wrap="none">
            <a:spAutoFit/>
          </a:bodyPr>
          <a:lstStyle/>
          <a:p>
            <a:r>
              <a:rPr lang="ru-RU" sz="2800" b="1" dirty="0">
                <a:latin typeface="Times New Roman" panose="02020603050405020304" pitchFamily="18" charset="0"/>
                <a:cs typeface="Times New Roman" panose="02020603050405020304" pitchFamily="18" charset="0"/>
              </a:rPr>
              <a:t>Актуальность:</a:t>
            </a:r>
            <a:endParaRPr lang="ru-RU" sz="2800" dirty="0"/>
          </a:p>
        </p:txBody>
      </p:sp>
      <p:sp>
        <p:nvSpPr>
          <p:cNvPr id="2" name="Номер слайда 1"/>
          <p:cNvSpPr>
            <a:spLocks noGrp="1"/>
          </p:cNvSpPr>
          <p:nvPr>
            <p:ph type="sldNum" sz="quarter" idx="12"/>
          </p:nvPr>
        </p:nvSpPr>
        <p:spPr/>
        <p:txBody>
          <a:bodyPr/>
          <a:lstStyle/>
          <a:p>
            <a:fld id="{71CEFA55-1AF3-4F2F-A141-9ED733B9A5B9}" type="slidenum">
              <a:rPr lang="ru-RU" smtClean="0"/>
              <a:t>7</a:t>
            </a:fld>
            <a:endParaRPr lang="ru-RU"/>
          </a:p>
        </p:txBody>
      </p:sp>
    </p:spTree>
    <p:extLst>
      <p:ext uri="{BB962C8B-B14F-4D97-AF65-F5344CB8AC3E}">
        <p14:creationId xmlns:p14="http://schemas.microsoft.com/office/powerpoint/2010/main" val="1741162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2583574954"/>
              </p:ext>
            </p:extLst>
          </p:nvPr>
        </p:nvGraphicFramePr>
        <p:xfrm>
          <a:off x="0" y="368573"/>
          <a:ext cx="11952651" cy="5664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Заголовок 1"/>
          <p:cNvSpPr txBox="1">
            <a:spLocks/>
          </p:cNvSpPr>
          <p:nvPr/>
        </p:nvSpPr>
        <p:spPr>
          <a:xfrm>
            <a:off x="0" y="44446"/>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2400" b="1" dirty="0">
                <a:solidFill>
                  <a:schemeClr val="tx1"/>
                </a:solidFill>
                <a:latin typeface="Times New Roman" panose="02020603050405020304" pitchFamily="18" charset="0"/>
                <a:cs typeface="Times New Roman" panose="02020603050405020304" pitchFamily="18" charset="0"/>
              </a:rPr>
              <a:t>Предоперационный душ  и удаление волос в зоне оперативного вмешательства   </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751" y="2050823"/>
            <a:ext cx="5859462"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70</a:t>
            </a:fld>
            <a:endParaRPr lang="ru-RU">
              <a:solidFill>
                <a:prstClr val="black">
                  <a:tint val="75000"/>
                </a:prstClr>
              </a:solidFill>
            </a:endParaRPr>
          </a:p>
        </p:txBody>
      </p:sp>
      <p:sp>
        <p:nvSpPr>
          <p:cNvPr id="5" name="Заголовок 4">
            <a:extLst>
              <a:ext uri="{FF2B5EF4-FFF2-40B4-BE49-F238E27FC236}">
                <a16:creationId xmlns:a16="http://schemas.microsoft.com/office/drawing/2014/main" id="{07037C45-646F-4B5E-A58D-F53495D243CD}"/>
              </a:ext>
            </a:extLst>
          </p:cNvPr>
          <p:cNvSpPr>
            <a:spLocks noGrp="1"/>
          </p:cNvSpPr>
          <p:nvPr>
            <p:ph type="title"/>
          </p:nvPr>
        </p:nvSpPr>
        <p:spPr/>
        <p:txBody>
          <a:bodyPr/>
          <a:lstStyle/>
          <a:p>
            <a:endParaRPr lang="ru-RU"/>
          </a:p>
        </p:txBody>
      </p:sp>
    </p:spTree>
    <p:extLst>
      <p:ext uri="{BB962C8B-B14F-4D97-AF65-F5344CB8AC3E}">
        <p14:creationId xmlns:p14="http://schemas.microsoft.com/office/powerpoint/2010/main" val="34212149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35361" y="188640"/>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ru-RU" sz="2400" b="1" dirty="0">
              <a:solidFill>
                <a:srgbClr val="8064A2">
                  <a:lumMod val="75000"/>
                </a:srgbClr>
              </a:solidFill>
            </a:endParaRPr>
          </a:p>
        </p:txBody>
      </p:sp>
      <p:graphicFrame>
        <p:nvGraphicFramePr>
          <p:cNvPr id="5" name="Схема 4"/>
          <p:cNvGraphicFramePr/>
          <p:nvPr>
            <p:extLst>
              <p:ext uri="{D42A27DB-BD31-4B8C-83A1-F6EECF244321}">
                <p14:modId xmlns:p14="http://schemas.microsoft.com/office/powerpoint/2010/main" val="2276645566"/>
              </p:ext>
            </p:extLst>
          </p:nvPr>
        </p:nvGraphicFramePr>
        <p:xfrm>
          <a:off x="761530" y="512765"/>
          <a:ext cx="10274332" cy="4980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71</a:t>
            </a:fld>
            <a:endParaRPr lang="ru-RU">
              <a:solidFill>
                <a:prstClr val="black">
                  <a:tint val="75000"/>
                </a:prstClr>
              </a:solidFill>
            </a:endParaRPr>
          </a:p>
        </p:txBody>
      </p:sp>
    </p:spTree>
    <p:extLst>
      <p:ext uri="{BB962C8B-B14F-4D97-AF65-F5344CB8AC3E}">
        <p14:creationId xmlns:p14="http://schemas.microsoft.com/office/powerpoint/2010/main" val="4821711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44446"/>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2400" b="1" dirty="0" err="1">
                <a:solidFill>
                  <a:schemeClr val="tx1"/>
                </a:solidFill>
                <a:latin typeface="Times New Roman" panose="02020603050405020304" pitchFamily="18" charset="0"/>
                <a:cs typeface="Times New Roman" panose="02020603050405020304" pitchFamily="18" charset="0"/>
              </a:rPr>
              <a:t>Интраоперационная</a:t>
            </a:r>
            <a:r>
              <a:rPr lang="ru-RU" sz="2400" b="1" dirty="0">
                <a:solidFill>
                  <a:schemeClr val="tx1"/>
                </a:solidFill>
                <a:latin typeface="Times New Roman" panose="02020603050405020304" pitchFamily="18" charset="0"/>
                <a:cs typeface="Times New Roman" panose="02020603050405020304" pitchFamily="18" charset="0"/>
              </a:rPr>
              <a:t> профилактика ИОХВ.</a:t>
            </a:r>
          </a:p>
          <a:p>
            <a:pPr algn="ctr"/>
            <a:r>
              <a:rPr lang="ru-RU" sz="2400" b="1" dirty="0">
                <a:solidFill>
                  <a:schemeClr val="tx1"/>
                </a:solidFill>
                <a:latin typeface="Times New Roman" panose="02020603050405020304" pitchFamily="18" charset="0"/>
                <a:cs typeface="Times New Roman" panose="02020603050405020304" pitchFamily="18" charset="0"/>
              </a:rPr>
              <a:t>Подготовка операционного поля</a:t>
            </a:r>
          </a:p>
        </p:txBody>
      </p:sp>
      <p:graphicFrame>
        <p:nvGraphicFramePr>
          <p:cNvPr id="4" name="Схема 3"/>
          <p:cNvGraphicFramePr/>
          <p:nvPr>
            <p:extLst>
              <p:ext uri="{D42A27DB-BD31-4B8C-83A1-F6EECF244321}">
                <p14:modId xmlns:p14="http://schemas.microsoft.com/office/powerpoint/2010/main" val="4121583779"/>
              </p:ext>
            </p:extLst>
          </p:nvPr>
        </p:nvGraphicFramePr>
        <p:xfrm>
          <a:off x="239349" y="692696"/>
          <a:ext cx="10561173"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72</a:t>
            </a:fld>
            <a:endParaRPr lang="ru-RU">
              <a:solidFill>
                <a:prstClr val="black">
                  <a:tint val="75000"/>
                </a:prstClr>
              </a:solidFill>
            </a:endParaRPr>
          </a:p>
        </p:txBody>
      </p:sp>
    </p:spTree>
    <p:extLst>
      <p:ext uri="{BB962C8B-B14F-4D97-AF65-F5344CB8AC3E}">
        <p14:creationId xmlns:p14="http://schemas.microsoft.com/office/powerpoint/2010/main" val="1996851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44446"/>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2400" b="1" dirty="0">
                <a:solidFill>
                  <a:schemeClr val="tx1"/>
                </a:solidFill>
                <a:latin typeface="Times New Roman" panose="02020603050405020304" pitchFamily="18" charset="0"/>
                <a:cs typeface="Times New Roman" panose="02020603050405020304" pitchFamily="18" charset="0"/>
              </a:rPr>
              <a:t>Периоперационная антибиотикопрофилактика (ПАП)</a:t>
            </a:r>
          </a:p>
        </p:txBody>
      </p:sp>
      <p:graphicFrame>
        <p:nvGraphicFramePr>
          <p:cNvPr id="7" name="Схема 6"/>
          <p:cNvGraphicFramePr/>
          <p:nvPr>
            <p:extLst>
              <p:ext uri="{D42A27DB-BD31-4B8C-83A1-F6EECF244321}">
                <p14:modId xmlns:p14="http://schemas.microsoft.com/office/powerpoint/2010/main" val="720135994"/>
              </p:ext>
            </p:extLst>
          </p:nvPr>
        </p:nvGraphicFramePr>
        <p:xfrm>
          <a:off x="335360" y="692696"/>
          <a:ext cx="10465163"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73</a:t>
            </a:fld>
            <a:endParaRPr lang="ru-RU">
              <a:solidFill>
                <a:prstClr val="black">
                  <a:tint val="75000"/>
                </a:prstClr>
              </a:solidFill>
            </a:endParaRPr>
          </a:p>
        </p:txBody>
      </p:sp>
    </p:spTree>
    <p:extLst>
      <p:ext uri="{BB962C8B-B14F-4D97-AF65-F5344CB8AC3E}">
        <p14:creationId xmlns:p14="http://schemas.microsoft.com/office/powerpoint/2010/main" val="38735618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23918"/>
            <a:ext cx="8558741" cy="634082"/>
          </a:xfrm>
        </p:spPr>
        <p:txBody>
          <a:bodyPr/>
          <a:lstStyle/>
          <a:p>
            <a:pPr marL="457200" indent="-457200">
              <a:buFont typeface="Wingdings" panose="05000000000000000000" pitchFamily="2" charset="2"/>
              <a:buChar char="q"/>
            </a:pPr>
            <a:r>
              <a:rPr lang="ru-RU" sz="1800" dirty="0">
                <a:solidFill>
                  <a:schemeClr val="accent4">
                    <a:lumMod val="75000"/>
                  </a:schemeClr>
                </a:solidFill>
              </a:rPr>
              <a:t>Пери- и </a:t>
            </a:r>
            <a:r>
              <a:rPr lang="ru-RU" sz="1800" dirty="0" err="1">
                <a:solidFill>
                  <a:schemeClr val="accent4">
                    <a:lumMod val="75000"/>
                  </a:schemeClr>
                </a:solidFill>
              </a:rPr>
              <a:t>интраоперационный</a:t>
            </a:r>
            <a:r>
              <a:rPr lang="ru-RU" sz="1800" dirty="0">
                <a:solidFill>
                  <a:schemeClr val="accent4">
                    <a:lumMod val="75000"/>
                  </a:schemeClr>
                </a:solidFill>
              </a:rPr>
              <a:t> этап</a:t>
            </a:r>
          </a:p>
        </p:txBody>
      </p:sp>
      <p:sp>
        <p:nvSpPr>
          <p:cNvPr id="6" name="Заголовок 1"/>
          <p:cNvSpPr txBox="1">
            <a:spLocks/>
          </p:cNvSpPr>
          <p:nvPr/>
        </p:nvSpPr>
        <p:spPr>
          <a:xfrm>
            <a:off x="0" y="44446"/>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2400" b="1" dirty="0">
                <a:solidFill>
                  <a:schemeClr val="tx1"/>
                </a:solidFill>
                <a:latin typeface="Times New Roman" panose="02020603050405020304" pitchFamily="18" charset="0"/>
                <a:cs typeface="Times New Roman" panose="02020603050405020304" pitchFamily="18" charset="0"/>
              </a:rPr>
              <a:t>Непреднамеренная гипотермия</a:t>
            </a:r>
          </a:p>
        </p:txBody>
      </p:sp>
      <p:graphicFrame>
        <p:nvGraphicFramePr>
          <p:cNvPr id="8" name="Схема 7"/>
          <p:cNvGraphicFramePr/>
          <p:nvPr>
            <p:extLst>
              <p:ext uri="{D42A27DB-BD31-4B8C-83A1-F6EECF244321}">
                <p14:modId xmlns:p14="http://schemas.microsoft.com/office/powerpoint/2010/main" val="3554452720"/>
              </p:ext>
            </p:extLst>
          </p:nvPr>
        </p:nvGraphicFramePr>
        <p:xfrm>
          <a:off x="327546" y="548680"/>
          <a:ext cx="10291100" cy="4842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227137" y="5487616"/>
            <a:ext cx="10248800" cy="276999"/>
          </a:xfrm>
          <a:prstGeom prst="rect">
            <a:avLst/>
          </a:prstGeom>
        </p:spPr>
        <p:txBody>
          <a:bodyPr wrap="square">
            <a:spAutoFit/>
          </a:bodyPr>
          <a:lstStyle/>
          <a:p>
            <a:r>
              <a:rPr lang="en-US" sz="1200" i="1" dirty="0">
                <a:solidFill>
                  <a:prstClr val="black"/>
                </a:solidFill>
                <a:latin typeface="Times New Roman" panose="02020603050405020304" pitchFamily="18" charset="0"/>
                <a:cs typeface="Times New Roman" panose="02020603050405020304" pitchFamily="18" charset="0"/>
              </a:rPr>
              <a:t>A systematic review of the effectiveness of cutaneous warming systems to prevent hypothermia. – 2009. – Vol. 18.</a:t>
            </a:r>
            <a:r>
              <a:rPr lang="kk-KZ" sz="1200" i="1" dirty="0">
                <a:solidFill>
                  <a:prstClr val="black"/>
                </a:solidFill>
                <a:latin typeface="Times New Roman" panose="02020603050405020304" pitchFamily="18" charset="0"/>
                <a:cs typeface="Times New Roman" panose="02020603050405020304" pitchFamily="18" charset="0"/>
              </a:rPr>
              <a:t>)</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74</a:t>
            </a:fld>
            <a:endParaRPr lang="ru-RU">
              <a:solidFill>
                <a:prstClr val="black">
                  <a:tint val="75000"/>
                </a:prstClr>
              </a:solidFill>
            </a:endParaRPr>
          </a:p>
        </p:txBody>
      </p:sp>
    </p:spTree>
    <p:extLst>
      <p:ext uri="{BB962C8B-B14F-4D97-AF65-F5344CB8AC3E}">
        <p14:creationId xmlns:p14="http://schemas.microsoft.com/office/powerpoint/2010/main" val="5542783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291746"/>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2400" b="1" dirty="0" err="1">
                <a:solidFill>
                  <a:schemeClr val="tx1"/>
                </a:solidFill>
                <a:latin typeface="Times New Roman" panose="02020603050405020304" pitchFamily="18" charset="0"/>
                <a:cs typeface="Times New Roman" panose="02020603050405020304" pitchFamily="18" charset="0"/>
              </a:rPr>
              <a:t>Интраоперационная</a:t>
            </a:r>
            <a:r>
              <a:rPr lang="ru-RU" sz="2400" b="1" dirty="0">
                <a:solidFill>
                  <a:schemeClr val="tx1"/>
                </a:solidFill>
                <a:latin typeface="Times New Roman" panose="02020603050405020304" pitchFamily="18" charset="0"/>
                <a:cs typeface="Times New Roman" panose="02020603050405020304" pitchFamily="18" charset="0"/>
              </a:rPr>
              <a:t> профилактика ИОХВ.</a:t>
            </a:r>
          </a:p>
          <a:p>
            <a:pPr algn="ctr"/>
            <a:r>
              <a:rPr lang="ru-RU" sz="2400" b="1" dirty="0">
                <a:solidFill>
                  <a:schemeClr val="tx1"/>
                </a:solidFill>
                <a:latin typeface="Times New Roman" panose="02020603050405020304" pitchFamily="18" charset="0"/>
                <a:cs typeface="Times New Roman" panose="02020603050405020304" pitchFamily="18" charset="0"/>
              </a:rPr>
              <a:t>Непреднамеренная  гипотермия</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2233"/>
            <a:ext cx="8957389" cy="476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75</a:t>
            </a:fld>
            <a:endParaRPr lang="ru-RU">
              <a:solidFill>
                <a:prstClr val="black">
                  <a:tint val="75000"/>
                </a:prstClr>
              </a:solidFill>
            </a:endParaRPr>
          </a:p>
        </p:txBody>
      </p:sp>
    </p:spTree>
    <p:extLst>
      <p:ext uri="{BB962C8B-B14F-4D97-AF65-F5344CB8AC3E}">
        <p14:creationId xmlns:p14="http://schemas.microsoft.com/office/powerpoint/2010/main" val="5941171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44446"/>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2400" b="1" dirty="0">
                <a:solidFill>
                  <a:schemeClr val="tx1"/>
                </a:solidFill>
                <a:latin typeface="Times New Roman" panose="02020603050405020304" pitchFamily="18" charset="0"/>
                <a:cs typeface="Times New Roman" panose="02020603050405020304" pitchFamily="18" charset="0"/>
              </a:rPr>
              <a:t>Послеоперационная профилактика ИОХВ.</a:t>
            </a:r>
          </a:p>
          <a:p>
            <a:pPr algn="ctr"/>
            <a:r>
              <a:rPr lang="ru-RU" sz="2400" b="1" dirty="0">
                <a:solidFill>
                  <a:schemeClr val="tx1"/>
                </a:solidFill>
                <a:latin typeface="Times New Roman" panose="02020603050405020304" pitchFamily="18" charset="0"/>
                <a:cs typeface="Times New Roman" panose="02020603050405020304" pitchFamily="18" charset="0"/>
              </a:rPr>
              <a:t>Защита краев раны</a:t>
            </a:r>
          </a:p>
        </p:txBody>
      </p:sp>
      <p:sp>
        <p:nvSpPr>
          <p:cNvPr id="3" name="Прямоугольник 2"/>
          <p:cNvSpPr/>
          <p:nvPr/>
        </p:nvSpPr>
        <p:spPr>
          <a:xfrm>
            <a:off x="625150" y="548682"/>
            <a:ext cx="11168743" cy="4555093"/>
          </a:xfrm>
          <a:prstGeom prst="rect">
            <a:avLst/>
          </a:prstGeom>
        </p:spPr>
        <p:txBody>
          <a:bodyPr wrap="square">
            <a:spAutoFit/>
          </a:bodyPr>
          <a:lstStyle/>
          <a:p>
            <a:pPr marL="285750" indent="-285750" algn="just">
              <a:buFont typeface="Wingdings" panose="05000000000000000000" pitchFamily="2" charset="2"/>
              <a:buChar char="§"/>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Рекомендуется применение медицинских изделий для защиты краев раны (УЗКР) при проведении условно-чистых или условно-контаминированных абдоминальных хирургических вмешательств с целью снижения частоты ИОХВ</a:t>
            </a:r>
            <a:endParaRPr lang="ru-RU" b="1" dirty="0">
              <a:latin typeface="Times New Roman" panose="02020603050405020304" pitchFamily="18" charset="0"/>
              <a:cs typeface="Times New Roman" panose="02020603050405020304" pitchFamily="18" charset="0"/>
            </a:endParaRPr>
          </a:p>
          <a:p>
            <a:pPr algn="just"/>
            <a:endParaRPr lang="ru-RU" b="1"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Устройство для защиты краев раны</a:t>
            </a:r>
            <a:r>
              <a:rPr lang="ru-RU" dirty="0">
                <a:latin typeface="Times New Roman" panose="02020603050405020304" pitchFamily="18" charset="0"/>
                <a:cs typeface="Times New Roman" panose="02020603050405020304" pitchFamily="18" charset="0"/>
              </a:rPr>
              <a:t>- предназначено для расширения поля доступа, защиты раны от травм и снижения риска занесения инфекции в рану, при проведении эндоскопических и открытых хирургических операций. </a:t>
            </a:r>
          </a:p>
          <a:p>
            <a:pPr algn="just"/>
            <a:r>
              <a:rPr lang="ru-RU" dirty="0">
                <a:latin typeface="Times New Roman" panose="02020603050405020304" pitchFamily="18" charset="0"/>
                <a:cs typeface="Times New Roman" panose="02020603050405020304" pitchFamily="18" charset="0"/>
              </a:rPr>
              <a:t>Сравнительные клинические испытания показали, что использование протектора повышает эффективность защиты раны, при этом уменьшается количество раневых осложнений. Это достигается за счет надежного предохранения раны от различных механических повреждений и от попадания в нее эндогенной микрофлоры, нормализации местных обменных процессов в тканях.</a:t>
            </a:r>
          </a:p>
          <a:p>
            <a:pPr algn="just"/>
            <a:r>
              <a:rPr lang="ru-RU" dirty="0">
                <a:latin typeface="Times New Roman" panose="02020603050405020304" pitchFamily="18" charset="0"/>
                <a:cs typeface="Times New Roman" panose="02020603050405020304" pitchFamily="18" charset="0"/>
              </a:rPr>
              <a:t>А при использовании устройства для защиты ран в торакальной хирургии снижается риск повреждения межреберных нервов и уменьшается время пребывания в стационаре. </a:t>
            </a:r>
          </a:p>
          <a:p>
            <a:pPr algn="just"/>
            <a:endParaRPr lang="kk-KZ"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Устройства являются одноразовыми и не могут применяться повторно</a:t>
            </a: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76</a:t>
            </a:fld>
            <a:endParaRPr lang="ru-RU">
              <a:solidFill>
                <a:prstClr val="black">
                  <a:tint val="75000"/>
                </a:prstClr>
              </a:solidFill>
            </a:endParaRPr>
          </a:p>
        </p:txBody>
      </p:sp>
    </p:spTree>
    <p:extLst>
      <p:ext uri="{BB962C8B-B14F-4D97-AF65-F5344CB8AC3E}">
        <p14:creationId xmlns:p14="http://schemas.microsoft.com/office/powerpoint/2010/main" val="25081464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208428"/>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2400" b="1" dirty="0">
                <a:solidFill>
                  <a:schemeClr val="tx1"/>
                </a:solidFill>
                <a:latin typeface="Times New Roman" panose="02020603050405020304" pitchFamily="18" charset="0"/>
                <a:cs typeface="Times New Roman" panose="02020603050405020304" pitchFamily="18" charset="0"/>
              </a:rPr>
              <a:t>Послеоперационная профилактика ИОХВ.</a:t>
            </a:r>
          </a:p>
          <a:p>
            <a:pPr algn="ctr"/>
            <a:r>
              <a:rPr lang="ru-RU" sz="2400" b="1" dirty="0">
                <a:solidFill>
                  <a:schemeClr val="tx1"/>
                </a:solidFill>
                <a:latin typeface="Times New Roman" panose="02020603050405020304" pitchFamily="18" charset="0"/>
                <a:cs typeface="Times New Roman" panose="02020603050405020304" pitchFamily="18" charset="0"/>
              </a:rPr>
              <a:t>Защита краев раны</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36" y="1124744"/>
            <a:ext cx="9963922" cy="42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77</a:t>
            </a:fld>
            <a:endParaRPr lang="ru-RU">
              <a:solidFill>
                <a:prstClr val="black">
                  <a:tint val="75000"/>
                </a:prstClr>
              </a:solidFill>
            </a:endParaRPr>
          </a:p>
        </p:txBody>
      </p:sp>
    </p:spTree>
    <p:extLst>
      <p:ext uri="{BB962C8B-B14F-4D97-AF65-F5344CB8AC3E}">
        <p14:creationId xmlns:p14="http://schemas.microsoft.com/office/powerpoint/2010/main" val="18955767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44446"/>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ru-RU" sz="2400" dirty="0">
              <a:solidFill>
                <a:srgbClr val="1F497D"/>
              </a:solidFill>
            </a:endParaRPr>
          </a:p>
        </p:txBody>
      </p:sp>
      <p:graphicFrame>
        <p:nvGraphicFramePr>
          <p:cNvPr id="4" name="Схема 3"/>
          <p:cNvGraphicFramePr/>
          <p:nvPr>
            <p:extLst>
              <p:ext uri="{D42A27DB-BD31-4B8C-83A1-F6EECF244321}">
                <p14:modId xmlns:p14="http://schemas.microsoft.com/office/powerpoint/2010/main" val="539704860"/>
              </p:ext>
            </p:extLst>
          </p:nvPr>
        </p:nvGraphicFramePr>
        <p:xfrm>
          <a:off x="316056" y="188640"/>
          <a:ext cx="10744475"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extLst>
              <p:ext uri="{D42A27DB-BD31-4B8C-83A1-F6EECF244321}">
                <p14:modId xmlns:p14="http://schemas.microsoft.com/office/powerpoint/2010/main" val="2518349515"/>
              </p:ext>
            </p:extLst>
          </p:nvPr>
        </p:nvGraphicFramePr>
        <p:xfrm>
          <a:off x="223489" y="3140968"/>
          <a:ext cx="10753195"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Прямоугольник 8"/>
          <p:cNvSpPr/>
          <p:nvPr/>
        </p:nvSpPr>
        <p:spPr>
          <a:xfrm>
            <a:off x="239349" y="5229203"/>
            <a:ext cx="10561173" cy="276999"/>
          </a:xfrm>
          <a:prstGeom prst="rect">
            <a:avLst/>
          </a:prstGeom>
        </p:spPr>
        <p:txBody>
          <a:bodyPr wrap="square">
            <a:spAutoFit/>
          </a:bodyPr>
          <a:lstStyle/>
          <a:p>
            <a:r>
              <a:rPr lang="kk-KZ" sz="1200" i="1" dirty="0">
                <a:solidFill>
                  <a:prstClr val="black"/>
                </a:solidFill>
                <a:latin typeface="Times New Roman" panose="02020603050405020304" pitchFamily="18" charset="0"/>
                <a:cs typeface="Times New Roman" panose="02020603050405020304" pitchFamily="18" charset="0"/>
              </a:rPr>
              <a:t>(</a:t>
            </a:r>
            <a:r>
              <a:rPr lang="en-US" sz="1200" i="1" dirty="0">
                <a:solidFill>
                  <a:prstClr val="black"/>
                </a:solidFill>
                <a:latin typeface="Times New Roman" panose="02020603050405020304" pitchFamily="18" charset="0"/>
                <a:cs typeface="Times New Roman" panose="02020603050405020304" pitchFamily="18" charset="0"/>
              </a:rPr>
              <a:t>Global guidelines for the prevention of surgical site infection. World Health </a:t>
            </a:r>
            <a:r>
              <a:rPr lang="en-US" sz="1200" i="1" dirty="0" err="1">
                <a:solidFill>
                  <a:prstClr val="black"/>
                </a:solidFill>
                <a:latin typeface="Times New Roman" panose="02020603050405020304" pitchFamily="18" charset="0"/>
                <a:cs typeface="Times New Roman" panose="02020603050405020304" pitchFamily="18" charset="0"/>
              </a:rPr>
              <a:t>Organisation</a:t>
            </a:r>
            <a:r>
              <a:rPr lang="en-US" sz="1200" i="1" dirty="0">
                <a:solidFill>
                  <a:prstClr val="black"/>
                </a:solidFill>
                <a:latin typeface="Times New Roman" panose="02020603050405020304" pitchFamily="18" charset="0"/>
                <a:cs typeface="Times New Roman" panose="02020603050405020304" pitchFamily="18" charset="0"/>
              </a:rPr>
              <a:t> 2016, http://www.who.int/gpsc/ssi-guidelines/en.</a:t>
            </a:r>
            <a:r>
              <a:rPr lang="kk-KZ" sz="1200" i="1" dirty="0">
                <a:solidFill>
                  <a:prstClr val="black"/>
                </a:solidFill>
                <a:latin typeface="Times New Roman" panose="02020603050405020304" pitchFamily="18" charset="0"/>
                <a:cs typeface="Times New Roman" panose="02020603050405020304" pitchFamily="18" charset="0"/>
              </a:rPr>
              <a:t>)</a:t>
            </a:r>
            <a:endParaRPr lang="ru-RU" sz="1200" i="1" dirty="0">
              <a:solidFill>
                <a:prstClr val="black"/>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78</a:t>
            </a:fld>
            <a:endParaRPr lang="ru-RU">
              <a:solidFill>
                <a:prstClr val="black">
                  <a:tint val="75000"/>
                </a:prstClr>
              </a:solidFill>
            </a:endParaRPr>
          </a:p>
        </p:txBody>
      </p:sp>
      <p:sp>
        <p:nvSpPr>
          <p:cNvPr id="8" name="Заголовок 7">
            <a:extLst>
              <a:ext uri="{FF2B5EF4-FFF2-40B4-BE49-F238E27FC236}">
                <a16:creationId xmlns:a16="http://schemas.microsoft.com/office/drawing/2014/main" id="{A44E3782-805E-4554-98FC-CF2E65960A01}"/>
              </a:ext>
            </a:extLst>
          </p:cNvPr>
          <p:cNvSpPr>
            <a:spLocks noGrp="1"/>
          </p:cNvSpPr>
          <p:nvPr>
            <p:ph type="title"/>
          </p:nvPr>
        </p:nvSpPr>
        <p:spPr/>
        <p:txBody>
          <a:bodyPr/>
          <a:lstStyle/>
          <a:p>
            <a:endParaRPr lang="ru-RU"/>
          </a:p>
        </p:txBody>
      </p:sp>
    </p:spTree>
    <p:extLst>
      <p:ext uri="{BB962C8B-B14F-4D97-AF65-F5344CB8AC3E}">
        <p14:creationId xmlns:p14="http://schemas.microsoft.com/office/powerpoint/2010/main" val="14818675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323328"/>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2400" b="1" dirty="0">
                <a:solidFill>
                  <a:schemeClr val="tx1"/>
                </a:solidFill>
                <a:latin typeface="Times New Roman" panose="02020603050405020304" pitchFamily="18" charset="0"/>
                <a:cs typeface="Times New Roman" panose="02020603050405020304" pitchFamily="18" charset="0"/>
              </a:rPr>
              <a:t>Послеоперационная профилактика ИОХВ.</a:t>
            </a:r>
          </a:p>
          <a:p>
            <a:pPr algn="ctr"/>
            <a:r>
              <a:rPr lang="ru-RU" sz="2400" b="1" dirty="0">
                <a:solidFill>
                  <a:schemeClr val="tx1"/>
                </a:solidFill>
                <a:latin typeface="Times New Roman" panose="02020603050405020304" pitchFamily="18" charset="0"/>
                <a:cs typeface="Times New Roman" panose="02020603050405020304" pitchFamily="18" charset="0"/>
              </a:rPr>
              <a:t>Применение повязок</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20" y="1153374"/>
            <a:ext cx="10620389" cy="4191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79</a:t>
            </a:fld>
            <a:endParaRPr lang="ru-RU">
              <a:solidFill>
                <a:prstClr val="black">
                  <a:tint val="75000"/>
                </a:prstClr>
              </a:solidFill>
            </a:endParaRPr>
          </a:p>
        </p:txBody>
      </p:sp>
    </p:spTree>
    <p:extLst>
      <p:ext uri="{BB962C8B-B14F-4D97-AF65-F5344CB8AC3E}">
        <p14:creationId xmlns:p14="http://schemas.microsoft.com/office/powerpoint/2010/main" val="3213120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20891" y="1380461"/>
            <a:ext cx="9650187" cy="958188"/>
          </a:xfrm>
        </p:spPr>
        <p:txBody>
          <a:bodyPr>
            <a:normAutofit fontScale="90000"/>
          </a:bodyPr>
          <a:lstStyle/>
          <a:p>
            <a:pPr lvl="0" algn="just">
              <a:lnSpc>
                <a:spcPts val="2400"/>
              </a:lnSpc>
              <a:spcBef>
                <a:spcPts val="0"/>
              </a:spcBef>
            </a:pPr>
            <a:r>
              <a:rPr lang="ru-RU" sz="2400" spc="-60" dirty="0">
                <a:solidFill>
                  <a:srgbClr val="000000"/>
                </a:solidFill>
                <a:latin typeface="Times New Roman" panose="02020603050405020304" pitchFamily="18" charset="0"/>
                <a:ea typeface="+mn-ea"/>
                <a:cs typeface="Times New Roman" panose="02020603050405020304" pitchFamily="18" charset="0"/>
              </a:rPr>
              <a:t>Провести анализ регистрации инфекции в области хирургического вмешательства (ИОХВ) в хирургических отделениях, стационарах города Астаны за 2018-2020 г. </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CA5069A-D9AD-449B-B8CC-C0FAE835904B}"/>
              </a:ext>
            </a:extLst>
          </p:cNvPr>
          <p:cNvSpPr/>
          <p:nvPr/>
        </p:nvSpPr>
        <p:spPr>
          <a:xfrm>
            <a:off x="748995" y="462084"/>
            <a:ext cx="10646228" cy="523220"/>
          </a:xfrm>
          <a:prstGeom prst="rect">
            <a:avLst/>
          </a:prstGeom>
        </p:spPr>
        <p:txBody>
          <a:bodyPr wrap="square">
            <a:spAutoFit/>
          </a:bodyPr>
          <a:lstStyle/>
          <a:p>
            <a:pPr lvl="0" algn="ctr">
              <a:spcBef>
                <a:spcPct val="0"/>
              </a:spcBef>
              <a:defRPr/>
            </a:pPr>
            <a:r>
              <a:rPr lang="kk-KZ" sz="2800" b="1" dirty="0">
                <a:solidFill>
                  <a:prstClr val="black"/>
                </a:solidFill>
                <a:latin typeface="Times New Roman" pitchFamily="18" charset="0"/>
                <a:cs typeface="Times New Roman" pitchFamily="18" charset="0"/>
              </a:rPr>
              <a:t>Цель работы:</a:t>
            </a:r>
          </a:p>
        </p:txBody>
      </p:sp>
      <p:sp>
        <p:nvSpPr>
          <p:cNvPr id="3" name="Номер слайда 2"/>
          <p:cNvSpPr>
            <a:spLocks noGrp="1"/>
          </p:cNvSpPr>
          <p:nvPr>
            <p:ph type="sldNum" sz="quarter" idx="12"/>
          </p:nvPr>
        </p:nvSpPr>
        <p:spPr/>
        <p:txBody>
          <a:bodyPr/>
          <a:lstStyle/>
          <a:p>
            <a:fld id="{71CEFA55-1AF3-4F2F-A141-9ED733B9A5B9}" type="slidenum">
              <a:rPr lang="ru-RU" smtClean="0"/>
              <a:t>8</a:t>
            </a:fld>
            <a:endParaRPr lang="ru-RU"/>
          </a:p>
        </p:txBody>
      </p:sp>
      <p:sp>
        <p:nvSpPr>
          <p:cNvPr id="7" name="Прямоугольник 6">
            <a:extLst>
              <a:ext uri="{FF2B5EF4-FFF2-40B4-BE49-F238E27FC236}">
                <a16:creationId xmlns:a16="http://schemas.microsoft.com/office/drawing/2014/main" id="{DCA5069A-D9AD-449B-B8CC-C0FAE835904B}"/>
              </a:ext>
            </a:extLst>
          </p:cNvPr>
          <p:cNvSpPr/>
          <p:nvPr/>
        </p:nvSpPr>
        <p:spPr>
          <a:xfrm>
            <a:off x="748995" y="3142222"/>
            <a:ext cx="10646228" cy="523220"/>
          </a:xfrm>
          <a:prstGeom prst="rect">
            <a:avLst/>
          </a:prstGeom>
        </p:spPr>
        <p:txBody>
          <a:bodyPr wrap="square">
            <a:spAutoFit/>
          </a:bodyPr>
          <a:lstStyle/>
          <a:p>
            <a:pPr lvl="0" algn="ctr">
              <a:spcBef>
                <a:spcPct val="0"/>
              </a:spcBef>
              <a:defRPr/>
            </a:pPr>
            <a:r>
              <a:rPr lang="kk-KZ" sz="2800" b="1" dirty="0">
                <a:solidFill>
                  <a:prstClr val="black"/>
                </a:solidFill>
                <a:latin typeface="Times New Roman" pitchFamily="18" charset="0"/>
                <a:cs typeface="Times New Roman" pitchFamily="18" charset="0"/>
              </a:rPr>
              <a:t>Методы:</a:t>
            </a:r>
          </a:p>
        </p:txBody>
      </p:sp>
      <p:sp>
        <p:nvSpPr>
          <p:cNvPr id="8" name="Заголовок 1"/>
          <p:cNvSpPr txBox="1">
            <a:spLocks/>
          </p:cNvSpPr>
          <p:nvPr/>
        </p:nvSpPr>
        <p:spPr>
          <a:xfrm>
            <a:off x="1347596" y="3957154"/>
            <a:ext cx="9449026" cy="14188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2400"/>
              </a:lnSpc>
              <a:spcBef>
                <a:spcPts val="0"/>
              </a:spcBef>
            </a:pPr>
            <a:r>
              <a:rPr lang="ru-RU" sz="2400" spc="-60" dirty="0">
                <a:solidFill>
                  <a:srgbClr val="000000"/>
                </a:solidFill>
                <a:latin typeface="Times New Roman" panose="02020603050405020304" pitchFamily="18" charset="0"/>
                <a:ea typeface="+mn-ea"/>
                <a:cs typeface="Times New Roman" panose="02020603050405020304" pitchFamily="18" charset="0"/>
              </a:rPr>
              <a:t>1. Ретроспективный эпидемиологический анализ</a:t>
            </a:r>
            <a:br>
              <a:rPr lang="ru-RU" sz="2400" spc="-60" dirty="0">
                <a:solidFill>
                  <a:srgbClr val="000000"/>
                </a:solidFill>
                <a:latin typeface="Times New Roman" panose="02020603050405020304" pitchFamily="18" charset="0"/>
                <a:ea typeface="+mn-ea"/>
                <a:cs typeface="Times New Roman" panose="02020603050405020304" pitchFamily="18" charset="0"/>
              </a:rPr>
            </a:br>
            <a:r>
              <a:rPr lang="ru-RU" sz="2400" spc="-60" dirty="0">
                <a:solidFill>
                  <a:srgbClr val="000000"/>
                </a:solidFill>
                <a:latin typeface="Times New Roman" panose="02020603050405020304" pitchFamily="18" charset="0"/>
                <a:ea typeface="+mn-ea"/>
                <a:cs typeface="Times New Roman" panose="02020603050405020304" pitchFamily="18" charset="0"/>
              </a:rPr>
              <a:t>2. Анализ статических данных </a:t>
            </a:r>
            <a:br>
              <a:rPr lang="ru-RU" sz="2400" b="1" spc="-60" dirty="0">
                <a:solidFill>
                  <a:srgbClr val="000000"/>
                </a:solidFill>
                <a:latin typeface="Times New Roman" panose="02020603050405020304" pitchFamily="18" charset="0"/>
                <a:ea typeface="+mn-ea"/>
                <a:cs typeface="Times New Roman" panose="02020603050405020304" pitchFamily="18" charset="0"/>
              </a:rPr>
            </a:br>
            <a:br>
              <a:rPr lang="ru-RU" sz="2400" b="1" spc="-60" dirty="0">
                <a:solidFill>
                  <a:srgbClr val="000000"/>
                </a:solidFill>
                <a:latin typeface="Times New Roman" panose="02020603050405020304" pitchFamily="18" charset="0"/>
                <a:ea typeface="+mn-ea"/>
                <a:cs typeface="Times New Roman" panose="02020603050405020304" pitchFamily="18" charset="0"/>
              </a:rPr>
            </a:br>
            <a:endParaRPr lang="ru-RU" sz="2400" b="1" spc="-60" dirty="0">
              <a:solidFill>
                <a:srgbClr val="00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789576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44446"/>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2400" b="1" dirty="0">
                <a:solidFill>
                  <a:schemeClr val="tx1"/>
                </a:solidFill>
                <a:latin typeface="Times New Roman" panose="02020603050405020304" pitchFamily="18" charset="0"/>
                <a:cs typeface="Times New Roman" panose="02020603050405020304" pitchFamily="18" charset="0"/>
              </a:rPr>
              <a:t>Послеоперационная профилактика ИОХВ.</a:t>
            </a:r>
          </a:p>
          <a:p>
            <a:pPr algn="ctr"/>
            <a:r>
              <a:rPr lang="ru-RU" sz="2400" b="1" dirty="0">
                <a:solidFill>
                  <a:schemeClr val="tx1"/>
                </a:solidFill>
                <a:latin typeface="Times New Roman" panose="02020603050405020304" pitchFamily="18" charset="0"/>
                <a:cs typeface="Times New Roman" panose="02020603050405020304" pitchFamily="18" charset="0"/>
              </a:rPr>
              <a:t>Применение повязок</a:t>
            </a:r>
          </a:p>
        </p:txBody>
      </p:sp>
      <p:sp>
        <p:nvSpPr>
          <p:cNvPr id="3" name="Прямоугольник 2"/>
          <p:cNvSpPr/>
          <p:nvPr/>
        </p:nvSpPr>
        <p:spPr>
          <a:xfrm>
            <a:off x="152060" y="548680"/>
            <a:ext cx="10744475" cy="2031325"/>
          </a:xfrm>
          <a:prstGeom prst="rect">
            <a:avLst/>
          </a:prstGeom>
        </p:spPr>
        <p:txBody>
          <a:bodyPr wrap="square">
            <a:spAutoFit/>
          </a:bodyPr>
          <a:lstStyle/>
          <a:p>
            <a:pPr marL="285750" indent="-285750" algn="just">
              <a:buFont typeface="Wingdings" panose="05000000000000000000" pitchFamily="2" charset="2"/>
              <a:buChar char="§"/>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Рекомендуется применять только стерильные перевязочные материалы, которые должны накладываться с соблюдением техники асептики.</a:t>
            </a:r>
          </a:p>
          <a:p>
            <a:pPr marL="285750" indent="-285750" algn="just">
              <a:buFont typeface="Wingdings" panose="05000000000000000000" pitchFamily="2" charset="2"/>
              <a:buChar char="§"/>
            </a:pP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Рекомендуется применение как стандартных, так и современных перевязочных материалов для закрытия первично ушитых хирургических ран с целью профилактики ИОХВ. </a:t>
            </a:r>
          </a:p>
          <a:p>
            <a:pPr algn="just"/>
            <a:endParaRPr lang="kk-KZ" dirty="0">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5090270"/>
              </p:ext>
            </p:extLst>
          </p:nvPr>
        </p:nvGraphicFramePr>
        <p:xfrm>
          <a:off x="531743" y="3212978"/>
          <a:ext cx="9985109" cy="2272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80</a:t>
            </a:fld>
            <a:endParaRPr lang="ru-RU">
              <a:solidFill>
                <a:prstClr val="black">
                  <a:tint val="75000"/>
                </a:prstClr>
              </a:solidFill>
            </a:endParaRPr>
          </a:p>
        </p:txBody>
      </p:sp>
      <p:sp>
        <p:nvSpPr>
          <p:cNvPr id="8" name="Заголовок 7">
            <a:extLst>
              <a:ext uri="{FF2B5EF4-FFF2-40B4-BE49-F238E27FC236}">
                <a16:creationId xmlns:a16="http://schemas.microsoft.com/office/drawing/2014/main" id="{EB7CCA4B-A049-498C-BD48-C8ABD16CFEE0}"/>
              </a:ext>
            </a:extLst>
          </p:cNvPr>
          <p:cNvSpPr>
            <a:spLocks noGrp="1"/>
          </p:cNvSpPr>
          <p:nvPr>
            <p:ph type="title"/>
          </p:nvPr>
        </p:nvSpPr>
        <p:spPr/>
        <p:txBody>
          <a:bodyPr/>
          <a:lstStyle/>
          <a:p>
            <a:endParaRPr lang="ru-RU"/>
          </a:p>
        </p:txBody>
      </p:sp>
    </p:spTree>
    <p:extLst>
      <p:ext uri="{BB962C8B-B14F-4D97-AF65-F5344CB8AC3E}">
        <p14:creationId xmlns:p14="http://schemas.microsoft.com/office/powerpoint/2010/main" val="1405808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366596" y="260818"/>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ru-RU" sz="2400" dirty="0">
              <a:solidFill>
                <a:srgbClr val="1F497D"/>
              </a:solidFill>
            </a:endParaRPr>
          </a:p>
        </p:txBody>
      </p:sp>
      <p:sp>
        <p:nvSpPr>
          <p:cNvPr id="6" name="Прямоугольник 5"/>
          <p:cNvSpPr/>
          <p:nvPr/>
        </p:nvSpPr>
        <p:spPr>
          <a:xfrm>
            <a:off x="0" y="60763"/>
            <a:ext cx="10896533" cy="400110"/>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Применение систем отрицательного давления для ведения послеоперационных ран</a:t>
            </a:r>
          </a:p>
        </p:txBody>
      </p:sp>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81</a:t>
            </a:fld>
            <a:endParaRPr lang="ru-RU">
              <a:solidFill>
                <a:prstClr val="black">
                  <a:tint val="75000"/>
                </a:prstClr>
              </a:solidFill>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564294101"/>
              </p:ext>
            </p:extLst>
          </p:nvPr>
        </p:nvGraphicFramePr>
        <p:xfrm>
          <a:off x="609600" y="1600201"/>
          <a:ext cx="9626082" cy="392352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939159" y="961013"/>
            <a:ext cx="8040413" cy="707886"/>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Вопрос : Знаете ли вы систему отрицательного давления для ведения послеоперационных ран?</a:t>
            </a:r>
          </a:p>
        </p:txBody>
      </p:sp>
    </p:spTree>
    <p:extLst>
      <p:ext uri="{BB962C8B-B14F-4D97-AF65-F5344CB8AC3E}">
        <p14:creationId xmlns:p14="http://schemas.microsoft.com/office/powerpoint/2010/main" val="3003425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460873"/>
            <a:ext cx="10472238" cy="1590847"/>
          </a:xfrm>
        </p:spPr>
        <p:txBody>
          <a:bodyPr>
            <a:noAutofit/>
          </a:bodyPr>
          <a:lstStyle/>
          <a:p>
            <a:pPr algn="just"/>
            <a:r>
              <a:rPr lang="ru-RU" sz="2000" dirty="0">
                <a:latin typeface="Times New Roman" panose="02020603050405020304" pitchFamily="18" charset="0"/>
                <a:cs typeface="Times New Roman" panose="02020603050405020304" pitchFamily="18" charset="0"/>
              </a:rPr>
              <a:t>Рекомендуется профилактическое применение системы</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лечения ран под отрицательным давлением (ЛРОД) у взрослых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при хирургических ранах высокого риска с целью профилактики ИОХВ, принимая во внимание доступность ресурсов</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8922" y="1780358"/>
            <a:ext cx="8558741" cy="361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0" y="44446"/>
            <a:ext cx="11376587" cy="648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ru-RU" sz="2400" dirty="0">
              <a:solidFill>
                <a:srgbClr val="1F497D"/>
              </a:solidFill>
            </a:endParaRPr>
          </a:p>
        </p:txBody>
      </p:sp>
      <p:sp>
        <p:nvSpPr>
          <p:cNvPr id="6" name="Прямоугольник 5"/>
          <p:cNvSpPr/>
          <p:nvPr/>
        </p:nvSpPr>
        <p:spPr>
          <a:xfrm>
            <a:off x="0" y="60763"/>
            <a:ext cx="10896533" cy="400110"/>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Применение систем отрицательного давления для ведения послеоперационных ран</a:t>
            </a:r>
          </a:p>
        </p:txBody>
      </p:sp>
      <p:sp>
        <p:nvSpPr>
          <p:cNvPr id="3" name="Номер слайда 2"/>
          <p:cNvSpPr>
            <a:spLocks noGrp="1"/>
          </p:cNvSpPr>
          <p:nvPr>
            <p:ph type="sldNum" sz="quarter" idx="12"/>
          </p:nvPr>
        </p:nvSpPr>
        <p:spPr/>
        <p:txBody>
          <a:bodyPr/>
          <a:lstStyle/>
          <a:p>
            <a:fld id="{B19B0651-EE4F-4900-A07F-96A6BFA9D0F0}" type="slidenum">
              <a:rPr lang="ru-RU" smtClean="0">
                <a:solidFill>
                  <a:prstClr val="black">
                    <a:tint val="75000"/>
                  </a:prstClr>
                </a:solidFill>
              </a:rPr>
              <a:pPr/>
              <a:t>82</a:t>
            </a:fld>
            <a:endParaRPr lang="ru-RU">
              <a:solidFill>
                <a:prstClr val="black">
                  <a:tint val="75000"/>
                </a:prstClr>
              </a:solidFill>
            </a:endParaRPr>
          </a:p>
        </p:txBody>
      </p:sp>
    </p:spTree>
    <p:extLst>
      <p:ext uri="{BB962C8B-B14F-4D97-AF65-F5344CB8AC3E}">
        <p14:creationId xmlns:p14="http://schemas.microsoft.com/office/powerpoint/2010/main" val="41895703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3339" y="655238"/>
            <a:ext cx="11713301" cy="5232202"/>
          </a:xfrm>
          <a:prstGeom prst="rect">
            <a:avLst/>
          </a:prstGeom>
        </p:spPr>
        <p:txBody>
          <a:bodyPr wrap="square" anchor="ctr">
            <a:spAutoFit/>
          </a:bodyPr>
          <a:lstStyle/>
          <a:p>
            <a:pPr algn="just"/>
            <a:r>
              <a:rPr lang="ru-RU" dirty="0">
                <a:latin typeface="Times New Roman" panose="02020603050405020304" pitchFamily="18" charset="0"/>
                <a:cs typeface="Times New Roman" panose="02020603050405020304" pitchFamily="18" charset="0"/>
              </a:rPr>
              <a:t>Несмотря на то, что международные организации рекомендуют многочисленные стратегии для снижения ИОХВ, </a:t>
            </a:r>
            <a:r>
              <a:rPr lang="ru-RU" dirty="0" err="1">
                <a:latin typeface="Times New Roman" panose="02020603050405020304" pitchFamily="18" charset="0"/>
                <a:cs typeface="Times New Roman" panose="02020603050405020304" pitchFamily="18" charset="0"/>
              </a:rPr>
              <a:t>рандомизированные</a:t>
            </a:r>
            <a:r>
              <a:rPr lang="ru-RU" dirty="0">
                <a:latin typeface="Times New Roman" panose="02020603050405020304" pitchFamily="18" charset="0"/>
                <a:cs typeface="Times New Roman" panose="02020603050405020304" pitchFamily="18" charset="0"/>
              </a:rPr>
              <a:t> исследования подтверждают только 6 общих стратегий. </a:t>
            </a:r>
          </a:p>
          <a:p>
            <a:pPr marL="342900" indent="-342900" algn="just">
              <a:buFont typeface="+mj-lt"/>
              <a:buAutoNum type="arabicPeriod"/>
            </a:pPr>
            <a:r>
              <a:rPr lang="ru-RU" dirty="0">
                <a:latin typeface="Times New Roman" panose="02020603050405020304" pitchFamily="18" charset="0"/>
                <a:cs typeface="Times New Roman" panose="02020603050405020304" pitchFamily="18" charset="0"/>
              </a:rPr>
              <a:t>Вмешательства, связанные с более низким уровнем заражения, включают отказ от бритв для удаления волос (4,4% с бритвами против 2,5% с машинками для стрижки); </a:t>
            </a:r>
          </a:p>
          <a:p>
            <a:pPr marL="342900" indent="-342900" algn="just">
              <a:buFont typeface="+mj-lt"/>
              <a:buAutoNum type="arabicPeriod"/>
            </a:pPr>
            <a:r>
              <a:rPr lang="ru-RU" dirty="0">
                <a:latin typeface="Times New Roman" panose="02020603050405020304" pitchFamily="18" charset="0"/>
                <a:cs typeface="Times New Roman" panose="02020603050405020304" pitchFamily="18" charset="0"/>
              </a:rPr>
              <a:t>Деколонизация </a:t>
            </a:r>
            <a:r>
              <a:rPr lang="ru-RU" dirty="0" err="1">
                <a:latin typeface="Times New Roman" panose="02020603050405020304" pitchFamily="18" charset="0"/>
                <a:cs typeface="Times New Roman" panose="02020603050405020304" pitchFamily="18" charset="0"/>
              </a:rPr>
              <a:t>интраназальными</a:t>
            </a:r>
            <a:r>
              <a:rPr lang="ru-RU" dirty="0">
                <a:latin typeface="Times New Roman" panose="02020603050405020304" pitchFamily="18" charset="0"/>
                <a:cs typeface="Times New Roman" panose="02020603050405020304" pitchFamily="18" charset="0"/>
              </a:rPr>
              <a:t> антистафилококковыми препаратами и антистафилококковыми кожными антисептиками для процедур высокого риска (0,8% с деколонизацией против 2% без нее); </a:t>
            </a:r>
          </a:p>
          <a:p>
            <a:pPr marL="342900" indent="-342900" algn="just">
              <a:buFont typeface="+mj-lt"/>
              <a:buAutoNum type="arabicPeriod"/>
            </a:pPr>
            <a:r>
              <a:rPr lang="ru-RU" dirty="0">
                <a:latin typeface="Times New Roman" panose="02020603050405020304" pitchFamily="18" charset="0"/>
                <a:cs typeface="Times New Roman" panose="02020603050405020304" pitchFamily="18" charset="0"/>
              </a:rPr>
              <a:t>Использование </a:t>
            </a:r>
            <a:r>
              <a:rPr lang="ru-RU" dirty="0" err="1">
                <a:latin typeface="Times New Roman" panose="02020603050405020304" pitchFamily="18" charset="0"/>
                <a:cs typeface="Times New Roman" panose="02020603050405020304" pitchFamily="18" charset="0"/>
              </a:rPr>
              <a:t>хлоргексидина</a:t>
            </a:r>
            <a:r>
              <a:rPr lang="ru-RU" dirty="0">
                <a:latin typeface="Times New Roman" panose="02020603050405020304" pitchFamily="18" charset="0"/>
                <a:cs typeface="Times New Roman" panose="02020603050405020304" pitchFamily="18" charset="0"/>
              </a:rPr>
              <a:t> глюконата и препарата для кожи на спиртовой основе (4,0% с </a:t>
            </a:r>
            <a:r>
              <a:rPr lang="ru-RU" dirty="0" err="1">
                <a:latin typeface="Times New Roman" panose="02020603050405020304" pitchFamily="18" charset="0"/>
                <a:cs typeface="Times New Roman" panose="02020603050405020304" pitchFamily="18" charset="0"/>
              </a:rPr>
              <a:t>хлоргексидина</a:t>
            </a:r>
            <a:r>
              <a:rPr lang="ru-RU" dirty="0">
                <a:latin typeface="Times New Roman" panose="02020603050405020304" pitchFamily="18" charset="0"/>
                <a:cs typeface="Times New Roman" panose="02020603050405020304" pitchFamily="18" charset="0"/>
              </a:rPr>
              <a:t> глюконатом плюс спирт против 6,5% с </a:t>
            </a:r>
            <a:r>
              <a:rPr lang="ru-RU" dirty="0" err="1">
                <a:latin typeface="Times New Roman" panose="02020603050405020304" pitchFamily="18" charset="0"/>
                <a:cs typeface="Times New Roman" panose="02020603050405020304" pitchFamily="18" charset="0"/>
              </a:rPr>
              <a:t>повидон</a:t>
            </a:r>
            <a:r>
              <a:rPr lang="ru-RU" dirty="0">
                <a:latin typeface="Times New Roman" panose="02020603050405020304" pitchFamily="18" charset="0"/>
                <a:cs typeface="Times New Roman" panose="02020603050405020304" pitchFamily="18" charset="0"/>
              </a:rPr>
              <a:t>-йодом плюс спирт);</a:t>
            </a:r>
          </a:p>
          <a:p>
            <a:pPr marL="342900" indent="-342900" algn="just">
              <a:buFont typeface="+mj-lt"/>
              <a:buAutoNum type="arabicPeriod"/>
            </a:pPr>
            <a:r>
              <a:rPr lang="ru-RU" dirty="0">
                <a:latin typeface="Times New Roman" panose="02020603050405020304" pitchFamily="18" charset="0"/>
                <a:cs typeface="Times New Roman" panose="02020603050405020304" pitchFamily="18" charset="0"/>
              </a:rPr>
              <a:t>Поддержание </a:t>
            </a:r>
            <a:r>
              <a:rPr lang="ru-RU" dirty="0" err="1">
                <a:latin typeface="Times New Roman" panose="02020603050405020304" pitchFamily="18" charset="0"/>
                <a:cs typeface="Times New Roman" panose="02020603050405020304" pitchFamily="18" charset="0"/>
              </a:rPr>
              <a:t>нормотермии</a:t>
            </a:r>
            <a:r>
              <a:rPr lang="ru-RU" dirty="0">
                <a:latin typeface="Times New Roman" panose="02020603050405020304" pitchFamily="18" charset="0"/>
                <a:cs typeface="Times New Roman" panose="02020603050405020304" pitchFamily="18" charset="0"/>
              </a:rPr>
              <a:t> с активным согреванием, таким как внутривенное введение подогретых жидкостей, согревание кожи и нагнетание теплого воздуха для поддержания температуры тела выше 36 °C (4,7% с активным согреванием против 13% без него);</a:t>
            </a:r>
          </a:p>
          <a:p>
            <a:pPr marL="342900" indent="-342900" algn="just">
              <a:buFont typeface="+mj-lt"/>
              <a:buAutoNum type="arabicPeriod"/>
            </a:pPr>
            <a:r>
              <a:rPr lang="ru-RU" dirty="0" err="1">
                <a:latin typeface="Times New Roman" panose="02020603050405020304" pitchFamily="18" charset="0"/>
                <a:cs typeface="Times New Roman" panose="02020603050405020304" pitchFamily="18" charset="0"/>
              </a:rPr>
              <a:t>Периоперационный</a:t>
            </a:r>
            <a:r>
              <a:rPr lang="ru-RU" dirty="0">
                <a:latin typeface="Times New Roman" panose="02020603050405020304" pitchFamily="18" charset="0"/>
                <a:cs typeface="Times New Roman" panose="02020603050405020304" pitchFamily="18" charset="0"/>
              </a:rPr>
              <a:t> гликемический контроль (9,4% при уровне глюкозы &lt;150 мг/</a:t>
            </a:r>
            <a:r>
              <a:rPr lang="ru-RU" dirty="0" err="1">
                <a:latin typeface="Times New Roman" panose="02020603050405020304" pitchFamily="18" charset="0"/>
                <a:cs typeface="Times New Roman" panose="02020603050405020304" pitchFamily="18" charset="0"/>
              </a:rPr>
              <a:t>дл</a:t>
            </a:r>
            <a:r>
              <a:rPr lang="ru-RU" dirty="0">
                <a:latin typeface="Times New Roman" panose="02020603050405020304" pitchFamily="18" charset="0"/>
                <a:cs typeface="Times New Roman" panose="02020603050405020304" pitchFamily="18" charset="0"/>
              </a:rPr>
              <a:t> против 16% при уровне глюкозы &gt;150 мг/</a:t>
            </a:r>
            <a:r>
              <a:rPr lang="ru-RU" dirty="0" err="1">
                <a:latin typeface="Times New Roman" panose="02020603050405020304" pitchFamily="18" charset="0"/>
                <a:cs typeface="Times New Roman" panose="02020603050405020304" pitchFamily="18" charset="0"/>
              </a:rPr>
              <a:t>дл</a:t>
            </a:r>
            <a:r>
              <a:rPr lang="ru-RU" dirty="0">
                <a:latin typeface="Times New Roman" panose="02020603050405020304" pitchFamily="18" charset="0"/>
                <a:cs typeface="Times New Roman" panose="02020603050405020304" pitchFamily="18" charset="0"/>
              </a:rPr>
              <a:t>); </a:t>
            </a:r>
          </a:p>
          <a:p>
            <a:pPr marL="342900" indent="-342900" algn="just">
              <a:buFont typeface="+mj-lt"/>
              <a:buAutoNum type="arabicPeriod"/>
            </a:pPr>
            <a:r>
              <a:rPr lang="ru-RU" dirty="0">
                <a:latin typeface="Times New Roman" panose="02020603050405020304" pitchFamily="18" charset="0"/>
                <a:cs typeface="Times New Roman" panose="02020603050405020304" pitchFamily="18" charset="0"/>
              </a:rPr>
              <a:t>Использование терапии ран отрицательным давлением (9,7% с против 15% без). </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Руководящие принципы рекомендуют соответствующие дозы, сроки и выбор предоперационной парентеральной антимикробной профилактики. </a:t>
            </a:r>
          </a:p>
          <a:p>
            <a:pPr algn="just"/>
            <a:endParaRPr lang="ru-RU" sz="1600" dirty="0">
              <a:latin typeface="Times New Roman" panose="02020603050405020304" pitchFamily="18" charset="0"/>
              <a:cs typeface="Times New Roman" panose="02020603050405020304" pitchFamily="18" charset="0"/>
            </a:endParaRPr>
          </a:p>
          <a:p>
            <a:pPr algn="just"/>
            <a:r>
              <a:rPr lang="en-US" sz="1200" i="1" dirty="0">
                <a:latin typeface="Times New Roman" panose="02020603050405020304" pitchFamily="18" charset="0"/>
                <a:cs typeface="Times New Roman" panose="02020603050405020304" pitchFamily="18" charset="0"/>
                <a:hlinkClick r:id="rId3"/>
              </a:rPr>
              <a:t>Surgical Site Infection Prevention: A Review | Surgery | JAMA | JAMA Network</a:t>
            </a:r>
            <a:endParaRPr lang="ru-RU" sz="1200"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3339" y="132748"/>
            <a:ext cx="9793088" cy="400110"/>
          </a:xfrm>
          <a:prstGeom prst="rect">
            <a:avLst/>
          </a:prstGeom>
          <a:noFill/>
        </p:spPr>
        <p:txBody>
          <a:bodyPr wrap="square" rtlCol="0">
            <a:spAutoFit/>
          </a:bodyPr>
          <a:lstStyle/>
          <a:p>
            <a:pPr algn="ctr"/>
            <a:r>
              <a:rPr lang="ru-RU" sz="2000" b="1" dirty="0">
                <a:latin typeface="Times New Roman" panose="02020603050405020304" pitchFamily="18" charset="0"/>
                <a:cs typeface="Times New Roman" panose="02020603050405020304" pitchFamily="18" charset="0"/>
              </a:rPr>
              <a:t>Рекомендации</a:t>
            </a:r>
            <a:r>
              <a:rPr lang="kk-KZ" sz="2000" b="1" dirty="0">
                <a:latin typeface="Times New Roman" panose="02020603050405020304" pitchFamily="18" charset="0"/>
                <a:cs typeface="Times New Roman" panose="02020603050405020304" pitchFamily="18" charset="0"/>
              </a:rPr>
              <a:t> на основе мировых </a:t>
            </a:r>
            <a:r>
              <a:rPr lang="ru-RU" sz="2000" b="1" dirty="0">
                <a:latin typeface="Times New Roman" panose="02020603050405020304" pitchFamily="18" charset="0"/>
                <a:cs typeface="Times New Roman" panose="02020603050405020304" pitchFamily="18" charset="0"/>
              </a:rPr>
              <a:t>достоверных научных доказательств </a:t>
            </a:r>
          </a:p>
        </p:txBody>
      </p:sp>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83</a:t>
            </a:fld>
            <a:endParaRPr lang="ru-RU">
              <a:solidFill>
                <a:prstClr val="black">
                  <a:tint val="75000"/>
                </a:prstClr>
              </a:solidFill>
            </a:endParaRPr>
          </a:p>
        </p:txBody>
      </p:sp>
    </p:spTree>
    <p:extLst>
      <p:ext uri="{BB962C8B-B14F-4D97-AF65-F5344CB8AC3E}">
        <p14:creationId xmlns:p14="http://schemas.microsoft.com/office/powerpoint/2010/main" val="2361550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5263" y="0"/>
            <a:ext cx="6672064" cy="792088"/>
          </a:xfrm>
        </p:spPr>
        <p:txBody>
          <a:bodyPr/>
          <a:lstStyle/>
          <a:p>
            <a:r>
              <a:rPr lang="kk-KZ" sz="2400" b="1" dirty="0">
                <a:latin typeface="Times New Roman" panose="02020603050405020304" pitchFamily="18" charset="0"/>
                <a:cs typeface="Times New Roman" panose="02020603050405020304" pitchFamily="18" charset="0"/>
              </a:rPr>
              <a:t>Проблемные вопросы</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27381" y="908720"/>
            <a:ext cx="10242219" cy="5492080"/>
          </a:xfrm>
        </p:spPr>
        <p:txBody>
          <a:bodyPr>
            <a:normAutofit/>
          </a:bodyPr>
          <a:lstStyle/>
          <a:p>
            <a:pPr algn="just">
              <a:buFont typeface="Wingdings" panose="05000000000000000000" pitchFamily="2" charset="2"/>
              <a:buChar char="§"/>
            </a:pPr>
            <a:r>
              <a:rPr lang="kk-KZ" sz="2400" dirty="0">
                <a:latin typeface="Times New Roman" panose="02020603050405020304" pitchFamily="18" charset="0"/>
                <a:cs typeface="Times New Roman" panose="02020603050405020304" pitchFamily="18" charset="0"/>
              </a:rPr>
              <a:t>Отсутствие внедрения и использования медицинским персоналом современных рекомендаций для уменьшения случаев ИОХВ</a:t>
            </a:r>
          </a:p>
          <a:p>
            <a:pPr algn="just">
              <a:buFont typeface="Wingdings" panose="05000000000000000000" pitchFamily="2" charset="2"/>
              <a:buChar char="§"/>
            </a:pPr>
            <a:r>
              <a:rPr lang="kk-KZ" sz="2400" dirty="0">
                <a:latin typeface="Times New Roman" panose="02020603050405020304" pitchFamily="18" charset="0"/>
                <a:cs typeface="Times New Roman" panose="02020603050405020304" pitchFamily="18" charset="0"/>
              </a:rPr>
              <a:t>Частичная подготовка пациентов к плановым операциям (неинформирование об ограничении курения)</a:t>
            </a:r>
          </a:p>
          <a:p>
            <a:pPr algn="just">
              <a:buFont typeface="Wingdings" panose="05000000000000000000" pitchFamily="2" charset="2"/>
              <a:buChar char="§"/>
            </a:pPr>
            <a:r>
              <a:rPr lang="kk-KZ" sz="2400" dirty="0">
                <a:latin typeface="Times New Roman" panose="02020603050405020304" pitchFamily="18" charset="0"/>
                <a:cs typeface="Times New Roman" panose="02020603050405020304" pitchFamily="18" charset="0"/>
              </a:rPr>
              <a:t>Отсутствие необходимого оборудования для применения современных технологий</a:t>
            </a:r>
          </a:p>
          <a:p>
            <a:pPr algn="just">
              <a:buFont typeface="Wingdings" panose="05000000000000000000" pitchFamily="2" charset="2"/>
              <a:buChar char="§"/>
            </a:pPr>
            <a:endParaRPr lang="kk-KZ"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kk-KZ"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ru-RU" sz="2400" dirty="0">
              <a:latin typeface="Times New Roman" panose="02020603050405020304" pitchFamily="18" charset="0"/>
              <a:cs typeface="Times New Roman" panose="02020603050405020304" pitchFamily="18" charset="0"/>
            </a:endParaRPr>
          </a:p>
          <a:p>
            <a:endParaRPr lang="ru-RU" sz="2400"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84</a:t>
            </a:fld>
            <a:endParaRPr lang="ru-RU">
              <a:solidFill>
                <a:prstClr val="black">
                  <a:tint val="75000"/>
                </a:prstClr>
              </a:solidFill>
            </a:endParaRPr>
          </a:p>
        </p:txBody>
      </p:sp>
    </p:spTree>
    <p:extLst>
      <p:ext uri="{BB962C8B-B14F-4D97-AF65-F5344CB8AC3E}">
        <p14:creationId xmlns:p14="http://schemas.microsoft.com/office/powerpoint/2010/main" val="3980711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9560" y="0"/>
            <a:ext cx="6672064" cy="792088"/>
          </a:xfrm>
        </p:spPr>
        <p:txBody>
          <a:bodyPr/>
          <a:lstStyle/>
          <a:p>
            <a:r>
              <a:rPr lang="ru-RU" sz="2400" b="1" dirty="0">
                <a:latin typeface="Times New Roman" panose="02020603050405020304" pitchFamily="18" charset="0"/>
                <a:cs typeface="Times New Roman" panose="02020603050405020304" pitchFamily="18" charset="0"/>
              </a:rPr>
              <a:t>Рекомендации</a:t>
            </a:r>
          </a:p>
        </p:txBody>
      </p:sp>
      <p:sp>
        <p:nvSpPr>
          <p:cNvPr id="3" name="Объект 2"/>
          <p:cNvSpPr>
            <a:spLocks noGrp="1"/>
          </p:cNvSpPr>
          <p:nvPr>
            <p:ph idx="1"/>
          </p:nvPr>
        </p:nvSpPr>
        <p:spPr>
          <a:xfrm>
            <a:off x="431371" y="692696"/>
            <a:ext cx="11233248" cy="5492080"/>
          </a:xfrm>
        </p:spPr>
        <p:txBody>
          <a:bodyPr>
            <a:normAutofit/>
          </a:bodyPr>
          <a:lstStyle/>
          <a:p>
            <a:pPr algn="just">
              <a:buFont typeface="Wingdings" panose="05000000000000000000" pitchFamily="2" charset="2"/>
              <a:buChar char="§"/>
            </a:pPr>
            <a:r>
              <a:rPr lang="kk-KZ" sz="2400" dirty="0">
                <a:latin typeface="Times New Roman" panose="02020603050405020304" pitchFamily="18" charset="0"/>
                <a:cs typeface="Times New Roman" panose="02020603050405020304" pitchFamily="18" charset="0"/>
              </a:rPr>
              <a:t>Внедрение новых и обновленных научно-обоснованных рекомендаций, используемых на мировом уровне для профилактики ИОХВ в хирургических отделениях и стационарах. </a:t>
            </a:r>
          </a:p>
          <a:p>
            <a:pPr algn="just">
              <a:buFont typeface="Wingdings" panose="05000000000000000000" pitchFamily="2" charset="2"/>
              <a:buChar char="§"/>
            </a:pPr>
            <a:r>
              <a:rPr lang="kk-KZ" sz="2400" dirty="0">
                <a:latin typeface="Times New Roman" panose="02020603050405020304" pitchFamily="18" charset="0"/>
                <a:cs typeface="Times New Roman" panose="02020603050405020304" pitchFamily="18" charset="0"/>
              </a:rPr>
              <a:t>Обучение пациентов – информирование о значимости проведения профилактических мероприятий в предоперационный и послеоперационный периоды.</a:t>
            </a:r>
          </a:p>
          <a:p>
            <a:pPr algn="just">
              <a:buFont typeface="Wingdings" panose="05000000000000000000" pitchFamily="2" charset="2"/>
              <a:buChar char="§"/>
            </a:pPr>
            <a:r>
              <a:rPr lang="kk-KZ" sz="2400" dirty="0">
                <a:latin typeface="Times New Roman" panose="02020603050405020304" pitchFamily="18" charset="0"/>
                <a:cs typeface="Times New Roman" panose="02020603050405020304" pitchFamily="18" charset="0"/>
              </a:rPr>
              <a:t>Постоянное обучение медицинского персонала по обновленным рекомендациям и методическим пособиям, основанных на  </a:t>
            </a:r>
            <a:r>
              <a:rPr lang="ru-RU" sz="2400" dirty="0">
                <a:latin typeface="Times New Roman" panose="02020603050405020304" pitchFamily="18" charset="0"/>
                <a:cs typeface="Times New Roman" panose="02020603050405020304" pitchFamily="18" charset="0"/>
              </a:rPr>
              <a:t>доказательной медицине.</a:t>
            </a:r>
            <a:endParaRPr lang="kk-KZ"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kk-KZ" sz="2400" dirty="0">
                <a:latin typeface="Times New Roman" panose="02020603050405020304" pitchFamily="18" charset="0"/>
                <a:cs typeface="Times New Roman" panose="02020603050405020304" pitchFamily="18" charset="0"/>
              </a:rPr>
              <a:t>Создание национальных рекомендаций на основе мировых </a:t>
            </a:r>
            <a:r>
              <a:rPr lang="ru-RU" sz="2400" dirty="0">
                <a:latin typeface="Times New Roman" panose="02020603050405020304" pitchFamily="18" charset="0"/>
                <a:cs typeface="Times New Roman" panose="02020603050405020304" pitchFamily="18" charset="0"/>
              </a:rPr>
              <a:t>достоверных научных доказательств эффективности профилактики ИОХВ</a:t>
            </a:r>
            <a:r>
              <a:rPr lang="kk-KZ" sz="2400" dirty="0">
                <a:latin typeface="Times New Roman" panose="02020603050405020304" pitchFamily="18" charset="0"/>
                <a:cs typeface="Times New Roman" panose="02020603050405020304" pitchFamily="18" charset="0"/>
              </a:rPr>
              <a:t>, которые будут внедряться в МО Республики Казахстан. </a:t>
            </a:r>
            <a:endParaRPr lang="ru-RU" sz="2400"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85</a:t>
            </a:fld>
            <a:endParaRPr lang="ru-RU">
              <a:solidFill>
                <a:prstClr val="black">
                  <a:tint val="75000"/>
                </a:prstClr>
              </a:solidFill>
            </a:endParaRPr>
          </a:p>
        </p:txBody>
      </p:sp>
    </p:spTree>
    <p:extLst>
      <p:ext uri="{BB962C8B-B14F-4D97-AF65-F5344CB8AC3E}">
        <p14:creationId xmlns:p14="http://schemas.microsoft.com/office/powerpoint/2010/main" val="4089240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86</a:t>
            </a:fld>
            <a:endParaRPr lang="ru-RU">
              <a:solidFill>
                <a:prstClr val="black">
                  <a:tint val="75000"/>
                </a:prstClr>
              </a:solidFill>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324" y="157655"/>
            <a:ext cx="9978929" cy="578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005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87</a:t>
            </a:fld>
            <a:endParaRPr lang="ru-RU">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94" y="0"/>
            <a:ext cx="9646565" cy="601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9741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0427" y="-157655"/>
            <a:ext cx="8854966" cy="930166"/>
          </a:xfrm>
        </p:spPr>
        <p:txBody>
          <a:bodyPr>
            <a:normAutofit/>
          </a:bodyPr>
          <a:lstStyle/>
          <a:p>
            <a:r>
              <a:rPr lang="ru-RU" sz="3200" b="1" dirty="0">
                <a:latin typeface="Times New Roman" panose="02020603050405020304" pitchFamily="18" charset="0"/>
                <a:cs typeface="Times New Roman" panose="02020603050405020304" pitchFamily="18" charset="0"/>
              </a:rPr>
              <a:t>Литература </a:t>
            </a: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88</a:t>
            </a:fld>
            <a:endParaRPr lang="ru-RU">
              <a:solidFill>
                <a:prstClr val="black">
                  <a:tint val="75000"/>
                </a:prstClr>
              </a:solidFill>
            </a:endParaRPr>
          </a:p>
        </p:txBody>
      </p:sp>
      <p:sp>
        <p:nvSpPr>
          <p:cNvPr id="5" name="Объект 4"/>
          <p:cNvSpPr>
            <a:spLocks noGrp="1"/>
          </p:cNvSpPr>
          <p:nvPr>
            <p:ph idx="1"/>
          </p:nvPr>
        </p:nvSpPr>
        <p:spPr>
          <a:xfrm>
            <a:off x="472966" y="599091"/>
            <a:ext cx="11109434" cy="5770180"/>
          </a:xfrm>
        </p:spPr>
        <p:txBody>
          <a:bodyPr>
            <a:noAutofit/>
          </a:bodyPr>
          <a:lstStyle/>
          <a:p>
            <a:pPr lvl="0">
              <a:lnSpc>
                <a:spcPct val="115000"/>
              </a:lnSpc>
              <a:buFont typeface="+mj-lt"/>
              <a:buAutoNum type="arabicPeriod"/>
            </a:pPr>
            <a:r>
              <a:rPr lang="kk-KZ" sz="1400" dirty="0">
                <a:latin typeface="Times New Roman" panose="02020603050405020304" pitchFamily="18" charset="0"/>
                <a:ea typeface="Calibri"/>
                <a:cs typeface="Times New Roman" panose="02020603050405020304" pitchFamily="18" charset="0"/>
              </a:rPr>
              <a:t>Аллегранзи Б., Багери Неджад С., Комбескюр С., Граафманс В., Аттар Х., Дональдсон Л. и др. Бремя эндемических инфекций, связанных с оказанием медицинской помощи, в развивающихся странах: систематический обзор и метаанализ. Ланцет (Лондон, Англия).  377: 228–41.Вернуться к ссылке 4 в статье Статья Google Scholar </a:t>
            </a:r>
            <a:endParaRPr lang="ru-RU" sz="1400" dirty="0">
              <a:latin typeface="Times New Roman" panose="02020603050405020304" pitchFamily="18" charset="0"/>
              <a:ea typeface="Calibri"/>
              <a:cs typeface="Times New Roman" panose="02020603050405020304" pitchFamily="18" charset="0"/>
            </a:endParaRPr>
          </a:p>
          <a:p>
            <a:pPr lvl="0">
              <a:lnSpc>
                <a:spcPct val="115000"/>
              </a:lnSpc>
              <a:buFont typeface="+mj-lt"/>
              <a:buAutoNum type="arabicPeriod"/>
            </a:pPr>
            <a:r>
              <a:rPr lang="kk-KZ" sz="1400" dirty="0">
                <a:latin typeface="Times New Roman" panose="02020603050405020304" pitchFamily="18" charset="0"/>
                <a:ea typeface="Calibri"/>
                <a:cs typeface="Times New Roman" panose="02020603050405020304" pitchFamily="18" charset="0"/>
              </a:rPr>
              <a:t>Аллегранзи Б., Неджад С.Б., Кастильехос Г.Г., Килпатрик С., Келли Э., Матай Э. и Аттар Х. Отчет о бремени эндемических инфекций, связанных с оказанием медицинской помощи, во всем мире: систематический обзор литературы. Женева: Всемирная организация здравоохранения, Служба подготовки документов ВОЗ;</a:t>
            </a:r>
            <a:endParaRPr lang="ru-RU" sz="1400" dirty="0">
              <a:latin typeface="Times New Roman" panose="02020603050405020304" pitchFamily="18" charset="0"/>
              <a:ea typeface="Calibri"/>
              <a:cs typeface="Times New Roman" panose="02020603050405020304" pitchFamily="18" charset="0"/>
            </a:endParaRPr>
          </a:p>
          <a:p>
            <a:pPr lvl="0">
              <a:lnSpc>
                <a:spcPct val="115000"/>
              </a:lnSpc>
              <a:buFont typeface="+mj-lt"/>
              <a:buAutoNum type="arabicPeriod"/>
            </a:pPr>
            <a:r>
              <a:rPr lang="ru-RU" sz="1400" dirty="0">
                <a:latin typeface="Times New Roman" panose="02020603050405020304" pitchFamily="18" charset="0"/>
                <a:ea typeface="Calibri"/>
                <a:cs typeface="Times New Roman" panose="02020603050405020304" pitchFamily="18" charset="0"/>
              </a:rPr>
              <a:t>Основы инфекционного контроля. Практическое руководство, 2-ое издание . </a:t>
            </a:r>
          </a:p>
          <a:p>
            <a:pPr lvl="0">
              <a:lnSpc>
                <a:spcPct val="115000"/>
              </a:lnSpc>
              <a:buFont typeface="+mj-lt"/>
              <a:buAutoNum type="arabicPeriod"/>
            </a:pPr>
            <a:r>
              <a:rPr lang="ru-RU" sz="1400" dirty="0">
                <a:latin typeface="Times New Roman" panose="02020603050405020304" pitchFamily="18" charset="0"/>
                <a:ea typeface="Calibri"/>
                <a:cs typeface="Times New Roman" panose="02020603050405020304" pitchFamily="18" charset="0"/>
              </a:rPr>
              <a:t>ИОХВ. Технологий эпидемиологического надзора и контроля </a:t>
            </a:r>
            <a:r>
              <a:rPr lang="ru-RU" sz="1400" dirty="0" err="1">
                <a:latin typeface="Times New Roman" panose="02020603050405020304" pitchFamily="18" charset="0"/>
                <a:ea typeface="Calibri"/>
                <a:cs typeface="Times New Roman" panose="02020603050405020304" pitchFamily="18" charset="0"/>
              </a:rPr>
              <a:t>Квашин</a:t>
            </a:r>
            <a:r>
              <a:rPr lang="ru-RU" sz="1400" dirty="0">
                <a:latin typeface="Times New Roman" panose="02020603050405020304" pitchFamily="18" charset="0"/>
                <a:ea typeface="Calibri"/>
                <a:cs typeface="Times New Roman" panose="02020603050405020304" pitchFamily="18" charset="0"/>
              </a:rPr>
              <a:t> Д.В.;</a:t>
            </a:r>
          </a:p>
          <a:p>
            <a:pPr lvl="0">
              <a:lnSpc>
                <a:spcPct val="115000"/>
              </a:lnSpc>
              <a:buFont typeface="+mj-lt"/>
              <a:buAutoNum type="arabicPeriod"/>
            </a:pPr>
            <a:r>
              <a:rPr lang="en-US" sz="1400" dirty="0">
                <a:latin typeface="Times New Roman" panose="02020603050405020304" pitchFamily="18" charset="0"/>
                <a:ea typeface="Calibri"/>
                <a:cs typeface="Times New Roman" panose="02020603050405020304" pitchFamily="18" charset="0"/>
              </a:rPr>
              <a:t>Centers for Disease Control and Prevention Guideline for the Prevention of Surgical Site Infection, 2017;</a:t>
            </a:r>
            <a:endParaRPr lang="ru-RU" sz="1400" dirty="0">
              <a:latin typeface="Times New Roman" panose="02020603050405020304" pitchFamily="18" charset="0"/>
              <a:ea typeface="Calibri"/>
              <a:cs typeface="Times New Roman" panose="02020603050405020304" pitchFamily="18" charset="0"/>
            </a:endParaRPr>
          </a:p>
          <a:p>
            <a:pPr lvl="0">
              <a:lnSpc>
                <a:spcPct val="115000"/>
              </a:lnSpc>
              <a:buFont typeface="+mj-lt"/>
              <a:buAutoNum type="arabicPeriod"/>
            </a:pPr>
            <a:r>
              <a:rPr lang="ru-RU" sz="1400" dirty="0">
                <a:latin typeface="Times New Roman" panose="02020603050405020304" pitchFamily="18" charset="0"/>
                <a:ea typeface="Calibri"/>
                <a:cs typeface="Times New Roman" panose="02020603050405020304" pitchFamily="18" charset="0"/>
              </a:rPr>
              <a:t>Манграм </a:t>
            </a:r>
            <a:r>
              <a:rPr lang="ru-RU" sz="1400" dirty="0" err="1">
                <a:latin typeface="Times New Roman" panose="02020603050405020304" pitchFamily="18" charset="0"/>
                <a:ea typeface="Calibri"/>
                <a:cs typeface="Times New Roman" panose="02020603050405020304" pitchFamily="18" charset="0"/>
              </a:rPr>
              <a:t>А.Дж</a:t>
            </a:r>
            <a:r>
              <a:rPr lang="ru-RU" sz="1400" dirty="0">
                <a:latin typeface="Times New Roman" panose="02020603050405020304" pitchFamily="18" charset="0"/>
                <a:ea typeface="Calibri"/>
                <a:cs typeface="Times New Roman" panose="02020603050405020304" pitchFamily="18" charset="0"/>
              </a:rPr>
              <a:t>., </a:t>
            </a:r>
            <a:r>
              <a:rPr lang="ru-RU" sz="1400" dirty="0" err="1">
                <a:latin typeface="Times New Roman" panose="02020603050405020304" pitchFamily="18" charset="0"/>
                <a:ea typeface="Calibri"/>
                <a:cs typeface="Times New Roman" panose="02020603050405020304" pitchFamily="18" charset="0"/>
              </a:rPr>
              <a:t>Хоран</a:t>
            </a:r>
            <a:r>
              <a:rPr lang="ru-RU" sz="1400" dirty="0">
                <a:latin typeface="Times New Roman" panose="02020603050405020304" pitchFamily="18" charset="0"/>
                <a:ea typeface="Calibri"/>
                <a:cs typeface="Times New Roman" panose="02020603050405020304" pitchFamily="18" charset="0"/>
              </a:rPr>
              <a:t> </a:t>
            </a:r>
            <a:r>
              <a:rPr lang="ru-RU" sz="1400" dirty="0" err="1">
                <a:latin typeface="Times New Roman" panose="02020603050405020304" pitchFamily="18" charset="0"/>
                <a:ea typeface="Calibri"/>
                <a:cs typeface="Times New Roman" panose="02020603050405020304" pitchFamily="18" charset="0"/>
              </a:rPr>
              <a:t>Т.К.,.Пирсон</a:t>
            </a:r>
            <a:r>
              <a:rPr lang="ru-RU" sz="1400" dirty="0">
                <a:latin typeface="Times New Roman" panose="02020603050405020304" pitchFamily="18" charset="0"/>
                <a:ea typeface="Calibri"/>
                <a:cs typeface="Times New Roman" panose="02020603050405020304" pitchFamily="18" charset="0"/>
              </a:rPr>
              <a:t> М.Л, Сильве Л.К., Джарвис В.Р. Профилактика инфекций в области хирургического вмешательства. Руководство Консультативного комитета по контролю внутрибольничных инфекций, США (HICPAC, USA)</a:t>
            </a:r>
          </a:p>
          <a:p>
            <a:pPr lvl="0">
              <a:lnSpc>
                <a:spcPct val="115000"/>
              </a:lnSpc>
              <a:buFont typeface="+mj-lt"/>
              <a:buAutoNum type="arabicPeriod"/>
            </a:pPr>
            <a:r>
              <a:rPr lang="en-US" sz="1400" dirty="0" err="1">
                <a:latin typeface="Times New Roman" panose="02020603050405020304" pitchFamily="18" charset="0"/>
                <a:ea typeface="Calibri"/>
                <a:cs typeface="Times New Roman" panose="02020603050405020304" pitchFamily="18" charset="0"/>
              </a:rPr>
              <a:t>Mannien</a:t>
            </a:r>
            <a:r>
              <a:rPr lang="en-US" sz="1400" dirty="0">
                <a:latin typeface="Times New Roman" panose="02020603050405020304" pitchFamily="18" charset="0"/>
                <a:ea typeface="Calibri"/>
                <a:cs typeface="Times New Roman" panose="02020603050405020304" pitchFamily="18" charset="0"/>
              </a:rPr>
              <a:t> J, van der </a:t>
            </a:r>
            <a:r>
              <a:rPr lang="en-US" sz="1400" dirty="0" err="1">
                <a:latin typeface="Times New Roman" panose="02020603050405020304" pitchFamily="18" charset="0"/>
                <a:ea typeface="Calibri"/>
                <a:cs typeface="Times New Roman" panose="02020603050405020304" pitchFamily="18" charset="0"/>
              </a:rPr>
              <a:t>Zeeuw</a:t>
            </a:r>
            <a:r>
              <a:rPr lang="en-US" sz="1400" dirty="0">
                <a:latin typeface="Times New Roman" panose="02020603050405020304" pitchFamily="18" charset="0"/>
                <a:ea typeface="Calibri"/>
                <a:cs typeface="Times New Roman" panose="02020603050405020304" pitchFamily="18" charset="0"/>
              </a:rPr>
              <a:t> AE, </a:t>
            </a:r>
            <a:r>
              <a:rPr lang="en-US" sz="1400" dirty="0" err="1">
                <a:latin typeface="Times New Roman" panose="02020603050405020304" pitchFamily="18" charset="0"/>
                <a:ea typeface="Calibri"/>
                <a:cs typeface="Times New Roman" panose="02020603050405020304" pitchFamily="18" charset="0"/>
              </a:rPr>
              <a:t>Wille</a:t>
            </a:r>
            <a:r>
              <a:rPr lang="en-US" sz="1400" dirty="0">
                <a:latin typeface="Times New Roman" panose="02020603050405020304" pitchFamily="18" charset="0"/>
                <a:ea typeface="Calibri"/>
                <a:cs typeface="Times New Roman" panose="02020603050405020304" pitchFamily="18" charset="0"/>
              </a:rPr>
              <a:t> JC, van den Hof S. Validation of surgical site infection surveillance in the Netherlands. Infect Control </a:t>
            </a:r>
            <a:r>
              <a:rPr lang="en-US" sz="1400" dirty="0" err="1">
                <a:latin typeface="Times New Roman" panose="02020603050405020304" pitchFamily="18" charset="0"/>
                <a:ea typeface="Calibri"/>
                <a:cs typeface="Times New Roman" panose="02020603050405020304" pitchFamily="18" charset="0"/>
              </a:rPr>
              <a:t>Hosp</a:t>
            </a:r>
            <a:r>
              <a:rPr lang="en-US" sz="1400" dirty="0">
                <a:latin typeface="Times New Roman" panose="02020603050405020304" pitchFamily="18" charset="0"/>
                <a:ea typeface="Calibri"/>
                <a:cs typeface="Times New Roman" panose="02020603050405020304" pitchFamily="18" charset="0"/>
              </a:rPr>
              <a:t> Epidemiol.;28(1):36-41;</a:t>
            </a:r>
            <a:endParaRPr lang="ru-RU" sz="1400" dirty="0">
              <a:latin typeface="Times New Roman" panose="02020603050405020304" pitchFamily="18" charset="0"/>
              <a:ea typeface="Calibri"/>
              <a:cs typeface="Times New Roman" panose="02020603050405020304" pitchFamily="18" charset="0"/>
            </a:endParaRPr>
          </a:p>
          <a:p>
            <a:pPr lvl="0">
              <a:lnSpc>
                <a:spcPct val="115000"/>
              </a:lnSpc>
              <a:buFont typeface="+mj-lt"/>
              <a:buAutoNum type="arabicPeriod"/>
            </a:pPr>
            <a:r>
              <a:rPr lang="kk-KZ" sz="1400" i="1" dirty="0">
                <a:latin typeface="Times New Roman" panose="02020603050405020304" pitchFamily="18" charset="0"/>
                <a:ea typeface="Calibri"/>
                <a:cs typeface="Times New Roman" panose="02020603050405020304" pitchFamily="18" charset="0"/>
              </a:rPr>
              <a:t>(</a:t>
            </a:r>
            <a:r>
              <a:rPr lang="ru-RU" sz="1400" i="1" dirty="0">
                <a:latin typeface="Times New Roman" panose="02020603050405020304" pitchFamily="18" charset="0"/>
                <a:ea typeface="Calibri"/>
                <a:cs typeface="Times New Roman" panose="02020603050405020304" pitchFamily="18" charset="0"/>
              </a:rPr>
              <a:t>Профилактика инфекций области хирургического вмешательства. Клинические рекомендации. – Н. Новгород: Изд-во «Ремедиум Приволжье», 2018. – 72 с.</a:t>
            </a:r>
            <a:r>
              <a:rPr lang="kk-KZ" sz="1400" i="1" dirty="0">
                <a:latin typeface="Times New Roman" panose="02020603050405020304" pitchFamily="18" charset="0"/>
                <a:ea typeface="Calibri"/>
                <a:cs typeface="Times New Roman" panose="02020603050405020304" pitchFamily="18" charset="0"/>
              </a:rPr>
              <a:t>)</a:t>
            </a:r>
            <a:endParaRPr lang="ru-RU" sz="1400" dirty="0">
              <a:latin typeface="Times New Roman" panose="02020603050405020304" pitchFamily="18" charset="0"/>
              <a:ea typeface="Calibri"/>
              <a:cs typeface="Times New Roman" panose="02020603050405020304" pitchFamily="18" charset="0"/>
            </a:endParaRPr>
          </a:p>
          <a:p>
            <a:pPr lvl="0">
              <a:lnSpc>
                <a:spcPct val="115000"/>
              </a:lnSpc>
              <a:buFont typeface="+mj-lt"/>
              <a:buAutoNum type="arabicPeriod"/>
            </a:pPr>
            <a:r>
              <a:rPr lang="en-US" sz="1400" dirty="0">
                <a:latin typeface="Times New Roman" panose="02020603050405020304" pitchFamily="18" charset="0"/>
                <a:ea typeface="Calibri"/>
                <a:cs typeface="Times New Roman" panose="02020603050405020304" pitchFamily="18" charset="0"/>
              </a:rPr>
              <a:t>Morphologic alterations associated with mechanical bowel preparation before elective colorectal surgery: a randomized trial  </a:t>
            </a:r>
            <a:endParaRPr lang="ru-RU" sz="1400" dirty="0">
              <a:latin typeface="Times New Roman" panose="02020603050405020304" pitchFamily="18" charset="0"/>
              <a:ea typeface="Calibri"/>
              <a:cs typeface="Times New Roman" panose="02020603050405020304" pitchFamily="18" charset="0"/>
            </a:endParaRPr>
          </a:p>
          <a:p>
            <a:pPr lvl="0">
              <a:lnSpc>
                <a:spcPct val="115000"/>
              </a:lnSpc>
              <a:buFont typeface="+mj-lt"/>
              <a:buAutoNum type="arabicPeriod"/>
            </a:pPr>
            <a:r>
              <a:rPr lang="en-US" sz="1400" dirty="0">
                <a:latin typeface="Times New Roman" panose="02020603050405020304" pitchFamily="18" charset="0"/>
                <a:ea typeface="Calibri"/>
                <a:cs typeface="Times New Roman" panose="02020603050405020304" pitchFamily="18" charset="0"/>
              </a:rPr>
              <a:t>Is mechanical bowel preparation mandatory for elective colon surgery? </a:t>
            </a:r>
            <a:r>
              <a:rPr lang="ru-RU" sz="1400" dirty="0">
                <a:latin typeface="Times New Roman" panose="02020603050405020304" pitchFamily="18" charset="0"/>
                <a:ea typeface="Calibri"/>
                <a:cs typeface="Times New Roman" panose="02020603050405020304" pitchFamily="18" charset="0"/>
              </a:rPr>
              <a:t>A </a:t>
            </a:r>
            <a:r>
              <a:rPr lang="ru-RU" sz="1400" dirty="0" err="1">
                <a:latin typeface="Times New Roman" panose="02020603050405020304" pitchFamily="18" charset="0"/>
                <a:ea typeface="Calibri"/>
                <a:cs typeface="Times New Roman" panose="02020603050405020304" pitchFamily="18" charset="0"/>
              </a:rPr>
              <a:t>prospective</a:t>
            </a:r>
            <a:r>
              <a:rPr lang="ru-RU" sz="1400" dirty="0">
                <a:latin typeface="Times New Roman" panose="02020603050405020304" pitchFamily="18" charset="0"/>
                <a:ea typeface="Calibri"/>
                <a:cs typeface="Times New Roman" panose="02020603050405020304" pitchFamily="18" charset="0"/>
              </a:rPr>
              <a:t> </a:t>
            </a:r>
            <a:r>
              <a:rPr lang="ru-RU" sz="1400" dirty="0" err="1">
                <a:latin typeface="Times New Roman" panose="02020603050405020304" pitchFamily="18" charset="0"/>
                <a:ea typeface="Calibri"/>
                <a:cs typeface="Times New Roman" panose="02020603050405020304" pitchFamily="18" charset="0"/>
              </a:rPr>
              <a:t>randomized</a:t>
            </a:r>
            <a:r>
              <a:rPr lang="ru-RU" sz="1400" dirty="0">
                <a:latin typeface="Times New Roman" panose="02020603050405020304" pitchFamily="18" charset="0"/>
                <a:ea typeface="Calibri"/>
                <a:cs typeface="Times New Roman" panose="02020603050405020304" pitchFamily="18" charset="0"/>
              </a:rPr>
              <a:t> </a:t>
            </a:r>
            <a:r>
              <a:rPr lang="ru-RU" sz="1400" dirty="0" err="1">
                <a:latin typeface="Times New Roman" panose="02020603050405020304" pitchFamily="18" charset="0"/>
                <a:ea typeface="Calibri"/>
                <a:cs typeface="Times New Roman" panose="02020603050405020304" pitchFamily="18" charset="0"/>
              </a:rPr>
              <a:t>study</a:t>
            </a:r>
            <a:r>
              <a:rPr lang="ru-RU" sz="1400" dirty="0">
                <a:latin typeface="Times New Roman" panose="02020603050405020304" pitchFamily="18" charset="0"/>
                <a:ea typeface="Calibri"/>
                <a:cs typeface="Times New Roman" panose="02020603050405020304" pitchFamily="18" charset="0"/>
              </a:rPr>
              <a:t>  </a:t>
            </a:r>
          </a:p>
          <a:p>
            <a:pPr lvl="0">
              <a:lnSpc>
                <a:spcPct val="115000"/>
              </a:lnSpc>
              <a:buFont typeface="+mj-lt"/>
              <a:buAutoNum type="arabicPeriod"/>
            </a:pPr>
            <a:r>
              <a:rPr lang="en-US" sz="1400" dirty="0">
                <a:latin typeface="Times New Roman" panose="02020603050405020304" pitchFamily="18" charset="0"/>
                <a:ea typeface="Calibri"/>
                <a:cs typeface="Times New Roman" panose="02020603050405020304" pitchFamily="18" charset="0"/>
              </a:rPr>
              <a:t>A systematic review of the effectiveness of cutaneous warming systems to prevent hypothermia. – – Vol. 18.)</a:t>
            </a:r>
            <a:endParaRPr lang="ru-RU" sz="1400" dirty="0">
              <a:latin typeface="Times New Roman" panose="02020603050405020304" pitchFamily="18" charset="0"/>
              <a:ea typeface="Calibri"/>
              <a:cs typeface="Times New Roman" panose="02020603050405020304" pitchFamily="18" charset="0"/>
            </a:endParaRPr>
          </a:p>
          <a:p>
            <a:pPr lvl="0">
              <a:lnSpc>
                <a:spcPct val="115000"/>
              </a:lnSpc>
              <a:buFont typeface="+mj-lt"/>
              <a:buAutoNum type="arabicPeriod"/>
            </a:pPr>
            <a:r>
              <a:rPr lang="en-US" sz="1400" u="sng" dirty="0">
                <a:solidFill>
                  <a:srgbClr val="0000FF"/>
                </a:solidFill>
                <a:latin typeface="Times New Roman" panose="02020603050405020304" pitchFamily="18" charset="0"/>
                <a:ea typeface="Calibri"/>
                <a:cs typeface="Times New Roman" panose="02020603050405020304" pitchFamily="18" charset="0"/>
                <a:hlinkClick r:id="rId2"/>
              </a:rPr>
              <a:t>https://cmac-journal.ru/en/publication/2003/1/cmac-2003-t05-n1-p074/cmac-2003-t05-n1-p074.pdf</a:t>
            </a:r>
            <a:r>
              <a:rPr lang="en-US" sz="1400" dirty="0">
                <a:latin typeface="Times New Roman" panose="02020603050405020304" pitchFamily="18" charset="0"/>
                <a:ea typeface="Calibri"/>
                <a:cs typeface="Times New Roman" panose="02020603050405020304" pitchFamily="18" charset="0"/>
              </a:rPr>
              <a:t>;</a:t>
            </a:r>
            <a:endParaRPr lang="ru-RU" sz="1400" dirty="0">
              <a:latin typeface="Times New Roman" panose="02020603050405020304" pitchFamily="18" charset="0"/>
              <a:ea typeface="Calibri"/>
              <a:cs typeface="Times New Roman" panose="02020603050405020304" pitchFamily="18" charset="0"/>
            </a:endParaRPr>
          </a:p>
          <a:p>
            <a:pPr lvl="0">
              <a:lnSpc>
                <a:spcPct val="115000"/>
              </a:lnSpc>
              <a:buFont typeface="+mj-lt"/>
              <a:buAutoNum type="arabicPeriod"/>
            </a:pPr>
            <a:r>
              <a:rPr lang="ru-RU" sz="1400" u="sng" dirty="0">
                <a:solidFill>
                  <a:srgbClr val="0000FF"/>
                </a:solidFill>
                <a:latin typeface="Times New Roman" panose="02020603050405020304" pitchFamily="18" charset="0"/>
                <a:ea typeface="Calibri"/>
                <a:cs typeface="Times New Roman" panose="02020603050405020304" pitchFamily="18" charset="0"/>
                <a:hlinkClick r:id="rId3"/>
              </a:rPr>
              <a:t>https://ppt-online.org/392166</a:t>
            </a:r>
            <a:r>
              <a:rPr lang="ru-RU" sz="1400" dirty="0">
                <a:latin typeface="Times New Roman" panose="02020603050405020304" pitchFamily="18" charset="0"/>
                <a:ea typeface="Calibri"/>
                <a:cs typeface="Times New Roman" panose="02020603050405020304" pitchFamily="18" charset="0"/>
              </a:rPr>
              <a:t>;</a:t>
            </a:r>
          </a:p>
          <a:p>
            <a:pPr lvl="0">
              <a:lnSpc>
                <a:spcPct val="115000"/>
              </a:lnSpc>
              <a:buFont typeface="+mj-lt"/>
              <a:buAutoNum type="arabicPeriod"/>
            </a:pPr>
            <a:r>
              <a:rPr lang="kk-KZ" sz="1400" i="1" dirty="0">
                <a:latin typeface="Times New Roman" panose="02020603050405020304" pitchFamily="18" charset="0"/>
                <a:ea typeface="Calibri"/>
                <a:cs typeface="Times New Roman" panose="02020603050405020304" pitchFamily="18" charset="0"/>
              </a:rPr>
              <a:t>(</a:t>
            </a:r>
            <a:r>
              <a:rPr lang="en-US" sz="1400" i="1" dirty="0">
                <a:latin typeface="Times New Roman" panose="02020603050405020304" pitchFamily="18" charset="0"/>
                <a:ea typeface="Calibri"/>
                <a:cs typeface="Times New Roman" panose="02020603050405020304" pitchFamily="18" charset="0"/>
              </a:rPr>
              <a:t>Global guidelines for the prevention of surgical site infection. World Health </a:t>
            </a:r>
            <a:r>
              <a:rPr lang="en-US" sz="1400" i="1" dirty="0" err="1">
                <a:latin typeface="Times New Roman" panose="02020603050405020304" pitchFamily="18" charset="0"/>
                <a:ea typeface="Calibri"/>
                <a:cs typeface="Times New Roman" panose="02020603050405020304" pitchFamily="18" charset="0"/>
              </a:rPr>
              <a:t>Organisation</a:t>
            </a:r>
            <a:r>
              <a:rPr lang="en-US" sz="1400" i="1" dirty="0">
                <a:latin typeface="Times New Roman" panose="02020603050405020304" pitchFamily="18" charset="0"/>
                <a:ea typeface="Calibri"/>
                <a:cs typeface="Times New Roman" panose="02020603050405020304" pitchFamily="18" charset="0"/>
              </a:rPr>
              <a:t> </a:t>
            </a:r>
            <a:r>
              <a:rPr lang="kk-KZ" sz="1400" i="1" dirty="0">
                <a:latin typeface="Times New Roman" panose="02020603050405020304" pitchFamily="18" charset="0"/>
                <a:ea typeface="Calibri"/>
                <a:cs typeface="Times New Roman" panose="02020603050405020304" pitchFamily="18" charset="0"/>
              </a:rPr>
              <a:t> </a:t>
            </a:r>
            <a:r>
              <a:rPr lang="en-US" sz="1400" i="1" dirty="0">
                <a:latin typeface="Times New Roman" panose="02020603050405020304" pitchFamily="18" charset="0"/>
                <a:ea typeface="Calibri"/>
                <a:cs typeface="Times New Roman" panose="02020603050405020304" pitchFamily="18" charset="0"/>
              </a:rPr>
              <a:t>http://www.who.int/gpsc/ssi-guidelines/en.</a:t>
            </a:r>
            <a:r>
              <a:rPr lang="kk-KZ" sz="1400" i="1" dirty="0">
                <a:latin typeface="Times New Roman" panose="02020603050405020304" pitchFamily="18" charset="0"/>
                <a:ea typeface="Calibri"/>
                <a:cs typeface="Times New Roman" panose="02020603050405020304" pitchFamily="18" charset="0"/>
              </a:rPr>
              <a:t>)</a:t>
            </a:r>
            <a:endParaRPr lang="ru-RU" sz="1400" dirty="0">
              <a:latin typeface="Times New Roman" panose="02020603050405020304" pitchFamily="18" charset="0"/>
              <a:ea typeface="Calibri"/>
              <a:cs typeface="Times New Roman" panose="02020603050405020304" pitchFamily="18" charset="0"/>
            </a:endParaRPr>
          </a:p>
          <a:p>
            <a:pPr lvl="0">
              <a:lnSpc>
                <a:spcPct val="115000"/>
              </a:lnSpc>
              <a:spcAft>
                <a:spcPts val="1000"/>
              </a:spcAft>
              <a:buFont typeface="+mj-lt"/>
              <a:buAutoNum type="arabicPeriod"/>
            </a:pPr>
            <a:r>
              <a:rPr lang="en-US" sz="1400" i="1" u="sng" dirty="0">
                <a:solidFill>
                  <a:srgbClr val="0000FF"/>
                </a:solidFill>
                <a:latin typeface="Times New Roman" panose="02020603050405020304" pitchFamily="18" charset="0"/>
                <a:ea typeface="Calibri"/>
                <a:cs typeface="Times New Roman" panose="02020603050405020304" pitchFamily="18" charset="0"/>
                <a:hlinkClick r:id="rId4"/>
              </a:rPr>
              <a:t>Surgical Site Infection Prevention: A Review | Surgery | JAMA | JAMA Network</a:t>
            </a:r>
            <a:endParaRPr lang="ru-RU" sz="1400" dirty="0">
              <a:latin typeface="Times New Roman" panose="02020603050405020304" pitchFamily="18" charset="0"/>
              <a:ea typeface="Calibri"/>
              <a:cs typeface="Times New Roman" panose="02020603050405020304" pitchFamily="18" charset="0"/>
            </a:endParaRPr>
          </a:p>
          <a:p>
            <a:endParaRPr lang="ru-RU" sz="1000" dirty="0"/>
          </a:p>
        </p:txBody>
      </p:sp>
    </p:spTree>
    <p:extLst>
      <p:ext uri="{BB962C8B-B14F-4D97-AF65-F5344CB8AC3E}">
        <p14:creationId xmlns:p14="http://schemas.microsoft.com/office/powerpoint/2010/main" val="28175171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600201"/>
            <a:ext cx="10972800" cy="5009605"/>
          </a:xfrm>
        </p:spPr>
        <p:txBody>
          <a:bodyPr>
            <a:normAutofit lnSpcReduction="10000"/>
          </a:bodyPr>
          <a:lstStyle/>
          <a:p>
            <a:pPr marL="0" indent="0">
              <a:buNone/>
            </a:pPr>
            <a:endParaRPr lang="ru-RU" dirty="0">
              <a:latin typeface="Times New Roman" panose="02020603050405020304" pitchFamily="18" charset="0"/>
              <a:cs typeface="Times New Roman" panose="02020603050405020304" pitchFamily="18" charset="0"/>
              <a:hlinkClick r:id="rId2"/>
            </a:endParaRPr>
          </a:p>
          <a:p>
            <a:pPr marL="0" indent="0">
              <a:buNone/>
            </a:pPr>
            <a:endParaRPr lang="ru-RU" dirty="0">
              <a:latin typeface="Times New Roman" panose="02020603050405020304" pitchFamily="18" charset="0"/>
              <a:cs typeface="Times New Roman" panose="02020603050405020304" pitchFamily="18" charset="0"/>
              <a:hlinkClick r:id="rId2"/>
            </a:endParaRPr>
          </a:p>
          <a:p>
            <a:pPr marL="0" indent="0">
              <a:buNone/>
            </a:pPr>
            <a:endParaRPr lang="ru-RU" dirty="0">
              <a:latin typeface="Times New Roman" panose="02020603050405020304" pitchFamily="18" charset="0"/>
              <a:cs typeface="Times New Roman" panose="02020603050405020304" pitchFamily="18" charset="0"/>
              <a:hlinkClick r:id="rId2"/>
            </a:endParaRPr>
          </a:p>
          <a:p>
            <a:pPr marL="0" indent="0">
              <a:buNone/>
            </a:pPr>
            <a:endParaRPr lang="ru-RU" dirty="0">
              <a:latin typeface="Times New Roman" panose="02020603050405020304" pitchFamily="18" charset="0"/>
              <a:cs typeface="Times New Roman" panose="02020603050405020304" pitchFamily="18" charset="0"/>
              <a:hlinkClick r:id="rId2"/>
            </a:endParaRPr>
          </a:p>
          <a:p>
            <a:pPr marL="0" indent="0">
              <a:buNone/>
            </a:pPr>
            <a:endParaRPr lang="ru-RU" dirty="0">
              <a:latin typeface="Times New Roman" panose="02020603050405020304" pitchFamily="18" charset="0"/>
              <a:cs typeface="Times New Roman" panose="02020603050405020304" pitchFamily="18" charset="0"/>
              <a:hlinkClick r:id="rId2"/>
            </a:endParaRPr>
          </a:p>
          <a:p>
            <a:pPr marL="0" indent="0">
              <a:buNone/>
            </a:pPr>
            <a:endParaRPr lang="ru-RU" dirty="0">
              <a:latin typeface="Times New Roman" panose="02020603050405020304" pitchFamily="18" charset="0"/>
              <a:cs typeface="Times New Roman" panose="02020603050405020304" pitchFamily="18" charset="0"/>
              <a:hlinkClick r:id="rId2"/>
            </a:endParaRPr>
          </a:p>
          <a:p>
            <a:pPr marL="0" indent="0" algn="ctr">
              <a:buNone/>
            </a:pPr>
            <a:endParaRPr lang="ru-RU" sz="2400" dirty="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r>
              <a:rPr lang="ru-RU" sz="2000" dirty="0">
                <a:latin typeface="Times New Roman" panose="02020603050405020304" pitchFamily="18" charset="0"/>
                <a:cs typeface="Times New Roman" panose="02020603050405020304" pitchFamily="18" charset="0"/>
              </a:rPr>
              <a:t>Адрес: 010000, Республика Казахстан, город Астана, ул. </a:t>
            </a:r>
            <a:r>
              <a:rPr lang="ru-RU" sz="2000" dirty="0" err="1">
                <a:latin typeface="Times New Roman" panose="02020603050405020304" pitchFamily="18" charset="0"/>
                <a:cs typeface="Times New Roman" panose="02020603050405020304" pitchFamily="18" charset="0"/>
              </a:rPr>
              <a:t>Ауэзова</a:t>
            </a:r>
            <a:r>
              <a:rPr lang="ru-RU" sz="2000" dirty="0">
                <a:latin typeface="Times New Roman" panose="02020603050405020304" pitchFamily="18" charset="0"/>
                <a:cs typeface="Times New Roman" panose="02020603050405020304" pitchFamily="18" charset="0"/>
              </a:rPr>
              <a:t> 8, БЦ «Азия» 8 этаж</a:t>
            </a:r>
          </a:p>
          <a:p>
            <a:pPr marL="0" indent="0" algn="ctr">
              <a:buNone/>
            </a:pPr>
            <a:r>
              <a:rPr lang="ru-RU" sz="2000" dirty="0">
                <a:latin typeface="Times New Roman" panose="02020603050405020304" pitchFamily="18" charset="0"/>
                <a:cs typeface="Times New Roman" panose="02020603050405020304" pitchFamily="18" charset="0"/>
              </a:rPr>
              <a:t>     Электронная почта: </a:t>
            </a:r>
            <a:r>
              <a:rPr lang="ru-RU" sz="2000" dirty="0">
                <a:latin typeface="Times New Roman" panose="02020603050405020304" pitchFamily="18" charset="0"/>
                <a:cs typeface="Times New Roman" panose="02020603050405020304" pitchFamily="18" charset="0"/>
                <a:hlinkClick r:id="rId3"/>
              </a:rPr>
              <a:t>secretariat@hls.kz</a:t>
            </a:r>
            <a:endParaRPr lang="ru-RU" sz="2000" dirty="0">
              <a:latin typeface="Times New Roman" panose="02020603050405020304" pitchFamily="18" charset="0"/>
              <a:cs typeface="Times New Roman" panose="02020603050405020304" pitchFamily="18" charset="0"/>
            </a:endParaRPr>
          </a:p>
          <a:p>
            <a:pPr marL="0" indent="0" algn="ctr">
              <a:buNone/>
            </a:pPr>
            <a:r>
              <a:rPr lang="en-US" sz="2000" dirty="0">
                <a:latin typeface="Times New Roman" panose="02020603050405020304" pitchFamily="18" charset="0"/>
                <a:cs typeface="Times New Roman" panose="02020603050405020304" pitchFamily="18" charset="0"/>
                <a:hlinkClick r:id="rId2"/>
              </a:rPr>
              <a:t>https://hls.kz</a:t>
            </a:r>
            <a:r>
              <a:rPr lang="ru-RU" sz="2000" dirty="0">
                <a:latin typeface="Times New Roman" panose="02020603050405020304" pitchFamily="18" charset="0"/>
                <a:cs typeface="Times New Roman" panose="02020603050405020304" pitchFamily="18" charset="0"/>
              </a:rPr>
              <a:t> </a:t>
            </a:r>
          </a:p>
          <a:p>
            <a:pPr marL="0" indent="0" algn="ctr">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20261" y="232331"/>
            <a:ext cx="11335407" cy="954107"/>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Благодарим НЦОЗ и</a:t>
            </a:r>
            <a:r>
              <a:rPr lang="en-US" sz="2800" b="1" dirty="0">
                <a:latin typeface="Times New Roman" panose="02020603050405020304" pitchFamily="18" charset="0"/>
                <a:cs typeface="Times New Roman" panose="02020603050405020304" pitchFamily="18" charset="0"/>
              </a:rPr>
              <a:t> ICAP</a:t>
            </a:r>
            <a:r>
              <a:rPr lang="kk-KZ" sz="28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за знания, которые вы подарили нам в процессе обучения!</a:t>
            </a:r>
          </a:p>
        </p:txBody>
      </p:sp>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89</a:t>
            </a:fld>
            <a:endParaRPr lang="ru-RU">
              <a:solidFill>
                <a:prstClr val="black">
                  <a:tint val="75000"/>
                </a:prstClr>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7058" y="1328328"/>
            <a:ext cx="6089644" cy="392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2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583499" y="1556792"/>
            <a:ext cx="9505056" cy="3459345"/>
          </a:xfrm>
          <a:prstGeom prst="round2Diag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chemeClr val="bg1"/>
                </a:solidFill>
                <a:latin typeface="Times New Roman" panose="02020603050405020304" pitchFamily="18" charset="0"/>
                <a:cs typeface="Times New Roman" panose="02020603050405020304" pitchFamily="18" charset="0"/>
              </a:rPr>
              <a:t>АСУ ИСМП - автоматизированная система управления за контролем ИСМП </a:t>
            </a:r>
          </a:p>
          <a:p>
            <a:pPr algn="ctr"/>
            <a:endParaRPr lang="ru-RU" sz="2400" b="1" dirty="0">
              <a:latin typeface="Times New Roman" panose="02020603050405020304" pitchFamily="18" charset="0"/>
              <a:cs typeface="Times New Roman" panose="02020603050405020304" pitchFamily="18" charset="0"/>
            </a:endParaRPr>
          </a:p>
          <a:p>
            <a:pPr algn="ctr"/>
            <a:r>
              <a:rPr lang="ru-RU" sz="2400" b="1" dirty="0">
                <a:latin typeface="Times New Roman" panose="02020603050405020304" pitchFamily="18" charset="0"/>
                <a:cs typeface="Times New Roman" panose="02020603050405020304" pitchFamily="18" charset="0"/>
              </a:rPr>
              <a:t>Ежемесячно к 3 числу стационарами города сдается отчет по организации инфекционного контроля в медицинских организациях (ОТЧЕТ АСУ ИСМП состоит из 12 таблиц)</a:t>
            </a:r>
            <a:br>
              <a:rPr lang="ru-RU" sz="2400" b="1" dirty="0">
                <a:latin typeface="Times New Roman" panose="02020603050405020304" pitchFamily="18" charset="0"/>
                <a:cs typeface="Times New Roman" panose="02020603050405020304" pitchFamily="18" charset="0"/>
              </a:rPr>
            </a:br>
            <a:endParaRPr lang="ru-RU" sz="2400" b="1" dirty="0">
              <a:solidFill>
                <a:schemeClr val="bg1"/>
              </a:solidFill>
              <a:latin typeface="Times New Roman" panose="02020603050405020304" pitchFamily="18" charset="0"/>
              <a:cs typeface="Times New Roman" panose="02020603050405020304" pitchFamily="18" charset="0"/>
            </a:endParaRPr>
          </a:p>
          <a:p>
            <a:pPr algn="ct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07435" y="404664"/>
            <a:ext cx="10657184" cy="584775"/>
          </a:xfrm>
          <a:prstGeom prst="rect">
            <a:avLst/>
          </a:prstGeom>
        </p:spPr>
        <p:txBody>
          <a:bodyPr wrap="square">
            <a:spAutoFit/>
          </a:bodyPr>
          <a:lstStyle/>
          <a:p>
            <a:pPr algn="ctr"/>
            <a:r>
              <a:rPr lang="kk-KZ" sz="3200" b="1" dirty="0">
                <a:latin typeface="Times New Roman" panose="02020603050405020304" pitchFamily="18" charset="0"/>
                <a:cs typeface="Times New Roman" panose="02020603050405020304" pitchFamily="18" charset="0"/>
              </a:rPr>
              <a:t>Эпиднадзор за ИОХВ</a:t>
            </a:r>
            <a:endParaRPr lang="ru-RU" sz="3200" b="1" dirty="0"/>
          </a:p>
        </p:txBody>
      </p:sp>
      <p:sp>
        <p:nvSpPr>
          <p:cNvPr id="2" name="Номер слайда 1"/>
          <p:cNvSpPr>
            <a:spLocks noGrp="1"/>
          </p:cNvSpPr>
          <p:nvPr>
            <p:ph type="sldNum" sz="quarter" idx="12"/>
          </p:nvPr>
        </p:nvSpPr>
        <p:spPr/>
        <p:txBody>
          <a:bodyPr/>
          <a:lstStyle/>
          <a:p>
            <a:fld id="{71CEFA55-1AF3-4F2F-A141-9ED733B9A5B9}" type="slidenum">
              <a:rPr lang="ru-RU" smtClean="0"/>
              <a:t>9</a:t>
            </a:fld>
            <a:endParaRPr lang="ru-RU"/>
          </a:p>
        </p:txBody>
      </p:sp>
    </p:spTree>
    <p:extLst>
      <p:ext uri="{BB962C8B-B14F-4D97-AF65-F5344CB8AC3E}">
        <p14:creationId xmlns:p14="http://schemas.microsoft.com/office/powerpoint/2010/main" val="19929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олна">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1064</TotalTime>
  <Words>5223</Words>
  <Application>Microsoft Office PowerPoint</Application>
  <PresentationFormat>Широкоэкранный</PresentationFormat>
  <Paragraphs>709</Paragraphs>
  <Slides>89</Slides>
  <Notes>14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89</vt:i4>
      </vt:variant>
    </vt:vector>
  </HeadingPairs>
  <TitlesOfParts>
    <vt:vector size="99" baseType="lpstr">
      <vt:lpstr>SimSun</vt:lpstr>
      <vt:lpstr>Arial</vt:lpstr>
      <vt:lpstr>Calibri</vt:lpstr>
      <vt:lpstr>Calibri Light</vt:lpstr>
      <vt:lpstr>Cambria Math</vt:lpstr>
      <vt:lpstr>Times New Roman</vt:lpstr>
      <vt:lpstr>Wingdings</vt:lpstr>
      <vt:lpstr>Тема Office</vt:lpstr>
      <vt:lpstr>1_Тема Office</vt:lpstr>
      <vt:lpstr>2_Тема Office</vt:lpstr>
      <vt:lpstr>Разработка плана профилактических мероприятий инфекции в области хирургического вмешательства в хирургических отделениях, стационарах.</vt:lpstr>
      <vt:lpstr>Группа №4</vt:lpstr>
      <vt:lpstr>Инфекция области хирургического вмешательства (ИОХВ) – инфекция хирургического разреза, органа или полости, возникающая в течение первых 30 дней послеоперационного периода (при наличии имплантата – до 1 года).  Хирургические пациенты, первоначально наблюдаемые с более сложными сопутствующими заболеваниями, и появление устойчивых к противомикробным препаратам патогенов увеличивают стоимость и сложность лечения ИОХВ.    Профилактика ИОХВ становится все более важной, поскольку количество хирургических вмешательств продолжает расти. Требуется публичная отчетность о процессе, результатах и ​​других мерах по улучшению качества и возмещении затрат на лечения ИОХВ. Было подсчитано, что примерно половину ИОХВ можно предотвратить с помощью стратегий, основанных на фактических данных.</vt:lpstr>
      <vt:lpstr>На долю ИОХВ приходится 20% всех  ИСМП и риск смертности от  2 до 11 раз выше, причем 75% смертей, связанных с  ИСМП напрямую обусловлены ИОХВ .  ИОХВ - самый дорогостоящий тип ИСМП, ежегодные затраты на который оцениваются в 3,3 миллиарда долларов США, а продолжительность пребывания в больнице увеличивается на 9,7 дней, при  этом стоимость госпитализации возрастает более чем на 20 000 долларов США за одну госпитализацию.   Приблизительно у 25% пациентов с ИОХВ развивается тяжелый сепсис и шок, и их переводят в отделение интенсивной терапии.  </vt:lpstr>
      <vt:lpstr>Разработать план профилактических мероприятий инфекциями в области хирургического вмешательства (ИОХВ) в хирургических отделениях, стационарах.</vt:lpstr>
      <vt:lpstr>Тема: Аналитика регистрации ИОХВ за 2018-2022 гг. в Департаменте санитарно-эпидемиологического контроля города Астаны по данным АСУ ИСМП </vt:lpstr>
      <vt:lpstr>Презентация PowerPoint</vt:lpstr>
      <vt:lpstr>Провести анализ регистрации инфекции в области хирургического вмешательства (ИОХВ) в хирургических отделениях, стационарах города Астаны за 2018-2020 г. </vt:lpstr>
      <vt:lpstr>Презентация PowerPoint</vt:lpstr>
      <vt:lpstr>Структура хирургических стационаров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Тема: Полнота расследований случаев ИОХВ по факторам риска, классификация имеющим ИОХВ по международным стандартам определения случаев в рамках CDC и Приказа № ҚР ДСМ-151</vt:lpstr>
      <vt:lpstr>1. Описательный анализ протоколов эпидемиологического расследования случаев ИОХВ;  2. Расчет статистических показателей.  </vt:lpstr>
      <vt:lpstr> Это специфическая совокупность приемов для выявления причин возникновения и распространения любых патологических состояний и состояния здоровья в популяции людей. Эпидемиологическая диагностика инфекций, связанных с оказанием медицинской помощи, осуществляется с целью выявления факторов риска их возникновения и распространения, источников, факторов и путей передачи возбудителей инфекции.</vt:lpstr>
      <vt:lpstr>Проведен анализ 29 протоколов эпидемиологического расследования случаев ГСИ с периода 2018-2022 года.  28  случаев – экзогенного происхождения, 1 случай- эндогенного генеза. Кумулятивная заболеваемость составила: 2 (10%) - после кесарево сечения 1 (5%) -  травма 16 (85%) – родовые метроэндометриты  </vt:lpstr>
      <vt:lpstr>Недостатки: 1. Несвоевременно предоставляются протокол расследования каждого случая ИСМП ( должны предоставляются в течение 3 календарных дней после завершения расследования) 2. Отсутствует дата поступления пациента в медицинскую организацию, дата появления признаков ИСМП, локализация, медицинские манипуляции, полученные ранее (отделение, виды лечебно-диагностических процедур) и эпидемиологические данные.  3. Не принимаются меры по выявлению источника инфекции, факторов и путей ее передачи, по предупреждению регистрации новых случаев ИСМП. 4. В целях выявления источника инфекции не проводится лабораторное обследование контактных лиц на наличие возбудителей инфекционных заболеваний:  в том числе круг контактных по персоналу медицинской организации, пациенты, ухаживающие лица. 5. По расследованию  случая  ВБИ и составлению  протокола разбора, протокола составляются  трафаретно, не изучая все моменты которые могли бы привести к данным осложнениям, не включены все данные касательно предоперационного, операционного и послеоперационного периода, так же отсутствует контроль за данными мероприятиями, представленные разборы  некачественные и не в  полном объеме (отсутствуют подписи КИК, лабораторное  подтверждение,  высевы, исследования на антибиотикочувствительность, адекватное и эффективное назначение антибиотикотерапии).</vt:lpstr>
      <vt:lpstr>Недостатки: 6. Анализ ИСМП среди рожениц после операций по родовспоможению и кесареву сечению в родильных домах показывает: отсутствие результативности лабораторных исследований зарегистрированных осложнений, в том числе не уточняется полностью вид выделенного возбудителя, а также не уточняется обстоятельства возникновения осложнение после родов или кесарево сечения. Эти случаи часто наблюдаются в ходе ежемесячной отчетности мониторинга АСУ ВБИ.  7. Отсутствует лабораторное подтверждение случаев ГСИ; некачественно проводятся разборы случаев на заседаниях КИК;  8. Сведения  указанные в АСУ, ВБИ и в протоколах разбора разнятся;  9. Не представляются сведения патолого-анатомической экспертизы; нет данных о проводимых исследованиях и осмотрах специалистов во время беременности,   на разборы не приглашается акушер-гинеколог ЖК, нет данных об информировании ЖК, диагнозы при передаче экстренных извещений направляются неточные, некачественно (не расшифровываются положительные находки при лабораторном мониторинге, не уточняются причины возникновения ВБИ, данные лабораторных исследований при проверках по особому порялку и самоконтроле представляются не в полном объеме и др.)  </vt:lpstr>
      <vt:lpstr>      Недостатки: 10. В протоколах разборов не отражаются данные о проведенных мероприятиях, полученных процедурах, анамнез; специалистами районов не проводятся эпидемиологическое расследование случаев ГСИ на местах ( так как в 19 приказе было указано что до 3-х случаев разбор проводят  госпитальные эпидемиологи, в 151СП данный пункт не включен), а лишь пересылаются протокола разборов КИК медицинских организации. 11. Не изучен микробный пейзаж операционного зала, перевязочной по отделению, по производственному контролю за определенные месяцы когда была операция;  12. Не представлены протокола производственного контроля; протокол операции;  Сокрытие ВБИ, при повторном поступлении в роддом;  13. Не своевременная передача экстренных извещений как на ИСМП;  14. Отсутствует детальный разбор КИК, соответственно не принимают адекватных мер по недопущению дальнейшего распространения нозокомиальных инфекций.   Таким образом, отмечается крайне неудовлетворительная ситуация по эпиднадзору за ИСМП: только 40% случаев выявляется активно.  </vt:lpstr>
      <vt:lpstr>    </vt:lpstr>
      <vt:lpstr>    </vt:lpstr>
      <vt:lpstr>1. Контроль за своевременным активным поиском, выявлением случаев ИСМП, разработать мотивирующий инструмент который повлияет на показатель руководителя организации; 2. Обеспечить своевременное, качественное оформление протоколов расследования случаев ИСМП, ответственным за которое будет нести непосредственно председатель КИК;  3. Первые дни при регистрации разработать оперативный план мероприятий; 4. Упорядочить и взять на контроль своевременное лабораторное подтверждение диагнозов случаев ИСМП в медицинских организациях; 5. Своевременный учет и регистрация ИСМП, передача экстренных извещений 6. Контроль за соблюдением требований санитарно-эпидемиологических норм; </vt:lpstr>
      <vt:lpstr> 7. Контроль за проведением производственного контроля; 8. Контроль за организацией микробиологического мониторинга за обследованием сотрудников на носительство ИСМП; 9. Фармакологам, микробиологам, экономистам МО изучить фон и эффективность проводимых антибиотикопрофилактики и антибиотикотерапии пациентам, пересмотреть при резистентности запас ряд антибиотиков; 10. Своевременно проводить мониторинг по пациентам превышаюших стандарт нахождение коек дней в стационаре: 11. Организация внутреннего контроля и аудита по пациентам имеющий риск развития ИСМП,ИОХВ; 12. Систематическое обучение медперсонала; 13. Разработка СОПов, Чек листов по специфике отделений и МО по мониторингу ИОХВ. </vt:lpstr>
      <vt:lpstr>Тема: Сравнительный анализ подходов в проведении эпидемиологического надзора за ИОХВ в Республике Казахстан и Американского Центра по профилактике инфекций и инфекционному контролю (СDC)</vt:lpstr>
      <vt:lpstr> </vt:lpstr>
      <vt:lpstr>Цель:</vt:lpstr>
      <vt:lpstr>Презентация PowerPoint</vt:lpstr>
      <vt:lpstr>Стандарт определение ИОХВ </vt:lpstr>
      <vt:lpstr>Классификация ИОХВ</vt:lpstr>
      <vt:lpstr>Поверхностная хирургическая раневая инфекция в области разреза </vt:lpstr>
      <vt:lpstr>Глубокая хирургическая раневая инфекция в области разреза </vt:lpstr>
      <vt:lpstr>Инфекция в области хирургического вмешательства органа или полости </vt:lpstr>
      <vt:lpstr>Эпидемиологический разбор ИОХВ </vt:lpstr>
      <vt:lpstr>Индекс NNIS</vt:lpstr>
      <vt:lpstr>Классификация хирургических ран </vt:lpstr>
      <vt:lpstr> Оценка физического состояния пациента по шкале ASA</vt:lpstr>
      <vt:lpstr> Кодирование по  NHSN </vt:lpstr>
      <vt:lpstr>Цикл эпидемиологического надзора </vt:lpstr>
      <vt:lpstr>Эпидемиологического надзора за ИОХВ </vt:lpstr>
      <vt:lpstr>Презентация PowerPoint</vt:lpstr>
      <vt:lpstr>Презентация PowerPoint</vt:lpstr>
      <vt:lpstr>Критерий программы эпидемиологического надзора</vt:lpstr>
      <vt:lpstr>Презентация PowerPoint</vt:lpstr>
      <vt:lpstr>Презентация PowerPoint</vt:lpstr>
      <vt:lpstr>Презентация PowerPoint</vt:lpstr>
      <vt:lpstr>Презентация PowerPoint</vt:lpstr>
      <vt:lpstr>Презентация PowerPoint</vt:lpstr>
      <vt:lpstr>Тема: Новые и обновленные научно-обоснованные рекомендации по профилактике ИОХВ (пре, интра и постхирургическая профилактика).</vt:lpstr>
      <vt:lpstr>Презентация PowerPoint</vt:lpstr>
      <vt:lpstr>Презентация PowerPoint</vt:lpstr>
      <vt:lpstr>Для изучения имеющихся и используемых мер по профилактике ИОХВ было проведено анкетирование среди медицинского персонала отделения хирургии и операционного блока. Анкета состояла из 10 вопросов, охватывающих меры профилактики ИОХВ. Анкетирование проводилось через GOOGLE-ФОРМЫ в онлайн формате. </vt:lpstr>
      <vt:lpstr>Презентация PowerPoint</vt:lpstr>
      <vt:lpstr>Презентация PowerPoint</vt:lpstr>
      <vt:lpstr>Предоперационный этап</vt:lpstr>
      <vt:lpstr>Предоперационный этап</vt:lpstr>
      <vt:lpstr>Согласно проведенному опросу стало известно, что в Талгарской ЦРБ удаление волос проводят с помощью одноразовых станков</vt:lpstr>
      <vt:lpstr>Презентация PowerPoint</vt:lpstr>
      <vt:lpstr>Презентация PowerPoint</vt:lpstr>
      <vt:lpstr>Презентация PowerPoint</vt:lpstr>
      <vt:lpstr>Презентация PowerPoint</vt:lpstr>
      <vt:lpstr>Пери- и интраоперационный этап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Рекомендуется профилактическое применение системы лечения ран под отрицательным давлением (ЛРОД) у взрослых при хирургических ранах высокого риска с целью профилактики ИОХВ, принимая во внимание доступность ресурсов </vt:lpstr>
      <vt:lpstr>Презентация PowerPoint</vt:lpstr>
      <vt:lpstr>Проблемные вопросы</vt:lpstr>
      <vt:lpstr>Рекомендации</vt:lpstr>
      <vt:lpstr>Презентация PowerPoint</vt:lpstr>
      <vt:lpstr>Презентация PowerPoint</vt:lpstr>
      <vt:lpstr>Литература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Разработка план профилактических мероприятий инфекциями в области хирургического вмешательства в хирургических отделениях, стационарах.</dc:title>
  <dc:creator>Айғаным Өтебай</dc:creator>
  <cp:lastModifiedBy>Айғаным Өтебай</cp:lastModifiedBy>
  <cp:revision>104</cp:revision>
  <dcterms:created xsi:type="dcterms:W3CDTF">2023-06-20T12:44:28Z</dcterms:created>
  <dcterms:modified xsi:type="dcterms:W3CDTF">2023-06-27T16:42:58Z</dcterms:modified>
</cp:coreProperties>
</file>