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2"/>
  </p:notesMasterIdLst>
  <p:sldIdLst>
    <p:sldId id="297" r:id="rId2"/>
    <p:sldId id="261" r:id="rId3"/>
    <p:sldId id="272" r:id="rId4"/>
    <p:sldId id="256" r:id="rId5"/>
    <p:sldId id="278" r:id="rId6"/>
    <p:sldId id="301" r:id="rId7"/>
    <p:sldId id="314" r:id="rId8"/>
    <p:sldId id="282" r:id="rId9"/>
    <p:sldId id="309" r:id="rId10"/>
    <p:sldId id="311" r:id="rId11"/>
    <p:sldId id="313" r:id="rId12"/>
    <p:sldId id="269" r:id="rId13"/>
    <p:sldId id="306" r:id="rId14"/>
    <p:sldId id="279" r:id="rId15"/>
    <p:sldId id="307" r:id="rId16"/>
    <p:sldId id="315" r:id="rId17"/>
    <p:sldId id="288" r:id="rId18"/>
    <p:sldId id="289" r:id="rId19"/>
    <p:sldId id="283" r:id="rId20"/>
    <p:sldId id="284" r:id="rId21"/>
    <p:sldId id="290" r:id="rId22"/>
    <p:sldId id="293" r:id="rId23"/>
    <p:sldId id="270" r:id="rId24"/>
    <p:sldId id="273" r:id="rId25"/>
    <p:sldId id="317" r:id="rId26"/>
    <p:sldId id="334" r:id="rId27"/>
    <p:sldId id="318" r:id="rId28"/>
    <p:sldId id="354" r:id="rId29"/>
    <p:sldId id="319" r:id="rId30"/>
    <p:sldId id="329" r:id="rId31"/>
    <p:sldId id="330" r:id="rId32"/>
    <p:sldId id="320" r:id="rId33"/>
    <p:sldId id="333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5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34" autoAdjust="0"/>
    <p:restoredTop sz="94727" autoAdjust="0"/>
  </p:normalViewPr>
  <p:slideViewPr>
    <p:cSldViewPr>
      <p:cViewPr>
        <p:scale>
          <a:sx n="102" d="100"/>
          <a:sy n="102" d="100"/>
        </p:scale>
        <p:origin x="138" y="-7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99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ra\Desktop\&#1076;&#1083;&#1103;%20&#1076;&#1080;&#1072;&#1075;&#1088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ra\Desktop\&#1076;&#1083;&#1103;%20&#1076;&#1080;&#1072;&#1075;&#1088;&#1072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ra\Desktop\&#1076;&#1083;&#1103;%20&#1076;&#1080;&#1072;&#1075;&#1088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отобрано проб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Лист1!$B$3:$B$7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90</c:v>
                </c:pt>
                <c:pt idx="1">
                  <c:v>100</c:v>
                </c:pt>
                <c:pt idx="2">
                  <c:v>90</c:v>
                </c:pt>
                <c:pt idx="3">
                  <c:v>85</c:v>
                </c:pt>
                <c:pt idx="4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DA-4E5E-8AED-284902E0ED21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неудовлетворительные пробы</c:v>
                </c:pt>
              </c:strCache>
            </c:strRef>
          </c:tx>
          <c:invertIfNegative val="0"/>
          <c:cat>
            <c:numRef>
              <c:f>Лист1!$B$3:$B$7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DA-4E5E-8AED-284902E0E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50784"/>
        <c:axId val="152564864"/>
      </c:barChart>
      <c:catAx>
        <c:axId val="15255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564864"/>
        <c:crosses val="autoZero"/>
        <c:auto val="1"/>
        <c:lblAlgn val="ctr"/>
        <c:lblOffset val="100"/>
        <c:noMultiLvlLbl val="0"/>
      </c:catAx>
      <c:valAx>
        <c:axId val="15256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550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Лист1!$C$34</c:f>
              <c:strCache>
                <c:ptCount val="1"/>
                <c:pt idx="0">
                  <c:v>количество проведенных проб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Лист1!$B$35:$B$39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Лист1!$C$35:$C$39</c:f>
              <c:numCache>
                <c:formatCode>General</c:formatCode>
                <c:ptCount val="5"/>
                <c:pt idx="0">
                  <c:v>10800</c:v>
                </c:pt>
                <c:pt idx="1">
                  <c:v>9990</c:v>
                </c:pt>
                <c:pt idx="2">
                  <c:v>9975</c:v>
                </c:pt>
                <c:pt idx="3">
                  <c:v>9805</c:v>
                </c:pt>
                <c:pt idx="4">
                  <c:v>9550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03-4DFF-8DD1-4F116B03DFF4}"/>
            </c:ext>
          </c:extLst>
        </c:ser>
        <c:ser>
          <c:idx val="1"/>
          <c:order val="1"/>
          <c:tx>
            <c:strRef>
              <c:f>Лист1!$D$34</c:f>
              <c:strCache>
                <c:ptCount val="1"/>
                <c:pt idx="0">
                  <c:v>положительные пробы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2407407407407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03-4DFF-8DD1-4F116B03DFF4}"/>
                </c:ext>
              </c:extLst>
            </c:dLbl>
            <c:dLbl>
              <c:idx val="1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03-4DFF-8DD1-4F116B03DFF4}"/>
                </c:ext>
              </c:extLst>
            </c:dLbl>
            <c:dLbl>
              <c:idx val="2"/>
              <c:layout>
                <c:manualLayout>
                  <c:x val="0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03-4DFF-8DD1-4F116B03DFF4}"/>
                </c:ext>
              </c:extLst>
            </c:dLbl>
            <c:dLbl>
              <c:idx val="3"/>
              <c:layout>
                <c:manualLayout>
                  <c:x val="0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03-4DFF-8DD1-4F116B03DFF4}"/>
                </c:ext>
              </c:extLst>
            </c:dLbl>
            <c:dLbl>
              <c:idx val="4"/>
              <c:layout>
                <c:manualLayout>
                  <c:x val="2.7777777777777779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03-4DFF-8DD1-4F116B03D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Лист1!$B$35:$B$39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Лист1!$D$35:$D$39</c:f>
              <c:numCache>
                <c:formatCode>General</c:formatCode>
                <c:ptCount val="5"/>
                <c:pt idx="0">
                  <c:v>32</c:v>
                </c:pt>
                <c:pt idx="1">
                  <c:v>12</c:v>
                </c:pt>
                <c:pt idx="2">
                  <c:v>21</c:v>
                </c:pt>
                <c:pt idx="3">
                  <c:v>18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03-4DFF-8DD1-4F116B03D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070592"/>
        <c:axId val="171072128"/>
      </c:barChart>
      <c:catAx>
        <c:axId val="17107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072128"/>
        <c:crosses val="autoZero"/>
        <c:auto val="1"/>
        <c:lblAlgn val="ctr"/>
        <c:lblOffset val="100"/>
        <c:noMultiLvlLbl val="0"/>
      </c:catAx>
      <c:valAx>
        <c:axId val="17107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0705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Лист1!$C$20</c:f>
              <c:strCache>
                <c:ptCount val="1"/>
                <c:pt idx="0">
                  <c:v>бактесты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Лист1!$B$21:$B$25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Лист1!$C$21:$C$25</c:f>
              <c:numCache>
                <c:formatCode>General</c:formatCode>
                <c:ptCount val="5"/>
                <c:pt idx="0">
                  <c:v>24</c:v>
                </c:pt>
                <c:pt idx="1">
                  <c:v>24</c:v>
                </c:pt>
                <c:pt idx="2">
                  <c:v>44</c:v>
                </c:pt>
                <c:pt idx="3">
                  <c:v>44</c:v>
                </c:pt>
                <c:pt idx="4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F7-4306-A665-3C1C6F042AD5}"/>
            </c:ext>
          </c:extLst>
        </c:ser>
        <c:ser>
          <c:idx val="1"/>
          <c:order val="1"/>
          <c:tx>
            <c:strRef>
              <c:f>Лист1!$D$20</c:f>
              <c:strCache>
                <c:ptCount val="1"/>
                <c:pt idx="0">
                  <c:v>неудовлетворительные пробы</c:v>
                </c:pt>
              </c:strCache>
            </c:strRef>
          </c:tx>
          <c:invertIfNegative val="0"/>
          <c:cat>
            <c:numRef>
              <c:f>Лист1!$B$21:$B$25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Лист1!$D$21:$D$25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F7-4306-A665-3C1C6F042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081728"/>
        <c:axId val="175166208"/>
      </c:barChart>
      <c:catAx>
        <c:axId val="17508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5166208"/>
        <c:crosses val="autoZero"/>
        <c:auto val="1"/>
        <c:lblAlgn val="ctr"/>
        <c:lblOffset val="100"/>
        <c:noMultiLvlLbl val="0"/>
      </c:catAx>
      <c:valAx>
        <c:axId val="17516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5081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CFA99-B468-430B-ADB4-096B7A7CB6F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F416D50-77F3-4EC7-946F-CBEA3B32C77F}">
      <dgm:prSet phldrT="[Текст]" custT="1"/>
      <dgm:spPr/>
      <dgm:t>
        <a:bodyPr/>
        <a:lstStyle/>
        <a:p>
          <a:r>
            <a:rPr lang="kk-KZ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Дезинфицирующие растворы могут разбавляться , что может приводить  к снижению концентрации, следовательно становиться  неэффективными.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EFE27F-4984-4914-84B9-B8EBBB8589B6}" type="parTrans" cxnId="{459EA744-EB74-44F3-8F45-F696A6CC8882}">
      <dgm:prSet/>
      <dgm:spPr/>
      <dgm:t>
        <a:bodyPr/>
        <a:lstStyle/>
        <a:p>
          <a:endParaRPr lang="ru-RU"/>
        </a:p>
      </dgm:t>
    </dgm:pt>
    <dgm:pt modelId="{215D7D02-2341-46FB-8758-2EA7281FDF00}" type="sibTrans" cxnId="{459EA744-EB74-44F3-8F45-F696A6CC8882}">
      <dgm:prSet/>
      <dgm:spPr/>
      <dgm:t>
        <a:bodyPr/>
        <a:lstStyle/>
        <a:p>
          <a:endParaRPr lang="ru-RU"/>
        </a:p>
      </dgm:t>
    </dgm:pt>
    <dgm:pt modelId="{89172307-79B0-42FE-B0D7-A9DA8D01DED5}">
      <dgm:prSet phldrT="[Текст]" custT="1"/>
      <dgm:spPr/>
      <dgm:t>
        <a:bodyPr/>
        <a:lstStyle/>
        <a:p>
          <a:r>
            <a:rPr lang="kk-KZ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Качество и температура воды:</a:t>
          </a:r>
        </a:p>
        <a:p>
          <a:r>
            <a:rPr lang="kk-KZ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Моющие вещества эффективны при определенных температурах. </a:t>
          </a:r>
        </a:p>
        <a:p>
          <a:r>
            <a:rPr lang="kk-KZ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Влияние жесткости воды. Если чистая вода недоступна, сама вода может осаждать токсины  на ИМН.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2BF21-C9A0-47F6-A48B-BF0F886533B9}" type="parTrans" cxnId="{5FFA6EC5-A03E-49A9-9717-0739678A7CD8}">
      <dgm:prSet/>
      <dgm:spPr/>
      <dgm:t>
        <a:bodyPr/>
        <a:lstStyle/>
        <a:p>
          <a:endParaRPr lang="ru-RU"/>
        </a:p>
      </dgm:t>
    </dgm:pt>
    <dgm:pt modelId="{12E840E6-BFDE-4B2F-82FB-1D2D7269BC8B}" type="sibTrans" cxnId="{5FFA6EC5-A03E-49A9-9717-0739678A7CD8}">
      <dgm:prSet/>
      <dgm:spPr/>
      <dgm:t>
        <a:bodyPr/>
        <a:lstStyle/>
        <a:p>
          <a:endParaRPr lang="ru-RU"/>
        </a:p>
      </dgm:t>
    </dgm:pt>
    <dgm:pt modelId="{4EF3EAA9-2F17-4C2E-8AE6-8561A8F09B1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kk-KZ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и использование  дезинфицирующих, </a:t>
          </a:r>
        </a:p>
        <a:p>
          <a:pPr>
            <a:lnSpc>
              <a:spcPct val="100000"/>
            </a:lnSpc>
          </a:pPr>
          <a:r>
            <a:rPr lang="kk-KZ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моющих средств.</a:t>
          </a:r>
        </a:p>
        <a:p>
          <a:pPr>
            <a:lnSpc>
              <a:spcPct val="100000"/>
            </a:lnSpc>
          </a:pPr>
          <a:r>
            <a:rPr lang="kk-KZ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Если моющие вещества недоступны , очистка выполняется только с использованием воды и трения.</a:t>
          </a:r>
        </a:p>
        <a:p>
          <a:pPr>
            <a:lnSpc>
              <a:spcPct val="100000"/>
            </a:lnSpc>
          </a:pPr>
          <a:r>
            <a:rPr lang="kk-KZ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Важно следовать инструкциям производителя по применению, посколько степень разбавления оказывает прямое влияние на эффективность процесса очистки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F8353-4D90-4062-9CC1-678206B4B3AA}" type="parTrans" cxnId="{1FEE4348-0E27-4D95-A193-C640BD3D8488}">
      <dgm:prSet/>
      <dgm:spPr/>
      <dgm:t>
        <a:bodyPr/>
        <a:lstStyle/>
        <a:p>
          <a:endParaRPr lang="ru-RU"/>
        </a:p>
      </dgm:t>
    </dgm:pt>
    <dgm:pt modelId="{84B3E125-8FCA-42B5-BABC-B14FDBFDBB6F}" type="sibTrans" cxnId="{1FEE4348-0E27-4D95-A193-C640BD3D8488}">
      <dgm:prSet/>
      <dgm:spPr/>
      <dgm:t>
        <a:bodyPr/>
        <a:lstStyle/>
        <a:p>
          <a:endParaRPr lang="ru-RU"/>
        </a:p>
      </dgm:t>
    </dgm:pt>
    <dgm:pt modelId="{19645877-B9EB-486A-B509-1329412BB232}" type="pres">
      <dgm:prSet presAssocID="{738CFA99-B468-430B-ADB4-096B7A7CB6FD}" presName="compositeShape" presStyleCnt="0">
        <dgm:presLayoutVars>
          <dgm:dir/>
          <dgm:resizeHandles/>
        </dgm:presLayoutVars>
      </dgm:prSet>
      <dgm:spPr/>
    </dgm:pt>
    <dgm:pt modelId="{76C7C289-BF7F-436B-B8F0-1EC1A797A51C}" type="pres">
      <dgm:prSet presAssocID="{738CFA99-B468-430B-ADB4-096B7A7CB6FD}" presName="pyramid" presStyleLbl="node1" presStyleIdx="0" presStyleCnt="1"/>
      <dgm:spPr/>
    </dgm:pt>
    <dgm:pt modelId="{E2072943-4BEC-48DC-9856-541A6BA1EDC7}" type="pres">
      <dgm:prSet presAssocID="{738CFA99-B468-430B-ADB4-096B7A7CB6FD}" presName="theList" presStyleCnt="0"/>
      <dgm:spPr/>
    </dgm:pt>
    <dgm:pt modelId="{9944B1F0-E09D-4DED-90B5-7493D39840BE}" type="pres">
      <dgm:prSet presAssocID="{BF416D50-77F3-4EC7-946F-CBEA3B32C77F}" presName="aNode" presStyleLbl="fgAcc1" presStyleIdx="0" presStyleCnt="3" custScaleX="175881" custScaleY="217070" custLinFactY="-2506" custLinFactNeighborX="1398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0F734-F8CA-486A-B9A8-9BF740EB5484}" type="pres">
      <dgm:prSet presAssocID="{BF416D50-77F3-4EC7-946F-CBEA3B32C77F}" presName="aSpace" presStyleCnt="0"/>
      <dgm:spPr/>
    </dgm:pt>
    <dgm:pt modelId="{B51A357A-195E-49D4-83FA-A080209C3FA5}" type="pres">
      <dgm:prSet presAssocID="{89172307-79B0-42FE-B0D7-A9DA8D01DED5}" presName="aNode" presStyleLbl="fgAcc1" presStyleIdx="1" presStyleCnt="3" custScaleX="172881" custScaleY="264167" custLinFactY="2031" custLinFactNeighborX="1398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6F22E-3B80-4DF0-8C83-66DE3FC30F30}" type="pres">
      <dgm:prSet presAssocID="{89172307-79B0-42FE-B0D7-A9DA8D01DED5}" presName="aSpace" presStyleCnt="0"/>
      <dgm:spPr/>
    </dgm:pt>
    <dgm:pt modelId="{247F6905-FC85-4A66-8113-4BA0784368F4}" type="pres">
      <dgm:prSet presAssocID="{4EF3EAA9-2F17-4C2E-8AE6-8561A8F09B18}" presName="aNode" presStyleLbl="fgAcc1" presStyleIdx="2" presStyleCnt="3" custScaleX="172886" custScaleY="358850" custLinFactY="28321" custLinFactNeighborX="1520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F28DA-555E-450C-994C-BC0F68654288}" type="pres">
      <dgm:prSet presAssocID="{4EF3EAA9-2F17-4C2E-8AE6-8561A8F09B18}" presName="aSpace" presStyleCnt="0"/>
      <dgm:spPr/>
    </dgm:pt>
  </dgm:ptLst>
  <dgm:cxnLst>
    <dgm:cxn modelId="{A29673AC-36ED-443F-94B9-0504C7671731}" type="presOf" srcId="{738CFA99-B468-430B-ADB4-096B7A7CB6FD}" destId="{19645877-B9EB-486A-B509-1329412BB232}" srcOrd="0" destOrd="0" presId="urn:microsoft.com/office/officeart/2005/8/layout/pyramid2"/>
    <dgm:cxn modelId="{1F2FDD46-AAD4-4083-AC8E-4FB48856B1C4}" type="presOf" srcId="{BF416D50-77F3-4EC7-946F-CBEA3B32C77F}" destId="{9944B1F0-E09D-4DED-90B5-7493D39840BE}" srcOrd="0" destOrd="0" presId="urn:microsoft.com/office/officeart/2005/8/layout/pyramid2"/>
    <dgm:cxn modelId="{459EA744-EB74-44F3-8F45-F696A6CC8882}" srcId="{738CFA99-B468-430B-ADB4-096B7A7CB6FD}" destId="{BF416D50-77F3-4EC7-946F-CBEA3B32C77F}" srcOrd="0" destOrd="0" parTransId="{8AEFE27F-4984-4914-84B9-B8EBBB8589B6}" sibTransId="{215D7D02-2341-46FB-8758-2EA7281FDF00}"/>
    <dgm:cxn modelId="{3F927507-6F5E-4BF8-821A-D63DA43E76CB}" type="presOf" srcId="{89172307-79B0-42FE-B0D7-A9DA8D01DED5}" destId="{B51A357A-195E-49D4-83FA-A080209C3FA5}" srcOrd="0" destOrd="0" presId="urn:microsoft.com/office/officeart/2005/8/layout/pyramid2"/>
    <dgm:cxn modelId="{1FEE4348-0E27-4D95-A193-C640BD3D8488}" srcId="{738CFA99-B468-430B-ADB4-096B7A7CB6FD}" destId="{4EF3EAA9-2F17-4C2E-8AE6-8561A8F09B18}" srcOrd="2" destOrd="0" parTransId="{265F8353-4D90-4062-9CC1-678206B4B3AA}" sibTransId="{84B3E125-8FCA-42B5-BABC-B14FDBFDBB6F}"/>
    <dgm:cxn modelId="{62B644E0-20AD-4EC2-9487-7404F56766A2}" type="presOf" srcId="{4EF3EAA9-2F17-4C2E-8AE6-8561A8F09B18}" destId="{247F6905-FC85-4A66-8113-4BA0784368F4}" srcOrd="0" destOrd="0" presId="urn:microsoft.com/office/officeart/2005/8/layout/pyramid2"/>
    <dgm:cxn modelId="{5FFA6EC5-A03E-49A9-9717-0739678A7CD8}" srcId="{738CFA99-B468-430B-ADB4-096B7A7CB6FD}" destId="{89172307-79B0-42FE-B0D7-A9DA8D01DED5}" srcOrd="1" destOrd="0" parTransId="{DE12BF21-C9A0-47F6-A48B-BF0F886533B9}" sibTransId="{12E840E6-BFDE-4B2F-82FB-1D2D7269BC8B}"/>
    <dgm:cxn modelId="{016FE9D9-F8EF-4468-9229-3C101104E648}" type="presParOf" srcId="{19645877-B9EB-486A-B509-1329412BB232}" destId="{76C7C289-BF7F-436B-B8F0-1EC1A797A51C}" srcOrd="0" destOrd="0" presId="urn:microsoft.com/office/officeart/2005/8/layout/pyramid2"/>
    <dgm:cxn modelId="{95FCC581-9F47-41D3-9EF4-5E36FDBD750E}" type="presParOf" srcId="{19645877-B9EB-486A-B509-1329412BB232}" destId="{E2072943-4BEC-48DC-9856-541A6BA1EDC7}" srcOrd="1" destOrd="0" presId="urn:microsoft.com/office/officeart/2005/8/layout/pyramid2"/>
    <dgm:cxn modelId="{BCCBC38A-C947-46B2-B802-34B207A7B45C}" type="presParOf" srcId="{E2072943-4BEC-48DC-9856-541A6BA1EDC7}" destId="{9944B1F0-E09D-4DED-90B5-7493D39840BE}" srcOrd="0" destOrd="0" presId="urn:microsoft.com/office/officeart/2005/8/layout/pyramid2"/>
    <dgm:cxn modelId="{96AE1B14-F56B-48C3-8EF4-3273B52A0279}" type="presParOf" srcId="{E2072943-4BEC-48DC-9856-541A6BA1EDC7}" destId="{0B00F734-F8CA-486A-B9A8-9BF740EB5484}" srcOrd="1" destOrd="0" presId="urn:microsoft.com/office/officeart/2005/8/layout/pyramid2"/>
    <dgm:cxn modelId="{09BA7C9E-8B87-4381-A6E8-D39E15116ABD}" type="presParOf" srcId="{E2072943-4BEC-48DC-9856-541A6BA1EDC7}" destId="{B51A357A-195E-49D4-83FA-A080209C3FA5}" srcOrd="2" destOrd="0" presId="urn:microsoft.com/office/officeart/2005/8/layout/pyramid2"/>
    <dgm:cxn modelId="{55CED389-6D1D-4EA0-9AA5-C7F55371AF1C}" type="presParOf" srcId="{E2072943-4BEC-48DC-9856-541A6BA1EDC7}" destId="{F966F22E-3B80-4DF0-8C83-66DE3FC30F30}" srcOrd="3" destOrd="0" presId="urn:microsoft.com/office/officeart/2005/8/layout/pyramid2"/>
    <dgm:cxn modelId="{0F63D7C0-5870-4FFC-A12C-CCBC217C0284}" type="presParOf" srcId="{E2072943-4BEC-48DC-9856-541A6BA1EDC7}" destId="{247F6905-FC85-4A66-8113-4BA0784368F4}" srcOrd="4" destOrd="0" presId="urn:microsoft.com/office/officeart/2005/8/layout/pyramid2"/>
    <dgm:cxn modelId="{A8291492-FF7B-4CF2-81B0-25467C0C85A0}" type="presParOf" srcId="{E2072943-4BEC-48DC-9856-541A6BA1EDC7}" destId="{774F28DA-555E-450C-994C-BC0F6865428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CB7B0-A5A1-4A28-B95A-DD6504BDAE8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832AAC-B19F-496B-B6EC-0E5E1E2DA047}">
      <dgm:prSet phldrT="[Текст]" custT="1"/>
      <dgm:spPr/>
      <dgm:t>
        <a:bodyPr/>
        <a:lstStyle/>
        <a:p>
          <a:r>
            <a:rPr lang="kk-KZ" sz="14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связи с загруженностью медицинского персонала, есть риск несоблюдения времени экспозиции (увеличение либо укорочение времени выдержки). Отсутствие таймеров в условиях ручной очистки создает сложности – сложно фиксировать время погружения, экспозиции, промывания). </a:t>
          </a:r>
          <a:endParaRPr lang="ru-RU" sz="14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97B10D-14D4-4BEB-B87A-89BDF1D396CE}" type="parTrans" cxnId="{B6FF7F2D-CCB7-401E-86F2-89BD8BABB375}">
      <dgm:prSet/>
      <dgm:spPr/>
      <dgm:t>
        <a:bodyPr/>
        <a:lstStyle/>
        <a:p>
          <a:endParaRPr lang="ru-RU"/>
        </a:p>
      </dgm:t>
    </dgm:pt>
    <dgm:pt modelId="{9A7205AB-932F-45D6-A77F-0A13BFEB681E}" type="sibTrans" cxnId="{B6FF7F2D-CCB7-401E-86F2-89BD8BABB375}">
      <dgm:prSet/>
      <dgm:spPr/>
      <dgm:t>
        <a:bodyPr/>
        <a:lstStyle/>
        <a:p>
          <a:endParaRPr lang="ru-RU"/>
        </a:p>
      </dgm:t>
    </dgm:pt>
    <dgm:pt modelId="{E6924163-3C66-4247-ACCA-AF316017BBDB}">
      <dgm:prSet phldrT="[Текст]" custT="1"/>
      <dgm:spPr/>
      <dgm:t>
        <a:bodyPr/>
        <a:lstStyle/>
        <a:p>
          <a:r>
            <a:rPr lang="kk-KZ" sz="14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Трудность валидации действий медицинского персонала</a:t>
          </a:r>
          <a:endParaRPr lang="ru-RU" sz="14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A7BC0-EFA3-4333-99D9-9A673622BE55}" type="parTrans" cxnId="{9392C83A-7F99-4B00-A95B-90BC9872E1D0}">
      <dgm:prSet/>
      <dgm:spPr/>
      <dgm:t>
        <a:bodyPr/>
        <a:lstStyle/>
        <a:p>
          <a:endParaRPr lang="ru-RU"/>
        </a:p>
      </dgm:t>
    </dgm:pt>
    <dgm:pt modelId="{9159328B-6B66-4567-8E40-07159A389135}" type="sibTrans" cxnId="{9392C83A-7F99-4B00-A95B-90BC9872E1D0}">
      <dgm:prSet/>
      <dgm:spPr/>
      <dgm:t>
        <a:bodyPr/>
        <a:lstStyle/>
        <a:p>
          <a:endParaRPr lang="ru-RU"/>
        </a:p>
      </dgm:t>
    </dgm:pt>
    <dgm:pt modelId="{A1EDF5BA-3099-417B-AF34-2BC3833C6A76}">
      <dgm:prSet phldrT="[Текст]" custT="1"/>
      <dgm:spPr/>
      <dgm:t>
        <a:bodyPr/>
        <a:lstStyle/>
        <a:p>
          <a:r>
            <a:rPr lang="kk-KZ" sz="14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ограниченность только записями в журнале, что является малоинформативным методом валидации. Заполнение журнала вручную может происходить фиктивно (медперсонал в конце рабочего дня делает отметки о времени как «это требуется», а не как это проводилось фактически.</a:t>
          </a:r>
          <a:endParaRPr lang="ru-RU" sz="14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DE4B3-E600-466E-892A-92CBC29DA410}" type="parTrans" cxnId="{4374CF2B-3DE1-4E25-AEE7-940C0F0232D4}">
      <dgm:prSet/>
      <dgm:spPr/>
      <dgm:t>
        <a:bodyPr/>
        <a:lstStyle/>
        <a:p>
          <a:endParaRPr lang="ru-RU"/>
        </a:p>
      </dgm:t>
    </dgm:pt>
    <dgm:pt modelId="{308AD1D7-BADD-407A-AD41-45FCD4191355}" type="sibTrans" cxnId="{4374CF2B-3DE1-4E25-AEE7-940C0F0232D4}">
      <dgm:prSet/>
      <dgm:spPr/>
      <dgm:t>
        <a:bodyPr/>
        <a:lstStyle/>
        <a:p>
          <a:endParaRPr lang="ru-RU"/>
        </a:p>
      </dgm:t>
    </dgm:pt>
    <dgm:pt modelId="{3574065A-85DE-45C9-B0C2-9502BED73388}" type="pres">
      <dgm:prSet presAssocID="{76FCB7B0-A5A1-4A28-B95A-DD6504BDAE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21556B-B851-47AC-95F5-B88F4F196473}" type="pres">
      <dgm:prSet presAssocID="{1C832AAC-B19F-496B-B6EC-0E5E1E2DA047}" presName="node" presStyleLbl="node1" presStyleIdx="0" presStyleCnt="2" custScaleX="100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6E938-E692-4524-9238-314704770559}" type="pres">
      <dgm:prSet presAssocID="{9A7205AB-932F-45D6-A77F-0A13BFEB681E}" presName="sibTrans" presStyleCnt="0"/>
      <dgm:spPr/>
    </dgm:pt>
    <dgm:pt modelId="{DE662A2C-48F7-48A0-AB26-844E3DE9AFB3}" type="pres">
      <dgm:prSet presAssocID="{E6924163-3C66-4247-ACCA-AF316017BBDB}" presName="node" presStyleLbl="node1" presStyleIdx="1" presStyleCnt="2" custScaleX="134331" custLinFactNeighborX="36503" custLinFactNeighborY="2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09D8CE-6880-4068-AC75-2B1089E6168D}" type="presOf" srcId="{76FCB7B0-A5A1-4A28-B95A-DD6504BDAE82}" destId="{3574065A-85DE-45C9-B0C2-9502BED73388}" srcOrd="0" destOrd="0" presId="urn:microsoft.com/office/officeart/2005/8/layout/hList6"/>
    <dgm:cxn modelId="{4374CF2B-3DE1-4E25-AEE7-940C0F0232D4}" srcId="{E6924163-3C66-4247-ACCA-AF316017BBDB}" destId="{A1EDF5BA-3099-417B-AF34-2BC3833C6A76}" srcOrd="0" destOrd="0" parTransId="{FAFDE4B3-E600-466E-892A-92CBC29DA410}" sibTransId="{308AD1D7-BADD-407A-AD41-45FCD4191355}"/>
    <dgm:cxn modelId="{43415C19-B8DB-4157-A5E9-AAAC7E5FECE2}" type="presOf" srcId="{E6924163-3C66-4247-ACCA-AF316017BBDB}" destId="{DE662A2C-48F7-48A0-AB26-844E3DE9AFB3}" srcOrd="0" destOrd="0" presId="urn:microsoft.com/office/officeart/2005/8/layout/hList6"/>
    <dgm:cxn modelId="{9392C83A-7F99-4B00-A95B-90BC9872E1D0}" srcId="{76FCB7B0-A5A1-4A28-B95A-DD6504BDAE82}" destId="{E6924163-3C66-4247-ACCA-AF316017BBDB}" srcOrd="1" destOrd="0" parTransId="{BF0A7BC0-EFA3-4333-99D9-9A673622BE55}" sibTransId="{9159328B-6B66-4567-8E40-07159A389135}"/>
    <dgm:cxn modelId="{B89846A6-89B8-48EE-A8F2-B55182DD51D9}" type="presOf" srcId="{A1EDF5BA-3099-417B-AF34-2BC3833C6A76}" destId="{DE662A2C-48F7-48A0-AB26-844E3DE9AFB3}" srcOrd="0" destOrd="1" presId="urn:microsoft.com/office/officeart/2005/8/layout/hList6"/>
    <dgm:cxn modelId="{4F588E78-3BD1-4EA7-A7DD-B8E0988888F6}" type="presOf" srcId="{1C832AAC-B19F-496B-B6EC-0E5E1E2DA047}" destId="{4E21556B-B851-47AC-95F5-B88F4F196473}" srcOrd="0" destOrd="0" presId="urn:microsoft.com/office/officeart/2005/8/layout/hList6"/>
    <dgm:cxn modelId="{B6FF7F2D-CCB7-401E-86F2-89BD8BABB375}" srcId="{76FCB7B0-A5A1-4A28-B95A-DD6504BDAE82}" destId="{1C832AAC-B19F-496B-B6EC-0E5E1E2DA047}" srcOrd="0" destOrd="0" parTransId="{ED97B10D-14D4-4BEB-B87A-89BDF1D396CE}" sibTransId="{9A7205AB-932F-45D6-A77F-0A13BFEB681E}"/>
    <dgm:cxn modelId="{DBBF9C08-73C7-4187-B2E0-CAA97523C8B3}" type="presParOf" srcId="{3574065A-85DE-45C9-B0C2-9502BED73388}" destId="{4E21556B-B851-47AC-95F5-B88F4F196473}" srcOrd="0" destOrd="0" presId="urn:microsoft.com/office/officeart/2005/8/layout/hList6"/>
    <dgm:cxn modelId="{6482A88C-DA51-4469-A9D6-4D1F51CDDF31}" type="presParOf" srcId="{3574065A-85DE-45C9-B0C2-9502BED73388}" destId="{FD96E938-E692-4524-9238-314704770559}" srcOrd="1" destOrd="0" presId="urn:microsoft.com/office/officeart/2005/8/layout/hList6"/>
    <dgm:cxn modelId="{E190D0ED-45DA-4AB6-A8CF-466A3CDD94A4}" type="presParOf" srcId="{3574065A-85DE-45C9-B0C2-9502BED73388}" destId="{DE662A2C-48F7-48A0-AB26-844E3DE9AFB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CF584-97BA-4300-9300-1F18B0F689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3940A-3AAD-40C8-AEF8-C978D6ACDD16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ИМН в отделениях помещаются в промаркированные биксы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96C8DC-FEA4-4F36-A4AE-A9CFAC2C9066}" type="parTrans" cxnId="{4047ABDB-1763-4BB8-998D-C8B4A12F65B0}">
      <dgm:prSet/>
      <dgm:spPr/>
      <dgm:t>
        <a:bodyPr/>
        <a:lstStyle/>
        <a:p>
          <a:endParaRPr lang="ru-RU"/>
        </a:p>
      </dgm:t>
    </dgm:pt>
    <dgm:pt modelId="{AB07EF5D-D61A-41EA-8E40-5804A8D8E6B3}" type="sibTrans" cxnId="{4047ABDB-1763-4BB8-998D-C8B4A12F65B0}">
      <dgm:prSet/>
      <dgm:spPr/>
      <dgm:t>
        <a:bodyPr/>
        <a:lstStyle/>
        <a:p>
          <a:endParaRPr lang="ru-RU"/>
        </a:p>
      </dgm:t>
    </dgm:pt>
    <dgm:pt modelId="{DB4FD414-A624-4AA8-BAE3-8EE1F87FDD7C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Доставляются в автоклавную и стерилизуются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F89C4C-A1D0-454A-A9B0-783819D687C1}" type="parTrans" cxnId="{D3DC5469-17BE-48D3-A880-5D957190A4CE}">
      <dgm:prSet/>
      <dgm:spPr/>
      <dgm:t>
        <a:bodyPr/>
        <a:lstStyle/>
        <a:p>
          <a:endParaRPr lang="ru-RU"/>
        </a:p>
      </dgm:t>
    </dgm:pt>
    <dgm:pt modelId="{591B7191-C752-4870-8A04-85174A570B33}" type="sibTrans" cxnId="{D3DC5469-17BE-48D3-A880-5D957190A4CE}">
      <dgm:prSet/>
      <dgm:spPr/>
      <dgm:t>
        <a:bodyPr/>
        <a:lstStyle/>
        <a:p>
          <a:endParaRPr lang="ru-RU"/>
        </a:p>
      </dgm:t>
    </dgm:pt>
    <dgm:pt modelId="{76AC9401-1574-484C-A330-EC75D57E86E0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Стерильные ИМН хранятся в  отдельном помещении на открытых стеллажах.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DCBFDC-C8C3-43DA-A736-D83A2D6B565D}" type="parTrans" cxnId="{B0EEEDF0-5E77-458D-946D-1BF445F551CB}">
      <dgm:prSet/>
      <dgm:spPr/>
      <dgm:t>
        <a:bodyPr/>
        <a:lstStyle/>
        <a:p>
          <a:endParaRPr lang="ru-RU"/>
        </a:p>
      </dgm:t>
    </dgm:pt>
    <dgm:pt modelId="{D8C6F697-1B2D-41C4-9ECA-05BC02DEFAF4}" type="sibTrans" cxnId="{B0EEEDF0-5E77-458D-946D-1BF445F551CB}">
      <dgm:prSet/>
      <dgm:spPr/>
      <dgm:t>
        <a:bodyPr/>
        <a:lstStyle/>
        <a:p>
          <a:endParaRPr lang="ru-RU"/>
        </a:p>
      </dgm:t>
    </dgm:pt>
    <dgm:pt modelId="{16349CF3-87E9-4493-8F75-0CF8CD254F14}">
      <dgm:prSet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стерильных ИМН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225E8-E7E0-4BEB-80C8-DFC21B364201}" type="parTrans" cxnId="{28C47D57-3D56-4189-AD99-B0B75A3F7A1E}">
      <dgm:prSet/>
      <dgm:spPr/>
      <dgm:t>
        <a:bodyPr/>
        <a:lstStyle/>
        <a:p>
          <a:endParaRPr lang="ru-RU"/>
        </a:p>
      </dgm:t>
    </dgm:pt>
    <dgm:pt modelId="{60307835-3E75-4871-88F9-F4E5AF3A50E2}" type="sibTrans" cxnId="{28C47D57-3D56-4189-AD99-B0B75A3F7A1E}">
      <dgm:prSet/>
      <dgm:spPr/>
      <dgm:t>
        <a:bodyPr/>
        <a:lstStyle/>
        <a:p>
          <a:endParaRPr lang="ru-RU"/>
        </a:p>
      </dgm:t>
    </dgm:pt>
    <dgm:pt modelId="{CFF02425-F98C-4740-BAAD-231B4BA89FD7}" type="pres">
      <dgm:prSet presAssocID="{D78CF584-97BA-4300-9300-1F18B0F689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720D6C-538B-40B9-8595-9FF489572A5D}" type="pres">
      <dgm:prSet presAssocID="{A6D3940A-3AAD-40C8-AEF8-C978D6ACDD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64131-83CB-44F1-A48E-630A07A0F97D}" type="pres">
      <dgm:prSet presAssocID="{AB07EF5D-D61A-41EA-8E40-5804A8D8E6B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F905CA6-5497-49F9-A4C8-68747A6A8C12}" type="pres">
      <dgm:prSet presAssocID="{AB07EF5D-D61A-41EA-8E40-5804A8D8E6B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8A7FF6B-348C-4FFA-939E-7C439B3003BC}" type="pres">
      <dgm:prSet presAssocID="{DB4FD414-A624-4AA8-BAE3-8EE1F87FDD7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88C7C-3CAF-41F5-A4F4-53DF16466AD7}" type="pres">
      <dgm:prSet presAssocID="{591B7191-C752-4870-8A04-85174A570B3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09AEAD-E6C4-4777-AACE-3A182B39F68D}" type="pres">
      <dgm:prSet presAssocID="{591B7191-C752-4870-8A04-85174A570B3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8B5F599-4350-45E1-864F-7A675B6C755D}" type="pres">
      <dgm:prSet presAssocID="{76AC9401-1574-484C-A330-EC75D57E86E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38D85-93D1-463E-B35D-A0C886A92292}" type="pres">
      <dgm:prSet presAssocID="{D8C6F697-1B2D-41C4-9ECA-05BC02DEFAF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3C2E9DC-30F9-4D69-B4D7-28307F8E106E}" type="pres">
      <dgm:prSet presAssocID="{D8C6F697-1B2D-41C4-9ECA-05BC02DEFAF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17EEE2D-7BA9-468A-B424-8D2B07F8544D}" type="pres">
      <dgm:prSet presAssocID="{16349CF3-87E9-4493-8F75-0CF8CD254F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C47D57-3D56-4189-AD99-B0B75A3F7A1E}" srcId="{D78CF584-97BA-4300-9300-1F18B0F68950}" destId="{16349CF3-87E9-4493-8F75-0CF8CD254F14}" srcOrd="3" destOrd="0" parTransId="{1F6225E8-E7E0-4BEB-80C8-DFC21B364201}" sibTransId="{60307835-3E75-4871-88F9-F4E5AF3A50E2}"/>
    <dgm:cxn modelId="{60D706DD-1F46-47C7-B7E5-08A49B4201B3}" type="presOf" srcId="{591B7191-C752-4870-8A04-85174A570B33}" destId="{1409AEAD-E6C4-4777-AACE-3A182B39F68D}" srcOrd="1" destOrd="0" presId="urn:microsoft.com/office/officeart/2005/8/layout/process1"/>
    <dgm:cxn modelId="{63AAEBC3-6995-4BE4-99F5-C9D7F419C7F3}" type="presOf" srcId="{D8C6F697-1B2D-41C4-9ECA-05BC02DEFAF4}" destId="{76D38D85-93D1-463E-B35D-A0C886A92292}" srcOrd="0" destOrd="0" presId="urn:microsoft.com/office/officeart/2005/8/layout/process1"/>
    <dgm:cxn modelId="{B22AE1A1-6134-4BA9-A30B-BF4A310BAA91}" type="presOf" srcId="{16349CF3-87E9-4493-8F75-0CF8CD254F14}" destId="{717EEE2D-7BA9-468A-B424-8D2B07F8544D}" srcOrd="0" destOrd="0" presId="urn:microsoft.com/office/officeart/2005/8/layout/process1"/>
    <dgm:cxn modelId="{4E46B2BB-5D47-45F6-BB3B-DC31B5085AC3}" type="presOf" srcId="{D78CF584-97BA-4300-9300-1F18B0F68950}" destId="{CFF02425-F98C-4740-BAAD-231B4BA89FD7}" srcOrd="0" destOrd="0" presId="urn:microsoft.com/office/officeart/2005/8/layout/process1"/>
    <dgm:cxn modelId="{D25F502D-E888-4A72-868E-565CAECEC357}" type="presOf" srcId="{591B7191-C752-4870-8A04-85174A570B33}" destId="{FB988C7C-3CAF-41F5-A4F4-53DF16466AD7}" srcOrd="0" destOrd="0" presId="urn:microsoft.com/office/officeart/2005/8/layout/process1"/>
    <dgm:cxn modelId="{A6FD6ABE-8F02-4D01-80D4-8AE3260011E4}" type="presOf" srcId="{AB07EF5D-D61A-41EA-8E40-5804A8D8E6B3}" destId="{86564131-83CB-44F1-A48E-630A07A0F97D}" srcOrd="0" destOrd="0" presId="urn:microsoft.com/office/officeart/2005/8/layout/process1"/>
    <dgm:cxn modelId="{876FA5A0-0C92-4FE0-A5D2-D87410FB81CB}" type="presOf" srcId="{AB07EF5D-D61A-41EA-8E40-5804A8D8E6B3}" destId="{7F905CA6-5497-49F9-A4C8-68747A6A8C12}" srcOrd="1" destOrd="0" presId="urn:microsoft.com/office/officeart/2005/8/layout/process1"/>
    <dgm:cxn modelId="{7748068C-EADA-468C-98A7-03C14218582C}" type="presOf" srcId="{D8C6F697-1B2D-41C4-9ECA-05BC02DEFAF4}" destId="{F3C2E9DC-30F9-4D69-B4D7-28307F8E106E}" srcOrd="1" destOrd="0" presId="urn:microsoft.com/office/officeart/2005/8/layout/process1"/>
    <dgm:cxn modelId="{A1DC23A1-9204-471C-8E06-DAE20A642C8A}" type="presOf" srcId="{A6D3940A-3AAD-40C8-AEF8-C978D6ACDD16}" destId="{52720D6C-538B-40B9-8595-9FF489572A5D}" srcOrd="0" destOrd="0" presId="urn:microsoft.com/office/officeart/2005/8/layout/process1"/>
    <dgm:cxn modelId="{37FE0E7F-11A9-4E02-B282-4BAE8A77751E}" type="presOf" srcId="{DB4FD414-A624-4AA8-BAE3-8EE1F87FDD7C}" destId="{38A7FF6B-348C-4FFA-939E-7C439B3003BC}" srcOrd="0" destOrd="0" presId="urn:microsoft.com/office/officeart/2005/8/layout/process1"/>
    <dgm:cxn modelId="{D3DC5469-17BE-48D3-A880-5D957190A4CE}" srcId="{D78CF584-97BA-4300-9300-1F18B0F68950}" destId="{DB4FD414-A624-4AA8-BAE3-8EE1F87FDD7C}" srcOrd="1" destOrd="0" parTransId="{D1F89C4C-A1D0-454A-A9B0-783819D687C1}" sibTransId="{591B7191-C752-4870-8A04-85174A570B33}"/>
    <dgm:cxn modelId="{EDA1F73A-97BE-4F87-93BA-B5F95E61D5A7}" type="presOf" srcId="{76AC9401-1574-484C-A330-EC75D57E86E0}" destId="{C8B5F599-4350-45E1-864F-7A675B6C755D}" srcOrd="0" destOrd="0" presId="urn:microsoft.com/office/officeart/2005/8/layout/process1"/>
    <dgm:cxn modelId="{4047ABDB-1763-4BB8-998D-C8B4A12F65B0}" srcId="{D78CF584-97BA-4300-9300-1F18B0F68950}" destId="{A6D3940A-3AAD-40C8-AEF8-C978D6ACDD16}" srcOrd="0" destOrd="0" parTransId="{5E96C8DC-FEA4-4F36-A4AE-A9CFAC2C9066}" sibTransId="{AB07EF5D-D61A-41EA-8E40-5804A8D8E6B3}"/>
    <dgm:cxn modelId="{B0EEEDF0-5E77-458D-946D-1BF445F551CB}" srcId="{D78CF584-97BA-4300-9300-1F18B0F68950}" destId="{76AC9401-1574-484C-A330-EC75D57E86E0}" srcOrd="2" destOrd="0" parTransId="{B1DCBFDC-C8C3-43DA-A736-D83A2D6B565D}" sibTransId="{D8C6F697-1B2D-41C4-9ECA-05BC02DEFAF4}"/>
    <dgm:cxn modelId="{1EC4EADD-86B1-4403-BB1C-0004ECF3BCB7}" type="presParOf" srcId="{CFF02425-F98C-4740-BAAD-231B4BA89FD7}" destId="{52720D6C-538B-40B9-8595-9FF489572A5D}" srcOrd="0" destOrd="0" presId="urn:microsoft.com/office/officeart/2005/8/layout/process1"/>
    <dgm:cxn modelId="{156633D6-733F-49FC-B95A-AED760F578F4}" type="presParOf" srcId="{CFF02425-F98C-4740-BAAD-231B4BA89FD7}" destId="{86564131-83CB-44F1-A48E-630A07A0F97D}" srcOrd="1" destOrd="0" presId="urn:microsoft.com/office/officeart/2005/8/layout/process1"/>
    <dgm:cxn modelId="{96507F52-2684-4BFD-8D65-B546D0312E5B}" type="presParOf" srcId="{86564131-83CB-44F1-A48E-630A07A0F97D}" destId="{7F905CA6-5497-49F9-A4C8-68747A6A8C12}" srcOrd="0" destOrd="0" presId="urn:microsoft.com/office/officeart/2005/8/layout/process1"/>
    <dgm:cxn modelId="{D21CCD7F-F579-44F5-B4B1-9CD37FB45D91}" type="presParOf" srcId="{CFF02425-F98C-4740-BAAD-231B4BA89FD7}" destId="{38A7FF6B-348C-4FFA-939E-7C439B3003BC}" srcOrd="2" destOrd="0" presId="urn:microsoft.com/office/officeart/2005/8/layout/process1"/>
    <dgm:cxn modelId="{CD812C77-6A3D-4650-BE75-522BC60E2DAF}" type="presParOf" srcId="{CFF02425-F98C-4740-BAAD-231B4BA89FD7}" destId="{FB988C7C-3CAF-41F5-A4F4-53DF16466AD7}" srcOrd="3" destOrd="0" presId="urn:microsoft.com/office/officeart/2005/8/layout/process1"/>
    <dgm:cxn modelId="{55489F2B-E3A7-4F89-972E-1F6457AEDDCB}" type="presParOf" srcId="{FB988C7C-3CAF-41F5-A4F4-53DF16466AD7}" destId="{1409AEAD-E6C4-4777-AACE-3A182B39F68D}" srcOrd="0" destOrd="0" presId="urn:microsoft.com/office/officeart/2005/8/layout/process1"/>
    <dgm:cxn modelId="{01285CBC-6AC1-40F9-BE13-9321330702AF}" type="presParOf" srcId="{CFF02425-F98C-4740-BAAD-231B4BA89FD7}" destId="{C8B5F599-4350-45E1-864F-7A675B6C755D}" srcOrd="4" destOrd="0" presId="urn:microsoft.com/office/officeart/2005/8/layout/process1"/>
    <dgm:cxn modelId="{8FD677C7-E324-40F9-9F49-4D99947C7141}" type="presParOf" srcId="{CFF02425-F98C-4740-BAAD-231B4BA89FD7}" destId="{76D38D85-93D1-463E-B35D-A0C886A92292}" srcOrd="5" destOrd="0" presId="urn:microsoft.com/office/officeart/2005/8/layout/process1"/>
    <dgm:cxn modelId="{1C411DFE-B0F9-4F52-9278-A653F2F71BE5}" type="presParOf" srcId="{76D38D85-93D1-463E-B35D-A0C886A92292}" destId="{F3C2E9DC-30F9-4D69-B4D7-28307F8E106E}" srcOrd="0" destOrd="0" presId="urn:microsoft.com/office/officeart/2005/8/layout/process1"/>
    <dgm:cxn modelId="{9E1E964B-B33B-4B91-886D-85690094F339}" type="presParOf" srcId="{CFF02425-F98C-4740-BAAD-231B4BA89FD7}" destId="{717EEE2D-7BA9-468A-B424-8D2B07F8544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7C289-BF7F-436B-B8F0-1EC1A797A51C}">
      <dsp:nvSpPr>
        <dsp:cNvPr id="0" name=""/>
        <dsp:cNvSpPr/>
      </dsp:nvSpPr>
      <dsp:spPr>
        <a:xfrm>
          <a:off x="1210918" y="0"/>
          <a:ext cx="4158461" cy="415846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4B1F0-E09D-4DED-90B5-7493D39840BE}">
      <dsp:nvSpPr>
        <dsp:cNvPr id="0" name=""/>
        <dsp:cNvSpPr/>
      </dsp:nvSpPr>
      <dsp:spPr>
        <a:xfrm>
          <a:off x="2642524" y="359825"/>
          <a:ext cx="4754063" cy="8224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Дезинфицирующие растворы могут разбавляться , что может приводить  к снижению концентрации, следовательно становиться  неэффективными.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2673" y="399974"/>
        <a:ext cx="4673765" cy="742160"/>
      </dsp:txXfrm>
    </dsp:sp>
    <dsp:sp modelId="{B51A357A-195E-49D4-83FA-A080209C3FA5}">
      <dsp:nvSpPr>
        <dsp:cNvPr id="0" name=""/>
        <dsp:cNvSpPr/>
      </dsp:nvSpPr>
      <dsp:spPr>
        <a:xfrm>
          <a:off x="2683069" y="1341558"/>
          <a:ext cx="4672973" cy="10009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Качество и температура воды: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Моющие вещества эффективны при определенных температурах.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Влияние жесткости воды. Если чистая вода недоступна, сама вода может осаждать токсины  на ИМН.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1929" y="1390418"/>
        <a:ext cx="4575253" cy="903185"/>
      </dsp:txXfrm>
    </dsp:sp>
    <dsp:sp modelId="{247F6905-FC85-4A66-8113-4BA0784368F4}">
      <dsp:nvSpPr>
        <dsp:cNvPr id="0" name=""/>
        <dsp:cNvSpPr/>
      </dsp:nvSpPr>
      <dsp:spPr>
        <a:xfrm>
          <a:off x="2716032" y="2489435"/>
          <a:ext cx="4673109" cy="13596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и использование  дезинфицирующих,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моющих средств.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Если моющие вещества недоступны , очистка выполняется только с использованием воды и трения.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Важно следовать инструкциям производителя по применению, посколько степень разбавления оказывает прямое влияние на эффективность процесса очистки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2405" y="2555808"/>
        <a:ext cx="4540363" cy="1226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1556B-B851-47AC-95F5-B88F4F196473}">
      <dsp:nvSpPr>
        <dsp:cNvPr id="0" name=""/>
        <dsp:cNvSpPr/>
      </dsp:nvSpPr>
      <dsp:spPr>
        <a:xfrm rot="16200000">
          <a:off x="-377642" y="380402"/>
          <a:ext cx="4248470" cy="348766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связи с загруженностью медицинского персонала, есть риск несоблюдения времени экспозиции (увеличение либо укорочение времени выдержки). Отсутствие таймеров в условиях ручной очистки создает сложности – сложно фиксировать время погружения, экспозиции, промывания). </a:t>
          </a:r>
          <a:endParaRPr lang="ru-RU" sz="14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760" y="849694"/>
        <a:ext cx="3487666" cy="2549082"/>
      </dsp:txXfrm>
    </dsp:sp>
    <dsp:sp modelId="{DE662A2C-48F7-48A0-AB26-844E3DE9AFB3}">
      <dsp:nvSpPr>
        <dsp:cNvPr id="0" name=""/>
        <dsp:cNvSpPr/>
      </dsp:nvSpPr>
      <dsp:spPr>
        <a:xfrm rot="16200000">
          <a:off x="3970665" y="-216143"/>
          <a:ext cx="4248470" cy="468075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Трудность валидации действий медицинского персонала</a:t>
          </a:r>
          <a:endParaRPr lang="ru-RU" sz="14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ограниченность только записями в журнале, что является малоинформативным методом валидации. Заполнение журнала вручную может происходить фиктивно (медперсонал в конце рабочего дня делает отметки о времени как «это требуется», а не как это проводилось фактически.</a:t>
          </a:r>
          <a:endParaRPr lang="ru-RU" sz="14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754522" y="849694"/>
        <a:ext cx="4680757" cy="2549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20D6C-538B-40B9-8595-9FF489572A5D}">
      <dsp:nvSpPr>
        <dsp:cNvPr id="0" name=""/>
        <dsp:cNvSpPr/>
      </dsp:nvSpPr>
      <dsp:spPr>
        <a:xfrm>
          <a:off x="3801" y="77580"/>
          <a:ext cx="1662054" cy="1324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ИМН в отделениях помещаются в промаркированные биксы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93" y="116372"/>
        <a:ext cx="1584470" cy="1246865"/>
      </dsp:txXfrm>
    </dsp:sp>
    <dsp:sp modelId="{86564131-83CB-44F1-A48E-630A07A0F97D}">
      <dsp:nvSpPr>
        <dsp:cNvPr id="0" name=""/>
        <dsp:cNvSpPr/>
      </dsp:nvSpPr>
      <dsp:spPr>
        <a:xfrm>
          <a:off x="1832061" y="533710"/>
          <a:ext cx="352355" cy="412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832061" y="616148"/>
        <a:ext cx="246649" cy="247313"/>
      </dsp:txXfrm>
    </dsp:sp>
    <dsp:sp modelId="{38A7FF6B-348C-4FFA-939E-7C439B3003BC}">
      <dsp:nvSpPr>
        <dsp:cNvPr id="0" name=""/>
        <dsp:cNvSpPr/>
      </dsp:nvSpPr>
      <dsp:spPr>
        <a:xfrm>
          <a:off x="2330677" y="77580"/>
          <a:ext cx="1662054" cy="1324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Доставляются в автоклавную и стерилизуются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9469" y="116372"/>
        <a:ext cx="1584470" cy="1246865"/>
      </dsp:txXfrm>
    </dsp:sp>
    <dsp:sp modelId="{FB988C7C-3CAF-41F5-A4F4-53DF16466AD7}">
      <dsp:nvSpPr>
        <dsp:cNvPr id="0" name=""/>
        <dsp:cNvSpPr/>
      </dsp:nvSpPr>
      <dsp:spPr>
        <a:xfrm>
          <a:off x="4158938" y="533710"/>
          <a:ext cx="352355" cy="412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58938" y="616148"/>
        <a:ext cx="246649" cy="247313"/>
      </dsp:txXfrm>
    </dsp:sp>
    <dsp:sp modelId="{C8B5F599-4350-45E1-864F-7A675B6C755D}">
      <dsp:nvSpPr>
        <dsp:cNvPr id="0" name=""/>
        <dsp:cNvSpPr/>
      </dsp:nvSpPr>
      <dsp:spPr>
        <a:xfrm>
          <a:off x="4657554" y="77580"/>
          <a:ext cx="1662054" cy="1324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Стерильные ИМН хранятся в  отдельном помещении на открытых стеллажах.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6346" y="116372"/>
        <a:ext cx="1584470" cy="1246865"/>
      </dsp:txXfrm>
    </dsp:sp>
    <dsp:sp modelId="{76D38D85-93D1-463E-B35D-A0C886A92292}">
      <dsp:nvSpPr>
        <dsp:cNvPr id="0" name=""/>
        <dsp:cNvSpPr/>
      </dsp:nvSpPr>
      <dsp:spPr>
        <a:xfrm>
          <a:off x="6485814" y="533710"/>
          <a:ext cx="352355" cy="412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485814" y="616148"/>
        <a:ext cx="246649" cy="247313"/>
      </dsp:txXfrm>
    </dsp:sp>
    <dsp:sp modelId="{717EEE2D-7BA9-468A-B424-8D2B07F8544D}">
      <dsp:nvSpPr>
        <dsp:cNvPr id="0" name=""/>
        <dsp:cNvSpPr/>
      </dsp:nvSpPr>
      <dsp:spPr>
        <a:xfrm>
          <a:off x="6984430" y="77580"/>
          <a:ext cx="1662054" cy="1324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стерильных ИМН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23222" y="116372"/>
        <a:ext cx="1584470" cy="1246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C9F94-A5F6-4FE7-91BC-9C8FBC6E931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B8BD-DC33-4030-9C4D-DCEC4BC73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3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B8BD-DC33-4030-9C4D-DCEC4BC730D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6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DCA4B-914B-4E52-BCFE-2C14B7D94B81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E22AF-4859-4F5F-8CE9-4F7FDCC3BD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4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0346E-BE0A-4F7E-BA6B-D1D6001CFE9D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53427-1546-4989-A8D6-0F069C180E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10F57-260E-4B45-93B9-8C484EBAD4D7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1F18C-533D-4576-B912-BADDF366D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5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050224-DCFE-48CB-A138-6347FA6E3880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FFE3D-6F7D-43FF-87C2-7774E703C5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6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F1F56-7F43-4338-9B5A-26D3B398B1AE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7D189-EF80-46D6-8988-169FF825EF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4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849C4-616F-457E-94FD-830CFCB9B4F0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B6F54-8C0C-4BDA-AD9F-940E1D860B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EA6B3-6D7A-411F-9D7D-694367883C43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BAC98-17D0-4255-BA6E-12A7B47985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1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7928C-B5D3-4BF9-840F-5E1DAE54A39F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250E9-721D-4E01-AD83-F655317600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FC9DD-6214-4111-9796-9C712C1E50A6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B794E-BCD3-45D2-BDF2-DBE01687E3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4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86985-6332-4CFA-957C-E91AA52F8954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3EB1C-E519-40DC-B217-6BCE243FA7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9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ABBAE-0742-44DB-A7F8-1B08976C23EF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70E88-FE23-4FD0-8AFD-6D35AAA3C7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04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06EC65-0825-4F50-92ED-B88C3A6E7800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1FEA57-27C1-47B6-900B-CD4F9BF256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8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pps.who.int/iris/bitstream/handle/10665/250232/9789241549851-rus.pdf?sequence=10&amp;isAllowed=y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apps.who.int/iris/bitstream/handle/10665/250232/9789241549851-rus.pdf?sequence=10&amp;isAllowed=y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hls.kz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zdrav.ru/articles/4293657933-17-m10-14-kategoriyu-riska-meditsinskoy-organizatsii" TargetMode="External"/><Relationship Id="rId5" Type="http://schemas.openxmlformats.org/officeDocument/2006/relationships/hyperlink" Target="https://hrbox.io/learningefficiency" TargetMode="External"/><Relationship Id="rId4" Type="http://schemas.openxmlformats.org/officeDocument/2006/relationships/hyperlink" Target="https://phc.org.ua/sites/default/files/users/user90/WHO_Facility_Manual_RU_010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hls.k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75606"/>
            <a:ext cx="7772400" cy="142473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план мероприятий на основе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стратегии по проведению дезинфекции и стерилизации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63115"/>
            <a:ext cx="6400800" cy="1314450"/>
          </a:xfrm>
        </p:spPr>
        <p:txBody>
          <a:bodyPr>
            <a:normAutofit lnSpcReduction="10000"/>
          </a:bodyPr>
          <a:lstStyle/>
          <a:p>
            <a:pPr algn="r"/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группы №5: 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Арыстан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Сәния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Қайырғалиқызы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Мукашева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Умсун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Каменовна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Журерова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Айнур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Нуредденовна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27796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Гончарова Анна Сергеевна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470150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ород Астана 2023г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7894"/>
            <a:ext cx="1485412" cy="112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248" y="4127908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Положительные результаты проб на скрытую кровь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азопирамовая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проба) в центральной районной больнице за период 2018г.-2022г.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133566"/>
              </p:ext>
            </p:extLst>
          </p:nvPr>
        </p:nvGraphicFramePr>
        <p:xfrm>
          <a:off x="467544" y="1059582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05630"/>
            <a:ext cx="1079500" cy="8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53412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2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Объем проведенного бактериологического контроля стерилизаторов в центральной районной больнице за период 2018г.-2022г. (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плановый + производственный контроль)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097457"/>
              </p:ext>
            </p:extLst>
          </p:nvPr>
        </p:nvGraphicFramePr>
        <p:xfrm>
          <a:off x="614654" y="1059582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53412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05630"/>
            <a:ext cx="1079500" cy="8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79512" y="6532"/>
            <a:ext cx="8568952" cy="85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k-KZ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определить уровень деконтаминации необходимо для конкретного медицинского изделия важно понимать различия между очисткой, дезинфекцией и стерилизацией</a:t>
            </a: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84883"/>
              </p:ext>
            </p:extLst>
          </p:nvPr>
        </p:nvGraphicFramePr>
        <p:xfrm>
          <a:off x="313600" y="851318"/>
          <a:ext cx="8642350" cy="340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897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03962"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34286" marB="3428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</a:t>
                      </a:r>
                      <a:r>
                        <a:rPr lang="kk-KZ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удаление биологических загрязнений, пыли и посторонних материалов. Очистка уменьшит количество микроорганизмов, а также загрязнений, что позволит улучшить контакт с дезинфицируюемой или стерилизуемой поверхностью и снизит риск инактивации химического дезинфицирующего средства и размножения микроорганизмов. Удаление загрязнений с изделия в объеме , неоходимом для дальнейшей обработки или использования по назначению.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34286" marB="3428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9066"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Дезинфекция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34286" marB="3428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Уничтожение или удаление</a:t>
                      </a:r>
                      <a:r>
                        <a:rPr lang="kk-KZ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микроорганизмов на уровне. Который не вреден для здоровья и безопасен в обращении. Этот процесс не обязательно включает уничтожение бактериальных спор.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34286" marB="3428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9066"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Стерилизация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34286" marB="3428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уничтожение или удаление микроорганизмов</a:t>
                      </a:r>
                      <a:r>
                        <a:rPr lang="kk-KZ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включая бактриальные споры</a:t>
                      </a:r>
                    </a:p>
                    <a:p>
                      <a:r>
                        <a:rPr lang="kk-KZ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Стерильность – состояние отсутсвия жизнеспособных микроорганизмов.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34286" marB="3428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3648" y="4412718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Деконтаминация и Повторная обработка медицинских изделий для учреждения здравоохранения</a:t>
            </a:r>
            <a:endParaRPr lang="ru-RU" alt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05630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53412"/>
            <a:ext cx="1152128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326618"/>
              </p:ext>
            </p:extLst>
          </p:nvPr>
        </p:nvGraphicFramePr>
        <p:xfrm>
          <a:off x="248295" y="747946"/>
          <a:ext cx="8723311" cy="3880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20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56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3623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деконтаминации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ЦРБ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8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Очистка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kk-KZ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в режимных</a:t>
                      </a:r>
                      <a:r>
                        <a:rPr lang="kk-KZ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помещених отделений ЦРБ, в</a:t>
                      </a:r>
                      <a:r>
                        <a:rPr lang="kk-KZ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емкости</a:t>
                      </a:r>
                      <a:r>
                        <a:rPr lang="kk-KZ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ИМН </a:t>
                      </a:r>
                      <a:r>
                        <a:rPr lang="kk-KZ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очищаются </a:t>
                      </a:r>
                      <a:r>
                        <a:rPr lang="kk-KZ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крови, остатков тканей, биологических жидкостей, грязи, слизи.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kk-KZ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режимных кабинетах имеются по 2 раковины, в первую раковину сливается вода после очистки.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Не исключается ситуациия, когда ИМН медицинскими работниками очищаются в неразобранном  виде.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kk-KZ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kk-KZ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эффективная ПСО.</a:t>
                      </a:r>
                    </a:p>
                    <a:p>
                      <a:r>
                        <a:rPr lang="kk-KZ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Риск загрязнения прилегающих поверхностей (риски разбрызгивания).</a:t>
                      </a: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6164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Дезинфекция</a:t>
                      </a:r>
                    </a:p>
                    <a:p>
                      <a:endParaRPr lang="kk-KZ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kk-KZ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Осуществляется п</a:t>
                      </a:r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олное погружение инструментов в дезинфицирующее</a:t>
                      </a:r>
                      <a:r>
                        <a:rPr lang="kk-KZ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средство с моющим</a:t>
                      </a:r>
                      <a:r>
                        <a:rPr lang="kk-KZ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эффектом</a:t>
                      </a:r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«Биодез»  на время указанное в инструкции. Согласно</a:t>
                      </a:r>
                      <a:r>
                        <a:rPr lang="kk-KZ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инструкции т</a:t>
                      </a:r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емпература воды должна составлять (18С)</a:t>
                      </a:r>
                      <a:r>
                        <a:rPr lang="kk-KZ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Установлены водонагреватели непрерывного действия. Однако н</a:t>
                      </a:r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 термометра для измерения температуры, (т.е.</a:t>
                      </a:r>
                      <a:r>
                        <a:rPr lang="kk-KZ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экспозиции</a:t>
                      </a:r>
                      <a:r>
                        <a:rPr lang="kk-KZ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отсутствует возможность мониторирования изменения температуры воды),  осутствуют тест системы для определения концентрации (при пользование, нет таймера для определения времени экспозиции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Некачественная дезинфекция и ПСО</a:t>
                      </a:r>
                    </a:p>
                    <a:p>
                      <a:pPr marL="0" indent="0">
                        <a:buNone/>
                      </a:pPr>
                      <a:endParaRPr lang="kk-KZ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kk-KZ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kk-KZ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kk-KZ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kk-KZ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8" y="2461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 рисков </a:t>
            </a:r>
            <a:r>
              <a:rPr lang="kk-KZ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проведением </a:t>
            </a:r>
            <a:r>
              <a:rPr lang="kk-KZ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дезинфекции, </a:t>
            </a:r>
            <a:r>
              <a:rPr lang="kk-KZ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предстерилизационной очистки</a:t>
            </a:r>
            <a:r>
              <a:rPr lang="kk-KZ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ИМН в ЦРБ</a:t>
            </a:r>
            <a:endParaRPr lang="ru-RU" dirty="0"/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53412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05630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2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85737" y="51470"/>
            <a:ext cx="8229600" cy="857250"/>
          </a:xfrm>
        </p:spPr>
        <p:txBody>
          <a:bodyPr>
            <a:normAutofit/>
          </a:bodyPr>
          <a:lstStyle/>
          <a:p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549038"/>
              </p:ext>
            </p:extLst>
          </p:nvPr>
        </p:nvGraphicFramePr>
        <p:xfrm>
          <a:off x="323528" y="471789"/>
          <a:ext cx="8363273" cy="38164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61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039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7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Дезинфекция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дезинфекции ИМН промываются </a:t>
                      </a:r>
                      <a:r>
                        <a:rPr lang="kk-KZ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второй раковине.  </a:t>
                      </a:r>
                      <a:r>
                        <a:rPr lang="kk-KZ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Ополоскивание осуществляется в дистилированной воде.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Риск загрязнения прилегающих поверхностей. </a:t>
                      </a:r>
                      <a:endParaRPr lang="kk-KZ" sz="12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8312">
                <a:tc>
                  <a:txBody>
                    <a:bodyPr/>
                    <a:lstStyle/>
                    <a:p>
                      <a:endParaRPr lang="kk-KZ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грамотность медицинских работников.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Незнание обарщения  с острыми предметами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Загруженность на рабочем  месте.                               </a:t>
                      </a:r>
                      <a:endParaRPr lang="en-US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Плохое материальное обеспечение (отсутствие специфических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ершиков и тампонов)</a:t>
                      </a:r>
                    </a:p>
                    <a:p>
                      <a:pPr algn="l" fontAlgn="t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очистка медицинских изделии в не разобарнном ввиде </a:t>
                      </a:r>
                      <a:r>
                        <a:rPr lang="kk-KZ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приводит к риску передачи вирусов, передаваемых через кровь.</a:t>
                      </a:r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Инфекционное заражение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88" marB="3428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TextBox 2"/>
          <p:cNvSpPr txBox="1">
            <a:spLocks noChangeArrowheads="1"/>
          </p:cNvSpPr>
          <p:nvPr/>
        </p:nvSpPr>
        <p:spPr bwMode="auto">
          <a:xfrm>
            <a:off x="1259012" y="4514142"/>
            <a:ext cx="612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kk-KZ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Деконтаминация и Повторная обработка медицинских изделий для учреждения здравоохранения</a:t>
            </a:r>
            <a:endParaRPr lang="ru-RU" alt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4" y="4288213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83777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924" y="0"/>
            <a:ext cx="260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Продлежение таблицы: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171460"/>
              </p:ext>
            </p:extLst>
          </p:nvPr>
        </p:nvGraphicFramePr>
        <p:xfrm>
          <a:off x="323528" y="267494"/>
          <a:ext cx="8424936" cy="46085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429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3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99142">
                <a:tc>
                  <a:txBody>
                    <a:bodyPr/>
                    <a:lstStyle/>
                    <a:p>
                      <a:pPr algn="r"/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Сушка ИМН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Сушка горячим воздухом при температуре 85 С в сушильных шкафах в режимных</a:t>
                      </a: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кабинетах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Документирование высушенных инструментов</a:t>
                      </a: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отслеживается.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Контаминация</a:t>
                      </a: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ИМН, </a:t>
                      </a:r>
                    </a:p>
                    <a:p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Некачественная  обработка ИМН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5114">
                <a:tc>
                  <a:txBody>
                    <a:bodyPr/>
                    <a:lstStyle/>
                    <a:p>
                      <a:pPr algn="r"/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Укладка</a:t>
                      </a: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ИМН в биксы,  транспортировка на тележках открытого типа.</a:t>
                      </a:r>
                    </a:p>
                    <a:p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утвержденного маршрута.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Контаминация ИМН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9142">
                <a:tc>
                  <a:txBody>
                    <a:bodyPr/>
                    <a:lstStyle/>
                    <a:p>
                      <a:pPr algn="r"/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Стерилизация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биксах нет пломб, (сложно отследить вскрытие бикса).</a:t>
                      </a: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фиксируется визуальный осмотр монометров стерилизатора.</a:t>
                      </a: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Нет экспресс бак тестов.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Некачественная стерилизация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5114">
                <a:tc>
                  <a:txBody>
                    <a:bodyPr/>
                    <a:lstStyle/>
                    <a:p>
                      <a:pPr algn="r"/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Малоинформативные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Некачественная обработка ИМН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05630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53412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2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9503"/>
            <a:ext cx="7772400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- риски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87574"/>
            <a:ext cx="7776864" cy="3528392"/>
          </a:xfrm>
          <a:ln>
            <a:solidFill>
              <a:srgbClr val="FFFF00"/>
            </a:solidFill>
          </a:ln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знал как устроены разбирающиеся ИМН.</a:t>
            </a:r>
          </a:p>
          <a:p>
            <a:pPr algn="just"/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Также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необходимо,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персонал,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выполняющий процесс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очистки,  владел знаниями о правилах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приспособлений для очистки (щетки, ершики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7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медицинских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 очистка ИМН в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разобранном виде приводит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тому,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засохшая кровь и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жидкости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 удаляются, что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 риску передачи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микроорганизмов,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передаваемых через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кровь.</a:t>
            </a:r>
            <a:endParaRPr lang="ru-RU" sz="7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ненадлежащей очистке на ИМН создается риск образования биопленки,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затрудняет влияние дезинфектантов на микроорганизмы.</a:t>
            </a:r>
          </a:p>
          <a:p>
            <a:pPr algn="just"/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Незнание обращения 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острыми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предметами.                                                                          	Загруженность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месте.                               </a:t>
            </a:r>
          </a:p>
          <a:p>
            <a:pPr algn="just"/>
            <a:endParaRPr lang="ru-RU" sz="7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83918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53412"/>
            <a:ext cx="1368152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7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7544" y="-182556"/>
            <a:ext cx="8229600" cy="857250"/>
          </a:xfrm>
        </p:spPr>
        <p:txBody>
          <a:bodyPr>
            <a:normAutofit/>
          </a:bodyPr>
          <a:lstStyle/>
          <a:p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влияющие на очистку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000818"/>
              </p:ext>
            </p:extLst>
          </p:nvPr>
        </p:nvGraphicFramePr>
        <p:xfrm>
          <a:off x="467544" y="573528"/>
          <a:ext cx="822960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480399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Деконтаминация и Повторная обработка медицинских изделий для учреждения здравоохранения</a:t>
            </a:r>
            <a:endParaRPr lang="ru-RU" alt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05630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53412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7544" y="277"/>
            <a:ext cx="8229600" cy="857250"/>
          </a:xfrm>
        </p:spPr>
        <p:txBody>
          <a:bodyPr>
            <a:normAutofit/>
          </a:bodyPr>
          <a:lstStyle/>
          <a:p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ручной очистки 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626541"/>
              </p:ext>
            </p:extLst>
          </p:nvPr>
        </p:nvGraphicFramePr>
        <p:xfrm>
          <a:off x="251520" y="771550"/>
          <a:ext cx="8435280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05630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53412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предстерилизационной обработки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6" y="1168004"/>
            <a:ext cx="4619625" cy="3531394"/>
          </a:xfrm>
        </p:spPr>
        <p:txBody>
          <a:bodyPr rtlCol="0"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качества проведения предстерилизационной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 ИМН проводят ежедневно.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Визуальный контроль;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децентрализованной обработке – 1 % одновременно обработанных изделий каждого наименования, но не менее трех единиц, с указанием даты проведения проб, наименования и количества обработанных изделий, количества проверенных изделий, результата пробы, фамилии, имени и отчества (при наличии) проводившего пробы.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024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75160"/>
            <a:ext cx="3678238" cy="206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05630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09" y="4279838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561" y="971888"/>
            <a:ext cx="8229600" cy="339447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этап стерилизации имеет решающее значение для хорошего и безопасного использования стерильного многоразового медицинского изделия во время инвазивного вмешательства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Ошибка на любом из этапов цикла деконтамиции может привести к огромным затратам, серьезным страданиям и поставить под угрозу жизнь пациентов персонала.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7934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34" y="4218292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4152837"/>
            <a:ext cx="5744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https://apps.who.int/iris/bitstream/handle/10665/250232/9789241549851-rus.pdf?sequence=10&amp;isAllowed=y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480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ИМН в помещение для стерилизации (автоклавную)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279966"/>
              </p:ext>
            </p:extLst>
          </p:nvPr>
        </p:nvGraphicFramePr>
        <p:xfrm>
          <a:off x="238126" y="843559"/>
          <a:ext cx="8650287" cy="147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83221" y="2315766"/>
            <a:ext cx="2268537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стерилизации паровым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(автоклавная)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53205" y="2287976"/>
            <a:ext cx="2087563" cy="1620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хранения стерильных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40768" y="2693194"/>
            <a:ext cx="265112" cy="5941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1" name="TextBox 16"/>
          <p:cNvSpPr txBox="1">
            <a:spLocks noChangeArrowheads="1"/>
          </p:cNvSpPr>
          <p:nvPr/>
        </p:nvSpPr>
        <p:spPr bwMode="auto">
          <a:xfrm>
            <a:off x="7232651" y="2606278"/>
            <a:ext cx="16557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стерильных </a:t>
            </a:r>
            <a:r>
              <a:rPr lang="kk-KZ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ИМН в </a:t>
            </a:r>
            <a:r>
              <a:rPr lang="kk-KZ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656388" y="2936082"/>
            <a:ext cx="576262" cy="108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79933" y="3206353"/>
            <a:ext cx="1008062" cy="161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4" name="TextBox 19"/>
          <p:cNvSpPr txBox="1">
            <a:spLocks noChangeArrowheads="1"/>
          </p:cNvSpPr>
          <p:nvPr/>
        </p:nvSpPr>
        <p:spPr bwMode="auto">
          <a:xfrm>
            <a:off x="67514" y="2386727"/>
            <a:ext cx="18081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</a:t>
            </a:r>
            <a:r>
              <a:rPr lang="kk-KZ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ИМН из </a:t>
            </a:r>
            <a:r>
              <a:rPr lang="kk-KZ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2788" y="3022401"/>
            <a:ext cx="872366" cy="586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8" name="TextBox 5"/>
          <p:cNvSpPr txBox="1">
            <a:spLocks noChangeArrowheads="1"/>
          </p:cNvSpPr>
          <p:nvPr/>
        </p:nvSpPr>
        <p:spPr bwMode="auto">
          <a:xfrm>
            <a:off x="1082788" y="4095654"/>
            <a:ext cx="23034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для </a:t>
            </a:r>
            <a:r>
              <a:rPr lang="kk-KZ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</a:t>
            </a:r>
            <a:r>
              <a:rPr lang="kk-KZ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биксов,  проверка биксов, индикаторов, клеится индикаторная лента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658939" y="3621286"/>
            <a:ext cx="180975" cy="4226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" y="4109988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09" y="4279838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290097"/>
              </p:ext>
            </p:extLst>
          </p:nvPr>
        </p:nvGraphicFramePr>
        <p:xfrm>
          <a:off x="179512" y="987573"/>
          <a:ext cx="8568951" cy="2071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6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745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стерилизации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7" marB="34297"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7" marB="34297"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7" marB="3429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4866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Стерилизацию проводят в стерилизационных коробках (биксах)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фильтров.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7" marB="34297"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Вызывает коррозию ИМН, конденсат увлажняет стерилизуемые изделия, что ухудшает условия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хранения, увеличивая опасность повторного обсеменения изделий микрооргнизмами.</a:t>
                      </a:r>
                    </a:p>
                  </a:txBody>
                  <a:tcPr marT="34297" marB="34297"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Вторичная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контаминация.</a:t>
                      </a:r>
                    </a:p>
                    <a:p>
                      <a:r>
                        <a:rPr lang="kk-KZ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Изменение технико-фукциональных свойств медицинского изделия и оборудования.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7" marB="3429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73" name="TextBox 5"/>
          <p:cNvSpPr txBox="1">
            <a:spLocks noChangeArrowheads="1"/>
          </p:cNvSpPr>
          <p:nvPr/>
        </p:nvSpPr>
        <p:spPr bwMode="auto">
          <a:xfrm>
            <a:off x="395289" y="4579144"/>
            <a:ext cx="8497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altLang="ru-RU" sz="1400" i="1"/>
              <a:t>Дезинфекция и стерилизация медицинского назначения в лечебно профилактических учреждениях / Л.М Зорина. М.Ш Шафеев, Н.М Хакимов, Казань-2001</a:t>
            </a:r>
            <a:endParaRPr lang="ru-RU" altLang="ru-RU" sz="1400" i="1"/>
          </a:p>
        </p:txBody>
      </p:sp>
      <p:sp>
        <p:nvSpPr>
          <p:cNvPr id="2" name="TextBox 1"/>
          <p:cNvSpPr txBox="1"/>
          <p:nvPr/>
        </p:nvSpPr>
        <p:spPr>
          <a:xfrm>
            <a:off x="2195736" y="33950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в процессе стерилизации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95886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" y="3761184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7474"/>
            <a:ext cx="8229600" cy="857250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доступных упаковочных систем и их надлежащее использование в стерильных службах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322638"/>
              </p:ext>
            </p:extLst>
          </p:nvPr>
        </p:nvGraphicFramePr>
        <p:xfrm>
          <a:off x="433254" y="1059582"/>
          <a:ext cx="8229600" cy="17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29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Бумага (медицинского качества), отбеленная крепированная бумага;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-Проникновение пара. Воздуха. Химических веществ</a:t>
                      </a:r>
                    </a:p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-Эффективный барьер в условиях сухой чистоты</a:t>
                      </a:r>
                    </a:p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 содржит сыпучих частиц,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только для одноразового использования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-Волокна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сыпучие частицы, если они порваны или измельчены</a:t>
                      </a:r>
                    </a:p>
                    <a:p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 использовать для перекиси водорода плазма поглощает перекись водорода</a:t>
                      </a:r>
                    </a:p>
                    <a:p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 облегчает асептическое вскрытие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3254" y="2643758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партия стерилизуемого материала регистрируется в журнале с указанием марки, номера стерилизатора, времени стерилизации, режима стерилизации, результатами тест – контроля. Паспорт стерилизатора, акты, протоколы проверки технического состояния стерилизаторов и эффективности стерилизации хранятся у ответственного лица на объектах здравоохранения.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" y="4266103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82532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6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Стерильное хранение ИМН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80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Стерильные упаковки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хранятся в сухом, в хорошо проветриваемом помещении. Для циркуляции воздуха при умеренных температурах и влажности. Предусмотрена процедура проверки сроков сохранения стерильности и применяться  правило (первый вход, первый выход) чтобы запасы были надлежащим образом ратированы, а потери сведены к минимуму.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11910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11910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от правильно организованной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ИМН зависит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биологическая безопасность как пациентов, так и персонала клиники. Повышению уровня безопасности способствует внедрение в практику новых средств, методов и технологий, которые существенно улучшают качество обработки изделий и сокращают контакт персонала с потенциально опасными изделиями. Контрольные мероприятия необходимо рассматривать как элемент системы менеджмента качества медицинской помощи, а не как рутинный процесс, которым можно пренебречь.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4" y="4011910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11910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75606"/>
            <a:ext cx="8147248" cy="15736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плана по  реализации этапа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стратегии по проведению дезинфекции, предстерилизационной очистки, стерилизации и хранения медицинских изделий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3435846"/>
            <a:ext cx="4629200" cy="6480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Мукашева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Умсун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Каменовна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4" y="4011910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70" y="4227934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3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11510"/>
            <a:ext cx="8229600" cy="33944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(комплексный) подход включает использование комплексных процедур, определенных и продвигаемых на различных уровнях.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означает приверженность  и поддержка руководства, обучение персонала, предоставление дополнительных материалов и оборудования, взаимодействие между различными структурными подразделениями медицинской организаци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4" y="4011910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70" y="4227934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1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7494"/>
            <a:ext cx="8219256" cy="4327129"/>
          </a:xfrm>
        </p:spPr>
        <p:txBody>
          <a:bodyPr anchor="ctr">
            <a:normAutofit fontScale="25000" lnSpcReduction="20000"/>
          </a:bodyPr>
          <a:lstStyle/>
          <a:p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централизация стерилизационного процесса в лечебном учреждений- один из основных инструментов борьбы с инфекциями, связанные с оказанием медицинской помощи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стерилизации и обеззараживания сложны, требуют специфической инфраструктура и оборудования включают в себя несколько этапов, которые должны быть правильными, начиная от сбора устройств, получения их подразделением, обработки, хранения и распределения их по всему объекту. Первостепенное значение имеют также процедуры контроля качества для оценки правильного функционирования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</a:p>
          <a:p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dirty="0"/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70" y="4227934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4563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7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111105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задании мы анализируем медицинское учреждение с децентрализованным процессом обработки ИМН.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децентрализованном процессе  уровень ручного труда, в частности, при      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предстерилизационной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обработке, снижает качество как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предстерилизационной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подготовки, так и самой стерилизации, а также отнимает до половины рабочего времени медперсонала.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Медперсонал, проводящий  дезинфекцию и стерилизацию, не всегда обладает достаточным уровнем квалификации, не соблюдает технологию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этого также усложняется контроль над эффективностью стерилизации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4563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70" y="4227934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513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3478"/>
            <a:ext cx="8229600" cy="4183113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децентрализованной  процесса стерилизации немногочисленны. К ним можно отнести невысокую стоимость обслуживания стерилизационного оборудования, так как обработка инструментария включена в прочие обязанности медперсонала больницы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администрации организации здравоохранения о важности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системы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стремлении сэкономить некоторые руководители клиник пренебрегают соблюдением санитарных норм. Результатом становится повышение риска распространения инфекционных болезней среди пациентов и персонала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связанные с процессами стерилизации всегда высокие. В нашей анализируемой клинике все виды рисков очень высокие.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проведенной оценки рисков медицинской организации (</a:t>
            </a:r>
            <a:r>
              <a:rPr lang="kk-KZ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ЦРБ),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  проект плана по  снижению рисков с использованием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  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77" y="4227934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70" y="4227934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59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102190"/>
            <a:ext cx="8229600" cy="857250"/>
          </a:xfrm>
        </p:spPr>
        <p:txBody>
          <a:bodyPr>
            <a:normAutofit/>
          </a:bodyPr>
          <a:lstStyle/>
          <a:p>
            <a:r>
              <a:rPr lang="kk-KZ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024" y="959440"/>
            <a:ext cx="8229600" cy="3394472"/>
          </a:xfrm>
        </p:spPr>
        <p:txBody>
          <a:bodyPr rtlCol="0">
            <a:normAutofit fontScale="77500" lnSpcReduction="20000"/>
          </a:bodyPr>
          <a:lstStyle/>
          <a:p>
            <a:pPr algn="just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инфекционной безопасности медицинских работников, пациентов и окружающей среды в медицинской организации. Минимизировать или предотвратить возможные реализации рисков в медицинской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  <a:endParaRPr lang="kk-KZ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важности дезинфекции и стерилизации в медицинских 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учреждениях;</a:t>
            </a:r>
            <a:endParaRPr lang="kk-KZ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передачи ИСМП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методы дезинфекции и стерилизации, использовать соответсвующие дезифицирующие средства и методы стерилизации для различных типов инструментов и оборудования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Предотвращать риски связанные с дезифекцией и стерилизацией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7934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97566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7109"/>
            <a:ext cx="5544616" cy="7020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оценки рисков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770" y="2223361"/>
            <a:ext cx="8160677" cy="2670944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 величины риска используется следующая формула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 значимости риска = В* Ч, где: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 значимости риска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Величина риска  </a:t>
            </a:r>
          </a:p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Вероятность возникновения риска</a:t>
            </a:r>
          </a:p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Последствия риска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36" y="856504"/>
            <a:ext cx="803179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оценки рисков - это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таблица, в которую заносится информация о вероятности наступления рисков и о величине их последствий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</a:t>
            </a:r>
            <a:r>
              <a:rPr lang="x-none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величина,  выраженная в рамках комбинации последствий (исхода событий, влияющих на цели) и их вероятнос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2" y="73103"/>
            <a:ext cx="1071339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70" y="4227934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663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x-none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ценк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x-none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риска  (</a:t>
            </a:r>
            <a:r>
              <a:rPr lang="x-none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x-none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шкала</a:t>
            </a:r>
            <a:r>
              <a:rPr lang="x-none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ценки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степени влияния риска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рисков  (В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43579"/>
              </p:ext>
            </p:extLst>
          </p:nvPr>
        </p:nvGraphicFramePr>
        <p:xfrm>
          <a:off x="179513" y="1465690"/>
          <a:ext cx="8784975" cy="367028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157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48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Последствия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7214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Крайне маловероятно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kk-KZ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Ничтожная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7214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Маловероятно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kk-KZ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Незначительная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835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Весьма</a:t>
                      </a:r>
                      <a:r>
                        <a:rPr lang="kk-KZ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редко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kk-KZ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Значительная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835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Иногда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kk-KZ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Опасная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7214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kk-KZ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Катастрофически опасная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0471"/>
            <a:ext cx="1071339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8165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077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449158"/>
              </p:ext>
            </p:extLst>
          </p:nvPr>
        </p:nvGraphicFramePr>
        <p:xfrm>
          <a:off x="683568" y="411510"/>
          <a:ext cx="7632848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 развития риска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 возникновения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  риска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важности риск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контаминация поверхностей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значит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высокий риск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Перекрестная контаминация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пациентов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часто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опасно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крайне высокий риск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обработка ИМН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часто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 катастроф.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опасно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25крайне высокий риск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Контаминация ИМН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иногда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 катастроф.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опасно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20крайне высокий риск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обучения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иногда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опасно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16крайне высокий риск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инфицирования медперсонала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часто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 катастроф.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опасно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25крайне высокий риск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Неинформативные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часто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значительное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высокий риск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08743"/>
            <a:ext cx="1071339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510" y="4143116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39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693346"/>
            <a:ext cx="7344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29606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0563" algn="l"/>
                <a:tab pos="2960688" algn="ctr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рисков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946" y="1615981"/>
            <a:ext cx="8437525" cy="901763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6" name="Прямоугольник 5"/>
          <p:cNvSpPr/>
          <p:nvPr/>
        </p:nvSpPr>
        <p:spPr>
          <a:xfrm>
            <a:off x="179512" y="2517744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hangingPunct="0">
              <a:tabLst>
                <a:tab pos="690563" algn="l"/>
                <a:tab pos="2960688" algn="ctr"/>
              </a:tabLst>
            </a:pP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полученным </a:t>
            </a:r>
            <a:r>
              <a:rPr lang="ru-RU" alt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баллами 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значимость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анализируемой медицинской организации 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16 до 25 баллов наивысшая значимость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риска-71,5 %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11 до 15 баллов –  высокая значимость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риска-28,5;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Риски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красной области карты рисков относятся к ключевым рискам и требуют наибольшего внимания. К ключевым рискам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отнесены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риски из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оранжевой, которые могут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оказать наиболее негативное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воздействие.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7" y="249492"/>
            <a:ext cx="1071339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70" y="239850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970" y="392250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983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003232" cy="52956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рисков и меры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снижение риско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516277"/>
              </p:ext>
            </p:extLst>
          </p:nvPr>
        </p:nvGraphicFramePr>
        <p:xfrm>
          <a:off x="43985" y="862595"/>
          <a:ext cx="9154111" cy="4082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66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373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5299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риска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 предупреждению и снижению риска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4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</a:t>
                      </a:r>
                    </a:p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 режимных помещениях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контаминация поверхностей, кросс контаминации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некачественная очистка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Несвоевременное проведение очистки (засохшая кровь и физиологический раствор могут вызвать разрушение нержавеющей стали и значительно затруднить очистку хирургических инструментов).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централизация стерилизационного процесса в лечебном учреждений. ( построить ЦСО).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Выделить отдельное помещение для обработки ИМН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    расходных материалов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проведения очистки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(щеток,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ватно-марлевых тампонов)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процесса очистки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35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Дезинфекция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Некачественная дезинфекция ( отсутствие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термометра для контроля температуры дезинфицирующего моющего раствора (18С),  тестов для определения концентраций, таймера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определения времени экспозиции)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Закуп ультразвуковых и/или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моюще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-дезинфицирующих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машин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Провести закуп термометров, тест систем для определения концентраций, таймеров для определения времени экспозиции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02" y="71099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" y="123478"/>
            <a:ext cx="1071339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592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199030"/>
              </p:ext>
            </p:extLst>
          </p:nvPr>
        </p:nvGraphicFramePr>
        <p:xfrm>
          <a:off x="179513" y="123477"/>
          <a:ext cx="8784976" cy="460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355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390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52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Вид риска</a:t>
                      </a:r>
                    </a:p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Меры по предупреждению и снижению риска</a:t>
                      </a:r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29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Сушка в режимном помещении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-контаминация ИМН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некачественная сушка (не отслеживается документированием)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Выделить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отдельное помещение для обработки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Вести учет количества ИМН, времени  и качества сушки</a:t>
                      </a:r>
                      <a:endParaRPr lang="ru-RU" sz="1400" dirty="0" smtClean="0"/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49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Упаковка ИМН(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риск контаминации)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Выделить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отдельное помещение </a:t>
                      </a:r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49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 ИМН в автоклавную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контаминации ИМН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Закуп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пециальных, полностью закрытых, герметичных контейнеров   </a:t>
                      </a: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пределить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маршрут, чтобы избежать зон интенсивного движения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08743"/>
            <a:ext cx="1071339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02" y="4299942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118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303040"/>
              </p:ext>
            </p:extLst>
          </p:nvPr>
        </p:nvGraphicFramePr>
        <p:xfrm>
          <a:off x="179512" y="195486"/>
          <a:ext cx="8784975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190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683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52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риска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1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Загруженность персонала</a:t>
                      </a:r>
                    </a:p>
                    <a:p>
                      <a:pPr fontAlgn="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инфицирования медперсонала</a:t>
                      </a:r>
                    </a:p>
                  </a:txBody>
                  <a:tcPr marT="34290" marB="34290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Выделить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отдельный медперсонал для проведения обработки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ИМН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 экспресс тестов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Вести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манометров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пломб для биксов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пошагововго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алгоритма  по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дезинфекции и стерилизации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мединструментаий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(СОП).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Обучение медперсонала. На рабочих местах  инструкции с практическими  рекомендациями  для персонала. Размещение памяток на рабочем месте, чек листов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Мониторинг соблюдения всех этапов  процесса обработки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269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Стерилизация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-Некачественная стерилизация             нет экспресс тестов для контроля  работы стерилизаторов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-Нет контроля показателей манометров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Нет пломб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биксах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70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Неинформативное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руководство по дезинфекции и стерилизации (СОП)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подготовленный медперсонал,</a:t>
                      </a: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Риск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некачественной дезинфекция и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стерлизации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риск заражения персонала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27934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08743"/>
            <a:ext cx="1071339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080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 ЦСО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43559"/>
            <a:ext cx="8147248" cy="37510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 высокоэффективная  дезинфекция и стерилизация ИМН квалифицированным медицинским персоналом.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повышается качество и надежность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стерилизации.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рационально используется высокоэффективное технологическое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эффективно осуществляется контроль за всеми этапами обработки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ИМН.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Высвобождается значительная часть медперсонала в клинических отделениях, занимавшихся вопросами  очистки, дезинфекции 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предстерилизационной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очисткой при децентрализованной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культурное обслуживание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08743"/>
            <a:ext cx="1071339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27934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069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9912"/>
            <a:ext cx="8291264" cy="423711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Упрощается организация и повышается качество обслуживания технологического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расходы на проведение   дезинфекции,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очистки,   при централизованной системе снижается примерно в 2,8 раз по сравнению с децентрализованной.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широкая возможность стерилизации современными методами термолабильного лечебно- диагностического оборудования, что значительной степени продлевает сроки его использования.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Упрощается составление заявок и приобретения большой партии расходных материалов и рациональное их использование, что влечет за собой снижение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капиталовложения.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27934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250601"/>
            <a:ext cx="1071339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125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640960" cy="637579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Медперсонал, должен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 риске для себя,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 при  обработке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изделий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15566"/>
            <a:ext cx="8229600" cy="3394472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с острыми предметами и обеспечьте безопасную утилизацию острых предметов.</a:t>
            </a:r>
          </a:p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соблюдать  рекомендации изготовителя, содержащимися в инструкции по эксплуатации к медицинского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инструментария.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носить средства индивидуальной защиты в соответствии с правильными показаниями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передачи вирусов, передаваемых через кровь, в зоне обеззараживания. </a:t>
            </a:r>
          </a:p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с химическими веществами с помощью соответствующих средств индивидуальной защиты. 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68648"/>
            <a:ext cx="1071339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27934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01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221601"/>
            <a:ext cx="7772400" cy="1674185"/>
          </a:xfrm>
        </p:spPr>
        <p:txBody>
          <a:bodyPr>
            <a:normAutofit fontScale="90000"/>
          </a:bodyPr>
          <a:lstStyle/>
          <a:p>
            <a:r>
              <a:rPr lang="kk-KZ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перечень  рисков по разделу «Проведение дезинфекции, </a:t>
            </a:r>
            <a:r>
              <a:rPr lang="kk-KZ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предстерилизационной </a:t>
            </a:r>
            <a:r>
              <a:rPr lang="kk-KZ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очистки, стерилизации и хранение  медицинских изделий» и по результатам оценки рисков составить план по улучшению данного раздела.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6471" y="3543858"/>
            <a:ext cx="6400800" cy="1314450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№2: Арыстан Сания Кайыргалиевна</a:t>
            </a:r>
          </a:p>
          <a:p>
            <a:pPr algn="r">
              <a:defRPr/>
            </a:pP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санитарно-эпидемиологического контроля Илийского района Алматинско</a:t>
            </a: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05630"/>
            <a:ext cx="1079500" cy="8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53412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857250"/>
          </a:xfrm>
        </p:spPr>
        <p:txBody>
          <a:bodyPr>
            <a:noAutofit/>
          </a:bodyPr>
          <a:lstStyle/>
          <a:p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 Лист </a:t>
            </a:r>
            <a:b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контроля </a:t>
            </a:r>
            <a: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 ИМН </a:t>
            </a:r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отделениях</a:t>
            </a:r>
            <a:b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только для данной анализируемой медицинской организаций)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331135"/>
              </p:ext>
            </p:extLst>
          </p:nvPr>
        </p:nvGraphicFramePr>
        <p:xfrm>
          <a:off x="467544" y="843558"/>
          <a:ext cx="8229600" cy="387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2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процедуры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процедуры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Использование СИЗ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Халат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Колпак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Прочные перчатки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Респиратор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Щиток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Водонепроницаемый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фартук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Очистка 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щетки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Дезинфекция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Термометр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концентрации ( тест полоски)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847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339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895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158141"/>
              </p:ext>
            </p:extLst>
          </p:nvPr>
        </p:nvGraphicFramePr>
        <p:xfrm>
          <a:off x="323528" y="303499"/>
          <a:ext cx="8363273" cy="3696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956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03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8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85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процедуры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950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погружение  изделии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 дезинфицирующем моющем растворе при на 15 мин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227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таймера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промывание после дезинфекции проточной водой в течение 0,5 мин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3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ополаскивание дистиллированной водой в течение 0,5 мин;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сушка горячим воздухом при температуре 75-87°С в сушильных шкафах,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81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Запись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количества, времени и качества сушки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85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азопирамовой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729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Упаковка чистых 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85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863EE2-9037-75DA-FC2E-68BE8981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68648"/>
            <a:ext cx="1071339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56342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6294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децентрализованном процессе обработки ИМН имеется высокий риск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ИСМП.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организация  и централизация процессов стерилизации в лечебном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лечебном учреждении необходимо усилить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процедуры контроля качества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процессов стерилизации.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ora\Desktop\Полевые работы\Без названи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95532"/>
            <a:ext cx="1440160" cy="9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930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11510"/>
            <a:ext cx="7772400" cy="437448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плана действий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Проведению дезинфекции, предстерилизационной очистки, стерилизации и хранения медицинских изделий», в рамках мониторинга/аудита практик ПИИК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+mn-lt"/>
                <a:cs typeface="Times New Roman" pitchFamily="18" charset="0"/>
              </a:rPr>
              <a:t/>
            </a:r>
            <a:br>
              <a:rPr lang="ru-RU" sz="2400" dirty="0" smtClean="0">
                <a:latin typeface="+mn-lt"/>
                <a:cs typeface="Times New Roman" pitchFamily="18" charset="0"/>
              </a:rPr>
            </a:br>
            <a:r>
              <a:rPr lang="ru-RU" sz="2400" dirty="0">
                <a:latin typeface="+mn-lt"/>
                <a:cs typeface="Times New Roman" pitchFamily="18" charset="0"/>
              </a:rPr>
              <a:t/>
            </a:r>
            <a:br>
              <a:rPr lang="ru-RU" sz="2400" dirty="0">
                <a:latin typeface="+mn-lt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№4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Журерова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Айнур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Нуредденовна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fora\Desktop\Полевые работы\Без названи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95532"/>
            <a:ext cx="1440160" cy="9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Деконтаминация ИМН играет очень важную роль в профилактике ИСМП, в особенности ИОХВ (20% от всех ИСМП) и инфекций кровотока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(14%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всех ИСМП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Процессы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деконтаминации сложны, требуют специфической инфраструктуры и оборудования включают в себя несколько этапов, которые должны быть правильными, начиная от сбора ИМН, очистки, обработки, хранения и распределения их по всему объекту. 	</a:t>
            </a:r>
            <a:r>
              <a:rPr lang="en-US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://apps.who.int/iris/bitstream/handle/10665/250232/9789241549851-rus.pdf?sequence=10&amp;isAllowed=y</a:t>
            </a:r>
            <a:endParaRPr lang="ru-RU" sz="1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ora\Desktop\Полевые работы\Без названи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66887"/>
            <a:ext cx="1152128" cy="7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8228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23478"/>
            <a:ext cx="4330824" cy="447114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ru-RU" sz="7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7600" b="1" dirty="0" smtClean="0">
                <a:latin typeface="Times New Roman" pitchFamily="18" charset="0"/>
                <a:cs typeface="Times New Roman" pitchFamily="18" charset="0"/>
              </a:rPr>
              <a:t>Мониторинг/аудит и обратная связь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это компонент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, направленный на оценку прогресса отдельных направлений программ ПИИК, одним из которых к примеру является </a:t>
            </a:r>
            <a:r>
              <a:rPr lang="ru-RU" sz="7600" b="1" dirty="0" smtClean="0">
                <a:latin typeface="Times New Roman" pitchFamily="18" charset="0"/>
                <a:cs typeface="Times New Roman" pitchFamily="18" charset="0"/>
              </a:rPr>
              <a:t>деконтаминация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Задаваясь вопросом, базируются ли существующее руководство районной больницы на международно признанных научно обоснованных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практиках, делаем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вывод о том, что система деконтаминации, существующая в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данной </a:t>
            </a:r>
            <a:r>
              <a:rPr lang="ru-RU" sz="7600" dirty="0" err="1" smtClean="0">
                <a:latin typeface="Times New Roman" pitchFamily="18" charset="0"/>
                <a:cs typeface="Times New Roman" pitchFamily="18" charset="0"/>
              </a:rPr>
              <a:t>организаци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не соответствует международно признанным  рекомендациям.</a:t>
            </a:r>
          </a:p>
          <a:p>
            <a:pPr marL="0" indent="0"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7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ora\Desktop\Полевые работы\Без названи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66887"/>
            <a:ext cx="1152128" cy="7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5486"/>
            <a:ext cx="3888432" cy="38884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11760" y="43374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https://phc.org.ua/sites/default/files/users/user90/WHO_Facility_Manual_RU_010.pdf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793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1111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Оценив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ситуацию в данной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конкретной медицинской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организации, а именно наличие высоких рисков связанных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контаминацией нашей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целью будет изменение существующей системы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путем  разработки плана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действий по «Проведению дезинфекции, предстерилизационной очистки, стерилизации и хранения медицинских изделий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рамках мониторинга/аудита практик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ПИИК и поэтапной реализации мероприятий плана.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fora\Desktop\Полевые работы\Без названия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66887"/>
            <a:ext cx="1152128" cy="7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60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486"/>
            <a:ext cx="69127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ora\Desktop\Полевые работы\Без названия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66887"/>
            <a:ext cx="1152128" cy="7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0031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ora\Desktop\Полевые работы\Без названи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66887"/>
            <a:ext cx="1152128" cy="7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3518"/>
            <a:ext cx="7344816" cy="411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7361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ora\Desktop\Полевые работы\Без названи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66887"/>
            <a:ext cx="1152128" cy="7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3518"/>
            <a:ext cx="7632848" cy="411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18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Характеристика и структурные подразделения 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стационара</a:t>
            </a: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Центральной районной больницы</a:t>
            </a:r>
            <a:endParaRPr lang="ru-RU" altLang="ru-RU" sz="2400" b="1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624620"/>
              </p:ext>
            </p:extLst>
          </p:nvPr>
        </p:nvGraphicFramePr>
        <p:xfrm>
          <a:off x="467544" y="971299"/>
          <a:ext cx="8229600" cy="332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0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4036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постройки: 1985г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Коечный фонд: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kk-KZ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врачей: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348</a:t>
                      </a:r>
                      <a:endParaRPr lang="kk-KZ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среднего мед.персонала: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923</a:t>
                      </a:r>
                      <a:endParaRPr lang="kk-KZ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младшего мед.персонала: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endParaRPr lang="kk-KZ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отделений: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kk-KZ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 эпидемиолог:1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Медсестра</a:t>
                      </a:r>
                      <a:r>
                        <a:rPr lang="kk-KZ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ИК:1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Приемный покой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Травмотология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Гинекология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Оарит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Терапия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 отделение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Родильное отделение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Операционный блок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КДЛ </a:t>
                      </a:r>
                    </a:p>
                    <a:p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457"/>
            <a:ext cx="1079500" cy="8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758" y="4301239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020" y="4220170"/>
            <a:ext cx="6026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Больнице издан приказ директора от 05.01.2023г. о создании комиссии инфекционного контроля, утвержден состав комиссии.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52" y="483518"/>
            <a:ext cx="8229600" cy="25202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Обучение персонала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ora\Desktop\Полевые работы\Без названи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29" y="4236318"/>
            <a:ext cx="1282827" cy="7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7494"/>
            <a:ext cx="7772400" cy="110251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обучения персонала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419622"/>
            <a:ext cx="7848872" cy="280947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Эффективность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 — это показатель, помогающий понять, достигла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компания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своих целей благодаря обучению или нет. В идеале, это конкретная цифра, которая показывает, насколько обучение повысило качество работы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371950"/>
            <a:ext cx="3427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https://hrbox.io/learningefficiency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ora\Desktop\Полевые работы\Без названи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66887"/>
            <a:ext cx="1152128" cy="7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84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7"/>
            <a:ext cx="8229600" cy="579711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Понимание, какие тренинги были полезны для повышения производительности, какие нужно доработать, а какие можно больше не проводить, как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ненужные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 сотрудников мотивации к обучению;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Снижение уровня обесценивания знаний, забывания;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Поддержка наиболее успешных сотрудников и корректирующая работа с теми, кто мало получил от обучения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443958"/>
            <a:ext cx="3427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https://hrbox.io/learningefficiency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ora\Desktop\Полевые работы\Без названи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66887"/>
            <a:ext cx="1152128" cy="7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030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205978"/>
            <a:ext cx="2674640" cy="4381995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Чаще всего для оценки эффективности обучения используют модель Дональда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Киркпатрика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созданную еще в 50х годах 20 века. Это старая, но надежная модель, которая дает понимание по 4 уровням оценки - реакция участников, уровень усвоения полученных знаний, изменения в поведении, результаты для бизнеса.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71550"/>
            <a:ext cx="5426515" cy="3394075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339502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уровня оценки эффективности обучения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371950"/>
            <a:ext cx="3427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https://hrbox.io/learningefficiency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ora\Desktop\Полевые работы\Без названия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66887"/>
            <a:ext cx="1152128" cy="7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756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11710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очистке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(пример)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55926"/>
            <a:ext cx="1152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fora\Desktop\Полевые работы\Без названия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66887"/>
            <a:ext cx="1152128" cy="7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633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Круг очистки: все факторы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существенны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(Круг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Синнера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85885"/>
            <a:ext cx="3528392" cy="358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ora\Desktop\Полевые работы\Без названия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66887"/>
            <a:ext cx="1152128" cy="7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4497169"/>
            <a:ext cx="5868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https://apps.who.int/iris/bitstream/handle/10665/250232/9789241549851-rus.pdf?sequence=10&amp;isAllowed=y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448092"/>
            <a:ext cx="4464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действия по очистке требуют растворителя (теплой воды) и трения для удаления загрязнений с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использованием моющего средства для удаления загрязнений и времени воздействия моющего средства.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Теплая вода увеличивает активность некоторых химикатов. Для получения максимальной пользы от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моющего средства и процесса очистки всегда требуется минимальное время воздействия, 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предусмотрено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соблюдении гигиены рук.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4662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Делать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679057"/>
          </a:xfrm>
        </p:spPr>
        <p:txBody>
          <a:bodyPr>
            <a:noAutofit/>
          </a:bodyPr>
          <a:lstStyle/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Убедитесь, что моющее средство приготовлено при правильной концентрации и температуре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 используется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течение рекомендуемого времени контакта.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Держите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инструменты влажными и чистыми как можно скорее после процедуры.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Разбирайте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инструменты перед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очисткой.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Откройте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шарнирные /замковые инструменты для обеспечения доступа ко всем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поверхностям.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Используйте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щетки соответствующего размера для очистки канальных предметов.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Используйте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щетки с мягкой щетиной для очистки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оребрения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замков.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Осмотрите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инструменты после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очистки.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Очищайте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инструменты под поверхностью воды, чтобы снизить риск образования аэрозоля.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Следуйте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инструкциям производителя по очистке всех медицинских изделия.</a:t>
            </a:r>
          </a:p>
        </p:txBody>
      </p:sp>
      <p:pic>
        <p:nvPicPr>
          <p:cNvPr id="4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ora\Desktop\Полевые работы\Без названи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66887"/>
            <a:ext cx="1152128" cy="7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2430" y="4454120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https://apps.who.int/iris/bitstream/handle/10665/250232/9789241549851-rus.pdf?sequence=10&amp;isAllowed=y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445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делать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очистке инструментов использовать металлические щетки или любые абразивные предметы.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Чистить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инструменты под проточной водой, так как при этом могут образовываться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аэрозоли.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Погружать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воду силовое оборудование или электрические предметы (если на них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нет водонепроницаемого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колпачка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моющее средство, не предназначенное для медицинских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изделий.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ora\Desktop\Полевые работы\Без названи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66887"/>
            <a:ext cx="1152128" cy="7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4407954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https://apps.who.int/iris/bitstream/handle/10665/250232/9789241549851-rus.pdf?sequence=10&amp;isAllowed=y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153469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525"/>
            <a:ext cx="8229600" cy="360040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внедрении плана мероприятий придерживаться «позитивной культуры» или «культуры безопасности»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(отказ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принципа наказания, принуждения, в сторону мотивации, необходимо дать возможность медработникам самим активно принимать участие в процессах, которые  налаживаются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медорганизации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стимулируя их на действия или предложения), напоминая о важности мероприятий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позитивного процесса: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Позволяет видеть проблемы как вызовы, а не проблемы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Создает обучающую и поддерживающую роль, а не атмосферу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вины.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apps.who.int/iris/bitstream/handle/10665/250232/9789241549851-rus.pdf?sequence=10&amp;isAllowed=y</a:t>
            </a:r>
            <a:endPara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fora\Desktop\Полевые работы\Без названия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29" y="4236318"/>
            <a:ext cx="1282827" cy="7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464609" cy="4598019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литературы, ссылки: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://hls.kz</a:t>
            </a:r>
            <a:r>
              <a:rPr lang="en-US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</a:t>
            </a:r>
            <a:r>
              <a:rPr lang="en-US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ttps</a:t>
            </a:r>
            <a:r>
              <a:rPr lang="en-US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apps.who.int/iris/bitstream/handle/10665/250232/9789241549851-rus.pdf?sequence=10&amp;isAllowed=y</a:t>
            </a:r>
            <a:r>
              <a:rPr lang="en-US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ttps</a:t>
            </a:r>
            <a:r>
              <a:rPr lang="en-US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phc.org.ua/sites/default/files/users/user90/WHO_Facility_Manual_RU_010.pdf</a:t>
            </a:r>
            <a:r>
              <a:rPr lang="en-US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hrbox.io/learningefficiency</a:t>
            </a:r>
            <a:r>
              <a:rPr lang="kk-KZ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</a:t>
            </a:r>
            <a:r>
              <a:rPr lang="ru-RU" sz="1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 инфекционным болезням и профилактике внутрибольничных инфекций , Владимир Максимович </a:t>
            </a:r>
            <a:r>
              <a:rPr lang="ru-RU" sz="18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Цыркунов</a:t>
            </a:r>
            <a:r>
              <a:rPr lang="ru-RU" sz="1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</a:t>
            </a:r>
            <a:r>
              <a:rPr lang="en-US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apps.who.int/iris/bitstream/handle/10665/250232/9789241549851-rus.pdf?sequence=10&amp;isAllowed=y</a:t>
            </a:r>
            <a:r>
              <a:rPr lang="kk-KZ" sz="1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kk-KZ" altLang="ru-RU" sz="1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Деконтаминация и Повторная обработка медицинских изделий для учреждения здравоохранения</a:t>
            </a:r>
            <a:r>
              <a:rPr lang="ru-RU" altLang="ru-RU" sz="1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sz="1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https://www.zdrav.ru/articles/4293657933-17-m10-14-kategoriyu-riska-meditsinskoy-organizatsii</a:t>
            </a:r>
            <a:r>
              <a:rPr lang="ru-RU" sz="1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62201"/>
            <a:ext cx="1152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90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747254"/>
              </p:ext>
            </p:extLst>
          </p:nvPr>
        </p:nvGraphicFramePr>
        <p:xfrm>
          <a:off x="457200" y="411510"/>
          <a:ext cx="8229600" cy="332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0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4036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постройки: 1985г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Коечный фонд: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kk-KZ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врачей: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348</a:t>
                      </a:r>
                      <a:endParaRPr lang="kk-KZ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среднего мед.персонала: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923</a:t>
                      </a:r>
                      <a:endParaRPr lang="kk-KZ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младшего мед.персонала: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endParaRPr lang="kk-KZ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отделений: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kk-KZ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 эпидемиолог:1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Медсестра</a:t>
                      </a:r>
                      <a:r>
                        <a:rPr lang="kk-KZ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ИК:1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Приемный покой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Травмотология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Гинекология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Оарит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Терапия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 отделение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Родильное отделение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Операционный блок</a:t>
                      </a:r>
                    </a:p>
                    <a:p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КДЛ </a:t>
                      </a:r>
                    </a:p>
                    <a:p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365187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Больнице издан приказ директора от 05.01.2023г. о создании комиссии инфекционного контроля, утвержден состав комиссии.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21104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457"/>
            <a:ext cx="1079500" cy="8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4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7694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fora\Desktop\Полевые работы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5" y="4155926"/>
            <a:ext cx="99351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55926"/>
            <a:ext cx="1152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4367304"/>
            <a:ext cx="1425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https://hls.kz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7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229600" cy="857250"/>
          </a:xfrm>
        </p:spPr>
        <p:txBody>
          <a:bodyPr>
            <a:norm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заболеваемости  ИСМП по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району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063105"/>
              </p:ext>
            </p:extLst>
          </p:nvPr>
        </p:nvGraphicFramePr>
        <p:xfrm>
          <a:off x="351454" y="843558"/>
          <a:ext cx="8589641" cy="4210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58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680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5409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случаев ИСМП по району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т.ч. по </a:t>
                      </a: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5409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сл., показатель 0,2  ( 2 сл. мастита, 5 остеомиелит, 2 сл. постиньекционный абцесс)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сл.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мастита, 2 сл. остеомиелит, 2 сл. постиньекционного абцесса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5409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сл., показатель 0,12 (1 сл. постинъекционного абцесса, 1сл. флегмоны, 1сл. ИОХВ, 1сл.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остеомиелит)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сл.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остеомиелит, 1 сл. постинъекционного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абцесса, 1 сл. флегмона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5409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сл., показатель 0,2 (1 сл. инфекции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обусловленной  эндопротезированием, 5 сл.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COVID-19</a:t>
                      </a: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сл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COVID-19</a:t>
                      </a:r>
                      <a:endParaRPr lang="kk-KZ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5409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сл.  Показатель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0,2</a:t>
                      </a: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сл.постинъекционного</a:t>
                      </a:r>
                      <a:r>
                        <a:rPr lang="kk-K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абцесса, 1 сл. гемотагенного остеомиелита)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5409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сл. Показатель 0,2 (3 сл. постинъекционного абцесса)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7" y="1155"/>
            <a:ext cx="1079500" cy="8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53412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5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932"/>
            <a:ext cx="8229600" cy="3394472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Децентрализованная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стерилизации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ряд существенных недостатков, влияющих на ее эффективность.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обработка изделий выполняется чаще всего вручную и при этом качество очистки изделий оказывается низким. Контроль за соблюдением технологии проведения стерилизации, правил упаковки, загрузки изделий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стерилизаторы,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контроль  эффективностью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оборудования в условиях децентрализованной стерилизации затруднен.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05630"/>
            <a:ext cx="1079500" cy="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3" y="4383777"/>
            <a:ext cx="583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по инфекционным болезням и профилактике внутрибольничных инфекций , Владимир Максимович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Цыркунов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2001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53412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Объем отобранных проб на стерильность в центральной районной больнице за период 2018г.-2022г. (плановый + производственный контроль)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509495"/>
              </p:ext>
            </p:extLst>
          </p:nvPr>
        </p:nvGraphicFramePr>
        <p:xfrm>
          <a:off x="647254" y="1220138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37D3105C-FB17-E847-CB21-E08990E2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53412"/>
            <a:ext cx="1584176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53412"/>
            <a:ext cx="1079500" cy="8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9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2800</TotalTime>
  <Words>3033</Words>
  <Application>Microsoft Office PowerPoint</Application>
  <PresentationFormat>Экран (16:9)</PresentationFormat>
  <Paragraphs>486</Paragraphs>
  <Slides>60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Разработать план мероприятий на основе мультимодальной стратегии по проведению дезинфекции и стерилизации</vt:lpstr>
      <vt:lpstr>Актуальность</vt:lpstr>
      <vt:lpstr>Цели</vt:lpstr>
      <vt:lpstr> Составить перечень  рисков по разделу «Проведение дезинфекции, предстерилизационной очистки, стерилизации и хранение  медицинских изделий» и по результатам оценки рисков составить план по улучшению данного раздела. </vt:lpstr>
      <vt:lpstr>Характеристика и структурные подразделения  стационара Центральной районной больницы</vt:lpstr>
      <vt:lpstr>Презентация PowerPoint</vt:lpstr>
      <vt:lpstr>Показатели заболеваемости  ИСМП по району</vt:lpstr>
      <vt:lpstr>Презентация PowerPoint</vt:lpstr>
      <vt:lpstr>Объем отобранных проб на стерильность в центральной районной больнице за период 2018г.-2022г. (плановый + производственный контроль) </vt:lpstr>
      <vt:lpstr>Положительные результаты проб на скрытую кровь (азопирамовая проба) в центральной районной больнице за период 2018г.-2022г.</vt:lpstr>
      <vt:lpstr>Объем проведенного бактериологического контроля стерилизаторов в центральной районной больнице за период 2018г.-2022г. (плановый + производственный контроль) </vt:lpstr>
      <vt:lpstr>Чтобы определить уровень деконтаминации необходимо для конкретного медицинского изделия важно понимать различия между очисткой, дезинфекцией и стерилизацией</vt:lpstr>
      <vt:lpstr>Презентация PowerPoint</vt:lpstr>
      <vt:lpstr>Презентация PowerPoint</vt:lpstr>
      <vt:lpstr>Презентация PowerPoint</vt:lpstr>
      <vt:lpstr>Персонал - риски</vt:lpstr>
      <vt:lpstr>Факторы влияющие на очистку</vt:lpstr>
      <vt:lpstr>Недостатки ручной очистки </vt:lpstr>
      <vt:lpstr>Контроль качества предстерилизационной обработки</vt:lpstr>
      <vt:lpstr>Транспортировка ИМН в помещение для стерилизации (автоклавную)</vt:lpstr>
      <vt:lpstr>Презентация PowerPoint</vt:lpstr>
      <vt:lpstr>Типы доступных упаковочных систем и их надлежащее использование в стерильных службах</vt:lpstr>
      <vt:lpstr>Стерильное хранение ИМН</vt:lpstr>
      <vt:lpstr>Вывод</vt:lpstr>
      <vt:lpstr>Составить проект плана по  реализации этапа мультимодальной стратегии по проведению дезинфекции, предстерилизационной очистки, стерилизации и хранения медицинских изделий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оценки рисков</vt:lpstr>
      <vt:lpstr>    Шкала оценки  вероятности   реализации риска  (Ч) и шкала оценки степени влияния риска  рисков  (В)  </vt:lpstr>
      <vt:lpstr>Презентация PowerPoint</vt:lpstr>
      <vt:lpstr>Значимость рисков</vt:lpstr>
      <vt:lpstr>Перечень рисков и меры  по снижение рисков</vt:lpstr>
      <vt:lpstr>Презентация PowerPoint</vt:lpstr>
      <vt:lpstr>Презентация PowerPoint</vt:lpstr>
      <vt:lpstr>Основные преимущества  ЦСО</vt:lpstr>
      <vt:lpstr>Презентация PowerPoint</vt:lpstr>
      <vt:lpstr> Медперсонал, должен знать о риске для себя, пациента  при  обработке медицинских изделий</vt:lpstr>
      <vt:lpstr>ЧЕК Лист  проведение контроля обработки  ИМН в отделениях ( только для данной анализируемой медицинской организаций)</vt:lpstr>
      <vt:lpstr>Презентация PowerPoint</vt:lpstr>
      <vt:lpstr>Выводы</vt:lpstr>
      <vt:lpstr>Разработка плана действий по  «Проведению дезинфекции, предстерилизационной очистки, стерилизации и хранения медицинских изделий», в рамках мониторинга/аудита практик ПИИК      Участник №4   Журерова Айнур Нуредденовна</vt:lpstr>
      <vt:lpstr>Актуальность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Обучение персонала</vt:lpstr>
      <vt:lpstr>Эффективность обучения персонала</vt:lpstr>
      <vt:lpstr>Цели: </vt:lpstr>
      <vt:lpstr>Чаще всего для оценки эффективности обучения используют модель Дональда Киркпатрика, созданную еще в 50х годах 20 века. Это старая, но надежная модель, которая дает понимание по 4 уровням оценки - реакция участников, уровень усвоения полученных знаний, изменения в поведении, результаты для бизнеса.</vt:lpstr>
      <vt:lpstr>Памятка по очистке (пример)</vt:lpstr>
      <vt:lpstr>Круг очистки: все факторы существенны  (Круг Синнера)</vt:lpstr>
      <vt:lpstr>Делать</vt:lpstr>
      <vt:lpstr>Не делать</vt:lpstr>
      <vt:lpstr>  Заключение  При внедрении плана мероприятий придерживаться «позитивной культуры» или «культуры безопасности» (отказ от принципа наказания, принуждения, в сторону мотивации, необходимо дать возможность медработникам самим активно принимать участие в процессах, которые  налаживаются в медорганизации, стимулируя их на действия или предложения), напоминая о важности мероприятий. Формирование позитивного процесса: – Позволяет видеть проблемы как вызовы, а не проблемы – Создает обучающую и поддерживающую роль, а не атмосферу вины.  https://apps.who.int/iris/bitstream/handle/10665/250232/9789241549851-rus.pdf?sequence=10&amp;isAllowed=y</vt:lpstr>
      <vt:lpstr>Список литературы, ссылки: 1. https://hls.kz/  2. https://apps.who.int/iris/bitstream/handle/10665/250232/9789241549851-rus.pdf?sequence=10&amp;isAllowed=y  3. ttps://phc.org.ua/sites/default/files/users/user90/WHO_Facility_Manual_RU_010.pdf  4. https://hrbox.io/learningefficiency 5.Учебное пособие по инфекционным болезням и профилактике внутрибольничных инфекций , Владимир Максимович Цыркунов 2001 6. https://apps.who.int/iris/bitstream/handle/10665/250232/9789241549851-rus.pdf?sequence=10&amp;isAllowed=y 7. Деконтаминация и Повторная обработка медицинских изделий для учреждения здравоохранения 8. https://www.zdrav.ru/articles/4293657933-17-m10-14-kategoriyu-riska-meditsinskoy-organizatsii    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Составить перечень  рисков по разделу «Проведение дезинфекции, предтсреилизационной очистки, стерилизации и хранение  медицинских изделий» и по результатам оценки рисков составить план по улучшению данного раздела.</dc:title>
  <dc:creator>мечта</dc:creator>
  <cp:lastModifiedBy>User</cp:lastModifiedBy>
  <cp:revision>196</cp:revision>
  <dcterms:created xsi:type="dcterms:W3CDTF">2023-06-18T09:35:41Z</dcterms:created>
  <dcterms:modified xsi:type="dcterms:W3CDTF">2023-06-27T05:15:51Z</dcterms:modified>
</cp:coreProperties>
</file>