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32"/>
  </p:notesMasterIdLst>
  <p:sldIdLst>
    <p:sldId id="279" r:id="rId3"/>
    <p:sldId id="257" r:id="rId4"/>
    <p:sldId id="258" r:id="rId5"/>
    <p:sldId id="259" r:id="rId6"/>
    <p:sldId id="261" r:id="rId7"/>
    <p:sldId id="280" r:id="rId8"/>
    <p:sldId id="281" r:id="rId9"/>
    <p:sldId id="282" r:id="rId10"/>
    <p:sldId id="28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5" r:id="rId25"/>
    <p:sldId id="286" r:id="rId26"/>
    <p:sldId id="287" r:id="rId27"/>
    <p:sldId id="289" r:id="rId28"/>
    <p:sldId id="284" r:id="rId29"/>
    <p:sldId id="288" r:id="rId30"/>
    <p:sldId id="26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3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30751-FADE-443D-907D-8874CA35928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4B098-9F84-48BF-9EB1-9B5590877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5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в области хирургического  вмешательства (ИОХВ)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стойкими и предотвратимыми  инфекциями   связанными  с оказанием   ИСМП и представляют важную  причину заболеваемости, смертности, повышенных больничных затрат, негативно сказывается на сроках восстановления трудоспособности оперированных больных.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ИОХВ – это наиболее частый тип инфекции связанных с оказанием медицинской помощи в странах с низким и средним уровнем дохода. Примерно один из 10 людей, перенесшие операцию в странах с низким и средним доходом, получают ИОХВ.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Африке до 20% операций кесарева сечения приводят к инфицированию раны.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ИОХВ также считается вторым наиболее распространенным ИСМП в Европе и США. В Европе ИОХВ поражает более 500 тыс. человек в год, что обходится в 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млн.евро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39-51% возбудителей ИОХВ устойчивы к стандартным профилактическим антибиотикам.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B098-9F84-48BF-9EB1-9B55908772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3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016" lvl="1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  профилактики ИОХВ достаточно известна, она основана  на устранении множественных факторов  риска развития  хирургических раневых инфекции, тем менее  растет спрос  на научно обоснованные  вмешательства  для профилактики ИОХВ.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новые обновленные  рекомендации по профилактике ИОХВ, основанных  на фактических данных, и должно быть  включено  в комплексные программы  повышения качества  хирургических операций  для повышения безопасности пациентов.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B098-9F84-48BF-9EB1-9B55908772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9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области хирургического вмешательства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(ИОХВ) – инфекция хирургического разреза, органа или полости, возникающая в течение первых 30 дней послеоперационного периода (при наличии имплантата – до 1 года).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инфекции области хирургического вмешательства делятся на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хирургической раны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инфекции органа (полости).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хирургической раны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(вовлекается только кожа и подкожная клетчатка) и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(вовлекаются мышцы и фасции).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B098-9F84-48BF-9EB1-9B55908772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9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4B098-9F84-48BF-9EB1-9B55908772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3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Чистая рана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характеризуется отсутствуем признаков воспаления и вовлечения ЖКТ, МВП, дыхательных путей, а также отсутствием технических нарушении при выполнении оперативного вмешательства (краниотомия,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спленэктомия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кардиохирургия).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Условно-чистая рана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характеризуется вовлечением ЖКТ, мочеполовых и дыхательных путей, низкой вероятностью контаминации или незначительными техническими нарушениями при выполнении оперативного вмешательства.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Контаминированная рана (загрязнения)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имеет признаки острого негнойного воспаления; могут иметь место серьезные технические нарушения в ходе вмешательства; большой выброс содержимого полых органов; открытые свежие травматические раны (открытый массаж сердца, острый холецистит).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Грязные раны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старые травматические раны с нежизнеспособными тканями, послеоперационные раны, в области которых уже имелась инфекция или произошла перфорация внутренних органов. Это определение предполагает, что микроорганизмы присутствовали в области оперативного вмешательства до операции. (Огнестрельные раны, травмы мягких тканей, загрязнение землей, вскрытие и дренирование абсцесса, перитонит).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B098-9F84-48BF-9EB1-9B55908772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6E773-3C76-4648-AC99-BAF77CC37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C29D5A-2E9C-4FC4-9418-30F825BBE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59146-0AFE-4BF8-BBEE-2FAC90D0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14C6A3-04AC-4C05-A76E-83497978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732C8-BB58-4E5B-8C56-4E5DD8C0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5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9E79A-6B9F-48E4-BA91-29216F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A516FF-790D-46B0-9417-016FC102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80702-32F3-4800-9DCB-45C764FF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21CEB2-9341-40AB-AEE2-1E4C655F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DCB969-E0B2-4161-8BB1-4A0C78C9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7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69AB9A-A096-4518-B70B-5A7F0A4C5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A2C65A-ED76-48C9-A2B0-6FF3FA243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87219-B764-44F5-8C6E-1E8BF929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EEAD3C-CDB3-4F17-B6B5-88F2CA13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BB235-637B-46BF-83B8-256B1D1B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1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72CC07-1CBB-465D-96A7-861DF0807B7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7573-02B8-4673-BC86-8AFA164ED50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41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CC07-1CBB-465D-96A7-861DF0807B7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7573-02B8-4673-BC86-8AFA164E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3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CC07-1CBB-465D-96A7-861DF0807B7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7573-02B8-4673-BC86-8AFA164ED50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10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CC07-1CBB-465D-96A7-861DF0807B7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7573-02B8-4673-BC86-8AFA164E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1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CC07-1CBB-465D-96A7-861DF0807B7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7573-02B8-4673-BC86-8AFA164E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97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CC07-1CBB-465D-96A7-861DF0807B7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7573-02B8-4673-BC86-8AFA164E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3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CC07-1CBB-465D-96A7-861DF0807B7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7573-02B8-4673-BC86-8AFA164E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64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CC07-1CBB-465D-96A7-861DF0807B7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7573-02B8-4673-BC86-8AFA164E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0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F1111-479E-4B79-9A14-FB97BC7A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D280F-D767-40F6-846B-BA8572A03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8DCC1-1A90-4B68-897C-D7E2CEA3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4F9C2-69F5-431C-B337-87CE2863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B4EA6D-C220-4C8D-9743-09E7406C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54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CC07-1CBB-465D-96A7-861DF0807B7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7573-02B8-4673-BC86-8AFA164ED50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91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CC07-1CBB-465D-96A7-861DF0807B7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7573-02B8-4673-BC86-8AFA164E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95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CC07-1CBB-465D-96A7-861DF0807B7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7573-02B8-4673-BC86-8AFA164ED50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51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22797-85BD-44E4-A44A-B02FB4D9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69D9F-C12F-49C0-8840-FFD29D68B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50039-F2F8-44F1-9DAB-A8849E9E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BB0008-DA13-4D28-A1D6-A8CA5AB8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62BF0-F331-4AAC-81AC-A7AE7993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A0BD6-C52D-44AC-B301-21F30A9E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BB28AF-7FE1-4EC8-9422-537F65F57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106335-6388-40D4-866C-B3B77171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7CF0FE-79CD-4471-B383-9500FE5E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3F22B-3F29-41A5-A359-9ACBC773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DCB50E-8795-48A2-A32E-7387D303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8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D399F-F914-43A4-AF2B-6EE3E2A8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0DDFA6-40B1-457E-BA62-15E0A308A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DCE6DD-85E5-40E5-AA2F-F0C2FF2A3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3B150C-968F-4B73-B89B-DDE5E6B3F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B16C37-8ABA-4356-9A09-571331E2E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DF42CE-163E-49CC-A6EE-5F2F6EA0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461C13-3C29-435B-9949-66D6CA98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8D5944-85F4-4CB4-AC5C-4CDA23B9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4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FA865-08B3-4453-BA5A-15A71B65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86CCB1-919C-4C22-ACEE-78C1E36B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850C48-0D08-4165-BBAB-3F472ECD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9FFA49-0893-481A-B408-BBB63C66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4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A5C4D2-52BC-485D-9470-AF7CAD0E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184B4D-2D80-4F1E-9AC3-91A3B2CA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CABCA4-EA16-4C6F-91F7-F3BC24F4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5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9954B-52A1-4726-95FD-487BF952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FFBFC2-3623-46F5-9E21-9F9D091AC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3B1FC1-05B3-414F-B770-FDDD03726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EC374-5B20-464C-826F-2A961A45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68DD4F-0D8D-4EA8-987F-F03346B6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1CED44-DA44-4CAA-814F-EB3B8AC0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25454-470B-436A-B78D-9E595848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6D3CC6-F52D-4EF2-B344-66E02D475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8446F-9880-42B9-9193-91D40ADA8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F73345-9821-421F-B594-A1870C2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ED7557-F7B0-41C1-BB89-3A1BE56B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CDF24C-AA28-429E-8291-EB9C362B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1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F187F-1FD4-458C-B7F8-DCE56CE6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6A1B2-FA32-4B01-9572-0B7B7CF42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D60BDD-81B8-4316-9432-C86165BF9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C59D2-C5D8-4D43-9420-464EA02D5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342EF-C6CE-4AFE-A933-CEAB3CFA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2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1378B8-E7E1-42BE-A36D-CE1BBA38219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39125D2-D65F-4269-879E-44DDA9B4AD0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7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ho.int/infection-prevention/tools/surgical/SSI-surveillance-protocol.pdf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cdc.europa.eu/sites/default/files/documents/HAI-Net-SSI-protocol-v2.2.pdf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cdc.europa.eu/sites/default/files/documents/HAI-Net-SSI-protocol-v2.2.pdf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cdc.europa.eu/sites/default/files/documents/HAI-Net-SSI-protocol-v2.2.pdf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infection-prevention/tools/surgical/SSI-surveillance-protocol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infection-prevention/tools/surgical/SSI-surveillance-protoco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1048707/Protocol_for_the_Surveillance_of_Surgical_Site_Infectio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publishing.service.gov.uk/government/uploads/system/uploads/attachment_data/file/1048707/Protocol_for_the_Surveillance_of_Surgical_Site_Infection.pdf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sites/default/files/documents/HAI-Net-SSI-protocol-v2.2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4A1AD-837B-4B2D-BBFD-B3964A3EC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68" y="476672"/>
            <a:ext cx="8531504" cy="94332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Специализированный цикл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«Профилактика инфекций и инфекционный контроль»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подготовлен в рамках проекта НЦОЗ и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139D7C-EE4F-46D8-BF3D-7F05B1100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1" y="3838381"/>
            <a:ext cx="7776864" cy="2542947"/>
          </a:xfrm>
        </p:spPr>
        <p:txBody>
          <a:bodyPr>
            <a:normAutofit lnSpcReduction="10000"/>
          </a:bodyPr>
          <a:lstStyle/>
          <a:p>
            <a:pPr algn="just"/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Алимбетов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Куаныш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Кобжасарович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</a:p>
          <a:p>
            <a:pPr marL="257175" indent="-257175" algn="just"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Олжаева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Балжан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Коныргазыновна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Университетский госпиталь НАО «Медицинский университет Семей»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Әбдәлдә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Альмира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ГКП на ПХВ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«Жамбылская областная  многопрофильная детская больница»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AutoNum type="arabicPeriod"/>
            </a:pP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Бильдешбай Аружан Айтболқызы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КГП на ПХВ «Городская поликлиника №1» УОЗ г. Алматы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Матжанова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Асылай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Аманжановна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РГП на ПХВ «Национальный научный центр фтизиопульмонологий РК» МЗ РК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0B7EE1-16DD-4C9A-8E03-CC829793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48" y="292446"/>
            <a:ext cx="1616064" cy="16732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687" y="327910"/>
            <a:ext cx="1616065" cy="163780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864A1AD-837B-4B2D-BBFD-B3964A3EC03B}"/>
              </a:ext>
            </a:extLst>
          </p:cNvPr>
          <p:cNvSpPr txBox="1">
            <a:spLocks/>
          </p:cNvSpPr>
          <p:nvPr/>
        </p:nvSpPr>
        <p:spPr>
          <a:xfrm>
            <a:off x="1187624" y="1964975"/>
            <a:ext cx="7013382" cy="131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«Профилактика инфекций хирургической раны»</a:t>
            </a:r>
          </a:p>
        </p:txBody>
      </p:sp>
    </p:spTree>
    <p:extLst>
      <p:ext uri="{BB962C8B-B14F-4D97-AF65-F5344CB8AC3E}">
        <p14:creationId xmlns:p14="http://schemas.microsoft.com/office/powerpoint/2010/main" val="34423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848872" cy="936104"/>
          </a:xfrm>
        </p:spPr>
        <p:txBody>
          <a:bodyPr>
            <a:normAutofit/>
          </a:bodyPr>
          <a:lstStyle/>
          <a:p>
            <a:pPr algn="ctr"/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расчета показателя (ИОХВ)</a:t>
            </a:r>
            <a:endParaRPr 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960" y="2121275"/>
            <a:ext cx="7290055" cy="4248512"/>
          </a:xfrm>
        </p:spPr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 эпиднадзора.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результатом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ИОХВ являются два ключевых показателя: знаменатель (количество пациентов, которые перенесли операцию и завершили период наблюдения) и числитель (количество пациентов, которым разработан ИОХВ из знаменателя). Они обычно используются вместе для расчета заболеваемости как следует:</a:t>
            </a:r>
          </a:p>
          <a:p>
            <a:pPr algn="just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67544" y="4611942"/>
            <a:ext cx="8424936" cy="1358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NSimSun" pitchFamily="49" charset="-122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NSimSun" pitchFamily="49" charset="-122"/>
                <a:cs typeface="Times New Roman" panose="02020603050405020304" pitchFamily="18" charset="0"/>
              </a:rPr>
              <a:t>Заболеваемость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itchFamily="49" charset="-122"/>
                <a:cs typeface="Times New Roman" panose="02020603050405020304" pitchFamily="18" charset="0"/>
              </a:rPr>
              <a:t> =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itchFamily="49" charset="-122"/>
                <a:cs typeface="Times New Roman" panose="02020603050405020304" pitchFamily="18" charset="0"/>
              </a:rPr>
              <a:t>                 =                                                                                            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itchFamily="49" charset="-122"/>
                <a:cs typeface="Times New Roman" panose="02020603050405020304" pitchFamily="18" charset="0"/>
              </a:rPr>
              <a:t>*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itchFamily="49" charset="-122"/>
                <a:cs typeface="Times New Roman" panose="02020603050405020304" pitchFamily="18" charset="0"/>
              </a:rPr>
              <a:t>100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NSimSun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99109" y="5065645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09218" y="4767038"/>
            <a:ext cx="89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itchFamily="34" charset="0"/>
              </a:rPr>
              <a:t>числитель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9407" y="5031481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itchFamily="34" charset="0"/>
              </a:rPr>
              <a:t>знаменатель</a:t>
            </a:r>
            <a:endParaRPr lang="ru-RU" sz="1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203848" y="5036937"/>
            <a:ext cx="4629794" cy="16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174324" y="4767038"/>
            <a:ext cx="4629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itchFamily="34" charset="0"/>
              </a:rPr>
              <a:t>Количество случаев ИОХВ, выявленных за период </a:t>
            </a:r>
            <a:r>
              <a:rPr lang="ru-RU" sz="1400" dirty="0" err="1">
                <a:latin typeface="Arial Narrow" pitchFamily="34" charset="0"/>
              </a:rPr>
              <a:t>эпиднадзора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66556" y="5000266"/>
            <a:ext cx="4737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itchFamily="34" charset="0"/>
              </a:rPr>
              <a:t>Общее количество хирургических больных за период наблюдения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58953" y="6450334"/>
            <a:ext cx="7057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Arial Narrow" panose="020B0606020202030204" pitchFamily="34" charset="0"/>
                <a:hlinkClick r:id="rId2"/>
              </a:rPr>
              <a:t>https://</a:t>
            </a:r>
            <a:r>
              <a:rPr lang="ru-RU" sz="1200" u="sng" dirty="0">
                <a:latin typeface="Arial Narrow" panose="020B0606020202030204" pitchFamily="34" charset="0"/>
                <a:hlinkClick r:id="rId2"/>
              </a:rPr>
              <a:t>www.who.int/infection-prevention/tools/surgical/SSI-surveillance-protocol.pdf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560" y="161352"/>
            <a:ext cx="1312679" cy="895138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47334" y="161352"/>
            <a:ext cx="7056784" cy="895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2</a:t>
            </a:r>
          </a:p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Бильдешбай Аружан Айтболқызы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5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89841"/>
            <a:ext cx="8229600" cy="3168352"/>
          </a:xfrm>
        </p:spPr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ИОХВ по категориям.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показатель (% ИОХВ) дает наиболее полную картину для данного оперативного вмешательства, но сильно зависит от интенсивности наблюдения после выписки, которая значительно различается между больницами и странами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115616" y="4077072"/>
            <a:ext cx="7417804" cy="1358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NSimSun" pitchFamily="49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NSimSun" pitchFamily="49" charset="-122"/>
                <a:cs typeface="Times New Roman" pitchFamily="18" charset="0"/>
              </a:rPr>
              <a:t>Процент ИОХВ (по категориям) =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NSimSun" pitchFamily="49" charset="-122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83968" y="4509120"/>
            <a:ext cx="2952328" cy="10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283968" y="4219599"/>
            <a:ext cx="3002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itchFamily="34" charset="0"/>
              </a:rPr>
              <a:t>все первые ИОХВ в этой категории*100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4519235"/>
            <a:ext cx="2382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itchFamily="34" charset="0"/>
              </a:rPr>
              <a:t>все операции в этой категории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6511605"/>
            <a:ext cx="5472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u="sng" dirty="0">
                <a:latin typeface="Arial Narrow" panose="020B0606020202030204" pitchFamily="34" charset="0"/>
                <a:hlinkClick r:id="rId2"/>
              </a:rPr>
              <a:t>https://www.ecdc.europa.eu/sites/default/files/documents/HAI-Net-SSI-protocol-v2.2.pdf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072" y="327910"/>
            <a:ext cx="1312679" cy="10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86" y="908720"/>
            <a:ext cx="8254277" cy="4248472"/>
          </a:xfrm>
        </p:spPr>
        <p:txBody>
          <a:bodyPr/>
          <a:lstStyle/>
          <a:p>
            <a:pPr algn="just"/>
            <a:r>
              <a:rPr lang="en-US" dirty="0">
                <a:latin typeface="Arial Narrow" panose="020B0606020202030204" pitchFamily="34" charset="0"/>
              </a:rPr>
              <a:t> </a:t>
            </a:r>
            <a:endParaRPr lang="kk-KZ" dirty="0">
              <a:latin typeface="Arial Narrow" panose="020B0606020202030204" pitchFamily="34" charset="0"/>
            </a:endParaRPr>
          </a:p>
          <a:p>
            <a:pPr algn="just"/>
            <a:r>
              <a:rPr lang="en-US" dirty="0">
                <a:latin typeface="Arial Narrow" panose="020B0606020202030204" pitchFamily="34" charset="0"/>
              </a:rPr>
              <a:t>III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b="1" dirty="0">
                <a:latin typeface="Arial Narrow" panose="020B0606020202030204" pitchFamily="34" charset="0"/>
              </a:rPr>
              <a:t>Процент ИОХВ, за исключением ИОХВ, диагностированных после </a:t>
            </a:r>
            <a:r>
              <a:rPr lang="en-US" b="1" dirty="0">
                <a:latin typeface="Arial Narrow" panose="020B0606020202030204" pitchFamily="34" charset="0"/>
              </a:rPr>
              <a:t>     </a:t>
            </a:r>
            <a:r>
              <a:rPr lang="ru-RU" b="1" dirty="0">
                <a:latin typeface="Arial Narrow" panose="020B0606020202030204" pitchFamily="34" charset="0"/>
              </a:rPr>
              <a:t>выписки. </a:t>
            </a:r>
            <a:endParaRPr lang="en-US" b="1" dirty="0"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latin typeface="Arial Narrow" panose="020B0606020202030204" pitchFamily="34" charset="0"/>
                <a:ea typeface="Calibri"/>
              </a:rPr>
              <a:t>Второй показатель учитывает только инфекции, выявленные в стационаре (исключаются ИОХВ, диагностированные после выписки). Он корректирует различия в </a:t>
            </a:r>
            <a:r>
              <a:rPr lang="ru-RU" dirty="0" err="1">
                <a:latin typeface="Arial Narrow" panose="020B0606020202030204" pitchFamily="34" charset="0"/>
                <a:ea typeface="Calibri"/>
              </a:rPr>
              <a:t>эпиднадзоре</a:t>
            </a:r>
            <a:r>
              <a:rPr lang="ru-RU" dirty="0">
                <a:latin typeface="Arial Narrow" panose="020B0606020202030204" pitchFamily="34" charset="0"/>
                <a:ea typeface="Calibri"/>
              </a:rPr>
              <a:t> после выписки между больницами и странами, но дает неполную эпидемиологическую картину и не учитывает различия в продолжительности послеоперационного пребывания.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26230" y="4106200"/>
            <a:ext cx="8352928" cy="1358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NSimSun" pitchFamily="49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NSimSun" pitchFamily="49" charset="-122"/>
                <a:cs typeface="Times New Roman" pitchFamily="18" charset="0"/>
              </a:rPr>
              <a:t>Процент ИОХВ, за исключением случаев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NSimSun" pitchFamily="49" charset="-122"/>
                <a:cs typeface="Times New Roman" pitchFamily="18" charset="0"/>
              </a:rPr>
              <a:t> после выписки (по категориям)                  =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NSimSun" pitchFamily="49" charset="-122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644008" y="4756303"/>
            <a:ext cx="4320480" cy="29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499993" y="4470372"/>
            <a:ext cx="4467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itchFamily="34" charset="0"/>
              </a:rPr>
              <a:t>все первые внутрибольничные ИОХВ* в этой категории x 100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74076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все операции с известной датой выписки в этой категории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6530090"/>
            <a:ext cx="5472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u="sng" dirty="0">
                <a:latin typeface="Arial Narrow" panose="020B0606020202030204" pitchFamily="34" charset="0"/>
                <a:hlinkClick r:id="rId2"/>
              </a:rPr>
              <a:t>https://www.ecdc.europa.eu/sites/default/files/documents/HAI-Net-SSI-protocol-v2.2.pdf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072" y="327910"/>
            <a:ext cx="1312679" cy="10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8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7910"/>
            <a:ext cx="8229600" cy="4325226"/>
          </a:xfrm>
        </p:spPr>
        <p:txBody>
          <a:bodyPr>
            <a:norm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заболеваемости внутрибольничными ИОХВ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показатель (количество внутрибольничных ИОХВ/1000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-дней в стационаре) учитывает только инфекции, выявленные в стационаре, и поэтому не отражает полной эпидемиологической картины, например, при процедурах с коротким послеоперационным пребыванием в стационаре. Однако он не зависит от наблюдения после выписки и корректирует различия в послеоперационном пребывании в стационаре, и поэтому этот показатель может быть более надежным для межбольничных или межсетевых сравнений.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6530090"/>
            <a:ext cx="5472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u="sng" dirty="0">
                <a:latin typeface="Arial Narrow" panose="020B0606020202030204" pitchFamily="34" charset="0"/>
                <a:hlinkClick r:id="rId2"/>
              </a:rPr>
              <a:t>https://www.ecdc.europa.eu/sites/default/files/documents/HAI-Net-SSI-protocol-v2.2.pdf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39552" y="4756303"/>
            <a:ext cx="8352928" cy="1358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NSimSun" pitchFamily="49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NSimSun" pitchFamily="49" charset="-122"/>
                <a:cs typeface="Times New Roman" pitchFamily="18" charset="0"/>
              </a:rPr>
              <a:t>Плотность внутрибольничных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NSimSun" pitchFamily="49" charset="-122"/>
                <a:cs typeface="Times New Roman" pitchFamily="18" charset="0"/>
              </a:rPr>
              <a:t> ИОХВ (по категориям)              =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NSimSun" pitchFamily="49" charset="-122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491880" y="5424528"/>
            <a:ext cx="4320480" cy="40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91880" y="5116751"/>
            <a:ext cx="3953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itchFamily="34" charset="0"/>
              </a:rPr>
              <a:t>все внутрибольничные ИОХВ* в этой категории x 1000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5472255"/>
            <a:ext cx="4471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 Narrow" pitchFamily="34" charset="0"/>
              </a:rPr>
              <a:t>послеоперационные койко-дни в больнице с известной датой </a:t>
            </a:r>
          </a:p>
          <a:p>
            <a:pPr algn="ctr"/>
            <a:r>
              <a:rPr lang="ru-RU" sz="1400" dirty="0">
                <a:latin typeface="Arial Narrow" pitchFamily="34" charset="0"/>
              </a:rPr>
              <a:t>выписки в этой категории</a:t>
            </a:r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072" y="327910"/>
            <a:ext cx="1312679" cy="10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0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72808" cy="1152128"/>
          </a:xfrm>
        </p:spPr>
        <p:txBody>
          <a:bodyPr>
            <a:no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</a:t>
            </a:r>
            <a:r>
              <a:rPr lang="ru-RU" sz="20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писок действий (рекомендации для медперсонала) для профилактики инфекций хирургической раны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804" y="1844824"/>
            <a:ext cx="8028407" cy="40233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 РЕКОМЕНДАЦИЙ И РАЗРАБОТКИ (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рекомендаций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были классифицированы с использованием следующей стандартной системы, которая отражает уровень подтверждающих доказательств или правил:</a:t>
            </a:r>
          </a:p>
          <a:p>
            <a:pPr lvl="0" algn="just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IA: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настоятельная рекомендация, подкрепленная доказательствами высокого и среднего качества, предполагающими чистую клиническую пользу или вред.</a:t>
            </a:r>
          </a:p>
          <a:p>
            <a:pPr lvl="0" algn="just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IB: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Настоятельная рекомендация, подкрепленная доказательствами низкого качества, предполагающими чистую клиническую пользу или вред, или общепринятой практикой (например, асептической техникой), подкрепленной доказательствами низкого или очень низкого качества.</a:t>
            </a:r>
          </a:p>
          <a:p>
            <a:pPr lvl="0" algn="just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IC: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настоятельная рекомендация, требуемая законодательством штата или федеральным законодательством.</a:t>
            </a:r>
          </a:p>
          <a:p>
            <a:pPr lvl="0" algn="just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рекомендация, подкрепленная любыми доказательствами качества, предполагающими компромисс между клинической пользой и вредом.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рекомендаций/нерешенная проблема: проблема, по которой имеются доказательства низкого или очень низкого качества с неопределенным соотношением пользы и вреда или отсутствуют опубликованные данные о результатах, считающихся критически важными для оценки рисков и преимуществ данного вмешательства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72" y="327910"/>
            <a:ext cx="1312679" cy="101285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7334" y="161352"/>
            <a:ext cx="7056784" cy="67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3</a:t>
            </a:r>
          </a:p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Олжаева Балжан Коныргазыновна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7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ПРЕДОПЕРАЦИОННЫЙ ЭТАП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  инфекционного заболевания отложить плановую операцию, и вылечить пациента/ нерешенная проблема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 пациенту за 1 месяц до операции  отказаться от курения 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операцией пациент должен принять душ или ванну (все тело) с мылом антимикробным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неантимикробным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антисептическим средством по крайней мере  за ночь до дня операции./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волос  проводить при необходимости подрезанием, перед самой операцией, можно использовать  депиляторы,  или электрические  клипперы  с одноразовой головкой.   Нецелесообразны  использование бритв, если есть возможность, не удалять волосы./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пребывание в стационаре до начала операции, дооперационная госпитализация  если необходима/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 глюкозы в крови до начала операции у всех пациентов для выявления гипергликемии, определение дозы инсулина  в зависимости от уровня гипергликемии или введения  инсулина/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72" y="327910"/>
            <a:ext cx="1312679" cy="10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7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8326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ПЕРИ-И ИНТРАОПЕРАЦИОННЫЙ ЭТАП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в первых трех видах ран, а в случае грязной с самого начала – антибиотикотерапия;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предоперационное в/в введение антибиотика для уменьшения риска развития раневой инфекции, благодаря созданию в ране концентрации, достаточной для снижения уровня микробной концентрации тканей по ходу операционного разреза;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доза за 30 минут до операции;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продолжать по истечении 24 часов;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предоперационную хирургическую антибиотикопрофилактику   следует проводить только по показаниям, чтобы на момент разреза в сыворотке и тканях установилась бактерицидная концентрация  препаратов, доза должна быть  минимум полной терапевтической  дозы антибиотиков/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в предоперационной  палате  подготавливает антибиотик, анестезиолог дает антибиотик. Оптимальное  время для профилактики антибиотика – в течение 30 минут со времени рассечения. Если используется манжета, то антибиотик должен вводиться до раздувания манжеты/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чистых операциях и чистых процедурах не вводить  дополнительные профилактические дозы противомикробных препаратов после закрытия хирургического разреза в операционной, даже при наличии дренажа. После операции не назначать антибиотики  для  профилактики/IA;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 с нормальной функцией легких, перенесшим общую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анастезию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эндотрахеальной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интубацией следует вводить  повышенную фракцию  выдыхаемого кислорода 80%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 после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экстубации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ближайшем послеоперационном периоде. 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0"/>
            <a:ext cx="1312679" cy="10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604867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ПОСЛЕОПЕРАЦИОННЫЙ ЭТАП </a:t>
            </a:r>
          </a:p>
          <a:p>
            <a:pPr algn="just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только стерильных  перевязочных материалов, которые должны накладываться с соблюдением техники  асептики./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 продления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периооперационной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профилактики  препарат отменен не позднее, чем  через 24 часа после операции, даже при наличии дренажа./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взрослых пациентов оперированных  в условиях  комбинированной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эндотрахеальной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анестезии следует вводить  повышенную фракцию  выдыхаемого кислорода 80%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FiO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в течение  2-6 часов после наркоза. </a:t>
            </a:r>
          </a:p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операционной не должно находиться  ненужных и неиспользуемых для операции предметов. /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каждой операции должны очищаться  горизонтальные поверхности - полы, оборудование, мебель, инвентарь 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 хирургическое оборудование(операционный  стол, инструментальный столик, операционные лампы), после окончания операции проводить дезинфекцию,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предстерилизационную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очистку, упаковку  и стерилизацию ИМН, контактирующиеся  с раневой поверхностью. /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тем, как касаться раны пациента, необходимо провести гигиену рук, перчатки не являются  альтернативой  гигиены рук. /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менять перчатки  если после контаминированной кожи тела того же пациента Вы будете прикасаться к чистой./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необходимо дренирование раны, должна использоваться закрытая  система  дренирования и удаляться  сразу же  после того , как станет ненужной./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Выписывающегося из больницы пациента  необходимо  научить узнавать  признаки инфекции  операционной раны. /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88640"/>
            <a:ext cx="1312679" cy="10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84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363272" cy="54726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>
                <a:latin typeface="Arial Narrow" panose="020B0606020202030204" pitchFamily="34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персонала  во время операции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операции должен присутствовать  только необходимый  персонал, минимально передвигающийся или выполняющий  другие действия.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Сотрудники, у которых  имеются фурункулы, инфицированные повреждения  кожи или 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колонозированные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экземы, не должны  допускаться  в операционную. 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Вентиляция в операционной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операционной  должно  поддерживаться  положительное давление, изменение воздуха не менее 10-20 раза в час.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Окна во время операции должны быть закрыты. 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Стерильность материалов и индивидуальных наборов инструментов:/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перед началом работы запас индивидуальных наборов со стерильными инструментами и материалами, антисептиков для обработки рук и кожных покровов, стерильных перчаток, СИЗ;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упаковки со стерильным материалом на наличие механических повреждений; Проверяется  герметичность  упаковок  стерильных  инструментов ( не разорван ли,  не проколоты  или  не повреждены иначе). Поврежденные упаковки не  используются!.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сроки стерильности на упаковках со стерильными инструментами, материалами, растворами, наличие штампа, подтверждающего стерилизацию;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цвет индикаторных меток химических индикаторов при вскрытии упаковки.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72769"/>
            <a:ext cx="1312679" cy="10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4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63272" cy="56402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РУК ХИРУРГОВ: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/IA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состояние кожи рук и ногтей перед началом работы; Не рекомендуется участие в операции при наличии повреждений и воспалительных процессов  на руках.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все украшения до процедуры  подготовки хирурга и операционной бригады  к операции.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 кран, позволяем воде  течь  в течение нескольких секунд с целью механического удаления микроорганизмов,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накопивщихся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внутренней полости крана. Руки намачиваются до локтей. Локтем, наружной стороной  предплечий или кисти  нажимаем на дозатор  жидкого мыла, руки тщательно намыливаются, после чего моются проточной водой, не касаясь поверхности раковины.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Вымытые руки высушиваются (не втирая), каждая по отдельности одноразовыми чистыми или стерильными салфетками(полотенцами). Начинать сушить руки  с пальцев, заканчивать  высушиванием локтей, не касаясь ранее высушенных мест кожи той же салфеткой. Кран воды закручивается  использованными одноразовыми салфетками или локтем.  Использованные  одноразовые  салфетки выбрасываются, не касаясь мусорного  ведра.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первой операции дня, если необходимо, ногти и кожа под ногтями очищаются  мягкой одноразовой  стерильной щеточкой или палочкой. </a:t>
            </a:r>
          </a:p>
          <a:p>
            <a:pPr algn="just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Локтем, наружной стороной предплечий или кисти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дозатора  выжимается  нужная доза  5 мл ( 3 дозы) антисептика  рук и распределяется на обеих руках до локтей. Антисептик втирается  в руки  несколько раз  в следующем порядке: ладони, предплечья( и локти), еще раз предплечья, ладони, еще раз -  ладони и кисти.  Втирающими, вращательными движениями  в кожу рук не менее чем  в течение 1,5 минут втирается ручной  антисептик, особенно  тщательно втирая его в кисти, между пальцами, кончики пальцев, ногти,  большие пальцы.</a:t>
            </a:r>
          </a:p>
          <a:p>
            <a:pPr algn="just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проводить обработку рук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сменой повязки, после смены повязки, а также при любом контакте с местом оперативного вмешательства.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обязательное надевание на обработанные руки  стерильных перчаток. 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77441"/>
            <a:ext cx="1169407" cy="8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5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661" y="850755"/>
            <a:ext cx="8172400" cy="792088"/>
          </a:xfrm>
        </p:spPr>
        <p:txBody>
          <a:bodyPr>
            <a:normAutofit/>
          </a:bodyPr>
          <a:lstStyle/>
          <a:p>
            <a:r>
              <a:rPr lang="kk-KZ" sz="3600" b="1" i="1" dirty="0">
                <a:latin typeface="Arial Narrow" panose="020B0606020202030204" pitchFamily="34" charset="0"/>
              </a:rPr>
              <a:t>Введение</a:t>
            </a:r>
            <a:endParaRPr lang="ru-RU" sz="3600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00901"/>
            <a:ext cx="7992888" cy="4752528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ИОХВ</a:t>
            </a:r>
          </a:p>
          <a:p>
            <a:pPr lvl="1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Стойкие и предотвратимые  ИСМП </a:t>
            </a:r>
          </a:p>
          <a:p>
            <a:pPr lvl="1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частый тип ИСМП в странах с низким и средним уровнем дохода</a:t>
            </a:r>
          </a:p>
          <a:p>
            <a:pPr lvl="2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Африке до 20% операций кесарева сечения приводят к инфицированию раны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вторым наиболее распространенным ИСМП в Европе и США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 ИОХВ поражает более 500 тыс. человек в год, что обходится в 19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млн.евро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39-51% возбудителей ИОХВ устойчивы к стандартным профилактическим антибиотикам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70C16-C023-41BB-9D6B-4A616FC591A5}"/>
              </a:ext>
            </a:extLst>
          </p:cNvPr>
          <p:cNvSpPr txBox="1"/>
          <p:nvPr/>
        </p:nvSpPr>
        <p:spPr>
          <a:xfrm>
            <a:off x="2483768" y="6399541"/>
            <a:ext cx="6480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https://www.who.int/infection-prevention/tools/surgical/SSI-surveillance-protocol.pdf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327910"/>
            <a:ext cx="1385432" cy="11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4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136904" cy="5328632"/>
          </a:xfrm>
        </p:spPr>
        <p:txBody>
          <a:bodyPr>
            <a:normAutofit/>
          </a:bodyPr>
          <a:lstStyle/>
          <a:p>
            <a:pPr algn="just"/>
            <a:r>
              <a:rPr lang="ru-RU" b="1" i="1" dirty="0">
                <a:latin typeface="Arial Narrow" panose="020B0606020202030204" pitchFamily="34" charset="0"/>
              </a:rPr>
              <a:t>ПЕРСОНАЛ ОПЕРАЦИОННОЙ </a:t>
            </a:r>
            <a:r>
              <a:rPr lang="en-US" b="1" i="1" dirty="0">
                <a:latin typeface="Arial Narrow" panose="020B0606020202030204" pitchFamily="34" charset="0"/>
              </a:rPr>
              <a:t>/IC</a:t>
            </a:r>
            <a:endParaRPr lang="ru-RU" dirty="0">
              <a:latin typeface="Arial Narrow" panose="020B0606020202030204" pitchFamily="34" charset="0"/>
            </a:endParaRP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Переодевается в специальном помещении в операционную одежду, обувь, надевает одноразовую  медицинскую шапочку или капюшон.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и нос каждого работника , входящего в помещение, в котором будет проводиться или проходить операция, закрываются одноразовой хирургической маской, которая должна полностью прилегать к лицу.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Маски меняются после каждой операции , если маска увлажняется во время операции, она заменяется немедленно. 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операционной носится обувь, которую можно дезинфицировать, и предназначенная  для работы только в операционной. </a:t>
            </a:r>
          </a:p>
          <a:p>
            <a:pPr lvl="0"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Непромакаемые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покрытия обуви и фартук, закрывающий ноги, надеваются  во время проведения операций, когда  возможно струи, брызги  крови или  других жидкостей. </a:t>
            </a:r>
          </a:p>
          <a:p>
            <a:pPr algn="just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случаях надевать покрытия обуви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одноразовые или многоразовые бахилы  - нецелесообразно.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88640"/>
            <a:ext cx="109665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9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352928" cy="619268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АСЕПТИКА И БЕСКОНТАКТНАЯ ПЕРЕВЯЗКА </a:t>
            </a:r>
            <a:r>
              <a:rPr lang="en-US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/IC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Надеть стерильные халат, шапочку, маску, перчатки и накрыть стерильный перевязочный стол;</a:t>
            </a: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Накрыть одноразовой простыней (пеленкой) перевязочный стол для пациента. Менять простынь (пеленку) перед каждой новой перевязкой;</a:t>
            </a: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перевязку в составе врача-хирурга и перевязочной сестры:</a:t>
            </a: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перевязочная сестра снимает повязку в чистых (стерильных перчатках);</a:t>
            </a:r>
          </a:p>
          <a:p>
            <a:pPr lvl="0" algn="just"/>
            <a:r>
              <a:rPr lang="ru-RU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врач-хирург проводит перевязку в стерильных перчатках;</a:t>
            </a: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все манипуляции с повязкой и раной стерильными инструментами и материалами. Не прикасаться к повязке и ране руками без стерильных перчаток («методика бесконтактной перевязки»);</a:t>
            </a: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повязку, придерживая края раны сухой стерильной салфеткой с помощью пинцета, ножниц. Допускается использование стерильной салфетки для смачивания, смоченной антисептическим раствором, если повязка присохла к ране;</a:t>
            </a: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Осмотреть и оценить клиническое состояние раны и течение раневого процесса на возможные осложнения;</a:t>
            </a: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все предметы со стерильного перевязочного стола стерильным корнцангом (пинцетом);</a:t>
            </a: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Обработать область вокруг раны антисептиком движением от краев раны к неповрежденной коже;</a:t>
            </a: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Очистить рану и окружающие ее ткани с помощью стерильных салфеток и антисептиков. Высушить рану с помощью стерильных салфеток;</a:t>
            </a: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Нанести промокательными движениями на очищенную рану лекарственные средства и наложить на поверхность раны стерильную (асептическую) салфетку;</a:t>
            </a: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 повязку бинтом, лейкопластырем, патентованной клеевой повязкой или другим подобным материалом;</a:t>
            </a:r>
          </a:p>
          <a:p>
            <a:pPr lvl="0" algn="just"/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процедуру при осмотре и перевязке следующего пациента.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08912" cy="5760640"/>
          </a:xfrm>
        </p:spPr>
        <p:txBody>
          <a:bodyPr>
            <a:normAutofit/>
          </a:bodyPr>
          <a:lstStyle/>
          <a:p>
            <a:pPr algn="just"/>
            <a:r>
              <a:rPr lang="ru-RU" b="1" i="1" dirty="0">
                <a:latin typeface="Arial Narrow" panose="020B0606020202030204" pitchFamily="34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ПЕРЕВЯЗКА ПАЦИЕНТА С ИНФИЦИРОВАННОЙ РАНОЙ:/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осмотр и перевязку пациенту с гнойным отделяемым из раны в септической перевязочной. Надеть одноразовый халат, перчатки, маску при входе и снимать их при выходе, если проводится осмотр и перевязка инфицированной раны пациенту в палате.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для данного пациента индивидуальные предметы ухода.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инфекция раны вызвана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метициллино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(оксациллин) резистентным золотистым стафилококком 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ванкомицино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резистентным энтерококком:</a:t>
            </a:r>
          </a:p>
          <a:p>
            <a:pPr lvl="1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изолировать пациента в отдельную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боксированную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палату;</a:t>
            </a:r>
          </a:p>
          <a:p>
            <a:pPr lvl="1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для лечения пациента, а также пациентов, имевших с ним контакт, антибиотики резерва до получения микробиологического подтверждения;</a:t>
            </a:r>
          </a:p>
          <a:p>
            <a:pPr lvl="1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ежедневно текущую очаговую дезинфекцию, а после выписки – заключительную очаговую дезинфекцию, камерное обеззараживание постельных принадлежностей;</a:t>
            </a:r>
          </a:p>
          <a:p>
            <a:pPr lvl="1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заключительной очаговой дезинфекции провести в палате бактериологический контроль объектов среды;</a:t>
            </a:r>
          </a:p>
          <a:p>
            <a:pPr lvl="1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палату только после получения удовлетворительных результатов бактериологического исследования.</a:t>
            </a:r>
          </a:p>
          <a:p>
            <a:pPr lvl="1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45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1490" y="21652"/>
            <a:ext cx="7056784" cy="103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4</a:t>
            </a:r>
          </a:p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Әбділдә Алмира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568952" cy="504056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вопросы  для</a:t>
            </a:r>
            <a:b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проверки знаний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67544" y="405769"/>
            <a:ext cx="8496944" cy="6046462"/>
          </a:xfrm>
        </p:spPr>
        <p:txBody>
          <a:bodyPr>
            <a:noAutofit/>
          </a:bodyPr>
          <a:lstStyle/>
          <a:p>
            <a:endParaRPr lang="ru-RU" sz="1050" dirty="0">
              <a:latin typeface="Arial Narrow" panose="020B0606020202030204" pitchFamily="34" charset="0"/>
            </a:endParaRPr>
          </a:p>
          <a:p>
            <a:endParaRPr lang="ru-RU" sz="1050" dirty="0">
              <a:latin typeface="Arial Narrow" panose="020B0606020202030204" pitchFamily="34" charset="0"/>
            </a:endParaRPr>
          </a:p>
          <a:p>
            <a:endParaRPr lang="ru-RU" sz="1050" dirty="0">
              <a:latin typeface="Arial Narrow" panose="020B0606020202030204" pitchFamily="34" charset="0"/>
            </a:endParaRPr>
          </a:p>
          <a:p>
            <a:endParaRPr lang="ru-RU" sz="1050" dirty="0">
              <a:latin typeface="Arial Narrow" panose="020B0606020202030204" pitchFamily="34" charset="0"/>
            </a:endParaRPr>
          </a:p>
          <a:p>
            <a:r>
              <a:rPr lang="ru-RU" sz="1050" dirty="0">
                <a:latin typeface="Arial Narrow" panose="020B0606020202030204" pitchFamily="34" charset="0"/>
              </a:rPr>
              <a:t>ФИО _____________________________                                 Должность __________________________________</a:t>
            </a:r>
          </a:p>
          <a:p>
            <a:pPr lvl="0">
              <a:lnSpc>
                <a:spcPct val="100000"/>
              </a:lnSpc>
            </a:pP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«ИОХВ»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Инфекции в области хирургических вопросов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Инфекции в области хирургического вмешательства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Инфекции в области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хеликобактерных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возбудителей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Инфильтрат в области хирургических воспалений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Инъекции в области хирургического вмешательства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Резидентную флору называют…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микроорганизмов, находящиеся под поверхностными клетками рогового слоя эпидермиса, а также на поверхности кожи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микроорганизмов, которые колонизирует поверхностные слои кожи и в большей степени поддаются удалению с помощью обычного мытья/обработки рук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микроорганизмов, которые обитают на коже, как правило, на коже животных.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 Увеличение популяции золотистого стафилококка в обеих пораженной и неповрежденной коже.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микроорганизмов, играющих роль в неинфекционных кожных заболеваниях.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есть классификации хирургических ран?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открытые, свежие, грязные, травматические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проникающие, чистые, грязные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гнойные, серозные, воспалительные, чистые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чистые, чистые-контаминированные, контаминированные, грязные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стерильные, чистые, контаминированные, инфицированные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274" y="105652"/>
            <a:ext cx="109665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8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136904" cy="57515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Когда проводится первое введение антибиотикопрофилактики?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минут до операции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за 40 минут до операции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за 60 минут до операции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за 130 минут до операции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за 50 минут до операции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bundles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–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правильное использование антибиотиков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соответствующее удаление волос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структурированный способ улучшения процесса ухода и результатов лечения, небольшой набор мероприятий, эффективность которая доказана (40-45%)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контроль уровня глюкозы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послеоперационная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нормометрия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Каким послеоперационным осложнением считается инфекции развивающиеся после операции?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течении 40 дней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 течении 60 дней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 течении 80 дней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30 дней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в течении 15 дней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Какие существуют принципы и понятия рациональной антибиотикопрофилактики?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хирургический, лабораторный, физиологический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микробиологический, фармакологический, клинический, эпидемиологический, фармацевтический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эпидемиологический, профилактический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фармакологический, резидентной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клинический, эффективный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88640"/>
            <a:ext cx="1096655" cy="864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82A3D9-E651-4008-8B9D-BA1FFF5AEDEF}"/>
              </a:ext>
            </a:extLst>
          </p:cNvPr>
          <p:cNvSpPr txBox="1"/>
          <p:nvPr/>
        </p:nvSpPr>
        <p:spPr>
          <a:xfrm>
            <a:off x="611560" y="1977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вопросы (продолжение)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657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12" y="812526"/>
            <a:ext cx="8052376" cy="60486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Какие имеются факторы риска ИОХВ (</a:t>
            </a: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многофакториальный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анализ)?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экзогенные, гной, выделение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нормометрия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чувствительность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лихорадка, боль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физиологические, бактериальные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эндогенные, экзогенные, переменные, потенциальные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Критерии выбора препарата при АБП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активности, доза, время введения, кратность введения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доза, значимость, время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кратность введения,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длительность, бактериальный, хирургический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профилактический, эндогенный, побочный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Какие классификации инфекции операционной раны имеются?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высокая, средняя, низкая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бактериальный, вирусной этиологии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гистологический, инфекционный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поверхностная, глубокая, инфекция органов/полостей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глубокая, минимальная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Укажите периоды операции?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инкубационный, восстановительный, переходный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предоперационный,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интраоперационный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постоперационный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истекший, предшествующий, начальный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начальный, последующий, долгосрочный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возрастной, продолжительный, ранний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Какие имеются критерии описывания инфекции?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морфологический, генетический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вид, численность, возраст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популяция, численность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характер, цель, вид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место, время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F1A26-9946-4E56-91C1-4C1C241546A9}"/>
              </a:ext>
            </a:extLst>
          </p:cNvPr>
          <p:cNvSpPr txBox="1"/>
          <p:nvPr/>
        </p:nvSpPr>
        <p:spPr>
          <a:xfrm>
            <a:off x="539552" y="260648"/>
            <a:ext cx="369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вопросы (продолжение)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88640"/>
            <a:ext cx="109665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44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094" y="1669694"/>
            <a:ext cx="7888338" cy="5184616"/>
          </a:xfrm>
        </p:spPr>
        <p:txBody>
          <a:bodyPr>
            <a:normAutofit fontScale="85000" lnSpcReduction="10000"/>
          </a:bodyPr>
          <a:lstStyle/>
          <a:p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В каком законодательстве указаны </a:t>
            </a:r>
            <a:r>
              <a:rPr lang="ru-RU" sz="19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эпид.надзор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ИОХВ?</a:t>
            </a: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Приказ МЗ РК от 29.10.2020г №</a:t>
            </a:r>
            <a:r>
              <a:rPr lang="kk-K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ҚР ДСМ-169/2020 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Приказ МЗ РК от 29.10.2020г №</a:t>
            </a: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ҚР ДСМ-189/2020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Приказ МЗ РК от 29.10.2020г №</a:t>
            </a: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ҚР ДСМ-155/2020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Приказ МЗ РК от 29.10.2020г №</a:t>
            </a: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ҚР ДСМ-165/2020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Приказ МЗ РК от 29.10.2020г №</a:t>
            </a:r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ҚР ДСМ-170/2020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Какие категории </a:t>
            </a:r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качества доказательств существуют?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средний, низкий, высокий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начальный, поэтапный, средний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высокое, умеренное, низкое, очень низкое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повышенный, средний, низкий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высокое, умеренное, пониженное, очень пониженное</a:t>
            </a:r>
          </a:p>
          <a:p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Перед операциями рекомендуется удалить волосы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при помощи бритв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проводить при необходимости, подрезанием, депиляторов</a:t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волосы не удаляют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с помощью сахарной эпиляции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обратиться к косметологам</a:t>
            </a:r>
          </a:p>
          <a:p>
            <a:r>
              <a:rPr lang="ru-RU" dirty="0">
                <a:latin typeface="Arial Narrow" panose="020B0606020202030204" pitchFamily="34" charset="0"/>
              </a:rPr>
              <a:t> 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88640"/>
            <a:ext cx="1096655" cy="864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80DFF2-27FF-4D25-BAA3-CE764CA6A312}"/>
              </a:ext>
            </a:extLst>
          </p:cNvPr>
          <p:cNvSpPr txBox="1"/>
          <p:nvPr/>
        </p:nvSpPr>
        <p:spPr>
          <a:xfrm>
            <a:off x="598717" y="7818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вопросы (продолжение)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151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056784" cy="836712"/>
          </a:xfrm>
        </p:spPr>
        <p:txBody>
          <a:bodyPr>
            <a:noAutofit/>
          </a:bodyPr>
          <a:lstStyle/>
          <a:p>
            <a:pPr algn="ctr"/>
            <a:r>
              <a:rPr lang="kk-KZ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операционная процедура (СОП) по </a:t>
            </a:r>
            <a:r>
              <a:rPr lang="ru-RU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инфекций хирургической раны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93AB0B-9E61-41D0-8A91-9A746A31D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30" t="12302" r="24622" b="3566"/>
          <a:stretch/>
        </p:blipFill>
        <p:spPr>
          <a:xfrm>
            <a:off x="1979712" y="829899"/>
            <a:ext cx="4821473" cy="602810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85039"/>
            <a:ext cx="1312679" cy="10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51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90" y="987304"/>
            <a:ext cx="7908360" cy="1152128"/>
          </a:xfrm>
        </p:spPr>
        <p:txBody>
          <a:bodyPr>
            <a:normAutofit/>
          </a:bodyPr>
          <a:lstStyle/>
          <a:p>
            <a:pPr lvl="0"/>
            <a:r>
              <a:rPr lang="kk-K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000" dirty="0">
                <a:latin typeface="Arial Narrow" panose="020B0606020202030204" pitchFamily="34" charset="0"/>
              </a:rPr>
            </a:br>
            <a:endParaRPr lang="ru-RU" sz="3000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90" y="2024408"/>
            <a:ext cx="7764344" cy="402336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 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МЗ РК от 29 октября 2020 года  ДСМ  - 169/2020 « Правила регистрации  и расследования, ведения и учета и отчетности  случаев инфекционных, паразитарных  заболеваний и отравлений , неблагоприятных  проявлений после  иммунизации».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Председателя Комитета государственного санитарно- эпидемиологического надзора МЗ РК от 23.04.2013 г. № 111 « Методические рекомендации по обработке рук сотрудников медицинских организаций РК»;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Руководство Центров по контролю и профилактике заболеваний по предотвращению инфекций в области хирургического вмешательства, Август 2017 г. США.   СДС.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Профилактика ИОХВ. 2018 год.  Некоммерческое Партнерство Национальная ассоциация  специалистов  по контролю  инфекций, связанных  с оказанием  медицинской помощи.  «НАСКИ».  МЗ РФ.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инфекции области хирургического вмешательства и профилактические показатели в Европейски</a:t>
            </a: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больниц</a:t>
            </a: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ах.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эпиднадзора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инфекциями в области хирургического вмешательства с упором на условия с ограниченными ресурсами</a:t>
            </a: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(ВОЗ) стр. 11-12; стр. 15-16; стр. 19</a:t>
            </a:r>
            <a:r>
              <a:rPr lang="kk-K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85039"/>
            <a:ext cx="1312679" cy="10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52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1944" y="5301208"/>
            <a:ext cx="5508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9847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FB35C9-9B67-45E6-ACEA-830A869FB52B}"/>
              </a:ext>
            </a:extLst>
          </p:cNvPr>
          <p:cNvSpPr txBox="1"/>
          <p:nvPr/>
        </p:nvSpPr>
        <p:spPr>
          <a:xfrm>
            <a:off x="7596336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https://hls.kz/</a:t>
            </a:r>
          </a:p>
        </p:txBody>
      </p:sp>
    </p:spTree>
    <p:extLst>
      <p:ext uri="{BB962C8B-B14F-4D97-AF65-F5344CB8AC3E}">
        <p14:creationId xmlns:p14="http://schemas.microsoft.com/office/powerpoint/2010/main" val="3437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>
                <a:latin typeface="Arial Narrow" panose="020B0606020202030204" pitchFamily="34" charset="0"/>
              </a:rPr>
              <a:t>Актуальность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7764344" cy="2520280"/>
          </a:xfrm>
        </p:spPr>
        <p:txBody>
          <a:bodyPr>
            <a:normAutofit/>
          </a:bodyPr>
          <a:lstStyle/>
          <a:p>
            <a:pPr lvl="1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спрос на научно обоснованные вмешательства для профилактики ИОХВ.</a:t>
            </a:r>
          </a:p>
          <a:p>
            <a:pPr lvl="1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обновленные рекомендации по профилактике ИОХВ, основанных  на фактических данных для повышения безопасности пациентов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27910"/>
            <a:ext cx="1385432" cy="11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3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002060"/>
                </a:solidFill>
              </a:rPr>
              <a:t>Цель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2286000"/>
            <a:ext cx="7692335" cy="4023360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 обновленные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 обоснованные  рекомендации по профилактике ИОХВ. </a:t>
            </a: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Профилактика инфекций в области хирургического вмешатель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5962650" cy="37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27910"/>
            <a:ext cx="1385432" cy="11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056784" cy="103209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понятия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хирургической раны»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445624" cy="410445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ИОХВ – инфекция хирургического разреза, органа или полости, возникающая в течение первых 30 дней послеоперационного периода (при наличии имплантата – до 1 года)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хирургической раны 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органа (полости)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</a:t>
            </a:r>
          </a:p>
          <a:p>
            <a:pPr lvl="1"/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глубокие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167A7-50F4-4331-89B7-08CCFDE10B85}"/>
              </a:ext>
            </a:extLst>
          </p:cNvPr>
          <p:cNvSpPr txBox="1"/>
          <p:nvPr/>
        </p:nvSpPr>
        <p:spPr>
          <a:xfrm>
            <a:off x="1691680" y="6431457"/>
            <a:ext cx="7344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https://www.who.int/infection-prevention/tools/surgical/SSI-surveillance-protocol.pdf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327910"/>
            <a:ext cx="1385432" cy="115687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90952"/>
            <a:ext cx="7056784" cy="103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1</a:t>
            </a:r>
          </a:p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МАТЖАНОВА Асылай Аманжановна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5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3AFEC-039E-46EA-8117-D2D42C55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5" y="116632"/>
            <a:ext cx="8229600" cy="375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Стандартное определение случая ИОХВ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84BF0DF-3C7F-4EED-BE5B-233BC4673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797903"/>
              </p:ext>
            </p:extLst>
          </p:nvPr>
        </p:nvGraphicFramePr>
        <p:xfrm>
          <a:off x="323528" y="606976"/>
          <a:ext cx="8568953" cy="617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9389">
                  <a:extLst>
                    <a:ext uri="{9D8B030D-6E8A-4147-A177-3AD203B41FA5}">
                      <a16:colId xmlns:a16="http://schemas.microsoft.com/office/drawing/2014/main" val="3717360187"/>
                    </a:ext>
                  </a:extLst>
                </a:gridCol>
                <a:gridCol w="2183188">
                  <a:extLst>
                    <a:ext uri="{9D8B030D-6E8A-4147-A177-3AD203B41FA5}">
                      <a16:colId xmlns:a16="http://schemas.microsoft.com/office/drawing/2014/main" val="3537240589"/>
                    </a:ext>
                  </a:extLst>
                </a:gridCol>
                <a:gridCol w="2183188">
                  <a:extLst>
                    <a:ext uri="{9D8B030D-6E8A-4147-A177-3AD203B41FA5}">
                      <a16:colId xmlns:a16="http://schemas.microsoft.com/office/drawing/2014/main" val="2463654156"/>
                    </a:ext>
                  </a:extLst>
                </a:gridCol>
                <a:gridCol w="2183188">
                  <a:extLst>
                    <a:ext uri="{9D8B030D-6E8A-4147-A177-3AD203B41FA5}">
                      <a16:colId xmlns:a16="http://schemas.microsoft.com/office/drawing/2014/main" val="1632414226"/>
                    </a:ext>
                  </a:extLst>
                </a:gridCol>
              </a:tblGrid>
              <a:tr h="34475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Поверхностная ИОХВ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38833"/>
                  </a:ext>
                </a:extLst>
              </a:tr>
              <a:tr h="718347">
                <a:tc gridSpan="2">
                  <a:txBody>
                    <a:bodyPr/>
                    <a:lstStyle/>
                    <a:p>
                      <a:r>
                        <a:rPr lang="ru-RU" sz="1600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I. Должна соответствовать следующим критериям:</a:t>
                      </a:r>
                      <a:endParaRPr lang="ru-RU" sz="110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II. Кроме того, пациент имеет, по крайней мере,</a:t>
                      </a:r>
                      <a:r>
                        <a:rPr lang="ru-RU" sz="1600" b="1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один </a:t>
                      </a:r>
                      <a:r>
                        <a:rPr lang="ru-RU" sz="1600" u="sng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из следующих признаков: </a:t>
                      </a:r>
                    </a:p>
                    <a:p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76639"/>
                  </a:ext>
                </a:extLst>
              </a:tr>
              <a:tr h="1272954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70C0"/>
                          </a:solidFill>
                          <a:effectLst/>
                        </a:rPr>
                        <a:t>имеет связь с хирургическим вмешательством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70C0"/>
                          </a:solidFill>
                          <a:effectLst/>
                        </a:rPr>
                        <a:t>не является закономерным развитием основного заболевания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гнойное отделяемое из раны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 намеренно открывает рану, при этом микробиологическое исследование не проведено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87597"/>
                  </a:ext>
                </a:extLst>
              </a:tr>
              <a:tr h="1564672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70C0"/>
                          </a:solidFill>
                          <a:effectLst/>
                        </a:rPr>
                        <a:t>включает только кожу и подкожную клетчатку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развития инфекции не превышает 30 дней после любого оперативного вмешательства (первым днем считается день хирургического вмешательства)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микроорганизмов из жидкости или ткани, полученной асептически из поверхностного разреза или подкожной клетчатки </a:t>
                      </a:r>
                      <a:r>
                        <a:rPr lang="ru-RU" sz="16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культуральным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другим методом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630448"/>
                  </a:ext>
                </a:extLst>
              </a:tr>
              <a:tr h="1375280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III. Пациент имеет один из следующих признаков: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наличие признаков локального воспаления (боль, гиперемия, отек) с гипертермией за исключением тех случаев, когда посев отделяемого раны дает отрицательный результат;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хирург или лечащий врач поставил диагноз инфекции области хирургического вмешательства.</a:t>
                      </a:r>
                    </a:p>
                    <a:p>
                      <a:pPr algn="l"/>
                      <a:endParaRPr lang="ru-RU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696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E4855A-3445-4C5E-875C-69D0C62A7A4B}"/>
              </a:ext>
            </a:extLst>
          </p:cNvPr>
          <p:cNvSpPr txBox="1"/>
          <p:nvPr/>
        </p:nvSpPr>
        <p:spPr>
          <a:xfrm>
            <a:off x="1187624" y="6396335"/>
            <a:ext cx="7831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assets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publishing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service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gov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2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uk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government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uploads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system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uploads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attachment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data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file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/1048707/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Protocol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for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the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Surveillance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of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Surgical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Site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Infection</a:t>
            </a:r>
            <a:r>
              <a:rPr lang="ru-RU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pdf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7960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EC948-A3DF-4429-8D41-7211E4F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0368"/>
            <a:ext cx="8229600" cy="519336"/>
          </a:xfrm>
        </p:spPr>
        <p:txBody>
          <a:bodyPr>
            <a:noAutofit/>
          </a:bodyPr>
          <a:lstStyle/>
          <a:p>
            <a:pPr algn="ctr"/>
            <a:r>
              <a:rPr lang="ru-RU" sz="2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Стандартное определение случая ИОХВ (продолжение)</a:t>
            </a:r>
            <a:endParaRPr lang="ru-RU" sz="25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5B14BC1-67E6-423C-B447-8588DBDA4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126315"/>
              </p:ext>
            </p:extLst>
          </p:nvPr>
        </p:nvGraphicFramePr>
        <p:xfrm>
          <a:off x="311178" y="635968"/>
          <a:ext cx="8521643" cy="593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857">
                  <a:extLst>
                    <a:ext uri="{9D8B030D-6E8A-4147-A177-3AD203B41FA5}">
                      <a16:colId xmlns:a16="http://schemas.microsoft.com/office/drawing/2014/main" val="2335497515"/>
                    </a:ext>
                  </a:extLst>
                </a:gridCol>
                <a:gridCol w="2368964">
                  <a:extLst>
                    <a:ext uri="{9D8B030D-6E8A-4147-A177-3AD203B41FA5}">
                      <a16:colId xmlns:a16="http://schemas.microsoft.com/office/drawing/2014/main" val="2023344281"/>
                    </a:ext>
                  </a:extLst>
                </a:gridCol>
                <a:gridCol w="2130411">
                  <a:extLst>
                    <a:ext uri="{9D8B030D-6E8A-4147-A177-3AD203B41FA5}">
                      <a16:colId xmlns:a16="http://schemas.microsoft.com/office/drawing/2014/main" val="3675075968"/>
                    </a:ext>
                  </a:extLst>
                </a:gridCol>
                <a:gridCol w="2130411">
                  <a:extLst>
                    <a:ext uri="{9D8B030D-6E8A-4147-A177-3AD203B41FA5}">
                      <a16:colId xmlns:a16="http://schemas.microsoft.com/office/drawing/2014/main" val="3749486756"/>
                    </a:ext>
                  </a:extLst>
                </a:gridCol>
              </a:tblGrid>
              <a:tr h="27259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Глубокая ИОХВ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165805"/>
                  </a:ext>
                </a:extLst>
              </a:tr>
              <a:tr h="6482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I. Должна соответствовать следующим критериям: </a:t>
                      </a:r>
                      <a:endParaRPr lang="ru-RU" sz="1600" u="sng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II. Кроме того, пациент имеет, по крайней мере, один из следующих признаков: </a:t>
                      </a:r>
                      <a:endParaRPr lang="ru-RU" sz="1600" u="sng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853974"/>
                  </a:ext>
                </a:extLst>
              </a:tr>
              <a:tr h="1252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имеет связь с хирургическим вмешательством; </a:t>
                      </a:r>
                    </a:p>
                    <a:p>
                      <a:endParaRPr lang="ru-RU" sz="1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является закономерным развитием основного заболевания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гнойное отделяемое из глубины разреза, но не из органа (полости) в месте данного хирургического вмешательства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спонтанное расхождение краев раны или намеренное ее открытие хирургом, когда у пациента имеются признаки инфекции и любым методом выделен микроорганизм.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095085"/>
                  </a:ext>
                </a:extLst>
              </a:tr>
              <a:tr h="550286">
                <a:tc rowSpan="3"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вовлекает в гнойный процесс глубокие мягкие ткани (фасциальный и мышечный слои)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развития инфекции не превышает 30 дней после любого оперативного вмешательства (первым днем считается день хирургического вмешательства), а при наличии имплантата – один год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50154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i="1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III. Пациент имеет один из следующих признаков:</a:t>
                      </a:r>
                      <a:endParaRPr lang="ru-RU" sz="18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337685"/>
                  </a:ext>
                </a:extLst>
              </a:tr>
              <a:tr h="1783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лихорадка (&gt;38°C), локализованная боль, за исключением тех случаев, когда посев из раны дает отрицательные результаты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непосредственном осмотре, во время повторной операции, при гистопатологическом или лучевом методе исследования обнаружен абсцесс или иные признаки инфекции в области хирургического разреза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09948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9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E3F4C-CDE0-4868-954A-AAFA3C68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288032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Стандартное определение случая ИОХВ (продолжение</a:t>
            </a:r>
            <a:r>
              <a:rPr lang="ru-RU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4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9D269BD-F28E-4C35-90C7-72C490215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360811"/>
              </p:ext>
            </p:extLst>
          </p:nvPr>
        </p:nvGraphicFramePr>
        <p:xfrm>
          <a:off x="323528" y="692696"/>
          <a:ext cx="8496944" cy="6430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17918969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5961223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32106229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1656521092"/>
                    </a:ext>
                  </a:extLst>
                </a:gridCol>
              </a:tblGrid>
              <a:tr h="588926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ИОХВ органа (полости) 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39101"/>
                  </a:ext>
                </a:extLst>
              </a:tr>
              <a:tr h="765603">
                <a:tc gridSpan="2">
                  <a:txBody>
                    <a:bodyPr/>
                    <a:lstStyle/>
                    <a:p>
                      <a:r>
                        <a:rPr lang="ru-RU" sz="1600" i="1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I. Должна соответствовать следующим критериям:</a:t>
                      </a:r>
                      <a:endParaRPr lang="ru-RU" sz="16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II. Кроме того, пациент имеет, по крайней мере, один из следующих признаков: </a:t>
                      </a:r>
                      <a:endParaRPr lang="ru-RU" sz="1600" u="sng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085492"/>
                  </a:ext>
                </a:extLst>
              </a:tr>
              <a:tr h="942281">
                <a:tc>
                  <a:txBody>
                    <a:bodyPr/>
                    <a:lstStyle/>
                    <a:p>
                      <a:r>
                        <a:rPr lang="ru-RU" sz="14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имеет связь с хирургическим вмешательством</a:t>
                      </a:r>
                      <a:endParaRPr lang="ru-RU" sz="14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является закономерным развитием основного заболевания</a:t>
                      </a:r>
                      <a:endParaRPr lang="ru-RU" sz="14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5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гнойное отделяемое из дренажа, установленного в органе (полости)</a:t>
                      </a:r>
                      <a:endParaRPr lang="ru-RU" sz="145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5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свищевой ход, связанный с имплантом</a:t>
                      </a:r>
                      <a:endParaRPr lang="ru-RU" sz="145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839436"/>
                  </a:ext>
                </a:extLst>
              </a:tr>
              <a:tr h="2436680">
                <a:tc>
                  <a:txBody>
                    <a:bodyPr/>
                    <a:lstStyle/>
                    <a:p>
                      <a:r>
                        <a:rPr lang="ru-RU" sz="14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развития инфекции не превышает 30 дней после любого оперативного вмешательства (первым днем считается день хирургического вмешательства), а при наличии имплантата – один год</a:t>
                      </a:r>
                      <a:endParaRPr lang="ru-RU" sz="14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5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вовлекает в гнойный процесс органы (полости), которые были открыты или затронуты во время операции, исключая кожу, подкожную клетчатку и глубокие мягкие ткани (фасциальный и мышечный слои)</a:t>
                      </a:r>
                      <a:endParaRPr lang="ru-RU" sz="14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5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гнойное отделяемое в области установки импланта</a:t>
                      </a:r>
                      <a:endParaRPr lang="ru-RU" sz="145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5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выделение микроорганизмов из жидкости или ткани, полученной асептически из органа (полости) любым методом</a:t>
                      </a:r>
                      <a:endParaRPr lang="ru-RU" sz="145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462023"/>
                  </a:ext>
                </a:extLst>
              </a:tr>
              <a:tr h="1531207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III. При непосредственном осмотре, во время повторной операции, при гистопатологическом или лучевом методе исследования обнаружение абсцесса или иных признаков инфекции, вовлекающей орган или полость.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://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assets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publishing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service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gov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uk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government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uploads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system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uploads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attachment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data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file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/1048707/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Protocol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for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the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Surveillance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of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Surgical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Site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Infection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pdf</a:t>
                      </a:r>
                      <a:endParaRPr lang="ru-RU" sz="1400" dirty="0"/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62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980E3-6E83-49AF-AA3E-D21D59B7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" y="213523"/>
            <a:ext cx="7668344" cy="65531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Классификация хирургических ран по степени микробной контаминации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D3E61-5AF0-4828-82E3-A41DD8752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6220"/>
            <a:ext cx="9144000" cy="5400600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Чистая рана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отсутствуют признаки воспаления и вовлечения ЖКТ, МВП, дыхательных путей</a:t>
            </a: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отсутствуют технических нарушении </a:t>
            </a:r>
          </a:p>
          <a:p>
            <a:pPr marL="356616" lvl="2" indent="0" algn="just">
              <a:spcAft>
                <a:spcPts val="1000"/>
              </a:spcAft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краниотомия, спленэктомия, кардиохирургия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500" b="1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Условно-чистая рана</a:t>
            </a:r>
            <a:endParaRPr lang="ru-RU" sz="15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вовлечены ЖКТ, МВП, дыхательные пути </a:t>
            </a: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низкая 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вероятность контаминации </a:t>
            </a: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незначительные технические нарушения 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500" b="1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Контаминированная рана (загрязнения)</a:t>
            </a:r>
            <a:endParaRPr lang="ru-RU" sz="15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острое негнойное воспаления</a:t>
            </a: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серьезные технические нарушения</a:t>
            </a: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большой выброс содержимого полых органов</a:t>
            </a: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открытые свежие травматические раны 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500" b="1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Грязные раны</a:t>
            </a:r>
            <a:endParaRPr lang="ru-RU" sz="15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старые травматические раны</a:t>
            </a: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нежизнеспособными тканями</a:t>
            </a: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послеоперационные раны с инфекция</a:t>
            </a:r>
          </a:p>
          <a:p>
            <a:pPr marL="516636" lvl="1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перфорация внутренних органов. </a:t>
            </a:r>
            <a:endParaRPr lang="ru-RU" sz="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6550223"/>
            <a:ext cx="6678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https://www.ecdc.europa.eu/sites/default/files/documents/HAI-Net-SSI-protocol-v2.2.pdf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EEFB60-F1DB-4B16-9E85-0392822E4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116632"/>
            <a:ext cx="1385432" cy="11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389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1144</TotalTime>
  <Words>4513</Words>
  <Application>Microsoft Office PowerPoint</Application>
  <PresentationFormat>Экран (4:3)</PresentationFormat>
  <Paragraphs>331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Times New Roman</vt:lpstr>
      <vt:lpstr>Tw Cen MT</vt:lpstr>
      <vt:lpstr>Tw Cen MT Condensed</vt:lpstr>
      <vt:lpstr>Wingdings</vt:lpstr>
      <vt:lpstr>Wingdings 3</vt:lpstr>
      <vt:lpstr>Тема Office</vt:lpstr>
      <vt:lpstr>Интеграл</vt:lpstr>
      <vt:lpstr>Специализированный цикл «Профилактика инфекций и инфекционный контроль» подготовлен в рамках проекта НЦОЗ и ICAP</vt:lpstr>
      <vt:lpstr>Введение</vt:lpstr>
      <vt:lpstr>Актуальность</vt:lpstr>
      <vt:lpstr>Цель</vt:lpstr>
      <vt:lpstr>I. Определение понятия «инфекция хирургической раны» </vt:lpstr>
      <vt:lpstr>Стандартное определение случая ИОХВ </vt:lpstr>
      <vt:lpstr>Стандартное определение случая ИОХВ (продолжение)</vt:lpstr>
      <vt:lpstr>Стандартное определение случая ИОХВ (продолжение)</vt:lpstr>
      <vt:lpstr>Классификация хирургических ран по степени микробной контаминации</vt:lpstr>
      <vt:lpstr>II. Формула расчета показателя (ИОХВ)</vt:lpstr>
      <vt:lpstr>Презентация PowerPoint</vt:lpstr>
      <vt:lpstr>Презентация PowerPoint</vt:lpstr>
      <vt:lpstr>Презентация PowerPoint</vt:lpstr>
      <vt:lpstr>III. Cписок действий (рекомендации для медперсонала) для профилактики инфекций хирургической раны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IV. Тестовые вопросы  для  проверки знаний</vt:lpstr>
      <vt:lpstr>Презентация PowerPoint</vt:lpstr>
      <vt:lpstr>Презентация PowerPoint</vt:lpstr>
      <vt:lpstr>Презентация PowerPoint</vt:lpstr>
      <vt:lpstr>Стандартная операционная процедура (СОП) по профилактике инфекций хирургической раны</vt:lpstr>
      <vt:lpstr>Использованные источники: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42</cp:revision>
  <dcterms:created xsi:type="dcterms:W3CDTF">2022-04-04T04:42:20Z</dcterms:created>
  <dcterms:modified xsi:type="dcterms:W3CDTF">2022-04-06T08:29:33Z</dcterms:modified>
</cp:coreProperties>
</file>