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256" r:id="rId2"/>
    <p:sldId id="307" r:id="rId3"/>
    <p:sldId id="306" r:id="rId4"/>
    <p:sldId id="264" r:id="rId5"/>
    <p:sldId id="334" r:id="rId6"/>
    <p:sldId id="323" r:id="rId7"/>
    <p:sldId id="324" r:id="rId8"/>
    <p:sldId id="325" r:id="rId9"/>
    <p:sldId id="326" r:id="rId10"/>
    <p:sldId id="257" r:id="rId11"/>
    <p:sldId id="258" r:id="rId12"/>
    <p:sldId id="304" r:id="rId13"/>
    <p:sldId id="259" r:id="rId14"/>
    <p:sldId id="265" r:id="rId15"/>
    <p:sldId id="300" r:id="rId16"/>
    <p:sldId id="333" r:id="rId17"/>
    <p:sldId id="290" r:id="rId18"/>
    <p:sldId id="291" r:id="rId19"/>
    <p:sldId id="329" r:id="rId20"/>
    <p:sldId id="267" r:id="rId21"/>
    <p:sldId id="302" r:id="rId22"/>
    <p:sldId id="287" r:id="rId23"/>
    <p:sldId id="285" r:id="rId24"/>
    <p:sldId id="286" r:id="rId25"/>
    <p:sldId id="288" r:id="rId26"/>
    <p:sldId id="327" r:id="rId27"/>
    <p:sldId id="292" r:id="rId28"/>
    <p:sldId id="293" r:id="rId29"/>
    <p:sldId id="294" r:id="rId30"/>
    <p:sldId id="296" r:id="rId31"/>
    <p:sldId id="299" r:id="rId32"/>
    <p:sldId id="295" r:id="rId33"/>
    <p:sldId id="266" r:id="rId34"/>
    <p:sldId id="317" r:id="rId35"/>
    <p:sldId id="318" r:id="rId36"/>
    <p:sldId id="328" r:id="rId37"/>
    <p:sldId id="281" r:id="rId38"/>
    <p:sldId id="270" r:id="rId39"/>
    <p:sldId id="271" r:id="rId40"/>
    <p:sldId id="310" r:id="rId41"/>
    <p:sldId id="272" r:id="rId42"/>
    <p:sldId id="273" r:id="rId43"/>
    <p:sldId id="274" r:id="rId44"/>
    <p:sldId id="311" r:id="rId45"/>
    <p:sldId id="312" r:id="rId46"/>
    <p:sldId id="314" r:id="rId47"/>
    <p:sldId id="315" r:id="rId48"/>
    <p:sldId id="275" r:id="rId49"/>
    <p:sldId id="276" r:id="rId50"/>
    <p:sldId id="330" r:id="rId51"/>
    <p:sldId id="332" r:id="rId52"/>
    <p:sldId id="331" r:id="rId53"/>
    <p:sldId id="280" r:id="rId54"/>
    <p:sldId id="316" r:id="rId5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5403AD-1E27-4364-AEDD-CF2C3E1D598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63404DD-C515-425F-9185-4E2BBFAC255B}">
      <dgm:prSet custT="1"/>
      <dgm:spPr/>
      <dgm:t>
        <a:bodyPr/>
        <a:lstStyle/>
        <a:p>
          <a:r>
            <a:rPr lang="kk-KZ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Составить </a:t>
          </a:r>
          <a:r>
            <a:rPr lang="kk-KZ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определение понятия</a:t>
          </a:r>
          <a:r>
            <a:rPr lang="kk-KZ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«</a:t>
          </a:r>
          <a:r>
            <a:rPr lang="ru-RU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инфекции, связанные с мочевым трактом»</a:t>
          </a:r>
          <a:r>
            <a:rPr lang="kk-KZ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со ссылками на доверяемые источники литературы</a:t>
          </a:r>
          <a:endParaRPr lang="ru-R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92C5BB-21B1-424C-83B2-D1C403C21A92}" type="parTrans" cxnId="{207E9286-C9F8-4EFA-A27E-5B5182A995CA}">
      <dgm:prSet/>
      <dgm:spPr/>
      <dgm:t>
        <a:bodyPr/>
        <a:lstStyle/>
        <a:p>
          <a:endParaRPr lang="ru-RU"/>
        </a:p>
      </dgm:t>
    </dgm:pt>
    <dgm:pt modelId="{AE1E469E-0E0C-4099-BF4D-7E74119956DF}" type="sibTrans" cxnId="{207E9286-C9F8-4EFA-A27E-5B5182A995CA}">
      <dgm:prSet/>
      <dgm:spPr/>
      <dgm:t>
        <a:bodyPr/>
        <a:lstStyle/>
        <a:p>
          <a:endParaRPr lang="ru-RU"/>
        </a:p>
      </dgm:t>
    </dgm:pt>
    <dgm:pt modelId="{BBE438A4-1A3B-4245-9CF5-F8B28AADD500}">
      <dgm:prSet custT="1"/>
      <dgm:spPr/>
      <dgm:t>
        <a:bodyPr/>
        <a:lstStyle/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ЗАДАНИЕ №1 </a:t>
          </a:r>
        </a:p>
      </dgm:t>
    </dgm:pt>
    <dgm:pt modelId="{5231116E-E62F-41C6-AB9E-4B52D2219D2F}" type="sibTrans" cxnId="{CB265E95-2B53-4F0B-AEC1-6107B718A166}">
      <dgm:prSet/>
      <dgm:spPr/>
      <dgm:t>
        <a:bodyPr/>
        <a:lstStyle/>
        <a:p>
          <a:endParaRPr lang="ru-RU"/>
        </a:p>
      </dgm:t>
    </dgm:pt>
    <dgm:pt modelId="{3737DE6F-3F0F-4903-88F5-9376B397AE93}" type="parTrans" cxnId="{CB265E95-2B53-4F0B-AEC1-6107B718A166}">
      <dgm:prSet/>
      <dgm:spPr/>
      <dgm:t>
        <a:bodyPr/>
        <a:lstStyle/>
        <a:p>
          <a:endParaRPr lang="ru-RU"/>
        </a:p>
      </dgm:t>
    </dgm:pt>
    <dgm:pt modelId="{527EA719-86E2-42B0-B871-2EB616960D73}" type="pres">
      <dgm:prSet presAssocID="{1C5403AD-1E27-4364-AEDD-CF2C3E1D598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C4846E2-864F-420F-8CC9-85DA0C2C1846}" type="pres">
      <dgm:prSet presAssocID="{663404DD-C515-425F-9185-4E2BBFAC255B}" presName="parentText" presStyleLbl="node1" presStyleIdx="0" presStyleCnt="2" custScaleY="154639" custLinFactY="162410" custLinFactNeighborY="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5BFE00-0DA2-4255-9FC3-80DE7B9C0A02}" type="pres">
      <dgm:prSet presAssocID="{AE1E469E-0E0C-4099-BF4D-7E74119956DF}" presName="spacer" presStyleCnt="0"/>
      <dgm:spPr/>
    </dgm:pt>
    <dgm:pt modelId="{4F5AECBD-54BA-4C0C-BBEE-C59384F739C4}" type="pres">
      <dgm:prSet presAssocID="{BBE438A4-1A3B-4245-9CF5-F8B28AADD500}" presName="parentText" presStyleLbl="node1" presStyleIdx="1" presStyleCnt="2" custScaleY="162153" custLinFactY="-220214" custLinFactNeighborY="-3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111A6D0-4A90-45BE-888B-3CD3E557373E}" type="presOf" srcId="{1C5403AD-1E27-4364-AEDD-CF2C3E1D598F}" destId="{527EA719-86E2-42B0-B871-2EB616960D73}" srcOrd="0" destOrd="0" presId="urn:microsoft.com/office/officeart/2005/8/layout/vList2"/>
    <dgm:cxn modelId="{207E9286-C9F8-4EFA-A27E-5B5182A995CA}" srcId="{1C5403AD-1E27-4364-AEDD-CF2C3E1D598F}" destId="{663404DD-C515-425F-9185-4E2BBFAC255B}" srcOrd="0" destOrd="0" parTransId="{5992C5BB-21B1-424C-83B2-D1C403C21A92}" sibTransId="{AE1E469E-0E0C-4099-BF4D-7E74119956DF}"/>
    <dgm:cxn modelId="{F44F40CF-107F-4CCF-BA5B-27B9A79F8908}" type="presOf" srcId="{663404DD-C515-425F-9185-4E2BBFAC255B}" destId="{DC4846E2-864F-420F-8CC9-85DA0C2C1846}" srcOrd="0" destOrd="0" presId="urn:microsoft.com/office/officeart/2005/8/layout/vList2"/>
    <dgm:cxn modelId="{CB265E95-2B53-4F0B-AEC1-6107B718A166}" srcId="{1C5403AD-1E27-4364-AEDD-CF2C3E1D598F}" destId="{BBE438A4-1A3B-4245-9CF5-F8B28AADD500}" srcOrd="1" destOrd="0" parTransId="{3737DE6F-3F0F-4903-88F5-9376B397AE93}" sibTransId="{5231116E-E62F-41C6-AB9E-4B52D2219D2F}"/>
    <dgm:cxn modelId="{6E82E9FB-D14A-41F5-9324-4EB1F04FFB37}" type="presOf" srcId="{BBE438A4-1A3B-4245-9CF5-F8B28AADD500}" destId="{4F5AECBD-54BA-4C0C-BBEE-C59384F739C4}" srcOrd="0" destOrd="0" presId="urn:microsoft.com/office/officeart/2005/8/layout/vList2"/>
    <dgm:cxn modelId="{56C07BF7-D91F-4FCF-83CD-D06719D81DF6}" type="presParOf" srcId="{527EA719-86E2-42B0-B871-2EB616960D73}" destId="{DC4846E2-864F-420F-8CC9-85DA0C2C1846}" srcOrd="0" destOrd="0" presId="urn:microsoft.com/office/officeart/2005/8/layout/vList2"/>
    <dgm:cxn modelId="{5B930670-CACF-445F-9499-11CF6C04BE7C}" type="presParOf" srcId="{527EA719-86E2-42B0-B871-2EB616960D73}" destId="{765BFE00-0DA2-4255-9FC3-80DE7B9C0A02}" srcOrd="1" destOrd="0" presId="urn:microsoft.com/office/officeart/2005/8/layout/vList2"/>
    <dgm:cxn modelId="{E93D343A-97C3-42D2-909C-07DC198F7D05}" type="presParOf" srcId="{527EA719-86E2-42B0-B871-2EB616960D73}" destId="{4F5AECBD-54BA-4C0C-BBEE-C59384F739C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C5403AD-1E27-4364-AEDD-CF2C3E1D598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63404DD-C515-425F-9185-4E2BBFAC255B}">
      <dgm:prSet custT="1"/>
      <dgm:spPr/>
      <dgm:t>
        <a:bodyPr/>
        <a:lstStyle/>
        <a:p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Составить формулу расчета показателя «уровень инфекций, связанных с катетером мочевого пузыря» по международной методике.</a:t>
          </a:r>
        </a:p>
        <a:p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Составить список факторов риска для возникновения инфекций, связанных с катетером мочевого пузыря</a:t>
          </a:r>
        </a:p>
      </dgm:t>
    </dgm:pt>
    <dgm:pt modelId="{5992C5BB-21B1-424C-83B2-D1C403C21A92}" type="parTrans" cxnId="{207E9286-C9F8-4EFA-A27E-5B5182A995CA}">
      <dgm:prSet/>
      <dgm:spPr/>
      <dgm:t>
        <a:bodyPr/>
        <a:lstStyle/>
        <a:p>
          <a:endParaRPr lang="ru-RU"/>
        </a:p>
      </dgm:t>
    </dgm:pt>
    <dgm:pt modelId="{AE1E469E-0E0C-4099-BF4D-7E74119956DF}" type="sibTrans" cxnId="{207E9286-C9F8-4EFA-A27E-5B5182A995CA}">
      <dgm:prSet/>
      <dgm:spPr/>
      <dgm:t>
        <a:bodyPr/>
        <a:lstStyle/>
        <a:p>
          <a:endParaRPr lang="ru-RU"/>
        </a:p>
      </dgm:t>
    </dgm:pt>
    <dgm:pt modelId="{BBE438A4-1A3B-4245-9CF5-F8B28AADD500}">
      <dgm:prSet custT="1"/>
      <dgm:spPr/>
      <dgm:t>
        <a:bodyPr/>
        <a:lstStyle/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ЗАДАНИЕ №2 </a:t>
          </a:r>
        </a:p>
      </dgm:t>
    </dgm:pt>
    <dgm:pt modelId="{5231116E-E62F-41C6-AB9E-4B52D2219D2F}" type="sibTrans" cxnId="{CB265E95-2B53-4F0B-AEC1-6107B718A166}">
      <dgm:prSet/>
      <dgm:spPr/>
      <dgm:t>
        <a:bodyPr/>
        <a:lstStyle/>
        <a:p>
          <a:endParaRPr lang="ru-RU"/>
        </a:p>
      </dgm:t>
    </dgm:pt>
    <dgm:pt modelId="{3737DE6F-3F0F-4903-88F5-9376B397AE93}" type="parTrans" cxnId="{CB265E95-2B53-4F0B-AEC1-6107B718A166}">
      <dgm:prSet/>
      <dgm:spPr/>
      <dgm:t>
        <a:bodyPr/>
        <a:lstStyle/>
        <a:p>
          <a:endParaRPr lang="ru-RU"/>
        </a:p>
      </dgm:t>
    </dgm:pt>
    <dgm:pt modelId="{527EA719-86E2-42B0-B871-2EB616960D73}" type="pres">
      <dgm:prSet presAssocID="{1C5403AD-1E27-4364-AEDD-CF2C3E1D598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C4846E2-864F-420F-8CC9-85DA0C2C1846}" type="pres">
      <dgm:prSet presAssocID="{663404DD-C515-425F-9185-4E2BBFAC255B}" presName="parentText" presStyleLbl="node1" presStyleIdx="0" presStyleCnt="2" custScaleY="308259" custLinFactY="152857" custLinFactNeighborX="177" custLinFactNeighborY="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5BFE00-0DA2-4255-9FC3-80DE7B9C0A02}" type="pres">
      <dgm:prSet presAssocID="{AE1E469E-0E0C-4099-BF4D-7E74119956DF}" presName="spacer" presStyleCnt="0"/>
      <dgm:spPr/>
    </dgm:pt>
    <dgm:pt modelId="{4F5AECBD-54BA-4C0C-BBEE-C59384F739C4}" type="pres">
      <dgm:prSet presAssocID="{BBE438A4-1A3B-4245-9CF5-F8B28AADD500}" presName="parentText" presStyleLbl="node1" presStyleIdx="1" presStyleCnt="2" custScaleY="129039" custLinFactY="-289111" custLinFactNeighborY="-3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669A683-21F2-45E4-AC97-332CEBF02061}" type="presOf" srcId="{663404DD-C515-425F-9185-4E2BBFAC255B}" destId="{DC4846E2-864F-420F-8CC9-85DA0C2C1846}" srcOrd="0" destOrd="0" presId="urn:microsoft.com/office/officeart/2005/8/layout/vList2"/>
    <dgm:cxn modelId="{207E9286-C9F8-4EFA-A27E-5B5182A995CA}" srcId="{1C5403AD-1E27-4364-AEDD-CF2C3E1D598F}" destId="{663404DD-C515-425F-9185-4E2BBFAC255B}" srcOrd="0" destOrd="0" parTransId="{5992C5BB-21B1-424C-83B2-D1C403C21A92}" sibTransId="{AE1E469E-0E0C-4099-BF4D-7E74119956DF}"/>
    <dgm:cxn modelId="{F40745ED-45A7-4411-9510-2AFDE346C43B}" type="presOf" srcId="{BBE438A4-1A3B-4245-9CF5-F8B28AADD500}" destId="{4F5AECBD-54BA-4C0C-BBEE-C59384F739C4}" srcOrd="0" destOrd="0" presId="urn:microsoft.com/office/officeart/2005/8/layout/vList2"/>
    <dgm:cxn modelId="{CB265E95-2B53-4F0B-AEC1-6107B718A166}" srcId="{1C5403AD-1E27-4364-AEDD-CF2C3E1D598F}" destId="{BBE438A4-1A3B-4245-9CF5-F8B28AADD500}" srcOrd="1" destOrd="0" parTransId="{3737DE6F-3F0F-4903-88F5-9376B397AE93}" sibTransId="{5231116E-E62F-41C6-AB9E-4B52D2219D2F}"/>
    <dgm:cxn modelId="{E1F780E0-E7D1-475C-A974-522F1F45F824}" type="presOf" srcId="{1C5403AD-1E27-4364-AEDD-CF2C3E1D598F}" destId="{527EA719-86E2-42B0-B871-2EB616960D73}" srcOrd="0" destOrd="0" presId="urn:microsoft.com/office/officeart/2005/8/layout/vList2"/>
    <dgm:cxn modelId="{660EA544-4967-4270-9903-1D40A0E3591F}" type="presParOf" srcId="{527EA719-86E2-42B0-B871-2EB616960D73}" destId="{DC4846E2-864F-420F-8CC9-85DA0C2C1846}" srcOrd="0" destOrd="0" presId="urn:microsoft.com/office/officeart/2005/8/layout/vList2"/>
    <dgm:cxn modelId="{95833F93-3E51-40DF-85F7-A828E3172FE2}" type="presParOf" srcId="{527EA719-86E2-42B0-B871-2EB616960D73}" destId="{765BFE00-0DA2-4255-9FC3-80DE7B9C0A02}" srcOrd="1" destOrd="0" presId="urn:microsoft.com/office/officeart/2005/8/layout/vList2"/>
    <dgm:cxn modelId="{A9078C60-738F-4A6A-AC77-7935331BD74D}" type="presParOf" srcId="{527EA719-86E2-42B0-B871-2EB616960D73}" destId="{4F5AECBD-54BA-4C0C-BBEE-C59384F739C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C5403AD-1E27-4364-AEDD-CF2C3E1D598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63404DD-C515-425F-9185-4E2BBFAC255B}">
      <dgm:prSet custT="1"/>
      <dgm:spPr/>
      <dgm:t>
        <a:bodyPr/>
        <a:lstStyle/>
        <a:p>
          <a:r>
            <a:rPr lang="ru-RU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Составить список действий (Рекомендаций для медперсонала) для профилактики инфекций, связанных с катетером мочевого пузыря</a:t>
          </a:r>
        </a:p>
      </dgm:t>
    </dgm:pt>
    <dgm:pt modelId="{5992C5BB-21B1-424C-83B2-D1C403C21A92}" type="parTrans" cxnId="{207E9286-C9F8-4EFA-A27E-5B5182A995CA}">
      <dgm:prSet/>
      <dgm:spPr/>
      <dgm:t>
        <a:bodyPr/>
        <a:lstStyle/>
        <a:p>
          <a:endParaRPr lang="ru-RU"/>
        </a:p>
      </dgm:t>
    </dgm:pt>
    <dgm:pt modelId="{AE1E469E-0E0C-4099-BF4D-7E74119956DF}" type="sibTrans" cxnId="{207E9286-C9F8-4EFA-A27E-5B5182A995CA}">
      <dgm:prSet/>
      <dgm:spPr/>
      <dgm:t>
        <a:bodyPr/>
        <a:lstStyle/>
        <a:p>
          <a:endParaRPr lang="ru-RU"/>
        </a:p>
      </dgm:t>
    </dgm:pt>
    <dgm:pt modelId="{BBE438A4-1A3B-4245-9CF5-F8B28AADD500}">
      <dgm:prSet custT="1"/>
      <dgm:spPr/>
      <dgm:t>
        <a:bodyPr/>
        <a:lstStyle/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ЗАДАНИЕ №3 </a:t>
          </a:r>
        </a:p>
      </dgm:t>
    </dgm:pt>
    <dgm:pt modelId="{3737DE6F-3F0F-4903-88F5-9376B397AE93}" type="parTrans" cxnId="{CB265E95-2B53-4F0B-AEC1-6107B718A166}">
      <dgm:prSet/>
      <dgm:spPr/>
      <dgm:t>
        <a:bodyPr/>
        <a:lstStyle/>
        <a:p>
          <a:endParaRPr lang="ru-RU"/>
        </a:p>
      </dgm:t>
    </dgm:pt>
    <dgm:pt modelId="{5231116E-E62F-41C6-AB9E-4B52D2219D2F}" type="sibTrans" cxnId="{CB265E95-2B53-4F0B-AEC1-6107B718A166}">
      <dgm:prSet/>
      <dgm:spPr/>
      <dgm:t>
        <a:bodyPr/>
        <a:lstStyle/>
        <a:p>
          <a:endParaRPr lang="ru-RU"/>
        </a:p>
      </dgm:t>
    </dgm:pt>
    <dgm:pt modelId="{527EA719-86E2-42B0-B871-2EB616960D73}" type="pres">
      <dgm:prSet presAssocID="{1C5403AD-1E27-4364-AEDD-CF2C3E1D598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C4846E2-864F-420F-8CC9-85DA0C2C1846}" type="pres">
      <dgm:prSet presAssocID="{663404DD-C515-425F-9185-4E2BBFAC255B}" presName="parentText" presStyleLbl="node1" presStyleIdx="0" presStyleCnt="2" custScaleY="177299" custLinFactY="117070" custLinFactNeighborY="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5BFE00-0DA2-4255-9FC3-80DE7B9C0A02}" type="pres">
      <dgm:prSet presAssocID="{AE1E469E-0E0C-4099-BF4D-7E74119956DF}" presName="spacer" presStyleCnt="0"/>
      <dgm:spPr/>
    </dgm:pt>
    <dgm:pt modelId="{4F5AECBD-54BA-4C0C-BBEE-C59384F739C4}" type="pres">
      <dgm:prSet presAssocID="{BBE438A4-1A3B-4245-9CF5-F8B28AADD500}" presName="parentText" presStyleLbl="node1" presStyleIdx="1" presStyleCnt="2" custScaleY="113279" custLinFactY="-175967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669A683-21F2-45E4-AC97-332CEBF02061}" type="presOf" srcId="{663404DD-C515-425F-9185-4E2BBFAC255B}" destId="{DC4846E2-864F-420F-8CC9-85DA0C2C1846}" srcOrd="0" destOrd="0" presId="urn:microsoft.com/office/officeart/2005/8/layout/vList2"/>
    <dgm:cxn modelId="{207E9286-C9F8-4EFA-A27E-5B5182A995CA}" srcId="{1C5403AD-1E27-4364-AEDD-CF2C3E1D598F}" destId="{663404DD-C515-425F-9185-4E2BBFAC255B}" srcOrd="0" destOrd="0" parTransId="{5992C5BB-21B1-424C-83B2-D1C403C21A92}" sibTransId="{AE1E469E-0E0C-4099-BF4D-7E74119956DF}"/>
    <dgm:cxn modelId="{F40745ED-45A7-4411-9510-2AFDE346C43B}" type="presOf" srcId="{BBE438A4-1A3B-4245-9CF5-F8B28AADD500}" destId="{4F5AECBD-54BA-4C0C-BBEE-C59384F739C4}" srcOrd="0" destOrd="0" presId="urn:microsoft.com/office/officeart/2005/8/layout/vList2"/>
    <dgm:cxn modelId="{CB265E95-2B53-4F0B-AEC1-6107B718A166}" srcId="{1C5403AD-1E27-4364-AEDD-CF2C3E1D598F}" destId="{BBE438A4-1A3B-4245-9CF5-F8B28AADD500}" srcOrd="1" destOrd="0" parTransId="{3737DE6F-3F0F-4903-88F5-9376B397AE93}" sibTransId="{5231116E-E62F-41C6-AB9E-4B52D2219D2F}"/>
    <dgm:cxn modelId="{E1F780E0-E7D1-475C-A974-522F1F45F824}" type="presOf" srcId="{1C5403AD-1E27-4364-AEDD-CF2C3E1D598F}" destId="{527EA719-86E2-42B0-B871-2EB616960D73}" srcOrd="0" destOrd="0" presId="urn:microsoft.com/office/officeart/2005/8/layout/vList2"/>
    <dgm:cxn modelId="{660EA544-4967-4270-9903-1D40A0E3591F}" type="presParOf" srcId="{527EA719-86E2-42B0-B871-2EB616960D73}" destId="{DC4846E2-864F-420F-8CC9-85DA0C2C1846}" srcOrd="0" destOrd="0" presId="urn:microsoft.com/office/officeart/2005/8/layout/vList2"/>
    <dgm:cxn modelId="{95833F93-3E51-40DF-85F7-A828E3172FE2}" type="presParOf" srcId="{527EA719-86E2-42B0-B871-2EB616960D73}" destId="{765BFE00-0DA2-4255-9FC3-80DE7B9C0A02}" srcOrd="1" destOrd="0" presId="urn:microsoft.com/office/officeart/2005/8/layout/vList2"/>
    <dgm:cxn modelId="{A9078C60-738F-4A6A-AC77-7935331BD74D}" type="presParOf" srcId="{527EA719-86E2-42B0-B871-2EB616960D73}" destId="{4F5AECBD-54BA-4C0C-BBEE-C59384F739C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C5403AD-1E27-4364-AEDD-CF2C3E1D598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63404DD-C515-425F-9185-4E2BBFAC255B}">
      <dgm:prSet custT="1"/>
      <dgm:spPr/>
      <dgm:t>
        <a:bodyPr/>
        <a:lstStyle/>
        <a:p>
          <a:r>
            <a:rPr lang="kk-KZ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Составить </a:t>
          </a:r>
          <a:r>
            <a:rPr lang="kk-KZ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тестовые вопросы для проверки знаний </a:t>
          </a:r>
          <a:r>
            <a:rPr lang="kk-KZ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(не менее 10 вопросов, с вариантами ответов ) медперсонала по профилактике </a:t>
          </a:r>
          <a:endParaRPr lang="ru-R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92C5BB-21B1-424C-83B2-D1C403C21A92}" type="parTrans" cxnId="{207E9286-C9F8-4EFA-A27E-5B5182A995CA}">
      <dgm:prSet/>
      <dgm:spPr/>
      <dgm:t>
        <a:bodyPr/>
        <a:lstStyle/>
        <a:p>
          <a:endParaRPr lang="ru-RU"/>
        </a:p>
      </dgm:t>
    </dgm:pt>
    <dgm:pt modelId="{AE1E469E-0E0C-4099-BF4D-7E74119956DF}" type="sibTrans" cxnId="{207E9286-C9F8-4EFA-A27E-5B5182A995CA}">
      <dgm:prSet/>
      <dgm:spPr/>
      <dgm:t>
        <a:bodyPr/>
        <a:lstStyle/>
        <a:p>
          <a:endParaRPr lang="ru-RU"/>
        </a:p>
      </dgm:t>
    </dgm:pt>
    <dgm:pt modelId="{2AA5D253-9291-4BED-A1AD-F7D00A833EEE}">
      <dgm:prSet custT="1"/>
      <dgm:spPr/>
      <dgm:t>
        <a:bodyPr/>
        <a:lstStyle/>
        <a:p>
          <a:r>
            <a:rPr lang="ru-RU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протестировать членов группы с целью выявления качества вопросов (отредактировать с помощью группы)</a:t>
          </a:r>
        </a:p>
      </dgm:t>
    </dgm:pt>
    <dgm:pt modelId="{1F7BCA4A-BADD-413C-A71B-CDF65A8B00DF}" type="parTrans" cxnId="{8686A8B9-C132-4D19-A980-972DCC9DAE35}">
      <dgm:prSet/>
      <dgm:spPr/>
      <dgm:t>
        <a:bodyPr/>
        <a:lstStyle/>
        <a:p>
          <a:endParaRPr lang="ru-RU"/>
        </a:p>
      </dgm:t>
    </dgm:pt>
    <dgm:pt modelId="{32107DA1-0EFD-4822-9721-9C26996122A8}" type="sibTrans" cxnId="{8686A8B9-C132-4D19-A980-972DCC9DAE35}">
      <dgm:prSet/>
      <dgm:spPr/>
      <dgm:t>
        <a:bodyPr/>
        <a:lstStyle/>
        <a:p>
          <a:endParaRPr lang="ru-RU"/>
        </a:p>
      </dgm:t>
    </dgm:pt>
    <dgm:pt modelId="{527EA719-86E2-42B0-B871-2EB616960D73}" type="pres">
      <dgm:prSet presAssocID="{1C5403AD-1E27-4364-AEDD-CF2C3E1D598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C4846E2-864F-420F-8CC9-85DA0C2C1846}" type="pres">
      <dgm:prSet presAssocID="{663404DD-C515-425F-9185-4E2BBFAC255B}" presName="parentText" presStyleLbl="node1" presStyleIdx="0" presStyleCnt="2" custScaleY="112408" custLinFactNeighborX="-1632" custLinFactNeighborY="-3609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5BFE00-0DA2-4255-9FC3-80DE7B9C0A02}" type="pres">
      <dgm:prSet presAssocID="{AE1E469E-0E0C-4099-BF4D-7E74119956DF}" presName="spacer" presStyleCnt="0"/>
      <dgm:spPr/>
    </dgm:pt>
    <dgm:pt modelId="{979E2F7E-2764-4243-BFCF-20F5B30D408F}" type="pres">
      <dgm:prSet presAssocID="{2AA5D253-9291-4BED-A1AD-F7D00A833EEE}" presName="parentText" presStyleLbl="node1" presStyleIdx="1" presStyleCnt="2" custScaleY="113894" custLinFactNeighborY="-7983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A89271D-3B69-47A4-A57C-41C65B8F0D03}" type="presOf" srcId="{1C5403AD-1E27-4364-AEDD-CF2C3E1D598F}" destId="{527EA719-86E2-42B0-B871-2EB616960D73}" srcOrd="0" destOrd="0" presId="urn:microsoft.com/office/officeart/2005/8/layout/vList2"/>
    <dgm:cxn modelId="{207E9286-C9F8-4EFA-A27E-5B5182A995CA}" srcId="{1C5403AD-1E27-4364-AEDD-CF2C3E1D598F}" destId="{663404DD-C515-425F-9185-4E2BBFAC255B}" srcOrd="0" destOrd="0" parTransId="{5992C5BB-21B1-424C-83B2-D1C403C21A92}" sibTransId="{AE1E469E-0E0C-4099-BF4D-7E74119956DF}"/>
    <dgm:cxn modelId="{95566FFD-2AF7-4BCC-94C9-1583F082510A}" type="presOf" srcId="{663404DD-C515-425F-9185-4E2BBFAC255B}" destId="{DC4846E2-864F-420F-8CC9-85DA0C2C1846}" srcOrd="0" destOrd="0" presId="urn:microsoft.com/office/officeart/2005/8/layout/vList2"/>
    <dgm:cxn modelId="{7AC60894-61A8-48AC-975F-6D5EAED85737}" type="presOf" srcId="{2AA5D253-9291-4BED-A1AD-F7D00A833EEE}" destId="{979E2F7E-2764-4243-BFCF-20F5B30D408F}" srcOrd="0" destOrd="0" presId="urn:microsoft.com/office/officeart/2005/8/layout/vList2"/>
    <dgm:cxn modelId="{8686A8B9-C132-4D19-A980-972DCC9DAE35}" srcId="{1C5403AD-1E27-4364-AEDD-CF2C3E1D598F}" destId="{2AA5D253-9291-4BED-A1AD-F7D00A833EEE}" srcOrd="1" destOrd="0" parTransId="{1F7BCA4A-BADD-413C-A71B-CDF65A8B00DF}" sibTransId="{32107DA1-0EFD-4822-9721-9C26996122A8}"/>
    <dgm:cxn modelId="{9D9C2187-5D46-4D1E-8060-A0B048A63A53}" type="presParOf" srcId="{527EA719-86E2-42B0-B871-2EB616960D73}" destId="{DC4846E2-864F-420F-8CC9-85DA0C2C1846}" srcOrd="0" destOrd="0" presId="urn:microsoft.com/office/officeart/2005/8/layout/vList2"/>
    <dgm:cxn modelId="{B3A9DE52-451E-4C3A-8DC8-22001E534225}" type="presParOf" srcId="{527EA719-86E2-42B0-B871-2EB616960D73}" destId="{765BFE00-0DA2-4255-9FC3-80DE7B9C0A02}" srcOrd="1" destOrd="0" presId="urn:microsoft.com/office/officeart/2005/8/layout/vList2"/>
    <dgm:cxn modelId="{311CDBF3-9778-48BF-A8FC-E04607BCE274}" type="presParOf" srcId="{527EA719-86E2-42B0-B871-2EB616960D73}" destId="{979E2F7E-2764-4243-BFCF-20F5B30D408F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D2A489-368E-4287-8872-5E987B575C12}" type="datetimeFigureOut">
              <a:rPr lang="ru-RU" smtClean="0"/>
              <a:pPr/>
              <a:t>08.04.2022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3F78EF-8E9D-4432-9EA8-888BD0C7B6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077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78EF-8E9D-4432-9EA8-888BD0C7B629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219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78EF-8E9D-4432-9EA8-888BD0C7B629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18224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78EF-8E9D-4432-9EA8-888BD0C7B629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95288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78EF-8E9D-4432-9EA8-888BD0C7B629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929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71E98-44E5-431F-B348-E7BF0F89E804}" type="datetimeFigureOut">
              <a:rPr lang="ru-RU" smtClean="0"/>
              <a:pPr/>
              <a:t>08.04.2022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38936-3D34-4414-B9FA-B3B7606768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921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71E98-44E5-431F-B348-E7BF0F89E804}" type="datetimeFigureOut">
              <a:rPr lang="ru-RU" smtClean="0"/>
              <a:pPr/>
              <a:t>08.04.2022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38936-3D34-4414-B9FA-B3B7606768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185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71E98-44E5-431F-B348-E7BF0F89E804}" type="datetimeFigureOut">
              <a:rPr lang="ru-RU" smtClean="0"/>
              <a:pPr/>
              <a:t>08.04.2022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38936-3D34-4414-B9FA-B3B7606768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518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71E98-44E5-431F-B348-E7BF0F89E804}" type="datetimeFigureOut">
              <a:rPr lang="ru-RU" smtClean="0"/>
              <a:pPr/>
              <a:t>08.04.2022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38936-3D34-4414-B9FA-B3B7606768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044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71E98-44E5-431F-B348-E7BF0F89E804}" type="datetimeFigureOut">
              <a:rPr lang="ru-RU" smtClean="0"/>
              <a:pPr/>
              <a:t>08.04.2022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38936-3D34-4414-B9FA-B3B7606768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950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71E98-44E5-431F-B348-E7BF0F89E804}" type="datetimeFigureOut">
              <a:rPr lang="ru-RU" smtClean="0"/>
              <a:pPr/>
              <a:t>08.04.2022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38936-3D34-4414-B9FA-B3B7606768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260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71E98-44E5-431F-B348-E7BF0F89E804}" type="datetimeFigureOut">
              <a:rPr lang="ru-RU" smtClean="0"/>
              <a:pPr/>
              <a:t>08.04.2022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38936-3D34-4414-B9FA-B3B7606768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264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71E98-44E5-431F-B348-E7BF0F89E804}" type="datetimeFigureOut">
              <a:rPr lang="ru-RU" smtClean="0"/>
              <a:pPr/>
              <a:t>08.04.2022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38936-3D34-4414-B9FA-B3B7606768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741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71E98-44E5-431F-B348-E7BF0F89E804}" type="datetimeFigureOut">
              <a:rPr lang="ru-RU" smtClean="0"/>
              <a:pPr/>
              <a:t>08.04.2022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38936-3D34-4414-B9FA-B3B7606768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090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71E98-44E5-431F-B348-E7BF0F89E804}" type="datetimeFigureOut">
              <a:rPr lang="ru-RU" smtClean="0"/>
              <a:pPr/>
              <a:t>08.04.2022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38936-3D34-4414-B9FA-B3B7606768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038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71E98-44E5-431F-B348-E7BF0F89E804}" type="datetimeFigureOut">
              <a:rPr lang="ru-RU" smtClean="0"/>
              <a:pPr/>
              <a:t>08.04.2022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38936-3D34-4414-B9FA-B3B7606768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332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871E98-44E5-431F-B348-E7BF0F89E804}" type="datetimeFigureOut">
              <a:rPr lang="ru-RU" smtClean="0"/>
              <a:pPr/>
              <a:t>08.04.2022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38936-3D34-4414-B9FA-B3B7606768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031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fectioncontroltoday.com/view/battling-hais-a-primer-for-infection-preventionists" TargetMode="External"/><Relationship Id="rId2" Type="http://schemas.openxmlformats.org/officeDocument/2006/relationships/hyperlink" Target="https://www.cdc.gov/nhsn/pdfs/pscmanual/7psccauticurrent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who.int/infection-prevention/tools/core-components/CAUTI_student-handbook.pdf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neurology.ru/sites/default/files/assets/documents/2016/09/popov-sergey-vitalevich-dissertaciya-02.09.2016.pdf?download=1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infectioncontrol/pdf/guidelines/cauti-guidelines-H.pd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nhsn/pdfs/pscmanual/7psccauticurrent.pd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ecdc.europa.eu/sites/default/files/media/en/publications/Publications/PPS-HAI-antimicrobial-use-EU-acute-care-hospitals-V5-3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cdc.gov/infectioncontrol/pdf/guidelines/cauti-guidelines-H.pdf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who.int/infection-prevention/tools/core-components/CAUTI_student-handbook.pdf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cdc.gov/nhsn/pdfs/pscmanual/7psccauticurrent.pdf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cdc.gov/nhsn/pdfs/pscmanual/7psccauticurrent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tagram.com/ncph_kz/" TargetMode="External"/><Relationship Id="rId2" Type="http://schemas.openxmlformats.org/officeDocument/2006/relationships/hyperlink" Target="https://hls.kz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hyperlink" Target="https://www.facebook.com/www.hls.kz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10034954" cy="1972529"/>
          </a:xfrm>
        </p:spPr>
        <p:txBody>
          <a:bodyPr>
            <a:normAutofit/>
          </a:bodyPr>
          <a:lstStyle/>
          <a:p>
            <a:r>
              <a:rPr lang="ru-RU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инфекций, связанных с катетером мочевого пузыря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6547" y="3187134"/>
            <a:ext cx="10049860" cy="3162886"/>
          </a:xfrm>
        </p:spPr>
        <p:txBody>
          <a:bodyPr>
            <a:normAutofit fontScale="92500" lnSpcReduction="10000"/>
          </a:bodyPr>
          <a:lstStyle/>
          <a:p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6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Ментор: главный эпидемиолог Департамента эпидемиологического  контроля Корпоративного Фонда «UMC»</a:t>
            </a:r>
            <a:r>
              <a:rPr lang="ru-RU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Агажаева Г.О.               </a:t>
            </a:r>
          </a:p>
          <a:p>
            <a:pPr algn="l"/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 	</a:t>
            </a:r>
            <a:r>
              <a:rPr lang="ru-RU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Подготовили слушатели:</a:t>
            </a:r>
          </a:p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			</a:t>
            </a:r>
            <a:r>
              <a:rPr lang="ru-RU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Султанкулова</a:t>
            </a:r>
            <a:r>
              <a:rPr lang="ru-RU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А.Н.</a:t>
            </a:r>
          </a:p>
          <a:p>
            <a:pPr lvl="2"/>
            <a:r>
              <a:rPr lang="ru-RU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       2. </a:t>
            </a:r>
            <a:r>
              <a:rPr lang="ru-RU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Шайхлесова</a:t>
            </a:r>
            <a:r>
              <a:rPr lang="ru-RU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А.О.</a:t>
            </a:r>
          </a:p>
          <a:p>
            <a:r>
              <a:rPr lang="ru-RU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   	      3. </a:t>
            </a:r>
            <a:r>
              <a:rPr lang="ru-RU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Еламанова</a:t>
            </a:r>
            <a:r>
              <a:rPr lang="ru-RU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З.А.</a:t>
            </a:r>
          </a:p>
          <a:p>
            <a:r>
              <a:rPr lang="ru-RU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        4. </a:t>
            </a:r>
            <a:r>
              <a:rPr lang="ru-RU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Кушаканова</a:t>
            </a:r>
            <a:r>
              <a:rPr lang="ru-RU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Х.Т.</a:t>
            </a:r>
          </a:p>
          <a:p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user\Desktop\Безымянный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16" y="152400"/>
            <a:ext cx="11908964" cy="109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17445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116" y="1252766"/>
            <a:ext cx="11908964" cy="5470051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CAUTI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пятый по распространению ИСМП по оценкам 62 700 ИМП в больницах неотложной помощи – 32%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ИМП приходится более 9,5% инфекций, зарегистрированных в больницах неотложной помощи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12-16% взрослых стационарных пациентов будут иметь постоянный мочевой катетер (далее –ПМК) в течение некоторого времени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пребывания в стационаре и каждый день пребывания постоянного мочевого катетера у пациента на 3-7% повышает риск заражения  КАИМП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осложнения КАИМП: простатит, эпидидимит, орхит у мужчин, цистит, пиелонефрит, грамотрицательная бактериемия, эндокардит, остеомиелит позвоночника, септический артрит,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эндофтальмит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менингит у больных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осложнения, связанные с КАИМП, вызывают дискомфорт пациентов, длительное пребывание в больнице, повышенная стоимость и смертность;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жегодно регистрируется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13 000 смертей связаны с ИМП</a:t>
            </a:r>
          </a:p>
          <a:p>
            <a:pPr marL="0" indent="0">
              <a:buNone/>
            </a:pPr>
            <a:endParaRPr lang="kk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kk-KZ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https://www.cdc.gov/nhsn/pdfs/pscmanual/7psccauticurrent.pdf</a:t>
            </a:r>
            <a:endParaRPr lang="kk-KZ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https://www.infectioncontroltoday.com/view/battling-hais-a-primer-for-infection-preventionists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user\Desktop\Безымянный.png">
            <a:extLst>
              <a:ext uri="{FF2B5EF4-FFF2-40B4-BE49-F238E27FC236}">
                <a16:creationId xmlns="" xmlns:a16="http://schemas.microsoft.com/office/drawing/2014/main" id="{BA8F0D69-B9EC-4CBF-BB57-911EEFC08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16" y="15046"/>
            <a:ext cx="11908964" cy="1236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19217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1746" y="950743"/>
            <a:ext cx="11058255" cy="942534"/>
          </a:xfrm>
        </p:spPr>
        <p:txBody>
          <a:bodyPr>
            <a:normAutofit/>
          </a:bodyPr>
          <a:lstStyle/>
          <a:p>
            <a:pPr algn="ctr"/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показаний к катетеризации мочевого пузыря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2604" y="1615441"/>
            <a:ext cx="11565987" cy="503857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Клиническое состояние, при котором необходим прерывистый прямой катетер или наружный катетер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задержка либо недержание мочи (недержание мочи, когда медсестры могут переворачивать/обеспечивать уход за кожей имеющимися средствами, включая пациентов с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интактной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кожей, дерматитом, связанным с недержанием мочи, пролежни I и II стадии и закрытые глубокие повреждения тканей)</a:t>
            </a:r>
          </a:p>
          <a:p>
            <a:pPr lvl="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кровотечения</a:t>
            </a:r>
          </a:p>
          <a:p>
            <a:pPr lvl="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лекарственных препаратов 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рентгенконтрастных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веществ в мочевой пузырь</a:t>
            </a:r>
          </a:p>
          <a:p>
            <a:pPr lvl="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забор образца мочи для некоторых исследований (случайный или 24-часовой сбор мочи для стерильных или нестерильных образцов</a:t>
            </a:r>
          </a:p>
          <a:p>
            <a:pPr marL="0" indent="0" algn="just">
              <a:buNone/>
            </a:pP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C:\Users\user\Desktop\Безымянный.png">
            <a:extLst>
              <a:ext uri="{FF2B5EF4-FFF2-40B4-BE49-F238E27FC236}">
                <a16:creationId xmlns="" xmlns:a16="http://schemas.microsoft.com/office/drawing/2014/main" id="{4AE51544-69C2-4D47-8A95-7F01A8DFDA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16" y="15046"/>
            <a:ext cx="11908964" cy="1236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98515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1746" y="950743"/>
            <a:ext cx="11058255" cy="942534"/>
          </a:xfrm>
        </p:spPr>
        <p:txBody>
          <a:bodyPr>
            <a:normAutofit/>
          </a:bodyPr>
          <a:lstStyle/>
          <a:p>
            <a:pPr algn="ctr"/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показаний к катетеризации мочевого пузыря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2604" y="1615441"/>
            <a:ext cx="11565987" cy="5038578"/>
          </a:xfrm>
        </p:spPr>
        <p:txBody>
          <a:bodyPr>
            <a:noAutofit/>
          </a:bodyPr>
          <a:lstStyle/>
          <a:p>
            <a:pPr lvl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после операции, которую делали больше 2 часов;</a:t>
            </a:r>
          </a:p>
          <a:p>
            <a:pPr lvl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критические состояния</a:t>
            </a:r>
          </a:p>
          <a:p>
            <a:pPr lvl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запрос пациента или семьи, если в противном случае не ожидается трудностей с управлением мочеиспусканием у умирающего пациента, в том числе при транспортировке пациента</a:t>
            </a:r>
          </a:p>
          <a:p>
            <a:pPr lvl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Фолея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снижения риска падений за счет сведения к минимуму необходимости вставать, чтобы помочиться</a:t>
            </a:r>
          </a:p>
          <a:p>
            <a:pPr lvl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пациенту назначен «постельный режим» без строгого требования неподвижности (например, целлюлит нижних конечностей)</a:t>
            </a:r>
          </a:p>
          <a:p>
            <a:pPr lvl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инфекции мочевыводящих путей у пациентов с недержанием кала или диареей или лечение частого, болезненного мочеиспускания у пациентов с мочевыводящими путями инфекционное заболевание</a:t>
            </a:r>
          </a:p>
          <a:p>
            <a:pPr marL="0" indent="0">
              <a:buNone/>
            </a:pPr>
            <a:endParaRPr lang="kk-KZ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Ссылка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kk-KZ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https://www.who.int/infection-prevention/tools/core-components/CAUTI_student-handbook.pdf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стр. 16-17</a:t>
            </a:r>
          </a:p>
        </p:txBody>
      </p:sp>
      <p:pic>
        <p:nvPicPr>
          <p:cNvPr id="8" name="Picture 2" descr="C:\Users\user\Desktop\Безымянный.png">
            <a:extLst>
              <a:ext uri="{FF2B5EF4-FFF2-40B4-BE49-F238E27FC236}">
                <a16:creationId xmlns="" xmlns:a16="http://schemas.microsoft.com/office/drawing/2014/main" id="{4AE51544-69C2-4D47-8A95-7F01A8DFDA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16" y="15046"/>
            <a:ext cx="11908964" cy="1236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33230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4981" y="1068510"/>
            <a:ext cx="10515600" cy="1126791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катетеров мочевого пузыря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116" y="1927274"/>
            <a:ext cx="11908964" cy="4787425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здравоохранении используются три типа катетера:</a:t>
            </a:r>
          </a:p>
          <a:p>
            <a:pPr marL="742950" indent="-742950">
              <a:buFont typeface="+mj-lt"/>
              <a:buAutoNum type="arabicPeriod"/>
              <a:tabLst>
                <a:tab pos="360363" algn="l"/>
              </a:tabLst>
            </a:pP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постоянные катетеры (</a:t>
            </a:r>
            <a:r>
              <a:rPr lang="ru-RU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Фолея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уретральные (наиболее распространенные) или надлобковые (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напр.ножевое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ранение живота)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наружные катетеры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(катетеры презервативов/трубки Пола) – обычно используются у мужчин с серьезными функциональными или когнитивными нарушениями, такими как деменция – обычно более удобны и несут меньший риск инфекции, чем постоянные катетеры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краткосрочные (периодические) катетеры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для использования, когда пациенту может понадобиться катетер в течение короткого периода времени после операции</a:t>
            </a:r>
          </a:p>
          <a:p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Мочевые катетеры бывают разных размеров для взрослых и детей.</a:t>
            </a:r>
          </a:p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анатомические различия между мужчинами и женщинами; например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Фоли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размеры 12–18</a:t>
            </a:r>
          </a:p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французский/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для взрослых и 6–8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детей</a:t>
            </a:r>
          </a:p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мочевые катетеры также доступны из различных материалов, включая латекс, силикон (для свести к минимуму образование биопленки; хорош при аллергии на латекс) и ряд других материалов, такие как силикон-эластомер,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гидрогелевое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покрытие и антимикробное покрытие (серебряный сплав покрытие)</a:t>
            </a:r>
          </a:p>
        </p:txBody>
      </p:sp>
      <p:pic>
        <p:nvPicPr>
          <p:cNvPr id="4" name="Picture 2" descr="C:\Users\user\Desktop\Безымянный.png">
            <a:extLst>
              <a:ext uri="{FF2B5EF4-FFF2-40B4-BE49-F238E27FC236}">
                <a16:creationId xmlns="" xmlns:a16="http://schemas.microsoft.com/office/drawing/2014/main" id="{ACFA8923-EE57-46CB-9BC9-664E9B966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16" y="15046"/>
            <a:ext cx="11908964" cy="1236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38069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5426" y="1244748"/>
            <a:ext cx="10819228" cy="421928"/>
          </a:xfrm>
        </p:spPr>
        <p:txBody>
          <a:bodyPr>
            <a:noAutofit/>
          </a:bodyPr>
          <a:lstStyle/>
          <a:p>
            <a:pPr algn="ctr"/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необоснованной катетеризации мочевого пузыря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2880" y="1623848"/>
            <a:ext cx="11603959" cy="5090852"/>
          </a:xfrm>
        </p:spPr>
        <p:txBody>
          <a:bodyPr>
            <a:no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недавнего времени задержку мочи рассматривали исключительно как осложнение урологического заболевания в связи с тем, что наиболее частой ее причиной является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механическая обструкция по ходу мочеиспускательного канала, что вследствие увеличения простаты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основном встречается у мужчин преимущественно пожилого и старческого возраста. 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Острая и хроническая задержка мочи являются весьма распространенными и характерными осложнениями заболеваний центральной и периферической нервной системы (сосудистых, опухолевых,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нейродегенеративных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воспалительных). Нейрогенная задержка мочи является характерным проявлением острых и хронических заболеваний нервной системы и не только снижает качество жизни больных, но и при отсутствии необходимых лечебных мероприятий может стать причиной их гибели вследствие уремии 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уросепсиса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Учитывая возрастающую актуальность этого состояния, особый интерес представляют исследования нозологической структуры заболеваний головного и спинного мозга, осложняющихся НЗМ. 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Недостаточно также изучены характер и динамика симптомов нижних мочевых путей в зависимости от локализации патологического процесса в ЦНС, а также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уродинамические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особенности нейрогенных обструктивных расстройств мочеиспускания при различных заболеваниях нервной системы и не разработаны алгоритмы восстановления самостоятельного мочеиспускания при НЗМ в зависимости от этиологического фактора.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пациентов домов престарелых для лечения недержания мочи.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качестве ухода за пациентом.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нозокомиальные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ИМП, являются частой причиной заболеваемости и летальности у пациентов с нейрогенными обструктивными расстройствами мочеиспускания. 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Ссылка: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www.neurology.ru/sites/default/files/assets/documents/2016/09/popov-sergey-vitalevich-dissertaciya-02.09.2016.pdf?download=1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user\Desktop\Безымянный.png">
            <a:extLst>
              <a:ext uri="{FF2B5EF4-FFF2-40B4-BE49-F238E27FC236}">
                <a16:creationId xmlns="" xmlns:a16="http://schemas.microsoft.com/office/drawing/2014/main" id="{ACA55100-2C97-4F8F-B1DE-84CF7D4B6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46"/>
            <a:ext cx="12070080" cy="1253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4645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4F1FE15-9281-41D5-86EE-443CE69FF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52" y="1941342"/>
            <a:ext cx="12084148" cy="1487658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sz="2800" b="1" dirty="0"/>
              <a:t>        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Полевое задание      группа №5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№ 2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Шайхлесова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Айдана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Оронбаевна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координатор по ИК КГП на ПХВ «Областной центр    	фтизиопульмонологии» УЗКО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="" xmlns:a16="http://schemas.microsoft.com/office/drawing/2014/main" id="{623017C0-3825-45B5-AF2B-3FC03C689D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7679112"/>
              </p:ext>
            </p:extLst>
          </p:nvPr>
        </p:nvGraphicFramePr>
        <p:xfrm>
          <a:off x="759107" y="3753986"/>
          <a:ext cx="10733650" cy="22505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 descr="C:\Users\user\Desktop\Безымянный.png">
            <a:extLst>
              <a:ext uri="{FF2B5EF4-FFF2-40B4-BE49-F238E27FC236}">
                <a16:creationId xmlns="" xmlns:a16="http://schemas.microsoft.com/office/drawing/2014/main" id="{9527C075-1E57-4150-BDD7-BFBD789B6D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453"/>
            <a:ext cx="11908964" cy="1236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46124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903B347-5F03-434C-A6E2-ADDCC201F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651" y="1333618"/>
            <a:ext cx="10344698" cy="37235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 риска:</a:t>
            </a:r>
            <a:endParaRPr lang="x-none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4957" y="1953769"/>
            <a:ext cx="3284621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Пациент: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женский пол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сахарный диабет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тяжелое заболевание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иммунитета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почечная недостаточность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низкий уровень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альбумина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Колонизация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spcBef>
                <a:spcPts val="600"/>
              </a:spcBef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канал (закупорка)</a:t>
            </a:r>
          </a:p>
          <a:p>
            <a:pPr algn="just">
              <a:spcBef>
                <a:spcPts val="600"/>
              </a:spcBef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дренажная емкость</a:t>
            </a:r>
          </a:p>
          <a:p>
            <a:pPr marL="0" indent="0" algn="just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BC532022-5F29-4FFF-8078-58AE7680D8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30384" y="1953769"/>
            <a:ext cx="489204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Факторы, связанные с катетеризацией:</a:t>
            </a:r>
          </a:p>
          <a:p>
            <a:pPr>
              <a:spcBef>
                <a:spcPts val="600"/>
              </a:spcBef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расширенные показания для катетеризации</a:t>
            </a:r>
          </a:p>
          <a:p>
            <a:pPr>
              <a:spcBef>
                <a:spcPts val="600"/>
              </a:spcBef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длительная катетеризация</a:t>
            </a:r>
          </a:p>
          <a:p>
            <a:pPr>
              <a:spcBef>
                <a:spcPts val="600"/>
              </a:spcBef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соединения катетера с приемником</a:t>
            </a:r>
          </a:p>
          <a:p>
            <a:pPr>
              <a:spcBef>
                <a:spcPts val="600"/>
              </a:spcBef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взаимодействия противомикробных препаратов</a:t>
            </a:r>
          </a:p>
          <a:p>
            <a:pPr>
              <a:spcBef>
                <a:spcPts val="600"/>
              </a:spcBef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установка катетера вне операционной</a:t>
            </a:r>
          </a:p>
          <a:p>
            <a:pPr>
              <a:spcBef>
                <a:spcPts val="600"/>
              </a:spcBef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низкая профессиональная подготовка мед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работника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user\Desktop\Безымянный.png">
            <a:extLst>
              <a:ext uri="{FF2B5EF4-FFF2-40B4-BE49-F238E27FC236}">
                <a16:creationId xmlns:a16="http://schemas.microsoft.com/office/drawing/2014/main" xmlns="" id="{ACFA8923-EE57-46CB-9BC9-664E9B966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16" y="15046"/>
            <a:ext cx="11908964" cy="1236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8730C39-9CB1-4F25-9061-8F2864AE9685}"/>
              </a:ext>
            </a:extLst>
          </p:cNvPr>
          <p:cNvSpPr txBox="1"/>
          <p:nvPr/>
        </p:nvSpPr>
        <p:spPr>
          <a:xfrm>
            <a:off x="542383" y="6305107"/>
            <a:ext cx="111464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</a:t>
            </a:r>
            <a:r>
              <a:rPr lang="ru-RU" sz="18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</a:t>
            </a:r>
            <a:r>
              <a:rPr lang="en-US" sz="18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</a:t>
            </a:r>
            <a:r>
              <a:rPr lang="ru-RU" sz="18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.</a:t>
            </a:r>
            <a:r>
              <a:rPr lang="en-US" sz="180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cdc</a:t>
            </a:r>
            <a:r>
              <a:rPr lang="ru-RU" sz="18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.</a:t>
            </a:r>
            <a:r>
              <a:rPr lang="en-US" sz="18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gov</a:t>
            </a:r>
            <a:r>
              <a:rPr lang="ru-RU" sz="18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</a:t>
            </a:r>
            <a:r>
              <a:rPr lang="en-US" sz="180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infectioncontrol</a:t>
            </a:r>
            <a:r>
              <a:rPr lang="ru-RU" sz="18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</a:t>
            </a:r>
            <a:r>
              <a:rPr lang="en-US" sz="18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pdf</a:t>
            </a:r>
            <a:r>
              <a:rPr lang="ru-RU" sz="18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</a:t>
            </a:r>
            <a:r>
              <a:rPr lang="en-US" sz="18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guidelines</a:t>
            </a:r>
            <a:r>
              <a:rPr lang="ru-RU" sz="18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</a:t>
            </a:r>
            <a:r>
              <a:rPr lang="en-US" sz="180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cauti</a:t>
            </a:r>
            <a:r>
              <a:rPr lang="ru-RU" sz="18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-</a:t>
            </a:r>
            <a:r>
              <a:rPr lang="en-US" sz="18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guidelines</a:t>
            </a:r>
            <a:r>
              <a:rPr lang="ru-RU" sz="18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-</a:t>
            </a:r>
            <a:r>
              <a:rPr lang="en-US" sz="18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</a:t>
            </a:r>
            <a:r>
              <a:rPr lang="ru-RU" sz="18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.</a:t>
            </a:r>
            <a:r>
              <a:rPr lang="en-US" sz="18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pdf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стр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36 табл.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Evidence Review Table 1B. </a:t>
            </a:r>
            <a:endParaRPr lang="x-none" dirty="0"/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xmlns="" id="{861A2BFC-D11F-4532-A1F5-27EFE7F73D72}"/>
              </a:ext>
            </a:extLst>
          </p:cNvPr>
          <p:cNvSpPr txBox="1">
            <a:spLocks/>
          </p:cNvSpPr>
          <p:nvPr/>
        </p:nvSpPr>
        <p:spPr>
          <a:xfrm>
            <a:off x="8336280" y="1953769"/>
            <a:ext cx="37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катетеров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«открытого»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типа</a:t>
            </a:r>
          </a:p>
          <a:p>
            <a:pPr>
              <a:spcBef>
                <a:spcPts val="600"/>
              </a:spcBef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ухода за катетером</a:t>
            </a:r>
          </a:p>
          <a:p>
            <a:pPr>
              <a:spcBef>
                <a:spcPts val="600"/>
              </a:spcBef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несоблюдение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гигиены рук</a:t>
            </a:r>
          </a:p>
          <a:p>
            <a:pPr>
              <a:spcBef>
                <a:spcPts val="600"/>
              </a:spcBef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постановки катетера</a:t>
            </a:r>
          </a:p>
          <a:p>
            <a:pPr>
              <a:spcBef>
                <a:spcPts val="600"/>
              </a:spcBef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ыбор катетера, установка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по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размеру/диаметру</a:t>
            </a:r>
          </a:p>
          <a:p>
            <a:pPr>
              <a:spcBef>
                <a:spcPts val="600"/>
              </a:spcBef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рефлюкс</a:t>
            </a:r>
          </a:p>
          <a:p>
            <a:pPr marL="0" indent="0">
              <a:spcBef>
                <a:spcPts val="600"/>
              </a:spcBef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8293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8981" y="1892741"/>
            <a:ext cx="6294067" cy="4826634"/>
          </a:xfrm>
        </p:spPr>
        <p:txBody>
          <a:bodyPr>
            <a:noAutofit/>
          </a:bodyPr>
          <a:lstStyle/>
          <a:p>
            <a:pPr algn="just">
              <a:spcAft>
                <a:spcPts val="0"/>
              </a:spcAft>
              <a:buFontTx/>
              <a:buChar char="-"/>
            </a:pPr>
            <a:r>
              <a:rPr lang="ru-RU" sz="2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открытая дренажная система</a:t>
            </a:r>
          </a:p>
          <a:p>
            <a:pPr algn="just">
              <a:spcAft>
                <a:spcPts val="0"/>
              </a:spcAft>
              <a:buFontTx/>
              <a:buChar char="-"/>
            </a:pPr>
            <a:r>
              <a:rPr lang="ru-RU" sz="2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нестерильные инструменты без асептической техники</a:t>
            </a:r>
          </a:p>
          <a:p>
            <a:pPr algn="just">
              <a:spcAft>
                <a:spcPts val="0"/>
              </a:spcAft>
              <a:buFontTx/>
              <a:buChar char="-"/>
            </a:pPr>
            <a:r>
              <a:rPr lang="ru-RU" sz="2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использование систем мочевых катетеров с несоединенными соединениями катетера</a:t>
            </a:r>
          </a:p>
          <a:p>
            <a:pPr algn="just">
              <a:spcAft>
                <a:spcPts val="0"/>
              </a:spcAft>
              <a:buFontTx/>
              <a:buChar char="-"/>
            </a:pPr>
            <a:r>
              <a:rPr lang="ru-RU" sz="2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отток мочи с затруднениями</a:t>
            </a:r>
          </a:p>
          <a:p>
            <a:pPr algn="just">
              <a:spcAft>
                <a:spcPts val="0"/>
              </a:spcAft>
              <a:buFontTx/>
              <a:buChar char="-"/>
            </a:pPr>
            <a:r>
              <a:rPr lang="ru-RU" sz="2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перегиб катетера</a:t>
            </a:r>
          </a:p>
          <a:p>
            <a:pPr algn="just">
              <a:spcAft>
                <a:spcPts val="0"/>
              </a:spcAft>
              <a:buFontTx/>
              <a:buChar char="-"/>
            </a:pP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должным образом необученный персонал</a:t>
            </a:r>
          </a:p>
          <a:p>
            <a:pPr algn="just">
              <a:spcAft>
                <a:spcPts val="0"/>
              </a:spcAft>
              <a:buFontTx/>
              <a:buChar char="-"/>
            </a:pPr>
            <a:r>
              <a:rPr lang="ru-RU" sz="2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нахождение мочеприемника выше уровня мочевого пузыря</a:t>
            </a:r>
          </a:p>
        </p:txBody>
      </p:sp>
      <p:pic>
        <p:nvPicPr>
          <p:cNvPr id="4" name="Picture 2" descr="C:\Users\user\Desktop\Безымянный.png">
            <a:extLst>
              <a:ext uri="{FF2B5EF4-FFF2-40B4-BE49-F238E27FC236}">
                <a16:creationId xmlns="" xmlns:a16="http://schemas.microsoft.com/office/drawing/2014/main" id="{ACFA8923-EE57-46CB-9BC9-664E9B966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16" y="15046"/>
            <a:ext cx="11908964" cy="1236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9655261E-AF26-4B2B-8D47-C1CFEA1DB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651" y="1252026"/>
            <a:ext cx="10344698" cy="49488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 риска для возникновения инфекций, связанных с катетером:</a:t>
            </a:r>
            <a:endParaRPr lang="x-none" sz="2400" b="1" dirty="0"/>
          </a:p>
        </p:txBody>
      </p:sp>
      <p:pic>
        <p:nvPicPr>
          <p:cNvPr id="5123" name="Picture 3" descr="C:\Users\Эпидимиологий1\Desktop\kateter_kaim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957" y="2003314"/>
            <a:ext cx="3938477" cy="4050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83445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8981" y="1252025"/>
            <a:ext cx="6499019" cy="5118296"/>
          </a:xfrm>
        </p:spPr>
        <p:txBody>
          <a:bodyPr>
            <a:normAutofit fontScale="85000" lnSpcReduction="10000"/>
          </a:bodyPr>
          <a:lstStyle/>
          <a:p>
            <a:pPr algn="just">
              <a:spcAft>
                <a:spcPts val="0"/>
              </a:spcAft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несоблюдение рутинной гигиены</a:t>
            </a:r>
          </a:p>
          <a:p>
            <a:pPr algn="just">
              <a:spcAft>
                <a:spcPts val="0"/>
              </a:spcAft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частая замена катетеров</a:t>
            </a:r>
          </a:p>
          <a:p>
            <a:pPr algn="just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использование рутинной противомикробной терапии для предотвращения </a:t>
            </a:r>
            <a:r>
              <a:rPr lang="en-US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CAUTI</a:t>
            </a: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у пациентов, нуждающихся в краткосрочной или долгосрочной катетеризации;</a:t>
            </a:r>
          </a:p>
          <a:p>
            <a:pPr algn="just">
              <a:spcAft>
                <a:spcPts val="0"/>
              </a:spcAft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обработка </a:t>
            </a:r>
            <a:r>
              <a:rPr lang="ru-RU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периуретральной</a:t>
            </a: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области антисептиками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нарушении соединения катетера с приемником часто возникают ИМП: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- 26% катетеров подвергаются отсоединению;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риск возникновения инфекции на следующий день после отсоединения в 2 раза выше, чем в ситуации, когда отсоединения не произошло</a:t>
            </a:r>
          </a:p>
          <a:p>
            <a:pPr algn="just">
              <a:buFontTx/>
              <a:buChar char="-"/>
            </a:pPr>
            <a:endParaRPr lang="ru-RU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user\Desktop\Безымянный.png">
            <a:extLst>
              <a:ext uri="{FF2B5EF4-FFF2-40B4-BE49-F238E27FC236}">
                <a16:creationId xmlns="" xmlns:a16="http://schemas.microsoft.com/office/drawing/2014/main" id="{ACFA8923-EE57-46CB-9BC9-664E9B966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16" y="15046"/>
            <a:ext cx="11908964" cy="1236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Эпидимиологий1\Desktop\88a1a7ddd8e87e600927cd358a016ac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952" y="1437783"/>
            <a:ext cx="4887310" cy="460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15094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8981" y="2435949"/>
            <a:ext cx="11513234" cy="4157358"/>
          </a:xfrm>
        </p:spPr>
        <p:txBody>
          <a:bodyPr>
            <a:normAutofit/>
          </a:bodyPr>
          <a:lstStyle/>
          <a:p>
            <a:pPr marL="0" indent="0" algn="just"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- числитель: количество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CAUTI</a:t>
            </a:r>
            <a:endParaRPr lang="ru-RU" dirty="0">
              <a:ea typeface="Times New Roman"/>
              <a:cs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- знаменатель: количество 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катетеро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-дней</a:t>
            </a:r>
            <a:endParaRPr lang="ru-RU" dirty="0">
              <a:ea typeface="Times New Roman"/>
              <a:cs typeface="Times New Roman"/>
            </a:endParaRPr>
          </a:p>
          <a:p>
            <a:pPr algn="just">
              <a:spcAft>
                <a:spcPts val="0"/>
              </a:spcAft>
              <a:buFontTx/>
              <a:buChar char="-"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коэффициент стандартизации: 1000</a:t>
            </a:r>
          </a:p>
          <a:p>
            <a:pPr marL="0" indent="0" algn="just">
              <a:spcAft>
                <a:spcPts val="0"/>
              </a:spcAft>
              <a:buNone/>
            </a:pPr>
            <a:endParaRPr lang="ru-RU" sz="2000" dirty="0">
              <a:latin typeface="Times New Roman"/>
              <a:ea typeface="Times New Roman"/>
              <a:cs typeface="Times New Roman"/>
            </a:endParaRPr>
          </a:p>
          <a:p>
            <a:pPr marL="0" indent="0">
              <a:lnSpc>
                <a:spcPts val="1300"/>
              </a:lnSpc>
              <a:spcBef>
                <a:spcPts val="0"/>
              </a:spcBef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Количество 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CAUTI</a:t>
            </a:r>
            <a:endParaRPr lang="x-none" sz="240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            ____________________ х 1000</a:t>
            </a:r>
            <a:endParaRPr lang="ru-RU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Количество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катетеро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-дней</a:t>
            </a:r>
            <a:endParaRPr lang="ru-RU" sz="2400" dirty="0">
              <a:latin typeface="Times New Roman"/>
              <a:ea typeface="Times New Roman"/>
              <a:cs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endParaRPr lang="ru-RU" dirty="0">
              <a:latin typeface="Times New Roman"/>
              <a:ea typeface="Times New Roman"/>
              <a:cs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endParaRPr lang="ru-RU" dirty="0"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4" name="Picture 2" descr="C:\Users\user\Desktop\Безымянный.png">
            <a:extLst>
              <a:ext uri="{FF2B5EF4-FFF2-40B4-BE49-F238E27FC236}">
                <a16:creationId xmlns="" xmlns:a16="http://schemas.microsoft.com/office/drawing/2014/main" id="{ACFA8923-EE57-46CB-9BC9-664E9B966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16" y="15046"/>
            <a:ext cx="11908964" cy="1236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D827B73-C52D-462A-BA63-85E95F7D5A2F}"/>
              </a:ext>
            </a:extLst>
          </p:cNvPr>
          <p:cNvSpPr txBox="1"/>
          <p:nvPr/>
        </p:nvSpPr>
        <p:spPr>
          <a:xfrm>
            <a:off x="565190" y="1428488"/>
            <a:ext cx="1110081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24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Формула расчета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показателя «уровень инфекций, связанных с катетером мочевого пузыря» по международной методике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4D1133D-532A-40DE-B9C6-6700127D3689}"/>
              </a:ext>
            </a:extLst>
          </p:cNvPr>
          <p:cNvSpPr txBox="1"/>
          <p:nvPr/>
        </p:nvSpPr>
        <p:spPr>
          <a:xfrm>
            <a:off x="496268" y="5950078"/>
            <a:ext cx="112386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https://www.cdc.gov/nhsn/pdfs/pscmanual/7psccauticurrent.pdf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см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стр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15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пункт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Rates and Ratios,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строка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CAUTI Rate 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835105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2368" y="1252025"/>
            <a:ext cx="10481603" cy="852486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участникам группы №5: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116" y="2033516"/>
            <a:ext cx="11908964" cy="443552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kk-KZ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Участнику №1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составить </a:t>
            </a:r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понятия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инфекции, связанные с мочевым трактом»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 ссылками на доверяемые источники литературы.</a:t>
            </a:r>
          </a:p>
          <a:p>
            <a:pPr algn="just"/>
            <a:r>
              <a:rPr lang="kk-KZ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Участнику №2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составить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формулу расчета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«уровень инфекций, связанных с катетером мочевого пузыря» по международной методике (в знаменателе: число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катетеро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-дней).</a:t>
            </a:r>
          </a:p>
          <a:p>
            <a:pPr algn="just"/>
            <a:r>
              <a:rPr lang="kk-KZ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Участнику №3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составить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действий (рекомендаций для медперсонала)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профилактики инфекций, связанных с катетером мочевого пузыря.</a:t>
            </a:r>
          </a:p>
          <a:p>
            <a:pPr algn="just"/>
            <a:r>
              <a:rPr lang="kk-KZ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Участнику №</a:t>
            </a:r>
            <a:r>
              <a:rPr lang="ru-RU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составить </a:t>
            </a:r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тестовые вопросы для проверки знаний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медперсонала по профилактике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инфекций, связанных с катетером мочевого пузыря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(не менее 10 вопросов с вариантами ответов),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протестировать членов группы с целью выявления качества вопросов (отредактировать при необходимости с помощью группы).</a:t>
            </a:r>
          </a:p>
          <a:p>
            <a:endParaRPr lang="ru-RU" dirty="0"/>
          </a:p>
        </p:txBody>
      </p:sp>
      <p:pic>
        <p:nvPicPr>
          <p:cNvPr id="4" name="Picture 2" descr="C:\Users\user\Desktop\Безымянный.png">
            <a:extLst>
              <a:ext uri="{FF2B5EF4-FFF2-40B4-BE49-F238E27FC236}">
                <a16:creationId xmlns="" xmlns:a16="http://schemas.microsoft.com/office/drawing/2014/main" id="{F264A0A4-9A10-4FD0-83CD-36B2956A8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16" y="15046"/>
            <a:ext cx="11908964" cy="1236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5620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4F1FE15-9281-41D5-86EE-443CE69FF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52" y="1941342"/>
            <a:ext cx="12084148" cy="1487658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sz="2800" b="1" dirty="0"/>
              <a:t>        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Полевое задание      группа №5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№ 3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ЕЛАМАНОВА ЗУЛЬФИЯ АСКАРОВНА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врач эпидемиолог КГП на ПХВ «Городская 	больница скорой неотложной помощи» УОЗ Алматы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="" xmlns:a16="http://schemas.microsoft.com/office/drawing/2014/main" id="{623017C0-3825-45B5-AF2B-3FC03C689D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4759438"/>
              </p:ext>
            </p:extLst>
          </p:nvPr>
        </p:nvGraphicFramePr>
        <p:xfrm>
          <a:off x="759107" y="3752850"/>
          <a:ext cx="10733650" cy="19928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 descr="C:\Users\user\Desktop\Безымянный.png">
            <a:extLst>
              <a:ext uri="{FF2B5EF4-FFF2-40B4-BE49-F238E27FC236}">
                <a16:creationId xmlns="" xmlns:a16="http://schemas.microsoft.com/office/drawing/2014/main" id="{9527C075-1E57-4150-BDD7-BFBD789B6D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453"/>
            <a:ext cx="11908964" cy="1236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51745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8981" y="1876865"/>
            <a:ext cx="11513234" cy="365525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 составе  стационара КГП на ПХВ «Городская больница скорой неотложной помощи» 350 коек круглосуточного пребывания.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Хирургический и соматический профиль - отделения хирургии, травматологии, урологии, гинекологии, терапии, неврологии, нейрохирургии,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нейроинсультное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реанимации.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отделении реанимации 12 коек.</a:t>
            </a:r>
          </a:p>
        </p:txBody>
      </p:sp>
      <p:pic>
        <p:nvPicPr>
          <p:cNvPr id="4" name="Picture 2" descr="C:\Users\user\Desktop\Безымянный.png">
            <a:extLst>
              <a:ext uri="{FF2B5EF4-FFF2-40B4-BE49-F238E27FC236}">
                <a16:creationId xmlns="" xmlns:a16="http://schemas.microsoft.com/office/drawing/2014/main" id="{ACFA8923-EE57-46CB-9BC9-664E9B966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16" y="15046"/>
            <a:ext cx="11908964" cy="1236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7309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8981" y="1252025"/>
            <a:ext cx="11513234" cy="5467350"/>
          </a:xfrm>
        </p:spPr>
        <p:txBody>
          <a:bodyPr>
            <a:normAutofit/>
          </a:bodyPr>
          <a:lstStyle/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4600" b="1" dirty="0"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Обеспеченность: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 одноразовые расходные материалы для обеспечения инфекционной безопасности пациента: Катетеры </a:t>
            </a:r>
            <a:r>
              <a:rPr lang="ru-RU" sz="32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Фолея</a:t>
            </a:r>
            <a:r>
              <a:rPr lang="ru-RU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14, 16, 18, мочеприемник;</a:t>
            </a: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соблюдения гигиены рук имеются - мыло, антисептик, одноразовые полотенца в достаточном количестве;</a:t>
            </a: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соблюдения инфекционной безопасности сотрудников имеются средства индивидуальной защиты (халаты, фартуки, маски, шапочки, </a:t>
            </a:r>
            <a:r>
              <a:rPr lang="ru-RU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очки</a:t>
            </a:r>
            <a:r>
              <a:rPr lang="ru-RU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перчатки</a:t>
            </a:r>
            <a:r>
              <a:rPr lang="ru-RU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</a:t>
            </a: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user\Desktop\Безымянный.png">
            <a:extLst>
              <a:ext uri="{FF2B5EF4-FFF2-40B4-BE49-F238E27FC236}">
                <a16:creationId xmlns="" xmlns:a16="http://schemas.microsoft.com/office/drawing/2014/main" id="{ACFA8923-EE57-46CB-9BC9-664E9B966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16" y="15046"/>
            <a:ext cx="11908964" cy="1236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27627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Безымянный.png">
            <a:extLst>
              <a:ext uri="{FF2B5EF4-FFF2-40B4-BE49-F238E27FC236}">
                <a16:creationId xmlns="" xmlns:a16="http://schemas.microsoft.com/office/drawing/2014/main" id="{ACFA8923-EE57-46CB-9BC9-664E9B966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16" y="15046"/>
            <a:ext cx="11908964" cy="1236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238251"/>
            <a:ext cx="5124998" cy="54673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98" y="1252025"/>
            <a:ext cx="5238202" cy="5453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3536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Безымянный.png">
            <a:extLst>
              <a:ext uri="{FF2B5EF4-FFF2-40B4-BE49-F238E27FC236}">
                <a16:creationId xmlns="" xmlns:a16="http://schemas.microsoft.com/office/drawing/2014/main" id="{ACFA8923-EE57-46CB-9BC9-664E9B966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16" y="15046"/>
            <a:ext cx="11908964" cy="1236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" y="1484784"/>
            <a:ext cx="5542135" cy="521550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085" y="1484784"/>
            <a:ext cx="5267567" cy="250658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085" y="3927004"/>
            <a:ext cx="5267565" cy="277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1344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8981" y="1572065"/>
            <a:ext cx="11513234" cy="461537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Возможные места заражения: 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место введения катетера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коннектор катетера и трубки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место взятия мочи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место опустошения мочи</a:t>
            </a:r>
          </a:p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ИМП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могут быть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экзогенные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(собственная флора пациента) и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эндогенные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(руки сотрудников, больничная флора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E.coli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candida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klebsiella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др.).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https://www.ecdc.europa.eu/sites/default/files/media/en/publications/Publications/PPS-HAI-antimicrobial-use-EU-acute-care-hospitals-V5-3.pdf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" name="Picture 2" descr="C:\Users\user\Desktop\Безымянный.png">
            <a:extLst>
              <a:ext uri="{FF2B5EF4-FFF2-40B4-BE49-F238E27FC236}">
                <a16:creationId xmlns="" xmlns:a16="http://schemas.microsoft.com/office/drawing/2014/main" id="{ACFA8923-EE57-46CB-9BC9-664E9B966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16" y="15046"/>
            <a:ext cx="11908964" cy="1236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650" y="1309174"/>
            <a:ext cx="4705350" cy="259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59429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064" y="1252025"/>
            <a:ext cx="4600406" cy="5467350"/>
          </a:xfrm>
        </p:spPr>
      </p:pic>
      <p:pic>
        <p:nvPicPr>
          <p:cNvPr id="4" name="Picture 2" descr="C:\Users\user\Desktop\Безымянный.png">
            <a:extLst>
              <a:ext uri="{FF2B5EF4-FFF2-40B4-BE49-F238E27FC236}">
                <a16:creationId xmlns="" xmlns:a16="http://schemas.microsoft.com/office/drawing/2014/main" id="{ACFA8923-EE57-46CB-9BC9-664E9B966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16" y="15046"/>
            <a:ext cx="11908964" cy="1236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470" y="1252023"/>
            <a:ext cx="5089736" cy="5489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694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8981" y="1252025"/>
            <a:ext cx="11513234" cy="5467350"/>
          </a:xfrm>
        </p:spPr>
        <p:txBody>
          <a:bodyPr>
            <a:normAutofit lnSpcReduction="10000"/>
          </a:bodyPr>
          <a:lstStyle/>
          <a:p>
            <a:pPr marL="0" indent="0" algn="just">
              <a:spcAft>
                <a:spcPts val="0"/>
              </a:spcAft>
              <a:buNone/>
            </a:pPr>
            <a:r>
              <a:rPr lang="ru-RU" sz="20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Общие требования к проведению катетеризации мочевого пузыря</a:t>
            </a:r>
          </a:p>
          <a:p>
            <a:pPr marL="0" lv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1. проводить </a:t>
            </a: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катетеризацию МП по клиническому протоколу, </a:t>
            </a:r>
            <a:r>
              <a:rPr lang="ru-RU" sz="20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каждый </a:t>
            </a: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пациент должен быть оценен на предмет необходимости катетера, причин установки, должны быть отмечены критерии в контрольном </a:t>
            </a:r>
            <a:r>
              <a:rPr lang="ru-RU" sz="20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списке</a:t>
            </a:r>
            <a:r>
              <a:rPr lang="ru-RU" sz="2000" dirty="0" smtClean="0">
                <a:highlight>
                  <a:srgbClr val="FFFF00"/>
                </a:highligh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удаление катетеров при первой возможности)</a:t>
            </a:r>
          </a:p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2. вставьте мочевые катетеры, используя асептическую технику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sz="20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3. не </a:t>
            </a: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проводить катетеризацию мочевого пузыря рутинно</a:t>
            </a:r>
          </a:p>
          <a:p>
            <a:pPr marL="0" lv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4. </a:t>
            </a: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минимизировать продолжительность использования </a:t>
            </a:r>
            <a:r>
              <a:rPr lang="ru-RU" sz="20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катетера (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риск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бактериурии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5</a:t>
            </a: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 тщательно обработать руки до и после введения катетера, при любых манипуляциях с катетером и его составляющими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6. </a:t>
            </a:r>
            <a:r>
              <a:rPr lang="ru-RU" sz="20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требуется </a:t>
            </a: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система поддержки - набор для введения катетера, стерильный мочевой катетер, емкость для сбора мочи и т.д.</a:t>
            </a:r>
          </a:p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7. </a:t>
            </a: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при нарушении асептики необходима замена катетера</a:t>
            </a:r>
          </a:p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8. обучить </a:t>
            </a: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персонал безопасному проведению этой </a:t>
            </a:r>
            <a:r>
              <a:rPr lang="ru-RU" sz="20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манипуляции</a:t>
            </a:r>
          </a:p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 обучить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пациентов по правильному уходу за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катетером</a:t>
            </a:r>
            <a:endParaRPr lang="ru-RU"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sz="20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10. </a:t>
            </a: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документировать все процедуры, связанные с катетеризацией</a:t>
            </a:r>
            <a:r>
              <a:rPr lang="ru-RU" sz="20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sz="16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Ссылка: </a:t>
            </a:r>
            <a:r>
              <a:rPr lang="kk-KZ" sz="16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kk-KZ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www.cdc.gov/infectioncontrol/pdf/guidelines/cauti-guidelines-H.pdf</a:t>
            </a:r>
            <a:endParaRPr lang="ru-RU" sz="16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user\Desktop\Безымянный.png">
            <a:extLst>
              <a:ext uri="{FF2B5EF4-FFF2-40B4-BE49-F238E27FC236}">
                <a16:creationId xmlns="" xmlns:a16="http://schemas.microsoft.com/office/drawing/2014/main" id="{ACFA8923-EE57-46CB-9BC9-664E9B966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16" y="15046"/>
            <a:ext cx="11908964" cy="1236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88427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8981" y="1252025"/>
            <a:ext cx="11513234" cy="5467350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spcAft>
                <a:spcPts val="0"/>
              </a:spcAft>
              <a:buNone/>
            </a:pPr>
            <a:r>
              <a:rPr lang="ru-RU" sz="60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Специальные требования к проведению катетеризации мочевого пузыря: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sz="6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1. использовать катетер с минимально возможным диаметром для предупреждения травмы уретры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sz="6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2. правильно ввести катетер без лишних движений и трения для предупреждения травмы уретры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sz="6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3. использовать для введения катетера стерильную гель-смазку в одноразовых тюбиках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sz="6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4. после установки катетер следует должным образом фиксировать для предотвращения смещений и натяжения уретры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sz="6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5. использовать закрытую систему для сбора мочи. Сбор мочи должен осуществляться в чистый одноразовый закрытый контейнер</a:t>
            </a:r>
          </a:p>
          <a:p>
            <a:pPr algn="just">
              <a:spcAft>
                <a:spcPts val="0"/>
              </a:spcAft>
            </a:pPr>
            <a:endParaRPr lang="ru-RU" sz="4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4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Источник: </a:t>
            </a:r>
            <a:r>
              <a:rPr lang="kk-KZ" sz="42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https://www.who.int/infection-prevention/tools/core-components/CAUTI_student-handbook.pdf</a:t>
            </a:r>
            <a:r>
              <a:rPr lang="kk-KZ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" name="Picture 2" descr="C:\Users\user\Desktop\Безымянный.png">
            <a:extLst>
              <a:ext uri="{FF2B5EF4-FFF2-40B4-BE49-F238E27FC236}">
                <a16:creationId xmlns="" xmlns:a16="http://schemas.microsoft.com/office/drawing/2014/main" id="{ACFA8923-EE57-46CB-9BC9-664E9B966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16" y="15046"/>
            <a:ext cx="11908964" cy="1236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00421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8981" y="1252025"/>
            <a:ext cx="11513234" cy="5467350"/>
          </a:xfrm>
        </p:spPr>
        <p:txBody>
          <a:bodyPr>
            <a:normAutofit fontScale="47500" lnSpcReduction="20000"/>
          </a:bodyPr>
          <a:lstStyle/>
          <a:p>
            <a:pPr marL="0" lvl="0" indent="0" algn="just">
              <a:buNone/>
            </a:pPr>
            <a:r>
              <a:rPr lang="ru-RU" sz="6000" dirty="0">
                <a:latin typeface="Times New Roman"/>
                <a:ea typeface="Times New Roman"/>
                <a:cs typeface="Times New Roman"/>
              </a:rPr>
              <a:t>6. </a:t>
            </a:r>
            <a:r>
              <a:rPr lang="ru-RU" sz="60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катетер и трубки не должны перегибаться. Положение мочеприемника должно предотвращать обратный отток мочи</a:t>
            </a:r>
            <a:endParaRPr lang="ru-RU" sz="6000" dirty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marL="0" lvl="0" indent="0" algn="just">
              <a:buNone/>
            </a:pPr>
            <a:r>
              <a:rPr lang="ru-RU" sz="60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7. образец для анализа собирается с помощью стерильного шприца или пробирки после обработки выхода катетера дезинфектантами </a:t>
            </a:r>
            <a:endParaRPr lang="ru-RU" sz="6000" dirty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marL="0" lvl="0" indent="0" algn="just">
              <a:buNone/>
            </a:pPr>
            <a:r>
              <a:rPr lang="ru-RU" sz="60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8. необходим ежедневный душ для поддержания интимной гигиены</a:t>
            </a:r>
            <a:endParaRPr lang="ru-RU" sz="6000" dirty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marL="0" lvl="0" indent="0" algn="just">
              <a:buNone/>
            </a:pPr>
            <a:r>
              <a:rPr lang="ru-RU" sz="60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9. эффективность местных бактерицидных препаратов для туалета наружного отверстия мочеиспускательного канала не доказана</a:t>
            </a:r>
            <a:endParaRPr lang="ru-RU" sz="6000" dirty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marL="0" lvl="0" indent="0" algn="just">
              <a:buNone/>
            </a:pPr>
            <a:r>
              <a:rPr lang="ru-RU" sz="60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10. опорожнять мочеприемник достаточно часто для поддержания оттока мочи и предотвращения обратного заброса</a:t>
            </a:r>
            <a:endParaRPr lang="ru-RU" sz="6000" dirty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marL="0" lvl="0" indent="0" algn="just">
              <a:buNone/>
            </a:pPr>
            <a:r>
              <a:rPr lang="ru-RU" sz="60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11. менять только по мере необходимости (в соответствии с рекомендациями производителя и клинической ситуацией).</a:t>
            </a:r>
            <a:endParaRPr lang="ru-RU" sz="6000" dirty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endParaRPr lang="ru-RU" sz="6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user\Desktop\Безымянный.png">
            <a:extLst>
              <a:ext uri="{FF2B5EF4-FFF2-40B4-BE49-F238E27FC236}">
                <a16:creationId xmlns="" xmlns:a16="http://schemas.microsoft.com/office/drawing/2014/main" id="{ACFA8923-EE57-46CB-9BC9-664E9B966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16" y="15046"/>
            <a:ext cx="11908964" cy="1236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901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4F1FE15-9281-41D5-86EE-443CE69FF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509" y="1941342"/>
            <a:ext cx="11576456" cy="1443126"/>
          </a:xfrm>
        </p:spPr>
        <p:txBody>
          <a:bodyPr>
            <a:normAutofit fontScale="90000"/>
          </a:bodyPr>
          <a:lstStyle/>
          <a:p>
            <a:pPr marL="355600">
              <a:lnSpc>
                <a:spcPct val="100000"/>
              </a:lnSpc>
            </a:pPr>
            <a:r>
              <a:rPr lang="ru-RU" sz="2800" b="1" dirty="0"/>
              <a:t>        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Полевое задание      группа №5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№ 1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Султанкулова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Актолкын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Нуржановна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врач эпидемиолог КГП на ПХВ «Родильный дом №1» УОЗ Алматы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="" xmlns:a16="http://schemas.microsoft.com/office/drawing/2014/main" id="{623017C0-3825-45B5-AF2B-3FC03C689D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7552647"/>
              </p:ext>
            </p:extLst>
          </p:nvPr>
        </p:nvGraphicFramePr>
        <p:xfrm>
          <a:off x="759107" y="3697121"/>
          <a:ext cx="10733650" cy="23667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 descr="C:\Users\user\Desktop\Безымянный.png">
            <a:extLst>
              <a:ext uri="{FF2B5EF4-FFF2-40B4-BE49-F238E27FC236}">
                <a16:creationId xmlns="" xmlns:a16="http://schemas.microsoft.com/office/drawing/2014/main" id="{9527C075-1E57-4150-BDD7-BFBD789B6D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453"/>
            <a:ext cx="11908964" cy="1236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358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8981" y="1252025"/>
            <a:ext cx="11513234" cy="5353491"/>
          </a:xfrm>
        </p:spPr>
        <p:txBody>
          <a:bodyPr>
            <a:normAutofit/>
          </a:bodyPr>
          <a:lstStyle/>
          <a:p>
            <a:pPr marL="0" indent="0" algn="just">
              <a:spcAft>
                <a:spcPts val="0"/>
              </a:spcAft>
              <a:buNone/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Показатели эффективности:</a:t>
            </a:r>
            <a:endParaRPr lang="ru-RU" dirty="0">
              <a:ea typeface="Times New Roman"/>
              <a:cs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 % персонала, прошедшего надлежащую подготовку: </a:t>
            </a:r>
            <a:endParaRPr lang="ru-RU" dirty="0">
              <a:ea typeface="Times New Roman"/>
              <a:cs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- числитель: количество персонала, обученного технике  введения мочевого катетера</a:t>
            </a:r>
            <a:endParaRPr lang="ru-RU" dirty="0">
              <a:ea typeface="Times New Roman"/>
              <a:cs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- знаменатель: количество персонала, которые вводят мочевой катетер</a:t>
            </a:r>
            <a:endParaRPr lang="ru-RU" dirty="0">
              <a:ea typeface="Times New Roman"/>
              <a:cs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- коэффициент стандартизации: 100 (т.е. умножьте на 100, чтобы показатель был выражен в процентах)</a:t>
            </a:r>
            <a:endParaRPr lang="ru-RU" dirty="0">
              <a:ea typeface="Times New Roman"/>
              <a:cs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	Например: в отделении реанимации работают 23 врача, 2 резидента, 33 медицинских сестер. Не обучены 2 врача т.к. вновь принятые резиденты.</a:t>
            </a:r>
            <a:endParaRPr lang="ru-RU" dirty="0">
              <a:ea typeface="Times New Roman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Х= 56/58 * 100 = 96,5%.</a:t>
            </a:r>
            <a:endParaRPr lang="ru-RU" dirty="0">
              <a:ea typeface="Times New Roman"/>
              <a:cs typeface="Times New Roman"/>
            </a:endParaRPr>
          </a:p>
        </p:txBody>
      </p:sp>
      <p:pic>
        <p:nvPicPr>
          <p:cNvPr id="4" name="Picture 2" descr="C:\Users\user\Desktop\Безымянный.png">
            <a:extLst>
              <a:ext uri="{FF2B5EF4-FFF2-40B4-BE49-F238E27FC236}">
                <a16:creationId xmlns="" xmlns:a16="http://schemas.microsoft.com/office/drawing/2014/main" id="{ACFA8923-EE57-46CB-9BC9-664E9B966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16" y="15046"/>
            <a:ext cx="11908964" cy="1236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83911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8981" y="1252025"/>
            <a:ext cx="11513234" cy="5467350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spcAft>
                <a:spcPts val="0"/>
              </a:spcAft>
              <a:buNone/>
            </a:pPr>
            <a:r>
              <a:rPr lang="en-US" sz="5400" b="1" dirty="0">
                <a:latin typeface="Times New Roman"/>
                <a:ea typeface="Times New Roman"/>
                <a:cs typeface="Times New Roman"/>
              </a:rPr>
              <a:t>Care bundles </a:t>
            </a:r>
            <a:r>
              <a:rPr lang="ru-RU" sz="5400" b="1" dirty="0">
                <a:latin typeface="Times New Roman"/>
                <a:ea typeface="Times New Roman"/>
                <a:cs typeface="Times New Roman"/>
              </a:rPr>
              <a:t>– </a:t>
            </a:r>
            <a:r>
              <a:rPr lang="ru-RU" sz="5400" dirty="0">
                <a:latin typeface="Times New Roman"/>
                <a:ea typeface="Times New Roman"/>
                <a:cs typeface="Times New Roman"/>
              </a:rPr>
              <a:t>это перечень мероприятий для улучшения процесса ухода и результатов лечения, эффективность которых доказана на 40-45%.</a:t>
            </a:r>
            <a:endParaRPr lang="ru-RU" sz="4800" dirty="0">
              <a:ea typeface="Times New Roman"/>
              <a:cs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sz="5400" b="1" dirty="0">
                <a:latin typeface="Times New Roman"/>
                <a:ea typeface="Times New Roman"/>
                <a:cs typeface="Times New Roman"/>
              </a:rPr>
              <a:t>Профилактика: </a:t>
            </a:r>
            <a:endParaRPr lang="ru-RU" sz="4800" dirty="0">
              <a:ea typeface="Times New Roman"/>
              <a:cs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sz="5400" dirty="0">
                <a:latin typeface="Times New Roman"/>
                <a:ea typeface="Times New Roman"/>
                <a:cs typeface="Times New Roman"/>
              </a:rPr>
              <a:t>- контейнеры для сбора мочи держать ниже мочевого пузыря</a:t>
            </a:r>
            <a:endParaRPr lang="ru-RU" sz="4800" dirty="0">
              <a:ea typeface="Times New Roman"/>
              <a:cs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sz="5400" dirty="0">
                <a:latin typeface="Times New Roman"/>
                <a:ea typeface="Times New Roman"/>
                <a:cs typeface="Times New Roman"/>
              </a:rPr>
              <a:t>- контейнеры для сбора мочи не должен лежать на полу и перевернутым</a:t>
            </a:r>
            <a:endParaRPr lang="ru-RU" sz="4800" dirty="0">
              <a:ea typeface="Times New Roman"/>
              <a:cs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sz="5400" dirty="0">
                <a:latin typeface="Times New Roman"/>
                <a:ea typeface="Times New Roman"/>
                <a:cs typeface="Times New Roman"/>
              </a:rPr>
              <a:t>- контейнеры для сбора мочи при наполняемости на ¾ должен быть очищен</a:t>
            </a:r>
            <a:endParaRPr lang="ru-RU" sz="4800" dirty="0">
              <a:ea typeface="Times New Roman"/>
              <a:cs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sz="5400" dirty="0">
                <a:latin typeface="Times New Roman"/>
                <a:ea typeface="Times New Roman"/>
                <a:cs typeface="Times New Roman"/>
              </a:rPr>
              <a:t>- нельзя часто менять</a:t>
            </a:r>
            <a:endParaRPr lang="ru-RU" sz="4800" dirty="0">
              <a:ea typeface="Times New Roman"/>
              <a:cs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sz="5400" dirty="0">
                <a:latin typeface="Times New Roman"/>
                <a:ea typeface="Times New Roman"/>
                <a:cs typeface="Times New Roman"/>
              </a:rPr>
              <a:t>- клиническое обоснование для катетеризации</a:t>
            </a:r>
            <a:endParaRPr lang="ru-RU" sz="4800" dirty="0">
              <a:ea typeface="Times New Roman"/>
              <a:cs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sz="5400" dirty="0">
                <a:latin typeface="Times New Roman"/>
                <a:ea typeface="Times New Roman"/>
                <a:cs typeface="Times New Roman"/>
              </a:rPr>
              <a:t>- длительность не более 5 дней</a:t>
            </a:r>
            <a:endParaRPr lang="ru-RU" sz="4800" dirty="0">
              <a:ea typeface="Times New Roman"/>
              <a:cs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sz="5400" dirty="0">
                <a:latin typeface="Times New Roman"/>
                <a:ea typeface="Times New Roman"/>
                <a:cs typeface="Times New Roman"/>
              </a:rPr>
              <a:t>- отбор мочи на </a:t>
            </a:r>
            <a:r>
              <a:rPr lang="ru-RU" sz="5400" dirty="0" err="1">
                <a:latin typeface="Times New Roman"/>
                <a:ea typeface="Times New Roman"/>
                <a:cs typeface="Times New Roman"/>
              </a:rPr>
              <a:t>бак.посев</a:t>
            </a:r>
            <a:r>
              <a:rPr lang="ru-RU" sz="5400" dirty="0">
                <a:latin typeface="Times New Roman"/>
                <a:ea typeface="Times New Roman"/>
                <a:cs typeface="Times New Roman"/>
              </a:rPr>
              <a:t> отбирается стерильным шприцем (гигиена рук и стерильные перчатки обязательно</a:t>
            </a:r>
            <a:r>
              <a:rPr lang="ru-RU" sz="5400" dirty="0" smtClean="0">
                <a:latin typeface="Times New Roman"/>
                <a:ea typeface="Times New Roman"/>
                <a:cs typeface="Times New Roman"/>
              </a:rPr>
              <a:t>), запрещается сбор мочи из мочеприемника</a:t>
            </a:r>
            <a:endParaRPr lang="ru-RU" sz="4800" dirty="0">
              <a:ea typeface="Times New Roman"/>
              <a:cs typeface="Times New Roman"/>
            </a:endParaRPr>
          </a:p>
        </p:txBody>
      </p:sp>
      <p:pic>
        <p:nvPicPr>
          <p:cNvPr id="4" name="Picture 2" descr="C:\Users\user\Desktop\Безымянный.png">
            <a:extLst>
              <a:ext uri="{FF2B5EF4-FFF2-40B4-BE49-F238E27FC236}">
                <a16:creationId xmlns="" xmlns:a16="http://schemas.microsoft.com/office/drawing/2014/main" id="{ACFA8923-EE57-46CB-9BC9-664E9B966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16" y="15046"/>
            <a:ext cx="11908964" cy="1236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28009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8981" y="1252025"/>
            <a:ext cx="11513234" cy="4911269"/>
          </a:xfrm>
        </p:spPr>
        <p:txBody>
          <a:bodyPr>
            <a:normAutofit/>
          </a:bodyPr>
          <a:lstStyle/>
          <a:p>
            <a:pPr marL="0" indent="0" algn="just">
              <a:spcAft>
                <a:spcPts val="0"/>
              </a:spcAft>
              <a:buNone/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Административные меры:</a:t>
            </a:r>
            <a:endParaRPr lang="ru-RU" dirty="0">
              <a:ea typeface="Times New Roman"/>
              <a:cs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-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медицинский персонал и другие лица, осуществляющие уход за катетерами, должны проходить периодическое обучение без отрыва от производства методам и процедурам введения, обслуживания и удаления мочевых катетеров. Обеспечить информирование о CAUTI (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Catheter-associated Urinary Tract Infections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), других осложнениях катетеризации мочевого пузыря и альтернативах постоянным катетерам;</a:t>
            </a:r>
            <a:endParaRPr lang="ru-RU" dirty="0">
              <a:ea typeface="Times New Roman"/>
              <a:cs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- предоставить персоналу обратную связь о том, какая часть катетеров, которые они установили, соответствуют установленным критериям и другим аспектам, связанным с уходом за катетерами и их обслуживанием.</a:t>
            </a:r>
            <a:endParaRPr lang="ru-RU" dirty="0">
              <a:ea typeface="Times New Roman"/>
              <a:cs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endParaRPr lang="ru-RU" dirty="0">
              <a:highlight>
                <a:srgbClr val="FFFF00"/>
              </a:highlight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user\Desktop\Безымянный.png">
            <a:extLst>
              <a:ext uri="{FF2B5EF4-FFF2-40B4-BE49-F238E27FC236}">
                <a16:creationId xmlns="" xmlns:a16="http://schemas.microsoft.com/office/drawing/2014/main" id="{ACFA8923-EE57-46CB-9BC9-664E9B966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16" y="15046"/>
            <a:ext cx="11908964" cy="1236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6992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18" y="345604"/>
            <a:ext cx="5474043" cy="62529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314" y="345604"/>
            <a:ext cx="5820032" cy="625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2605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83" y="390980"/>
            <a:ext cx="4820153" cy="614045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411" y="391886"/>
            <a:ext cx="4904508" cy="613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7277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56" y="383059"/>
            <a:ext cx="5519565" cy="628959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121" y="383060"/>
            <a:ext cx="5972219" cy="6302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1020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98" y="1264367"/>
            <a:ext cx="4928454" cy="5385815"/>
          </a:xfrm>
        </p:spPr>
      </p:pic>
      <p:pic>
        <p:nvPicPr>
          <p:cNvPr id="4" name="Picture 2" descr="C:\Users\user\Desktop\Безымянный.png">
            <a:extLst>
              <a:ext uri="{FF2B5EF4-FFF2-40B4-BE49-F238E27FC236}">
                <a16:creationId xmlns="" xmlns:a16="http://schemas.microsoft.com/office/drawing/2014/main" id="{ACFA8923-EE57-46CB-9BC9-664E9B966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16" y="15046"/>
            <a:ext cx="11908964" cy="1236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296" y="1252025"/>
            <a:ext cx="5036302" cy="5398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3290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4F1FE15-9281-41D5-86EE-443CE69FF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52" y="1941342"/>
            <a:ext cx="11801112" cy="1487658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sz="2800" b="1" dirty="0"/>
              <a:t>        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Полевое задание      группа №5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№ 4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КУШАКАНОВА ХАЛИФА ТЫНЫМБАЕВНА 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ГКП на ПХВ «Актюбинский областной 	центр психического здоровья»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="" xmlns:a16="http://schemas.microsoft.com/office/drawing/2014/main" id="{623017C0-3825-45B5-AF2B-3FC03C689D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2147102"/>
              </p:ext>
            </p:extLst>
          </p:nvPr>
        </p:nvGraphicFramePr>
        <p:xfrm>
          <a:off x="759948" y="3486150"/>
          <a:ext cx="10733650" cy="266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 descr="C:\Users\user\Desktop\Безымянный.png">
            <a:extLst>
              <a:ext uri="{FF2B5EF4-FFF2-40B4-BE49-F238E27FC236}">
                <a16:creationId xmlns="" xmlns:a16="http://schemas.microsoft.com/office/drawing/2014/main" id="{9527C075-1E57-4150-BDD7-BFBD789B6D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453"/>
            <a:ext cx="11908964" cy="1236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921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8327F3D-724A-4054-8FDD-38E4345C1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116" y="1336433"/>
            <a:ext cx="11747848" cy="949567"/>
          </a:xfrm>
        </p:spPr>
        <p:txBody>
          <a:bodyPr>
            <a:normAutofit/>
          </a:bodyPr>
          <a:lstStyle/>
          <a:p>
            <a:pPr algn="ctr"/>
            <a:r>
              <a:rPr lang="kk-K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Тестовые вопросы для проверки знаний медперсонала по профилактике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инфекций, связанных с катетером мочевого пузыря.</a:t>
            </a:r>
            <a:endParaRPr lang="ru-RU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A6FDFD0-3FEA-4476-8A90-C66DA00BC3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116" y="2602231"/>
            <a:ext cx="11747848" cy="397199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latin typeface="Times New Roman"/>
                <a:ea typeface="Times New Roman"/>
                <a:cs typeface="Times New Roman"/>
              </a:rPr>
              <a:t>I</a:t>
            </a:r>
            <a:r>
              <a:rPr lang="ru-RU" sz="22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 </a:t>
            </a:r>
            <a:r>
              <a:rPr lang="ru-RU" sz="2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Каковы последствия от развития КАИМП в стационаре?</a:t>
            </a:r>
            <a:endParaRPr lang="ru-RU" sz="22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sz="2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1. Уменьшает  длительности пребывания в стационаре</a:t>
            </a:r>
            <a:endParaRPr lang="ru-RU" sz="22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sz="2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2. Развиваются сопутствующих заболеваний в </a:t>
            </a:r>
            <a:r>
              <a:rPr lang="ru-RU" sz="22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стационаре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2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3. Увеличивает длительность пребывания в стационаре</a:t>
            </a:r>
            <a:r>
              <a:rPr lang="ru-RU" sz="2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endParaRPr lang="ru-RU" sz="22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sz="2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4. Приводит к улучшению прогноза заболевания</a:t>
            </a:r>
            <a:endParaRPr lang="ru-RU" sz="22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sz="22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5. Приводит к уменьшению экономических </a:t>
            </a:r>
            <a:r>
              <a:rPr lang="ru-RU" sz="22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затрат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</a:t>
            </a:r>
            <a:r>
              <a:rPr lang="ru-RU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ссылка:https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://</a:t>
            </a:r>
            <a:r>
              <a:rPr lang="ru-RU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psihologii.ru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testy-nmo-s-otvetami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/test-s-otvetami-po-teme-vidy-mochevyx-kateterov-osobennosti-texniki-kateterizacii-mochevogo-puzyrya-v-prakticheskoj-deyatelnosti-medicinskoj-sestry/</a:t>
            </a:r>
          </a:p>
          <a:p>
            <a:pPr marL="0" indent="0">
              <a:lnSpc>
                <a:spcPct val="150000"/>
              </a:lnSpc>
              <a:buNone/>
            </a:pPr>
            <a:endParaRPr lang="ru-RU" sz="22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ru-RU" sz="1800" dirty="0">
              <a:ea typeface="Calibri"/>
              <a:cs typeface="Times New Roman"/>
            </a:endParaRPr>
          </a:p>
        </p:txBody>
      </p:sp>
      <p:pic>
        <p:nvPicPr>
          <p:cNvPr id="4" name="Picture 2" descr="C:\Users\user\Desktop\Безымянный.png">
            <a:extLst>
              <a:ext uri="{FF2B5EF4-FFF2-40B4-BE49-F238E27FC236}">
                <a16:creationId xmlns="" xmlns:a16="http://schemas.microsoft.com/office/drawing/2014/main" id="{4397ED71-A6D8-4C8C-9076-73237523E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453"/>
            <a:ext cx="11908964" cy="1236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65687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999D039-E4D9-4678-9376-5D01E254F9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488" y="1637731"/>
            <a:ext cx="11044311" cy="438206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Гигиена рук не требуется , если вы носите перчатки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Гигиена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 всегда должна выполняться как до, так и после любого контакта с пациентом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Достаточно обработать руки антисептиком 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Обработать антисептиком, 70-90 % содержание спирта 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Только при  опорожнении дренажного мешка 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Достаточно провести 2 моментов по гигиене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ссылка:https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://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psihologii.ru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testy-nmo-s-otvetami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/test-s-otvetami-po-teme-vidy-mochevyx-kateterov-osobennosti-texniki-kateterizacii-mochevogo-puzyrya-v-prakticheskoj-deyatelnosti-medicinskoj-sestry/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user\Desktop\Безымянный.png">
            <a:extLst>
              <a:ext uri="{FF2B5EF4-FFF2-40B4-BE49-F238E27FC236}">
                <a16:creationId xmlns="" xmlns:a16="http://schemas.microsoft.com/office/drawing/2014/main" id="{E238248A-9F3F-4870-A98C-F96287A5B2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77" y="141604"/>
            <a:ext cx="11909805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9891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8420" y="1371600"/>
            <a:ext cx="11803783" cy="5295065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Инфекция мочевыводящих путей</a:t>
            </a: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ru-RU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ИМП, ИМВП</a:t>
            </a: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КАИМП, </a:t>
            </a:r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CAUTI</a:t>
            </a:r>
            <a:r>
              <a:rPr lang="ru-RU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5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urinary</a:t>
            </a:r>
            <a:r>
              <a:rPr lang="ru-RU" sz="5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tract</a:t>
            </a:r>
            <a:r>
              <a:rPr lang="ru-RU" sz="5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infection</a:t>
            </a: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)) — собирательное понятие, объединяющее различные инфекции любых частей мочевыводящих путей. </a:t>
            </a:r>
            <a:endParaRPr lang="kk-KZ" sz="5000" u="sng" dirty="0">
              <a:latin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  <a:p>
            <a:pPr marL="0" indent="0" algn="just">
              <a:buNone/>
            </a:pP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Определяется как воспаление </a:t>
            </a:r>
            <a:r>
              <a:rPr lang="ru-RU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уротелия</a:t>
            </a: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возникающее в ответ на появление в мочевыводящих путях патогенных микроорганизмов. </a:t>
            </a:r>
          </a:p>
          <a:p>
            <a:pPr marL="0" indent="0" algn="just">
              <a:buNone/>
            </a:pP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Локализация:</a:t>
            </a:r>
          </a:p>
          <a:p>
            <a:pPr lvl="1" algn="just"/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мочеиспускательный канал (уретрит)</a:t>
            </a:r>
          </a:p>
          <a:p>
            <a:pPr lvl="1" algn="just"/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мочевой пузырь (цистит)</a:t>
            </a:r>
          </a:p>
          <a:p>
            <a:pPr lvl="1" algn="just"/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мочеточники</a:t>
            </a:r>
          </a:p>
          <a:p>
            <a:pPr lvl="1" algn="just"/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почки (пиелонефрит).</a:t>
            </a:r>
          </a:p>
          <a:p>
            <a:pPr algn="just"/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Катетер ассоциированная ИМП (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CAUTI):</a:t>
            </a: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ИМП, при которой постоянный мочевой катетер установлен более двух дней подряд на день события (ИМП), и постоянный мочевой катетер стоял у пациента вдень события или накануне</a:t>
            </a:r>
            <a:r>
              <a:rPr lang="ru-RU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kk-KZ" sz="1600" u="sng" dirty="0">
              <a:hlinkClick r:id="rId2"/>
            </a:endParaRPr>
          </a:p>
          <a:p>
            <a:pPr marL="0" indent="0" algn="just">
              <a:buNone/>
            </a:pPr>
            <a:r>
              <a:rPr lang="kk-KZ" sz="33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kk-KZ" sz="33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www.cdc.gov/nhsn/pdfs/pscmanual/7psccauticurrent.pdf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user\Desktop\Безымянный.png">
            <a:extLst>
              <a:ext uri="{FF2B5EF4-FFF2-40B4-BE49-F238E27FC236}">
                <a16:creationId xmlns="" xmlns:a16="http://schemas.microsoft.com/office/drawing/2014/main" id="{5B62FCFF-B91C-47C1-8D8F-E97FF29098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080"/>
            <a:ext cx="12070080" cy="1136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49015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999D039-E4D9-4678-9376-5D01E254F9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488" y="1749972"/>
            <a:ext cx="11044311" cy="426982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Какой персонал должен опорожнять мешки для сбора мочи и промывать контейнеры для сбора мочи.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1.Любой персонал, находящийся поблизости 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2.Лица, достигшие 18 лет </a:t>
            </a:r>
          </a:p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3.Только обученный персонал должен опорожнять мешки для сбора мочи и промывать / хранить контейнеры для сбора мочи. 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4. Только лечащий врач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5. Средний и младший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персонал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ссылка:https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://</a:t>
            </a:r>
            <a:r>
              <a:rPr lang="ru-RU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psihologii.ru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testy-nmo-s-otvetami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/test-s-otvetami-po-teme-vidy-mochevyx-kateterov-osobennosti-texniki-kateterizacii-mochevogo-puzyrya-v-prakticheskoj-deyatelnosti-medicinskoj-sestry/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user\Desktop\Безымянный.png">
            <a:extLst>
              <a:ext uri="{FF2B5EF4-FFF2-40B4-BE49-F238E27FC236}">
                <a16:creationId xmlns="" xmlns:a16="http://schemas.microsoft.com/office/drawing/2014/main" id="{E238248A-9F3F-4870-A98C-F96287A5B2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77" y="141604"/>
            <a:ext cx="11909805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718881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8271C8C-EBD1-4151-AE53-0DF89235E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897" y="1497724"/>
            <a:ext cx="10566009" cy="5155323"/>
          </a:xfrm>
        </p:spPr>
        <p:txBody>
          <a:bodyPr>
            <a:normAutofit fontScale="92500" lnSpcReduction="10000"/>
          </a:bodyPr>
          <a:lstStyle/>
          <a:p>
            <a:pPr indent="0">
              <a:lnSpc>
                <a:spcPct val="150000"/>
              </a:lnSpc>
              <a:buNone/>
            </a:pPr>
            <a:r>
              <a:rPr lang="en-US" b="1" dirty="0">
                <a:latin typeface="Times New Roman"/>
                <a:ea typeface="Times New Roman"/>
                <a:cs typeface="Times New Roman"/>
              </a:rPr>
              <a:t>IV</a:t>
            </a:r>
            <a:r>
              <a:rPr lang="ru-RU" b="1" dirty="0">
                <a:latin typeface="Times New Roman"/>
                <a:ea typeface="Times New Roman"/>
                <a:cs typeface="Times New Roman"/>
              </a:rPr>
              <a:t>.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Как часто нужно проводить замену катетеров для профилактики КАИМП?</a:t>
            </a:r>
            <a:endParaRPr lang="ru-RU" sz="1800" dirty="0">
              <a:ea typeface="Calibri"/>
              <a:cs typeface="Times New Roman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1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.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Проводить по мере необходимости </a:t>
            </a:r>
            <a:endParaRPr lang="ru-RU" sz="1800" dirty="0">
              <a:ea typeface="Calibri"/>
              <a:cs typeface="Times New Roman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2. Проводить только по строгим показаниям</a:t>
            </a:r>
            <a:endParaRPr lang="ru-RU" sz="1800" dirty="0">
              <a:ea typeface="Calibri"/>
              <a:cs typeface="Times New Roman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3. Проводить еженедельно по показаниям</a:t>
            </a:r>
            <a:endParaRPr lang="ru-RU" sz="1800" dirty="0">
              <a:ea typeface="Calibri"/>
              <a:cs typeface="Times New Roman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4. Ежедневно и по мере необходимости</a:t>
            </a:r>
            <a:endParaRPr lang="ru-RU" sz="1800" dirty="0">
              <a:ea typeface="Calibri"/>
              <a:cs typeface="Times New Roman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5. По решению врача или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консилиума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19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ссылка:https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://</a:t>
            </a: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psihologii.ru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testy-nmo-s-otvetami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/test-s-otvetami-po-teme-vidy-mochevyx-kateterov-osobennosti-texniki-kateterizacii-mochevogo-puzyrya-v-prakticheskoj-deyatelnosti-medicinskoj-sestry/</a:t>
            </a:r>
            <a:endParaRPr lang="ru-RU" sz="1900" dirty="0" smtClean="0">
              <a:latin typeface="Times New Roman"/>
              <a:ea typeface="Times New Roman"/>
              <a:cs typeface="Times New Roman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  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800" dirty="0">
              <a:ea typeface="Calibri"/>
              <a:cs typeface="Times New Roman"/>
            </a:endParaRPr>
          </a:p>
        </p:txBody>
      </p:sp>
      <p:pic>
        <p:nvPicPr>
          <p:cNvPr id="4" name="Picture 2" descr="C:\Users\user\Desktop\Безымянный.png">
            <a:extLst>
              <a:ext uri="{FF2B5EF4-FFF2-40B4-BE49-F238E27FC236}">
                <a16:creationId xmlns="" xmlns:a16="http://schemas.microsoft.com/office/drawing/2014/main" id="{387DD465-41F2-4822-AE46-DF25361716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5"/>
            <a:ext cx="11909805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70045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0BBD20E-A141-4E3C-B844-AD7F8D3600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396" y="1467167"/>
            <a:ext cx="11194366" cy="5200333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latin typeface="Times New Roman"/>
                <a:ea typeface="Times New Roman"/>
                <a:cs typeface="Times New Roman"/>
              </a:rPr>
              <a:t>V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. Нужна ли  дезинфекция отверстия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мочеприемника  перед  отбором 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образца мочи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.</a:t>
            </a:r>
            <a:r>
              <a:rPr lang="ru-RU" sz="1800" dirty="0" smtClean="0">
                <a:latin typeface="Times New Roman"/>
                <a:ea typeface="Times New Roman"/>
                <a:cs typeface="Times New Roman"/>
              </a:rPr>
              <a:t> </a:t>
            </a:r>
            <a:endParaRPr lang="ru-RU" sz="1800" dirty="0">
              <a:ea typeface="Calibri"/>
              <a:cs typeface="Times New Roman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1.Это поможет снизить вероятность заражения и вероятность того, что у пациента  разовьется инфекция;</a:t>
            </a:r>
            <a:endParaRPr lang="ru-RU" sz="1800" dirty="0">
              <a:ea typeface="Calibri"/>
              <a:cs typeface="Times New Roman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2.По усмотрения врач,  на основании анализов 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бак.посева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</a:t>
            </a:r>
            <a:endParaRPr lang="ru-RU" sz="1800" dirty="0">
              <a:ea typeface="Calibri"/>
              <a:cs typeface="Times New Roman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3. По просьбе пациента</a:t>
            </a:r>
            <a:endParaRPr lang="ru-RU" sz="1800" dirty="0">
              <a:ea typeface="Calibri"/>
              <a:cs typeface="Times New Roman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4. По просьбе родственников </a:t>
            </a:r>
            <a:endParaRPr lang="ru-RU" sz="1800" dirty="0">
              <a:ea typeface="Calibri"/>
              <a:cs typeface="Times New Roman"/>
            </a:endParaRPr>
          </a:p>
          <a:p>
            <a:pPr marL="514350" indent="-514350">
              <a:lnSpc>
                <a:spcPct val="110000"/>
              </a:lnSpc>
              <a:buAutoNum type="arabicPeriod" startAt="5"/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По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решению консилиума </a:t>
            </a:r>
            <a:endParaRPr lang="ru-RU" dirty="0" smtClean="0">
              <a:latin typeface="Times New Roman"/>
              <a:ea typeface="Times New Roman"/>
              <a:cs typeface="Times New Roman"/>
            </a:endParaRPr>
          </a:p>
          <a:p>
            <a:pPr marL="342900" indent="-342900">
              <a:lnSpc>
                <a:spcPct val="110000"/>
              </a:lnSpc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ссылка:https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://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psihologii.ru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testy-nmo-s-otvetami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/test-s-otvetami-po-teme-vidy-mochevyx-kateterov-osobennosti-texniki-kateterizacii-mochevogo-puzyrya-v-prakticheskoj-deyatelnosti-medicinskoj-sestry/</a:t>
            </a:r>
            <a:endParaRPr lang="ru-RU" sz="1800" dirty="0">
              <a:ea typeface="Calibri"/>
              <a:cs typeface="Times New Roman"/>
            </a:endParaRPr>
          </a:p>
        </p:txBody>
      </p:sp>
      <p:pic>
        <p:nvPicPr>
          <p:cNvPr id="4" name="Picture 2" descr="C:\Users\user\Desktop\Безымянный.png">
            <a:extLst>
              <a:ext uri="{FF2B5EF4-FFF2-40B4-BE49-F238E27FC236}">
                <a16:creationId xmlns="" xmlns:a16="http://schemas.microsoft.com/office/drawing/2014/main" id="{92A667D4-DF17-439C-9ADC-0956733356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77" y="141604"/>
            <a:ext cx="11909805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08372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684238F-8FC4-46EC-839C-28AE99CD14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014" y="1686910"/>
            <a:ext cx="11682248" cy="5051797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latin typeface="Times New Roman"/>
                <a:ea typeface="Times New Roman"/>
                <a:cs typeface="Times New Roman"/>
              </a:rPr>
              <a:t>VI</a:t>
            </a:r>
            <a:r>
              <a:rPr lang="ru-RU" b="1" dirty="0">
                <a:latin typeface="Times New Roman"/>
                <a:ea typeface="Times New Roman"/>
                <a:cs typeface="Times New Roman"/>
              </a:rPr>
              <a:t>.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Какие меры профилактики должны соблюдать мед персонал при постановке уретральных катетеров и уходе за ними?</a:t>
            </a:r>
            <a:endParaRPr lang="ru-RU" sz="1800" dirty="0">
              <a:ea typeface="Calibri"/>
              <a:cs typeface="Times New Roman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1. Помыть руки с мылом под проточной водой и обработать антисептиком</a:t>
            </a:r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2. Обработать руки антисептиком и использовать нестерильные перчатки</a:t>
            </a:r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3. Соблюдать протоколы гигиены рук и использовать стерильные перчатки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 </a:t>
            </a:r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4. Провести дезинфекцию и стерилизацию уретральных катетеров</a:t>
            </a:r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5. Обработать руки антисептиком и манипуляционное поле  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  <a:cs typeface="Times New Roman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ссылка:https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://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psihologii.ru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testy-nmo-s-otvetami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/test-s-otvetami-po-teme-vidy-mochevyx-kateterov-osobennosti-texniki-kateterizacii-mochevogo-puzyrya-v-prakticheskoj-deyatelnosti-medicinskoj-sestry/</a:t>
            </a:r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  <p:pic>
        <p:nvPicPr>
          <p:cNvPr id="4" name="Picture 2" descr="C:\Users\user\Desktop\Безымянный.png">
            <a:extLst>
              <a:ext uri="{FF2B5EF4-FFF2-40B4-BE49-F238E27FC236}">
                <a16:creationId xmlns="" xmlns:a16="http://schemas.microsoft.com/office/drawing/2014/main" id="{EBD3C60B-F6B1-4A1A-B900-1B901B889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77" y="141604"/>
            <a:ext cx="11909805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756638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684238F-8FC4-46EC-839C-28AE99CD14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254" y="1623848"/>
            <a:ext cx="11114649" cy="5029199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latin typeface="Times New Roman"/>
                <a:ea typeface="Times New Roman"/>
                <a:cs typeface="Times New Roman"/>
              </a:rPr>
              <a:t>VII</a:t>
            </a:r>
            <a:r>
              <a:rPr lang="ru-RU" b="1" dirty="0">
                <a:latin typeface="Times New Roman"/>
                <a:ea typeface="Times New Roman"/>
                <a:cs typeface="Times New Roman"/>
              </a:rPr>
              <a:t>.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Какие клинические признаки  не характерны для КАИМП?</a:t>
            </a:r>
            <a:endParaRPr lang="ru-RU" sz="1800" dirty="0">
              <a:ea typeface="Calibri"/>
              <a:cs typeface="Times New Roman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1. </a:t>
            </a:r>
            <a:r>
              <a:rPr lang="ru-RU" spc="10" dirty="0">
                <a:latin typeface="Times New Roman"/>
                <a:ea typeface="Calibri"/>
                <a:cs typeface="Times New Roman"/>
              </a:rPr>
              <a:t>Температура выше 38</a:t>
            </a:r>
            <a:r>
              <a:rPr lang="ru-RU" spc="10" baseline="30000" dirty="0">
                <a:latin typeface="Times New Roman"/>
                <a:ea typeface="Calibri"/>
                <a:cs typeface="Times New Roman"/>
              </a:rPr>
              <a:t>0</a:t>
            </a:r>
            <a:r>
              <a:rPr lang="ru-RU" spc="10" dirty="0">
                <a:latin typeface="Times New Roman"/>
                <a:ea typeface="Calibri"/>
                <a:cs typeface="Times New Roman"/>
              </a:rPr>
              <a:t>С </a:t>
            </a:r>
            <a:endParaRPr lang="ru-RU" sz="1800" dirty="0">
              <a:ea typeface="Calibri"/>
              <a:cs typeface="Times New Roman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2. </a:t>
            </a:r>
            <a:r>
              <a:rPr lang="ru-RU" spc="10" dirty="0">
                <a:latin typeface="Times New Roman"/>
                <a:ea typeface="Calibri"/>
                <a:cs typeface="Times New Roman"/>
              </a:rPr>
              <a:t>Дискомфорт в надлобковой области  </a:t>
            </a:r>
            <a:endParaRPr lang="ru-RU" sz="1800" dirty="0">
              <a:ea typeface="Calibri"/>
              <a:cs typeface="Times New Roman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3. </a:t>
            </a:r>
            <a:r>
              <a:rPr lang="ru-RU" spc="10" dirty="0">
                <a:latin typeface="Times New Roman"/>
                <a:ea typeface="Calibri"/>
                <a:cs typeface="Times New Roman"/>
              </a:rPr>
              <a:t>Частые позывы к мочеиспусканию  </a:t>
            </a:r>
            <a:endParaRPr lang="ru-RU" sz="1800" dirty="0">
              <a:ea typeface="Calibri"/>
              <a:cs typeface="Times New Roman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4. </a:t>
            </a:r>
            <a:r>
              <a:rPr lang="ru-RU" spc="10" dirty="0">
                <a:latin typeface="Times New Roman"/>
                <a:ea typeface="Calibri"/>
                <a:cs typeface="Times New Roman"/>
              </a:rPr>
              <a:t>Дизурия и пиурия </a:t>
            </a:r>
            <a:endParaRPr lang="ru-RU" sz="1800" dirty="0">
              <a:ea typeface="Calibri"/>
              <a:cs typeface="Times New Roman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5. </a:t>
            </a:r>
            <a:r>
              <a:rPr lang="ru-RU" b="1" spc="10" dirty="0">
                <a:latin typeface="Times New Roman"/>
                <a:ea typeface="Calibri"/>
                <a:cs typeface="Times New Roman"/>
              </a:rPr>
              <a:t>Менее 5 бактерий в 1 мл </a:t>
            </a:r>
            <a:r>
              <a:rPr lang="ru-RU" b="1" spc="10" dirty="0" smtClean="0">
                <a:latin typeface="Times New Roman"/>
                <a:ea typeface="Calibri"/>
                <a:cs typeface="Times New Roman"/>
              </a:rPr>
              <a:t>мочи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800" b="1" spc="1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ссылка:https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://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psihologii.ru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testy-nmo-s-otvetami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/test-s-otvetami-po-teme-vidy-mochevyx-kateterov-osobennosti-texniki-kateterizacii-mochevogo-puzyrya-v-prakticheskoj-deyatelnosti-medicinskoj-sestry/</a:t>
            </a:r>
            <a:endParaRPr lang="ru-RU" sz="1800" dirty="0">
              <a:ea typeface="Calibri"/>
              <a:cs typeface="Times New Roman"/>
            </a:endParaRPr>
          </a:p>
        </p:txBody>
      </p:sp>
      <p:pic>
        <p:nvPicPr>
          <p:cNvPr id="4" name="Picture 2" descr="C:\Users\user\Desktop\Безымянный.png">
            <a:extLst>
              <a:ext uri="{FF2B5EF4-FFF2-40B4-BE49-F238E27FC236}">
                <a16:creationId xmlns="" xmlns:a16="http://schemas.microsoft.com/office/drawing/2014/main" id="{EBD3C60B-F6B1-4A1A-B900-1B901B889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77" y="141604"/>
            <a:ext cx="11909805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451612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684238F-8FC4-46EC-839C-28AE99CD14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254" y="1592317"/>
            <a:ext cx="11114649" cy="4770384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en-US" b="1" dirty="0">
                <a:latin typeface="Times New Roman"/>
                <a:ea typeface="Times New Roman"/>
                <a:cs typeface="Times New Roman"/>
              </a:rPr>
              <a:t>VIII</a:t>
            </a:r>
            <a:r>
              <a:rPr lang="ru-RU" b="1" dirty="0">
                <a:latin typeface="Times New Roman"/>
                <a:ea typeface="Times New Roman"/>
                <a:cs typeface="Times New Roman"/>
              </a:rPr>
              <a:t>.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 На каком уровне рекомендуется располагать емкости для сбора мочи?</a:t>
            </a:r>
            <a:endParaRPr lang="ru-RU" sz="1800" dirty="0">
              <a:ea typeface="Calibri"/>
              <a:cs typeface="Times New Roman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1.Выше уровня пола, но ниже уровня кровати пациента</a:t>
            </a:r>
            <a:endParaRPr lang="ru-RU" sz="1800" dirty="0">
              <a:ea typeface="Calibri"/>
              <a:cs typeface="Times New Roman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2. Выше уровня пола и на уровне кровати пациента</a:t>
            </a:r>
            <a:endParaRPr lang="ru-RU" sz="1800" dirty="0">
              <a:ea typeface="Calibri"/>
              <a:cs typeface="Times New Roman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3. Выше уровня кровати пациента и в отдельном месте</a:t>
            </a:r>
            <a:endParaRPr lang="ru-RU" sz="1800" dirty="0">
              <a:ea typeface="Calibri"/>
              <a:cs typeface="Times New Roman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4. Можно располагать на уровне пола на коврике</a:t>
            </a:r>
            <a:endParaRPr lang="ru-RU" sz="1800" dirty="0">
              <a:ea typeface="Calibri"/>
              <a:cs typeface="Times New Roman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5. Нет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разницы в уровне и месте расположения </a:t>
            </a:r>
            <a:endParaRPr lang="ru-RU" dirty="0" smtClean="0">
              <a:latin typeface="Times New Roman"/>
              <a:ea typeface="Times New Roman"/>
              <a:cs typeface="Times New Roman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8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ссылка:https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://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psihologii.ru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testy-nmo-s-otvetami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/test-s-otvetami-po-teme-vidy-mochevyx-kateterov-osobennosti-texniki-kateterizacii-mochevogo-puzyrya-v-prakticheskoj-deyatelnosti-medicinskoj-sestry/</a:t>
            </a:r>
            <a:endParaRPr lang="ru-RU" sz="1800" dirty="0">
              <a:ea typeface="Calibri"/>
              <a:cs typeface="Times New Roman"/>
            </a:endParaRPr>
          </a:p>
        </p:txBody>
      </p:sp>
      <p:pic>
        <p:nvPicPr>
          <p:cNvPr id="4" name="Picture 2" descr="C:\Users\user\Desktop\Безымянный.png">
            <a:extLst>
              <a:ext uri="{FF2B5EF4-FFF2-40B4-BE49-F238E27FC236}">
                <a16:creationId xmlns="" xmlns:a16="http://schemas.microsoft.com/office/drawing/2014/main" id="{EBD3C60B-F6B1-4A1A-B900-1B901B889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77" y="141604"/>
            <a:ext cx="11909805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16387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684238F-8FC4-46EC-839C-28AE99CD14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254" y="1467167"/>
            <a:ext cx="11114649" cy="5185881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IX </a:t>
            </a: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 Какие эффективные меры профилактики  КАИМП?</a:t>
            </a:r>
            <a:endParaRPr lang="ru-RU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1. Применение антисептических растворов для промывания мочевого пузыря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2. Применение антибиотиков при катетеризации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3. Подмывание во время катетеризации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4. Лечение бактериурии при катетеризации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5.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Применять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катетеры «закрытого»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типа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ссылка:https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://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psihologii.ru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testy-nmo-s-otvetami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/test-s-otvetami-po-teme-vidy-mochevyx-kateterov-osobennosti-texniki-kateterizacii-mochevogo-puzyrya-v-prakticheskoj-deyatelnosti-medicinskoj-sestry/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user\Desktop\Безымянный.png">
            <a:extLst>
              <a:ext uri="{FF2B5EF4-FFF2-40B4-BE49-F238E27FC236}">
                <a16:creationId xmlns="" xmlns:a16="http://schemas.microsoft.com/office/drawing/2014/main" id="{EBD3C60B-F6B1-4A1A-B900-1B901B889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77" y="141604"/>
            <a:ext cx="11909805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382357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684238F-8FC4-46EC-839C-28AE99CD14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254" y="1467167"/>
            <a:ext cx="11114649" cy="4857433"/>
          </a:xfrm>
        </p:spPr>
        <p:txBody>
          <a:bodyPr>
            <a:normAutofit fontScale="92500" lnSpcReduction="10000"/>
          </a:bodyPr>
          <a:lstStyle/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en-US" b="1" dirty="0">
                <a:latin typeface="Times New Roman"/>
                <a:ea typeface="Times-Roman"/>
                <a:cs typeface="Times New Roman"/>
              </a:rPr>
              <a:t>X</a:t>
            </a:r>
            <a:r>
              <a:rPr lang="ru-RU" b="1" dirty="0">
                <a:latin typeface="Times New Roman"/>
                <a:ea typeface="Times-Roman"/>
                <a:cs typeface="Times New Roman"/>
              </a:rPr>
              <a:t>. </a:t>
            </a:r>
            <a:r>
              <a:rPr lang="ru-RU" dirty="0">
                <a:latin typeface="Times New Roman"/>
                <a:ea typeface="Times-Roman"/>
                <a:cs typeface="Times New Roman"/>
              </a:rPr>
              <a:t>Какие сопутствующие заболевания являются факторами риска развития КАИМП ?</a:t>
            </a:r>
            <a:r>
              <a:rPr lang="ru-RU" dirty="0">
                <a:solidFill>
                  <a:srgbClr val="FF0000"/>
                </a:solidFill>
                <a:latin typeface="Times New Roman"/>
                <a:ea typeface="Times-Roman"/>
                <a:cs typeface="Times New Roman"/>
              </a:rPr>
              <a:t> </a:t>
            </a:r>
            <a:endParaRPr lang="ru-RU" sz="1800" dirty="0">
              <a:ea typeface="Times New Roman"/>
              <a:cs typeface="Times New Roman"/>
            </a:endParaRPr>
          </a:p>
          <a:p>
            <a:pPr marL="0" indent="0" algn="just">
              <a:lnSpc>
                <a:spcPct val="110000"/>
              </a:lnSpc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Times-Roman"/>
                <a:cs typeface="Times New Roman"/>
              </a:rPr>
              <a:t>1. Панкреатит  </a:t>
            </a:r>
            <a:endParaRPr lang="ru-RU" dirty="0">
              <a:ea typeface="Calibri"/>
              <a:cs typeface="Times New Roman"/>
            </a:endParaRPr>
          </a:p>
          <a:p>
            <a:pPr marL="0" indent="0" algn="just">
              <a:lnSpc>
                <a:spcPct val="110000"/>
              </a:lnSpc>
              <a:spcAft>
                <a:spcPts val="0"/>
              </a:spcAft>
              <a:buNone/>
            </a:pPr>
            <a:r>
              <a:rPr lang="ru-RU" dirty="0" smtClean="0">
                <a:latin typeface="Times New Roman"/>
                <a:ea typeface="Times-Roman"/>
                <a:cs typeface="Times New Roman"/>
              </a:rPr>
              <a:t>2. </a:t>
            </a:r>
            <a:r>
              <a:rPr lang="ru-RU" dirty="0">
                <a:latin typeface="Times New Roman"/>
                <a:ea typeface="Times-Roman"/>
                <a:cs typeface="Times New Roman"/>
              </a:rPr>
              <a:t>ХОБЛ</a:t>
            </a:r>
            <a:endParaRPr lang="ru-RU" dirty="0">
              <a:ea typeface="Calibri"/>
              <a:cs typeface="Times New Roman"/>
            </a:endParaRPr>
          </a:p>
          <a:p>
            <a:pPr marL="0" indent="0" algn="just">
              <a:lnSpc>
                <a:spcPct val="110000"/>
              </a:lnSpc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Times-Roman"/>
                <a:cs typeface="Times New Roman"/>
              </a:rPr>
              <a:t>3. Хронический гастрит</a:t>
            </a:r>
            <a:endParaRPr lang="ru-RU" dirty="0">
              <a:ea typeface="Calibri"/>
              <a:cs typeface="Times New Roman"/>
            </a:endParaRPr>
          </a:p>
          <a:p>
            <a:pPr marL="0" indent="0" algn="just">
              <a:lnSpc>
                <a:spcPct val="110000"/>
              </a:lnSpc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Times-Roman"/>
                <a:cs typeface="Times New Roman"/>
              </a:rPr>
              <a:t>4. Гнойный отит </a:t>
            </a:r>
            <a:endParaRPr lang="ru-RU" dirty="0">
              <a:ea typeface="Calibri"/>
              <a:cs typeface="Times New Roman"/>
            </a:endParaRPr>
          </a:p>
          <a:p>
            <a:pPr marL="0" indent="0" algn="just">
              <a:lnSpc>
                <a:spcPct val="110000"/>
              </a:lnSpc>
              <a:spcAft>
                <a:spcPts val="0"/>
              </a:spcAft>
              <a:buNone/>
            </a:pPr>
            <a:r>
              <a:rPr lang="ru-RU" b="1" dirty="0">
                <a:latin typeface="Times New Roman"/>
                <a:ea typeface="Times-Roman"/>
                <a:cs typeface="Times New Roman"/>
              </a:rPr>
              <a:t>5. Сахарный </a:t>
            </a:r>
            <a:r>
              <a:rPr lang="ru-RU" b="1" dirty="0" smtClean="0">
                <a:latin typeface="Times New Roman"/>
                <a:ea typeface="Times-Roman"/>
                <a:cs typeface="Times New Roman"/>
              </a:rPr>
              <a:t>диабет</a:t>
            </a:r>
          </a:p>
          <a:p>
            <a:pPr marL="0" indent="0" algn="just">
              <a:lnSpc>
                <a:spcPct val="110000"/>
              </a:lnSpc>
              <a:spcAft>
                <a:spcPts val="0"/>
              </a:spcAft>
              <a:buNone/>
            </a:pPr>
            <a:r>
              <a:rPr lang="ru-RU" b="1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ссылка:https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://</a:t>
            </a:r>
            <a:r>
              <a:rPr lang="ru-RU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psihologii.ru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testy-nmo-s-otvetami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/test-s-otvetami-po-teme-vidy-mochevyx-kateterov-osobennosti-texniki-kateterizacii-mochevogo-puzyrya-v-prakticheskoj-deyatelnosti-medicinskoj-sestry/</a:t>
            </a:r>
            <a:endParaRPr lang="ru-RU" sz="1700" dirty="0"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user\Desktop\Безымянный.png">
            <a:extLst>
              <a:ext uri="{FF2B5EF4-FFF2-40B4-BE49-F238E27FC236}">
                <a16:creationId xmlns="" xmlns:a16="http://schemas.microsoft.com/office/drawing/2014/main" id="{EBD3C60B-F6B1-4A1A-B900-1B901B889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77" y="141604"/>
            <a:ext cx="11909805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954756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15BE3F9-6984-4FBD-9CD6-3E8116D1D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76" y="1543926"/>
            <a:ext cx="11667696" cy="5172184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en-US" sz="2200" b="1" dirty="0">
                <a:latin typeface="Times New Roman"/>
                <a:ea typeface="Calibri"/>
                <a:cs typeface="Times New Roman"/>
              </a:rPr>
              <a:t>XI</a:t>
            </a:r>
            <a:r>
              <a:rPr lang="ru-RU" sz="2200" b="1" dirty="0">
                <a:latin typeface="Times New Roman"/>
                <a:ea typeface="Calibri"/>
                <a:cs typeface="Times New Roman"/>
              </a:rPr>
              <a:t>.</a:t>
            </a:r>
            <a:r>
              <a:rPr lang="ru-RU" sz="2200" dirty="0">
                <a:latin typeface="Times New Roman"/>
                <a:ea typeface="Calibri"/>
                <a:cs typeface="Times New Roman"/>
              </a:rPr>
              <a:t> Какой наиболее эффективный метод профилактики КАИМП ?</a:t>
            </a:r>
            <a:endParaRPr lang="ru-RU" sz="2200" dirty="0">
              <a:ea typeface="Calibri"/>
              <a:cs typeface="Times New Roman"/>
            </a:endParaRPr>
          </a:p>
          <a:p>
            <a:pPr marL="0" indent="0" algn="just">
              <a:lnSpc>
                <a:spcPct val="100000"/>
              </a:lnSpc>
              <a:spcAft>
                <a:spcPts val="0"/>
              </a:spcAft>
              <a:buNone/>
            </a:pPr>
            <a:r>
              <a:rPr lang="ru-RU" sz="2200" b="1" dirty="0">
                <a:latin typeface="Times New Roman"/>
                <a:ea typeface="Times New Roman"/>
                <a:cs typeface="Times New Roman"/>
              </a:rPr>
              <a:t>1.</a:t>
            </a:r>
            <a:r>
              <a:rPr lang="ru-RU" sz="22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200" b="1" dirty="0">
                <a:latin typeface="Times New Roman"/>
                <a:ea typeface="Times New Roman"/>
                <a:cs typeface="Times New Roman"/>
              </a:rPr>
              <a:t>Сведение к минимуму частоты катетеризаций и удаление катетеров при первой возможности</a:t>
            </a:r>
            <a:endParaRPr lang="ru-RU" sz="2200" dirty="0">
              <a:ea typeface="Calibri"/>
              <a:cs typeface="Times New Roman"/>
            </a:endParaRPr>
          </a:p>
          <a:p>
            <a:pPr marL="0" indent="0" algn="just">
              <a:lnSpc>
                <a:spcPct val="100000"/>
              </a:lnSpc>
              <a:spcAft>
                <a:spcPts val="0"/>
              </a:spcAft>
              <a:buNone/>
            </a:pPr>
            <a:r>
              <a:rPr lang="ru-RU" sz="2200" dirty="0">
                <a:latin typeface="Times New Roman"/>
                <a:ea typeface="Times New Roman"/>
                <a:cs typeface="Times New Roman"/>
              </a:rPr>
              <a:t>2. Сведение к минимуму частоты катетеризаций и удаление катетеров при необходимости</a:t>
            </a:r>
            <a:endParaRPr lang="ru-RU" sz="2200" dirty="0">
              <a:ea typeface="Calibri"/>
              <a:cs typeface="Times New Roman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sz="2200" dirty="0">
                <a:latin typeface="Times New Roman"/>
                <a:ea typeface="Times New Roman"/>
                <a:cs typeface="Times New Roman"/>
              </a:rPr>
              <a:t>3. Проведение катетеризации по клиническим симптомам и удаление катетера при необходимости</a:t>
            </a:r>
            <a:endParaRPr lang="ru-RU" sz="2200" dirty="0">
              <a:ea typeface="Calibri"/>
              <a:cs typeface="Times New Roman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sz="2200" dirty="0">
                <a:latin typeface="Times New Roman"/>
                <a:ea typeface="Times New Roman"/>
                <a:cs typeface="Times New Roman"/>
              </a:rPr>
              <a:t>4. При необходимости проведение катетеризации в домашних условиях и удаление катетера в  МО</a:t>
            </a:r>
            <a:endParaRPr lang="ru-RU" sz="2200" dirty="0">
              <a:ea typeface="Calibri"/>
              <a:cs typeface="Times New Roman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sz="2200" dirty="0">
                <a:latin typeface="Times New Roman"/>
                <a:ea typeface="Times New Roman"/>
                <a:cs typeface="Times New Roman"/>
              </a:rPr>
              <a:t>5. </a:t>
            </a:r>
            <a:r>
              <a:rPr lang="ru-RU" sz="2200" dirty="0" smtClean="0">
                <a:latin typeface="Times New Roman"/>
                <a:ea typeface="Times New Roman"/>
                <a:cs typeface="Times New Roman"/>
              </a:rPr>
              <a:t>Проведение </a:t>
            </a:r>
            <a:r>
              <a:rPr lang="ru-RU" sz="2200" dirty="0">
                <a:latin typeface="Times New Roman"/>
                <a:ea typeface="Times New Roman"/>
                <a:cs typeface="Times New Roman"/>
              </a:rPr>
              <a:t>катетеризации по </a:t>
            </a:r>
            <a:r>
              <a:rPr lang="ru-RU" sz="2200" dirty="0" err="1">
                <a:latin typeface="Times New Roman"/>
                <a:ea typeface="Times New Roman"/>
                <a:cs typeface="Times New Roman"/>
              </a:rPr>
              <a:t>эпид</a:t>
            </a:r>
            <a:r>
              <a:rPr lang="ru-RU" sz="2200" dirty="0">
                <a:latin typeface="Times New Roman"/>
                <a:ea typeface="Times New Roman"/>
                <a:cs typeface="Times New Roman"/>
              </a:rPr>
              <a:t> показаниям и удаление катетеров при </a:t>
            </a:r>
            <a:r>
              <a:rPr lang="ru-RU" sz="2200" dirty="0" smtClean="0">
                <a:latin typeface="Times New Roman"/>
                <a:ea typeface="Times New Roman"/>
                <a:cs typeface="Times New Roman"/>
              </a:rPr>
              <a:t>необходимости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ссылка:https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://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psihologii.ru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testy-nmo-s-otvetami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/test-s-otvetami-po-teme-vidy-mochevyx-kateterov-osobennosti-texniki-kateterizacii-mochevogo-puzyrya-v-prakticheskoj-deyatelnosti-medicinskoj-sestry/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user\Desktop\Безымянный.png">
            <a:extLst>
              <a:ext uri="{FF2B5EF4-FFF2-40B4-BE49-F238E27FC236}">
                <a16:creationId xmlns="" xmlns:a16="http://schemas.microsoft.com/office/drawing/2014/main" id="{FBFFA26A-F34F-4C9B-A3BA-BCB27ABD6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76" y="37114"/>
            <a:ext cx="12051324" cy="150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875196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466D4AE-22AF-4066-9401-CDCFDC5D07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898" y="1467167"/>
            <a:ext cx="11471362" cy="4952683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b="1" dirty="0" smtClean="0">
                <a:latin typeface="Times New Roman"/>
                <a:ea typeface="Times New Roman"/>
                <a:cs typeface="Times New Roman"/>
              </a:rPr>
              <a:t>XII</a:t>
            </a: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.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Что вызывает долгосрочное использование катетеров мочевого пузыря?</a:t>
            </a:r>
            <a:endParaRPr lang="ru-RU" sz="1800" dirty="0">
              <a:ea typeface="Calibri"/>
              <a:cs typeface="Times New Roman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1. Частое развитие сепсиса</a:t>
            </a:r>
            <a:endParaRPr lang="ru-RU" sz="1800" dirty="0">
              <a:ea typeface="Calibri"/>
              <a:cs typeface="Times New Roman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2. Местное повышение температуры </a:t>
            </a:r>
            <a:endParaRPr lang="ru-RU" sz="1800" dirty="0">
              <a:ea typeface="Calibri"/>
              <a:cs typeface="Times New Roman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3</a:t>
            </a:r>
            <a:r>
              <a:rPr lang="ru-RU" b="1" dirty="0">
                <a:latin typeface="Times New Roman"/>
                <a:ea typeface="Times New Roman"/>
                <a:cs typeface="Times New Roman"/>
              </a:rPr>
              <a:t>. Увеличивает риск развития бактериурии</a:t>
            </a:r>
            <a:endParaRPr lang="ru-RU" sz="1800" dirty="0">
              <a:ea typeface="Calibri"/>
              <a:cs typeface="Times New Roman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4. Снижение артериального давления</a:t>
            </a:r>
            <a:endParaRPr lang="ru-RU" sz="1800" dirty="0">
              <a:ea typeface="Calibri"/>
              <a:cs typeface="Times New Roman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5. Изменения психического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состояния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18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ссылка:https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://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psihologii.ru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testy-nmo-s-otvetami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/test-s-otvetami-po-teme-vidy-mochevyx-kateterov-osobennosti-texniki-kateterizacii-mochevogo-puzyrya-v-prakticheskoj-deyatelnosti-medicinskoj-sestry/</a:t>
            </a:r>
            <a:endParaRPr lang="ru-RU" sz="1800" dirty="0">
              <a:ea typeface="Calibri"/>
              <a:cs typeface="Times New Roman"/>
            </a:endParaRP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user\Desktop\Безымянный.png">
            <a:extLst>
              <a:ext uri="{FF2B5EF4-FFF2-40B4-BE49-F238E27FC236}">
                <a16:creationId xmlns="" xmlns:a16="http://schemas.microsoft.com/office/drawing/2014/main" id="{40F7C38C-D0DB-4DF4-AF64-A2895BF745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77" y="141604"/>
            <a:ext cx="11909805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1652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8420" y="1371600"/>
            <a:ext cx="11803783" cy="529506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ИМП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связанные с катетерами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Симптоматическая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манифестная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инфекция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Бессимптомная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бактериурия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sz="1600" u="sng" dirty="0" smtClean="0">
              <a:hlinkClick r:id="rId2"/>
            </a:endParaRPr>
          </a:p>
          <a:p>
            <a:endParaRPr lang="kk-KZ" sz="1600" u="sng" dirty="0">
              <a:hlinkClick r:id="rId2"/>
            </a:endParaRPr>
          </a:p>
          <a:p>
            <a:endParaRPr lang="kk-KZ" sz="1600" u="sng" dirty="0" smtClean="0">
              <a:hlinkClick r:id="rId2"/>
            </a:endParaRPr>
          </a:p>
          <a:p>
            <a:endParaRPr lang="kk-KZ" sz="1600" u="sng" dirty="0" smtClean="0">
              <a:hlinkClick r:id="rId2"/>
            </a:endParaRPr>
          </a:p>
          <a:p>
            <a:endParaRPr lang="kk-KZ" sz="1600" u="sng" dirty="0">
              <a:hlinkClick r:id="rId2"/>
            </a:endParaRPr>
          </a:p>
          <a:p>
            <a:endParaRPr lang="kk-KZ" sz="1600" u="sng" dirty="0" smtClean="0">
              <a:hlinkClick r:id="rId2"/>
            </a:endParaRPr>
          </a:p>
          <a:p>
            <a:endParaRPr lang="kk-KZ" sz="1600" u="sng" dirty="0">
              <a:hlinkClick r:id="rId2"/>
            </a:endParaRPr>
          </a:p>
          <a:p>
            <a:endParaRPr lang="kk-KZ" sz="1600" u="sng" dirty="0" smtClean="0">
              <a:hlinkClick r:id="rId2"/>
            </a:endParaRPr>
          </a:p>
          <a:p>
            <a:endParaRPr lang="kk-KZ" sz="1600" u="sng" dirty="0">
              <a:hlinkClick r:id="rId2"/>
            </a:endParaRPr>
          </a:p>
          <a:p>
            <a:pPr marL="0" indent="0" algn="just">
              <a:buNone/>
            </a:pPr>
            <a:r>
              <a:rPr lang="kk-KZ" sz="18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kk-KZ" sz="18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www.cdc.gov/nhsn/pdfs/pscmanual/7psccauticurrent.pdf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user\Desktop\Безымянный.png">
            <a:extLst>
              <a:ext uri="{FF2B5EF4-FFF2-40B4-BE49-F238E27FC236}">
                <a16:creationId xmlns="" xmlns:a16="http://schemas.microsoft.com/office/drawing/2014/main" id="{5B62FCFF-B91C-47C1-8D8F-E97FF29098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080"/>
            <a:ext cx="12070080" cy="1136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Эпидимиологий1\Desktop\70f9cc44130ef2590193763cd1cd684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543" y="2569780"/>
            <a:ext cx="3320267" cy="312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Эпидимиологий1\Desktop\a42b85ef468d68d241d5fb0785515ab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2302" y="2569780"/>
            <a:ext cx="4009697" cy="3121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229825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466D4AE-22AF-4066-9401-CDCFDC5D07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898" y="1467167"/>
            <a:ext cx="11471362" cy="4952683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en-US" sz="24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XIII</a:t>
            </a:r>
            <a:r>
              <a:rPr lang="ru-RU" sz="24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r>
              <a:rPr lang="ru-RU" sz="24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Кто не входит в группу риска развития КАИМП</a:t>
            </a:r>
            <a:r>
              <a:rPr lang="ru-RU" sz="2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?</a:t>
            </a:r>
            <a:endParaRPr lang="ru-RU" sz="2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4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1. </a:t>
            </a:r>
            <a:r>
              <a:rPr lang="ru-RU" sz="2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Пациенты с патологией мочевого пузыря </a:t>
            </a:r>
            <a:endParaRPr lang="ru-RU" sz="2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4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2. </a:t>
            </a:r>
            <a:r>
              <a:rPr lang="ru-RU" sz="2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Пациенты с </a:t>
            </a:r>
            <a:r>
              <a:rPr lang="ru-RU" sz="24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иммунодефицитными</a:t>
            </a:r>
            <a:r>
              <a:rPr lang="ru-RU" sz="2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состояниями</a:t>
            </a:r>
            <a:endParaRPr lang="ru-RU" sz="2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24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3. </a:t>
            </a:r>
            <a:r>
              <a:rPr lang="ru-RU" sz="2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Пациенты с тяжелыми травмами </a:t>
            </a:r>
            <a:endParaRPr lang="ru-RU" sz="2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Пациенты терапевтического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профиля</a:t>
            </a:r>
            <a:endParaRPr lang="ru-RU" sz="24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24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5. </a:t>
            </a:r>
            <a:r>
              <a:rPr lang="ru-RU" sz="2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Женщины в послеродовом </a:t>
            </a:r>
            <a:r>
              <a:rPr lang="ru-RU" sz="24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периоде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ссылка:https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://</a:t>
            </a:r>
            <a:r>
              <a:rPr lang="ru-RU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psihologii.ru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testy-nmo-s-otvetami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/test-s-otvetami-po-teme-vidy-mochevyx-kateterov-osobennosti-texniki-kateterizacii-mochevogo-puzyrya-v-prakticheskoj-deyatelnosti-medicinskoj-sestry/</a:t>
            </a:r>
            <a:endParaRPr lang="ru-RU" sz="17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user\Desktop\Безымянный.png">
            <a:extLst>
              <a:ext uri="{FF2B5EF4-FFF2-40B4-BE49-F238E27FC236}">
                <a16:creationId xmlns="" xmlns:a16="http://schemas.microsoft.com/office/drawing/2014/main" id="{40F7C38C-D0DB-4DF4-AF64-A2895BF745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77" y="141604"/>
            <a:ext cx="11909805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758928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466D4AE-22AF-4066-9401-CDCFDC5D07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898" y="1467167"/>
            <a:ext cx="11471362" cy="5390833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en-US" sz="24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XIV</a:t>
            </a:r>
            <a:r>
              <a:rPr lang="ru-RU" sz="24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r>
              <a:rPr lang="ru-RU" sz="24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Какой метод считается наиболее эффективным методом профилактики КАИМП  ?</a:t>
            </a:r>
            <a:endParaRPr lang="ru-RU" sz="2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24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1 . </a:t>
            </a:r>
            <a:r>
              <a:rPr lang="ru-RU" sz="2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Использование стерильных перчаток</a:t>
            </a:r>
            <a:endParaRPr lang="ru-RU" sz="2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«правила трех С» </a:t>
            </a:r>
            <a:endParaRPr lang="ru-RU" sz="24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24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3. </a:t>
            </a:r>
            <a:r>
              <a:rPr lang="ru-RU" sz="2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Стерильное манипуляционное поле </a:t>
            </a:r>
            <a:endParaRPr lang="ru-RU" sz="2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24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4. </a:t>
            </a:r>
            <a:r>
              <a:rPr lang="ru-RU" sz="2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Стерильный манипуляционный столик </a:t>
            </a:r>
            <a:endParaRPr lang="ru-RU" sz="2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2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5. </a:t>
            </a:r>
            <a:r>
              <a:rPr lang="ru-RU" sz="2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Стерильные предметы и </a:t>
            </a:r>
            <a:r>
              <a:rPr lang="ru-RU" sz="24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материалы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ссылка:https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://</a:t>
            </a:r>
            <a:r>
              <a:rPr lang="ru-RU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psihologii.ru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testy-nmo-s-otvetami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/test-s-otvetami-po-teme-vidy-mochevyx-kateterov-osobennosti-texniki-kateterizacii-mochevogo-puzyrya-v-prakticheskoj-deyatelnosti-medicinskoj-sestry/</a:t>
            </a:r>
            <a:endParaRPr lang="ru-RU" sz="17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user\Desktop\Безымянный.png">
            <a:extLst>
              <a:ext uri="{FF2B5EF4-FFF2-40B4-BE49-F238E27FC236}">
                <a16:creationId xmlns="" xmlns:a16="http://schemas.microsoft.com/office/drawing/2014/main" id="{40F7C38C-D0DB-4DF4-AF64-A2895BF745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77" y="141604"/>
            <a:ext cx="11909805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82173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466D4AE-22AF-4066-9401-CDCFDC5D07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898" y="1467167"/>
            <a:ext cx="11471362" cy="5201647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  <a:tabLst>
                <a:tab pos="180340" algn="l"/>
              </a:tabLst>
            </a:pPr>
            <a:r>
              <a:rPr lang="en-US" sz="24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XV</a:t>
            </a:r>
            <a:r>
              <a:rPr lang="ru-RU" sz="24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r>
              <a:rPr lang="ru-RU" sz="24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Какими путями проникают возбудители проникают в мочевыводящие пути при эндогенном инфицировании?</a:t>
            </a:r>
            <a:endParaRPr lang="ru-RU" sz="2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Прямой кишки,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влагалища</a:t>
            </a:r>
            <a:endParaRPr lang="ru-RU" sz="24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2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2.  </a:t>
            </a:r>
            <a:r>
              <a:rPr lang="ru-RU" sz="2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Установка катетеров</a:t>
            </a:r>
            <a:endParaRPr lang="ru-RU" sz="2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2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3. </a:t>
            </a:r>
            <a:r>
              <a:rPr lang="ru-RU" sz="2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Грязные руки</a:t>
            </a:r>
            <a:endParaRPr lang="ru-RU" sz="2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2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4. </a:t>
            </a:r>
            <a:r>
              <a:rPr lang="ru-RU" sz="2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Пастельное белье</a:t>
            </a:r>
            <a:endParaRPr lang="ru-RU" sz="2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2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5. </a:t>
            </a:r>
            <a:r>
              <a:rPr lang="ru-RU" sz="2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Очага </a:t>
            </a:r>
            <a:r>
              <a:rPr lang="ru-RU" sz="24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инфекции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1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ссылка:https</a:t>
            </a:r>
            <a:r>
              <a:rPr lang="ru-RU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://</a:t>
            </a:r>
            <a:r>
              <a:rPr lang="ru-RU" sz="1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psihologii.ru</a:t>
            </a:r>
            <a:r>
              <a:rPr lang="ru-RU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testy-nmo-s-otvetami</a:t>
            </a:r>
            <a:r>
              <a:rPr lang="ru-RU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/test-s-otvetami-po-teme-vidy-mochevyx-kateterov-osobennosti-texniki-kateterizacii-mochevogo-puzyrya-v-prakticheskoj-deyatelnosti-medicinskoj-sestry/</a:t>
            </a:r>
            <a:endParaRPr lang="ru-RU" sz="17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ru-RU" sz="2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user\Desktop\Безымянный.png">
            <a:extLst>
              <a:ext uri="{FF2B5EF4-FFF2-40B4-BE49-F238E27FC236}">
                <a16:creationId xmlns="" xmlns:a16="http://schemas.microsoft.com/office/drawing/2014/main" id="{40F7C38C-D0DB-4DF4-AF64-A2895BF745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77" y="141604"/>
            <a:ext cx="11909805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059986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7565BBA-1078-4028-BFDF-31B060E145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779" y="1467167"/>
            <a:ext cx="10515600" cy="514738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600" b="1" i="1" dirty="0">
                <a:solidFill>
                  <a:srgbClr val="1059F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ВЫРАЖАЕМ БЛАГОДАРНОСТЬ КОМПАНИИ «ШЕВРОН» ЗА ФИНАСИРОВАНИЕ И ПРЕДОСТАВЛЕННУЮ ВОЗМОЖНОСТЬ ПРОВЕДЕНИЯ НЕОБХОДИМОГО КУРСА ПИИК В РАМКАХ ПРОЕКТА </a:t>
            </a:r>
            <a:r>
              <a:rPr lang="en-US" sz="2600" b="1" i="1" dirty="0">
                <a:solidFill>
                  <a:srgbClr val="1059F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ICAP</a:t>
            </a:r>
            <a:r>
              <a:rPr lang="ru-RU" sz="2600" b="1" i="1" dirty="0">
                <a:solidFill>
                  <a:srgbClr val="1059F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indent="0" algn="ctr">
              <a:buNone/>
            </a:pPr>
            <a:endParaRPr lang="ru-RU" sz="2600" b="1" i="1" dirty="0">
              <a:solidFill>
                <a:srgbClr val="1059FC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600" b="1" i="1" dirty="0">
                <a:solidFill>
                  <a:srgbClr val="1059F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ТАКЖЕ БЛАГОДАРИМ  НАЦИОНАЛЬНЫЙ ЦЕНТР ОБЩЕСТВЕННОГО ЗДРАВООХРАНЕНИЯ МЗ РК. </a:t>
            </a:r>
            <a:endParaRPr lang="ru-RU" sz="2600" b="1" i="1" dirty="0" smtClean="0">
              <a:solidFill>
                <a:srgbClr val="1059FC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600" b="1" i="1" dirty="0">
              <a:solidFill>
                <a:srgbClr val="1059FC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600" b="1" i="1" dirty="0" smtClean="0">
                <a:solidFill>
                  <a:srgbClr val="1059F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ОСОБАЯ </a:t>
            </a:r>
            <a:r>
              <a:rPr lang="ru-RU" sz="2600" b="1" i="1" dirty="0">
                <a:solidFill>
                  <a:srgbClr val="1059F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БЛАГОДАРНОСТЬ НАШИМ ОРГАНИЗАТОРАМ И ЛЕКТОРАМ: БАГДАТ САКЕНОВНЕ, КАНАТ ОМЕРБАЕВИЧУ, КУАНЫШ </a:t>
            </a:r>
            <a:r>
              <a:rPr lang="ru-RU" sz="2600" b="1" i="1" dirty="0" smtClean="0">
                <a:solidFill>
                  <a:srgbClr val="1059F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КОПЖАСАРОВИЧУ</a:t>
            </a:r>
            <a:r>
              <a:rPr lang="ru-RU" sz="2600" b="1" i="1" dirty="0">
                <a:solidFill>
                  <a:srgbClr val="1059F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ЗЕЙНЕГУЛЬ ЭРНСТОВНЕ, АННЕ СЕРГЕЕВНЕ, ГАУХАР ОНЕРХАНОВНЕ, АЙНУР ТОКСАНОВНЕ, КАРЛЫГАШ НИЯЗБЕКОВНЕ, КАРЛЫГАШ ЧАПАЕВНЕ! </a:t>
            </a:r>
            <a:endParaRPr lang="ru-RU" sz="2600" dirty="0"/>
          </a:p>
        </p:txBody>
      </p:sp>
      <p:pic>
        <p:nvPicPr>
          <p:cNvPr id="4" name="Picture 2" descr="C:\Users\user\Desktop\Безымянный.png">
            <a:extLst>
              <a:ext uri="{FF2B5EF4-FFF2-40B4-BE49-F238E27FC236}">
                <a16:creationId xmlns="" xmlns:a16="http://schemas.microsoft.com/office/drawing/2014/main" id="{B925A303-77A7-4CB0-816D-67371D8FF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77" y="141604"/>
            <a:ext cx="11909805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399972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7565BBA-1078-4028-BFDF-31B060E145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779" y="1885949"/>
            <a:ext cx="10515600" cy="3910013"/>
          </a:xfrm>
        </p:spPr>
        <p:txBody>
          <a:bodyPr>
            <a:normAutofit fontScale="92500" lnSpcReduction="10000"/>
          </a:bodyPr>
          <a:lstStyle/>
          <a:p>
            <a:endParaRPr lang="ru-RU" i="1" dirty="0">
              <a:solidFill>
                <a:srgbClr val="1059F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i="1" dirty="0">
              <a:solidFill>
                <a:srgbClr val="1059F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900" i="1" dirty="0">
                <a:solidFill>
                  <a:srgbClr val="1059F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</a:t>
            </a:r>
            <a:r>
              <a:rPr lang="ru-RU" sz="3900" b="1" i="1" dirty="0">
                <a:solidFill>
                  <a:srgbClr val="1059F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БЛАГОДАРИМ ЗА ВНИМАНИЕ!</a:t>
            </a:r>
          </a:p>
          <a:p>
            <a:endParaRPr lang="ru-RU" i="1" dirty="0">
              <a:solidFill>
                <a:srgbClr val="1059FC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buNone/>
            </a:pPr>
            <a:r>
              <a:rPr lang="ru-RU" sz="3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Наш сайт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 		        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https://hls.kz/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buNone/>
            </a:pPr>
            <a:r>
              <a:rPr lang="ru-RU" sz="3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Мы в соц. сетях:       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https://www.instagram.com/ncph_kz/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				     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https://www.facebook.com/www.hls.kz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i="1" dirty="0">
                <a:solidFill>
                  <a:srgbClr val="1059F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ru-RU" dirty="0"/>
          </a:p>
        </p:txBody>
      </p:sp>
      <p:pic>
        <p:nvPicPr>
          <p:cNvPr id="4" name="Picture 2" descr="C:\Users\user\Desktop\Безымянный.png">
            <a:extLst>
              <a:ext uri="{FF2B5EF4-FFF2-40B4-BE49-F238E27FC236}">
                <a16:creationId xmlns="" xmlns:a16="http://schemas.microsoft.com/office/drawing/2014/main" id="{B925A303-77A7-4CB0-816D-67371D8FF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77" y="141604"/>
            <a:ext cx="11909805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4670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Безымянный.png">
            <a:extLst>
              <a:ext uri="{FF2B5EF4-FFF2-40B4-BE49-F238E27FC236}">
                <a16:creationId xmlns="" xmlns:a16="http://schemas.microsoft.com/office/drawing/2014/main" id="{5B62FCFF-B91C-47C1-8D8F-E97FF29098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080"/>
            <a:ext cx="12070080" cy="1136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7E6754B-868D-4AFC-B2A8-A9D6B0C45E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Клинически выраженная (симптоматическая) инфекция мочевыводящих путей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Критерий 1: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пациента имеется по крайней мере один из следующих признаков или симптомов без другой установленной причины: лихорадка (&gt;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37,0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С), резкие позывы к мочеиспусканию, учащенное мочеиспускание, дизурия или болезненность в надлобковой области</a:t>
            </a:r>
          </a:p>
          <a:p>
            <a:pPr marL="0" indent="0" algn="just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Положительный результат посева мочи, т.е. обнаружение  10 (в 5 степени) микроорганизмов в см3 мочи (не более 2 видов микроорганизмов)</a:t>
            </a:r>
            <a:endParaRPr 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184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Безымянный.png">
            <a:extLst>
              <a:ext uri="{FF2B5EF4-FFF2-40B4-BE49-F238E27FC236}">
                <a16:creationId xmlns="" xmlns:a16="http://schemas.microsoft.com/office/drawing/2014/main" id="{5B62FCFF-B91C-47C1-8D8F-E97FF29098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080"/>
            <a:ext cx="12070080" cy="1136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>
            <a:extLst>
              <a:ext uri="{FF2B5EF4-FFF2-40B4-BE49-F238E27FC236}">
                <a16:creationId xmlns="" xmlns:a16="http://schemas.microsoft.com/office/drawing/2014/main" id="{89F6916F-25FA-473B-95D9-E47CC451DE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607" y="1268760"/>
            <a:ext cx="11477296" cy="531492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Клинически выраженная инфекция мочевыводящих путей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Критерий 2: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пациента имеются по крайней мере два из следующих признаков или симптомов без другой установленной причины: лихорадка (&gt; 37,5 С), резкие позывы к мочеиспусканию, учащенное мочеиспускание, дизурия или болезненность в надлобковой области</a:t>
            </a:r>
          </a:p>
          <a:p>
            <a:pPr marL="0" indent="0" algn="just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хотя бы одно из перечисленных обстоятельств:</a:t>
            </a:r>
          </a:p>
          <a:p>
            <a:pPr marL="514350" indent="-514350" algn="just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Пиурия (10 лейкоцитов/ см3 мочи или 3 лейкоцита в поле зрения при микроскопии образца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нецентрифугированной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мочи с высоким разрешением)</a:t>
            </a:r>
          </a:p>
          <a:p>
            <a:pPr marL="514350" indent="-514350" algn="just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Обнаружение микроорганизмов при окраске по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нецентрифугированной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мочи</a:t>
            </a:r>
          </a:p>
          <a:p>
            <a:pPr marL="514350" indent="-514350" algn="just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крайней мере двукратный высев одного и того же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уропатогенного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микроорганизма в количестве  102 КОЕ/мл мочи</a:t>
            </a:r>
          </a:p>
          <a:p>
            <a:pPr marL="514350" indent="-514350" algn="just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Положительный высев одного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уропатогенного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микроорганизма в количестве  105 КОЕ/мл у пациента, получающего антимикробную терапию, эффективную в отношении инфекций мочевыводящих путей</a:t>
            </a:r>
          </a:p>
          <a:p>
            <a:pPr marL="514350" indent="-514350" algn="just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Диагноз инфекции мочевыводящих путей, поставленный врачом</a:t>
            </a:r>
          </a:p>
          <a:p>
            <a:pPr marL="514350" indent="-514350" algn="just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Врач назначает соответствующую терапию по поводу инфекции мочевыводящих путей</a:t>
            </a:r>
            <a:endParaRPr 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544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Безымянный.png">
            <a:extLst>
              <a:ext uri="{FF2B5EF4-FFF2-40B4-BE49-F238E27FC236}">
                <a16:creationId xmlns="" xmlns:a16="http://schemas.microsoft.com/office/drawing/2014/main" id="{5B62FCFF-B91C-47C1-8D8F-E97FF29098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080"/>
            <a:ext cx="12070080" cy="1136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6BC10A4-E7F6-45B5-A009-12CE329B7B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545" y="1268760"/>
            <a:ext cx="11414234" cy="49082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Бессимптомная бактериурия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Критерий 1: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Катетеризация мочевого пузыря в течение 7 дней до посева мочи</a:t>
            </a:r>
          </a:p>
          <a:p>
            <a:pPr marL="0" indent="0" algn="just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Положительный результат посева мочи, т.е. обнаружение  105 микроорганизмов в см3 мочи (не более 2 видов микроорганизмов)</a:t>
            </a:r>
          </a:p>
          <a:p>
            <a:pPr marL="0" indent="0" algn="just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пациента отсутствует лихорадка (&gt; 37,5 С), резкие позывы к мочеиспусканию, учащенное мочеиспускание, дизурия или болезненность в надлобковой области</a:t>
            </a:r>
            <a:endParaRPr lang="x-non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295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Безымянный.png">
            <a:extLst>
              <a:ext uri="{FF2B5EF4-FFF2-40B4-BE49-F238E27FC236}">
                <a16:creationId xmlns="" xmlns:a16="http://schemas.microsoft.com/office/drawing/2014/main" id="{5B62FCFF-B91C-47C1-8D8F-E97FF29098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080"/>
            <a:ext cx="12070080" cy="1136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>
            <a:extLst>
              <a:ext uri="{FF2B5EF4-FFF2-40B4-BE49-F238E27FC236}">
                <a16:creationId xmlns="" xmlns:a16="http://schemas.microsoft.com/office/drawing/2014/main" id="{79401E3F-6A61-4D30-AECB-922B12A091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731" y="1268760"/>
            <a:ext cx="10865069" cy="490820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Бессимптомная бактериурия 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Критерий 2: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пациента не было катетеризации мочевого пузыря в течение 7 дней до первого положительного результата посева мочи</a:t>
            </a:r>
          </a:p>
          <a:p>
            <a:pPr marL="0" indent="0" algn="just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Имеются по крайней мере два положительных результата посева мочи, т.е. обнаружение  105 микроорганизмов в см3 мочи с повторным выделением того же самого микроорганизма (не более 2 видов микроорганизмов)</a:t>
            </a:r>
          </a:p>
          <a:p>
            <a:pPr marL="0" indent="0" algn="just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пациента отсутствует лихорадка (&gt;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37,0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С), резкие позывы к мочеиспусканию, учащенное мочеиспускание, дизурия или болезненность в надлобковой области</a:t>
            </a:r>
            <a:endParaRPr lang="x-none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18591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1226</TotalTime>
  <Words>3157</Words>
  <Application>Microsoft Office PowerPoint</Application>
  <PresentationFormat>Широкоэкранный</PresentationFormat>
  <Paragraphs>355</Paragraphs>
  <Slides>54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54</vt:i4>
      </vt:variant>
    </vt:vector>
  </HeadingPairs>
  <TitlesOfParts>
    <vt:vector size="60" baseType="lpstr">
      <vt:lpstr>Arial</vt:lpstr>
      <vt:lpstr>Calibri</vt:lpstr>
      <vt:lpstr>Calibri Light</vt:lpstr>
      <vt:lpstr>Times New Roman</vt:lpstr>
      <vt:lpstr>Times-Roman</vt:lpstr>
      <vt:lpstr>Тема Office</vt:lpstr>
      <vt:lpstr>Профилактика инфекций, связанных с катетером мочевого пузыря</vt:lpstr>
      <vt:lpstr>Задание участникам группы №5:</vt:lpstr>
      <vt:lpstr>         Полевое задание      группа №5         УЧАСТНИК № 1          Султанкулова Актолкын Нуржановна – врач эпидемиолог КГП на ПХВ «Родильный дом №1» УОЗ Алматы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Список показаний к катетеризации мочевого пузыря</vt:lpstr>
      <vt:lpstr>Список показаний к катетеризации мочевого пузыря</vt:lpstr>
      <vt:lpstr>Виды катетеров мочевого пузыря</vt:lpstr>
      <vt:lpstr>Примеры необоснованной катетеризации мочевого пузыря</vt:lpstr>
      <vt:lpstr>         Полевое задание      группа №5         УЧАСТНИК № 2          Шайхлесова Айдана Оронбаевна – координатор по ИК КГП на ПХВ «Областной центр     фтизиопульмонологии» УЗКО</vt:lpstr>
      <vt:lpstr>Факторы риска:</vt:lpstr>
      <vt:lpstr>Факторы риска для возникновения инфекций, связанных с катетером:</vt:lpstr>
      <vt:lpstr>Презентация PowerPoint</vt:lpstr>
      <vt:lpstr>Презентация PowerPoint</vt:lpstr>
      <vt:lpstr>         Полевое задание      группа №5         УЧАСТНИК № 3          ЕЛАМАНОВА ЗУЛЬФИЯ АСКАРОВНА – врач эпидемиолог КГП на ПХВ «Городская  больница скорой неотложной помощи» УОЗ Алматы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Полевое задание      группа №5         УЧАСТНИК № 4          КУШАКАНОВА ХАЛИФА ТЫНЫМБАЕВНА - ГКП на ПХВ «Актюбинский областной  центр психического здоровья»</vt:lpstr>
      <vt:lpstr>Тестовые вопросы для проверки знаний медперсонала по профилактике инфекций, связанных с катетером мочевого пузыря.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Профилактика инфекций, связанных с катетером мочевого пузыря</dc:title>
  <dc:creator>User</dc:creator>
  <cp:lastModifiedBy>Пользователь</cp:lastModifiedBy>
  <cp:revision>140</cp:revision>
  <dcterms:created xsi:type="dcterms:W3CDTF">2022-04-05T06:01:15Z</dcterms:created>
  <dcterms:modified xsi:type="dcterms:W3CDTF">2022-04-08T06:18:22Z</dcterms:modified>
</cp:coreProperties>
</file>