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s/slide7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sldIdLst>
    <p:sldId id="292" r:id="rId2"/>
    <p:sldId id="289" r:id="rId3"/>
    <p:sldId id="274" r:id="rId4"/>
    <p:sldId id="310" r:id="rId5"/>
    <p:sldId id="324" r:id="rId6"/>
    <p:sldId id="312" r:id="rId7"/>
    <p:sldId id="369" r:id="rId8"/>
    <p:sldId id="370" r:id="rId9"/>
    <p:sldId id="371" r:id="rId10"/>
    <p:sldId id="261" r:id="rId11"/>
    <p:sldId id="323" r:id="rId12"/>
    <p:sldId id="262" r:id="rId13"/>
    <p:sldId id="328" r:id="rId14"/>
    <p:sldId id="259" r:id="rId15"/>
    <p:sldId id="325" r:id="rId16"/>
    <p:sldId id="373" r:id="rId17"/>
    <p:sldId id="319" r:id="rId18"/>
    <p:sldId id="326" r:id="rId19"/>
    <p:sldId id="278" r:id="rId20"/>
    <p:sldId id="277" r:id="rId21"/>
    <p:sldId id="279" r:id="rId22"/>
    <p:sldId id="276" r:id="rId23"/>
    <p:sldId id="260" r:id="rId24"/>
    <p:sldId id="327" r:id="rId25"/>
    <p:sldId id="309" r:id="rId26"/>
    <p:sldId id="329" r:id="rId27"/>
    <p:sldId id="330" r:id="rId28"/>
    <p:sldId id="28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74" r:id="rId39"/>
    <p:sldId id="341" r:id="rId40"/>
    <p:sldId id="375" r:id="rId41"/>
    <p:sldId id="313" r:id="rId42"/>
    <p:sldId id="315" r:id="rId43"/>
    <p:sldId id="316" r:id="rId44"/>
    <p:sldId id="317" r:id="rId45"/>
    <p:sldId id="318" r:id="rId46"/>
    <p:sldId id="376" r:id="rId47"/>
    <p:sldId id="294" r:id="rId48"/>
    <p:sldId id="396" r:id="rId49"/>
    <p:sldId id="397" r:id="rId50"/>
    <p:sldId id="398" r:id="rId51"/>
    <p:sldId id="399" r:id="rId52"/>
    <p:sldId id="400" r:id="rId53"/>
    <p:sldId id="402" r:id="rId54"/>
    <p:sldId id="404" r:id="rId55"/>
    <p:sldId id="405" r:id="rId56"/>
    <p:sldId id="406" r:id="rId57"/>
    <p:sldId id="407" r:id="rId58"/>
    <p:sldId id="351" r:id="rId59"/>
    <p:sldId id="352" r:id="rId60"/>
    <p:sldId id="353" r:id="rId61"/>
    <p:sldId id="314" r:id="rId62"/>
    <p:sldId id="354" r:id="rId63"/>
    <p:sldId id="355" r:id="rId64"/>
    <p:sldId id="356" r:id="rId65"/>
    <p:sldId id="381" r:id="rId66"/>
    <p:sldId id="382" r:id="rId67"/>
    <p:sldId id="394" r:id="rId68"/>
    <p:sldId id="385" r:id="rId69"/>
    <p:sldId id="395" r:id="rId70"/>
    <p:sldId id="388" r:id="rId71"/>
    <p:sldId id="390" r:id="rId72"/>
    <p:sldId id="386" r:id="rId73"/>
    <p:sldId id="379" r:id="rId74"/>
    <p:sldId id="361" r:id="rId75"/>
    <p:sldId id="362" r:id="rId76"/>
    <p:sldId id="363" r:id="rId77"/>
    <p:sldId id="364" r:id="rId78"/>
    <p:sldId id="377" r:id="rId79"/>
    <p:sldId id="365" r:id="rId80"/>
    <p:sldId id="366" r:id="rId81"/>
    <p:sldId id="367" r:id="rId82"/>
    <p:sldId id="368" r:id="rId83"/>
    <p:sldId id="378" r:id="rId84"/>
  </p:sldIdLst>
  <p:sldSz cx="9144000" cy="6858000" type="screen4x3"/>
  <p:notesSz cx="6858000" cy="9144000"/>
  <p:defaultTextStyle>
    <a:defPPr>
      <a:defRPr lang="ru-RU"/>
    </a:defPPr>
    <a:lvl1pPr marL="0" algn="l" defTabSz="9139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8" algn="l" defTabSz="9139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6" algn="l" defTabSz="9139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74" algn="l" defTabSz="9139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32" algn="l" defTabSz="9139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89" algn="l" defTabSz="9139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48" algn="l" defTabSz="9139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706" algn="l" defTabSz="9139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62" algn="l" defTabSz="9139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059F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838" autoAdjust="0"/>
    <p:restoredTop sz="94660"/>
  </p:normalViewPr>
  <p:slideViewPr>
    <p:cSldViewPr>
      <p:cViewPr varScale="1">
        <p:scale>
          <a:sx n="64" d="100"/>
          <a:sy n="64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979369-3236-4E86-B2AA-1299E2E4EB0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89A554-6E60-4235-993B-970E376586F4}">
      <dgm:prSet phldrT="[Текст]"/>
      <dgm:spPr/>
      <dgm:t>
        <a:bodyPr/>
        <a:lstStyle/>
        <a:p>
          <a:r>
            <a:rPr lang="en-US" dirty="0" smtClean="0"/>
            <a:t>1</a:t>
          </a:r>
          <a:endParaRPr lang="ru-RU" dirty="0"/>
        </a:p>
      </dgm:t>
    </dgm:pt>
    <dgm:pt modelId="{5E1C8164-B570-4CC3-982B-8580A5594835}" type="parTrans" cxnId="{6D8D8524-6806-449A-95E8-3229EB88E153}">
      <dgm:prSet/>
      <dgm:spPr/>
      <dgm:t>
        <a:bodyPr/>
        <a:lstStyle/>
        <a:p>
          <a:endParaRPr lang="ru-RU"/>
        </a:p>
      </dgm:t>
    </dgm:pt>
    <dgm:pt modelId="{0ACF1CD8-F755-47A9-9171-0D4E2EDB0434}" type="sibTrans" cxnId="{6D8D8524-6806-449A-95E8-3229EB88E153}">
      <dgm:prSet/>
      <dgm:spPr/>
      <dgm:t>
        <a:bodyPr/>
        <a:lstStyle/>
        <a:p>
          <a:endParaRPr lang="ru-RU"/>
        </a:p>
      </dgm:t>
    </dgm:pt>
    <dgm:pt modelId="{F2381767-987C-4204-B3E1-1A5B1643E620}">
      <dgm:prSet phldrT="[Текст]"/>
      <dgm:spPr/>
      <dgm:t>
        <a:bodyPr/>
        <a:lstStyle/>
        <a:p>
          <a:r>
            <a:rPr lang="en-US" dirty="0" smtClean="0"/>
            <a:t>2</a:t>
          </a:r>
          <a:endParaRPr lang="ru-RU" dirty="0"/>
        </a:p>
      </dgm:t>
    </dgm:pt>
    <dgm:pt modelId="{814E962C-65F9-424A-BE1F-2D443052A2A7}" type="parTrans" cxnId="{43F3C036-27B8-4D86-BE0E-F6D474748206}">
      <dgm:prSet/>
      <dgm:spPr/>
      <dgm:t>
        <a:bodyPr/>
        <a:lstStyle/>
        <a:p>
          <a:endParaRPr lang="ru-RU"/>
        </a:p>
      </dgm:t>
    </dgm:pt>
    <dgm:pt modelId="{26B7C08F-6982-48E9-AC4D-81B4577FC492}" type="sibTrans" cxnId="{43F3C036-27B8-4D86-BE0E-F6D474748206}">
      <dgm:prSet/>
      <dgm:spPr/>
      <dgm:t>
        <a:bodyPr/>
        <a:lstStyle/>
        <a:p>
          <a:endParaRPr lang="ru-RU"/>
        </a:p>
      </dgm:t>
    </dgm:pt>
    <dgm:pt modelId="{F91C97F6-F0CB-44D4-8D72-2EF6B3BD58EC}">
      <dgm:prSet phldrT="[Текст]"/>
      <dgm:spPr/>
      <dgm:t>
        <a:bodyPr/>
        <a:lstStyle/>
        <a:p>
          <a:r>
            <a:rPr lang="en-US" dirty="0" smtClean="0"/>
            <a:t>3</a:t>
          </a:r>
          <a:endParaRPr lang="ru-RU" dirty="0"/>
        </a:p>
      </dgm:t>
    </dgm:pt>
    <dgm:pt modelId="{E4B4199C-138B-4F06-852E-EC55F491B30D}" type="parTrans" cxnId="{73C194ED-9FF5-4DEB-BD22-3DD6503A0B83}">
      <dgm:prSet/>
      <dgm:spPr/>
      <dgm:t>
        <a:bodyPr/>
        <a:lstStyle/>
        <a:p>
          <a:endParaRPr lang="ru-RU"/>
        </a:p>
      </dgm:t>
    </dgm:pt>
    <dgm:pt modelId="{4F6222D3-B024-414F-8C10-4A52C1CBAC91}" type="sibTrans" cxnId="{73C194ED-9FF5-4DEB-BD22-3DD6503A0B83}">
      <dgm:prSet/>
      <dgm:spPr/>
      <dgm:t>
        <a:bodyPr/>
        <a:lstStyle/>
        <a:p>
          <a:endParaRPr lang="ru-RU"/>
        </a:p>
      </dgm:t>
    </dgm:pt>
    <dgm:pt modelId="{D829E5FA-CBAA-4EBA-9680-B16AD9B14D4F}">
      <dgm:prSet/>
      <dgm:spPr/>
      <dgm:t>
        <a:bodyPr/>
        <a:lstStyle/>
        <a:p>
          <a:r>
            <a:rPr lang="kk-KZ" dirty="0" smtClean="0"/>
            <a:t>Составить </a:t>
          </a:r>
          <a:r>
            <a:rPr lang="kk-KZ" b="1" dirty="0" smtClean="0"/>
            <a:t>определение понятия</a:t>
          </a:r>
          <a:r>
            <a:rPr lang="kk-KZ" dirty="0" smtClean="0"/>
            <a:t> «И</a:t>
          </a:r>
          <a:r>
            <a:rPr lang="ru-RU" dirty="0" err="1" smtClean="0"/>
            <a:t>нфекция</a:t>
          </a:r>
          <a:r>
            <a:rPr lang="ru-RU" dirty="0" smtClean="0"/>
            <a:t> респираторного тракта» </a:t>
          </a:r>
          <a:r>
            <a:rPr lang="kk-KZ" dirty="0" smtClean="0"/>
            <a:t>со ссылками на доверяемые источники литературы.</a:t>
          </a:r>
          <a:endParaRPr lang="ru-RU" dirty="0"/>
        </a:p>
      </dgm:t>
    </dgm:pt>
    <dgm:pt modelId="{8B531A01-C654-4D47-933C-1C65BB9F78B7}" type="parTrans" cxnId="{16CFC277-F763-413E-A9E5-0438CC829030}">
      <dgm:prSet/>
      <dgm:spPr/>
      <dgm:t>
        <a:bodyPr/>
        <a:lstStyle/>
        <a:p>
          <a:endParaRPr lang="ru-RU"/>
        </a:p>
      </dgm:t>
    </dgm:pt>
    <dgm:pt modelId="{5E0A38BB-EE1E-4C8E-99A9-1746C7168972}" type="sibTrans" cxnId="{16CFC277-F763-413E-A9E5-0438CC829030}">
      <dgm:prSet/>
      <dgm:spPr/>
      <dgm:t>
        <a:bodyPr/>
        <a:lstStyle/>
        <a:p>
          <a:endParaRPr lang="ru-RU"/>
        </a:p>
      </dgm:t>
    </dgm:pt>
    <dgm:pt modelId="{122FF4BC-043B-44A4-B1BA-1A100B1584C9}">
      <dgm:prSet/>
      <dgm:spPr/>
      <dgm:t>
        <a:bodyPr/>
        <a:lstStyle/>
        <a:p>
          <a:r>
            <a:rPr lang="ru-RU" dirty="0" smtClean="0"/>
            <a:t>Описать </a:t>
          </a:r>
          <a:r>
            <a:rPr lang="kk-KZ" dirty="0" smtClean="0"/>
            <a:t>клинические симптомы ВАП</a:t>
          </a:r>
          <a:endParaRPr lang="ru-RU" dirty="0"/>
        </a:p>
      </dgm:t>
    </dgm:pt>
    <dgm:pt modelId="{1321442E-4F9F-4736-A6D8-E2B0E98BB617}" type="parTrans" cxnId="{311C47E0-C803-488E-9E08-187887A421B7}">
      <dgm:prSet/>
      <dgm:spPr/>
      <dgm:t>
        <a:bodyPr/>
        <a:lstStyle/>
        <a:p>
          <a:endParaRPr lang="ru-RU"/>
        </a:p>
      </dgm:t>
    </dgm:pt>
    <dgm:pt modelId="{EE101447-E5F6-4787-B50B-E8CCB10EE911}" type="sibTrans" cxnId="{311C47E0-C803-488E-9E08-187887A421B7}">
      <dgm:prSet/>
      <dgm:spPr/>
      <dgm:t>
        <a:bodyPr/>
        <a:lstStyle/>
        <a:p>
          <a:endParaRPr lang="ru-RU"/>
        </a:p>
      </dgm:t>
    </dgm:pt>
    <dgm:pt modelId="{B7555DDD-6D8E-49C4-894F-E0CE07533715}">
      <dgm:prSet/>
      <dgm:spPr/>
      <dgm:t>
        <a:bodyPr/>
        <a:lstStyle/>
        <a:p>
          <a:r>
            <a:rPr lang="kk-KZ" dirty="0" smtClean="0"/>
            <a:t>Описать механизм возникновения ВАП</a:t>
          </a:r>
          <a:endParaRPr lang="ru-RU" dirty="0"/>
        </a:p>
      </dgm:t>
    </dgm:pt>
    <dgm:pt modelId="{468233CA-ED0A-4132-8770-68BD8A79C35A}" type="parTrans" cxnId="{8D5AC729-1A8C-4F8B-9654-A4BA5C02BD56}">
      <dgm:prSet/>
      <dgm:spPr/>
      <dgm:t>
        <a:bodyPr/>
        <a:lstStyle/>
        <a:p>
          <a:endParaRPr lang="ru-RU"/>
        </a:p>
      </dgm:t>
    </dgm:pt>
    <dgm:pt modelId="{A2C6B3B6-C20A-4699-8612-1B70493F8C86}" type="sibTrans" cxnId="{8D5AC729-1A8C-4F8B-9654-A4BA5C02BD56}">
      <dgm:prSet/>
      <dgm:spPr/>
      <dgm:t>
        <a:bodyPr/>
        <a:lstStyle/>
        <a:p>
          <a:endParaRPr lang="ru-RU"/>
        </a:p>
      </dgm:t>
    </dgm:pt>
    <dgm:pt modelId="{37065CDC-847E-4DD9-B90E-3C1F97EF8E14}" type="pres">
      <dgm:prSet presAssocID="{C5979369-3236-4E86-B2AA-1299E2E4EB0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81FFE2-5241-460F-B87F-CAD5FE5831CD}" type="pres">
      <dgm:prSet presAssocID="{CA89A554-6E60-4235-993B-970E376586F4}" presName="composite" presStyleCnt="0"/>
      <dgm:spPr/>
    </dgm:pt>
    <dgm:pt modelId="{3C39E02F-1426-4DAD-BD87-E3F36B85890E}" type="pres">
      <dgm:prSet presAssocID="{CA89A554-6E60-4235-993B-970E376586F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8BCE4-A2E5-40CA-9647-6E7AE2B023C4}" type="pres">
      <dgm:prSet presAssocID="{CA89A554-6E60-4235-993B-970E376586F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B75CE7-2304-45A6-BF4D-AC02BD384EA5}" type="pres">
      <dgm:prSet presAssocID="{0ACF1CD8-F755-47A9-9171-0D4E2EDB0434}" presName="sp" presStyleCnt="0"/>
      <dgm:spPr/>
    </dgm:pt>
    <dgm:pt modelId="{D1E594F0-D9DA-4457-9FC1-D7C850A94203}" type="pres">
      <dgm:prSet presAssocID="{F2381767-987C-4204-B3E1-1A5B1643E620}" presName="composite" presStyleCnt="0"/>
      <dgm:spPr/>
    </dgm:pt>
    <dgm:pt modelId="{32861CB7-7237-4BA6-950A-9F11E473E71F}" type="pres">
      <dgm:prSet presAssocID="{F2381767-987C-4204-B3E1-1A5B1643E62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A53EB-69BB-47BB-8B3F-3650F3669329}" type="pres">
      <dgm:prSet presAssocID="{F2381767-987C-4204-B3E1-1A5B1643E62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3115E7-461D-4D3A-AD93-0CC5167DF157}" type="pres">
      <dgm:prSet presAssocID="{26B7C08F-6982-48E9-AC4D-81B4577FC492}" presName="sp" presStyleCnt="0"/>
      <dgm:spPr/>
    </dgm:pt>
    <dgm:pt modelId="{B3E41C36-93C3-4D23-91DD-DC148FD09DA5}" type="pres">
      <dgm:prSet presAssocID="{F91C97F6-F0CB-44D4-8D72-2EF6B3BD58EC}" presName="composite" presStyleCnt="0"/>
      <dgm:spPr/>
    </dgm:pt>
    <dgm:pt modelId="{760276EE-828C-4E3E-9253-C040D7010127}" type="pres">
      <dgm:prSet presAssocID="{F91C97F6-F0CB-44D4-8D72-2EF6B3BD58E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D25859-A841-4B39-99B5-AA028C5549F8}" type="pres">
      <dgm:prSet presAssocID="{F91C97F6-F0CB-44D4-8D72-2EF6B3BD58E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8D8524-6806-449A-95E8-3229EB88E153}" srcId="{C5979369-3236-4E86-B2AA-1299E2E4EB0E}" destId="{CA89A554-6E60-4235-993B-970E376586F4}" srcOrd="0" destOrd="0" parTransId="{5E1C8164-B570-4CC3-982B-8580A5594835}" sibTransId="{0ACF1CD8-F755-47A9-9171-0D4E2EDB0434}"/>
    <dgm:cxn modelId="{73C194ED-9FF5-4DEB-BD22-3DD6503A0B83}" srcId="{C5979369-3236-4E86-B2AA-1299E2E4EB0E}" destId="{F91C97F6-F0CB-44D4-8D72-2EF6B3BD58EC}" srcOrd="2" destOrd="0" parTransId="{E4B4199C-138B-4F06-852E-EC55F491B30D}" sibTransId="{4F6222D3-B024-414F-8C10-4A52C1CBAC91}"/>
    <dgm:cxn modelId="{43F3C036-27B8-4D86-BE0E-F6D474748206}" srcId="{C5979369-3236-4E86-B2AA-1299E2E4EB0E}" destId="{F2381767-987C-4204-B3E1-1A5B1643E620}" srcOrd="1" destOrd="0" parTransId="{814E962C-65F9-424A-BE1F-2D443052A2A7}" sibTransId="{26B7C08F-6982-48E9-AC4D-81B4577FC492}"/>
    <dgm:cxn modelId="{C17D0084-A3CB-4A7F-B63D-7EC936AF620D}" type="presOf" srcId="{B7555DDD-6D8E-49C4-894F-E0CE07533715}" destId="{CAD25859-A841-4B39-99B5-AA028C5549F8}" srcOrd="0" destOrd="0" presId="urn:microsoft.com/office/officeart/2005/8/layout/chevron2"/>
    <dgm:cxn modelId="{FBA5ACF4-4615-4062-A45A-CEF9F6CADB08}" type="presOf" srcId="{D829E5FA-CBAA-4EBA-9680-B16AD9B14D4F}" destId="{FB78BCE4-A2E5-40CA-9647-6E7AE2B023C4}" srcOrd="0" destOrd="0" presId="urn:microsoft.com/office/officeart/2005/8/layout/chevron2"/>
    <dgm:cxn modelId="{16CFC277-F763-413E-A9E5-0438CC829030}" srcId="{CA89A554-6E60-4235-993B-970E376586F4}" destId="{D829E5FA-CBAA-4EBA-9680-B16AD9B14D4F}" srcOrd="0" destOrd="0" parTransId="{8B531A01-C654-4D47-933C-1C65BB9F78B7}" sibTransId="{5E0A38BB-EE1E-4C8E-99A9-1746C7168972}"/>
    <dgm:cxn modelId="{BF74FFAB-1DC0-45E6-B88B-7AF6F807EDB3}" type="presOf" srcId="{C5979369-3236-4E86-B2AA-1299E2E4EB0E}" destId="{37065CDC-847E-4DD9-B90E-3C1F97EF8E14}" srcOrd="0" destOrd="0" presId="urn:microsoft.com/office/officeart/2005/8/layout/chevron2"/>
    <dgm:cxn modelId="{311C47E0-C803-488E-9E08-187887A421B7}" srcId="{F2381767-987C-4204-B3E1-1A5B1643E620}" destId="{122FF4BC-043B-44A4-B1BA-1A100B1584C9}" srcOrd="0" destOrd="0" parTransId="{1321442E-4F9F-4736-A6D8-E2B0E98BB617}" sibTransId="{EE101447-E5F6-4787-B50B-E8CCB10EE911}"/>
    <dgm:cxn modelId="{8D5AC729-1A8C-4F8B-9654-A4BA5C02BD56}" srcId="{F91C97F6-F0CB-44D4-8D72-2EF6B3BD58EC}" destId="{B7555DDD-6D8E-49C4-894F-E0CE07533715}" srcOrd="0" destOrd="0" parTransId="{468233CA-ED0A-4132-8770-68BD8A79C35A}" sibTransId="{A2C6B3B6-C20A-4699-8612-1B70493F8C86}"/>
    <dgm:cxn modelId="{4E12D5EA-5E6A-4AD8-AF82-E3C8AF47C334}" type="presOf" srcId="{F91C97F6-F0CB-44D4-8D72-2EF6B3BD58EC}" destId="{760276EE-828C-4E3E-9253-C040D7010127}" srcOrd="0" destOrd="0" presId="urn:microsoft.com/office/officeart/2005/8/layout/chevron2"/>
    <dgm:cxn modelId="{2A7BD64F-55FA-44BB-B90A-827ADDA883F8}" type="presOf" srcId="{F2381767-987C-4204-B3E1-1A5B1643E620}" destId="{32861CB7-7237-4BA6-950A-9F11E473E71F}" srcOrd="0" destOrd="0" presId="urn:microsoft.com/office/officeart/2005/8/layout/chevron2"/>
    <dgm:cxn modelId="{484B48AF-A0EB-481A-B43A-7EC03243E8E7}" type="presOf" srcId="{CA89A554-6E60-4235-993B-970E376586F4}" destId="{3C39E02F-1426-4DAD-BD87-E3F36B85890E}" srcOrd="0" destOrd="0" presId="urn:microsoft.com/office/officeart/2005/8/layout/chevron2"/>
    <dgm:cxn modelId="{20D198F8-180E-4FA1-B611-E9A41D0F5F3A}" type="presOf" srcId="{122FF4BC-043B-44A4-B1BA-1A100B1584C9}" destId="{612A53EB-69BB-47BB-8B3F-3650F3669329}" srcOrd="0" destOrd="0" presId="urn:microsoft.com/office/officeart/2005/8/layout/chevron2"/>
    <dgm:cxn modelId="{B05EA241-50CC-4442-AEF5-81FB3E01F3FE}" type="presParOf" srcId="{37065CDC-847E-4DD9-B90E-3C1F97EF8E14}" destId="{8A81FFE2-5241-460F-B87F-CAD5FE5831CD}" srcOrd="0" destOrd="0" presId="urn:microsoft.com/office/officeart/2005/8/layout/chevron2"/>
    <dgm:cxn modelId="{A842EBEE-2544-4C00-AFC7-7EAEE7AB15E9}" type="presParOf" srcId="{8A81FFE2-5241-460F-B87F-CAD5FE5831CD}" destId="{3C39E02F-1426-4DAD-BD87-E3F36B85890E}" srcOrd="0" destOrd="0" presId="urn:microsoft.com/office/officeart/2005/8/layout/chevron2"/>
    <dgm:cxn modelId="{3B57C8BC-ECBC-4220-9A29-9B69E41EB555}" type="presParOf" srcId="{8A81FFE2-5241-460F-B87F-CAD5FE5831CD}" destId="{FB78BCE4-A2E5-40CA-9647-6E7AE2B023C4}" srcOrd="1" destOrd="0" presId="urn:microsoft.com/office/officeart/2005/8/layout/chevron2"/>
    <dgm:cxn modelId="{C371ABB2-F3DD-49AC-9A3B-6ACFE1C19253}" type="presParOf" srcId="{37065CDC-847E-4DD9-B90E-3C1F97EF8E14}" destId="{38B75CE7-2304-45A6-BF4D-AC02BD384EA5}" srcOrd="1" destOrd="0" presId="urn:microsoft.com/office/officeart/2005/8/layout/chevron2"/>
    <dgm:cxn modelId="{D80850E4-80A1-4FAA-A9FD-655788BD1621}" type="presParOf" srcId="{37065CDC-847E-4DD9-B90E-3C1F97EF8E14}" destId="{D1E594F0-D9DA-4457-9FC1-D7C850A94203}" srcOrd="2" destOrd="0" presId="urn:microsoft.com/office/officeart/2005/8/layout/chevron2"/>
    <dgm:cxn modelId="{EDA36A90-935A-40D6-B4CC-06B27B555DBA}" type="presParOf" srcId="{D1E594F0-D9DA-4457-9FC1-D7C850A94203}" destId="{32861CB7-7237-4BA6-950A-9F11E473E71F}" srcOrd="0" destOrd="0" presId="urn:microsoft.com/office/officeart/2005/8/layout/chevron2"/>
    <dgm:cxn modelId="{FC7A44B0-E6AF-4E4A-A4AF-D3A0A36A89AC}" type="presParOf" srcId="{D1E594F0-D9DA-4457-9FC1-D7C850A94203}" destId="{612A53EB-69BB-47BB-8B3F-3650F3669329}" srcOrd="1" destOrd="0" presId="urn:microsoft.com/office/officeart/2005/8/layout/chevron2"/>
    <dgm:cxn modelId="{7295F45E-8369-45E3-94F2-5030C6F67014}" type="presParOf" srcId="{37065CDC-847E-4DD9-B90E-3C1F97EF8E14}" destId="{7A3115E7-461D-4D3A-AD93-0CC5167DF157}" srcOrd="3" destOrd="0" presId="urn:microsoft.com/office/officeart/2005/8/layout/chevron2"/>
    <dgm:cxn modelId="{9ACE93C3-74B6-4B59-BD01-88CCEDC94A82}" type="presParOf" srcId="{37065CDC-847E-4DD9-B90E-3C1F97EF8E14}" destId="{B3E41C36-93C3-4D23-91DD-DC148FD09DA5}" srcOrd="4" destOrd="0" presId="urn:microsoft.com/office/officeart/2005/8/layout/chevron2"/>
    <dgm:cxn modelId="{5D8B1D60-E227-4573-AD2F-125CEDB3423F}" type="presParOf" srcId="{B3E41C36-93C3-4D23-91DD-DC148FD09DA5}" destId="{760276EE-828C-4E3E-9253-C040D7010127}" srcOrd="0" destOrd="0" presId="urn:microsoft.com/office/officeart/2005/8/layout/chevron2"/>
    <dgm:cxn modelId="{ACED652F-F5B5-4DD5-B9F3-1D210FA58A9A}" type="presParOf" srcId="{B3E41C36-93C3-4D23-91DD-DC148FD09DA5}" destId="{CAD25859-A841-4B39-99B5-AA028C5549F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979369-3236-4E86-B2AA-1299E2E4EB0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381767-987C-4204-B3E1-1A5B1643E620}">
      <dgm:prSet phldrT="[Текст]"/>
      <dgm:spPr/>
      <dgm:t>
        <a:bodyPr/>
        <a:lstStyle/>
        <a:p>
          <a:r>
            <a:rPr lang="en-US" dirty="0" smtClean="0"/>
            <a:t>2</a:t>
          </a:r>
          <a:endParaRPr lang="ru-RU" dirty="0"/>
        </a:p>
      </dgm:t>
    </dgm:pt>
    <dgm:pt modelId="{814E962C-65F9-424A-BE1F-2D443052A2A7}" type="parTrans" cxnId="{43F3C036-27B8-4D86-BE0E-F6D474748206}">
      <dgm:prSet/>
      <dgm:spPr/>
      <dgm:t>
        <a:bodyPr/>
        <a:lstStyle/>
        <a:p>
          <a:endParaRPr lang="ru-RU"/>
        </a:p>
      </dgm:t>
    </dgm:pt>
    <dgm:pt modelId="{26B7C08F-6982-48E9-AC4D-81B4577FC492}" type="sibTrans" cxnId="{43F3C036-27B8-4D86-BE0E-F6D474748206}">
      <dgm:prSet/>
      <dgm:spPr/>
      <dgm:t>
        <a:bodyPr/>
        <a:lstStyle/>
        <a:p>
          <a:endParaRPr lang="ru-RU"/>
        </a:p>
      </dgm:t>
    </dgm:pt>
    <dgm:pt modelId="{00C6A857-E116-4E91-8219-E19B84319B43}">
      <dgm:prSet/>
      <dgm:spPr/>
      <dgm:t>
        <a:bodyPr/>
        <a:lstStyle/>
        <a:p>
          <a:r>
            <a:rPr lang="kk-KZ" dirty="0" smtClean="0"/>
            <a:t>Составить памятку «Действия в ОРИТ»</a:t>
          </a:r>
          <a:endParaRPr lang="ru-RU" dirty="0"/>
        </a:p>
      </dgm:t>
    </dgm:pt>
    <dgm:pt modelId="{B5F26ADC-B003-4E17-AC88-B10C1443EDFF}" type="parTrans" cxnId="{DF35786D-FF6F-44CD-A002-C568667B0B33}">
      <dgm:prSet/>
      <dgm:spPr/>
      <dgm:t>
        <a:bodyPr/>
        <a:lstStyle/>
        <a:p>
          <a:endParaRPr lang="ru-RU"/>
        </a:p>
      </dgm:t>
    </dgm:pt>
    <dgm:pt modelId="{9D18AEC5-D273-4718-BBFA-AFFD71C396AC}" type="sibTrans" cxnId="{DF35786D-FF6F-44CD-A002-C568667B0B33}">
      <dgm:prSet/>
      <dgm:spPr/>
      <dgm:t>
        <a:bodyPr/>
        <a:lstStyle/>
        <a:p>
          <a:endParaRPr lang="ru-RU"/>
        </a:p>
      </dgm:t>
    </dgm:pt>
    <dgm:pt modelId="{96199664-4EC8-47EA-B36B-44D703456746}">
      <dgm:prSet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F41DFB95-B14E-441B-9801-FAAAD5B5EF52}" type="parTrans" cxnId="{4B35BFA3-8E13-4CBF-BCC6-FD195C4E3E72}">
      <dgm:prSet/>
      <dgm:spPr/>
      <dgm:t>
        <a:bodyPr/>
        <a:lstStyle/>
        <a:p>
          <a:endParaRPr lang="ru-RU"/>
        </a:p>
      </dgm:t>
    </dgm:pt>
    <dgm:pt modelId="{90CA0512-D371-42AF-82E2-8853BB6D54C5}" type="sibTrans" cxnId="{4B35BFA3-8E13-4CBF-BCC6-FD195C4E3E72}">
      <dgm:prSet/>
      <dgm:spPr/>
      <dgm:t>
        <a:bodyPr/>
        <a:lstStyle/>
        <a:p>
          <a:endParaRPr lang="ru-RU"/>
        </a:p>
      </dgm:t>
    </dgm:pt>
    <dgm:pt modelId="{4B8D673E-3EAA-4E10-AC6D-34B1CDEF7C07}">
      <dgm:prSet/>
      <dgm:spPr/>
      <dgm:t>
        <a:bodyPr/>
        <a:lstStyle/>
        <a:p>
          <a:r>
            <a:rPr lang="kk-KZ" dirty="0" smtClean="0"/>
            <a:t>Составить </a:t>
          </a:r>
          <a:r>
            <a:rPr lang="kk-KZ" b="1" dirty="0" smtClean="0"/>
            <a:t>формулу</a:t>
          </a:r>
          <a:r>
            <a:rPr lang="ru-RU" b="1" dirty="0" smtClean="0"/>
            <a:t> расчета </a:t>
          </a:r>
          <a:r>
            <a:rPr lang="kk-KZ" dirty="0" smtClean="0"/>
            <a:t>показателя </a:t>
          </a:r>
          <a:r>
            <a:rPr lang="ru-RU" dirty="0" smtClean="0"/>
            <a:t>ВАП по признанной методике</a:t>
          </a:r>
          <a:endParaRPr lang="ru-RU" dirty="0"/>
        </a:p>
      </dgm:t>
    </dgm:pt>
    <dgm:pt modelId="{32344EEF-8E5F-4312-9096-536237606C69}" type="parTrans" cxnId="{76BB8D6E-77AF-4BC4-8058-D386287F3954}">
      <dgm:prSet/>
      <dgm:spPr/>
      <dgm:t>
        <a:bodyPr/>
        <a:lstStyle/>
        <a:p>
          <a:endParaRPr lang="ru-RU"/>
        </a:p>
      </dgm:t>
    </dgm:pt>
    <dgm:pt modelId="{ED1E2466-8EBD-422F-B116-013C446DBB59}" type="sibTrans" cxnId="{76BB8D6E-77AF-4BC4-8058-D386287F3954}">
      <dgm:prSet/>
      <dgm:spPr/>
      <dgm:t>
        <a:bodyPr/>
        <a:lstStyle/>
        <a:p>
          <a:endParaRPr lang="ru-RU"/>
        </a:p>
      </dgm:t>
    </dgm:pt>
    <dgm:pt modelId="{37065CDC-847E-4DD9-B90E-3C1F97EF8E14}" type="pres">
      <dgm:prSet presAssocID="{C5979369-3236-4E86-B2AA-1299E2E4EB0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F8EE14-DEA0-4165-98A9-72DF68F481A2}" type="pres">
      <dgm:prSet presAssocID="{96199664-4EC8-47EA-B36B-44D703456746}" presName="composite" presStyleCnt="0"/>
      <dgm:spPr/>
    </dgm:pt>
    <dgm:pt modelId="{4F8A2441-AA48-41CF-9D8E-BD7CEDDEF434}" type="pres">
      <dgm:prSet presAssocID="{96199664-4EC8-47EA-B36B-44D70345674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CB98D-AAB1-4176-9E30-04AF6C344ED5}" type="pres">
      <dgm:prSet presAssocID="{96199664-4EC8-47EA-B36B-44D703456746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A4DA73-F1D2-40DC-9760-D564A3544045}" type="pres">
      <dgm:prSet presAssocID="{90CA0512-D371-42AF-82E2-8853BB6D54C5}" presName="sp" presStyleCnt="0"/>
      <dgm:spPr/>
    </dgm:pt>
    <dgm:pt modelId="{D1E594F0-D9DA-4457-9FC1-D7C850A94203}" type="pres">
      <dgm:prSet presAssocID="{F2381767-987C-4204-B3E1-1A5B1643E620}" presName="composite" presStyleCnt="0"/>
      <dgm:spPr/>
    </dgm:pt>
    <dgm:pt modelId="{32861CB7-7237-4BA6-950A-9F11E473E71F}" type="pres">
      <dgm:prSet presAssocID="{F2381767-987C-4204-B3E1-1A5B1643E620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A53EB-69BB-47BB-8B3F-3650F3669329}" type="pres">
      <dgm:prSet presAssocID="{F2381767-987C-4204-B3E1-1A5B1643E620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F3C036-27B8-4D86-BE0E-F6D474748206}" srcId="{C5979369-3236-4E86-B2AA-1299E2E4EB0E}" destId="{F2381767-987C-4204-B3E1-1A5B1643E620}" srcOrd="1" destOrd="0" parTransId="{814E962C-65F9-424A-BE1F-2D443052A2A7}" sibTransId="{26B7C08F-6982-48E9-AC4D-81B4577FC492}"/>
    <dgm:cxn modelId="{D1231A84-7FFF-46F3-845F-C20DA7400696}" type="presOf" srcId="{F2381767-987C-4204-B3E1-1A5B1643E620}" destId="{32861CB7-7237-4BA6-950A-9F11E473E71F}" srcOrd="0" destOrd="0" presId="urn:microsoft.com/office/officeart/2005/8/layout/chevron2"/>
    <dgm:cxn modelId="{248FC51F-1EDC-4576-9B2E-645A236A4FA8}" type="presOf" srcId="{00C6A857-E116-4E91-8219-E19B84319B43}" destId="{612A53EB-69BB-47BB-8B3F-3650F3669329}" srcOrd="0" destOrd="0" presId="urn:microsoft.com/office/officeart/2005/8/layout/chevron2"/>
    <dgm:cxn modelId="{B17EDF77-9946-4C98-88F9-1226977728B9}" type="presOf" srcId="{4B8D673E-3EAA-4E10-AC6D-34B1CDEF7C07}" destId="{126CB98D-AAB1-4176-9E30-04AF6C344ED5}" srcOrd="0" destOrd="0" presId="urn:microsoft.com/office/officeart/2005/8/layout/chevron2"/>
    <dgm:cxn modelId="{CF1FA06D-6751-49AA-9877-A145968FC6BC}" type="presOf" srcId="{C5979369-3236-4E86-B2AA-1299E2E4EB0E}" destId="{37065CDC-847E-4DD9-B90E-3C1F97EF8E14}" srcOrd="0" destOrd="0" presId="urn:microsoft.com/office/officeart/2005/8/layout/chevron2"/>
    <dgm:cxn modelId="{CA6CB6C7-4853-41E7-9622-F7EBA051C52E}" type="presOf" srcId="{96199664-4EC8-47EA-B36B-44D703456746}" destId="{4F8A2441-AA48-41CF-9D8E-BD7CEDDEF434}" srcOrd="0" destOrd="0" presId="urn:microsoft.com/office/officeart/2005/8/layout/chevron2"/>
    <dgm:cxn modelId="{4B35BFA3-8E13-4CBF-BCC6-FD195C4E3E72}" srcId="{C5979369-3236-4E86-B2AA-1299E2E4EB0E}" destId="{96199664-4EC8-47EA-B36B-44D703456746}" srcOrd="0" destOrd="0" parTransId="{F41DFB95-B14E-441B-9801-FAAAD5B5EF52}" sibTransId="{90CA0512-D371-42AF-82E2-8853BB6D54C5}"/>
    <dgm:cxn modelId="{76BB8D6E-77AF-4BC4-8058-D386287F3954}" srcId="{96199664-4EC8-47EA-B36B-44D703456746}" destId="{4B8D673E-3EAA-4E10-AC6D-34B1CDEF7C07}" srcOrd="0" destOrd="0" parTransId="{32344EEF-8E5F-4312-9096-536237606C69}" sibTransId="{ED1E2466-8EBD-422F-B116-013C446DBB59}"/>
    <dgm:cxn modelId="{DF35786D-FF6F-44CD-A002-C568667B0B33}" srcId="{F2381767-987C-4204-B3E1-1A5B1643E620}" destId="{00C6A857-E116-4E91-8219-E19B84319B43}" srcOrd="0" destOrd="0" parTransId="{B5F26ADC-B003-4E17-AC88-B10C1443EDFF}" sibTransId="{9D18AEC5-D273-4718-BBFA-AFFD71C396AC}"/>
    <dgm:cxn modelId="{BC31D409-98D5-4824-871E-8D87C22B5F40}" type="presParOf" srcId="{37065CDC-847E-4DD9-B90E-3C1F97EF8E14}" destId="{B6F8EE14-DEA0-4165-98A9-72DF68F481A2}" srcOrd="0" destOrd="0" presId="urn:microsoft.com/office/officeart/2005/8/layout/chevron2"/>
    <dgm:cxn modelId="{9A9A7E24-607E-4D14-8894-285C57644300}" type="presParOf" srcId="{B6F8EE14-DEA0-4165-98A9-72DF68F481A2}" destId="{4F8A2441-AA48-41CF-9D8E-BD7CEDDEF434}" srcOrd="0" destOrd="0" presId="urn:microsoft.com/office/officeart/2005/8/layout/chevron2"/>
    <dgm:cxn modelId="{95DFDEA0-3BC9-4821-AADE-1B46A9263416}" type="presParOf" srcId="{B6F8EE14-DEA0-4165-98A9-72DF68F481A2}" destId="{126CB98D-AAB1-4176-9E30-04AF6C344ED5}" srcOrd="1" destOrd="0" presId="urn:microsoft.com/office/officeart/2005/8/layout/chevron2"/>
    <dgm:cxn modelId="{CAD84EA5-4CF5-4D46-8287-D872C23CAE5B}" type="presParOf" srcId="{37065CDC-847E-4DD9-B90E-3C1F97EF8E14}" destId="{79A4DA73-F1D2-40DC-9760-D564A3544045}" srcOrd="1" destOrd="0" presId="urn:microsoft.com/office/officeart/2005/8/layout/chevron2"/>
    <dgm:cxn modelId="{0393A107-5AD4-46F3-832F-0BE31A4D979A}" type="presParOf" srcId="{37065CDC-847E-4DD9-B90E-3C1F97EF8E14}" destId="{D1E594F0-D9DA-4457-9FC1-D7C850A94203}" srcOrd="2" destOrd="0" presId="urn:microsoft.com/office/officeart/2005/8/layout/chevron2"/>
    <dgm:cxn modelId="{F2EEE1C0-45EE-4EAA-8387-F29237E7CF89}" type="presParOf" srcId="{D1E594F0-D9DA-4457-9FC1-D7C850A94203}" destId="{32861CB7-7237-4BA6-950A-9F11E473E71F}" srcOrd="0" destOrd="0" presId="urn:microsoft.com/office/officeart/2005/8/layout/chevron2"/>
    <dgm:cxn modelId="{DB4A4032-9A0A-4156-BFB7-4AD399D13E6E}" type="presParOf" srcId="{D1E594F0-D9DA-4457-9FC1-D7C850A94203}" destId="{612A53EB-69BB-47BB-8B3F-3650F366932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979369-3236-4E86-B2AA-1299E2E4EB0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89A554-6E60-4235-993B-970E376586F4}">
      <dgm:prSet phldrT="[Текст]"/>
      <dgm:spPr/>
      <dgm:t>
        <a:bodyPr/>
        <a:lstStyle/>
        <a:p>
          <a:r>
            <a:rPr lang="en-US" dirty="0" smtClean="0"/>
            <a:t>1</a:t>
          </a:r>
          <a:endParaRPr lang="ru-RU" dirty="0"/>
        </a:p>
      </dgm:t>
    </dgm:pt>
    <dgm:pt modelId="{5E1C8164-B570-4CC3-982B-8580A5594835}" type="parTrans" cxnId="{6D8D8524-6806-449A-95E8-3229EB88E153}">
      <dgm:prSet/>
      <dgm:spPr/>
      <dgm:t>
        <a:bodyPr/>
        <a:lstStyle/>
        <a:p>
          <a:endParaRPr lang="ru-RU"/>
        </a:p>
      </dgm:t>
    </dgm:pt>
    <dgm:pt modelId="{0ACF1CD8-F755-47A9-9171-0D4E2EDB0434}" type="sibTrans" cxnId="{6D8D8524-6806-449A-95E8-3229EB88E153}">
      <dgm:prSet/>
      <dgm:spPr/>
      <dgm:t>
        <a:bodyPr/>
        <a:lstStyle/>
        <a:p>
          <a:endParaRPr lang="ru-RU"/>
        </a:p>
      </dgm:t>
    </dgm:pt>
    <dgm:pt modelId="{D829E5FA-CBAA-4EBA-9680-B16AD9B14D4F}">
      <dgm:prSet/>
      <dgm:spPr/>
      <dgm:t>
        <a:bodyPr/>
        <a:lstStyle/>
        <a:p>
          <a:r>
            <a:rPr lang="kk-KZ" dirty="0" smtClean="0"/>
            <a:t>Составить </a:t>
          </a:r>
          <a:r>
            <a:rPr lang="ru-RU" b="1" dirty="0" smtClean="0"/>
            <a:t>список действий (рекомендации для медперсонала)</a:t>
          </a:r>
          <a:r>
            <a:rPr lang="ru-RU" dirty="0" smtClean="0"/>
            <a:t> для профилактики ВАП</a:t>
          </a:r>
          <a:r>
            <a:rPr lang="kk-KZ" dirty="0" smtClean="0"/>
            <a:t>.</a:t>
          </a:r>
          <a:endParaRPr lang="ru-RU" dirty="0"/>
        </a:p>
      </dgm:t>
    </dgm:pt>
    <dgm:pt modelId="{8B531A01-C654-4D47-933C-1C65BB9F78B7}" type="parTrans" cxnId="{16CFC277-F763-413E-A9E5-0438CC829030}">
      <dgm:prSet/>
      <dgm:spPr/>
      <dgm:t>
        <a:bodyPr/>
        <a:lstStyle/>
        <a:p>
          <a:endParaRPr lang="ru-RU"/>
        </a:p>
      </dgm:t>
    </dgm:pt>
    <dgm:pt modelId="{5E0A38BB-EE1E-4C8E-99A9-1746C7168972}" type="sibTrans" cxnId="{16CFC277-F763-413E-A9E5-0438CC829030}">
      <dgm:prSet/>
      <dgm:spPr/>
      <dgm:t>
        <a:bodyPr/>
        <a:lstStyle/>
        <a:p>
          <a:endParaRPr lang="ru-RU"/>
        </a:p>
      </dgm:t>
    </dgm:pt>
    <dgm:pt modelId="{37065CDC-847E-4DD9-B90E-3C1F97EF8E14}" type="pres">
      <dgm:prSet presAssocID="{C5979369-3236-4E86-B2AA-1299E2E4EB0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81FFE2-5241-460F-B87F-CAD5FE5831CD}" type="pres">
      <dgm:prSet presAssocID="{CA89A554-6E60-4235-993B-970E376586F4}" presName="composite" presStyleCnt="0"/>
      <dgm:spPr/>
    </dgm:pt>
    <dgm:pt modelId="{3C39E02F-1426-4DAD-BD87-E3F36B85890E}" type="pres">
      <dgm:prSet presAssocID="{CA89A554-6E60-4235-993B-970E376586F4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8BCE4-A2E5-40CA-9647-6E7AE2B023C4}" type="pres">
      <dgm:prSet presAssocID="{CA89A554-6E60-4235-993B-970E376586F4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8D8524-6806-449A-95E8-3229EB88E153}" srcId="{C5979369-3236-4E86-B2AA-1299E2E4EB0E}" destId="{CA89A554-6E60-4235-993B-970E376586F4}" srcOrd="0" destOrd="0" parTransId="{5E1C8164-B570-4CC3-982B-8580A5594835}" sibTransId="{0ACF1CD8-F755-47A9-9171-0D4E2EDB0434}"/>
    <dgm:cxn modelId="{16CFC277-F763-413E-A9E5-0438CC829030}" srcId="{CA89A554-6E60-4235-993B-970E376586F4}" destId="{D829E5FA-CBAA-4EBA-9680-B16AD9B14D4F}" srcOrd="0" destOrd="0" parTransId="{8B531A01-C654-4D47-933C-1C65BB9F78B7}" sibTransId="{5E0A38BB-EE1E-4C8E-99A9-1746C7168972}"/>
    <dgm:cxn modelId="{93B0E3F6-F26A-4B75-B4DF-87B8CAC282AF}" type="presOf" srcId="{CA89A554-6E60-4235-993B-970E376586F4}" destId="{3C39E02F-1426-4DAD-BD87-E3F36B85890E}" srcOrd="0" destOrd="0" presId="urn:microsoft.com/office/officeart/2005/8/layout/chevron2"/>
    <dgm:cxn modelId="{92555F61-C6EF-47B9-AE14-D0443CB22160}" type="presOf" srcId="{D829E5FA-CBAA-4EBA-9680-B16AD9B14D4F}" destId="{FB78BCE4-A2E5-40CA-9647-6E7AE2B023C4}" srcOrd="0" destOrd="0" presId="urn:microsoft.com/office/officeart/2005/8/layout/chevron2"/>
    <dgm:cxn modelId="{1C5B8277-6AAC-47B7-B075-6C27D3A0D8BE}" type="presOf" srcId="{C5979369-3236-4E86-B2AA-1299E2E4EB0E}" destId="{37065CDC-847E-4DD9-B90E-3C1F97EF8E14}" srcOrd="0" destOrd="0" presId="urn:microsoft.com/office/officeart/2005/8/layout/chevron2"/>
    <dgm:cxn modelId="{BF598BF1-5E4D-4127-B201-609194BB1AA8}" type="presParOf" srcId="{37065CDC-847E-4DD9-B90E-3C1F97EF8E14}" destId="{8A81FFE2-5241-460F-B87F-CAD5FE5831CD}" srcOrd="0" destOrd="0" presId="urn:microsoft.com/office/officeart/2005/8/layout/chevron2"/>
    <dgm:cxn modelId="{458F050F-B554-4325-A5C7-77D22DC59B42}" type="presParOf" srcId="{8A81FFE2-5241-460F-B87F-CAD5FE5831CD}" destId="{3C39E02F-1426-4DAD-BD87-E3F36B85890E}" srcOrd="0" destOrd="0" presId="urn:microsoft.com/office/officeart/2005/8/layout/chevron2"/>
    <dgm:cxn modelId="{9AB37679-6BF6-41DA-AF08-84F88BCA180B}" type="presParOf" srcId="{8A81FFE2-5241-460F-B87F-CAD5FE5831CD}" destId="{FB78BCE4-A2E5-40CA-9647-6E7AE2B023C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979369-3236-4E86-B2AA-1299E2E4EB0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89A554-6E60-4235-993B-970E376586F4}">
      <dgm:prSet phldrT="[Текст]"/>
      <dgm:spPr/>
      <dgm:t>
        <a:bodyPr/>
        <a:lstStyle/>
        <a:p>
          <a:r>
            <a:rPr lang="en-US" dirty="0" smtClean="0"/>
            <a:t>1</a:t>
          </a:r>
          <a:endParaRPr lang="ru-RU" dirty="0"/>
        </a:p>
      </dgm:t>
    </dgm:pt>
    <dgm:pt modelId="{5E1C8164-B570-4CC3-982B-8580A5594835}" type="parTrans" cxnId="{6D8D8524-6806-449A-95E8-3229EB88E153}">
      <dgm:prSet/>
      <dgm:spPr/>
      <dgm:t>
        <a:bodyPr/>
        <a:lstStyle/>
        <a:p>
          <a:endParaRPr lang="ru-RU"/>
        </a:p>
      </dgm:t>
    </dgm:pt>
    <dgm:pt modelId="{0ACF1CD8-F755-47A9-9171-0D4E2EDB0434}" type="sibTrans" cxnId="{6D8D8524-6806-449A-95E8-3229EB88E153}">
      <dgm:prSet/>
      <dgm:spPr/>
      <dgm:t>
        <a:bodyPr/>
        <a:lstStyle/>
        <a:p>
          <a:endParaRPr lang="ru-RU"/>
        </a:p>
      </dgm:t>
    </dgm:pt>
    <dgm:pt modelId="{F2381767-987C-4204-B3E1-1A5B1643E620}">
      <dgm:prSet phldrT="[Текст]"/>
      <dgm:spPr/>
      <dgm:t>
        <a:bodyPr/>
        <a:lstStyle/>
        <a:p>
          <a:r>
            <a:rPr lang="en-US" dirty="0" smtClean="0"/>
            <a:t>2</a:t>
          </a:r>
          <a:endParaRPr lang="ru-RU" dirty="0"/>
        </a:p>
      </dgm:t>
    </dgm:pt>
    <dgm:pt modelId="{814E962C-65F9-424A-BE1F-2D443052A2A7}" type="parTrans" cxnId="{43F3C036-27B8-4D86-BE0E-F6D474748206}">
      <dgm:prSet/>
      <dgm:spPr/>
      <dgm:t>
        <a:bodyPr/>
        <a:lstStyle/>
        <a:p>
          <a:endParaRPr lang="ru-RU"/>
        </a:p>
      </dgm:t>
    </dgm:pt>
    <dgm:pt modelId="{26B7C08F-6982-48E9-AC4D-81B4577FC492}" type="sibTrans" cxnId="{43F3C036-27B8-4D86-BE0E-F6D474748206}">
      <dgm:prSet/>
      <dgm:spPr/>
      <dgm:t>
        <a:bodyPr/>
        <a:lstStyle/>
        <a:p>
          <a:endParaRPr lang="ru-RU"/>
        </a:p>
      </dgm:t>
    </dgm:pt>
    <dgm:pt modelId="{D829E5FA-CBAA-4EBA-9680-B16AD9B14D4F}">
      <dgm:prSet/>
      <dgm:spPr/>
      <dgm:t>
        <a:bodyPr/>
        <a:lstStyle/>
        <a:p>
          <a:r>
            <a:rPr lang="kk-KZ" dirty="0" smtClean="0"/>
            <a:t>Составить </a:t>
          </a:r>
          <a:r>
            <a:rPr lang="kk-KZ" b="1" dirty="0" smtClean="0"/>
            <a:t>тестовые вопросы для проверки знаний </a:t>
          </a:r>
          <a:r>
            <a:rPr lang="kk-KZ" dirty="0" smtClean="0"/>
            <a:t>(не менее 10 вопросов, с вариантами ответов ) медперсонала по профилактике ВАП</a:t>
          </a:r>
          <a:endParaRPr lang="ru-RU" dirty="0"/>
        </a:p>
      </dgm:t>
    </dgm:pt>
    <dgm:pt modelId="{8B531A01-C654-4D47-933C-1C65BB9F78B7}" type="parTrans" cxnId="{16CFC277-F763-413E-A9E5-0438CC829030}">
      <dgm:prSet/>
      <dgm:spPr/>
      <dgm:t>
        <a:bodyPr/>
        <a:lstStyle/>
        <a:p>
          <a:endParaRPr lang="ru-RU"/>
        </a:p>
      </dgm:t>
    </dgm:pt>
    <dgm:pt modelId="{5E0A38BB-EE1E-4C8E-99A9-1746C7168972}" type="sibTrans" cxnId="{16CFC277-F763-413E-A9E5-0438CC829030}">
      <dgm:prSet/>
      <dgm:spPr/>
      <dgm:t>
        <a:bodyPr/>
        <a:lstStyle/>
        <a:p>
          <a:endParaRPr lang="ru-RU"/>
        </a:p>
      </dgm:t>
    </dgm:pt>
    <dgm:pt modelId="{00C6A857-E116-4E91-8219-E19B84319B43}">
      <dgm:prSet/>
      <dgm:spPr/>
      <dgm:t>
        <a:bodyPr/>
        <a:lstStyle/>
        <a:p>
          <a:r>
            <a:rPr lang="ru-RU" dirty="0" smtClean="0"/>
            <a:t>и протестировать членов группы с целью выявления качества вопросов (отредактировать с помощью группы)</a:t>
          </a:r>
          <a:endParaRPr lang="ru-RU" dirty="0"/>
        </a:p>
      </dgm:t>
    </dgm:pt>
    <dgm:pt modelId="{B5F26ADC-B003-4E17-AC88-B10C1443EDFF}" type="parTrans" cxnId="{DF35786D-FF6F-44CD-A002-C568667B0B33}">
      <dgm:prSet/>
      <dgm:spPr/>
      <dgm:t>
        <a:bodyPr/>
        <a:lstStyle/>
        <a:p>
          <a:endParaRPr lang="ru-RU"/>
        </a:p>
      </dgm:t>
    </dgm:pt>
    <dgm:pt modelId="{9D18AEC5-D273-4718-BBFA-AFFD71C396AC}" type="sibTrans" cxnId="{DF35786D-FF6F-44CD-A002-C568667B0B33}">
      <dgm:prSet/>
      <dgm:spPr/>
      <dgm:t>
        <a:bodyPr/>
        <a:lstStyle/>
        <a:p>
          <a:endParaRPr lang="ru-RU"/>
        </a:p>
      </dgm:t>
    </dgm:pt>
    <dgm:pt modelId="{37065CDC-847E-4DD9-B90E-3C1F97EF8E14}" type="pres">
      <dgm:prSet presAssocID="{C5979369-3236-4E86-B2AA-1299E2E4EB0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81FFE2-5241-460F-B87F-CAD5FE5831CD}" type="pres">
      <dgm:prSet presAssocID="{CA89A554-6E60-4235-993B-970E376586F4}" presName="composite" presStyleCnt="0"/>
      <dgm:spPr/>
    </dgm:pt>
    <dgm:pt modelId="{3C39E02F-1426-4DAD-BD87-E3F36B85890E}" type="pres">
      <dgm:prSet presAssocID="{CA89A554-6E60-4235-993B-970E376586F4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8BCE4-A2E5-40CA-9647-6E7AE2B023C4}" type="pres">
      <dgm:prSet presAssocID="{CA89A554-6E60-4235-993B-970E376586F4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B75CE7-2304-45A6-BF4D-AC02BD384EA5}" type="pres">
      <dgm:prSet presAssocID="{0ACF1CD8-F755-47A9-9171-0D4E2EDB0434}" presName="sp" presStyleCnt="0"/>
      <dgm:spPr/>
    </dgm:pt>
    <dgm:pt modelId="{D1E594F0-D9DA-4457-9FC1-D7C850A94203}" type="pres">
      <dgm:prSet presAssocID="{F2381767-987C-4204-B3E1-1A5B1643E620}" presName="composite" presStyleCnt="0"/>
      <dgm:spPr/>
    </dgm:pt>
    <dgm:pt modelId="{32861CB7-7237-4BA6-950A-9F11E473E71F}" type="pres">
      <dgm:prSet presAssocID="{F2381767-987C-4204-B3E1-1A5B1643E620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A53EB-69BB-47BB-8B3F-3650F3669329}" type="pres">
      <dgm:prSet presAssocID="{F2381767-987C-4204-B3E1-1A5B1643E620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8D8524-6806-449A-95E8-3229EB88E153}" srcId="{C5979369-3236-4E86-B2AA-1299E2E4EB0E}" destId="{CA89A554-6E60-4235-993B-970E376586F4}" srcOrd="0" destOrd="0" parTransId="{5E1C8164-B570-4CC3-982B-8580A5594835}" sibTransId="{0ACF1CD8-F755-47A9-9171-0D4E2EDB0434}"/>
    <dgm:cxn modelId="{43F3C036-27B8-4D86-BE0E-F6D474748206}" srcId="{C5979369-3236-4E86-B2AA-1299E2E4EB0E}" destId="{F2381767-987C-4204-B3E1-1A5B1643E620}" srcOrd="1" destOrd="0" parTransId="{814E962C-65F9-424A-BE1F-2D443052A2A7}" sibTransId="{26B7C08F-6982-48E9-AC4D-81B4577FC492}"/>
    <dgm:cxn modelId="{7C526B3B-0550-49D5-A804-F09DB3D4BF8B}" type="presOf" srcId="{F2381767-987C-4204-B3E1-1A5B1643E620}" destId="{32861CB7-7237-4BA6-950A-9F11E473E71F}" srcOrd="0" destOrd="0" presId="urn:microsoft.com/office/officeart/2005/8/layout/chevron2"/>
    <dgm:cxn modelId="{A655A694-6591-418C-9AE6-B5880ECC3DE6}" type="presOf" srcId="{00C6A857-E116-4E91-8219-E19B84319B43}" destId="{612A53EB-69BB-47BB-8B3F-3650F3669329}" srcOrd="0" destOrd="0" presId="urn:microsoft.com/office/officeart/2005/8/layout/chevron2"/>
    <dgm:cxn modelId="{16CFC277-F763-413E-A9E5-0438CC829030}" srcId="{CA89A554-6E60-4235-993B-970E376586F4}" destId="{D829E5FA-CBAA-4EBA-9680-B16AD9B14D4F}" srcOrd="0" destOrd="0" parTransId="{8B531A01-C654-4D47-933C-1C65BB9F78B7}" sibTransId="{5E0A38BB-EE1E-4C8E-99A9-1746C7168972}"/>
    <dgm:cxn modelId="{41876D5E-6024-41E8-80BA-D38F1AA71320}" type="presOf" srcId="{CA89A554-6E60-4235-993B-970E376586F4}" destId="{3C39E02F-1426-4DAD-BD87-E3F36B85890E}" srcOrd="0" destOrd="0" presId="urn:microsoft.com/office/officeart/2005/8/layout/chevron2"/>
    <dgm:cxn modelId="{DD1572B6-B2C2-4DF6-89B3-28B3943F2540}" type="presOf" srcId="{C5979369-3236-4E86-B2AA-1299E2E4EB0E}" destId="{37065CDC-847E-4DD9-B90E-3C1F97EF8E14}" srcOrd="0" destOrd="0" presId="urn:microsoft.com/office/officeart/2005/8/layout/chevron2"/>
    <dgm:cxn modelId="{EAFAFB92-5503-49B3-BD88-B3D261873BBB}" type="presOf" srcId="{D829E5FA-CBAA-4EBA-9680-B16AD9B14D4F}" destId="{FB78BCE4-A2E5-40CA-9647-6E7AE2B023C4}" srcOrd="0" destOrd="0" presId="urn:microsoft.com/office/officeart/2005/8/layout/chevron2"/>
    <dgm:cxn modelId="{DF35786D-FF6F-44CD-A002-C568667B0B33}" srcId="{F2381767-987C-4204-B3E1-1A5B1643E620}" destId="{00C6A857-E116-4E91-8219-E19B84319B43}" srcOrd="0" destOrd="0" parTransId="{B5F26ADC-B003-4E17-AC88-B10C1443EDFF}" sibTransId="{9D18AEC5-D273-4718-BBFA-AFFD71C396AC}"/>
    <dgm:cxn modelId="{191DD014-84C8-464A-AF7B-15D113FFAB20}" type="presParOf" srcId="{37065CDC-847E-4DD9-B90E-3C1F97EF8E14}" destId="{8A81FFE2-5241-460F-B87F-CAD5FE5831CD}" srcOrd="0" destOrd="0" presId="urn:microsoft.com/office/officeart/2005/8/layout/chevron2"/>
    <dgm:cxn modelId="{E7110905-B11A-4DFE-B18B-9A6BE7DAABBD}" type="presParOf" srcId="{8A81FFE2-5241-460F-B87F-CAD5FE5831CD}" destId="{3C39E02F-1426-4DAD-BD87-E3F36B85890E}" srcOrd="0" destOrd="0" presId="urn:microsoft.com/office/officeart/2005/8/layout/chevron2"/>
    <dgm:cxn modelId="{168D068E-BBB3-4BB8-A90E-C677F4993DE5}" type="presParOf" srcId="{8A81FFE2-5241-460F-B87F-CAD5FE5831CD}" destId="{FB78BCE4-A2E5-40CA-9647-6E7AE2B023C4}" srcOrd="1" destOrd="0" presId="urn:microsoft.com/office/officeart/2005/8/layout/chevron2"/>
    <dgm:cxn modelId="{46519B58-8B21-4D31-A25E-A40C0BB5AA2A}" type="presParOf" srcId="{37065CDC-847E-4DD9-B90E-3C1F97EF8E14}" destId="{38B75CE7-2304-45A6-BF4D-AC02BD384EA5}" srcOrd="1" destOrd="0" presId="urn:microsoft.com/office/officeart/2005/8/layout/chevron2"/>
    <dgm:cxn modelId="{9836CAF5-899A-4F24-9B1D-46B740C9B477}" type="presParOf" srcId="{37065CDC-847E-4DD9-B90E-3C1F97EF8E14}" destId="{D1E594F0-D9DA-4457-9FC1-D7C850A94203}" srcOrd="2" destOrd="0" presId="urn:microsoft.com/office/officeart/2005/8/layout/chevron2"/>
    <dgm:cxn modelId="{EB31D56C-C587-4661-9C6E-34D49554FB99}" type="presParOf" srcId="{D1E594F0-D9DA-4457-9FC1-D7C850A94203}" destId="{32861CB7-7237-4BA6-950A-9F11E473E71F}" srcOrd="0" destOrd="0" presId="urn:microsoft.com/office/officeart/2005/8/layout/chevron2"/>
    <dgm:cxn modelId="{B539D6DB-3FF8-4BB7-B9CF-3FE33E1D4CBD}" type="presParOf" srcId="{D1E594F0-D9DA-4457-9FC1-D7C850A94203}" destId="{612A53EB-69BB-47BB-8B3F-3650F366932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7E79B-5763-423E-9181-3F449332122C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FF602-96EF-47BC-A79B-6FCEFE977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0209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FF602-96EF-47BC-A79B-6FCEFE977A3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4443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FF602-96EF-47BC-A79B-6FCEFE977A30}" type="slidenum">
              <a:rPr lang="ru-RU" smtClean="0"/>
              <a:pPr/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9713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FF602-96EF-47BC-A79B-6FCEFE977A30}" type="slidenum">
              <a:rPr lang="ru-RU" smtClean="0"/>
              <a:pPr/>
              <a:t>71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9713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90074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8" indent="0">
              <a:buNone/>
              <a:defRPr sz="2000" b="1"/>
            </a:lvl2pPr>
            <a:lvl3pPr marL="913916" indent="0">
              <a:buNone/>
              <a:defRPr sz="1800" b="1"/>
            </a:lvl3pPr>
            <a:lvl4pPr marL="1370874" indent="0">
              <a:buNone/>
              <a:defRPr sz="1600" b="1"/>
            </a:lvl4pPr>
            <a:lvl5pPr marL="1827832" indent="0">
              <a:buNone/>
              <a:defRPr sz="1600" b="1"/>
            </a:lvl5pPr>
            <a:lvl6pPr marL="2284789" indent="0">
              <a:buNone/>
              <a:defRPr sz="1600" b="1"/>
            </a:lvl6pPr>
            <a:lvl7pPr marL="2741748" indent="0">
              <a:buNone/>
              <a:defRPr sz="1600" b="1"/>
            </a:lvl7pPr>
            <a:lvl8pPr marL="3198706" indent="0">
              <a:buNone/>
              <a:defRPr sz="1600" b="1"/>
            </a:lvl8pPr>
            <a:lvl9pPr marL="365566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8" indent="0">
              <a:buNone/>
              <a:defRPr sz="2000" b="1"/>
            </a:lvl2pPr>
            <a:lvl3pPr marL="913916" indent="0">
              <a:buNone/>
              <a:defRPr sz="1800" b="1"/>
            </a:lvl3pPr>
            <a:lvl4pPr marL="1370874" indent="0">
              <a:buNone/>
              <a:defRPr sz="1600" b="1"/>
            </a:lvl4pPr>
            <a:lvl5pPr marL="1827832" indent="0">
              <a:buNone/>
              <a:defRPr sz="1600" b="1"/>
            </a:lvl5pPr>
            <a:lvl6pPr marL="2284789" indent="0">
              <a:buNone/>
              <a:defRPr sz="1600" b="1"/>
            </a:lvl6pPr>
            <a:lvl7pPr marL="2741748" indent="0">
              <a:buNone/>
              <a:defRPr sz="1600" b="1"/>
            </a:lvl7pPr>
            <a:lvl8pPr marL="3198706" indent="0">
              <a:buNone/>
              <a:defRPr sz="1600" b="1"/>
            </a:lvl8pPr>
            <a:lvl9pPr marL="365566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8" indent="0">
              <a:buNone/>
              <a:defRPr sz="1200"/>
            </a:lvl2pPr>
            <a:lvl3pPr marL="913916" indent="0">
              <a:buNone/>
              <a:defRPr sz="1000"/>
            </a:lvl3pPr>
            <a:lvl4pPr marL="1370874" indent="0">
              <a:buNone/>
              <a:defRPr sz="900"/>
            </a:lvl4pPr>
            <a:lvl5pPr marL="1827832" indent="0">
              <a:buNone/>
              <a:defRPr sz="900"/>
            </a:lvl5pPr>
            <a:lvl6pPr marL="2284789" indent="0">
              <a:buNone/>
              <a:defRPr sz="900"/>
            </a:lvl6pPr>
            <a:lvl7pPr marL="2741748" indent="0">
              <a:buNone/>
              <a:defRPr sz="900"/>
            </a:lvl7pPr>
            <a:lvl8pPr marL="3198706" indent="0">
              <a:buNone/>
              <a:defRPr sz="900"/>
            </a:lvl8pPr>
            <a:lvl9pPr marL="365566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8" indent="0">
              <a:buNone/>
              <a:defRPr sz="2800"/>
            </a:lvl2pPr>
            <a:lvl3pPr marL="913916" indent="0">
              <a:buNone/>
              <a:defRPr sz="2400"/>
            </a:lvl3pPr>
            <a:lvl4pPr marL="1370874" indent="0">
              <a:buNone/>
              <a:defRPr sz="2000"/>
            </a:lvl4pPr>
            <a:lvl5pPr marL="1827832" indent="0">
              <a:buNone/>
              <a:defRPr sz="2000"/>
            </a:lvl5pPr>
            <a:lvl6pPr marL="2284789" indent="0">
              <a:buNone/>
              <a:defRPr sz="2000"/>
            </a:lvl6pPr>
            <a:lvl7pPr marL="2741748" indent="0">
              <a:buNone/>
              <a:defRPr sz="2000"/>
            </a:lvl7pPr>
            <a:lvl8pPr marL="3198706" indent="0">
              <a:buNone/>
              <a:defRPr sz="2000"/>
            </a:lvl8pPr>
            <a:lvl9pPr marL="365566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8" indent="0">
              <a:buNone/>
              <a:defRPr sz="1200"/>
            </a:lvl2pPr>
            <a:lvl3pPr marL="913916" indent="0">
              <a:buNone/>
              <a:defRPr sz="1000"/>
            </a:lvl3pPr>
            <a:lvl4pPr marL="1370874" indent="0">
              <a:buNone/>
              <a:defRPr sz="900"/>
            </a:lvl4pPr>
            <a:lvl5pPr marL="1827832" indent="0">
              <a:buNone/>
              <a:defRPr sz="900"/>
            </a:lvl5pPr>
            <a:lvl6pPr marL="2284789" indent="0">
              <a:buNone/>
              <a:defRPr sz="900"/>
            </a:lvl6pPr>
            <a:lvl7pPr marL="2741748" indent="0">
              <a:buNone/>
              <a:defRPr sz="900"/>
            </a:lvl7pPr>
            <a:lvl8pPr marL="3198706" indent="0">
              <a:buNone/>
              <a:defRPr sz="900"/>
            </a:lvl8pPr>
            <a:lvl9pPr marL="365566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2" tIns="45696" rIns="91392" bIns="4569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392" tIns="45696" rIns="91392" bIns="4569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392" tIns="45696" rIns="91392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392" tIns="45696" rIns="91392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392" tIns="45696" rIns="91392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391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20" indent="-342720" algn="l" defTabSz="91391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7" indent="-285597" algn="l" defTabSz="91391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95" indent="-228479" algn="l" defTabSz="9139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53" indent="-228479" algn="l" defTabSz="91391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11" indent="-228479" algn="l" defTabSz="91391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69" indent="-228479" algn="l" defTabSz="9139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25" indent="-228479" algn="l" defTabSz="9139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85" indent="-228479" algn="l" defTabSz="9139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43" indent="-228479" algn="l" defTabSz="9139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8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6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74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32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89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48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06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62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031830/" TargetMode="External"/><Relationship Id="rId2" Type="http://schemas.openxmlformats.org/officeDocument/2006/relationships/hyperlink" Target="https://emedicine.medscape.com/article/304836-overvie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nasci.ru/?id=3372" TargetMode="External"/><Relationship Id="rId4" Type="http://schemas.openxmlformats.org/officeDocument/2006/relationships/hyperlink" Target="https://webmed.irkutsk.ru/doc/pdf/nozopneumonia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krasotaimedicina.ru/treatment/resuscitation/mechanical-ventilatio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Microsoft_Office_PowerPoint1.sldx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medicine.medscape.com/article/304836-overview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asci.ru/?id=3372" TargetMode="External"/><Relationship Id="rId5" Type="http://schemas.openxmlformats.org/officeDocument/2006/relationships/hyperlink" Target="https://webmed.irkutsk.ru/doc/pdf/nozopneumonia.pdf" TargetMode="External"/><Relationship Id="rId4" Type="http://schemas.openxmlformats.org/officeDocument/2006/relationships/hyperlink" Target="https://www.ncbi.nlm.nih.gov/pmc/articles/PMC403183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031830/" TargetMode="External"/><Relationship Id="rId2" Type="http://schemas.openxmlformats.org/officeDocument/2006/relationships/hyperlink" Target="https://emedicine.medscape.com/article/304836-overvie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nasci.ru/?id=3372" TargetMode="External"/><Relationship Id="rId4" Type="http://schemas.openxmlformats.org/officeDocument/2006/relationships/hyperlink" Target="https://webmed.irkutsk.ru/doc/pdf/nozopneumonia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ihi.org/resources/Pages/Measures/VentilatorAssociatedPneumoniaRateper1000VentilatorDays.aspx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krasotaimedicina.ru/diseases/zabolevanija_pulmonology/nosocomial-pneumonia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krasotaimedicina.ru/diseases/zabolevanija_pulmonology/nosocomial-pneumonia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ncph_kz/" TargetMode="External"/><Relationship Id="rId2" Type="http://schemas.openxmlformats.org/officeDocument/2006/relationships/hyperlink" Target="https://hls.kz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eg"/><Relationship Id="rId4" Type="http://schemas.openxmlformats.org/officeDocument/2006/relationships/hyperlink" Target="https://www.facebook.com/www.hls.kz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71600" y="1916832"/>
            <a:ext cx="7416824" cy="237626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 </a:t>
            </a:r>
            <a:r>
              <a:rPr lang="ru-RU" sz="3100" b="1" dirty="0" smtClean="0"/>
              <a:t>Профилактика инфекций респираторного тракта</a:t>
            </a:r>
            <a:r>
              <a:rPr lang="en-US" sz="3100" b="1" dirty="0" smtClean="0"/>
              <a:t> </a:t>
            </a:r>
            <a:r>
              <a:rPr lang="ru-RU" sz="3100" b="1" dirty="0" smtClean="0"/>
              <a:t>(пневмонии, связанные с дыхательной трубкой/вентилятором или </a:t>
            </a:r>
            <a:r>
              <a:rPr lang="ru-RU" sz="3100" b="1" dirty="0" err="1" smtClean="0"/>
              <a:t>вентилятор-ассоциированные</a:t>
            </a:r>
            <a:r>
              <a:rPr lang="ru-RU" sz="3100" b="1" dirty="0" smtClean="0"/>
              <a:t> пневмонии, ВАП)</a:t>
            </a:r>
            <a:endParaRPr lang="ru-RU" sz="3100" b="1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9512" y="4751412"/>
            <a:ext cx="3744416" cy="86409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Ментор: </a:t>
            </a:r>
            <a:r>
              <a:rPr lang="ru-RU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Атаханова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К.Ч.</a:t>
            </a:r>
          </a:p>
          <a:p>
            <a:pPr algn="l"/>
            <a:r>
              <a:rPr lang="ru-RU" sz="180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Врач эпидиолог, </a:t>
            </a:r>
          </a:p>
          <a:p>
            <a:pPr algn="l"/>
            <a:r>
              <a:rPr lang="ru-RU" sz="180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высшей категории </a:t>
            </a:r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ok\Downloads\WhatsApp Image 2021-06-14 at 17.28.41.jpe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350"/>
            <a:ext cx="1012695" cy="102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7944" y="4725144"/>
            <a:ext cx="489134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участники: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Есалиева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 К. 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Турсунова Н.З.</a:t>
            </a:r>
          </a:p>
          <a:p>
            <a:pPr>
              <a:tabLst>
                <a:tab pos="2695575" algn="l"/>
              </a:tabLst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Тихиня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В.А.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Бекназарова Э.К.</a:t>
            </a:r>
          </a:p>
          <a:p>
            <a:endParaRPr lang="ru-RU" sz="2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207079"/>
            <a:ext cx="74521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«Профилактика инфекций и инфекционный контроль»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 в рамках проекта НЦОЗ и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111" y="980728"/>
            <a:ext cx="8229600" cy="87663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/>
            </a:r>
            <a:br>
              <a:rPr lang="ru-RU" dirty="0"/>
            </a:br>
            <a:r>
              <a:rPr lang="ru-RU" sz="2700" b="1" dirty="0" smtClean="0"/>
              <a:t>КЛАССИФИКАЦИЯ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8111" y="2305689"/>
            <a:ext cx="8229600" cy="3909393"/>
          </a:xfrm>
        </p:spPr>
        <p:txBody>
          <a:bodyPr>
            <a:normAutofit fontScale="92500"/>
          </a:bodyPr>
          <a:lstStyle/>
          <a:p>
            <a:pPr fontAlgn="base"/>
            <a:r>
              <a:rPr lang="ru-RU" sz="2400" dirty="0"/>
              <a:t>Тяжёлое течение основного заболевания и аппаратное дыхание создают благоприятные условия для инфицирования организма и развития пневмонии. </a:t>
            </a:r>
            <a:endParaRPr lang="ru-RU" sz="2400" dirty="0" smtClean="0"/>
          </a:p>
          <a:p>
            <a:pPr fontAlgn="base"/>
            <a:r>
              <a:rPr lang="ru-RU" sz="2400" dirty="0" smtClean="0"/>
              <a:t>Чем </a:t>
            </a:r>
            <a:r>
              <a:rPr lang="ru-RU" sz="2400" dirty="0"/>
              <a:t>дольше выполняется респираторная поддержка, тем выше риск развития индуцированного ею воспаления легких. </a:t>
            </a:r>
            <a:endParaRPr lang="ru-RU" sz="2400" dirty="0" smtClean="0"/>
          </a:p>
          <a:p>
            <a:pPr fontAlgn="base"/>
            <a:r>
              <a:rPr lang="ru-RU" sz="2400" dirty="0" smtClean="0"/>
              <a:t>Сроки </a:t>
            </a:r>
            <a:r>
              <a:rPr lang="ru-RU" sz="2400" dirty="0"/>
              <a:t>возникновения лёгочного воспалительного процесса во время искусственной вентиляции имеют клиническое и прогностическое значение. </a:t>
            </a:r>
            <a:endParaRPr lang="ru-RU" sz="2400" dirty="0" smtClean="0"/>
          </a:p>
          <a:p>
            <a:pPr fontAlgn="base"/>
            <a:r>
              <a:rPr lang="ru-RU" sz="2400" dirty="0" smtClean="0"/>
              <a:t>В </a:t>
            </a:r>
            <a:r>
              <a:rPr lang="ru-RU" sz="2400" dirty="0"/>
              <a:t>зависимости от времени появления симптомов </a:t>
            </a:r>
            <a:r>
              <a:rPr lang="ru-RU" sz="2400" dirty="0" err="1"/>
              <a:t>вентилятор-ассоциированная</a:t>
            </a:r>
            <a:r>
              <a:rPr lang="ru-RU" sz="2400" dirty="0"/>
              <a:t> </a:t>
            </a:r>
            <a:r>
              <a:rPr lang="ru-RU" sz="2400" dirty="0" err="1"/>
              <a:t>нозокомиальная</a:t>
            </a:r>
            <a:r>
              <a:rPr lang="ru-RU" sz="2400" dirty="0"/>
              <a:t> пневмония делится на:</a:t>
            </a:r>
          </a:p>
          <a:p>
            <a:endParaRPr lang="ru-RU" sz="2400" dirty="0"/>
          </a:p>
        </p:txBody>
      </p:sp>
      <p:pic>
        <p:nvPicPr>
          <p:cNvPr id="4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01891" cy="81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0100" y="275546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210420"/>
            <a:ext cx="8229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/>
              <a:t>Ранняя.</a:t>
            </a:r>
            <a:r>
              <a:rPr lang="ru-RU" sz="2400" dirty="0"/>
              <a:t> Первые признаки болезни появляются на 2-5 сутки после интубации. </a:t>
            </a:r>
            <a:endParaRPr lang="ru-RU" sz="2400" dirty="0" smtClean="0"/>
          </a:p>
          <a:p>
            <a:pPr fontAlgn="base"/>
            <a:r>
              <a:rPr lang="ru-RU" sz="2400" dirty="0" smtClean="0"/>
              <a:t>Микрофлора </a:t>
            </a:r>
            <a:r>
              <a:rPr lang="ru-RU" sz="2400" dirty="0"/>
              <a:t>представлена штаммами ротоглотки. Преобладают пневмококки, </a:t>
            </a:r>
            <a:r>
              <a:rPr lang="ru-RU" sz="2400" dirty="0" err="1"/>
              <a:t>гемофильная</a:t>
            </a:r>
            <a:r>
              <a:rPr lang="ru-RU" sz="2400" dirty="0"/>
              <a:t> палочка, анаэробы.</a:t>
            </a:r>
          </a:p>
          <a:p>
            <a:pPr fontAlgn="base"/>
            <a:r>
              <a:rPr lang="ru-RU" sz="2400" b="1" dirty="0" smtClean="0"/>
              <a:t>Поздняя</a:t>
            </a:r>
            <a:r>
              <a:rPr lang="ru-RU" sz="2400" dirty="0" smtClean="0"/>
              <a:t>. </a:t>
            </a:r>
            <a:r>
              <a:rPr lang="ru-RU" sz="2400" dirty="0"/>
              <a:t>Пневмония выявляется через 6 и более дней от начала аппаратной вентиляции</a:t>
            </a:r>
            <a:r>
              <a:rPr lang="ru-RU" sz="2400" dirty="0" smtClean="0"/>
              <a:t>.</a:t>
            </a:r>
          </a:p>
          <a:p>
            <a:pPr fontAlgn="base"/>
            <a:r>
              <a:rPr lang="ru-RU" sz="2400" dirty="0" smtClean="0"/>
              <a:t>В </a:t>
            </a:r>
            <a:r>
              <a:rPr lang="ru-RU" sz="2400" dirty="0"/>
              <a:t>качестве возбудителей присутствуют синегнойная палочка, золотистый стафилококк, </a:t>
            </a:r>
            <a:r>
              <a:rPr lang="ru-RU" sz="2400" dirty="0" err="1"/>
              <a:t>ацинетобактер</a:t>
            </a:r>
            <a:r>
              <a:rPr lang="ru-RU" sz="2400" dirty="0"/>
              <a:t>, </a:t>
            </a:r>
            <a:r>
              <a:rPr lang="ru-RU" sz="2400" dirty="0" err="1"/>
              <a:t>клебсиелла</a:t>
            </a:r>
            <a:r>
              <a:rPr lang="ru-RU" sz="2400" dirty="0"/>
              <a:t>. Эти микроорганизмы часто обладают устойчивостью к ряду антибактериальных препаратов</a:t>
            </a:r>
            <a:r>
              <a:rPr lang="ru-RU" sz="2400" dirty="0" smtClean="0"/>
              <a:t>.</a:t>
            </a:r>
          </a:p>
          <a:p>
            <a:pPr fontAlgn="base"/>
            <a:r>
              <a:rPr lang="ru-RU" dirty="0" smtClean="0"/>
              <a:t>С</a:t>
            </a:r>
            <a:r>
              <a:rPr lang="ru-RU" dirty="0" smtClean="0">
                <a:hlinkClick r:id="rId2"/>
              </a:rPr>
              <a:t>с</a:t>
            </a:r>
            <a:r>
              <a:rPr lang="ru-RU" dirty="0" smtClean="0"/>
              <a:t>ылки</a:t>
            </a:r>
            <a:r>
              <a:rPr lang="ru-RU" sz="2400" dirty="0" smtClean="0"/>
              <a:t>  </a:t>
            </a:r>
            <a:r>
              <a:rPr lang="ru-RU" sz="1200" dirty="0" smtClean="0"/>
              <a:t>1.</a:t>
            </a:r>
            <a:r>
              <a:rPr lang="kk-KZ" sz="1200" u="sng" dirty="0" smtClean="0">
                <a:hlinkClick r:id="rId2"/>
              </a:rPr>
              <a:t>https</a:t>
            </a:r>
            <a:r>
              <a:rPr lang="kk-KZ" sz="1200" u="sng" dirty="0">
                <a:hlinkClick r:id="rId2"/>
              </a:rPr>
              <a:t>://emedicine.medscape.com/article/304836-overview#:~:text=Ventilator%2Dassociated%20pneumonia%20(VAP),and%20lung%20parenchyma%20by%20microorganisms</a:t>
            </a:r>
            <a:endParaRPr lang="ru-RU" sz="1200" dirty="0"/>
          </a:p>
          <a:p>
            <a:r>
              <a:rPr lang="ru-RU" sz="1200" dirty="0"/>
              <a:t> </a:t>
            </a:r>
            <a:r>
              <a:rPr lang="ru-RU" sz="1200" u="sng" dirty="0" smtClean="0">
                <a:hlinkClick r:id="rId3"/>
              </a:rPr>
              <a:t>2. </a:t>
            </a:r>
            <a:r>
              <a:rPr lang="en-US" sz="1200" u="sng" dirty="0" smtClean="0">
                <a:hlinkClick r:id="rId3"/>
              </a:rPr>
              <a:t>https</a:t>
            </a:r>
            <a:r>
              <a:rPr lang="ru-RU" sz="1200" u="sng" dirty="0">
                <a:hlinkClick r:id="rId3"/>
              </a:rPr>
              <a:t>://</a:t>
            </a:r>
            <a:r>
              <a:rPr lang="en-US" sz="1200" u="sng" dirty="0">
                <a:hlinkClick r:id="rId3"/>
              </a:rPr>
              <a:t>www</a:t>
            </a:r>
            <a:r>
              <a:rPr lang="ru-RU" sz="1200" u="sng" dirty="0">
                <a:hlinkClick r:id="rId3"/>
              </a:rPr>
              <a:t>.</a:t>
            </a:r>
            <a:r>
              <a:rPr lang="en-US" sz="1200" u="sng" dirty="0" err="1">
                <a:hlinkClick r:id="rId3"/>
              </a:rPr>
              <a:t>ncbi</a:t>
            </a:r>
            <a:r>
              <a:rPr lang="ru-RU" sz="1200" u="sng" dirty="0">
                <a:hlinkClick r:id="rId3"/>
              </a:rPr>
              <a:t>.</a:t>
            </a:r>
            <a:r>
              <a:rPr lang="en-US" sz="1200" u="sng" dirty="0" err="1">
                <a:hlinkClick r:id="rId3"/>
              </a:rPr>
              <a:t>nlm</a:t>
            </a:r>
            <a:r>
              <a:rPr lang="ru-RU" sz="1200" u="sng" dirty="0">
                <a:hlinkClick r:id="rId3"/>
              </a:rPr>
              <a:t>.</a:t>
            </a:r>
            <a:r>
              <a:rPr lang="en-US" sz="1200" u="sng" dirty="0" err="1">
                <a:hlinkClick r:id="rId3"/>
              </a:rPr>
              <a:t>nih</a:t>
            </a:r>
            <a:r>
              <a:rPr lang="ru-RU" sz="1200" u="sng" dirty="0">
                <a:hlinkClick r:id="rId3"/>
              </a:rPr>
              <a:t>.</a:t>
            </a:r>
            <a:r>
              <a:rPr lang="en-US" sz="1200" u="sng" dirty="0" err="1">
                <a:hlinkClick r:id="rId3"/>
              </a:rPr>
              <a:t>gov</a:t>
            </a:r>
            <a:r>
              <a:rPr lang="ru-RU" sz="1200" u="sng" dirty="0">
                <a:hlinkClick r:id="rId3"/>
              </a:rPr>
              <a:t>/</a:t>
            </a:r>
            <a:r>
              <a:rPr lang="en-US" sz="1200" u="sng" dirty="0" err="1">
                <a:hlinkClick r:id="rId3"/>
              </a:rPr>
              <a:t>pmc</a:t>
            </a:r>
            <a:r>
              <a:rPr lang="ru-RU" sz="1200" u="sng" dirty="0">
                <a:hlinkClick r:id="rId3"/>
              </a:rPr>
              <a:t>/</a:t>
            </a:r>
            <a:r>
              <a:rPr lang="en-US" sz="1200" u="sng" dirty="0">
                <a:hlinkClick r:id="rId3"/>
              </a:rPr>
              <a:t>articles</a:t>
            </a:r>
            <a:r>
              <a:rPr lang="ru-RU" sz="1200" u="sng" dirty="0">
                <a:hlinkClick r:id="rId3"/>
              </a:rPr>
              <a:t>/</a:t>
            </a:r>
            <a:r>
              <a:rPr lang="en-US" sz="1200" u="sng" dirty="0">
                <a:hlinkClick r:id="rId3"/>
              </a:rPr>
              <a:t>PMC</a:t>
            </a:r>
            <a:r>
              <a:rPr lang="ru-RU" sz="1200" u="sng" dirty="0">
                <a:hlinkClick r:id="rId3"/>
              </a:rPr>
              <a:t>4031830/</a:t>
            </a:r>
            <a:r>
              <a:rPr lang="ru-RU" sz="1200" dirty="0"/>
              <a:t> </a:t>
            </a:r>
            <a:endParaRPr lang="ru-RU" sz="1200" dirty="0" smtClean="0"/>
          </a:p>
          <a:p>
            <a:r>
              <a:rPr lang="ru-RU" sz="1200" dirty="0" smtClean="0"/>
              <a:t>3.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4"/>
              </a:rPr>
              <a:t>https://webmed.irkutsk.ru/doc/pdf/nozopneumonia.pdf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4. </a:t>
            </a:r>
            <a:r>
              <a:rPr lang="en-US" sz="1200" dirty="0" smtClean="0">
                <a:hlinkClick r:id="rId5"/>
              </a:rPr>
              <a:t>http://nasci.ru/?id=3372</a:t>
            </a:r>
            <a:r>
              <a:rPr lang="ru-RU" sz="1200" dirty="0" smtClean="0"/>
              <a:t> </a:t>
            </a:r>
            <a:endParaRPr lang="ru-RU" sz="1200" dirty="0"/>
          </a:p>
          <a:p>
            <a:pPr fontAlgn="base"/>
            <a:endParaRPr lang="ru-RU" sz="2800" dirty="0"/>
          </a:p>
        </p:txBody>
      </p:sp>
      <p:pic>
        <p:nvPicPr>
          <p:cNvPr id="5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749150" cy="75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85852" y="275547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339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65720"/>
            <a:ext cx="8229600" cy="792088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>Клинические симптомы ВАП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1061" y="2928934"/>
            <a:ext cx="8229600" cy="2571768"/>
          </a:xfrm>
        </p:spPr>
        <p:txBody>
          <a:bodyPr>
            <a:noAutofit/>
          </a:bodyPr>
          <a:lstStyle/>
          <a:p>
            <a:r>
              <a:rPr lang="ru-RU" sz="2400" dirty="0"/>
              <a:t>Распознать начало </a:t>
            </a:r>
            <a:r>
              <a:rPr lang="ru-RU" sz="2400" dirty="0" err="1"/>
              <a:t>постинтубационного</a:t>
            </a:r>
            <a:r>
              <a:rPr lang="ru-RU" sz="2400" dirty="0"/>
              <a:t> воспалительного процесса всегда сложно. Из-за тяжести течения основной патологии пациенты часто оказываются не в состоянии предъявить какие-либо жалобы. </a:t>
            </a:r>
          </a:p>
          <a:p>
            <a:pPr>
              <a:buNone/>
            </a:pPr>
            <a:r>
              <a:rPr lang="ru-RU" sz="2800" dirty="0"/>
              <a:t>       </a:t>
            </a:r>
          </a:p>
        </p:txBody>
      </p:sp>
      <p:pic>
        <p:nvPicPr>
          <p:cNvPr id="4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749150" cy="75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4414" y="97886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429825"/>
            <a:ext cx="78581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/>
              <a:t>Задание №2 - </a:t>
            </a:r>
            <a:r>
              <a:rPr lang="ru-RU" sz="2400" dirty="0" smtClean="0"/>
              <a:t>Описать </a:t>
            </a:r>
            <a:r>
              <a:rPr lang="kk-KZ" sz="2400" dirty="0" smtClean="0"/>
              <a:t>клинические симптомы ВАП</a:t>
            </a:r>
            <a:endParaRPr lang="ru-RU" sz="2400" dirty="0" smtClean="0"/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305343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/>
              <a:t>Появление кашля с гнойной мокротой, необходимость увеличения количества санаций трахеобронхиального дерева (свыше 14 раз за сутки) считаются первыми признаками </a:t>
            </a:r>
            <a:r>
              <a:rPr lang="ru-RU" sz="2400" dirty="0" smtClean="0"/>
              <a:t>болезни;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изменение характера мокроты;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хрипы;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лихорадка (37,0 °С и выше). </a:t>
            </a:r>
            <a:r>
              <a:rPr lang="ru-RU" sz="2400" dirty="0" err="1" smtClean="0"/>
              <a:t>ИВЛ-ассоциированная</a:t>
            </a:r>
            <a:r>
              <a:rPr lang="ru-RU" sz="2400" dirty="0" smtClean="0"/>
              <a:t> </a:t>
            </a:r>
            <a:r>
              <a:rPr lang="ru-RU" sz="2400" dirty="0"/>
              <a:t>пневмония считается тяжёлой, если температура тела поднимается выше 39°С или опускается ниже </a:t>
            </a:r>
            <a:r>
              <a:rPr lang="ru-RU" sz="2400" dirty="0" smtClean="0"/>
              <a:t>36°С,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артериальное </a:t>
            </a:r>
            <a:r>
              <a:rPr lang="ru-RU" sz="2400" dirty="0"/>
              <a:t>давление становится ниже 100/60 мм ртутного </a:t>
            </a:r>
            <a:r>
              <a:rPr lang="ru-RU" sz="2400" dirty="0" smtClean="0"/>
              <a:t>столба;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нарушается </a:t>
            </a:r>
            <a:r>
              <a:rPr lang="ru-RU" sz="2400" dirty="0"/>
              <a:t>сознание.</a:t>
            </a:r>
          </a:p>
        </p:txBody>
      </p:sp>
      <p:pic>
        <p:nvPicPr>
          <p:cNvPr id="5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731345" cy="74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5656" y="97886"/>
            <a:ext cx="7239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2240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886" y="119675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/>
              <a:t>Причины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6368" y="1857364"/>
            <a:ext cx="8291264" cy="3429024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sz="2700" dirty="0"/>
              <a:t>Возбудителями пневмонии, обусловленной </a:t>
            </a:r>
            <a:r>
              <a:rPr lang="ru-RU" sz="2700" dirty="0">
                <a:hlinkClick r:id="rId2"/>
              </a:rPr>
              <a:t>ИВЛ</a:t>
            </a:r>
            <a:r>
              <a:rPr lang="ru-RU" sz="2700" dirty="0"/>
              <a:t>, в основном являются бактерии, редко – грибы. </a:t>
            </a:r>
            <a:endParaRPr lang="ru-RU" sz="2700" dirty="0" smtClean="0"/>
          </a:p>
          <a:p>
            <a:pPr fontAlgn="base"/>
            <a:r>
              <a:rPr lang="ru-RU" sz="2700" dirty="0" smtClean="0"/>
              <a:t>Обычно </a:t>
            </a:r>
            <a:r>
              <a:rPr lang="ru-RU" sz="2700" dirty="0"/>
              <a:t>патогенные микроорганизмы представлены грамотрицательными бактериями – кишечной и синегнойной палочками, </a:t>
            </a:r>
            <a:r>
              <a:rPr lang="ru-RU" sz="2700" dirty="0" err="1"/>
              <a:t>клебсиеллой</a:t>
            </a:r>
            <a:r>
              <a:rPr lang="ru-RU" sz="2700" dirty="0"/>
              <a:t> и </a:t>
            </a:r>
            <a:r>
              <a:rPr lang="ru-RU" sz="2700" dirty="0" err="1"/>
              <a:t>ацинетобактером</a:t>
            </a:r>
            <a:r>
              <a:rPr lang="ru-RU" sz="2700" dirty="0"/>
              <a:t>. </a:t>
            </a:r>
            <a:endParaRPr lang="ru-RU" sz="2700" dirty="0" smtClean="0"/>
          </a:p>
          <a:p>
            <a:pPr fontAlgn="base"/>
            <a:r>
              <a:rPr lang="ru-RU" sz="2700" dirty="0" smtClean="0"/>
              <a:t>Грамположительные </a:t>
            </a:r>
            <a:r>
              <a:rPr lang="ru-RU" sz="2700" dirty="0"/>
              <a:t>золотистый стафилококк и пневмококк встречаются реже. </a:t>
            </a:r>
            <a:endParaRPr lang="ru-RU" sz="2700" dirty="0" smtClean="0"/>
          </a:p>
          <a:p>
            <a:pPr fontAlgn="base"/>
            <a:r>
              <a:rPr lang="ru-RU" sz="2700" dirty="0" smtClean="0"/>
              <a:t>Иногда </a:t>
            </a:r>
            <a:r>
              <a:rPr lang="ru-RU" sz="2700" dirty="0"/>
              <a:t>причиной болезни становится смешанная микрофлора. </a:t>
            </a:r>
            <a:endParaRPr lang="ru-RU" sz="2700" dirty="0" smtClean="0"/>
          </a:p>
          <a:p>
            <a:pPr fontAlgn="base"/>
            <a:r>
              <a:rPr lang="ru-RU" sz="2700" dirty="0" smtClean="0"/>
              <a:t>Выделяют </a:t>
            </a:r>
            <a:r>
              <a:rPr lang="ru-RU" sz="2700" dirty="0"/>
              <a:t>2 группы источников инфицирования:</a:t>
            </a:r>
          </a:p>
          <a:p>
            <a:pPr fontAlgn="base"/>
            <a:endParaRPr lang="ru-RU" sz="2700" dirty="0"/>
          </a:p>
          <a:p>
            <a:endParaRPr lang="ru-RU" sz="2700" dirty="0"/>
          </a:p>
        </p:txBody>
      </p:sp>
      <p:pic>
        <p:nvPicPr>
          <p:cNvPr id="4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749150" cy="75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4414" y="275547"/>
            <a:ext cx="72866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29063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Выделяют 2 группы источников инфицирования:</a:t>
            </a:r>
          </a:p>
          <a:p>
            <a:r>
              <a:rPr lang="ru-RU" sz="2800" b="1" dirty="0" smtClean="0"/>
              <a:t>Экзогенные </a:t>
            </a:r>
            <a:r>
              <a:rPr lang="ru-RU" sz="2800" b="1" dirty="0"/>
              <a:t>факторы. </a:t>
            </a:r>
            <a:endParaRPr lang="ru-RU" sz="2800" b="1" dirty="0" smtClean="0"/>
          </a:p>
          <a:p>
            <a:r>
              <a:rPr lang="ru-RU" sz="2800" dirty="0" smtClean="0"/>
              <a:t>К </a:t>
            </a:r>
            <a:r>
              <a:rPr lang="ru-RU" sz="2800" dirty="0"/>
              <a:t>ним относится </a:t>
            </a:r>
            <a:r>
              <a:rPr lang="ru-RU" sz="2800" dirty="0" err="1"/>
              <a:t>контаминированная</a:t>
            </a:r>
            <a:r>
              <a:rPr lang="ru-RU" sz="2800" dirty="0"/>
              <a:t> респираторная аппаратура, руки медицинского персонала, их мобильные телефоны, предметы ухода. </a:t>
            </a:r>
            <a:endParaRPr lang="ru-RU" sz="2800" dirty="0" smtClean="0"/>
          </a:p>
          <a:p>
            <a:r>
              <a:rPr lang="ru-RU" sz="2800" dirty="0" smtClean="0"/>
              <a:t>При </a:t>
            </a:r>
            <a:r>
              <a:rPr lang="ru-RU" sz="2800" dirty="0"/>
              <a:t>нарушении санитарных норм, неправильном проведении манипуляций медицинский работник становится переносчиком инфекции от одного пациента к другому.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275547"/>
            <a:ext cx="72866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01891" cy="81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52695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275547"/>
            <a:ext cx="72866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01891" cy="81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294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42220" y="1371927"/>
          <a:ext cx="7958870" cy="5057469"/>
        </p:xfrm>
        <a:graphic>
          <a:graphicData uri="http://schemas.openxmlformats.org/presentationml/2006/ole">
            <p:oleObj spid="_x0000_s82957" name="Слайд" r:id="rId4" imgW="3154613" imgH="2365070" progId="PowerPoint.Slide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052695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2880320"/>
          </a:xfrm>
        </p:spPr>
        <p:txBody>
          <a:bodyPr>
            <a:normAutofit/>
          </a:bodyPr>
          <a:lstStyle/>
          <a:p>
            <a:pPr fontAlgn="base"/>
            <a:r>
              <a:rPr lang="ru-RU" sz="2700" b="1" dirty="0" smtClean="0"/>
              <a:t>Эндогенная микрофлора.</a:t>
            </a:r>
            <a:r>
              <a:rPr lang="ru-RU" sz="2700" dirty="0" smtClean="0"/>
              <a:t> В этом случае причиной инфицирования становится </a:t>
            </a:r>
            <a:r>
              <a:rPr lang="ru-RU" sz="2700" dirty="0" err="1" smtClean="0"/>
              <a:t>микробиота</a:t>
            </a:r>
            <a:r>
              <a:rPr lang="ru-RU" sz="2700" dirty="0" smtClean="0"/>
              <a:t> ротоглотки, придаточных пазух носа, желудочно-кишечного тракта, </a:t>
            </a:r>
            <a:r>
              <a:rPr lang="ru-RU" sz="2700" dirty="0" err="1" smtClean="0"/>
              <a:t>внелёгочных</a:t>
            </a:r>
            <a:r>
              <a:rPr lang="ru-RU" sz="2700" dirty="0" smtClean="0"/>
              <a:t> очагов воспаления. Микроорганизмы попадают в респираторные органы аспирационным или гематогенным путём.</a:t>
            </a:r>
          </a:p>
        </p:txBody>
      </p:sp>
      <p:pic>
        <p:nvPicPr>
          <p:cNvPr id="4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01891" cy="81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0100" y="214290"/>
            <a:ext cx="72152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285861"/>
            <a:ext cx="8124532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ru-RU" sz="2400" dirty="0"/>
              <a:t>Риск развития </a:t>
            </a:r>
            <a:r>
              <a:rPr lang="ru-RU" sz="2400" dirty="0" err="1"/>
              <a:t>вентилятор-индуцированной</a:t>
            </a:r>
            <a:r>
              <a:rPr lang="ru-RU" sz="2400" dirty="0"/>
              <a:t> пневмонии повышается при травмах шеи, органов грудной полости, торакальных операциях, пожилом и раннем детском возрасте, парезе кишечника</a:t>
            </a:r>
            <a:r>
              <a:rPr lang="ru-RU" sz="2400" dirty="0" smtClean="0"/>
              <a:t>.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2400" dirty="0" smtClean="0"/>
              <a:t>Частота </a:t>
            </a:r>
            <a:r>
              <a:rPr lang="ru-RU" sz="2400" dirty="0"/>
              <a:t>возникновения болезни зависит от длительности аппаратной </a:t>
            </a:r>
            <a:r>
              <a:rPr lang="ru-RU" sz="2400" dirty="0" smtClean="0"/>
              <a:t>вентиляции.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2400" dirty="0" smtClean="0"/>
              <a:t>Нерациональная</a:t>
            </a:r>
            <a:r>
              <a:rPr lang="ru-RU" sz="2400" dirty="0"/>
              <a:t>, назначенная с профилактической целью антибактериальная терапия приводит к развитию </a:t>
            </a:r>
            <a:r>
              <a:rPr lang="ru-RU" sz="2400" dirty="0" err="1"/>
              <a:t>резистентности</a:t>
            </a:r>
            <a:r>
              <a:rPr lang="ru-RU" sz="2400" dirty="0"/>
              <a:t> микрофлоры и утяжеляет течение воспалительного процесса</a:t>
            </a:r>
            <a:r>
              <a:rPr lang="ru-RU" sz="2400" dirty="0" smtClean="0"/>
              <a:t>.</a:t>
            </a:r>
          </a:p>
          <a:p>
            <a:pPr fontAlgn="base">
              <a:buFont typeface="Arial" pitchFamily="34" charset="0"/>
              <a:buChar char="•"/>
            </a:pPr>
            <a:endParaRPr lang="ru-RU" sz="2400" dirty="0" smtClean="0"/>
          </a:p>
          <a:p>
            <a:pPr fontAlgn="base"/>
            <a:r>
              <a:rPr lang="ru-RU" sz="1100" dirty="0" smtClean="0"/>
              <a:t>С</a:t>
            </a:r>
            <a:r>
              <a:rPr lang="ru-RU" sz="1100" dirty="0" smtClean="0">
                <a:hlinkClick r:id="rId3"/>
              </a:rPr>
              <a:t>с</a:t>
            </a:r>
            <a:r>
              <a:rPr lang="ru-RU" sz="1100" dirty="0" smtClean="0"/>
              <a:t>ылки  1.</a:t>
            </a:r>
            <a:r>
              <a:rPr lang="kk-KZ" sz="1100" u="sng" dirty="0" smtClean="0">
                <a:hlinkClick r:id="rId3"/>
              </a:rPr>
              <a:t>https://emedicine.medscape.com/article/304836-overview#:~:text=Ventilator%2Dassociated%20pneumonia%20(VAP),and%20lung%20parenchyma%20by%20microorganisms</a:t>
            </a:r>
            <a:endParaRPr lang="ru-RU" sz="1100" dirty="0" smtClean="0"/>
          </a:p>
          <a:p>
            <a:r>
              <a:rPr lang="ru-RU" sz="1100" dirty="0" smtClean="0"/>
              <a:t> </a:t>
            </a:r>
            <a:r>
              <a:rPr lang="ru-RU" sz="1100" u="sng" dirty="0" smtClean="0">
                <a:hlinkClick r:id="rId4"/>
              </a:rPr>
              <a:t>2. </a:t>
            </a:r>
            <a:r>
              <a:rPr lang="en-US" sz="1100" u="sng" dirty="0" smtClean="0">
                <a:hlinkClick r:id="rId4"/>
              </a:rPr>
              <a:t>https</a:t>
            </a:r>
            <a:r>
              <a:rPr lang="ru-RU" sz="1100" u="sng" dirty="0" smtClean="0">
                <a:hlinkClick r:id="rId4"/>
              </a:rPr>
              <a:t>://</a:t>
            </a:r>
            <a:r>
              <a:rPr lang="en-US" sz="1100" u="sng" dirty="0" smtClean="0">
                <a:hlinkClick r:id="rId4"/>
              </a:rPr>
              <a:t>www</a:t>
            </a:r>
            <a:r>
              <a:rPr lang="ru-RU" sz="1100" u="sng" dirty="0" smtClean="0">
                <a:hlinkClick r:id="rId4"/>
              </a:rPr>
              <a:t>.</a:t>
            </a:r>
            <a:r>
              <a:rPr lang="en-US" sz="1100" u="sng" dirty="0" err="1" smtClean="0">
                <a:hlinkClick r:id="rId4"/>
              </a:rPr>
              <a:t>ncbi</a:t>
            </a:r>
            <a:r>
              <a:rPr lang="ru-RU" sz="1100" u="sng" dirty="0" smtClean="0">
                <a:hlinkClick r:id="rId4"/>
              </a:rPr>
              <a:t>.</a:t>
            </a:r>
            <a:r>
              <a:rPr lang="en-US" sz="1100" u="sng" dirty="0" err="1" smtClean="0">
                <a:hlinkClick r:id="rId4"/>
              </a:rPr>
              <a:t>nlm</a:t>
            </a:r>
            <a:r>
              <a:rPr lang="ru-RU" sz="1100" u="sng" dirty="0" smtClean="0">
                <a:hlinkClick r:id="rId4"/>
              </a:rPr>
              <a:t>.</a:t>
            </a:r>
            <a:r>
              <a:rPr lang="en-US" sz="1100" u="sng" dirty="0" err="1" smtClean="0">
                <a:hlinkClick r:id="rId4"/>
              </a:rPr>
              <a:t>nih</a:t>
            </a:r>
            <a:r>
              <a:rPr lang="ru-RU" sz="1100" u="sng" dirty="0" smtClean="0">
                <a:hlinkClick r:id="rId4"/>
              </a:rPr>
              <a:t>.</a:t>
            </a:r>
            <a:r>
              <a:rPr lang="en-US" sz="1100" u="sng" dirty="0" err="1" smtClean="0">
                <a:hlinkClick r:id="rId4"/>
              </a:rPr>
              <a:t>gov</a:t>
            </a:r>
            <a:r>
              <a:rPr lang="ru-RU" sz="1100" u="sng" dirty="0" smtClean="0">
                <a:hlinkClick r:id="rId4"/>
              </a:rPr>
              <a:t>/</a:t>
            </a:r>
            <a:r>
              <a:rPr lang="en-US" sz="1100" u="sng" dirty="0" err="1" smtClean="0">
                <a:hlinkClick r:id="rId4"/>
              </a:rPr>
              <a:t>pmc</a:t>
            </a:r>
            <a:r>
              <a:rPr lang="ru-RU" sz="1100" u="sng" dirty="0" smtClean="0">
                <a:hlinkClick r:id="rId4"/>
              </a:rPr>
              <a:t>/</a:t>
            </a:r>
            <a:r>
              <a:rPr lang="en-US" sz="1100" u="sng" dirty="0" smtClean="0">
                <a:hlinkClick r:id="rId4"/>
              </a:rPr>
              <a:t>articles</a:t>
            </a:r>
            <a:r>
              <a:rPr lang="ru-RU" sz="1100" u="sng" dirty="0" smtClean="0">
                <a:hlinkClick r:id="rId4"/>
              </a:rPr>
              <a:t>/</a:t>
            </a:r>
            <a:r>
              <a:rPr lang="en-US" sz="1100" u="sng" dirty="0" smtClean="0">
                <a:hlinkClick r:id="rId4"/>
              </a:rPr>
              <a:t>PMC</a:t>
            </a:r>
            <a:r>
              <a:rPr lang="ru-RU" sz="1100" u="sng" dirty="0" smtClean="0">
                <a:hlinkClick r:id="rId4"/>
              </a:rPr>
              <a:t>4031830/</a:t>
            </a:r>
            <a:r>
              <a:rPr lang="ru-RU" sz="1100" dirty="0" smtClean="0"/>
              <a:t> </a:t>
            </a:r>
          </a:p>
          <a:p>
            <a:r>
              <a:rPr lang="ru-RU" sz="1100" dirty="0" smtClean="0"/>
              <a:t>3.</a:t>
            </a:r>
            <a:r>
              <a:rPr lang="en-US" sz="1100" dirty="0" smtClean="0"/>
              <a:t> </a:t>
            </a:r>
            <a:r>
              <a:rPr lang="en-US" sz="1100" dirty="0" smtClean="0">
                <a:hlinkClick r:id="rId5"/>
              </a:rPr>
              <a:t>https://webmed.irkutsk.ru/doc/pdf/nozopneumonia.pdf</a:t>
            </a:r>
            <a:r>
              <a:rPr lang="ru-RU" sz="1100" dirty="0" smtClean="0"/>
              <a:t> </a:t>
            </a:r>
          </a:p>
          <a:p>
            <a:r>
              <a:rPr lang="ru-RU" sz="1100" dirty="0" smtClean="0"/>
              <a:t>4. </a:t>
            </a:r>
            <a:r>
              <a:rPr lang="en-US" sz="1100" dirty="0" smtClean="0">
                <a:hlinkClick r:id="rId6"/>
              </a:rPr>
              <a:t>http://nasci.ru/?id=3372</a:t>
            </a:r>
            <a:r>
              <a:rPr lang="ru-RU" sz="1100" dirty="0" smtClean="0"/>
              <a:t> </a:t>
            </a:r>
          </a:p>
          <a:p>
            <a:pPr fontAlgn="base">
              <a:buFont typeface="Arial" pitchFamily="34" charset="0"/>
              <a:buChar char="•"/>
            </a:pP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275547"/>
            <a:ext cx="72152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801891" cy="81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96070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035480"/>
            <a:ext cx="6725608" cy="50278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0100" y="214290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801891" cy="81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90748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28670"/>
            <a:ext cx="8229600" cy="45813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000" b="1" dirty="0" smtClean="0"/>
              <a:t>ПОЛЕВОЕ ЗАДАНИЕ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4294967295"/>
          </p:nvPr>
        </p:nvSpPr>
        <p:spPr>
          <a:xfrm>
            <a:off x="6387108" y="1000108"/>
            <a:ext cx="2113982" cy="35719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000" b="1" dirty="0" smtClean="0"/>
              <a:t>ГРУППА №2</a:t>
            </a:r>
            <a:endParaRPr lang="ru-RU" sz="20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90552864"/>
              </p:ext>
            </p:extLst>
          </p:nvPr>
        </p:nvGraphicFramePr>
        <p:xfrm>
          <a:off x="500034" y="1399591"/>
          <a:ext cx="8001056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97"/>
                <a:gridCol w="5000659"/>
              </a:tblGrid>
              <a:tr h="6215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Инструкция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Выполнение</a:t>
                      </a:r>
                      <a:endParaRPr lang="ru-RU" sz="1800" dirty="0"/>
                    </a:p>
                  </a:txBody>
                  <a:tcPr/>
                </a:tc>
              </a:tr>
              <a:tr h="353047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Разделить участников на группы</a:t>
                      </a:r>
                      <a:r>
                        <a:rPr lang="kk-KZ" sz="1800" dirty="0" smtClean="0"/>
                        <a:t> по четыре человека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 человека: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Есалиева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Лейла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Калдыбековна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КГП на ПХВ «Центр психического здоровья г .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Алматы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Турсунова Нарын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Зияевна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ГКП на ПХВ «Детская городская клиническая инфекционная больница» УОЗ г.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Алматы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Тихиня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Валентина Андреевна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 КГП «Центральная больница г. Сарани» Карагандинской области.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Бекназарова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Эльмира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Калыковна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РГП на ПХВ «Республиканский Научно-практический центр психического здоровья»  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</a:tr>
              <a:tr h="88799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Каждой группе </a:t>
                      </a:r>
                      <a:r>
                        <a:rPr lang="kk-KZ" sz="1800" dirty="0" smtClean="0"/>
                        <a:t>определить куратора </a:t>
                      </a:r>
                      <a:r>
                        <a:rPr lang="ru-RU" sz="1800" dirty="0" smtClean="0"/>
                        <a:t>(ментора)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Атаханова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Карлыгаш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Чапаевна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врач – эпидемиолог, высший категорий.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28662" y="214290"/>
            <a:ext cx="7461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660" y="214290"/>
            <a:ext cx="725772" cy="71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523" y="1295043"/>
            <a:ext cx="6858957" cy="4848601"/>
          </a:xfrm>
          <a:prstGeom prst="rect">
            <a:avLst/>
          </a:prstGeom>
        </p:spPr>
      </p:pic>
      <p:pic>
        <p:nvPicPr>
          <p:cNvPr id="3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801891" cy="81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00100" y="214290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2186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9128" y="1108932"/>
            <a:ext cx="7325747" cy="53919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0100" y="214290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801891" cy="81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99704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285860"/>
            <a:ext cx="6839905" cy="4625099"/>
          </a:xfrm>
          <a:prstGeom prst="rect">
            <a:avLst/>
          </a:prstGeom>
        </p:spPr>
      </p:pic>
      <p:pic>
        <p:nvPicPr>
          <p:cNvPr id="3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801891" cy="81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00100" y="214290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1085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701" y="1357298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Задание №3 </a:t>
            </a:r>
            <a:r>
              <a:rPr lang="ru-RU" sz="2700" dirty="0" smtClean="0"/>
              <a:t>– описать механизм возникновения ВАП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1701" y="1857365"/>
            <a:ext cx="8363272" cy="4572032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sz="2800" dirty="0" err="1"/>
              <a:t>Интубационная</a:t>
            </a:r>
            <a:r>
              <a:rPr lang="ru-RU" sz="2800" dirty="0"/>
              <a:t> трубка повреждает слизистые оболочки трахеи и является проводником </a:t>
            </a:r>
            <a:r>
              <a:rPr lang="ru-RU" sz="2800" dirty="0" smtClean="0"/>
              <a:t>инфекции.</a:t>
            </a:r>
          </a:p>
          <a:p>
            <a:pPr fontAlgn="base"/>
            <a:r>
              <a:rPr lang="ru-RU" sz="2800" dirty="0" smtClean="0"/>
              <a:t>Нарушаются </a:t>
            </a:r>
            <a:r>
              <a:rPr lang="ru-RU" sz="2800" dirty="0"/>
              <a:t>глотание и спонтанное удаление мокроты. </a:t>
            </a:r>
            <a:endParaRPr lang="ru-RU" sz="2800" dirty="0" smtClean="0"/>
          </a:p>
          <a:p>
            <a:pPr fontAlgn="base"/>
            <a:r>
              <a:rPr lang="ru-RU" sz="2800" dirty="0" smtClean="0"/>
              <a:t>Содержимое </a:t>
            </a:r>
            <a:r>
              <a:rPr lang="ru-RU" sz="2800" dirty="0"/>
              <a:t>ротоглотки колонизируется патогенной микрофлорой и скапливается в </a:t>
            </a:r>
            <a:r>
              <a:rPr lang="ru-RU" sz="2800" dirty="0" err="1"/>
              <a:t>надманжеточном</a:t>
            </a:r>
            <a:r>
              <a:rPr lang="ru-RU" sz="2800" dirty="0"/>
              <a:t> пространстве </a:t>
            </a:r>
            <a:r>
              <a:rPr lang="ru-RU" sz="2800" dirty="0" err="1"/>
              <a:t>эндотрахеальной</a:t>
            </a:r>
            <a:r>
              <a:rPr lang="ru-RU" sz="2800" dirty="0"/>
              <a:t> трубки. </a:t>
            </a:r>
            <a:endParaRPr lang="ru-RU" sz="2800" dirty="0" smtClean="0"/>
          </a:p>
          <a:p>
            <a:pPr fontAlgn="base"/>
            <a:r>
              <a:rPr lang="ru-RU" sz="2800" dirty="0" smtClean="0"/>
              <a:t>При активных и пассивных движениях головы, кашле, медицинских манипуляциях трубка поворачивается, инфицированный секрет попадает в дыхательные пути.</a:t>
            </a:r>
          </a:p>
          <a:p>
            <a:pPr fontAlgn="base"/>
            <a:r>
              <a:rPr lang="ru-RU" sz="2800" dirty="0" smtClean="0"/>
              <a:t>Другим способом проникновения микроорганизмов в респираторный тракт является </a:t>
            </a:r>
            <a:r>
              <a:rPr lang="ru-RU" sz="2800" dirty="0" err="1" smtClean="0"/>
              <a:t>транслокация</a:t>
            </a:r>
            <a:r>
              <a:rPr lang="ru-RU" sz="2800" dirty="0" smtClean="0"/>
              <a:t> условно-патогенных бактерий пищеварительной системы в кровеносное русло. </a:t>
            </a:r>
          </a:p>
          <a:p>
            <a:pPr fontAlgn="base"/>
            <a:endParaRPr lang="ru-RU" sz="2800" dirty="0" smtClean="0"/>
          </a:p>
          <a:p>
            <a:pPr fontAlgn="base"/>
            <a:endParaRPr lang="ru-RU" sz="2800" dirty="0" smtClean="0"/>
          </a:p>
          <a:p>
            <a:pPr fontAlgn="base"/>
            <a:endParaRPr lang="ru-RU" sz="2800" dirty="0"/>
          </a:p>
          <a:p>
            <a:endParaRPr lang="ru-RU" sz="2800" dirty="0"/>
          </a:p>
        </p:txBody>
      </p:sp>
      <p:pic>
        <p:nvPicPr>
          <p:cNvPr id="5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20588" cy="83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0100" y="275547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142984"/>
            <a:ext cx="8033546" cy="5938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Это происходит из-за снижения барьерной функции клеток кишечника (</a:t>
            </a:r>
            <a:r>
              <a:rPr lang="ru-RU" sz="2400" dirty="0" err="1"/>
              <a:t>энтероцитов</a:t>
            </a:r>
            <a:r>
              <a:rPr lang="ru-RU" sz="2400" dirty="0"/>
              <a:t>) в результате стрессовых состояний организма – тяжёлых травм, ожогов, нарушения гемодинамики и другого. С током крови кишечная микрофлора попадает в органы дыхания. Кроме того, гематогенным путём возможно распространение возбудителей из </a:t>
            </a:r>
            <a:r>
              <a:rPr lang="ru-RU" sz="2400" dirty="0" err="1"/>
              <a:t>внелёгочных</a:t>
            </a:r>
            <a:r>
              <a:rPr lang="ru-RU" sz="2400" dirty="0"/>
              <a:t> гнойно-воспалительных очагов. Высокая вирулентность бактерий и снижение защитных функций </a:t>
            </a:r>
            <a:r>
              <a:rPr lang="ru-RU" sz="2400" dirty="0" err="1"/>
              <a:t>макроорганизма</a:t>
            </a:r>
            <a:r>
              <a:rPr lang="ru-RU" sz="2400" dirty="0"/>
              <a:t> способствуют возникновению воспаления</a:t>
            </a:r>
            <a:r>
              <a:rPr lang="ru-RU" sz="2400" dirty="0" smtClean="0"/>
              <a:t>.</a:t>
            </a:r>
          </a:p>
          <a:p>
            <a:pPr fontAlgn="base"/>
            <a:r>
              <a:rPr lang="ru-RU" sz="1400" dirty="0" smtClean="0"/>
              <a:t>С</a:t>
            </a:r>
            <a:r>
              <a:rPr lang="ru-RU" sz="1400" dirty="0" smtClean="0">
                <a:hlinkClick r:id="rId2"/>
              </a:rPr>
              <a:t>с</a:t>
            </a:r>
            <a:r>
              <a:rPr lang="ru-RU" sz="1400" dirty="0" smtClean="0"/>
              <a:t>ылки</a:t>
            </a:r>
            <a:r>
              <a:rPr lang="ru-RU" sz="2800" dirty="0" smtClean="0"/>
              <a:t>  </a:t>
            </a:r>
            <a:r>
              <a:rPr lang="ru-RU" sz="1400" dirty="0" smtClean="0"/>
              <a:t>1.</a:t>
            </a:r>
            <a:r>
              <a:rPr lang="kk-KZ" sz="1400" u="sng" dirty="0" smtClean="0">
                <a:hlinkClick r:id="rId2"/>
              </a:rPr>
              <a:t>https://emedicine.medscape.com/article/304836-overview#:~:text=Ventilator%2Dassociated%20pneumonia%20(VAP),and%20lung%20parenchyma%20by%20microorganisms</a:t>
            </a:r>
            <a:endParaRPr lang="ru-RU" sz="1400" dirty="0" smtClean="0"/>
          </a:p>
          <a:p>
            <a:r>
              <a:rPr lang="ru-RU" sz="1400" dirty="0" smtClean="0"/>
              <a:t> </a:t>
            </a:r>
            <a:r>
              <a:rPr lang="ru-RU" sz="1400" u="sng" dirty="0" smtClean="0">
                <a:hlinkClick r:id="rId3"/>
              </a:rPr>
              <a:t>2. </a:t>
            </a:r>
            <a:r>
              <a:rPr lang="en-US" sz="1400" u="sng" dirty="0" smtClean="0">
                <a:hlinkClick r:id="rId3"/>
              </a:rPr>
              <a:t>https</a:t>
            </a:r>
            <a:r>
              <a:rPr lang="ru-RU" sz="1400" u="sng" dirty="0" smtClean="0">
                <a:hlinkClick r:id="rId3"/>
              </a:rPr>
              <a:t>://</a:t>
            </a:r>
            <a:r>
              <a:rPr lang="en-US" sz="1400" u="sng" dirty="0" smtClean="0">
                <a:hlinkClick r:id="rId3"/>
              </a:rPr>
              <a:t>www</a:t>
            </a:r>
            <a:r>
              <a:rPr lang="ru-RU" sz="1400" u="sng" dirty="0" smtClean="0">
                <a:hlinkClick r:id="rId3"/>
              </a:rPr>
              <a:t>.</a:t>
            </a:r>
            <a:r>
              <a:rPr lang="en-US" sz="1400" u="sng" dirty="0" err="1" smtClean="0">
                <a:hlinkClick r:id="rId3"/>
              </a:rPr>
              <a:t>ncbi</a:t>
            </a:r>
            <a:r>
              <a:rPr lang="ru-RU" sz="1400" u="sng" dirty="0" smtClean="0">
                <a:hlinkClick r:id="rId3"/>
              </a:rPr>
              <a:t>.</a:t>
            </a:r>
            <a:r>
              <a:rPr lang="en-US" sz="1400" u="sng" dirty="0" err="1" smtClean="0">
                <a:hlinkClick r:id="rId3"/>
              </a:rPr>
              <a:t>nlm</a:t>
            </a:r>
            <a:r>
              <a:rPr lang="ru-RU" sz="1400" u="sng" dirty="0" smtClean="0">
                <a:hlinkClick r:id="rId3"/>
              </a:rPr>
              <a:t>.</a:t>
            </a:r>
            <a:r>
              <a:rPr lang="en-US" sz="1400" u="sng" dirty="0" err="1" smtClean="0">
                <a:hlinkClick r:id="rId3"/>
              </a:rPr>
              <a:t>nih</a:t>
            </a:r>
            <a:r>
              <a:rPr lang="ru-RU" sz="1400" u="sng" dirty="0" smtClean="0">
                <a:hlinkClick r:id="rId3"/>
              </a:rPr>
              <a:t>.</a:t>
            </a:r>
            <a:r>
              <a:rPr lang="en-US" sz="1400" u="sng" dirty="0" err="1" smtClean="0">
                <a:hlinkClick r:id="rId3"/>
              </a:rPr>
              <a:t>gov</a:t>
            </a:r>
            <a:r>
              <a:rPr lang="ru-RU" sz="1400" u="sng" dirty="0" smtClean="0">
                <a:hlinkClick r:id="rId3"/>
              </a:rPr>
              <a:t>/</a:t>
            </a:r>
            <a:r>
              <a:rPr lang="en-US" sz="1400" u="sng" dirty="0" err="1" smtClean="0">
                <a:hlinkClick r:id="rId3"/>
              </a:rPr>
              <a:t>pmc</a:t>
            </a:r>
            <a:r>
              <a:rPr lang="ru-RU" sz="1400" u="sng" dirty="0" smtClean="0">
                <a:hlinkClick r:id="rId3"/>
              </a:rPr>
              <a:t>/</a:t>
            </a:r>
            <a:r>
              <a:rPr lang="en-US" sz="1400" u="sng" dirty="0" smtClean="0">
                <a:hlinkClick r:id="rId3"/>
              </a:rPr>
              <a:t>articles</a:t>
            </a:r>
            <a:r>
              <a:rPr lang="ru-RU" sz="1400" u="sng" dirty="0" smtClean="0">
                <a:hlinkClick r:id="rId3"/>
              </a:rPr>
              <a:t>/</a:t>
            </a:r>
            <a:r>
              <a:rPr lang="en-US" sz="1400" u="sng" dirty="0" smtClean="0">
                <a:hlinkClick r:id="rId3"/>
              </a:rPr>
              <a:t>PMC</a:t>
            </a:r>
            <a:r>
              <a:rPr lang="ru-RU" sz="1400" u="sng" dirty="0" smtClean="0">
                <a:hlinkClick r:id="rId3"/>
              </a:rPr>
              <a:t>4031830/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3.</a:t>
            </a:r>
            <a:r>
              <a:rPr lang="en-US" sz="1400" dirty="0" smtClean="0"/>
              <a:t> </a:t>
            </a:r>
            <a:r>
              <a:rPr lang="en-US" sz="1400" dirty="0" smtClean="0">
                <a:hlinkClick r:id="rId4"/>
              </a:rPr>
              <a:t>https://webmed.irkutsk.ru/doc/pdf/nozopneumonia.pdf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4. </a:t>
            </a:r>
            <a:r>
              <a:rPr lang="en-US" sz="1400" dirty="0" smtClean="0">
                <a:hlinkClick r:id="rId5"/>
              </a:rPr>
              <a:t>http://nasci.ru/?id=3372</a:t>
            </a:r>
            <a:r>
              <a:rPr lang="ru-RU" sz="1400" dirty="0" smtClean="0"/>
              <a:t> </a:t>
            </a:r>
          </a:p>
          <a:p>
            <a:endParaRPr lang="ru-RU" sz="2800" dirty="0"/>
          </a:p>
        </p:txBody>
      </p:sp>
      <p:pic>
        <p:nvPicPr>
          <p:cNvPr id="5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20588" cy="83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0100" y="275547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6825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Полевое задание                                             группа №2</a:t>
            </a:r>
            <a:br>
              <a:rPr lang="ru-RU" sz="3100" b="1" dirty="0" smtClean="0"/>
            </a:br>
            <a:r>
              <a:rPr lang="ru-RU" sz="2700" dirty="0" smtClean="0"/>
              <a:t>УЧАСТНИК № 2 </a:t>
            </a:r>
            <a:br>
              <a:rPr lang="ru-RU" sz="2700" dirty="0" smtClean="0"/>
            </a:br>
            <a:r>
              <a:rPr lang="ru-RU" sz="2700" dirty="0" smtClean="0"/>
              <a:t>ТУРСУНОВА НАРЫН ЗИЯЕВНА</a:t>
            </a:r>
            <a:br>
              <a:rPr lang="ru-RU" sz="2700" dirty="0" smtClean="0"/>
            </a:br>
            <a:endParaRPr lang="ru-RU" sz="27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786058"/>
          <a:ext cx="8229600" cy="3340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642910" y="428604"/>
            <a:ext cx="8229600" cy="1143000"/>
          </a:xfrm>
          <a:prstGeom prst="rect">
            <a:avLst/>
          </a:prstGeom>
        </p:spPr>
        <p:txBody>
          <a:bodyPr vert="horz" lIns="91392" tIns="45696" rIns="91392" bIns="45696" rtlCol="0" anchor="ctr">
            <a:normAutofit fontScale="90000" lnSpcReduction="10000"/>
          </a:bodyPr>
          <a:lstStyle/>
          <a:p>
            <a:pPr marL="0" marR="0" lvl="0" indent="0" algn="l" defTabSz="9139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357166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749150" cy="75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20588" cy="83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0100" y="275547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/>
        </p:nvSpPr>
        <p:spPr>
          <a:xfrm>
            <a:off x="467544" y="1214422"/>
            <a:ext cx="8229600" cy="5072097"/>
          </a:xfrm>
          <a:prstGeom prst="rect">
            <a:avLst/>
          </a:prstGeom>
        </p:spPr>
        <p:txBody>
          <a:bodyPr vert="horz" lIns="91392" tIns="45696" rIns="91392" bIns="45696" rtlCol="0">
            <a:normAutofit fontScale="25000" lnSpcReduction="20000"/>
          </a:bodyPr>
          <a:lstStyle>
            <a:lvl1pPr marL="342720" indent="-342720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557" indent="-285597" algn="l" defTabSz="91391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395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353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311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269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225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185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143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7200" b="1" dirty="0"/>
              <a:t>ГКП на ПХВ « ДГКИБ» г. </a:t>
            </a:r>
            <a:r>
              <a:rPr lang="ru-RU" sz="7200" b="1" dirty="0" err="1"/>
              <a:t>Алматы</a:t>
            </a:r>
            <a:endParaRPr lang="ru-RU" sz="7200" b="1" dirty="0"/>
          </a:p>
          <a:p>
            <a:r>
              <a:rPr lang="ru-RU" sz="7200" dirty="0"/>
              <a:t>В  ГКП на ПХВ « Детская городская клиническая инфекционная больница г</a:t>
            </a:r>
            <a:r>
              <a:rPr lang="ru-RU" sz="7200" dirty="0" smtClean="0"/>
              <a:t>. </a:t>
            </a:r>
            <a:r>
              <a:rPr lang="ru-RU" sz="7200" dirty="0" err="1" smtClean="0"/>
              <a:t>Алматы</a:t>
            </a:r>
            <a:r>
              <a:rPr lang="ru-RU" sz="7200" dirty="0" smtClean="0"/>
              <a:t>» рассчитана на 360 коек.  Имеется  12 </a:t>
            </a:r>
            <a:r>
              <a:rPr lang="ru-RU" sz="7200" dirty="0"/>
              <a:t>реанимационных коек на  6 реанимационных палат</a:t>
            </a:r>
            <a:r>
              <a:rPr lang="ru-RU" sz="7200" dirty="0" smtClean="0"/>
              <a:t>. 3 сестринских поста</a:t>
            </a:r>
            <a:endParaRPr lang="ru-RU" sz="7200" dirty="0"/>
          </a:p>
          <a:p>
            <a:r>
              <a:rPr lang="ru-RU" sz="7200" b="1" dirty="0"/>
              <a:t> Оснащение </a:t>
            </a:r>
            <a:r>
              <a:rPr lang="ru-RU" sz="7200" dirty="0"/>
              <a:t>– ИВЛ аппарата-21. Мониторы-16 .</a:t>
            </a:r>
          </a:p>
          <a:p>
            <a:r>
              <a:rPr lang="ru-RU" sz="7200" dirty="0"/>
              <a:t>Аппарат ЭКГ, дефибриллятор, кислородные концентраторы, </a:t>
            </a:r>
            <a:r>
              <a:rPr lang="ru-RU" sz="7200" dirty="0" err="1"/>
              <a:t>электроотсосы</a:t>
            </a:r>
            <a:r>
              <a:rPr lang="ru-RU" sz="7200" dirty="0"/>
              <a:t>, централизованный подвод кислорода в палаты, против пролежневых матрасов, функциональные кровати. </a:t>
            </a:r>
          </a:p>
          <a:p>
            <a:r>
              <a:rPr lang="ru-RU" sz="7200" dirty="0"/>
              <a:t>Функциональные кровати автоматическим и механическим подъёмниками.</a:t>
            </a:r>
          </a:p>
          <a:p>
            <a:r>
              <a:rPr lang="ru-RU" sz="7200" b="1" dirty="0"/>
              <a:t>Расходные материалы.</a:t>
            </a:r>
            <a:r>
              <a:rPr lang="ru-RU" sz="7200" dirty="0"/>
              <a:t> Обеспечение в полном объеме средствами индивидуальной защиты  (халаты, фартуки, маски, шапочки, очки, экраны, щитки, перчатки). </a:t>
            </a:r>
            <a:endParaRPr lang="ru-RU" sz="7200" dirty="0" smtClean="0"/>
          </a:p>
          <a:p>
            <a:r>
              <a:rPr lang="ru-RU" sz="7200" b="1" dirty="0" smtClean="0"/>
              <a:t>Медицинские </a:t>
            </a:r>
            <a:r>
              <a:rPr lang="ru-RU" sz="7200" b="1" dirty="0"/>
              <a:t>изделия и лекарственные средства:</a:t>
            </a:r>
          </a:p>
          <a:p>
            <a:r>
              <a:rPr lang="ru-RU" sz="7200" dirty="0"/>
              <a:t>обеспечение в достаточном  объёме необходимом для работы ;</a:t>
            </a:r>
          </a:p>
          <a:p>
            <a:r>
              <a:rPr lang="ru-RU" sz="7200" dirty="0"/>
              <a:t> </a:t>
            </a:r>
            <a:r>
              <a:rPr lang="ru-RU" sz="7200" dirty="0" err="1"/>
              <a:t>укомплектация</a:t>
            </a:r>
            <a:r>
              <a:rPr lang="ru-RU" sz="7200" dirty="0"/>
              <a:t> расходными материалами </a:t>
            </a:r>
            <a:r>
              <a:rPr lang="ru-RU" sz="7200" dirty="0" smtClean="0"/>
              <a:t>одноразового применения для </a:t>
            </a:r>
            <a:r>
              <a:rPr lang="ru-RU" sz="7200" dirty="0"/>
              <a:t>ИВЛ достаточная. В наличии и в запасе ИМН одноразового использования фильтры, контуры, </a:t>
            </a:r>
            <a:r>
              <a:rPr lang="ru-RU" sz="7200" dirty="0" err="1" smtClean="0"/>
              <a:t>эндотрахеальные</a:t>
            </a:r>
            <a:r>
              <a:rPr lang="ru-RU" sz="7200" dirty="0" smtClean="0"/>
              <a:t> </a:t>
            </a:r>
            <a:r>
              <a:rPr lang="ru-RU" sz="7200" dirty="0"/>
              <a:t>трубки, катетеры, канюли и </a:t>
            </a:r>
            <a:r>
              <a:rPr lang="ru-RU" sz="7200" dirty="0" err="1"/>
              <a:t>др</a:t>
            </a:r>
            <a:r>
              <a:rPr lang="ru-RU" sz="7200" dirty="0"/>
              <a:t> .в достаточном </a:t>
            </a:r>
            <a:r>
              <a:rPr lang="ru-RU" sz="7200" dirty="0" smtClean="0"/>
              <a:t>количестве;</a:t>
            </a:r>
          </a:p>
          <a:p>
            <a:r>
              <a:rPr lang="ru-RU" sz="7200" dirty="0" smtClean="0"/>
              <a:t>В </a:t>
            </a:r>
            <a:r>
              <a:rPr lang="ru-RU" sz="7200" dirty="0"/>
              <a:t>ОРИТ имеется два операционных  зала.  ИВЛ проводится в операционном зале</a:t>
            </a:r>
            <a:r>
              <a:rPr lang="ru-RU" sz="7200" dirty="0" smtClean="0"/>
              <a:t>.</a:t>
            </a:r>
            <a:endParaRPr lang="ru-RU" sz="7200" dirty="0"/>
          </a:p>
          <a:p>
            <a:pPr>
              <a:buNone/>
            </a:pPr>
            <a:endParaRPr lang="ru-RU" sz="5500" dirty="0" smtClean="0"/>
          </a:p>
        </p:txBody>
      </p:sp>
    </p:spTree>
    <p:extLst>
      <p:ext uri="{BB962C8B-B14F-4D97-AF65-F5344CB8AC3E}">
        <p14:creationId xmlns:p14="http://schemas.microsoft.com/office/powerpoint/2010/main" xmlns="" val="1320823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/>
        </p:nvSpPr>
        <p:spPr>
          <a:xfrm>
            <a:off x="323528" y="1214422"/>
            <a:ext cx="8229600" cy="5072098"/>
          </a:xfrm>
          <a:prstGeom prst="rect">
            <a:avLst/>
          </a:prstGeom>
        </p:spPr>
        <p:txBody>
          <a:bodyPr vert="horz" lIns="91392" tIns="45696" rIns="91392" bIns="45696" rtlCol="0">
            <a:normAutofit fontScale="40000" lnSpcReduction="20000"/>
          </a:bodyPr>
          <a:lstStyle>
            <a:lvl1pPr marL="342720" indent="-342720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557" indent="-285597" algn="l" defTabSz="91391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395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353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311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269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225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185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143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300" b="1" dirty="0"/>
          </a:p>
          <a:p>
            <a:r>
              <a:rPr lang="ru-RU" sz="4500" b="1" dirty="0"/>
              <a:t>Гигиена рук:</a:t>
            </a:r>
          </a:p>
          <a:p>
            <a:r>
              <a:rPr lang="ru-RU" sz="4500" dirty="0"/>
              <a:t>централизованная </a:t>
            </a:r>
            <a:r>
              <a:rPr lang="ru-RU" sz="4500" dirty="0" smtClean="0"/>
              <a:t>водоснабжения (горячая и холодная системы); </a:t>
            </a:r>
            <a:endParaRPr lang="ru-RU" sz="4500" dirty="0"/>
          </a:p>
          <a:p>
            <a:r>
              <a:rPr lang="ru-RU" sz="4500" dirty="0"/>
              <a:t>моечные раковины укомплектованы смесителями с локтевыми открытием, локтевыми </a:t>
            </a:r>
            <a:r>
              <a:rPr lang="ru-RU" sz="4500" dirty="0" err="1"/>
              <a:t>диспенсерами</a:t>
            </a:r>
            <a:r>
              <a:rPr lang="ru-RU" sz="4500" dirty="0"/>
              <a:t>   для медицинского мыла и кожного антисептика, емкости для утилизации медицинских отходов; </a:t>
            </a:r>
          </a:p>
          <a:p>
            <a:r>
              <a:rPr lang="ru-RU" sz="4500" dirty="0"/>
              <a:t>Обеспеченность: антисептик, жидкое мыло, одноразовые полотенца в полном достаточном объеме. </a:t>
            </a:r>
          </a:p>
          <a:p>
            <a:r>
              <a:rPr lang="ru-RU" sz="4500" b="1" dirty="0" err="1"/>
              <a:t>Эпиднадзор</a:t>
            </a:r>
            <a:r>
              <a:rPr lang="ru-RU" sz="4500" b="1" dirty="0"/>
              <a:t>:</a:t>
            </a:r>
          </a:p>
          <a:p>
            <a:r>
              <a:rPr lang="ru-RU" sz="4500" dirty="0"/>
              <a:t>Случаев ВАП в 2021 г. и за 1 квартал 2022 г. не зарегистрировано</a:t>
            </a:r>
          </a:p>
          <a:p>
            <a:endParaRPr lang="ru-RU" sz="4500" b="1" dirty="0"/>
          </a:p>
          <a:p>
            <a:r>
              <a:rPr lang="ru-RU" sz="4500" b="1" dirty="0"/>
              <a:t>В реанимации   необходимо:</a:t>
            </a:r>
          </a:p>
          <a:p>
            <a:pPr>
              <a:buNone/>
            </a:pPr>
            <a:r>
              <a:rPr lang="ru-RU" sz="4500" dirty="0"/>
              <a:t>	- внедрить чек листы и разработать </a:t>
            </a:r>
            <a:r>
              <a:rPr lang="ru-RU" sz="4500" dirty="0" err="1"/>
              <a:t>СОПы</a:t>
            </a:r>
            <a:r>
              <a:rPr lang="ru-RU" sz="4500" dirty="0"/>
              <a:t>; </a:t>
            </a:r>
          </a:p>
          <a:p>
            <a:pPr>
              <a:buNone/>
            </a:pPr>
            <a:r>
              <a:rPr lang="ru-RU" sz="4500" dirty="0"/>
              <a:t>	- пересмотреть ЭН; </a:t>
            </a:r>
          </a:p>
          <a:p>
            <a:pPr>
              <a:buNone/>
            </a:pPr>
            <a:r>
              <a:rPr lang="ru-RU" sz="4500" dirty="0"/>
              <a:t>	- запланировать обучение персонала как врачей,  так и средних медицинских работников с проведением аттестации.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5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5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20588" cy="83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0100" y="275547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1350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1" y="1928802"/>
            <a:ext cx="7818092" cy="4801266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/>
          <a:p>
            <a:pPr indent="449343"/>
            <a:r>
              <a:rPr lang="ru-RU" sz="2000" b="1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эпидемиологии</a:t>
            </a:r>
            <a:r>
              <a:rPr lang="ru-RU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для проведения оценки, анализа применяются различные виды </a:t>
            </a:r>
            <a:r>
              <a:rPr lang="ru-RU" sz="20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статистических показателей</a:t>
            </a:r>
            <a:r>
              <a:rPr lang="ru-RU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endParaRPr lang="ru-RU" sz="2000" dirty="0"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 indent="449343"/>
            <a:r>
              <a:rPr lang="ru-RU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Для описания </a:t>
            </a:r>
            <a:r>
              <a:rPr lang="ru-RU" sz="20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эпидемического процесса ИСМП </a:t>
            </a:r>
            <a:r>
              <a:rPr lang="ru-RU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используются два показателя инцидентности: </a:t>
            </a:r>
            <a:endParaRPr lang="ru-RU" sz="2000" dirty="0"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кумулятивная инцидентность и </a:t>
            </a:r>
            <a:endParaRPr lang="ru-RU" sz="2000" dirty="0"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плотность инцидентности.</a:t>
            </a:r>
            <a:endParaRPr lang="ru-RU" sz="2000" dirty="0"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	</a:t>
            </a:r>
            <a:r>
              <a:rPr lang="ru-RU" sz="20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Кумулятивная инцидентность </a:t>
            </a:r>
            <a:r>
              <a:rPr lang="ru-RU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рассчитывается как отношение количества случаев заболевания, возникших («накопившихся» отсюда «кумулятивная») за определенный период времени, к численности популяции риска в тот же период времени (численность популяции к началу или к концу наблюдения, или </a:t>
            </a:r>
            <a:r>
              <a:rPr lang="ru-RU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полусумма</a:t>
            </a:r>
            <a:r>
              <a:rPr lang="ru-RU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этих значений). </a:t>
            </a:r>
            <a:endParaRPr lang="ru-RU" sz="2000" dirty="0" smtClean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endParaRPr lang="ru-RU" sz="1400" u="sng" dirty="0" smtClean="0">
              <a:solidFill>
                <a:srgbClr val="0000FF"/>
              </a:solidFill>
              <a:latin typeface="Times New Roman" panose="02020603050405020304" pitchFamily="18" charset="0"/>
              <a:ea typeface="MS Mincho"/>
              <a:cs typeface="Times New Roman" panose="02020603050405020304" pitchFamily="18" charset="0"/>
              <a:hlinkClick r:id="rId2"/>
            </a:endParaRPr>
          </a:p>
          <a:p>
            <a:r>
              <a:rPr lang="ru-RU" sz="14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hlinkClick r:id="rId2"/>
              </a:rPr>
              <a:t>Ссылки:http</a:t>
            </a:r>
            <a:r>
              <a:rPr lang="ru-RU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hlinkClick r:id="rId2"/>
              </a:rPr>
              <a:t>://www.ihi.org/resources/Pages/Measures/VentilatorAssociatedPneumoniaRateper1000VentilatorDays.aspx</a:t>
            </a:r>
            <a:r>
              <a:rPr lang="ru-RU" sz="1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 </a:t>
            </a:r>
          </a:p>
          <a:p>
            <a:endParaRPr lang="ru-RU" sz="2400" dirty="0"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097042"/>
            <a:ext cx="764386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/>
              <a:t>Задание №1 </a:t>
            </a:r>
            <a:r>
              <a:rPr lang="kk-KZ" sz="2400" dirty="0" smtClean="0"/>
              <a:t>Составить формулу</a:t>
            </a:r>
            <a:r>
              <a:rPr lang="ru-RU" sz="2400" dirty="0" smtClean="0"/>
              <a:t> расчета </a:t>
            </a:r>
            <a:r>
              <a:rPr lang="kk-KZ" sz="2400" dirty="0" smtClean="0"/>
              <a:t>показателя </a:t>
            </a:r>
            <a:r>
              <a:rPr lang="ru-RU" sz="2400" dirty="0" smtClean="0"/>
              <a:t>ВАП по признанной методике</a:t>
            </a:r>
          </a:p>
          <a:p>
            <a:endParaRPr lang="ru-RU" sz="2800" dirty="0"/>
          </a:p>
        </p:txBody>
      </p:sp>
      <p:pic>
        <p:nvPicPr>
          <p:cNvPr id="6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92026" cy="90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47664" y="275547"/>
            <a:ext cx="6557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 в рамках проекта НЦОЗ и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462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/>
        </p:nvSpPr>
        <p:spPr>
          <a:xfrm>
            <a:off x="467544" y="1988841"/>
            <a:ext cx="8229600" cy="2940357"/>
          </a:xfrm>
          <a:prstGeom prst="rect">
            <a:avLst/>
          </a:prstGeom>
        </p:spPr>
        <p:txBody>
          <a:bodyPr vert="horz" lIns="91392" tIns="45696" rIns="91392" bIns="45696" rtlCol="0">
            <a:normAutofit fontScale="92500"/>
          </a:bodyPr>
          <a:lstStyle>
            <a:lvl1pPr marL="342720" indent="-342720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557" indent="-285597" algn="l" defTabSz="91391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395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353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311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269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225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185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143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dirty="0"/>
              <a:t>В случаях, когда основными факторами риска, влияющими на возникновение ИСМП, является применение </a:t>
            </a:r>
            <a:r>
              <a:rPr lang="ru-RU" sz="2600" dirty="0" err="1"/>
              <a:t>инвазивных</a:t>
            </a:r>
            <a:r>
              <a:rPr lang="ru-RU" sz="2600" dirty="0"/>
              <a:t> методов терапии, влияющих не </a:t>
            </a:r>
            <a:r>
              <a:rPr lang="ru-RU" sz="2600" dirty="0" err="1"/>
              <a:t>одномоментно</a:t>
            </a:r>
            <a:r>
              <a:rPr lang="ru-RU" sz="2600" dirty="0"/>
              <a:t>, а в течение какого-то </a:t>
            </a:r>
            <a:r>
              <a:rPr lang="ru-RU" sz="2600" b="1" dirty="0"/>
              <a:t>периода времени </a:t>
            </a:r>
            <a:r>
              <a:rPr lang="ru-RU" sz="2600" dirty="0"/>
              <a:t>и вероятность заболевания связывается со сроками экспозиции к фактору риска, для расчета частоты ИСМП используется </a:t>
            </a:r>
            <a:r>
              <a:rPr lang="ru-RU" sz="2600" b="1" dirty="0"/>
              <a:t>показатель плотности инцидентности</a:t>
            </a:r>
            <a:r>
              <a:rPr lang="ru-RU" sz="2600" dirty="0"/>
              <a:t>.</a:t>
            </a:r>
          </a:p>
          <a:p>
            <a:endParaRPr lang="ru-RU" dirty="0"/>
          </a:p>
        </p:txBody>
      </p:sp>
      <p:pic>
        <p:nvPicPr>
          <p:cNvPr id="5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92026" cy="90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0100" y="275547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2494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/>
        </p:nvSpPr>
        <p:spPr>
          <a:xfrm>
            <a:off x="571472" y="928670"/>
            <a:ext cx="4447480" cy="571504"/>
          </a:xfrm>
          <a:prstGeom prst="rect">
            <a:avLst/>
          </a:prstGeom>
        </p:spPr>
        <p:txBody>
          <a:bodyPr vert="horz" lIns="91392" tIns="45696" rIns="91392" bIns="4569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 smtClean="0"/>
          </a:p>
          <a:p>
            <a:pPr algn="l"/>
            <a:endParaRPr lang="ru-RU" sz="2400" b="1" dirty="0" smtClean="0"/>
          </a:p>
          <a:p>
            <a:pPr algn="l"/>
            <a:endParaRPr lang="ru-RU" sz="2400" b="1" dirty="0" smtClean="0"/>
          </a:p>
          <a:p>
            <a:pPr algn="l"/>
            <a:r>
              <a:rPr lang="ru-RU" sz="2000" b="1" dirty="0" smtClean="0"/>
              <a:t>ПОЛЕВОЕ </a:t>
            </a:r>
            <a:r>
              <a:rPr lang="ru-RU" sz="2000" b="1" dirty="0"/>
              <a:t>ЗАДАНИЕ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 </a:t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5" name="Содержимое 9"/>
          <p:cNvSpPr>
            <a:spLocks noGrp="1"/>
          </p:cNvSpPr>
          <p:nvPr/>
        </p:nvSpPr>
        <p:spPr>
          <a:xfrm>
            <a:off x="6072199" y="1214422"/>
            <a:ext cx="2357454" cy="428628"/>
          </a:xfrm>
          <a:prstGeom prst="rect">
            <a:avLst/>
          </a:prstGeom>
        </p:spPr>
        <p:txBody>
          <a:bodyPr vert="horz" lIns="91392" tIns="45696" rIns="91392" bIns="45696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ru-RU" sz="2000" b="1" dirty="0"/>
              <a:t>ГРУППА №2</a:t>
            </a:r>
            <a:endParaRPr lang="ru-RU" sz="2000" dirty="0"/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571612"/>
            <a:ext cx="7961538" cy="4857784"/>
          </a:xfrm>
          <a:prstGeom prst="rect">
            <a:avLst/>
          </a:prstGeom>
        </p:spPr>
      </p:pic>
      <p:pic>
        <p:nvPicPr>
          <p:cNvPr id="7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785818" cy="78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00100" y="214290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4577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/>
        </p:nvSpPr>
        <p:spPr>
          <a:xfrm>
            <a:off x="467544" y="1772817"/>
            <a:ext cx="8229600" cy="3585009"/>
          </a:xfrm>
          <a:prstGeom prst="rect">
            <a:avLst/>
          </a:prstGeom>
        </p:spPr>
        <p:txBody>
          <a:bodyPr vert="horz" lIns="91392" tIns="45696" rIns="91392" bIns="45696" rtlCol="0">
            <a:normAutofit/>
          </a:bodyPr>
          <a:lstStyle>
            <a:lvl1pPr marL="342720" indent="-342720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557" indent="-285597" algn="l" defTabSz="91391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395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353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311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269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225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185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143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b="1" dirty="0"/>
              <a:t>Плотность инцидентности </a:t>
            </a:r>
            <a:r>
              <a:rPr lang="ru-RU" sz="2600" dirty="0"/>
              <a:t>(темп инцидентности, «сила заболеваемости») измеряет </a:t>
            </a:r>
            <a:r>
              <a:rPr lang="ru-RU" sz="2600" b="1" dirty="0"/>
              <a:t>частоту возникновения новых случаев заболевания</a:t>
            </a:r>
            <a:r>
              <a:rPr lang="ru-RU" sz="2600" dirty="0"/>
              <a:t>, возникших за определенный период времени (период наблюдения), с учетом суммарного времени воздействия факторов риска, добавленного всеми членами популяции риска. </a:t>
            </a:r>
          </a:p>
          <a:p>
            <a:endParaRPr lang="ru-RU" dirty="0"/>
          </a:p>
        </p:txBody>
      </p:sp>
      <p:pic>
        <p:nvPicPr>
          <p:cNvPr id="5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20588" cy="83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28662" y="275547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92804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/>
        </p:nvSpPr>
        <p:spPr>
          <a:xfrm>
            <a:off x="467544" y="1643051"/>
            <a:ext cx="8229600" cy="3643337"/>
          </a:xfrm>
          <a:prstGeom prst="rect">
            <a:avLst/>
          </a:prstGeom>
        </p:spPr>
        <p:txBody>
          <a:bodyPr vert="horz" lIns="91392" tIns="45696" rIns="91392" bIns="45696" rtlCol="0">
            <a:normAutofit/>
          </a:bodyPr>
          <a:lstStyle>
            <a:lvl1pPr marL="342720" indent="-342720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557" indent="-285597" algn="l" defTabSz="91391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395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353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311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269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225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185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143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dirty="0"/>
              <a:t>Наиболее часто рассчитываются </a:t>
            </a:r>
            <a:r>
              <a:rPr lang="ru-RU" sz="2600" b="1" dirty="0"/>
              <a:t>следующие</a:t>
            </a:r>
            <a:r>
              <a:rPr lang="ru-RU" sz="2600" dirty="0"/>
              <a:t> показатели плотности инцидентности: </a:t>
            </a:r>
          </a:p>
          <a:p>
            <a:r>
              <a:rPr lang="ru-RU" sz="2600" dirty="0"/>
              <a:t>- частота инфекций кровотока на </a:t>
            </a:r>
            <a:r>
              <a:rPr lang="ru-RU" sz="2600" b="1" dirty="0"/>
              <a:t>1000 центральных </a:t>
            </a:r>
            <a:r>
              <a:rPr lang="ru-RU" sz="2600" b="1" dirty="0" err="1"/>
              <a:t>катетеро</a:t>
            </a:r>
            <a:r>
              <a:rPr lang="ru-RU" sz="2600" b="1" dirty="0"/>
              <a:t>/дней</a:t>
            </a:r>
            <a:r>
              <a:rPr lang="ru-RU" sz="2600" dirty="0"/>
              <a:t>; </a:t>
            </a:r>
          </a:p>
          <a:p>
            <a:r>
              <a:rPr lang="ru-RU" sz="2600" dirty="0"/>
              <a:t>- частота инфекций нижних дыхательных путей </a:t>
            </a:r>
            <a:r>
              <a:rPr lang="ru-RU" sz="2600" b="1" dirty="0"/>
              <a:t>на 1000 ИВЛ/дней</a:t>
            </a:r>
            <a:r>
              <a:rPr lang="ru-RU" sz="2600" dirty="0"/>
              <a:t>, </a:t>
            </a:r>
          </a:p>
          <a:p>
            <a:r>
              <a:rPr lang="ru-RU" sz="2600" dirty="0"/>
              <a:t>- частота инфекций мочевыводящих путей на </a:t>
            </a:r>
            <a:r>
              <a:rPr lang="ru-RU" sz="2600" b="1" dirty="0"/>
              <a:t>1000 мочевых </a:t>
            </a:r>
            <a:r>
              <a:rPr lang="ru-RU" sz="2600" b="1" dirty="0" err="1"/>
              <a:t>катетеро</a:t>
            </a:r>
            <a:r>
              <a:rPr lang="ru-RU" sz="2600" b="1" dirty="0"/>
              <a:t>/дней </a:t>
            </a:r>
            <a:r>
              <a:rPr lang="ru-RU" sz="2600" dirty="0"/>
              <a:t>и др. </a:t>
            </a:r>
          </a:p>
          <a:p>
            <a:endParaRPr lang="ru-RU" dirty="0"/>
          </a:p>
        </p:txBody>
      </p:sp>
      <p:pic>
        <p:nvPicPr>
          <p:cNvPr id="5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749150" cy="75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28662" y="275547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9106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/>
        </p:nvSpPr>
        <p:spPr>
          <a:xfrm>
            <a:off x="395536" y="1916833"/>
            <a:ext cx="8229600" cy="2369423"/>
          </a:xfrm>
          <a:prstGeom prst="rect">
            <a:avLst/>
          </a:prstGeom>
        </p:spPr>
        <p:txBody>
          <a:bodyPr vert="horz" lIns="91392" tIns="45696" rIns="91392" bIns="45696" rtlCol="0">
            <a:normAutofit fontScale="92500" lnSpcReduction="10000"/>
          </a:bodyPr>
          <a:lstStyle>
            <a:lvl1pPr marL="342720" indent="-342720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557" indent="-285597" algn="l" defTabSz="91391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395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353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311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269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225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185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143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Таким образом,</a:t>
            </a:r>
            <a:endParaRPr lang="en-US" dirty="0"/>
          </a:p>
          <a:p>
            <a:pPr>
              <a:buNone/>
            </a:pPr>
            <a:r>
              <a:rPr lang="ru-RU" dirty="0"/>
              <a:t>	    Частота </a:t>
            </a:r>
            <a:r>
              <a:rPr lang="ru-RU" dirty="0" err="1"/>
              <a:t>вентилятор-ассоциированной</a:t>
            </a:r>
            <a:r>
              <a:rPr lang="ru-RU" dirty="0"/>
              <a:t> пневмонии (ВАП) определяется как число </a:t>
            </a:r>
            <a:r>
              <a:rPr lang="ru-RU" b="1" dirty="0" err="1"/>
              <a:t>вентилятор-ассоциированных</a:t>
            </a:r>
            <a:r>
              <a:rPr lang="ru-RU" b="1" dirty="0"/>
              <a:t> пневмоний на 1000 </a:t>
            </a:r>
            <a:r>
              <a:rPr lang="ru-RU" b="1" dirty="0" err="1"/>
              <a:t>ИВЛ-дней</a:t>
            </a:r>
            <a:r>
              <a:rPr lang="ru-RU" dirty="0"/>
              <a:t>. </a:t>
            </a:r>
          </a:p>
          <a:p>
            <a:endParaRPr lang="ru-RU" dirty="0"/>
          </a:p>
        </p:txBody>
      </p:sp>
      <p:pic>
        <p:nvPicPr>
          <p:cNvPr id="5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9136"/>
            <a:ext cx="820588" cy="83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2977" y="275547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64844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/>
        </p:nvSpPr>
        <p:spPr>
          <a:xfrm>
            <a:off x="395536" y="1428737"/>
            <a:ext cx="8229600" cy="4214842"/>
          </a:xfrm>
          <a:prstGeom prst="rect">
            <a:avLst/>
          </a:prstGeom>
        </p:spPr>
        <p:txBody>
          <a:bodyPr vert="horz" lIns="91392" tIns="45696" rIns="91392" bIns="45696" rtlCol="0">
            <a:normAutofit fontScale="92500" lnSpcReduction="10000"/>
          </a:bodyPr>
          <a:lstStyle>
            <a:lvl1pPr marL="342720" indent="-342720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557" indent="-285597" algn="l" defTabSz="91391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395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353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311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269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225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185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143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/>
              <a:t>Разберем на примере как провести данный расчет.</a:t>
            </a:r>
          </a:p>
          <a:p>
            <a:r>
              <a:rPr lang="ru-RU" dirty="0"/>
              <a:t>Нас интересует общее количество случаев </a:t>
            </a:r>
            <a:r>
              <a:rPr lang="ru-RU" dirty="0" err="1"/>
              <a:t>ИВЛ-ассоциированной</a:t>
            </a:r>
            <a:r>
              <a:rPr lang="ru-RU" dirty="0"/>
              <a:t> пневмонии за конкретный период времени в ОРИТ.    </a:t>
            </a:r>
          </a:p>
          <a:p>
            <a:r>
              <a:rPr lang="ru-RU" dirty="0"/>
              <a:t>Нам необходимо понять это число как долю от общего количества дней, в течение которых пациенты находились на искусственной вентиляции легких. </a:t>
            </a:r>
          </a:p>
          <a:p>
            <a:endParaRPr lang="ru-RU" dirty="0"/>
          </a:p>
        </p:txBody>
      </p:sp>
      <p:pic>
        <p:nvPicPr>
          <p:cNvPr id="5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963464" cy="97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47664" y="275547"/>
            <a:ext cx="6557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 в рамках проекта НЦОЗ и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09933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01891" cy="81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0100" y="275547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/>
        </p:nvSpPr>
        <p:spPr>
          <a:xfrm>
            <a:off x="467544" y="1357299"/>
            <a:ext cx="8229600" cy="3500461"/>
          </a:xfrm>
          <a:prstGeom prst="rect">
            <a:avLst/>
          </a:prstGeom>
        </p:spPr>
        <p:txBody>
          <a:bodyPr vert="horz" lIns="91392" tIns="45696" rIns="91392" bIns="45696" rtlCol="0">
            <a:normAutofit fontScale="92500" lnSpcReduction="10000"/>
          </a:bodyPr>
          <a:lstStyle>
            <a:lvl1pPr marL="342720" indent="-342720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557" indent="-285597" algn="l" defTabSz="91391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395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353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311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269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225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185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143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/>
              <a:t>Например, </a:t>
            </a:r>
          </a:p>
          <a:p>
            <a:r>
              <a:rPr lang="ru-RU" sz="2800" dirty="0"/>
              <a:t>если в феврале было 12 случаев ВАП,</a:t>
            </a:r>
            <a:r>
              <a:rPr lang="ru-RU" sz="2800" b="1" dirty="0"/>
              <a:t> </a:t>
            </a:r>
            <a:r>
              <a:rPr lang="ru-RU" sz="2800" dirty="0"/>
              <a:t>то количество случаев в этом месяце будет равно  12</a:t>
            </a:r>
            <a:r>
              <a:rPr lang="ru-RU" sz="2800" b="1" dirty="0"/>
              <a:t> (А)</a:t>
            </a:r>
            <a:r>
              <a:rPr lang="ru-RU" sz="2800" dirty="0"/>
              <a:t>.</a:t>
            </a:r>
          </a:p>
          <a:p>
            <a:r>
              <a:rPr lang="ru-RU" sz="2800" dirty="0"/>
              <a:t>В течение месяца </a:t>
            </a:r>
            <a:r>
              <a:rPr lang="ru-RU" sz="2800" b="1" dirty="0"/>
              <a:t>на ИВЛ </a:t>
            </a:r>
            <a:r>
              <a:rPr lang="ru-RU" sz="2800" dirty="0"/>
              <a:t>находились </a:t>
            </a:r>
            <a:r>
              <a:rPr lang="ru-RU" sz="2800" b="1" dirty="0"/>
              <a:t>25 пациентов </a:t>
            </a:r>
            <a:r>
              <a:rPr lang="ru-RU" sz="2800" dirty="0"/>
              <a:t>и,</a:t>
            </a:r>
          </a:p>
          <a:p>
            <a:r>
              <a:rPr lang="ru-RU" sz="2800" b="1" dirty="0"/>
              <a:t>каждый </a:t>
            </a:r>
            <a:r>
              <a:rPr lang="ru-RU" sz="2800" dirty="0"/>
              <a:t>находился на искусственной вентиляции легких в </a:t>
            </a:r>
            <a:r>
              <a:rPr lang="ru-RU" sz="2800" b="1" dirty="0"/>
              <a:t>течение 3 дней</a:t>
            </a:r>
            <a:r>
              <a:rPr lang="ru-RU" sz="2800" dirty="0"/>
              <a:t>, </a:t>
            </a:r>
          </a:p>
          <a:p>
            <a:r>
              <a:rPr lang="ru-RU" sz="2800" dirty="0"/>
              <a:t>То всего количество дней на ИВЛ составит  25*3= </a:t>
            </a:r>
            <a:r>
              <a:rPr lang="ru-RU" sz="2800" b="1" dirty="0"/>
              <a:t>75 дней (В) </a:t>
            </a:r>
            <a:r>
              <a:rPr lang="ru-RU" sz="2800" dirty="0"/>
              <a:t>на ИВЛ для февраля.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310962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/>
        </p:nvSpPr>
        <p:spPr>
          <a:xfrm>
            <a:off x="395536" y="1000109"/>
            <a:ext cx="8229600" cy="4786346"/>
          </a:xfrm>
          <a:prstGeom prst="rect">
            <a:avLst/>
          </a:prstGeom>
        </p:spPr>
        <p:txBody>
          <a:bodyPr vert="horz" lIns="91392" tIns="45696" rIns="91392" bIns="45696" rtlCol="0">
            <a:normAutofit fontScale="70000" lnSpcReduction="20000"/>
          </a:bodyPr>
          <a:lstStyle>
            <a:lvl1pPr marL="342720" indent="-342720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557" indent="-285597" algn="l" defTabSz="91391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395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353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311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269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225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185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143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Формула </a:t>
            </a:r>
            <a:r>
              <a:rPr lang="ru-RU" b="1" dirty="0"/>
              <a:t>расчета выглядит следующим образом:</a:t>
            </a:r>
          </a:p>
          <a:p>
            <a:pPr>
              <a:buNone/>
            </a:pPr>
            <a:r>
              <a:rPr lang="ru-RU" b="1" dirty="0"/>
              <a:t>А</a:t>
            </a:r>
            <a:r>
              <a:rPr lang="ru-RU" dirty="0"/>
              <a:t>( Общее количество VAP во всех отделениях интенсивной терапии) / </a:t>
            </a:r>
            <a:r>
              <a:rPr lang="ru-RU" b="1" dirty="0"/>
              <a:t>В</a:t>
            </a:r>
            <a:r>
              <a:rPr lang="ru-RU" dirty="0"/>
              <a:t>(Общее количество дней на ИВЛ во всех отделениях интенсивной терапии) </a:t>
            </a:r>
            <a:r>
              <a:rPr lang="ru-RU" dirty="0" err="1"/>
              <a:t>x</a:t>
            </a:r>
            <a:r>
              <a:rPr lang="ru-RU" dirty="0"/>
              <a:t> 1000 = </a:t>
            </a:r>
            <a:r>
              <a:rPr lang="ru-RU" b="1" dirty="0"/>
              <a:t>Х</a:t>
            </a:r>
          </a:p>
          <a:p>
            <a:pPr>
              <a:buNone/>
            </a:pPr>
            <a:endParaRPr lang="ru-RU" dirty="0"/>
          </a:p>
          <a:p>
            <a:r>
              <a:rPr lang="ru-RU" b="1" dirty="0"/>
              <a:t>12  (А)– количество ВАП за месяц</a:t>
            </a:r>
            <a:endParaRPr lang="ru-RU" dirty="0"/>
          </a:p>
          <a:p>
            <a:r>
              <a:rPr lang="ru-RU" b="1" dirty="0"/>
              <a:t>25 – количество всего пациентов находившихся на ИВЛ,</a:t>
            </a:r>
            <a:endParaRPr lang="ru-RU" dirty="0"/>
          </a:p>
          <a:p>
            <a:r>
              <a:rPr lang="ru-RU" b="1" dirty="0"/>
              <a:t>3 – количество дней нахождения на ИВЛ каждого пациента,</a:t>
            </a:r>
            <a:endParaRPr lang="ru-RU" dirty="0"/>
          </a:p>
          <a:p>
            <a:r>
              <a:rPr lang="ru-RU" dirty="0"/>
              <a:t>25*3=</a:t>
            </a:r>
            <a:r>
              <a:rPr lang="ru-RU" b="1" dirty="0"/>
              <a:t>75 </a:t>
            </a:r>
            <a:r>
              <a:rPr lang="ru-RU" dirty="0"/>
              <a:t> </a:t>
            </a:r>
            <a:r>
              <a:rPr lang="ru-RU" b="1" dirty="0"/>
              <a:t>(В) </a:t>
            </a:r>
            <a:r>
              <a:rPr lang="ru-RU" dirty="0"/>
              <a:t>– общее количество </a:t>
            </a:r>
            <a:r>
              <a:rPr lang="ru-RU" dirty="0" err="1"/>
              <a:t>ИВЛ\дней</a:t>
            </a:r>
            <a:r>
              <a:rPr lang="ru-RU" dirty="0"/>
              <a:t> всех пациентов</a:t>
            </a:r>
          </a:p>
          <a:p>
            <a:pPr>
              <a:buNone/>
            </a:pPr>
            <a:endParaRPr lang="ru-RU" dirty="0"/>
          </a:p>
          <a:p>
            <a:r>
              <a:rPr lang="ru-RU" dirty="0"/>
              <a:t>Частота  вентилятор ассоциированной пневмонии на 1000 дней на ИВЛ составит </a:t>
            </a:r>
          </a:p>
          <a:p>
            <a:pPr>
              <a:buNone/>
            </a:pPr>
            <a:r>
              <a:rPr lang="ru-RU" sz="3400" b="1" dirty="0"/>
              <a:t>				12/75*1000= 160.</a:t>
            </a:r>
          </a:p>
          <a:p>
            <a:endParaRPr lang="ru-RU" dirty="0"/>
          </a:p>
        </p:txBody>
      </p:sp>
      <p:pic>
        <p:nvPicPr>
          <p:cNvPr id="5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9136"/>
            <a:ext cx="820588" cy="83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28662" y="275547"/>
            <a:ext cx="717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25852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20588" cy="83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8662" y="275547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/>
        </p:nvSpPr>
        <p:spPr>
          <a:xfrm>
            <a:off x="395536" y="1214423"/>
            <a:ext cx="8229600" cy="4357718"/>
          </a:xfrm>
          <a:prstGeom prst="rect">
            <a:avLst/>
          </a:prstGeom>
        </p:spPr>
        <p:txBody>
          <a:bodyPr vert="horz" lIns="91392" tIns="45696" rIns="91392" bIns="45696" rtlCol="0">
            <a:normAutofit fontScale="70000" lnSpcReduction="20000"/>
          </a:bodyPr>
          <a:lstStyle>
            <a:lvl1pPr marL="342720" indent="-342720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557" indent="-285597" algn="l" defTabSz="91391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395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353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311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269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225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185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143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b="1" dirty="0"/>
              <a:t>Пример расчета по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ДКГИБ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Алматы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/>
              <a:t>выглядит следующим образом:</a:t>
            </a:r>
          </a:p>
          <a:p>
            <a:pPr>
              <a:buNone/>
            </a:pPr>
            <a:r>
              <a:rPr lang="ru-RU" b="1" dirty="0"/>
              <a:t>А</a:t>
            </a:r>
            <a:r>
              <a:rPr lang="ru-RU" dirty="0"/>
              <a:t>( Общее количество VAP во всех отделениях интенсивной терапии) / </a:t>
            </a:r>
            <a:r>
              <a:rPr lang="ru-RU" b="1" dirty="0"/>
              <a:t>В</a:t>
            </a:r>
            <a:r>
              <a:rPr lang="ru-RU" dirty="0"/>
              <a:t>(Общее количество дней на ИВЛ во всех отделениях интенсивной терапии) </a:t>
            </a:r>
            <a:r>
              <a:rPr lang="ru-RU" dirty="0" err="1"/>
              <a:t>x</a:t>
            </a:r>
            <a:r>
              <a:rPr lang="ru-RU" dirty="0"/>
              <a:t> 1000 = </a:t>
            </a:r>
            <a:r>
              <a:rPr lang="ru-RU" b="1" dirty="0"/>
              <a:t>Х</a:t>
            </a:r>
          </a:p>
          <a:p>
            <a:pPr>
              <a:buNone/>
            </a:pPr>
            <a:r>
              <a:rPr lang="ru-RU" dirty="0"/>
              <a:t>Где </a:t>
            </a:r>
          </a:p>
          <a:p>
            <a:r>
              <a:rPr lang="ru-RU" b="1" dirty="0"/>
              <a:t>А – </a:t>
            </a:r>
            <a:r>
              <a:rPr lang="ru-RU" dirty="0"/>
              <a:t>количество ВАП за месяц </a:t>
            </a:r>
            <a:r>
              <a:rPr lang="ru-RU" b="1" dirty="0"/>
              <a:t>6 </a:t>
            </a:r>
            <a:r>
              <a:rPr lang="ru-RU" dirty="0">
                <a:solidFill>
                  <a:srgbClr val="67676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январь месяц</a:t>
            </a:r>
            <a:r>
              <a:rPr lang="ru-RU" dirty="0">
                <a:solidFill>
                  <a:srgbClr val="67676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dirty="0">
                <a:solidFill>
                  <a:srgbClr val="67676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b="1" dirty="0"/>
          </a:p>
          <a:p>
            <a:r>
              <a:rPr lang="ru-RU" b="1" dirty="0"/>
              <a:t>В  - </a:t>
            </a:r>
            <a:r>
              <a:rPr lang="ru-RU" dirty="0"/>
              <a:t>количество всего пациентов находившихся на ИВЛ </a:t>
            </a:r>
            <a:r>
              <a:rPr lang="ru-RU" b="1" dirty="0"/>
              <a:t>54,</a:t>
            </a:r>
            <a:endParaRPr lang="ru-RU" dirty="0"/>
          </a:p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6/54*1000= 111,1</a:t>
            </a:r>
            <a:endParaRPr lang="ru-RU" b="1" dirty="0"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  <a:p>
            <a:r>
              <a:rPr lang="ru-RU" dirty="0"/>
              <a:t>Частота  вентилятор ассоциированной пневмонии на 1000 дней на ИВЛ составит </a:t>
            </a:r>
          </a:p>
          <a:p>
            <a:pPr>
              <a:buNone/>
            </a:pPr>
            <a:r>
              <a:rPr lang="ru-RU" sz="3400" b="1" dirty="0"/>
              <a:t>				 6/54*1000= 111,1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10512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642918"/>
            <a:ext cx="7929618" cy="5568655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>
            <a:defPPr>
              <a:defRPr lang="ru-RU"/>
            </a:defPPr>
            <a:lvl1pPr marL="0" algn="l" defTabSz="9139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58" algn="l" defTabSz="9139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16" algn="l" defTabSz="9139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74" algn="l" defTabSz="9139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32" algn="l" defTabSz="9139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89" algn="l" defTabSz="9139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48" algn="l" defTabSz="9139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706" algn="l" defTabSz="9139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62" algn="l" defTabSz="9139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5000"/>
              </a:lnSpc>
              <a:spcAft>
                <a:spcPts val="1000"/>
              </a:spcAft>
            </a:pPr>
            <a:endParaRPr lang="kk-KZ" sz="2400" b="1" dirty="0" smtClean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</a:pPr>
            <a:r>
              <a:rPr lang="kk-KZ" sz="2400" b="1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Задание </a:t>
            </a:r>
            <a:r>
              <a:rPr lang="kk-KZ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№2 Составить памятку «Действия в ОРИТ»</a:t>
            </a:r>
            <a:endParaRPr lang="ru-RU" sz="2400" dirty="0"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 algn="ctr"/>
            <a:r>
              <a:rPr lang="kk-KZ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«Действия в ОРИТ по профилактики </a:t>
            </a:r>
            <a:endParaRPr lang="ru-RU" sz="1400" dirty="0"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 algn="ctr"/>
            <a:r>
              <a:rPr lang="kk-KZ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вентилятор-ассоциированной</a:t>
            </a:r>
            <a:r>
              <a:rPr lang="kk-KZ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kk-KZ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пневмонии»</a:t>
            </a:r>
            <a:endParaRPr lang="ru-RU" sz="1400" dirty="0"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(Лучшая практика  для вентилируемых пациентов)</a:t>
            </a:r>
            <a:endParaRPr lang="ru-RU" sz="1400" dirty="0"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1.Изголовье кровати до 30-45 градусов ( приводит к минимуму микро аспирации)</a:t>
            </a:r>
            <a:endParaRPr lang="ru-RU" sz="1400" dirty="0"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2. </a:t>
            </a:r>
            <a:r>
              <a:rPr lang="ru-RU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Энтеральное</a:t>
            </a:r>
            <a:r>
              <a:rPr lang="ru-RU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кормление и 2-часовой уход за полостью рта (минимизирует  микро аспирацию)</a:t>
            </a:r>
            <a:endParaRPr lang="ru-RU" sz="1400" dirty="0"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3. Профилактика пролежней  (надувной матрас и поворот каждые  2 часа)</a:t>
            </a:r>
            <a:endParaRPr lang="ru-RU" sz="1400" dirty="0"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4. Профилактика Тромбоэмболии глубоких вен (минимизирует осложнении  в продолжительности пребывания в больнице)</a:t>
            </a:r>
            <a:endParaRPr lang="ru-RU" sz="1400" dirty="0"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5. 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Ежедневная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седация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оценка готовности к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экстубации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6. Профилактика язвенной болезни ( минимизирует осложнении  в продолжительности пребывания в больнице)</a:t>
            </a:r>
            <a:endParaRPr lang="ru-RU" sz="1400" dirty="0"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7. Контроль боли</a:t>
            </a:r>
            <a:endParaRPr lang="ru-RU" sz="1400" dirty="0"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92026" cy="90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0100" y="275547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9050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801891" cy="81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034" y="275547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7" y="1285860"/>
            <a:ext cx="4102475" cy="3500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9124" y="2689521"/>
            <a:ext cx="4209542" cy="3716558"/>
          </a:xfrm>
          <a:prstGeom prst="rect">
            <a:avLst/>
          </a:prstGeom>
        </p:spPr>
      </p:pic>
      <p:pic>
        <p:nvPicPr>
          <p:cNvPr id="6" name="Рисунок 5" descr="D:\Пользователь\Downloads\WhatsApp Image 2022-03-31 at 17.30.00 (1).jpe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1214422"/>
            <a:ext cx="317144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559050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чий стол\0e9f79b9-e89b-4d06-9574-7788a75badd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3803234" cy="2855715"/>
          </a:xfrm>
          <a:prstGeom prst="rect">
            <a:avLst/>
          </a:prstGeom>
          <a:noFill/>
        </p:spPr>
      </p:pic>
      <p:pic>
        <p:nvPicPr>
          <p:cNvPr id="3" name="Picture 3" descr="D:\Рабочий стол\1866b6d7-3a22-4637-8b13-996ea9bee82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857364"/>
            <a:ext cx="4351035" cy="3267040"/>
          </a:xfrm>
          <a:prstGeom prst="rect">
            <a:avLst/>
          </a:prstGeom>
          <a:noFill/>
        </p:spPr>
      </p:pic>
      <p:pic>
        <p:nvPicPr>
          <p:cNvPr id="4" name="Picture 4" descr="D:\Рабочий стол\4022e0f7-c388-4cdc-aa04-7c54be83524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740" y="3571877"/>
            <a:ext cx="3805637" cy="2857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285728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06274" cy="61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15431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215238" cy="1071546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              контроль» подготовлен в рамках проекта НЦОЗ и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/>
              <a:t>УЧАСТНИК № 1 </a:t>
            </a:r>
            <a:br>
              <a:rPr lang="ru-RU" sz="2400" dirty="0" smtClean="0"/>
            </a:br>
            <a:r>
              <a:rPr lang="ru-RU" sz="2400" b="1" dirty="0" err="1" smtClean="0"/>
              <a:t>Есалиева</a:t>
            </a:r>
            <a:r>
              <a:rPr lang="ru-RU" sz="2400" b="1" dirty="0" smtClean="0"/>
              <a:t> Лейла </a:t>
            </a:r>
            <a:r>
              <a:rPr lang="ru-RU" sz="2400" b="1" dirty="0" err="1" smtClean="0"/>
              <a:t>Калдыбековна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357438"/>
            <a:ext cx="8229600" cy="3768725"/>
          </a:xfrm>
        </p:spPr>
        <p:txBody>
          <a:bodyPr/>
          <a:lstStyle/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547664" y="2357430"/>
          <a:ext cx="6096000" cy="3490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857256" cy="78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285728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801891" cy="81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4143380"/>
            <a:ext cx="3054452" cy="2312856"/>
          </a:xfrm>
          <a:prstGeom prst="rect">
            <a:avLst/>
          </a:prstGeom>
        </p:spPr>
      </p:pic>
      <p:sp>
        <p:nvSpPr>
          <p:cNvPr id="155650" name="AutoShape 2" descr="blob:https://web.whatsapp.com/4507991e-4806-4168-b3a7-a1f40eaf31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5652" name="AutoShape 4" descr="blob:https://web.whatsapp.com/4507991e-4806-4168-b3a7-a1f40eaf31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D:\Пользователь\Downloads\WhatsApp Image 2022-03-31 at 17.30.47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98171" y="1873475"/>
            <a:ext cx="4144272" cy="3111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1428736"/>
            <a:ext cx="272029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154318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428736"/>
            <a:ext cx="8219256" cy="1323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200" b="1" dirty="0" smtClean="0"/>
              <a:t>Полевое задание                                 группа №2</a:t>
            </a:r>
            <a:br>
              <a:rPr lang="ru-RU" sz="3200" b="1" dirty="0" smtClean="0"/>
            </a:br>
            <a:r>
              <a:rPr lang="ru-RU" sz="2400" dirty="0" smtClean="0"/>
              <a:t>УЧАСТНИК № 3</a:t>
            </a:r>
            <a:br>
              <a:rPr lang="ru-RU" sz="2400" dirty="0" smtClean="0"/>
            </a:br>
            <a:r>
              <a:rPr lang="ru-RU" sz="2400" dirty="0" smtClean="0"/>
              <a:t> ТИХИНЯ ВАЛЕНТИНА АНДРЕЕВНА </a:t>
            </a:r>
            <a:endParaRPr lang="ru-RU" sz="2400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1524000" y="3071810"/>
          <a:ext cx="6096000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00100" y="214290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749150" cy="75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443841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Блок анестезиологии и реанимации КГП 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ЦБ г. Сарани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»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 составе  стационара КГП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Центральная больница г. Сарани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71  койка круглосуточного пребывания, 3 отделения - хирургическое, терапевтическое, акушерства и гинекологии.  В отделении  акушерства и гинекологии 1 родильная койка. 3 реанимационные койки выделены  в отдельный блок. В составе блока  3 реанимационные палаты.  Плановая госпитализация  сложных  пациентов с фоновыми заболеваниями осуществляется  в клиники г. Караганды.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698477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224136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698477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224136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1484784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Оснащение: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- 3  аппарата ИВЛ с мониторами (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Миндрея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600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аппарата и 1аппарат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Миндрея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-300),  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аппарат ЭКГ, 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дефибриллятор, 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кислородные концентраторы, 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электроотсосы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централизованный подвод кислорода в палаты, 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противопролежневые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матрасы, 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функциональные кровати. 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моечные раковины укомплектованы кранами с локтевыми открытием, локтевыми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диспенсерами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для медицинского мыла и  кожного антисептика. 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подвода  централизованной горячей воды нет, холодная имеется.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функциональные кровати  с механическими подъёмниками, устаревшие модели. 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укомплектация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расходными материалами для ИВЛ  достаточная.</a:t>
            </a:r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698477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224136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1412776"/>
            <a:ext cx="82809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Обеспеченность: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 наличии и в  запасе ИМН одноразового использования  фильтры,  контуры,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эндотрахеальные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трубки,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катеторы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канюли и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достаточном количестве. 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расходные материалы для выполнения гигиены рук  - мыло, антисептик, одноразовые полотенца в 100%.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Обеспечение  средствами индивидуальной защиты  также в пределах 100%- (халаты, фартуки, маски, шапочки, очки, экраны, перчатки).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медикаментозное обеспечение в достаточном  перечне и объёме необходимом для работы. 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Технология процесса: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основном  ИВЛ проводится в операционном зале  опер. блока при проведении оперативных вмешательств. Через 15-30 минут  по окончанию операции проводится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экстубациия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 операционном зале</a:t>
            </a:r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698477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224136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23528" y="1369557"/>
            <a:ext cx="864096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Эпидситуация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нозокамиальным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ВАП: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первый квартал текущего года в 6,5% от числа  всех пациентов с ИВЛ  продолжена ИВЛ в реанимационной палате по 1 случаю в феврале и марте. Случаев ВАП не зарегистрировано.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блоке анестезиологии и реанимации   необходимо: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пересмотреть и  разработать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СОПы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процедур,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пересмотреть ЭН,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запланировать обучение персонала как врачей,  так и средних мед. работников с проведением аттестации.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наличия стерильной воды актуальна  и пока не разрешилась.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Планируется: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приобретение  функциональных кроватей с автоматическим подъемом,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подвод горячей воды от электронагревателей накопительного типа в каждой палате.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698477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224136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5" y="1714488"/>
            <a:ext cx="2625347" cy="35004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3240" y="1714488"/>
            <a:ext cx="2411015" cy="35427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3570" y="1643025"/>
            <a:ext cx="2714644" cy="3619525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 16"/>
          <p:cNvSpPr>
            <a:spLocks/>
          </p:cNvSpPr>
          <p:nvPr/>
        </p:nvSpPr>
        <p:spPr bwMode="auto">
          <a:xfrm>
            <a:off x="5652120" y="2852936"/>
            <a:ext cx="962025" cy="609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8" name=" 2"/>
          <p:cNvSpPr>
            <a:spLocks/>
          </p:cNvSpPr>
          <p:nvPr/>
        </p:nvSpPr>
        <p:spPr bwMode="auto">
          <a:xfrm>
            <a:off x="2555776" y="1268760"/>
            <a:ext cx="3981450" cy="12241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Предупредительные меры </a:t>
            </a: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сокращению вентилятор ассоциированной пневмонии, имеющие доказательную базу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99" name=" 3"/>
          <p:cNvSpPr>
            <a:spLocks/>
          </p:cNvSpPr>
          <p:nvPr/>
        </p:nvSpPr>
        <p:spPr bwMode="auto">
          <a:xfrm>
            <a:off x="428596" y="1357298"/>
            <a:ext cx="1152128" cy="815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Приподнятое изголовье</a:t>
            </a: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30-45 градусов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95" name=" 4"/>
          <p:cNvSpPr>
            <a:spLocks/>
          </p:cNvSpPr>
          <p:nvPr/>
        </p:nvSpPr>
        <p:spPr bwMode="auto">
          <a:xfrm>
            <a:off x="395536" y="3645024"/>
            <a:ext cx="1465014" cy="1008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Ежедневная </a:t>
            </a:r>
            <a:r>
              <a:rPr lang="ru-RU" sz="1200" dirty="0" err="1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седация</a:t>
            </a:r>
            <a:r>
              <a:rPr lang="ru-RU" sz="1200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оценка готовности к </a:t>
            </a:r>
            <a:r>
              <a:rPr lang="ru-RU" sz="1200" dirty="0" err="1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экстубации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94" name=" 5"/>
          <p:cNvSpPr>
            <a:spLocks/>
          </p:cNvSpPr>
          <p:nvPr/>
        </p:nvSpPr>
        <p:spPr bwMode="auto">
          <a:xfrm>
            <a:off x="2222501" y="3717032"/>
            <a:ext cx="1171575" cy="9361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Профилактика язвенной</a:t>
            </a: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болезни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 6"/>
          <p:cNvSpPr>
            <a:spLocks/>
          </p:cNvSpPr>
          <p:nvPr/>
        </p:nvSpPr>
        <p:spPr bwMode="auto">
          <a:xfrm>
            <a:off x="7737475" y="3789040"/>
            <a:ext cx="1257300" cy="9361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Профилактика венозной тромбоэмболии и пролежней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5" name=" 7"/>
          <p:cNvSpPr>
            <a:spLocks/>
          </p:cNvSpPr>
          <p:nvPr/>
        </p:nvSpPr>
        <p:spPr bwMode="auto">
          <a:xfrm>
            <a:off x="7643834" y="1428736"/>
            <a:ext cx="1296715" cy="576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Санация полости рта</a:t>
            </a: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97" name=" 8"/>
          <p:cNvSpPr>
            <a:spLocks/>
          </p:cNvSpPr>
          <p:nvPr/>
        </p:nvSpPr>
        <p:spPr bwMode="auto">
          <a:xfrm rot="10800000">
            <a:off x="1622428" y="1503363"/>
            <a:ext cx="8667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3" name=" 9"/>
          <p:cNvSpPr>
            <a:spLocks/>
          </p:cNvSpPr>
          <p:nvPr/>
        </p:nvSpPr>
        <p:spPr bwMode="auto">
          <a:xfrm rot="10800000" flipV="1">
            <a:off x="899595" y="2636912"/>
            <a:ext cx="1800225" cy="762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2" name=" 10"/>
          <p:cNvSpPr>
            <a:spLocks/>
          </p:cNvSpPr>
          <p:nvPr/>
        </p:nvSpPr>
        <p:spPr bwMode="auto">
          <a:xfrm rot="5400000">
            <a:off x="4191000" y="3305944"/>
            <a:ext cx="762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7" name=" 11"/>
          <p:cNvSpPr>
            <a:spLocks/>
          </p:cNvSpPr>
          <p:nvPr/>
        </p:nvSpPr>
        <p:spPr bwMode="auto">
          <a:xfrm>
            <a:off x="6444208" y="2780928"/>
            <a:ext cx="1771650" cy="762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6" name=" 12"/>
          <p:cNvSpPr>
            <a:spLocks/>
          </p:cNvSpPr>
          <p:nvPr/>
        </p:nvSpPr>
        <p:spPr bwMode="auto">
          <a:xfrm>
            <a:off x="6732243" y="1700808"/>
            <a:ext cx="9810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1" name=" 13"/>
          <p:cNvSpPr>
            <a:spLocks/>
          </p:cNvSpPr>
          <p:nvPr/>
        </p:nvSpPr>
        <p:spPr bwMode="auto">
          <a:xfrm>
            <a:off x="3779912" y="3717032"/>
            <a:ext cx="1700138" cy="9361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Стандартные меры предосторожности, гигиена рук, перчатки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6" name=" 14"/>
          <p:cNvSpPr>
            <a:spLocks/>
          </p:cNvSpPr>
          <p:nvPr/>
        </p:nvSpPr>
        <p:spPr bwMode="auto">
          <a:xfrm>
            <a:off x="5946775" y="3717032"/>
            <a:ext cx="1390650" cy="1008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Безопасное обращение с  мед. отходами и бельём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90" name=" 15"/>
          <p:cNvSpPr>
            <a:spLocks/>
          </p:cNvSpPr>
          <p:nvPr/>
        </p:nvSpPr>
        <p:spPr bwMode="auto">
          <a:xfrm rot="10800000" flipV="1">
            <a:off x="2555776" y="2780931"/>
            <a:ext cx="1276350" cy="6953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323528" y="260674"/>
            <a:ext cx="8820472" cy="8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6" rIns="91392" bIns="45696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Утверждено приказом руководителя Наименование организации от « ___ »  _______ 20 ___ г. № </a:t>
            </a: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ЛУЧШАЯ ПРАКТИКА ДЛЯ ВЕНТИЛИРУЕМЫХ ПАЦИЕНТОВ</a:t>
            </a: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501160"/>
            <a:ext cx="184634" cy="36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92" tIns="45696" rIns="91392" bIns="45696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698477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224136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23528" y="1369557"/>
            <a:ext cx="864096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err="1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b="1" dirty="0" smtClean="0"/>
              <a:t>Комплекс профилактики</a:t>
            </a:r>
            <a:endParaRPr lang="ru-RU" dirty="0" smtClean="0"/>
          </a:p>
          <a:p>
            <a:pPr algn="ctr"/>
            <a:r>
              <a:rPr lang="ru-RU" b="1" dirty="0" smtClean="0"/>
              <a:t>вентилятор ассоциированной пневмонии (ВАП)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Врачи и медсестры, оказывающие помощь пациентам на ИВЛ, должны знать и соблюдать следующие обязательные элементы комплекса профилактики ВАП.</a:t>
            </a:r>
            <a:endParaRPr lang="en-US" dirty="0" smtClean="0"/>
          </a:p>
          <a:p>
            <a:r>
              <a:rPr lang="ru-RU" dirty="0" smtClean="0"/>
              <a:t>Таблица </a:t>
            </a:r>
            <a:r>
              <a:rPr lang="ru-RU" dirty="0" smtClean="0"/>
              <a:t>№1</a:t>
            </a:r>
          </a:p>
          <a:p>
            <a:r>
              <a:rPr lang="ru-RU" b="1" dirty="0" smtClean="0"/>
              <a:t>Общие меры профилактики ВАП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Подъем </a:t>
            </a:r>
            <a:r>
              <a:rPr lang="ru-RU" dirty="0" smtClean="0"/>
              <a:t>изголовья койки на угол 30- 45° у пациентов с высоким риском аспирации</a:t>
            </a:r>
          </a:p>
          <a:p>
            <a:pPr marL="342900" indent="-342900"/>
            <a:r>
              <a:rPr lang="ru-RU" b="1" dirty="0" smtClean="0"/>
              <a:t>			</a:t>
            </a:r>
          </a:p>
          <a:p>
            <a:pPr marL="342900" indent="-342900"/>
            <a:r>
              <a:rPr lang="ru-RU" b="1" dirty="0" smtClean="0"/>
              <a:t>Исключения</a:t>
            </a:r>
            <a:r>
              <a:rPr lang="ru-RU" b="1" dirty="0" smtClean="0"/>
              <a:t>, противопоказания</a:t>
            </a:r>
            <a:endParaRPr lang="ru-RU" dirty="0" smtClean="0"/>
          </a:p>
          <a:p>
            <a:pPr marL="719138"/>
            <a:r>
              <a:rPr lang="ru-RU" dirty="0" smtClean="0"/>
              <a:t>•</a:t>
            </a:r>
            <a:r>
              <a:rPr lang="ru-RU" dirty="0" smtClean="0"/>
              <a:t>паралич, черепно-мозговая травма </a:t>
            </a:r>
          </a:p>
          <a:p>
            <a:pPr marL="719138"/>
            <a:r>
              <a:rPr lang="ru-RU" dirty="0" smtClean="0"/>
              <a:t>• терапевтическая гипотермия</a:t>
            </a:r>
          </a:p>
          <a:p>
            <a:pPr marL="719138"/>
            <a:r>
              <a:rPr lang="ru-RU" dirty="0" smtClean="0"/>
              <a:t> • травма позвоночника или таза</a:t>
            </a:r>
          </a:p>
          <a:p>
            <a:pPr marL="719138"/>
            <a:r>
              <a:rPr lang="ru-RU" dirty="0" smtClean="0"/>
              <a:t> • гемодинамическая нестабильность</a:t>
            </a:r>
          </a:p>
          <a:p>
            <a:endParaRPr lang="ru-RU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698477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224136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23528" y="1369557"/>
            <a:ext cx="86409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err="1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b="1" dirty="0" smtClean="0"/>
              <a:t>Комплекс профилактики</a:t>
            </a:r>
            <a:endParaRPr lang="ru-RU" dirty="0" smtClean="0"/>
          </a:p>
          <a:p>
            <a:pPr algn="ctr"/>
            <a:r>
              <a:rPr lang="ru-RU" b="1" dirty="0" smtClean="0"/>
              <a:t>вентилятор ассоциированной пневмонии (ВАП)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Врачи и медсестры, оказывающие помощь пациентам на ИВЛ, должны знать и соблюдать следующие обязательные элементы комплекса профилактики ВАП.</a:t>
            </a:r>
            <a:endParaRPr lang="en-US" dirty="0" smtClean="0"/>
          </a:p>
          <a:p>
            <a:r>
              <a:rPr lang="ru-RU" dirty="0" smtClean="0"/>
              <a:t>Таблица </a:t>
            </a:r>
            <a:r>
              <a:rPr lang="ru-RU" dirty="0" smtClean="0"/>
              <a:t>№1</a:t>
            </a:r>
          </a:p>
          <a:p>
            <a:r>
              <a:rPr lang="ru-RU" b="1" dirty="0" smtClean="0"/>
              <a:t>Общие </a:t>
            </a:r>
            <a:r>
              <a:rPr lang="ru-RU" b="1" dirty="0" smtClean="0"/>
              <a:t>меры профилактики ВАП </a:t>
            </a:r>
            <a:endParaRPr lang="ru-RU" dirty="0" smtClean="0"/>
          </a:p>
          <a:p>
            <a:r>
              <a:rPr lang="ru-RU" dirty="0" smtClean="0"/>
              <a:t>2. Ежедневное </a:t>
            </a:r>
            <a:r>
              <a:rPr lang="ru-RU" dirty="0" smtClean="0"/>
              <a:t>прерывание </a:t>
            </a:r>
            <a:r>
              <a:rPr lang="ru-RU" dirty="0" err="1" smtClean="0"/>
              <a:t>седации</a:t>
            </a:r>
            <a:r>
              <a:rPr lang="ru-RU" dirty="0" smtClean="0"/>
              <a:t> и оценка готовности к </a:t>
            </a:r>
            <a:r>
              <a:rPr lang="ru-RU" dirty="0" err="1" smtClean="0"/>
              <a:t>экстубации</a:t>
            </a:r>
            <a:endParaRPr lang="ru-RU" dirty="0" smtClean="0"/>
          </a:p>
          <a:p>
            <a:endParaRPr lang="ru-RU" b="1" dirty="0" smtClean="0"/>
          </a:p>
          <a:p>
            <a:r>
              <a:rPr lang="ru-RU" b="1" dirty="0" smtClean="0"/>
              <a:t>Исключения</a:t>
            </a:r>
            <a:r>
              <a:rPr lang="ru-RU" b="1" dirty="0" smtClean="0"/>
              <a:t>, </a:t>
            </a:r>
            <a:r>
              <a:rPr lang="ru-RU" b="1" dirty="0" smtClean="0"/>
              <a:t>противопоказания</a:t>
            </a:r>
          </a:p>
          <a:p>
            <a:pPr marL="719138"/>
            <a:r>
              <a:rPr lang="ru-RU" dirty="0" smtClean="0"/>
              <a:t>• </a:t>
            </a:r>
            <a:r>
              <a:rPr lang="ru-RU" dirty="0" smtClean="0"/>
              <a:t>затруднения вентиляции (</a:t>
            </a:r>
            <a:r>
              <a:rPr lang="ru-RU" dirty="0" err="1" smtClean="0"/>
              <a:t>асинхрония</a:t>
            </a:r>
            <a:r>
              <a:rPr lang="ru-RU" dirty="0" smtClean="0"/>
              <a:t>, кашель)</a:t>
            </a:r>
          </a:p>
          <a:p>
            <a:pPr marL="719138"/>
            <a:r>
              <a:rPr lang="ru-RU" dirty="0" smtClean="0"/>
              <a:t> • сниженная </a:t>
            </a:r>
            <a:r>
              <a:rPr lang="ru-RU" dirty="0" err="1" smtClean="0"/>
              <a:t>оксигенация</a:t>
            </a:r>
            <a:r>
              <a:rPr lang="ru-RU" dirty="0" smtClean="0"/>
              <a:t>, </a:t>
            </a:r>
          </a:p>
          <a:p>
            <a:pPr marL="719138"/>
            <a:r>
              <a:rPr lang="ru-RU" dirty="0" smtClean="0"/>
              <a:t>•терминальное состояние</a:t>
            </a:r>
          </a:p>
          <a:p>
            <a:pPr marL="342900" indent="-342900"/>
            <a:endParaRPr lang="ru-RU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КГП на ПХВ «Центр психического здоровье УОЗ </a:t>
            </a:r>
          </a:p>
          <a:p>
            <a:pPr>
              <a:buNone/>
            </a:pPr>
            <a:r>
              <a:rPr lang="ru-RU" dirty="0" smtClean="0"/>
              <a:t>     г. </a:t>
            </a:r>
            <a:r>
              <a:rPr lang="ru-RU" dirty="0" err="1" smtClean="0"/>
              <a:t>Алматы</a:t>
            </a:r>
            <a:r>
              <a:rPr lang="ru-RU" dirty="0" smtClean="0"/>
              <a:t>»,  с мощностью коек - 732; </a:t>
            </a:r>
          </a:p>
          <a:p>
            <a:r>
              <a:rPr lang="ru-RU" dirty="0" smtClean="0"/>
              <a:t>из них 360 - психиатрических, 272 - наркологическая служба.</a:t>
            </a:r>
          </a:p>
          <a:p>
            <a:r>
              <a:rPr lang="ru-RU" dirty="0" smtClean="0"/>
              <a:t>Имеется реанимационное отделение на 4 койки (3 и 1 местная палаты);</a:t>
            </a:r>
          </a:p>
          <a:p>
            <a:r>
              <a:rPr lang="ru-RU" dirty="0" smtClean="0"/>
              <a:t>ОРИТ оснащён кроватью механической и </a:t>
            </a:r>
          </a:p>
          <a:p>
            <a:r>
              <a:rPr lang="ru-RU" dirty="0" smtClean="0"/>
              <a:t>3 ИВЛ аппарата;</a:t>
            </a:r>
          </a:p>
          <a:p>
            <a:r>
              <a:rPr lang="ru-RU" dirty="0" smtClean="0"/>
              <a:t>ИМН одноразового использование; </a:t>
            </a:r>
          </a:p>
          <a:p>
            <a:r>
              <a:rPr lang="ru-RU" dirty="0" smtClean="0"/>
              <a:t>Гигиена рук: подведена централизованная система водоснабжения (холодная и горячая вода), имеются раковины для мойки рук персонала, жидкое АБ мыло, бумажные салфетки для рук, кожный антисептик.</a:t>
            </a:r>
          </a:p>
          <a:p>
            <a:r>
              <a:rPr lang="ru-RU" dirty="0" err="1" smtClean="0"/>
              <a:t>Эпиднадзор</a:t>
            </a:r>
            <a:r>
              <a:rPr lang="ru-RU" dirty="0" smtClean="0"/>
              <a:t> за ВАП. Случаев ВАП не зарегистрировано.</a:t>
            </a:r>
          </a:p>
          <a:p>
            <a:r>
              <a:rPr lang="ru-RU" dirty="0" smtClean="0"/>
              <a:t>Утвержден и внедрен разработанный СОП по профилактике ВАП от 30.03.2022 г.</a:t>
            </a:r>
            <a:endParaRPr lang="ru-RU" dirty="0"/>
          </a:p>
        </p:txBody>
      </p:sp>
      <p:pic>
        <p:nvPicPr>
          <p:cNvPr id="4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749150" cy="75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0100" y="214290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5380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698477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224136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23528" y="1369557"/>
            <a:ext cx="864096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err="1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b="1" dirty="0" smtClean="0"/>
              <a:t>Комплекс профилактики</a:t>
            </a:r>
            <a:endParaRPr lang="ru-RU" dirty="0" smtClean="0"/>
          </a:p>
          <a:p>
            <a:pPr algn="ctr"/>
            <a:r>
              <a:rPr lang="ru-RU" b="1" dirty="0" smtClean="0"/>
              <a:t>вентилятор ассоциированной пневмонии (ВАП)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Врачи и медсестры, оказывающие помощь пациентам на ИВЛ, должны знать и соблюдать следующие обязательные элементы комплекса профилактики ВАП.</a:t>
            </a:r>
            <a:endParaRPr lang="en-US" dirty="0" smtClean="0"/>
          </a:p>
          <a:p>
            <a:r>
              <a:rPr lang="ru-RU" dirty="0" smtClean="0"/>
              <a:t>Таблица </a:t>
            </a:r>
            <a:r>
              <a:rPr lang="ru-RU" dirty="0" smtClean="0"/>
              <a:t>№1</a:t>
            </a:r>
          </a:p>
          <a:p>
            <a:r>
              <a:rPr lang="ru-RU" b="1" dirty="0" smtClean="0"/>
              <a:t>Общие </a:t>
            </a:r>
            <a:r>
              <a:rPr lang="ru-RU" b="1" dirty="0" smtClean="0"/>
              <a:t>меры профилактики ВАП </a:t>
            </a:r>
            <a:endParaRPr lang="ru-RU" dirty="0" smtClean="0"/>
          </a:p>
          <a:p>
            <a:r>
              <a:rPr lang="ru-RU" dirty="0" smtClean="0"/>
              <a:t>3. </a:t>
            </a:r>
            <a:r>
              <a:rPr lang="ru-RU" dirty="0" smtClean="0"/>
              <a:t>Уход за полостью рта с использованием </a:t>
            </a:r>
            <a:r>
              <a:rPr lang="ru-RU" dirty="0" err="1" smtClean="0"/>
              <a:t>хлоргексидина</a:t>
            </a:r>
            <a:endParaRPr lang="ru-RU" dirty="0" smtClean="0"/>
          </a:p>
          <a:p>
            <a:endParaRPr lang="ru-RU" b="1" dirty="0" smtClean="0"/>
          </a:p>
          <a:p>
            <a:r>
              <a:rPr lang="ru-RU" b="1" dirty="0" smtClean="0"/>
              <a:t>Исключения</a:t>
            </a:r>
            <a:r>
              <a:rPr lang="ru-RU" b="1" dirty="0" smtClean="0"/>
              <a:t>, противопоказания</a:t>
            </a:r>
          </a:p>
          <a:p>
            <a:pPr indent="719138"/>
            <a:r>
              <a:rPr lang="ru-RU" dirty="0" smtClean="0"/>
              <a:t>• </a:t>
            </a:r>
            <a:r>
              <a:rPr lang="ru-RU" dirty="0" smtClean="0"/>
              <a:t>травма </a:t>
            </a:r>
            <a:r>
              <a:rPr lang="ru-RU" dirty="0" smtClean="0"/>
              <a:t>/хирургия ротоглотки </a:t>
            </a:r>
          </a:p>
          <a:p>
            <a:pPr indent="719138"/>
            <a:r>
              <a:rPr lang="ru-RU" dirty="0" smtClean="0"/>
              <a:t>• непереносимость </a:t>
            </a:r>
            <a:r>
              <a:rPr lang="ru-RU" dirty="0" err="1" smtClean="0"/>
              <a:t>хлоргексидина</a:t>
            </a:r>
            <a:endParaRPr lang="ru-RU" dirty="0" smtClean="0"/>
          </a:p>
          <a:p>
            <a:endParaRPr lang="ru-RU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698477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224136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23528" y="1369557"/>
            <a:ext cx="864096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err="1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b="1" dirty="0" smtClean="0"/>
              <a:t>Комплекс профилактики</a:t>
            </a:r>
            <a:endParaRPr lang="ru-RU" dirty="0" smtClean="0"/>
          </a:p>
          <a:p>
            <a:pPr algn="ctr"/>
            <a:r>
              <a:rPr lang="ru-RU" b="1" dirty="0" smtClean="0"/>
              <a:t>вентилятор ассоциированной пневмонии (ВАП)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Врачи и медсестры, оказывающие помощь пациентам на ИВЛ, должны знать и соблюдать следующие обязательные элементы комплекса профилактики ВАП.</a:t>
            </a:r>
            <a:endParaRPr lang="en-US" dirty="0" smtClean="0"/>
          </a:p>
          <a:p>
            <a:r>
              <a:rPr lang="ru-RU" dirty="0" smtClean="0"/>
              <a:t>Таблица </a:t>
            </a:r>
            <a:r>
              <a:rPr lang="ru-RU" dirty="0" smtClean="0"/>
              <a:t>№1</a:t>
            </a:r>
          </a:p>
          <a:p>
            <a:r>
              <a:rPr lang="ru-RU" b="1" dirty="0" smtClean="0"/>
              <a:t>Общие </a:t>
            </a:r>
            <a:r>
              <a:rPr lang="ru-RU" b="1" dirty="0" smtClean="0"/>
              <a:t>меры профилактики ВАП 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 smtClean="0"/>
              <a:t>. </a:t>
            </a:r>
            <a:r>
              <a:rPr lang="ru-RU" dirty="0" smtClean="0"/>
              <a:t>Удаление скопления секрета в </a:t>
            </a:r>
            <a:r>
              <a:rPr lang="ru-RU" dirty="0" err="1" smtClean="0"/>
              <a:t>надманжеточном</a:t>
            </a:r>
            <a:r>
              <a:rPr lang="ru-RU" dirty="0" smtClean="0"/>
              <a:t> пространстве </a:t>
            </a:r>
            <a:r>
              <a:rPr lang="ru-RU" dirty="0" err="1" smtClean="0"/>
              <a:t>эндотрахеальной</a:t>
            </a:r>
            <a:r>
              <a:rPr lang="ru-RU" dirty="0" smtClean="0"/>
              <a:t> трубке</a:t>
            </a:r>
          </a:p>
          <a:p>
            <a:endParaRPr lang="ru-RU" b="1" dirty="0" smtClean="0"/>
          </a:p>
          <a:p>
            <a:r>
              <a:rPr lang="ru-RU" b="1" dirty="0" smtClean="0"/>
              <a:t>Исключения</a:t>
            </a:r>
            <a:r>
              <a:rPr lang="ru-RU" b="1" dirty="0" smtClean="0"/>
              <a:t>, </a:t>
            </a:r>
            <a:r>
              <a:rPr lang="ru-RU" b="1" dirty="0" smtClean="0"/>
              <a:t>противопоказания</a:t>
            </a:r>
          </a:p>
          <a:p>
            <a:pPr indent="719138"/>
            <a:r>
              <a:rPr lang="ru-RU" dirty="0" smtClean="0"/>
              <a:t>• </a:t>
            </a:r>
            <a:r>
              <a:rPr lang="ru-RU" dirty="0" smtClean="0"/>
              <a:t>отсутствие дренажного порта</a:t>
            </a:r>
          </a:p>
          <a:p>
            <a:endParaRPr lang="ru-RU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698477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224136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23528" y="1369557"/>
            <a:ext cx="86409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err="1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dirty="0" smtClean="0"/>
              <a:t>Таблица №2 </a:t>
            </a:r>
          </a:p>
          <a:p>
            <a:r>
              <a:rPr lang="ru-RU" b="1" dirty="0" smtClean="0"/>
              <a:t>Врачебные требования по выполнению комплекса профилактики  </a:t>
            </a:r>
            <a:r>
              <a:rPr lang="ru-RU" b="1" dirty="0" smtClean="0"/>
              <a:t>ВАП</a:t>
            </a:r>
          </a:p>
          <a:p>
            <a:r>
              <a:rPr lang="ru-RU" b="1" dirty="0" smtClean="0"/>
              <a:t>Наименование мероприятий</a:t>
            </a:r>
            <a:endParaRPr lang="ru-RU" dirty="0" smtClean="0"/>
          </a:p>
          <a:p>
            <a:r>
              <a:rPr lang="ru-RU" dirty="0" smtClean="0"/>
              <a:t>1) Реаниматолог </a:t>
            </a:r>
            <a:r>
              <a:rPr lang="ru-RU" dirty="0" smtClean="0"/>
              <a:t>определяет показания для ИВЛ</a:t>
            </a:r>
            <a:r>
              <a:rPr lang="ru-RU" dirty="0" smtClean="0"/>
              <a:t>.  </a:t>
            </a:r>
            <a:r>
              <a:rPr lang="ru-RU" dirty="0" smtClean="0"/>
              <a:t>В истории болезни реаниматолог назначает:</a:t>
            </a:r>
          </a:p>
          <a:p>
            <a:r>
              <a:rPr lang="ru-RU" dirty="0" smtClean="0"/>
              <a:t> -Искусственная вентиляция легких </a:t>
            </a:r>
          </a:p>
          <a:p>
            <a:r>
              <a:rPr lang="ru-RU" dirty="0" smtClean="0"/>
              <a:t>-Уход за респираторным трактом в условиях искусственной вентиляции легких </a:t>
            </a:r>
          </a:p>
          <a:p>
            <a:r>
              <a:rPr lang="ru-RU" dirty="0" smtClean="0"/>
              <a:t>-</a:t>
            </a:r>
            <a:r>
              <a:rPr lang="ru-RU" dirty="0" err="1" smtClean="0"/>
              <a:t>Экстубация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 История болезни</a:t>
            </a:r>
          </a:p>
          <a:p>
            <a:r>
              <a:rPr lang="ru-RU" dirty="0" smtClean="0"/>
              <a:t>2) Для </a:t>
            </a:r>
            <a:r>
              <a:rPr lang="ru-RU" dirty="0" smtClean="0"/>
              <a:t>пациента, находящегося на ИВЛ, </a:t>
            </a:r>
            <a:r>
              <a:rPr lang="ru-RU" dirty="0" smtClean="0"/>
              <a:t>врач </a:t>
            </a:r>
            <a:r>
              <a:rPr lang="ru-RU" dirty="0" smtClean="0"/>
              <a:t>ЕЖЕДНЕВНО контролирует: </a:t>
            </a:r>
          </a:p>
          <a:p>
            <a:r>
              <a:rPr lang="ru-RU" dirty="0" smtClean="0"/>
              <a:t>• подъем изголовья койки на угол 30-45° у пациентов с высоким риском аспирации; </a:t>
            </a:r>
          </a:p>
          <a:p>
            <a:r>
              <a:rPr lang="ru-RU" dirty="0" smtClean="0"/>
              <a:t>• проведение аспирации секрета из </a:t>
            </a:r>
            <a:r>
              <a:rPr lang="ru-RU" dirty="0" err="1" smtClean="0"/>
              <a:t>надманжеточного</a:t>
            </a:r>
            <a:r>
              <a:rPr lang="ru-RU" dirty="0" smtClean="0"/>
              <a:t> пространства; </a:t>
            </a:r>
          </a:p>
          <a:p>
            <a:r>
              <a:rPr lang="ru-RU" dirty="0" smtClean="0"/>
              <a:t>• готовность к </a:t>
            </a:r>
            <a:r>
              <a:rPr lang="ru-RU" dirty="0" err="1" smtClean="0"/>
              <a:t>экстубации</a:t>
            </a:r>
            <a:r>
              <a:rPr lang="ru-RU" dirty="0" smtClean="0"/>
              <a:t> и возможность использования </a:t>
            </a:r>
            <a:r>
              <a:rPr lang="ru-RU" dirty="0" err="1" smtClean="0"/>
              <a:t>неинвазивной</a:t>
            </a:r>
            <a:r>
              <a:rPr lang="ru-RU" dirty="0" smtClean="0"/>
              <a:t> ИВЛ с положительным давлением (NIPPV);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698477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224136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23528" y="1369557"/>
            <a:ext cx="86409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err="1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dirty="0" smtClean="0"/>
              <a:t>Таблица №2 </a:t>
            </a:r>
          </a:p>
          <a:p>
            <a:r>
              <a:rPr lang="ru-RU" b="1" dirty="0" smtClean="0"/>
              <a:t>Врачебные требования по выполнению комплекса профилактики  </a:t>
            </a:r>
            <a:r>
              <a:rPr lang="ru-RU" b="1" dirty="0" smtClean="0"/>
              <a:t>ВАП</a:t>
            </a:r>
          </a:p>
          <a:p>
            <a:r>
              <a:rPr lang="ru-RU" b="1" dirty="0" smtClean="0"/>
              <a:t>Наименование мероприятий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smtClean="0"/>
              <a:t>необходимость использования седативных препаратов; </a:t>
            </a:r>
          </a:p>
          <a:p>
            <a:r>
              <a:rPr lang="ru-RU" dirty="0" smtClean="0"/>
              <a:t>• наличие признаков </a:t>
            </a:r>
            <a:r>
              <a:rPr lang="ru-RU" dirty="0" err="1" smtClean="0"/>
              <a:t>вентилятор-ассоциированной</a:t>
            </a:r>
            <a:r>
              <a:rPr lang="ru-RU" dirty="0" smtClean="0"/>
              <a:t> инфекции; </a:t>
            </a:r>
          </a:p>
          <a:p>
            <a:r>
              <a:rPr lang="ru-RU" dirty="0" smtClean="0"/>
              <a:t>• выполнение средним медперсоналом требований по профилактике ВАП; </a:t>
            </a:r>
          </a:p>
          <a:p>
            <a:r>
              <a:rPr lang="ru-RU" dirty="0" smtClean="0"/>
              <a:t>• заполнение </a:t>
            </a:r>
            <a:r>
              <a:rPr lang="ru-RU" dirty="0" err="1" smtClean="0"/>
              <a:t>чек-листа</a:t>
            </a:r>
            <a:r>
              <a:rPr lang="ru-RU" dirty="0" smtClean="0"/>
              <a:t> по профилактике ВАП для пациентов, находящихся на ИВБ больше 24 часов. </a:t>
            </a:r>
          </a:p>
          <a:p>
            <a:r>
              <a:rPr lang="ru-RU" dirty="0" smtClean="0"/>
              <a:t>3) Ежедневная </a:t>
            </a:r>
            <a:r>
              <a:rPr lang="ru-RU" dirty="0" smtClean="0"/>
              <a:t>подпись врача в </a:t>
            </a:r>
            <a:r>
              <a:rPr lang="ru-RU" dirty="0" err="1" smtClean="0"/>
              <a:t>чек-листе</a:t>
            </a:r>
            <a:r>
              <a:rPr lang="ru-RU" dirty="0" smtClean="0"/>
              <a:t> по уходу за пациентом на ИВЛ </a:t>
            </a:r>
            <a:r>
              <a:rPr lang="ru-RU" b="1" dirty="0" smtClean="0"/>
              <a:t>ОБЯЗАТЕЛЬНА.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b="1" dirty="0" smtClean="0"/>
              <a:t>Способ контроля: </a:t>
            </a:r>
            <a:r>
              <a:rPr lang="ru-RU" dirty="0" smtClean="0"/>
              <a:t>Аудит </a:t>
            </a:r>
            <a:r>
              <a:rPr lang="ru-RU" dirty="0" err="1" smtClean="0"/>
              <a:t>чек-листов</a:t>
            </a:r>
            <a:r>
              <a:rPr lang="ru-RU" dirty="0" smtClean="0"/>
              <a:t> </a:t>
            </a:r>
            <a:r>
              <a:rPr lang="ru-RU" dirty="0" smtClean="0"/>
              <a:t>по уходу за пациентом на ИВЛ </a:t>
            </a:r>
            <a:r>
              <a:rPr lang="ru-RU" dirty="0" smtClean="0"/>
              <a:t> 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698477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224136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23528" y="1369557"/>
            <a:ext cx="864096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err="1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dirty="0" smtClean="0"/>
              <a:t>Таблица №3 </a:t>
            </a:r>
          </a:p>
          <a:p>
            <a:r>
              <a:rPr lang="ru-RU" b="1" dirty="0" smtClean="0"/>
              <a:t>Требования по выполнению комплекса профилактики ВАП </a:t>
            </a:r>
            <a:r>
              <a:rPr lang="ru-RU" b="1" dirty="0" smtClean="0"/>
              <a:t>средним </a:t>
            </a:r>
            <a:r>
              <a:rPr lang="ru-RU" b="1" dirty="0" smtClean="0"/>
              <a:t>медицинским персоналом</a:t>
            </a:r>
            <a:endParaRPr lang="ru-RU" dirty="0" smtClean="0"/>
          </a:p>
          <a:p>
            <a:r>
              <a:rPr lang="ru-RU" b="1" dirty="0" smtClean="0"/>
              <a:t>Наименование </a:t>
            </a:r>
            <a:r>
              <a:rPr lang="ru-RU" b="1" dirty="0" smtClean="0"/>
              <a:t>мероприятий</a:t>
            </a:r>
            <a:endParaRPr lang="ru-RU" dirty="0" smtClean="0"/>
          </a:p>
          <a:p>
            <a:r>
              <a:rPr lang="ru-RU" dirty="0" smtClean="0"/>
              <a:t>•1) Обеспечить </a:t>
            </a:r>
            <a:r>
              <a:rPr lang="ru-RU" dirty="0" smtClean="0"/>
              <a:t>подъем изголовья койки на угол 30-45° у пациентов с высоким риском </a:t>
            </a:r>
            <a:r>
              <a:rPr lang="ru-RU" dirty="0" smtClean="0"/>
              <a:t>аспирации.</a:t>
            </a:r>
          </a:p>
          <a:p>
            <a:r>
              <a:rPr lang="ru-RU" dirty="0" smtClean="0"/>
              <a:t>2)</a:t>
            </a:r>
            <a:r>
              <a:rPr lang="ru-RU" dirty="0" smtClean="0"/>
              <a:t> Уход за полостью рта осуществлять каждые 2-8 часов и по необходимости: осматривать состояние полости рта и губ: </a:t>
            </a:r>
          </a:p>
          <a:p>
            <a:r>
              <a:rPr lang="ru-RU" dirty="0" smtClean="0"/>
              <a:t>• обрабатывать ротовую полость и зубы 0,12% или 0,02%-ным [5] раствором </a:t>
            </a:r>
            <a:r>
              <a:rPr lang="ru-RU" dirty="0" err="1" smtClean="0"/>
              <a:t>хлоргексидина</a:t>
            </a:r>
            <a:r>
              <a:rPr lang="ru-RU" dirty="0" smtClean="0"/>
              <a:t> в течение 1-2 минут; </a:t>
            </a:r>
          </a:p>
          <a:p>
            <a:r>
              <a:rPr lang="ru-RU" dirty="0" smtClean="0"/>
              <a:t>• увлажнять ротовую полость и губы </a:t>
            </a:r>
            <a:r>
              <a:rPr lang="ru-RU" dirty="0" err="1" smtClean="0"/>
              <a:t>водорастворимыми</a:t>
            </a:r>
            <a:r>
              <a:rPr lang="ru-RU" dirty="0" smtClean="0"/>
              <a:t> </a:t>
            </a:r>
            <a:r>
              <a:rPr lang="ru-RU" dirty="0" err="1" smtClean="0"/>
              <a:t>ополаскивателями</a:t>
            </a:r>
            <a:r>
              <a:rPr lang="ru-RU" dirty="0" smtClean="0"/>
              <a:t> и бальзамами. </a:t>
            </a:r>
          </a:p>
          <a:p>
            <a:r>
              <a:rPr lang="ru-RU" dirty="0" smtClean="0"/>
              <a:t>• при непереносимости </a:t>
            </a:r>
            <a:r>
              <a:rPr lang="ru-RU" dirty="0" err="1" smtClean="0"/>
              <a:t>хлоргексидина</a:t>
            </a:r>
            <a:r>
              <a:rPr lang="ru-RU" dirty="0" smtClean="0"/>
              <a:t> использовать </a:t>
            </a:r>
            <a:r>
              <a:rPr lang="ru-RU" dirty="0" err="1" smtClean="0"/>
              <a:t>повидон-йод</a:t>
            </a:r>
            <a:r>
              <a:rPr lang="ru-RU" dirty="0" smtClean="0"/>
              <a:t>, </a:t>
            </a:r>
            <a:r>
              <a:rPr lang="ru-RU" dirty="0" err="1" smtClean="0"/>
              <a:t>бензалкония</a:t>
            </a:r>
            <a:r>
              <a:rPr lang="ru-RU" dirty="0" smtClean="0"/>
              <a:t> хлорид, </a:t>
            </a:r>
            <a:r>
              <a:rPr lang="ru-RU" dirty="0" err="1" smtClean="0"/>
              <a:t>бензетония</a:t>
            </a:r>
            <a:r>
              <a:rPr lang="ru-RU" dirty="0" smtClean="0"/>
              <a:t> хлорид</a:t>
            </a:r>
          </a:p>
          <a:p>
            <a:endParaRPr lang="ru-RU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698477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224136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23528" y="1369557"/>
            <a:ext cx="86409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err="1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dirty="0" smtClean="0"/>
              <a:t>Таблица №3 </a:t>
            </a:r>
          </a:p>
          <a:p>
            <a:r>
              <a:rPr lang="ru-RU" b="1" dirty="0" smtClean="0"/>
              <a:t>Требования по выполнению комплекса профилактики ВАП </a:t>
            </a:r>
            <a:r>
              <a:rPr lang="ru-RU" b="1" dirty="0" smtClean="0"/>
              <a:t>средним </a:t>
            </a:r>
            <a:r>
              <a:rPr lang="ru-RU" b="1" dirty="0" smtClean="0"/>
              <a:t>медицинским персоналом</a:t>
            </a:r>
            <a:endParaRPr lang="ru-RU" dirty="0" smtClean="0"/>
          </a:p>
          <a:p>
            <a:r>
              <a:rPr lang="ru-RU" b="1" dirty="0" smtClean="0"/>
              <a:t>Наименование </a:t>
            </a:r>
            <a:r>
              <a:rPr lang="ru-RU" b="1" dirty="0" smtClean="0"/>
              <a:t>мероприятий</a:t>
            </a:r>
            <a:endParaRPr lang="ru-RU" dirty="0" smtClean="0"/>
          </a:p>
          <a:p>
            <a:r>
              <a:rPr lang="ru-RU" dirty="0" smtClean="0"/>
              <a:t>3) </a:t>
            </a:r>
            <a:r>
              <a:rPr lang="ru-RU" dirty="0" smtClean="0"/>
              <a:t>При заборе биоматериала для лабораторных исследований </a:t>
            </a:r>
            <a:r>
              <a:rPr lang="ru-RU" dirty="0" smtClean="0"/>
              <a:t>соблюдать меры безопасности.</a:t>
            </a:r>
          </a:p>
          <a:p>
            <a:r>
              <a:rPr lang="ru-RU" dirty="0" smtClean="0"/>
              <a:t>4)</a:t>
            </a:r>
            <a:r>
              <a:rPr lang="ru-RU" dirty="0" smtClean="0"/>
              <a:t> Соблюдать санитарные правила использования дыхательной аппаратуры:</a:t>
            </a:r>
          </a:p>
          <a:p>
            <a:r>
              <a:rPr lang="ru-RU" dirty="0" smtClean="0"/>
              <a:t> • Для </a:t>
            </a:r>
            <a:r>
              <a:rPr lang="ru-RU" dirty="0" err="1" smtClean="0"/>
              <a:t>эндотрахеальной</a:t>
            </a:r>
            <a:r>
              <a:rPr lang="ru-RU" dirty="0" smtClean="0"/>
              <a:t> санации применять закрытые системы, обеспечивать герметичность дыхательного контура при удалении конденсата. При использовании открытых систем для аспирации секретов дыхательных путей применять одноразовые стерильные отсосные катетеры.</a:t>
            </a:r>
          </a:p>
          <a:p>
            <a:r>
              <a:rPr lang="ru-RU" dirty="0" smtClean="0"/>
              <a:t> • Использовать </a:t>
            </a:r>
            <a:r>
              <a:rPr lang="ru-RU" dirty="0" err="1" smtClean="0"/>
              <a:t>эндотрахеальные</a:t>
            </a:r>
            <a:r>
              <a:rPr lang="ru-RU" dirty="0" smtClean="0"/>
              <a:t> трубки с манжетой. Тонкие манжеты из полиуретана, лайкры, силикона, латекса обладают преимуществами перед манжетам из ПВХ.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698477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224136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23528" y="1369557"/>
            <a:ext cx="864096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err="1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dirty="0" smtClean="0"/>
              <a:t>Таблица №3 </a:t>
            </a:r>
          </a:p>
          <a:p>
            <a:r>
              <a:rPr lang="ru-RU" b="1" dirty="0" smtClean="0"/>
              <a:t>Требования по выполнению комплекса профилактики ВАП </a:t>
            </a:r>
            <a:r>
              <a:rPr lang="ru-RU" b="1" dirty="0" smtClean="0"/>
              <a:t>средним </a:t>
            </a:r>
            <a:r>
              <a:rPr lang="ru-RU" b="1" dirty="0" smtClean="0"/>
              <a:t>медицинским персоналом</a:t>
            </a:r>
            <a:endParaRPr lang="ru-RU" dirty="0" smtClean="0"/>
          </a:p>
          <a:p>
            <a:r>
              <a:rPr lang="ru-RU" b="1" dirty="0" smtClean="0"/>
              <a:t>Наименование </a:t>
            </a:r>
            <a:r>
              <a:rPr lang="ru-RU" b="1" dirty="0" smtClean="0"/>
              <a:t>мероприятий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smtClean="0"/>
              <a:t>Смещать </a:t>
            </a:r>
            <a:r>
              <a:rPr lang="ru-RU" dirty="0" err="1" smtClean="0"/>
              <a:t>эндотрахеальную</a:t>
            </a:r>
            <a:r>
              <a:rPr lang="ru-RU" dirty="0" smtClean="0"/>
              <a:t> трубку вдоль оси трахеи каждые 24 часа. </a:t>
            </a:r>
          </a:p>
          <a:p>
            <a:r>
              <a:rPr lang="ru-RU" dirty="0" smtClean="0"/>
              <a:t>• Поддерживать оптимальное давление в манжете </a:t>
            </a:r>
            <a:r>
              <a:rPr lang="ru-RU" dirty="0" err="1" smtClean="0"/>
              <a:t>эндотрахеальной</a:t>
            </a:r>
            <a:r>
              <a:rPr lang="ru-RU" dirty="0" smtClean="0"/>
              <a:t> трубки(25–30 см Н2О). </a:t>
            </a:r>
          </a:p>
          <a:p>
            <a:r>
              <a:rPr lang="ru-RU" dirty="0" smtClean="0"/>
              <a:t>• При риске загрязнения респираторными секретами от пациента надевать одноразовый фартук, который необходимо сменить при переходе к другому пациенту.</a:t>
            </a:r>
          </a:p>
          <a:p>
            <a:r>
              <a:rPr lang="ru-RU" dirty="0" smtClean="0"/>
              <a:t>•Замену </a:t>
            </a:r>
            <a:r>
              <a:rPr lang="ru-RU" dirty="0" err="1" smtClean="0"/>
              <a:t>трахеостомической</a:t>
            </a:r>
            <a:r>
              <a:rPr lang="ru-RU" dirty="0" smtClean="0"/>
              <a:t> трубки выполнять в асептических условиях, </a:t>
            </a:r>
            <a:r>
              <a:rPr lang="ru-RU" dirty="0" err="1" smtClean="0"/>
              <a:t>трахеостомические</a:t>
            </a:r>
            <a:r>
              <a:rPr lang="ru-RU" dirty="0" smtClean="0"/>
              <a:t> трубки подвергать стерилизации.</a:t>
            </a:r>
          </a:p>
          <a:p>
            <a:r>
              <a:rPr lang="ru-RU" dirty="0" smtClean="0"/>
              <a:t> • Обеспечить индивидуальную </a:t>
            </a:r>
            <a:r>
              <a:rPr lang="ru-RU" dirty="0" err="1" smtClean="0"/>
              <a:t>санационную</a:t>
            </a:r>
            <a:r>
              <a:rPr lang="ru-RU" dirty="0" smtClean="0"/>
              <a:t> систему каждому пациенту.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698477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224136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23528" y="1369557"/>
            <a:ext cx="86409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err="1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dirty="0" smtClean="0"/>
              <a:t>Таблица №3 </a:t>
            </a:r>
          </a:p>
          <a:p>
            <a:r>
              <a:rPr lang="ru-RU" b="1" dirty="0" smtClean="0"/>
              <a:t>Требования по выполнению комплекса профилактики ВАП </a:t>
            </a:r>
            <a:r>
              <a:rPr lang="ru-RU" b="1" dirty="0" smtClean="0"/>
              <a:t>средним </a:t>
            </a:r>
            <a:r>
              <a:rPr lang="ru-RU" b="1" dirty="0" smtClean="0"/>
              <a:t>медицинским персоналом</a:t>
            </a:r>
            <a:endParaRPr lang="ru-RU" dirty="0" smtClean="0"/>
          </a:p>
          <a:p>
            <a:r>
              <a:rPr lang="ru-RU" b="1" dirty="0" smtClean="0"/>
              <a:t>Наименование </a:t>
            </a:r>
            <a:r>
              <a:rPr lang="ru-RU" b="1" dirty="0" smtClean="0"/>
              <a:t>мероприятий</a:t>
            </a:r>
            <a:endParaRPr lang="ru-RU" dirty="0" smtClean="0"/>
          </a:p>
          <a:p>
            <a:r>
              <a:rPr lang="ru-RU" dirty="0" smtClean="0"/>
              <a:t>5. </a:t>
            </a:r>
            <a:r>
              <a:rPr lang="ru-RU" dirty="0" smtClean="0"/>
              <a:t>Проводить увлажнение и согревание дыхательной смеси. • Использовать новые контуры для каждого пациента, смена при загрязнении или повреждении. Не производить замену дыхательного контура без особых показаний (явное загрязнение, нарушение функционирования и т. п.), исходя только из продолжительности его применения, при использовании контура у того же самого </a:t>
            </a:r>
            <a:r>
              <a:rPr lang="ru-RU" dirty="0" smtClean="0"/>
              <a:t>пациента.</a:t>
            </a:r>
          </a:p>
          <a:p>
            <a:r>
              <a:rPr lang="ru-RU" dirty="0" smtClean="0"/>
              <a:t>6. </a:t>
            </a:r>
            <a:r>
              <a:rPr lang="ru-RU" dirty="0" smtClean="0"/>
              <a:t>Ежедневное ведение </a:t>
            </a:r>
            <a:r>
              <a:rPr lang="ru-RU" dirty="0" err="1" smtClean="0"/>
              <a:t>чек-листа</a:t>
            </a:r>
            <a:r>
              <a:rPr lang="ru-RU" dirty="0" smtClean="0"/>
              <a:t> по уходу за пациентом, находящимся на ИВЛ больше 24 часов, </a:t>
            </a:r>
            <a:r>
              <a:rPr lang="ru-RU" b="1" dirty="0" smtClean="0"/>
              <a:t>ОБЯЗАТЕЛЬНО</a:t>
            </a:r>
          </a:p>
          <a:p>
            <a:endParaRPr lang="ru-RU" b="1" dirty="0" smtClean="0"/>
          </a:p>
          <a:p>
            <a:r>
              <a:rPr lang="ru-RU" b="1" dirty="0" smtClean="0"/>
              <a:t>Контроль: </a:t>
            </a:r>
            <a:r>
              <a:rPr lang="ru-RU" dirty="0" smtClean="0"/>
              <a:t>Аудит чек-лист </a:t>
            </a:r>
            <a:r>
              <a:rPr lang="ru-RU" dirty="0" smtClean="0"/>
              <a:t>по уходу за пациентом на ИВЛ </a:t>
            </a:r>
            <a:r>
              <a:rPr lang="ru-RU" b="1" dirty="0" smtClean="0"/>
              <a:t> </a:t>
            </a:r>
            <a:endParaRPr lang="ru-RU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142763"/>
            <a:ext cx="8501121" cy="5215196"/>
          </a:xfrm>
          <a:prstGeom prst="rect">
            <a:avLst/>
          </a:prstGeom>
        </p:spPr>
      </p:pic>
      <p:pic>
        <p:nvPicPr>
          <p:cNvPr id="3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1" y="214291"/>
            <a:ext cx="990689" cy="78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5786" y="214290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40708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40" y="1214422"/>
            <a:ext cx="8678240" cy="42862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214290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1" y="214291"/>
            <a:ext cx="990689" cy="78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0756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387" y="2000239"/>
            <a:ext cx="8229600" cy="4429157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АКТУАЛЬНОСТЬ</a:t>
            </a:r>
          </a:p>
          <a:p>
            <a:r>
              <a:rPr lang="ru-RU" sz="2000" dirty="0" err="1" smtClean="0"/>
              <a:t>Вентилятор-ассоциированная</a:t>
            </a:r>
            <a:r>
              <a:rPr lang="ru-RU" sz="2000" dirty="0" smtClean="0"/>
              <a:t> пневмония - 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нозокомиальная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пневмония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связанная с ИВЛ - является частым </a:t>
            </a:r>
            <a:r>
              <a:rPr lang="ru-RU" sz="2000" dirty="0" smtClean="0"/>
              <a:t>осложнением длительной аппаратной вентиляции лёгких. </a:t>
            </a:r>
          </a:p>
          <a:p>
            <a:r>
              <a:rPr lang="ru-RU" sz="2000" dirty="0" smtClean="0"/>
              <a:t>Возникает у 5-70% пациентов отделения реанимации. Частота развития такого рода воспалительного процесса выше у хирургических и ожоговых больных (35-80%).  </a:t>
            </a:r>
          </a:p>
          <a:p>
            <a:r>
              <a:rPr lang="ru-RU" sz="2000" dirty="0" err="1" smtClean="0"/>
              <a:t>ИВЛ-ассоциированная</a:t>
            </a:r>
            <a:r>
              <a:rPr lang="ru-RU" sz="2000" dirty="0" smtClean="0"/>
              <a:t> пневмония значительно удлиняет сроки госпитализации, в том числе пребывание на реанимационной койке, ухудшает прогноз основного заболевания. </a:t>
            </a:r>
          </a:p>
          <a:p>
            <a:r>
              <a:rPr lang="ru-RU" sz="2000" dirty="0" smtClean="0"/>
              <a:t>Летальность составляет 15-60%. Высокая смертность (больше 70%) чаще всего связана с </a:t>
            </a:r>
            <a:r>
              <a:rPr lang="ru-RU" sz="2000" dirty="0" err="1" smtClean="0"/>
              <a:t>полирезистентностью</a:t>
            </a:r>
            <a:r>
              <a:rPr lang="ru-RU" sz="2000" dirty="0" smtClean="0"/>
              <a:t> микроорганизмов</a:t>
            </a:r>
          </a:p>
          <a:p>
            <a:endParaRPr lang="ru-RU" sz="2000" dirty="0"/>
          </a:p>
        </p:txBody>
      </p:sp>
      <p:pic>
        <p:nvPicPr>
          <p:cNvPr id="6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20588" cy="83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2976" y="214290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857232"/>
            <a:ext cx="764386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lvl="0"/>
            <a:r>
              <a:rPr lang="ru-RU" sz="2000" b="1" dirty="0" smtClean="0"/>
              <a:t>Задание </a:t>
            </a:r>
            <a:r>
              <a:rPr lang="ru-RU" sz="2000" b="1" dirty="0"/>
              <a:t>№</a:t>
            </a:r>
            <a:r>
              <a:rPr lang="ru-RU" sz="2000" b="1" dirty="0" smtClean="0"/>
              <a:t>1 </a:t>
            </a:r>
            <a:r>
              <a:rPr lang="ru-RU" dirty="0" smtClean="0"/>
              <a:t>- </a:t>
            </a:r>
            <a:r>
              <a:rPr lang="kk-KZ" dirty="0" smtClean="0"/>
              <a:t>Составить </a:t>
            </a:r>
            <a:r>
              <a:rPr lang="kk-KZ" b="1" dirty="0" smtClean="0"/>
              <a:t>определение понятия</a:t>
            </a:r>
            <a:r>
              <a:rPr lang="kk-KZ" dirty="0" smtClean="0"/>
              <a:t> «И</a:t>
            </a:r>
            <a:r>
              <a:rPr lang="ru-RU" dirty="0" err="1" smtClean="0"/>
              <a:t>нфекция</a:t>
            </a:r>
            <a:r>
              <a:rPr lang="ru-RU" dirty="0" smtClean="0"/>
              <a:t> респираторного тракта» </a:t>
            </a:r>
            <a:r>
              <a:rPr lang="kk-KZ" dirty="0" smtClean="0"/>
              <a:t>со ссылками на доверяемые источники литературы.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500173"/>
            <a:ext cx="8001055" cy="40916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5143512"/>
            <a:ext cx="6120544" cy="1495634"/>
          </a:xfrm>
          <a:prstGeom prst="rect">
            <a:avLst/>
          </a:prstGeom>
        </p:spPr>
      </p:pic>
      <p:pic>
        <p:nvPicPr>
          <p:cNvPr id="4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1" y="214291"/>
            <a:ext cx="990689" cy="78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5786" y="214290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57880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34609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/>
              <a:t>Полевое задание                                             группа №2 </a:t>
            </a:r>
            <a:br>
              <a:rPr lang="ru-RU" sz="3100" b="1" dirty="0" smtClean="0"/>
            </a:br>
            <a:r>
              <a:rPr lang="ru-RU" sz="2700" dirty="0" smtClean="0"/>
              <a:t>УЧАСТНИК № 4</a:t>
            </a:r>
            <a:br>
              <a:rPr lang="ru-RU" sz="2700" dirty="0" smtClean="0"/>
            </a:br>
            <a:r>
              <a:rPr lang="ru-RU" sz="2700" dirty="0" smtClean="0"/>
              <a:t> БЕКНАЗАРОВА ЭЛЬМИРА КАЛЫКОВНА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143248"/>
          <a:ext cx="8229600" cy="2982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85786" y="214290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1" y="214291"/>
            <a:ext cx="990689" cy="78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1052737"/>
            <a:ext cx="814393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РГП на ПХВ </a:t>
            </a:r>
            <a:r>
              <a:rPr lang="ru-RU" sz="2400" b="1" dirty="0"/>
              <a:t>«Республиканский научно –практический центр психического здоровья» </a:t>
            </a:r>
            <a:r>
              <a:rPr lang="ru-RU" sz="2400" b="1" dirty="0" smtClean="0"/>
              <a:t>МЗРК</a:t>
            </a:r>
            <a:endParaRPr lang="ru-RU" sz="2400" b="1" dirty="0"/>
          </a:p>
          <a:p>
            <a:endParaRPr lang="ru-RU" dirty="0" smtClean="0"/>
          </a:p>
          <a:p>
            <a:r>
              <a:rPr lang="ru-RU" dirty="0" smtClean="0"/>
              <a:t>В РГП на ПХВ «Республиканский </a:t>
            </a:r>
            <a:r>
              <a:rPr lang="ru-RU" dirty="0"/>
              <a:t>научно –практический центр психического здоровья</a:t>
            </a:r>
            <a:r>
              <a:rPr lang="ru-RU" dirty="0" smtClean="0"/>
              <a:t>» имеется отделение </a:t>
            </a:r>
            <a:r>
              <a:rPr lang="ru-RU" dirty="0"/>
              <a:t>реанимации и интенсивной терапии </a:t>
            </a:r>
            <a:r>
              <a:rPr lang="ru-RU" dirty="0" smtClean="0"/>
              <a:t>на 5 коек.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Оснащение </a:t>
            </a:r>
            <a:r>
              <a:rPr lang="ru-RU" dirty="0"/>
              <a:t>- 1 ИВЛ аппарат</a:t>
            </a:r>
          </a:p>
          <a:p>
            <a:r>
              <a:rPr lang="ru-RU" dirty="0"/>
              <a:t>                        - </a:t>
            </a:r>
            <a:r>
              <a:rPr lang="ru-RU" dirty="0" smtClean="0"/>
              <a:t>дефибриллятор-1</a:t>
            </a:r>
          </a:p>
          <a:p>
            <a:r>
              <a:rPr lang="ru-RU" dirty="0" smtClean="0"/>
              <a:t>                        - функциональные кровати </a:t>
            </a:r>
          </a:p>
          <a:p>
            <a:r>
              <a:rPr lang="ru-RU" dirty="0"/>
              <a:t>	 </a:t>
            </a:r>
            <a:r>
              <a:rPr lang="ru-RU" dirty="0" smtClean="0"/>
              <a:t>     - </a:t>
            </a:r>
            <a:r>
              <a:rPr lang="ru-RU" dirty="0" err="1" smtClean="0"/>
              <a:t>электроотсос</a:t>
            </a:r>
            <a:endParaRPr lang="ru-RU" dirty="0" smtClean="0"/>
          </a:p>
          <a:p>
            <a:r>
              <a:rPr lang="ru-RU" dirty="0"/>
              <a:t>	 </a:t>
            </a:r>
            <a:r>
              <a:rPr lang="ru-RU" dirty="0" smtClean="0"/>
              <a:t>     - </a:t>
            </a:r>
            <a:r>
              <a:rPr lang="ru-RU" dirty="0" err="1" smtClean="0"/>
              <a:t>центролизованный</a:t>
            </a:r>
            <a:r>
              <a:rPr lang="ru-RU" dirty="0" smtClean="0"/>
              <a:t> кислород в палаты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Расходные материалы. </a:t>
            </a:r>
            <a:r>
              <a:rPr lang="ru-RU" dirty="0" smtClean="0"/>
              <a:t>Обеспеченье  в полном объеме средствами индивидуальной защиты(халаты, фартуки, маски, шапочки, очки, экраны, щитки, перчатка)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Медицинские изделия и лекарственные средства</a:t>
            </a:r>
            <a:r>
              <a:rPr lang="ru-RU" dirty="0" smtClean="0"/>
              <a:t> обеспечение </a:t>
            </a:r>
            <a:r>
              <a:rPr lang="ru-RU" dirty="0"/>
              <a:t>в достаточном  объёме необходимом для работы </a:t>
            </a:r>
            <a:r>
              <a:rPr lang="ru-RU" dirty="0" smtClean="0"/>
              <a:t>; комплектация </a:t>
            </a:r>
            <a:r>
              <a:rPr lang="ru-RU" dirty="0"/>
              <a:t>расходными материалами для ИВЛ достаточная. В наличии и в запасе ИМН одноразового использования фильтры, контуры, </a:t>
            </a:r>
            <a:r>
              <a:rPr lang="ru-RU" dirty="0" err="1"/>
              <a:t>эндотрахеальные</a:t>
            </a:r>
            <a:r>
              <a:rPr lang="ru-RU" dirty="0"/>
              <a:t> трубки, катетеры, канюли и </a:t>
            </a:r>
            <a:r>
              <a:rPr lang="ru-RU" dirty="0" err="1"/>
              <a:t>др</a:t>
            </a:r>
            <a:r>
              <a:rPr lang="ru-RU" dirty="0"/>
              <a:t> 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5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857256" cy="96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2976" y="275547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9101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142984"/>
            <a:ext cx="7960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Задание №4 – </a:t>
            </a:r>
            <a:r>
              <a:rPr lang="ru-RU" sz="2400" dirty="0" smtClean="0"/>
              <a:t>подготовить тестовые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  <a:r>
              <a:rPr lang="ru-RU" sz="2400" dirty="0" smtClean="0"/>
              <a:t> </a:t>
            </a:r>
          </a:p>
        </p:txBody>
      </p:sp>
      <p:pic>
        <p:nvPicPr>
          <p:cNvPr id="3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"/>
            <a:ext cx="846520" cy="85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0100" y="275547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714488"/>
            <a:ext cx="8072494" cy="4944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Тестовые вопросы для проверки знания врачей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Какое утверждение правильное?: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а. ВАП является одной из самых частых инфекций пациентов отделений интенсивной терапии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б. ВАП является одной из самых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редких внутрибольничных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инфекций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в. ВАП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сокращает летальность и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срок госпитализации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г. Профилактика ВАП основана на использовании антибиотиков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д. ВАП - это частое ИСМП в хирургических отделениях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Какое состояние называется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вентилятор-ассоциированное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состояние?: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ухудшение показателей газообмена на срок не менее 2 дней с последующей стабилизацией или улучшением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оксигенации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б. ухудшение показателей газообмена на срок не менее 3 дней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нейрофункциональное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расстройство у пациентов, находящихся на ИВЛ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г.это  появление симптомов трахеита.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д. ухудшение показателей газообмена на срок менее 2 дней без  стабилизации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47892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357298"/>
            <a:ext cx="8572560" cy="4969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Какие симптомы и признаки обязательны для постановки диагноза ВАП?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 Новые, прогрессирующие 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персистирующие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легочные инфильтраты по данным рентгенологических исследований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б. Лихорадка (&gt; 38°С)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 Лейкопения (&lt; 4000/мм3 )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Лейкоцитоз (≥ 12 000/мм3 )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Ни один из симптомов и признаков ВАП не обладает 100%-ной специфичностью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ВАП определяется как пневмония, развившаяся после интубации трахеи и начала ИВЛ не ранее чем: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 через 12 часов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б. через 24 часа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через 48 часов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через 72 часа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д.через6 часов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45980"/>
            <a:ext cx="723024" cy="73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664" y="275547"/>
            <a:ext cx="6461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Спецализированныц цикл «Профилактика инфекций и инфекционный контроль» </a:t>
            </a:r>
          </a:p>
          <a:p>
            <a:pPr algn="ctr"/>
            <a:r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 в рамках проекта НЦОЗ и 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7444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357298"/>
            <a:ext cx="79586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Какие из нижеперечисленных факторов не повышают риск развития ВАП?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 возраст старше 65 лет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б. горизонтальное неподвижное положение пациента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 наличие удаленного очага инфекции в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организме 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перерастяжение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желудка,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болюсное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энтеральное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питание 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пост-пилорическое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энтеральное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питание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Какие из нижеперечисленных мер неэффективны в профилактике ВАП?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 профилактика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перерастяжения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желудка 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рефлюкса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б. как можно более ранняя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экстубация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 обеспечение герметичности дыхательного контура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соблюдение санитарных правил использования дыхательной аппаратуры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промывание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эндотрахеальной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трубки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физраствором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275547"/>
            <a:ext cx="6461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Спецализированныц цикл «Профилактика инфекций и инфекционный контроль» </a:t>
            </a:r>
          </a:p>
          <a:p>
            <a:pPr algn="ctr"/>
            <a:r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 в рамках проекта НЦОЗ и 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45980"/>
            <a:ext cx="723024" cy="73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6502233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357298"/>
            <a:ext cx="85725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является основным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источником патогенных микроорганизмов при развитии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ВАП?: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микрофлора ротоглотки и желудка, мигрирующая в легкие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б. загрязненные руки медперсонала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 нестерильные катетеры для аспирации секрета из дыхательных путей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воздух в дыхательном контуре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не относится к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обязательным мерам профилактики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ВАП?: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 подъем изголовья койки б. регулярная санация ротовой полости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 удаление секрета из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надманжеточного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пространства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системная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антибиотикопрофилактика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оценка готовности к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экстубации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е. 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фильтр аппарата ИВЛ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275547"/>
            <a:ext cx="6461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Спецализированныц цикл «Профилактика инфекций и инфекционный контроль» </a:t>
            </a:r>
          </a:p>
          <a:p>
            <a:pPr algn="ctr"/>
            <a:r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 в рамках проекта НЦОЗ и 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45980"/>
            <a:ext cx="723024" cy="73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806451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357298"/>
            <a:ext cx="85725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На какой угол рекомендуется поднять изголовье кровати пациента на ИВЛ?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 20 градусов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градусов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 50 градусов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90 градусов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д.10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градусов</a:t>
            </a:r>
          </a:p>
          <a:p>
            <a:pPr marL="457200">
              <a:spcAft>
                <a:spcPts val="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Сколько составляет оптимальное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давление в манжете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интубационной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трубки?: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 10 см вод. ст.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б.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20-30 см вод. ст.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 50 см вод. ст.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75 см вод. ст.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д.40 см вод. ст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тестовые задания для врачей: 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       	2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	 	3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ж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4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в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	5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е </a:t>
            </a:r>
          </a:p>
          <a:p>
            <a:pPr marL="457200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	7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	8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г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	9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б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10: б </a:t>
            </a:r>
          </a:p>
          <a:p>
            <a:pPr marL="457200">
              <a:spcAft>
                <a:spcPts val="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275547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723024" cy="73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203705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285860"/>
            <a:ext cx="8249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Тестовые задания для медсестер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утверждения правильные?: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 ВАП является одной из самых частых инфекций пациентов отделений интенсивной терапии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б. ВАП является одной из самых частых внутрибольничных инфекций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 ВАП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риска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риска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летального исхода и удлиняет срок госпитализации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Профилактика ВАП основана на использовании антибиотиков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ВАП-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ИСМП   с применением не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инвазивных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процедур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относится к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вентилятор-ассоциированному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состоянию?: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 ухудшение показателей газообмена на срок не менее 2 дней с последующей стабилизацией или улучшением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оксигенации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б. ухудшение показателей газообмена на срок не менее 3 дней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нейрофункциональное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расстройство у пациентов, находящихся на ИВЛ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г.это  появление симптомов  бронхита.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 ухудшение показателей газообмена в течение суток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0" y="245980"/>
            <a:ext cx="928600" cy="94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8662" y="275547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39775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500174"/>
            <a:ext cx="792961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Какие из нижеперечисленных факторов НЕ повышают риск развития ВАП?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 возраст старше 65 лет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б. горизонтальное неподвижное положение пациента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 наличие удаленного очага инфекции в организме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хронические болезни легких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пост-пилорическое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энтеральное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питание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Какие из нижеперечисленных мер неэффективны в профилактике ВАП?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 профилактика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перерастяжения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желудка 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рефлюкса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б. как можно более ранняя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экстубация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 обеспечение герметичности дыхательного контура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соблюдение санитарных правил использования дыхательной аппаратуры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промывание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эндотрахеальной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трубки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физраствором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338469"/>
            <a:ext cx="794462" cy="80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1538" y="275547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8404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387" y="1142985"/>
            <a:ext cx="8229600" cy="4857784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400" b="1" dirty="0" smtClean="0"/>
              <a:t>ОПРЕДЕЛЕНИЕ</a:t>
            </a:r>
          </a:p>
          <a:p>
            <a:r>
              <a:rPr lang="ru-RU" sz="2400" b="1" dirty="0" smtClean="0"/>
              <a:t> </a:t>
            </a:r>
            <a:r>
              <a:rPr lang="ru-RU" sz="2400" b="1" i="1" dirty="0" err="1" smtClean="0"/>
              <a:t>Нозокомиальная</a:t>
            </a:r>
            <a:r>
              <a:rPr lang="ru-RU" sz="2400" b="1" i="1" dirty="0" smtClean="0"/>
              <a:t> (внутрибольничная, госпитальная) пневмония </a:t>
            </a:r>
            <a:r>
              <a:rPr lang="ru-RU" sz="2400" b="1" dirty="0" smtClean="0"/>
              <a:t>-  </a:t>
            </a:r>
            <a:r>
              <a:rPr lang="ru-RU" sz="2400" dirty="0" err="1" smtClean="0"/>
              <a:t>пневмония</a:t>
            </a:r>
            <a:r>
              <a:rPr lang="ru-RU" sz="2400" dirty="0" smtClean="0"/>
              <a:t>, развивающаяся через 48 и более часов после госпитализации, при отсутствии инкубационного периода на момент поступления больного в стационар.</a:t>
            </a:r>
          </a:p>
          <a:p>
            <a:r>
              <a:rPr lang="ru-RU" sz="2400" b="1" i="1" dirty="0" err="1" smtClean="0"/>
              <a:t>Вентилятор-ассоциированная</a:t>
            </a:r>
            <a:r>
              <a:rPr lang="ru-RU" sz="2400" b="1" i="1" dirty="0" smtClean="0"/>
              <a:t> пневмония </a:t>
            </a:r>
            <a:r>
              <a:rPr lang="ru-RU" sz="2400" dirty="0" smtClean="0"/>
              <a:t>- 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нозокомиальная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пневмония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развившаяся не ранее 48 часов от момента интубации и начала проведения ИВЛ, при отсутствии признаков легочной инфекции  на момент интубации</a:t>
            </a:r>
            <a:endParaRPr lang="ru-RU" sz="2400" dirty="0" smtClean="0"/>
          </a:p>
          <a:p>
            <a:endParaRPr lang="ru-RU" sz="2000" dirty="0"/>
          </a:p>
        </p:txBody>
      </p:sp>
      <p:pic>
        <p:nvPicPr>
          <p:cNvPr id="6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20588" cy="83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2976" y="275546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352023"/>
            <a:ext cx="835824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Что является основным источником патогенных микроорганизмов при развитии ВАП?: 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 микрофлора ротоглотки и желудка, мигрирующая в легкие 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б. загрязненные руки медперсонала 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 нестерильные катетеры для аспирации секрета из дыхательных путей 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воздух в дыхательном контуре 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 загрязнение  наружных поверхностей   оборудования </a:t>
            </a:r>
          </a:p>
          <a:p>
            <a:pPr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Какие профилактические мероприятия направлены на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уменьшение колонизации ротоглотки микроорганизмами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?: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подъем изголовья койки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б.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регулярная санация ротовой полости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удаление секрета из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надманжеточного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пространства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Профилактика  желудка 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рефлюкса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риска случайной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экстубации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275547"/>
            <a:ext cx="6557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 в рамках проекта НЦОЗ и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45980"/>
            <a:ext cx="723024" cy="73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7222599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2963" y="1225689"/>
            <a:ext cx="832157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Какие из следующих мероприятий способствуют снижению риска колонизации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эндотрахеальной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трубки и контаминации легких: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 подъем изголовья койки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б. использование закрытой системы для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эндотрахеальной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санации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 обеспечение  обработки дыхательного контура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использование  открытой системы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эндотрахеальной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санации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 применение стерильной воды в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увлажнителе</a:t>
            </a:r>
          </a:p>
          <a:p>
            <a:pPr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Подъем изголовья койки способствует: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 уменьшению колонизации ротоглотки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б. снижению риска аспирации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 снижению колонизации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эндотрахеальной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трубки и контаминации легких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профилактике тромбозов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 профилактике пролежней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275547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723024" cy="73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7222599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92875"/>
            <a:ext cx="8215370" cy="769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Не относится к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обязательным мерам профилактики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ВАП?: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 подъем изголовья койки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б. регулярная санация ротовой полости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 удаление секрета из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надманжеточного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пространства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системная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антибиотикопрофилактика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 оценка готовности к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экстубации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На какой угол рекомендуется поднять изголовье кровати пациента на ИВЛ?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 10 градусов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б. 30 градусов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 50 градусов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90 градусов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д.60 см вод.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тестовые задания для медсестер: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а,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6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а                   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7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е                   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8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9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г 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а                   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10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846520" cy="85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0100" y="275547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800278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1525215"/>
            <a:ext cx="8821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Задание №5 </a:t>
            </a:r>
            <a:r>
              <a:rPr lang="ru-RU" sz="2400" dirty="0" smtClean="0"/>
              <a:t>- Составить единую Стандартную операционную процедуру (СОП) по профилактике ВАП</a:t>
            </a:r>
            <a:endParaRPr lang="ru-RU" sz="2400" dirty="0"/>
          </a:p>
        </p:txBody>
      </p:sp>
      <p:pic>
        <p:nvPicPr>
          <p:cNvPr id="4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865900" cy="87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8662" y="275547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1995931"/>
              </p:ext>
            </p:extLst>
          </p:nvPr>
        </p:nvGraphicFramePr>
        <p:xfrm>
          <a:off x="1714480" y="2443780"/>
          <a:ext cx="5572165" cy="39141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5016"/>
                <a:gridCol w="1715016"/>
                <a:gridCol w="1356902"/>
                <a:gridCol w="785231"/>
              </a:tblGrid>
              <a:tr h="5868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1" marR="51391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 dirty="0">
                          <a:effectLst/>
                        </a:rPr>
                        <a:t>КГП на ПХВ «ЦЕНТР ПСИХИЧЕСКОГО ЗДОРОВЬЯ» УОЗ г.Алматы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1" marR="5139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0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effectLst/>
                        </a:rPr>
                        <a:t>Наименование структурного подразделения: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1" marR="51391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ОРИТ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1" marR="5139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3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effectLst/>
                        </a:rPr>
                        <a:t>Название документа: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1" marR="51391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600"/>
                        </a:spcAft>
                      </a:pPr>
                      <a:r>
                        <a:rPr lang="ru-RU" sz="1000" dirty="0">
                          <a:effectLst/>
                        </a:rPr>
                        <a:t>СОП «Профилактика вентилятор – ассоциированной пневмонии»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1" marR="5139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7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effectLst/>
                        </a:rPr>
                        <a:t>Утвержден: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1" marR="51391" marT="0" marB="0"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 Приказом  № 135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1" marR="5139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7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effectLst/>
                        </a:rPr>
                        <a:t>Дата утверждения: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1" marR="51391" marT="0" marB="0"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30.03.2022 года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1" marR="5139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755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Разработчик: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1" marR="513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Должность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1" marR="513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ФИО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1" marR="513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подпись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1" marR="51391" marT="0" marB="0"/>
                </a:tc>
              </a:tr>
              <a:tr h="4458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Зав. ОРИТ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1" marR="513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Левыкина Н.И.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1" marR="513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1" marR="51391" marT="0" marB="0"/>
                </a:tc>
              </a:tr>
              <a:tr h="7540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Согласовано: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1" marR="513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1" marR="513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1" marR="51391" marT="0" marB="0"/>
                </a:tc>
                <a:tc>
                  <a:txBody>
                    <a:bodyPr/>
                    <a:lstStyle/>
                    <a:p>
                      <a:pPr marL="56197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1" marR="51391" marT="0" marB="0"/>
                </a:tc>
              </a:tr>
              <a:tr h="1717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Дата согласования: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1" marR="513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01.04.2022 г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1" marR="513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1" marR="513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1" marR="51391" marT="0" marB="0"/>
                </a:tc>
              </a:tr>
              <a:tr h="3435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Ответственный за исполнение: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1" marR="513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Врачи, средний мед.персонал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1" marR="513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1" marR="513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1" marR="51391" marT="0" marB="0"/>
                </a:tc>
              </a:tr>
              <a:tr h="3435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Дата введения 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в действие: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1" marR="513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01.04.2022 г.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1" marR="513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1" marR="513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1" marR="51391" marT="0" marB="0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5" y="2500306"/>
            <a:ext cx="714380" cy="41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74448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500174"/>
            <a:ext cx="7781518" cy="2678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1.Цель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Сокращение случаев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вентилятор-ассоциированной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пневмонии (ВАП) и других внутрибольничных осложнений у пациентов отделений интенсивной терапии, находящихся на искусственной вентиляции легких (ИВЛ).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безопасности медицинской помощи для госпитализированных пациентов.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Внедрение международных стандартов профилактики ВАП.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275547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0" y="245980"/>
            <a:ext cx="928600" cy="94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9196923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500174"/>
            <a:ext cx="7858180" cy="4037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Актуальность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ВАП является одной из самых частых инфекций пациентов отделений интенсивной терапии.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Частота ВАП составляет 1-4 случаев на 1000 ИВЛ дней или 10-20% пациентов, находящихся на ИВЛ дольше 48 часов.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Риск летального исхода при развитии ВАП увеличивается минимум на 9-13%.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ВАП увеличивает длительность пребывания в ОРИТ, в среднем, на 4 дня, в стационаре  - на 4-14 дней.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Внедрение комплекса обязательных мероприятий по профилактике ВАП позволяет снизить частоту предотвратимых АП на 40-80%.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0" y="245980"/>
            <a:ext cx="928600" cy="94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4414" y="275547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676297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428736"/>
            <a:ext cx="81439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Область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СОП применим в ОРИТ, где находятся пациенты с ИВЛ.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Персонал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участвующий в выполнении СОП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Сотрудники ОРИТ: заведующие, реаниматологи, средний медицинский персонал.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Эпидемиолог.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Главная медицинская сестра.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Отдел управления качеством медицинской помощи.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Отдел медицинской статистики.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Определения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Нозокомиальная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пневмония, связанная с проведением ИВЛ,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вентилятор-ассоциированная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пневмония (НП-ИВЛ, ВАП)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— пневмония, развившаяся не ранее чем через 48 час. от момента интубации трахеи и начала проведения ИВЛ, при отсутствии признаков легочной инфекции на момент интубации.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0" y="245980"/>
            <a:ext cx="1000038" cy="101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0100" y="275547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306132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73" y="98991"/>
            <a:ext cx="678221" cy="68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0100" y="84847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285860"/>
            <a:ext cx="874224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Компоненты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СОП 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Профилактические мероприятия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Контроль мероприятий ВАП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6.1Профилактические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 ВАП: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Ежедневная оценка необходимости ИВЛ пациента  и готовности к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экстубации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прерывание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седации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ранняя активизация  пациента.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Подъем изголовья  функциональной кровати  на угол 30-45 градусов.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Обеспечить индивидуальную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санационную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систему каждому пациенту.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Применение закрытых  аспирационных систем с  герметичностью дыхательного контура при удалении конденсата. При использовании открытых систем для аспирации секретов с  использованием катетеров однократного применения.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Проведение санации  дыхательных путей. Удаление скопления секрета 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надманжеточном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пространстве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эндотрахеальной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трубки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производить замену дыхательного контура без особых показаний, смена при загрязнении или повреждении.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39622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73" y="98991"/>
            <a:ext cx="678221" cy="68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0100" y="84847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285860"/>
            <a:ext cx="842968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6.1 Профилактические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ВАП (продолжение):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Санация </a:t>
            </a: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ротовой полости  с использованием раствора  </a:t>
            </a:r>
            <a:r>
              <a:rPr lang="ru-RU" sz="20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хлоргексидина</a:t>
            </a: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деконтаминация</a:t>
            </a: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ротоглотки</a:t>
            </a:r>
          </a:p>
          <a:p>
            <a:pPr marL="342900" lvl="0" indent="-342900"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8. Своевременное </a:t>
            </a: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удаление   </a:t>
            </a:r>
            <a:r>
              <a:rPr lang="ru-RU" sz="20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гастроэнтеральных</a:t>
            </a: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зондов</a:t>
            </a:r>
          </a:p>
          <a:p>
            <a:pPr marL="342900" lvl="0" indent="-342900"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9. </a:t>
            </a: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Применение  стерильных изделий мед. назначения 1одноразового использования  </a:t>
            </a:r>
          </a:p>
          <a:p>
            <a:pPr marL="342900" lvl="0" indent="-342900">
              <a:spcAft>
                <a:spcPts val="0"/>
              </a:spcAft>
              <a:tabLst>
                <a:tab pos="540385" algn="l"/>
              </a:tabLst>
            </a:pPr>
            <a:r>
              <a:rPr lang="ru-RU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10. Выполнение  </a:t>
            </a: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гигиены рук,  использование  перчаток, соблюдение  стандартных мер предосторожности.</a:t>
            </a:r>
          </a:p>
          <a:p>
            <a:pPr marL="342900" lvl="0" indent="-342900">
              <a:spcAft>
                <a:spcPts val="0"/>
              </a:spcAft>
              <a:tabLst>
                <a:tab pos="540385" algn="l"/>
              </a:tabLst>
            </a:pPr>
            <a:r>
              <a:rPr lang="ru-RU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11.  </a:t>
            </a: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Безопасное обращение с медицинскими отходами, </a:t>
            </a:r>
            <a:r>
              <a:rPr lang="ru-RU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бельём.</a:t>
            </a:r>
          </a:p>
          <a:p>
            <a:pPr marL="342900" lvl="0" indent="-342900">
              <a:spcAft>
                <a:spcPts val="0"/>
              </a:spcAft>
              <a:tabLst>
                <a:tab pos="540385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12. Дезинфекция и стерилизации ингаляционного и др. оборудования многоразового пользования.</a:t>
            </a:r>
          </a:p>
          <a:p>
            <a:pPr marL="342900" lvl="0" indent="-342900">
              <a:spcAft>
                <a:spcPts val="0"/>
              </a:spcAft>
              <a:tabLst>
                <a:tab pos="540385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13.Очистка поверхностей окружающей среды пациента.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540385" algn="l"/>
              </a:tabLs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39622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1428737"/>
            <a:ext cx="8143932" cy="4981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6.2 Контроль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профилактических мер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вентилятор-ассоциированной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пневмонии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включает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1.Контроль профилактических мер: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  <a:tabLst>
                <a:tab pos="18034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 стандартного случая  ВАП.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  <a:tabLst>
                <a:tab pos="18034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Учет всех случаев пациентов находящихся на ИВЛ;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  <a:tabLst>
                <a:tab pos="18034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Ежедневный мониторинг активного наблюдения  за выявлением   вентилятор ассоциированной пневмонией (чек -лист).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  <a:tabLst>
                <a:tab pos="18034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Предоставление аналитического отчета лечащим врачам ОРИТ, заведующему отделением.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2.Эпидемиологический контроль ВАП: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131445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• Учет всех случаев ВАП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131445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•Учет количества дней ИВЛ по отделениям и по стационару;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131445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• Мониторинг за пациентами, находящихся на ИВЛ - Чек лист (см. Приложение к СОП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28600" indent="131445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•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Оперативный и ретроспективный анализ ВАП, включающий анализ частоты, динамики и этиологии; </a:t>
            </a:r>
            <a:endParaRPr lang="ru-RU" dirty="0"/>
          </a:p>
        </p:txBody>
      </p:sp>
      <p:pic>
        <p:nvPicPr>
          <p:cNvPr id="4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45981"/>
            <a:ext cx="714380" cy="72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1538" y="275547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0060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387" y="1643051"/>
            <a:ext cx="8229600" cy="4286279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000" b="1" dirty="0" smtClean="0"/>
          </a:p>
          <a:p>
            <a:r>
              <a:rPr lang="ru-RU" sz="2000" b="1" dirty="0" smtClean="0"/>
              <a:t>Вентилятор ассоциированная пневмония должна соответствовать одному из приведенных ниже критериев:</a:t>
            </a:r>
          </a:p>
          <a:p>
            <a:r>
              <a:rPr lang="ru-RU" sz="2000" dirty="0" smtClean="0"/>
              <a:t>1. Хрипы или тупой звук при перкуссии во время </a:t>
            </a:r>
            <a:r>
              <a:rPr lang="ru-RU" sz="2000" dirty="0" err="1" smtClean="0"/>
              <a:t>физикального</a:t>
            </a:r>
            <a:r>
              <a:rPr lang="ru-RU" sz="2000" dirty="0" smtClean="0"/>
              <a:t> обследования грудной клетки, кашель, лихорадка 37.0 С и выше,  </a:t>
            </a:r>
          </a:p>
          <a:p>
            <a:r>
              <a:rPr lang="ru-RU" sz="2000" dirty="0" smtClean="0"/>
              <a:t>2. Наличие одного из перечисленных ниже обстоятельств:</a:t>
            </a:r>
          </a:p>
          <a:p>
            <a:pPr>
              <a:buNone/>
            </a:pPr>
            <a:r>
              <a:rPr lang="ru-RU" sz="2000" dirty="0" smtClean="0"/>
              <a:t>	-вновь возникшая гнойная мокрота или изменение характера мокроты; </a:t>
            </a:r>
          </a:p>
          <a:p>
            <a:pPr>
              <a:buNone/>
            </a:pPr>
            <a:r>
              <a:rPr lang="ru-RU" sz="2000" dirty="0" smtClean="0"/>
              <a:t>	-выделение микроорганизма в посеве крови;</a:t>
            </a:r>
          </a:p>
        </p:txBody>
      </p:sp>
      <p:pic>
        <p:nvPicPr>
          <p:cNvPr id="6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20588" cy="83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2976" y="275546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5" y="1285860"/>
            <a:ext cx="8429685" cy="4621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49213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Расчёт 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Индикаторов качества процесса и результатов профилактики ВАП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1 .Частота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вентилятор-ассоциированной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пневмонии (ВАП) определяется как число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вентилятор-ассоциированных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пневмоний на 1000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ИВЛ-дней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Расчет осуществляется по формуле: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(Общее количество VAP во всех отделениях интенсивной терапии) /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(Общее количество дней на ИВЛ во всех отделениях интенсивной терапии)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1000 =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Например: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 (А) – количество ВАП за месяц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 – количество всего пациентов находившихся на ИВЛ,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– количество дней нахождения на ИВЛ каждого пациента,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25*3=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75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(В)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общее количество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ИВЛ\дней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всех пациентов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Частота  вентилятор ассоциированной пневмонии на 1000 дней на ИВЛ составит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131445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12/75*1000= 160.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2.Расчет по соблюдению мониторинга профилактики ВАП осуществляется на основе собранных данных соответствующего чек листа.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850" y="245981"/>
            <a:ext cx="815249" cy="82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0100" y="275547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013926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3" y="1628801"/>
            <a:ext cx="8435607" cy="4371968"/>
          </a:xfrm>
          <a:prstGeom prst="rect">
            <a:avLst/>
          </a:prstGeom>
        </p:spPr>
      </p:pic>
      <p:pic>
        <p:nvPicPr>
          <p:cNvPr id="3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45981"/>
            <a:ext cx="714380" cy="72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7224" y="275547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176218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699792" y="2564904"/>
            <a:ext cx="2808312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СОП</a:t>
            </a:r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 flipV="1">
            <a:off x="5176304" y="4138229"/>
            <a:ext cx="763848" cy="1105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5508104" y="3371298"/>
            <a:ext cx="1224136" cy="273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2699792" y="1827935"/>
            <a:ext cx="550912" cy="946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4978896" y="1722942"/>
            <a:ext cx="529208" cy="1118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627784" y="4138229"/>
            <a:ext cx="757808" cy="1035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57224" y="285728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785724" cy="79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7224" y="1285861"/>
            <a:ext cx="46484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Профилактика вентилятор – ассоциированной пневмонии»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2818224"/>
              </p:ext>
            </p:extLst>
          </p:nvPr>
        </p:nvGraphicFramePr>
        <p:xfrm>
          <a:off x="4031900" y="1281093"/>
          <a:ext cx="5400680" cy="230390"/>
        </p:xfrm>
        <a:graphic>
          <a:graphicData uri="http://schemas.openxmlformats.org/drawingml/2006/table">
            <a:tbl>
              <a:tblPr/>
              <a:tblGrid>
                <a:gridCol w="5400680"/>
              </a:tblGrid>
              <a:tr h="2303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357818" y="1285860"/>
            <a:ext cx="33575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процедуры аспирации 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электроотсосом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85720" y="5214951"/>
            <a:ext cx="52669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Кормление пациентов,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находящихся на постельном режиме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4988695"/>
              </p:ext>
            </p:extLst>
          </p:nvPr>
        </p:nvGraphicFramePr>
        <p:xfrm>
          <a:off x="4857752" y="3714752"/>
          <a:ext cx="5072098" cy="260922"/>
        </p:xfrm>
        <a:graphic>
          <a:graphicData uri="http://schemas.openxmlformats.org/drawingml/2006/table">
            <a:tbl>
              <a:tblPr/>
              <a:tblGrid>
                <a:gridCol w="5072098"/>
              </a:tblGrid>
              <a:tr h="1080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«Интубация трахеи»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4572000" y="5227361"/>
            <a:ext cx="4572000" cy="69403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 ухода за полостью рта.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026510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500175"/>
            <a:ext cx="785818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131445">
              <a:spcAft>
                <a:spcPts val="0"/>
              </a:spcAft>
            </a:pPr>
            <a:r>
              <a:rPr lang="ru-RU" sz="4400" i="1" dirty="0" smtClean="0">
                <a:solidFill>
                  <a:srgbClr val="1059F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БЛАГОДАРИМ ЗА ВНИМАНИЕ </a:t>
            </a:r>
          </a:p>
          <a:p>
            <a:pPr marL="228600" indent="131445" algn="ctr">
              <a:spcAft>
                <a:spcPts val="0"/>
              </a:spcAft>
            </a:pPr>
            <a:endParaRPr lang="ru-RU" sz="44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131445" algn="ctr">
              <a:spcAft>
                <a:spcPts val="0"/>
              </a:spcAft>
            </a:pPr>
            <a:r>
              <a:rPr lang="ru-RU" sz="3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 сайт</a:t>
            </a:r>
            <a:r>
              <a:rPr lang="ru-RU" sz="28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28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https://hls.kz/</a:t>
            </a:r>
            <a:endParaRPr lang="ru-RU" sz="28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131445" algn="ctr">
              <a:spcAft>
                <a:spcPts val="0"/>
              </a:spcAft>
            </a:pPr>
            <a:r>
              <a:rPr lang="ru-RU" sz="28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3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в </a:t>
            </a:r>
            <a:r>
              <a:rPr lang="ru-RU" sz="36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соцсетях</a:t>
            </a:r>
            <a:r>
              <a:rPr lang="ru-RU" sz="3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                         </a:t>
            </a:r>
            <a:r>
              <a:rPr lang="en-US" sz="2800" dirty="0" smtClean="0">
                <a:hlinkClick r:id="rId3"/>
              </a:rPr>
              <a:t>https://www.instagram.com/ncph_kz/</a:t>
            </a:r>
            <a:endParaRPr lang="ru-RU" sz="2800" dirty="0" smtClean="0"/>
          </a:p>
          <a:p>
            <a:pPr marL="228600" indent="131445" algn="ctr"/>
            <a:r>
              <a:rPr lang="en-US" sz="2800" dirty="0" smtClean="0">
                <a:hlinkClick r:id="rId4"/>
              </a:rPr>
              <a:t>https://www.facebook.com/www.hls.kz</a:t>
            </a:r>
            <a:r>
              <a:rPr lang="ru-RU" sz="2800" dirty="0" smtClean="0"/>
              <a:t> </a:t>
            </a:r>
            <a:endParaRPr lang="en-US" sz="2800" dirty="0" smtClean="0"/>
          </a:p>
          <a:p>
            <a:pPr marL="228600" indent="131445" algn="ctr">
              <a:spcAft>
                <a:spcPts val="0"/>
              </a:spcAft>
            </a:pPr>
            <a:endParaRPr lang="ru-RU" sz="4400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131445">
              <a:spcAft>
                <a:spcPts val="0"/>
              </a:spcAft>
            </a:pPr>
            <a:endParaRPr lang="ru-RU" sz="44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131445">
              <a:spcAft>
                <a:spcPts val="0"/>
              </a:spcAft>
            </a:pPr>
            <a:endParaRPr lang="ru-RU" sz="4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0" y="245980"/>
            <a:ext cx="108012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1538" y="275547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0139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387" y="1285861"/>
            <a:ext cx="8229600" cy="3500462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dirty="0" smtClean="0"/>
              <a:t>	-выделение микроорганизма в материале, полученном методом </a:t>
            </a:r>
            <a:r>
              <a:rPr lang="ru-RU" sz="2000" dirty="0" err="1" smtClean="0"/>
              <a:t>чрезтрахеальной</a:t>
            </a:r>
            <a:r>
              <a:rPr lang="ru-RU" sz="2000" dirty="0" smtClean="0"/>
              <a:t> аспирации, смывов с бронхов или биопсии;</a:t>
            </a:r>
          </a:p>
          <a:p>
            <a:pPr>
              <a:buNone/>
            </a:pPr>
            <a:r>
              <a:rPr lang="ru-RU" sz="2000" dirty="0" smtClean="0"/>
              <a:t>	-выделение вируса или обнаружение вирусного антигена в секрете бронхов;</a:t>
            </a:r>
          </a:p>
          <a:p>
            <a:pPr>
              <a:buNone/>
            </a:pPr>
            <a:r>
              <a:rPr lang="ru-RU" sz="2000" dirty="0" smtClean="0"/>
              <a:t>	-</a:t>
            </a:r>
            <a:r>
              <a:rPr lang="ru-RU" sz="2000" dirty="0" err="1" smtClean="0"/>
              <a:t>диагностически</a:t>
            </a:r>
            <a:r>
              <a:rPr lang="ru-RU" sz="2000" dirty="0" smtClean="0"/>
              <a:t> значимый титр антител класса </a:t>
            </a:r>
            <a:r>
              <a:rPr lang="ru-RU" sz="2000" dirty="0" err="1" smtClean="0"/>
              <a:t>IgM</a:t>
            </a:r>
            <a:r>
              <a:rPr lang="ru-RU" sz="2000" dirty="0" smtClean="0"/>
              <a:t> или четырехкратное возрастание в парных образцах сыворотки уровня антител класса </a:t>
            </a:r>
            <a:r>
              <a:rPr lang="ru-RU" sz="2000" dirty="0" err="1" smtClean="0"/>
              <a:t>IgG</a:t>
            </a:r>
            <a:r>
              <a:rPr lang="ru-RU" sz="2000" dirty="0" smtClean="0"/>
              <a:t> к возбудителю;	</a:t>
            </a:r>
          </a:p>
          <a:p>
            <a:pPr>
              <a:buNone/>
            </a:pPr>
            <a:r>
              <a:rPr lang="ru-RU" sz="2000" dirty="0" smtClean="0"/>
              <a:t>	-гистологические данные, подтверждаю наличие пневмонии.</a:t>
            </a:r>
          </a:p>
          <a:p>
            <a:r>
              <a:rPr lang="ru-RU" sz="2000" dirty="0" smtClean="0"/>
              <a:t>3. Рентгенологическое исследование грудной клетки показывает вновь возникшую или прогрессирующую инфильтрацию, уплотнения, образование плевральных сращений или плевральный выпот.</a:t>
            </a:r>
            <a:endParaRPr lang="ru-RU" sz="2000" dirty="0"/>
          </a:p>
        </p:txBody>
      </p:sp>
      <p:pic>
        <p:nvPicPr>
          <p:cNvPr id="6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20588" cy="83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2976" y="275546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 «Профилактика инфекций и инфекционный контроль» подготовлен в рамках проекта НЦОЗ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4423</Words>
  <Application>Microsoft Office PowerPoint</Application>
  <PresentationFormat>Экран (4:3)</PresentationFormat>
  <Paragraphs>735</Paragraphs>
  <Slides>83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83</vt:i4>
      </vt:variant>
    </vt:vector>
  </HeadingPairs>
  <TitlesOfParts>
    <vt:vector size="85" baseType="lpstr">
      <vt:lpstr>Тема Office</vt:lpstr>
      <vt:lpstr>Слайд</vt:lpstr>
      <vt:lpstr>  Профилактика инфекций респираторного тракта (пневмонии, связанные с дыхательной трубкой/вентилятором или вентилятор-ассоциированные пневмонии, ВАП)</vt:lpstr>
      <vt:lpstr>  ПОЛЕВОЕ ЗАДАНИЕ </vt:lpstr>
      <vt:lpstr>Слайд 3</vt:lpstr>
      <vt:lpstr>                  Специализированный цикл «Профилактика инфекций и инфекционный               контроль» подготовлен в рамках проекта НЦОЗ и ICAP  УЧАСТНИК № 1  Есалиева Лейла Калдыбековна</vt:lpstr>
      <vt:lpstr>Слайд 5</vt:lpstr>
      <vt:lpstr>Слайд 6</vt:lpstr>
      <vt:lpstr>Слайд 7</vt:lpstr>
      <vt:lpstr>Слайд 8</vt:lpstr>
      <vt:lpstr>Слайд 9</vt:lpstr>
      <vt:lpstr> КЛАССИФИКАЦИЯ</vt:lpstr>
      <vt:lpstr>Слайд 11</vt:lpstr>
      <vt:lpstr>Клинические симптомы ВАП </vt:lpstr>
      <vt:lpstr>Слайд 13</vt:lpstr>
      <vt:lpstr>Причины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Задание №3 – описать механизм возникновения ВАП </vt:lpstr>
      <vt:lpstr>Слайд 24</vt:lpstr>
      <vt:lpstr> Полевое задание                                             группа №2 УЧАСТНИК № 2  ТУРСУНОВА НАРЫН ЗИЯЕВНА 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Полевое задание                                 группа №2 УЧАСТНИК № 3  ТИХИНЯ ВАЛЕНТИНА АНДРЕЕВНА 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   Полевое задание                                             группа №2  УЧАСТНИК № 4  БЕКНАЗАРОВА ЭЛЬМИРА КАЛЫКОВНА  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4OTD</dc:creator>
  <cp:lastModifiedBy>Пользователь</cp:lastModifiedBy>
  <cp:revision>98</cp:revision>
  <dcterms:created xsi:type="dcterms:W3CDTF">2022-04-03T10:54:55Z</dcterms:created>
  <dcterms:modified xsi:type="dcterms:W3CDTF">2022-04-06T12:25:18Z</dcterms:modified>
</cp:coreProperties>
</file>