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24" r:id="rId2"/>
    <p:sldId id="367" r:id="rId3"/>
    <p:sldId id="368" r:id="rId4"/>
    <p:sldId id="369" r:id="rId5"/>
    <p:sldId id="258" r:id="rId6"/>
    <p:sldId id="380" r:id="rId7"/>
    <p:sldId id="306" r:id="rId8"/>
    <p:sldId id="372" r:id="rId9"/>
    <p:sldId id="320" r:id="rId10"/>
    <p:sldId id="363" r:id="rId11"/>
    <p:sldId id="391" r:id="rId12"/>
    <p:sldId id="311" r:id="rId13"/>
    <p:sldId id="338" r:id="rId14"/>
    <p:sldId id="340" r:id="rId15"/>
    <p:sldId id="257" r:id="rId16"/>
    <p:sldId id="341" r:id="rId17"/>
    <p:sldId id="342" r:id="rId18"/>
    <p:sldId id="392" r:id="rId19"/>
    <p:sldId id="393" r:id="rId20"/>
    <p:sldId id="394" r:id="rId21"/>
    <p:sldId id="334" r:id="rId22"/>
    <p:sldId id="390" r:id="rId23"/>
    <p:sldId id="329" r:id="rId24"/>
    <p:sldId id="346" r:id="rId25"/>
    <p:sldId id="389" r:id="rId26"/>
    <p:sldId id="349" r:id="rId27"/>
    <p:sldId id="351" r:id="rId28"/>
    <p:sldId id="353" r:id="rId29"/>
    <p:sldId id="385" r:id="rId30"/>
    <p:sldId id="386" r:id="rId31"/>
    <p:sldId id="387" r:id="rId32"/>
    <p:sldId id="364" r:id="rId33"/>
    <p:sldId id="384" r:id="rId34"/>
    <p:sldId id="374" r:id="rId35"/>
    <p:sldId id="307" r:id="rId36"/>
    <p:sldId id="296" r:id="rId37"/>
    <p:sldId id="294" r:id="rId38"/>
    <p:sldId id="325" r:id="rId39"/>
    <p:sldId id="395" r:id="rId40"/>
    <p:sldId id="378" r:id="rId41"/>
    <p:sldId id="331" r:id="rId42"/>
    <p:sldId id="361" r:id="rId43"/>
    <p:sldId id="375" r:id="rId44"/>
    <p:sldId id="332" r:id="rId45"/>
    <p:sldId id="381" r:id="rId46"/>
    <p:sldId id="382" r:id="rId47"/>
    <p:sldId id="267" r:id="rId48"/>
    <p:sldId id="377" r:id="rId49"/>
    <p:sldId id="370" r:id="rId50"/>
    <p:sldId id="31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9D75"/>
    <a:srgbClr val="B79A72"/>
    <a:srgbClr val="B19472"/>
    <a:srgbClr val="B49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9060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PowerPoint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63000000000005E-2"/>
          <c:y val="4.4620298400170268E-2"/>
          <c:w val="0.56764958727985093"/>
          <c:h val="0.87973814031454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7.0555555555555554E-3"/>
                  <c:y val="-1.938124091218191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5EB-435E-8331-F34E6048CA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kk-KZ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5EB-435E-8331-F34E6048CA7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kk-KZ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5EB-435E-8331-F34E6048CA7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kk-KZ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5EB-435E-8331-F34E6048CA7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kk-KZ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5EB-435E-8331-F34E6048CA7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kk-KZ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5EB-435E-8331-F34E6048CA7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kk-KZ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5EB-435E-8331-F34E6048CA76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kk-KZ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5EB-435E-8331-F34E6048CA76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7.05577777777777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5EB-435E-8331-F34E6048CA7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Актюбинская область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5EB-435E-8331-F34E6048CA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2021 г.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2577777777777776E-2"/>
                  <c:y val="1.938124091218120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5EB-435E-8331-F34E6048CA7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kk-KZ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5EB-435E-8331-F34E6048CA7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kk-KZ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25EB-435E-8331-F34E6048CA7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kk-KZ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5EB-435E-8331-F34E6048CA76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kk-KZ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25EB-435E-8331-F34E6048CA76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kk-KZ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5EB-435E-8331-F34E6048CA76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kk-KZ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25EB-435E-8331-F34E6048CA76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41111111111111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kk-KZ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5EB-435E-8331-F34E6048CA76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kk-KZ" dirty="0" smtClean="0"/>
                      <a:t>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25EB-435E-8331-F34E6048CA7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Актюбинская область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25EB-435E-8331-F34E6048CA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25EB-435E-8331-F34E6048CA76}"/>
              </c:ext>
            </c:extLst>
          </c:dPt>
          <c:cat>
            <c:strRef>
              <c:f>Лист1!$A$2</c:f>
              <c:strCache>
                <c:ptCount val="1"/>
                <c:pt idx="0">
                  <c:v>Актюбинская область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25EB-435E-8331-F34E6048C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314525760"/>
        <c:axId val="314523800"/>
      </c:barChart>
      <c:catAx>
        <c:axId val="314525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4523800"/>
        <c:crosses val="autoZero"/>
        <c:auto val="1"/>
        <c:lblAlgn val="ctr"/>
        <c:lblOffset val="100"/>
        <c:noMultiLvlLbl val="0"/>
      </c:catAx>
      <c:valAx>
        <c:axId val="3145238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4525760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0674199999999996"/>
          <c:y val="2.6751311895329664E-2"/>
          <c:w val="0.14965053579970516"/>
          <c:h val="0.22533896470464948"/>
        </c:manualLayout>
      </c:layout>
      <c:overlay val="0"/>
      <c:txPr>
        <a:bodyPr/>
        <a:lstStyle/>
        <a:p>
          <a:pPr>
            <a:defRPr sz="18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274111111111115E-2"/>
          <c:y val="0.21973886295906073"/>
          <c:w val="0.90943700000000005"/>
          <c:h val="0.624116398544239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7.0555555555555554E-3"/>
                  <c:y val="-1.938124091218191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AFA-40E8-991B-2899D8CB4C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AFA-40E8-991B-2899D8CB4C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AFA-40E8-991B-2899D8CB4C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222222222222221E-3"/>
                  <c:y val="-1.938124091218191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AFA-40E8-991B-2899D8CB4C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AFA-40E8-991B-2899D8CB4C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kk-KZ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AFA-40E8-991B-2899D8CB4C2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kk-KZ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AFA-40E8-991B-2899D8CB4C21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kk-KZ" dirty="0" smtClean="0">
                        <a:solidFill>
                          <a:schemeClr val="tx1"/>
                        </a:solidFill>
                      </a:rPr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AFA-40E8-991B-2899D8CB4C21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7.05577777777777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AFA-40E8-991B-2899D8CB4C2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 1 месяца</c:v>
                </c:pt>
                <c:pt idx="1">
                  <c:v>от 1 месяца до 1 года</c:v>
                </c:pt>
                <c:pt idx="2">
                  <c:v>1-14 лет</c:v>
                </c:pt>
                <c:pt idx="3">
                  <c:v>15-49 лет</c:v>
                </c:pt>
                <c:pt idx="4">
                  <c:v>старше 50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4</c:v>
                </c:pt>
                <c:pt idx="3">
                  <c:v>20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AFA-40E8-991B-2899D8CB4C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1288888888888888E-2"/>
                  <c:y val="-1.16287445473091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AFA-40E8-991B-2899D8CB4C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AFA-40E8-991B-2899D8CB4C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AFA-40E8-991B-2899D8CB4C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kk-KZ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AFA-40E8-991B-2899D8CB4C2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kk-KZ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AFA-40E8-991B-2899D8CB4C21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kk-KZ" smtClean="0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7AFA-40E8-991B-2899D8CB4C21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kk-KZ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7AFA-40E8-991B-2899D8CB4C21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41111111111111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kk-KZ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7AFA-40E8-991B-2899D8CB4C21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kk-KZ" dirty="0" smtClean="0"/>
                      <a:t>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7AFA-40E8-991B-2899D8CB4C2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 1 месяца</c:v>
                </c:pt>
                <c:pt idx="1">
                  <c:v>от 1 месяца до 1 года</c:v>
                </c:pt>
                <c:pt idx="2">
                  <c:v>1-14 лет</c:v>
                </c:pt>
                <c:pt idx="3">
                  <c:v>15-49 лет</c:v>
                </c:pt>
                <c:pt idx="4">
                  <c:v>старше 50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</c:v>
                </c:pt>
                <c:pt idx="1">
                  <c:v>0</c:v>
                </c:pt>
                <c:pt idx="2">
                  <c:v>4</c:v>
                </c:pt>
                <c:pt idx="3">
                  <c:v>29</c:v>
                </c:pt>
                <c:pt idx="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7AFA-40E8-991B-2899D8CB4C2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 1 месяца</c:v>
                </c:pt>
                <c:pt idx="1">
                  <c:v>от 1 месяца до 1 года</c:v>
                </c:pt>
                <c:pt idx="2">
                  <c:v>1-14 лет</c:v>
                </c:pt>
                <c:pt idx="3">
                  <c:v>15-49 лет</c:v>
                </c:pt>
                <c:pt idx="4">
                  <c:v>старше 50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3</c:v>
                </c:pt>
                <c:pt idx="3">
                  <c:v>32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AFA-40E8-991B-2899D8CB4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314496752"/>
        <c:axId val="314504984"/>
      </c:barChart>
      <c:catAx>
        <c:axId val="314496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4504984"/>
        <c:crosses val="autoZero"/>
        <c:auto val="1"/>
        <c:lblAlgn val="ctr"/>
        <c:lblOffset val="100"/>
        <c:noMultiLvlLbl val="0"/>
      </c:catAx>
      <c:valAx>
        <c:axId val="314504984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31449675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>
        <c:manualLayout>
          <c:xMode val="edge"/>
          <c:yMode val="edge"/>
          <c:x val="0.85867435048879759"/>
          <c:y val="0"/>
          <c:w val="0.13207177144357674"/>
          <c:h val="0.22533896470464948"/>
        </c:manualLayout>
      </c:layout>
      <c:overlay val="0"/>
      <c:txPr>
        <a:bodyPr/>
        <a:lstStyle/>
        <a:p>
          <a:pPr>
            <a:defRPr sz="18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PowerPoint]Лист1'!$A$2:$A$6</c:f>
              <c:strCache>
                <c:ptCount val="5"/>
                <c:pt idx="0">
                  <c:v>до 1 месяца</c:v>
                </c:pt>
                <c:pt idx="1">
                  <c:v>от 1 месяца до 1 года</c:v>
                </c:pt>
                <c:pt idx="2">
                  <c:v>1-14 лет</c:v>
                </c:pt>
                <c:pt idx="3">
                  <c:v>15-49 лет</c:v>
                </c:pt>
                <c:pt idx="4">
                  <c:v>старше 50</c:v>
                </c:pt>
              </c:strCache>
            </c:strRef>
          </c:cat>
          <c:val>
            <c:numRef>
              <c:f>'[Диаграмма в Microsoft PowerPoint]Лист1'!$B$2:$B$6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92-4F60-90D4-10DB5B6FD3A7}"/>
            </c:ext>
          </c:extLst>
        </c:ser>
        <c:ser>
          <c:idx val="1"/>
          <c:order val="1"/>
          <c:tx>
            <c:strRef>
              <c:f>'[Диаграмма в Microsoft PowerPoint]Лист1'!$C$1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PowerPoint]Лист1'!$A$2:$A$6</c:f>
              <c:strCache>
                <c:ptCount val="5"/>
                <c:pt idx="0">
                  <c:v>до 1 месяца</c:v>
                </c:pt>
                <c:pt idx="1">
                  <c:v>от 1 месяца до 1 года</c:v>
                </c:pt>
                <c:pt idx="2">
                  <c:v>1-14 лет</c:v>
                </c:pt>
                <c:pt idx="3">
                  <c:v>15-49 лет</c:v>
                </c:pt>
                <c:pt idx="4">
                  <c:v>старше 50</c:v>
                </c:pt>
              </c:strCache>
            </c:strRef>
          </c:cat>
          <c:val>
            <c:numRef>
              <c:f>'[Диаграмма в Microsoft PowerPoint]Лист1'!$C$2:$C$6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92-4F60-90D4-10DB5B6FD3A7}"/>
            </c:ext>
          </c:extLst>
        </c:ser>
        <c:ser>
          <c:idx val="2"/>
          <c:order val="2"/>
          <c:tx>
            <c:strRef>
              <c:f>'[Диаграмма в Microsoft PowerPoint]Лист1'!$D$1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PowerPoint]Лист1'!$A$2:$A$6</c:f>
              <c:strCache>
                <c:ptCount val="5"/>
                <c:pt idx="0">
                  <c:v>до 1 месяца</c:v>
                </c:pt>
                <c:pt idx="1">
                  <c:v>от 1 месяца до 1 года</c:v>
                </c:pt>
                <c:pt idx="2">
                  <c:v>1-14 лет</c:v>
                </c:pt>
                <c:pt idx="3">
                  <c:v>15-49 лет</c:v>
                </c:pt>
                <c:pt idx="4">
                  <c:v>старше 50</c:v>
                </c:pt>
              </c:strCache>
            </c:strRef>
          </c:cat>
          <c:val>
            <c:numRef>
              <c:f>'[Диаграмма в Microsoft PowerPoint]Лист1'!$D$2:$D$6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92-4F60-90D4-10DB5B6FD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4770912"/>
        <c:axId val="314776792"/>
      </c:barChart>
      <c:catAx>
        <c:axId val="31477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776792"/>
        <c:crosses val="autoZero"/>
        <c:auto val="1"/>
        <c:lblAlgn val="ctr"/>
        <c:lblOffset val="100"/>
        <c:noMultiLvlLbl val="0"/>
      </c:catAx>
      <c:valAx>
        <c:axId val="314776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477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до 1 мес</c:v>
                </c:pt>
                <c:pt idx="1">
                  <c:v>от 1 мес до 1 года</c:v>
                </c:pt>
                <c:pt idx="2">
                  <c:v>1-14 лет</c:v>
                </c:pt>
                <c:pt idx="3">
                  <c:v>15-49 лет</c:v>
                </c:pt>
                <c:pt idx="4">
                  <c:v>старше 50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26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A4-4C19-B5CF-D44E898E45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до 1 мес</c:v>
                </c:pt>
                <c:pt idx="1">
                  <c:v>от 1 мес до 1 года</c:v>
                </c:pt>
                <c:pt idx="2">
                  <c:v>1-14 лет</c:v>
                </c:pt>
                <c:pt idx="3">
                  <c:v>15-49 лет</c:v>
                </c:pt>
                <c:pt idx="4">
                  <c:v>старше 50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0</c:v>
                </c:pt>
                <c:pt idx="3">
                  <c:v>14</c:v>
                </c:pt>
                <c:pt idx="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A4-4C19-B5CF-D44E898E45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до 1 мес</c:v>
                </c:pt>
                <c:pt idx="1">
                  <c:v>от 1 мес до 1 года</c:v>
                </c:pt>
                <c:pt idx="2">
                  <c:v>1-14 лет</c:v>
                </c:pt>
                <c:pt idx="3">
                  <c:v>15-49 лет</c:v>
                </c:pt>
                <c:pt idx="4">
                  <c:v>старше 50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15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3A4-4C19-B5CF-D44E898E4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4497144"/>
        <c:axId val="314497536"/>
      </c:barChart>
      <c:catAx>
        <c:axId val="314497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497536"/>
        <c:crosses val="autoZero"/>
        <c:auto val="1"/>
        <c:lblAlgn val="ctr"/>
        <c:lblOffset val="100"/>
        <c:noMultiLvlLbl val="0"/>
      </c:catAx>
      <c:valAx>
        <c:axId val="31449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497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96215147019666"/>
          <c:y val="0"/>
          <c:w val="0.33432680969226675"/>
          <c:h val="0.22495098940657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Мужской</c:v>
                </c:pt>
                <c:pt idx="1">
                  <c:v>Женской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73-414A-A45E-2A0285D30E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Мужской</c:v>
                </c:pt>
                <c:pt idx="1">
                  <c:v>Женской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</c:v>
                </c:pt>
                <c:pt idx="1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73-414A-A45E-2A0285D30E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Мужской</c:v>
                </c:pt>
                <c:pt idx="1">
                  <c:v>Женской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27</c:v>
                </c:pt>
                <c:pt idx="1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73-414A-A45E-2A0285D30E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314506160"/>
        <c:axId val="314498712"/>
      </c:barChart>
      <c:catAx>
        <c:axId val="314506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14498712"/>
        <c:crosses val="autoZero"/>
        <c:auto val="1"/>
        <c:lblAlgn val="ctr"/>
        <c:lblOffset val="100"/>
        <c:noMultiLvlLbl val="0"/>
      </c:catAx>
      <c:valAx>
        <c:axId val="3144987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45061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6007816494717093"/>
          <c:y val="2.9017557375295815E-2"/>
          <c:w val="0.13992183505282893"/>
          <c:h val="0.2317188745202139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Мужской</c:v>
                </c:pt>
                <c:pt idx="1">
                  <c:v>Женской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86-41DE-B3CF-A01DD275C3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Мужской</c:v>
                </c:pt>
                <c:pt idx="1">
                  <c:v>Женской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B86-41DE-B3CF-A01DD275C3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Мужской</c:v>
                </c:pt>
                <c:pt idx="1">
                  <c:v>Женской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B86-41DE-B3CF-A01DD275C3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157513880"/>
        <c:axId val="157511920"/>
      </c:barChart>
      <c:catAx>
        <c:axId val="157513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7511920"/>
        <c:crosses val="autoZero"/>
        <c:auto val="1"/>
        <c:lblAlgn val="ctr"/>
        <c:lblOffset val="100"/>
        <c:noMultiLvlLbl val="0"/>
      </c:catAx>
      <c:valAx>
        <c:axId val="157511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5138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6129921154635136"/>
          <c:y val="3.7499997693159592E-2"/>
          <c:w val="0.13870078845364861"/>
          <c:h val="0.236144978091475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муж.</c:v>
                </c:pt>
                <c:pt idx="1">
                  <c:v>жен.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3F-4C55-934A-9D8BAD16FF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EDF9D2-4BBE-4613-9FB9-D61691D473E3}" type="VALUE">
                      <a:rPr lang="en-US" sz="2800"/>
                      <a:pPr>
                        <a:defRPr sz="2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E3F-4C55-934A-9D8BAD16FF7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муж.</c:v>
                </c:pt>
                <c:pt idx="1">
                  <c:v>жен.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3F-4C55-934A-9D8BAD16FF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2022г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муж.</c:v>
                </c:pt>
                <c:pt idx="1">
                  <c:v>жен.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3F-4C55-934A-9D8BAD16FF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7512704"/>
        <c:axId val="157514272"/>
      </c:barChart>
      <c:catAx>
        <c:axId val="15751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514272"/>
        <c:crosses val="autoZero"/>
        <c:auto val="1"/>
        <c:lblAlgn val="ctr"/>
        <c:lblOffset val="100"/>
        <c:noMultiLvlLbl val="0"/>
      </c:catAx>
      <c:valAx>
        <c:axId val="1575142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512704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PowerPoint]Лист1'!$B$1</c:f>
              <c:strCache>
                <c:ptCount val="1"/>
                <c:pt idx="0">
                  <c:v>2020 г.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DC5-4F3C-8123-113FA8A8928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PowerPoint]Лист1'!$A$2</c:f>
              <c:strCache>
                <c:ptCount val="1"/>
                <c:pt idx="0">
                  <c:v>г.Уральск</c:v>
                </c:pt>
              </c:strCache>
            </c:strRef>
          </c:cat>
          <c:val>
            <c:numRef>
              <c:f>'[Диаграмма в Microsoft PowerPoint]Лист1'!$B$2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C5-4F3C-8123-113FA8A89280}"/>
            </c:ext>
          </c:extLst>
        </c:ser>
        <c:ser>
          <c:idx val="1"/>
          <c:order val="1"/>
          <c:tx>
            <c:strRef>
              <c:f>'[Диаграмма в Microsoft PowerPoint]Лист1'!$C$1</c:f>
              <c:strCache>
                <c:ptCount val="1"/>
                <c:pt idx="0">
                  <c:v> 2021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PowerPoint]Лист1'!$A$2</c:f>
              <c:strCache>
                <c:ptCount val="1"/>
                <c:pt idx="0">
                  <c:v>г.Уральск</c:v>
                </c:pt>
              </c:strCache>
            </c:strRef>
          </c:cat>
          <c:val>
            <c:numRef>
              <c:f>'[Диаграмма в Microsoft PowerPoint]Лист1'!$C$2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C5-4F3C-8123-113FA8A89280}"/>
            </c:ext>
          </c:extLst>
        </c:ser>
        <c:ser>
          <c:idx val="2"/>
          <c:order val="2"/>
          <c:tx>
            <c:strRef>
              <c:f>'[Диаграмма в Microsoft PowerPoint]Лист1'!$D$1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PowerPoint]Лист1'!$A$2</c:f>
              <c:strCache>
                <c:ptCount val="1"/>
                <c:pt idx="0">
                  <c:v>г.Уральск</c:v>
                </c:pt>
              </c:strCache>
            </c:strRef>
          </c:cat>
          <c:val>
            <c:numRef>
              <c:f>'[Диаграмма в Microsoft PowerPoint]Лист1'!$D$2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C5-4F3C-8123-113FA8A89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4520272"/>
        <c:axId val="314523408"/>
      </c:barChart>
      <c:catAx>
        <c:axId val="31452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523408"/>
        <c:crosses val="autoZero"/>
        <c:auto val="1"/>
        <c:lblAlgn val="ctr"/>
        <c:lblOffset val="100"/>
        <c:noMultiLvlLbl val="0"/>
      </c:catAx>
      <c:valAx>
        <c:axId val="3145234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452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558696432477837E-2"/>
          <c:y val="8.6548284915808266E-2"/>
          <c:w val="0.95354140867734094"/>
          <c:h val="0.77640153423171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Жамбылская область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E2-4FF9-A7E3-286D1A1BC4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Жамбылская область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E2-4FF9-A7E3-286D1A1BC49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Жамбылская область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EE2-4FF9-A7E3-286D1A1BC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4495576"/>
        <c:axId val="314503024"/>
      </c:barChart>
      <c:catAx>
        <c:axId val="31449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4503024"/>
        <c:crosses val="autoZero"/>
        <c:auto val="1"/>
        <c:lblAlgn val="ctr"/>
        <c:lblOffset val="100"/>
        <c:noMultiLvlLbl val="0"/>
      </c:catAx>
      <c:valAx>
        <c:axId val="3145030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4495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057396047949054E-2"/>
          <c:y val="0.11819540485914666"/>
          <c:w val="0.58984538213004456"/>
          <c:h val="0.88180459514085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9F-4026-833E-3956E2265638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9F-4026-833E-3956E2265638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A9F-4026-833E-3956E2265638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A9F-4026-833E-3956E226563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A9F-4026-833E-3956E2265638}"/>
              </c:ext>
            </c:extLst>
          </c:dPt>
          <c:dLbls>
            <c:dLbl>
              <c:idx val="0"/>
              <c:layout>
                <c:manualLayout>
                  <c:x val="-9.5502371414099545E-3"/>
                  <c:y val="-0.1236709455359987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A9F-4026-833E-3956E2265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7630389407262851E-2"/>
                  <c:y val="-0.409288749348524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A9F-4026-833E-3956E2265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1150568386474E-2"/>
                  <c:y val="3.30988503285546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A9F-4026-833E-3956E2265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8091830184509161E-3"/>
                  <c:y val="4.46937184411966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A9F-4026-833E-3956E2265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6185246581019477E-3"/>
                  <c:y val="-7.90061869719630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A9F-4026-833E-3956E2265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5746419855412813E-3"/>
                  <c:y val="-7.434485751316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1A9F-4026-833E-3956E2265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4074687421898101E-2"/>
                  <c:y val="-6.846871729940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A9F-4026-833E-3956E2265638}"/>
                </c:ext>
                <c:ext xmlns:c15="http://schemas.microsoft.com/office/drawing/2012/chart" uri="{CE6537A1-D6FC-4f65-9D91-7224C49458BB}">
                  <c15:layout>
                    <c:manualLayout>
                      <c:w val="4.8884601278984446E-2"/>
                      <c:h val="8.850238784619869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связанные с родовспомогательными учреждениями </c:v>
                </c:pt>
                <c:pt idx="1">
                  <c:v>с хирургическими учреждениями  </c:v>
                </c:pt>
                <c:pt idx="2">
                  <c:v>связанные постинъекционными осложнениями </c:v>
                </c:pt>
                <c:pt idx="3">
                  <c:v>инфекции мочевыводящих путей </c:v>
                </c:pt>
                <c:pt idx="4">
                  <c:v>связанные с новорожденными</c:v>
                </c:pt>
                <c:pt idx="5">
                  <c:v>инфекции дыхательных путей </c:v>
                </c:pt>
                <c:pt idx="6">
                  <c:v>ИСМП воздушно-капельных инфекций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 formatCode="0%">
                  <c:v>0.15</c:v>
                </c:pt>
                <c:pt idx="1">
                  <c:v>0.3</c:v>
                </c:pt>
                <c:pt idx="2">
                  <c:v>0.32900000000000001</c:v>
                </c:pt>
                <c:pt idx="3">
                  <c:v>0.05</c:v>
                </c:pt>
                <c:pt idx="4">
                  <c:v>0.13</c:v>
                </c:pt>
                <c:pt idx="5" formatCode="0%">
                  <c:v>1.4E-2</c:v>
                </c:pt>
                <c:pt idx="6" formatCode="0%">
                  <c:v>3.4000000000000002E-2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A9F-4026-833E-3956E2265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946901862189054"/>
          <c:y val="1.9088991448262243E-3"/>
          <c:w val="0.35580095023346148"/>
          <c:h val="0.99513355307680451"/>
        </c:manualLayout>
      </c:layout>
      <c:overlay val="0"/>
      <c:txPr>
        <a:bodyPr/>
        <a:lstStyle/>
        <a:p>
          <a:pPr>
            <a:defRPr sz="1600" b="1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057396047949054E-2"/>
          <c:y val="0.11819540485914666"/>
          <c:w val="0.58984538213004456"/>
          <c:h val="0.88180459514085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11-4258-9D1D-E9027B6406B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11-4258-9D1D-E9027B6406BF}"/>
              </c:ext>
            </c:extLst>
          </c:dPt>
          <c:dLbls>
            <c:dLbl>
              <c:idx val="0"/>
              <c:layout>
                <c:manualLayout>
                  <c:x val="-0.11641427824227055"/>
                  <c:y val="-0.3769305198608343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E11-4258-9D1D-E9027B6406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185246581019477E-3"/>
                  <c:y val="-7.90061869719630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E11-4258-9D1D-E9027B6406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8390431459225494E-2"/>
                  <c:y val="-7.4858781403820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E11-4258-9D1D-E9027B6406B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связанные с родовспомогательными учреждениями </c:v>
                </c:pt>
                <c:pt idx="1">
                  <c:v>связанные с новорожденными</c:v>
                </c:pt>
                <c:pt idx="2">
                  <c:v>ИСМП воздушно-капельных инфекций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 formatCode="0%">
                  <c:v>0.82</c:v>
                </c:pt>
                <c:pt idx="1">
                  <c:v>0.06</c:v>
                </c:pt>
                <c:pt idx="2" formatCode="0%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E11-4258-9D1D-E9027B640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946901862189054"/>
          <c:y val="1.9088991448262243E-3"/>
          <c:w val="0.35580095023346148"/>
          <c:h val="0.99513355307680451"/>
        </c:manualLayout>
      </c:layout>
      <c:overlay val="0"/>
      <c:txPr>
        <a:bodyPr/>
        <a:lstStyle/>
        <a:p>
          <a:pPr>
            <a:defRPr sz="1600" b="1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2A-4CAB-A428-C55501D0FE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2A-4CAB-A428-C55501D0FE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2A-4CAB-A428-C55501D0FE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A2A-4CAB-A428-C55501D0FE7B}"/>
              </c:ext>
            </c:extLst>
          </c:dPt>
          <c:dLbls>
            <c:dLbl>
              <c:idx val="0"/>
              <c:layout>
                <c:manualLayout>
                  <c:x val="-0.31344397185727657"/>
                  <c:y val="-1.5705267321945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A2A-4CAB-A428-C55501D0FE7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связанные с пост инъекционными осложнениями </c:v>
                </c:pt>
                <c:pt idx="1">
                  <c:v>с хирургическими учреждениями </c:v>
                </c:pt>
                <c:pt idx="2">
                  <c:v>связанные с родовспомогательными учреждениями</c:v>
                </c:pt>
                <c:pt idx="3">
                  <c:v>связанные с новорожденными </c:v>
                </c:pt>
                <c:pt idx="4">
                  <c:v>ИСМП воздушно-капельных инфекций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18</c:v>
                </c:pt>
                <c:pt idx="2">
                  <c:v>10.5</c:v>
                </c:pt>
                <c:pt idx="3">
                  <c:v>8.5</c:v>
                </c:pt>
                <c:pt idx="4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D9-4714-8AC9-3FA645111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335750521490197E-4"/>
          <c:y val="4.2506917415084068E-3"/>
          <c:w val="0.83374763904047522"/>
          <c:h val="0.881804595140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A9F-4026-833E-3956E226563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A9F-4026-833E-3956E226563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A9F-4026-833E-3956E226563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A9F-4026-833E-3956E226563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A9F-4026-833E-3956E226563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A9F-4026-833E-3956E2265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51043709152077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8,6%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A9F-4026-833E-3956E2265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A9F-4026-833E-3956E226563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A9F-4026-833E-3956E2265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11,0%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A9F-4026-833E-3956E2265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A9F-4026-833E-3956E2265638}"/>
                </c:ext>
                <c:ext xmlns:c15="http://schemas.microsoft.com/office/drawing/2012/chart" uri="{CE6537A1-D6FC-4f65-9D91-7224C49458BB}">
                  <c15:layout>
                    <c:manualLayout>
                      <c:w val="4.8884601278984446E-2"/>
                      <c:h val="8.850238784619869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Золотистый стафил.</c:v>
                </c:pt>
                <c:pt idx="1">
                  <c:v>другие стаф.</c:v>
                </c:pt>
                <c:pt idx="2">
                  <c:v>Синегнойная палочка</c:v>
                </c:pt>
                <c:pt idx="3">
                  <c:v>Клебсиелла</c:v>
                </c:pt>
                <c:pt idx="4">
                  <c:v>Кишечная палочка</c:v>
                </c:pt>
                <c:pt idx="5">
                  <c:v>Энтерококки</c:v>
                </c:pt>
                <c:pt idx="6">
                  <c:v>Другие бактерии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 formatCode="0%">
                  <c:v>0.67</c:v>
                </c:pt>
                <c:pt idx="1">
                  <c:v>8.5999999999999993E-2</c:v>
                </c:pt>
                <c:pt idx="2">
                  <c:v>0</c:v>
                </c:pt>
                <c:pt idx="3">
                  <c:v>0</c:v>
                </c:pt>
                <c:pt idx="4" formatCode="0%">
                  <c:v>0.109</c:v>
                </c:pt>
                <c:pt idx="5" formatCode="0%">
                  <c:v>0</c:v>
                </c:pt>
                <c:pt idx="6" formatCode="0%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A9F-4026-833E-3956E22656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г.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12%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FE4-4B49-9540-9DB6A5E740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Золотистый стафил.</c:v>
                </c:pt>
                <c:pt idx="1">
                  <c:v>другие стаф.</c:v>
                </c:pt>
                <c:pt idx="2">
                  <c:v>Синегнойная палочка</c:v>
                </c:pt>
                <c:pt idx="3">
                  <c:v>Клебсиелла</c:v>
                </c:pt>
                <c:pt idx="4">
                  <c:v>Кишечная палочка</c:v>
                </c:pt>
                <c:pt idx="5">
                  <c:v>Энтерококки</c:v>
                </c:pt>
                <c:pt idx="6">
                  <c:v>Другие бактерии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0.5</c:v>
                </c:pt>
                <c:pt idx="1">
                  <c:v>0.12</c:v>
                </c:pt>
                <c:pt idx="2">
                  <c:v>0.04</c:v>
                </c:pt>
                <c:pt idx="3">
                  <c:v>0.02</c:v>
                </c:pt>
                <c:pt idx="4">
                  <c:v>0.02</c:v>
                </c:pt>
                <c:pt idx="5">
                  <c:v>0.28000000000000003</c:v>
                </c:pt>
                <c:pt idx="6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FE4-4B49-9540-9DB6A5E740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132381776264629E-2"/>
                  <c:y val="4.2506917415084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FE4-4B49-9540-9DB6A5E740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977341647454622E-2"/>
                  <c:y val="2.1253458707542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FE4-4B49-9540-9DB6A5E7407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Золотистый стафил.</c:v>
                </c:pt>
                <c:pt idx="1">
                  <c:v>другие стаф.</c:v>
                </c:pt>
                <c:pt idx="2">
                  <c:v>Синегнойная палочка</c:v>
                </c:pt>
                <c:pt idx="3">
                  <c:v>Клебсиелла</c:v>
                </c:pt>
                <c:pt idx="4">
                  <c:v>Кишечная палочка</c:v>
                </c:pt>
                <c:pt idx="5">
                  <c:v>Энтерококки</c:v>
                </c:pt>
                <c:pt idx="6">
                  <c:v>Другие бактерии</c:v>
                </c:pt>
              </c:strCache>
            </c:strRef>
          </c:cat>
          <c:val>
            <c:numRef>
              <c:f>Лист1!$D$2:$D$8</c:f>
              <c:numCache>
                <c:formatCode>0%</c:formatCode>
                <c:ptCount val="7"/>
                <c:pt idx="0">
                  <c:v>0.52</c:v>
                </c:pt>
                <c:pt idx="1">
                  <c:v>0.14000000000000001</c:v>
                </c:pt>
                <c:pt idx="2">
                  <c:v>0.1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FE4-4B49-9540-9DB6A5E74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14500280"/>
        <c:axId val="314507336"/>
      </c:barChart>
      <c:catAx>
        <c:axId val="314500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4507336"/>
        <c:crosses val="autoZero"/>
        <c:auto val="1"/>
        <c:lblAlgn val="ctr"/>
        <c:lblOffset val="100"/>
        <c:noMultiLvlLbl val="0"/>
      </c:catAx>
      <c:valAx>
        <c:axId val="314507336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314500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982122295774323"/>
          <c:y val="0.30455319372544348"/>
          <c:w val="0.11335760809829479"/>
          <c:h val="0.43193236781269112"/>
        </c:manualLayout>
      </c:layout>
      <c:overlay val="0"/>
      <c:txPr>
        <a:bodyPr/>
        <a:lstStyle/>
        <a:p>
          <a:pPr>
            <a:defRPr sz="1600" b="1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333260944855822E-4"/>
          <c:y val="0"/>
          <c:w val="0.83374763904047522"/>
          <c:h val="0.881804595140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A9F-4026-833E-3956E226563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A9F-4026-833E-3956E226563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A9F-4026-833E-3956E226563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A9F-4026-833E-3956E226563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A9F-4026-833E-3956E226563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A9F-4026-833E-3956E2265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51043709152077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8,6%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A9F-4026-833E-3956E2265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A9F-4026-833E-3956E226563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A9F-4026-833E-3956E2265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11,0%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A9F-4026-833E-3956E2265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13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A9F-4026-833E-3956E226563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Золотистый стафил.</c:v>
                </c:pt>
                <c:pt idx="1">
                  <c:v>условно патогенная миклофра.</c:v>
                </c:pt>
                <c:pt idx="2">
                  <c:v>Синегнойная палочка</c:v>
                </c:pt>
                <c:pt idx="3">
                  <c:v>Энтерококки</c:v>
                </c:pt>
                <c:pt idx="4">
                  <c:v>Другие бактерии</c:v>
                </c:pt>
                <c:pt idx="5">
                  <c:v>БГКП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 formatCode="0%">
                  <c:v>0.2</c:v>
                </c:pt>
                <c:pt idx="1">
                  <c:v>0.2</c:v>
                </c:pt>
                <c:pt idx="2">
                  <c:v>0.2</c:v>
                </c:pt>
                <c:pt idx="3" formatCode="0%">
                  <c:v>0.4</c:v>
                </c:pt>
                <c:pt idx="4" formatCode="0%">
                  <c:v>0</c:v>
                </c:pt>
                <c:pt idx="5" formatCode="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A9F-4026-833E-3956E22656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г.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12%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A2C-42E4-893A-97D485FAF3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Золотистый стафил.</c:v>
                </c:pt>
                <c:pt idx="1">
                  <c:v>условно патогенная миклофра.</c:v>
                </c:pt>
                <c:pt idx="2">
                  <c:v>Синегнойная палочка</c:v>
                </c:pt>
                <c:pt idx="3">
                  <c:v>Энтерококки</c:v>
                </c:pt>
                <c:pt idx="4">
                  <c:v>Другие бактерии</c:v>
                </c:pt>
                <c:pt idx="5">
                  <c:v>БГКП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0.25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0.5</c:v>
                </c:pt>
                <c:pt idx="5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A2C-42E4-893A-97D485FAF35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132381776264629E-2"/>
                  <c:y val="4.2506917415084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A2C-42E4-893A-97D485FAF3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977341647454622E-2"/>
                  <c:y val="2.1253458707542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A2C-42E4-893A-97D485FAF3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Золотистый стафил.</c:v>
                </c:pt>
                <c:pt idx="1">
                  <c:v>условно патогенная миклофра.</c:v>
                </c:pt>
                <c:pt idx="2">
                  <c:v>Синегнойная палочка</c:v>
                </c:pt>
                <c:pt idx="3">
                  <c:v>Энтерококки</c:v>
                </c:pt>
                <c:pt idx="4">
                  <c:v>Другие бактерии</c:v>
                </c:pt>
                <c:pt idx="5">
                  <c:v>БГКП</c:v>
                </c:pt>
              </c:strCache>
            </c:strRef>
          </c:cat>
          <c:val>
            <c:numRef>
              <c:f>Лист1!$D$2:$D$7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0.14299999999999999</c:v>
                </c:pt>
                <c:pt idx="3">
                  <c:v>0.42799999999999999</c:v>
                </c:pt>
                <c:pt idx="4">
                  <c:v>0.14299999999999999</c:v>
                </c:pt>
                <c:pt idx="5" formatCode="0.00%">
                  <c:v>0.28599999999999998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A2C-42E4-893A-97D485FAF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14499496"/>
        <c:axId val="314498320"/>
      </c:barChart>
      <c:catAx>
        <c:axId val="314499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4498320"/>
        <c:crosses val="autoZero"/>
        <c:auto val="1"/>
        <c:lblAlgn val="ctr"/>
        <c:lblOffset val="100"/>
        <c:noMultiLvlLbl val="0"/>
      </c:catAx>
      <c:valAx>
        <c:axId val="314498320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314499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982122295774323"/>
          <c:y val="0.30455319372544348"/>
          <c:w val="0.11335760809829479"/>
          <c:h val="0.43193236781269112"/>
        </c:manualLayout>
      </c:layout>
      <c:overlay val="0"/>
      <c:txPr>
        <a:bodyPr/>
        <a:lstStyle/>
        <a:p>
          <a:pPr>
            <a:defRPr sz="1600" b="1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333260944855822E-4"/>
          <c:y val="0"/>
          <c:w val="0.83374763904047522"/>
          <c:h val="0.8818045951408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A9F-4026-833E-3956E226563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A9F-4026-833E-3956E226563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A9F-4026-833E-3956E226563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A9F-4026-833E-3956E226563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A9F-4026-833E-3956E226563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67%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A9F-4026-833E-3956E2265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51043709152077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8,6%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A9F-4026-833E-3956E2265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A9F-4026-833E-3956E226563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A9F-4026-833E-3956E2265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11,0%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A9F-4026-833E-3956E2265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13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A9F-4026-833E-3956E226563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st. epidermidis</c:v>
                </c:pt>
                <c:pt idx="1">
                  <c:v>st. aureus</c:v>
                </c:pt>
                <c:pt idx="2">
                  <c:v>st. Haemolyticus </c:v>
                </c:pt>
                <c:pt idx="3">
                  <c:v>acinobacter baumanii</c:v>
                </c:pt>
                <c:pt idx="4">
                  <c:v>klebsiella pneumoniae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 formatCode="0%">
                  <c:v>0.14299999999999999</c:v>
                </c:pt>
                <c:pt idx="1">
                  <c:v>0.85699999999999998</c:v>
                </c:pt>
                <c:pt idx="2">
                  <c:v>0</c:v>
                </c:pt>
                <c:pt idx="3" formatCode="0%">
                  <c:v>0</c:v>
                </c:pt>
                <c:pt idx="4" formatCode="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A9F-4026-833E-3956E22656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г.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12%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62F-4179-A724-20ACDE4666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st. epidermidis</c:v>
                </c:pt>
                <c:pt idx="1">
                  <c:v>st. aureus</c:v>
                </c:pt>
                <c:pt idx="2">
                  <c:v>st. Haemolyticus </c:v>
                </c:pt>
                <c:pt idx="3">
                  <c:v>acinobacter baumanii</c:v>
                </c:pt>
                <c:pt idx="4">
                  <c:v>klebsiella pneumoniae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0.5</c:v>
                </c:pt>
                <c:pt idx="1">
                  <c:v>0.16700000000000001</c:v>
                </c:pt>
                <c:pt idx="2">
                  <c:v>0.33300000000000002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62F-4179-A724-20ACDE4666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132381776264629E-2"/>
                  <c:y val="4.2506917415084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62F-4179-A724-20ACDE4666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977341647454622E-2"/>
                  <c:y val="2.1253458707542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62F-4179-A724-20ACDE46669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st. epidermidis</c:v>
                </c:pt>
                <c:pt idx="1">
                  <c:v>st. aureus</c:v>
                </c:pt>
                <c:pt idx="2">
                  <c:v>st. Haemolyticus </c:v>
                </c:pt>
                <c:pt idx="3">
                  <c:v>acinobacter baumanii</c:v>
                </c:pt>
                <c:pt idx="4">
                  <c:v>klebsiella pneumoniae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0.25</c:v>
                </c:pt>
                <c:pt idx="1">
                  <c:v>0</c:v>
                </c:pt>
                <c:pt idx="2">
                  <c:v>0</c:v>
                </c:pt>
                <c:pt idx="3">
                  <c:v>0.5</c:v>
                </c:pt>
                <c:pt idx="4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62F-4179-A724-20ACDE466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14501848"/>
        <c:axId val="314495184"/>
      </c:barChart>
      <c:catAx>
        <c:axId val="314501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4495184"/>
        <c:crosses val="autoZero"/>
        <c:auto val="1"/>
        <c:lblAlgn val="ctr"/>
        <c:lblOffset val="100"/>
        <c:noMultiLvlLbl val="0"/>
      </c:catAx>
      <c:valAx>
        <c:axId val="31449518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314501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982122295774323"/>
          <c:y val="0.30455319372544348"/>
          <c:w val="0.11335760809829479"/>
          <c:h val="0.43193236781269112"/>
        </c:manualLayout>
      </c:layout>
      <c:overlay val="0"/>
      <c:txPr>
        <a:bodyPr/>
        <a:lstStyle/>
        <a:p>
          <a:pPr>
            <a:defRPr sz="1600" b="1" i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81031-AC50-4870-8A9C-B85AC07833B0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16B31C4-DDCF-479B-B6C4-7232CFCE81E9}">
      <dgm:prSet phldrT="[Текст]" custT="1"/>
      <dgm:spPr>
        <a:xfrm>
          <a:off x="1941915" y="71762"/>
          <a:ext cx="3203089" cy="2018533"/>
        </a:xfrm>
        <a:prstGeom prst="roundRect">
          <a:avLst/>
        </a:prstGeom>
        <a:noFill/>
        <a:ln w="28575" cap="flat" cmpd="sng" algn="ctr">
          <a:solidFill>
            <a:srgbClr val="00B050"/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ru-RU" sz="1600" b="1" dirty="0">
            <a:solidFill>
              <a:srgbClr val="00B05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/>
          <a:endParaRPr lang="ru-RU" sz="1600" b="1" dirty="0">
            <a:solidFill>
              <a:srgbClr val="00B05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/>
          <a:endParaRPr lang="ru-RU" sz="1600" b="1" dirty="0">
            <a:solidFill>
              <a:srgbClr val="00B05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/>
          <a:endParaRPr lang="ru-RU" sz="1600" b="1" dirty="0">
            <a:solidFill>
              <a:srgbClr val="00B05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/>
          <a:r>
            <a:rPr lang="ru-RU" sz="1600" b="1" dirty="0" smtClean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Сильные стороны</a:t>
          </a:r>
        </a:p>
        <a:p>
          <a:pPr algn="ctr"/>
          <a:r>
            <a: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       - Система </a:t>
          </a:r>
          <a:r>
            <a:rPr lang="ru-RU" sz="1000" b="1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эпиднадзора</a:t>
          </a:r>
          <a:r>
            <a: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приемлема  и проста для всех участников</a:t>
          </a:r>
        </a:p>
        <a:p>
          <a:pPr algn="l"/>
          <a:r>
            <a:rPr lang="ru-RU" sz="1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                 - </a:t>
          </a:r>
          <a:r>
            <a:rPr lang="ru-RU" sz="10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Имеются НПА по </a:t>
          </a:r>
          <a:r>
            <a:rPr lang="ru-RU" sz="1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ИСМП;</a:t>
          </a:r>
          <a:endParaRPr lang="ru-RU" sz="10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/>
          <a:r>
            <a:rPr lang="ru-RU" sz="1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                 - Имеется единая отчетная программа АСУ ВБИ;</a:t>
          </a:r>
        </a:p>
        <a:p>
          <a:pPr algn="l"/>
          <a:r>
            <a:rPr lang="ru-RU" sz="1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                 - МО в течении 3-х суток предоставляют протокол расследования случай           </a:t>
          </a:r>
        </a:p>
        <a:p>
          <a:pPr algn="l"/>
          <a:r>
            <a:rPr lang="ru-RU" sz="1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                    ИСМП;</a:t>
          </a:r>
        </a:p>
        <a:p>
          <a:pPr algn="l"/>
          <a:r>
            <a:rPr lang="ru-RU" sz="1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                 - Проводится  микробиологический мониторинг за микробным пейзажем </a:t>
          </a:r>
        </a:p>
        <a:p>
          <a:pPr algn="l"/>
          <a:r>
            <a:rPr lang="ru-RU" sz="1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                     зарегистрированных ИСМП</a:t>
          </a:r>
          <a:endParaRPr lang="ru-RU" sz="1000" b="1" dirty="0">
            <a:solidFill>
              <a:srgbClr val="00B05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/>
          <a:r>
            <a:rPr lang="ru-RU" sz="1600" b="1" dirty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</a:p>
        <a:p>
          <a:pPr algn="ctr"/>
          <a:endParaRPr lang="ru-RU" sz="1000" b="1" dirty="0">
            <a:solidFill>
              <a:srgbClr val="00B05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/>
          <a:endParaRPr lang="ru-RU" sz="1000" b="1" dirty="0">
            <a:solidFill>
              <a:srgbClr val="00B05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/>
          <a:endParaRPr lang="ru-RU" sz="1000" b="1" dirty="0">
            <a:solidFill>
              <a:srgbClr val="00B05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/>
          <a:endParaRPr lang="ru-RU" sz="1000" dirty="0">
            <a:solidFill>
              <a:srgbClr val="00B05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/>
          <a:endParaRPr lang="ru-RU" sz="1000" dirty="0">
            <a:solidFill>
              <a:srgbClr val="00B05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/>
          <a:endParaRPr lang="ru-RU" sz="1000" dirty="0">
            <a:solidFill>
              <a:srgbClr val="00B05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/>
          <a:endParaRPr lang="ru-RU" sz="1000" dirty="0">
            <a:solidFill>
              <a:srgbClr val="00B05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A7BF519-6D00-468F-A08D-65167EF340E6}" type="parTrans" cxnId="{947A3D0A-7326-4098-91F0-B5459ED539B0}">
      <dgm:prSet/>
      <dgm:spPr/>
      <dgm:t>
        <a:bodyPr/>
        <a:lstStyle/>
        <a:p>
          <a:endParaRPr lang="ru-RU"/>
        </a:p>
      </dgm:t>
    </dgm:pt>
    <dgm:pt modelId="{45BA88F3-AB27-4CCE-856D-7602A675DA67}" type="sibTrans" cxnId="{947A3D0A-7326-4098-91F0-B5459ED539B0}">
      <dgm:prSet/>
      <dgm:spPr/>
      <dgm:t>
        <a:bodyPr/>
        <a:lstStyle/>
        <a:p>
          <a:endParaRPr lang="ru-RU"/>
        </a:p>
      </dgm:t>
    </dgm:pt>
    <dgm:pt modelId="{3413CA72-0D75-409F-9722-213FFAFF9D86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5461460" y="63990"/>
          <a:ext cx="3203211" cy="2125489"/>
        </a:xfrm>
        <a:prstGeom prst="roundRect">
          <a:avLst/>
        </a:prstGeom>
        <a:solidFill>
          <a:sysClr val="window" lastClr="FFFFFF"/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Слабые стороны</a:t>
          </a:r>
        </a:p>
        <a:p>
          <a:pPr algn="l"/>
          <a:r>
            <a:rPr lang="ru-RU" sz="800" b="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-  </a:t>
          </a:r>
          <a:r>
            <a:rPr lang="ru-RU" sz="1000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Нет единой формы  протокола по разбору случаев ИСМП;</a:t>
          </a:r>
        </a:p>
        <a:p>
          <a:pPr algn="l"/>
          <a:r>
            <a:rPr lang="ru-RU" sz="1000" b="1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      </a:t>
          </a:r>
          <a:endParaRPr lang="ru-RU" sz="800" b="1" dirty="0" smtClean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algn="ctr"/>
          <a:r>
            <a:rPr lang="ru-RU" sz="1200" b="1" dirty="0" smtClean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ru-RU" sz="1200" b="1" dirty="0">
            <a:solidFill>
              <a:srgbClr val="FF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F68360D-9670-43F1-8AB2-7ED409B8BACD}" type="parTrans" cxnId="{B5FFBFA8-D990-4E5F-B985-13C67785B81E}">
      <dgm:prSet/>
      <dgm:spPr/>
      <dgm:t>
        <a:bodyPr/>
        <a:lstStyle/>
        <a:p>
          <a:endParaRPr lang="ru-RU"/>
        </a:p>
      </dgm:t>
    </dgm:pt>
    <dgm:pt modelId="{0A6FF0BD-4BBD-441A-8CAC-448A29C6161D}" type="sibTrans" cxnId="{B5FFBFA8-D990-4E5F-B985-13C67785B81E}">
      <dgm:prSet/>
      <dgm:spPr/>
      <dgm:t>
        <a:bodyPr/>
        <a:lstStyle/>
        <a:p>
          <a:endParaRPr lang="ru-RU"/>
        </a:p>
      </dgm:t>
    </dgm:pt>
    <dgm:pt modelId="{B75C2034-EB0D-4846-A845-AAAA4999BED2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1817510" y="2303650"/>
          <a:ext cx="3420047" cy="1942680"/>
        </a:xfrm>
        <a:prstGeom prst="roundRect">
          <a:avLst/>
        </a:prstGeom>
        <a:solidFill>
          <a:sysClr val="window" lastClr="FFFFFF"/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ru-RU" sz="1600" b="1" dirty="0">
            <a:solidFill>
              <a:srgbClr val="002060"/>
            </a:solidFill>
            <a:latin typeface="Calibri"/>
            <a:ea typeface="+mn-ea"/>
            <a:cs typeface="+mn-cs"/>
          </a:endParaRPr>
        </a:p>
        <a:p>
          <a:pPr algn="ctr"/>
          <a:endParaRPr lang="ru-RU" sz="1600" b="1" dirty="0">
            <a:solidFill>
              <a:srgbClr val="002060"/>
            </a:solidFill>
            <a:latin typeface="Calibri"/>
            <a:ea typeface="+mn-ea"/>
            <a:cs typeface="+mn-cs"/>
          </a:endParaRPr>
        </a:p>
        <a:p>
          <a:pPr algn="ctr"/>
          <a:r>
            <a:rPr lang="ru-RU" sz="1600" b="1" dirty="0">
              <a:solidFill>
                <a:schemeClr val="accent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Возможности</a:t>
          </a:r>
        </a:p>
        <a:p>
          <a:pPr algn="l"/>
          <a:r>
            <a:rPr lang="ru-RU" sz="10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- Проведение санитарно-просветительной работы о необходимости </a:t>
          </a:r>
          <a:r>
            <a:rPr lang="ru-RU" sz="1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выявления случаев ИСМП</a:t>
          </a:r>
          <a:endParaRPr lang="ru-RU" sz="10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/>
          <a:r>
            <a:rPr lang="ru-RU" sz="10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</a:t>
          </a:r>
          <a:r>
            <a:rPr lang="ru-RU" sz="1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Санитарно-эпидемиологический контроль за ИСМП </a:t>
          </a:r>
        </a:p>
        <a:p>
          <a:r>
            <a:rPr lang="ru-RU" sz="1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Расследования дают шанс пациентам судится за утраченное здоровье пациента</a:t>
          </a:r>
        </a:p>
        <a:p>
          <a:pPr algn="l"/>
          <a:endParaRPr lang="ru-RU" sz="14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/>
          <a:endParaRPr lang="ru-RU" sz="16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algn="ctr"/>
          <a:endParaRPr lang="ru-RU" sz="16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algn="ctr"/>
          <a:endParaRPr lang="ru-RU" sz="10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73978F8-BF62-4557-8195-7E7C1F2FA691}" type="sibTrans" cxnId="{DDF6C618-4763-4C6F-8A4E-39252E5C74EC}">
      <dgm:prSet/>
      <dgm:spPr/>
      <dgm:t>
        <a:bodyPr/>
        <a:lstStyle/>
        <a:p>
          <a:endParaRPr lang="ru-RU"/>
        </a:p>
      </dgm:t>
    </dgm:pt>
    <dgm:pt modelId="{BFA4F491-BC83-4873-9C20-A44291BC0F1D}" type="parTrans" cxnId="{DDF6C618-4763-4C6F-8A4E-39252E5C74EC}">
      <dgm:prSet/>
      <dgm:spPr/>
      <dgm:t>
        <a:bodyPr/>
        <a:lstStyle/>
        <a:p>
          <a:endParaRPr lang="ru-RU"/>
        </a:p>
      </dgm:t>
    </dgm:pt>
    <dgm:pt modelId="{EAD2A24A-53CD-431C-8605-E201A6646F39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xfrm>
          <a:off x="5461460" y="2271911"/>
          <a:ext cx="3234923" cy="1991120"/>
        </a:xfrm>
        <a:prstGeom prst="roundRect">
          <a:avLst/>
        </a:prstGeom>
        <a:solidFill>
          <a:sysClr val="window" lastClr="FFFFFF"/>
        </a:solidFill>
        <a:ln w="28575" cap="flat" cmpd="sng" algn="ctr">
          <a:solidFill>
            <a:srgbClr val="FFFF00"/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  Нет автоматизированной   электронной базы для формы  отчетности  ИСМП;</a:t>
          </a:r>
        </a:p>
        <a:p>
          <a:pPr algn="l"/>
          <a:r>
            <a: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- Не качественное проведение лабораторного самоконтроля</a:t>
          </a:r>
        </a:p>
        <a:p>
          <a:pPr algn="l"/>
          <a:r>
            <a:rPr lang="ru-RU" sz="10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- </a:t>
          </a:r>
          <a:r>
            <a:rPr lang="kk-KZ" altLang="ru-RU" sz="10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Отсутствуют сведения о ранее проведенные манипуляции во всех расследованиях    </a:t>
          </a:r>
          <a:r>
            <a:rPr lang="ru-RU" altLang="ru-RU" sz="10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</a:t>
          </a:r>
        </a:p>
        <a:p>
          <a:pPr algn="l"/>
          <a:r>
            <a:rPr lang="ru-RU" altLang="ru-RU" sz="10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- Дефицит кадров в службе </a:t>
          </a:r>
        </a:p>
        <a:p>
          <a:pPr algn="l"/>
          <a:endParaRPr kumimoji="0" lang="kk-KZ" altLang="ru-RU" sz="800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l"/>
          <a:endParaRPr kumimoji="0" lang="kk-KZ" altLang="ru-RU" sz="1200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l"/>
          <a:endParaRPr lang="kk-KZ" sz="1200" b="1" dirty="0" smtClean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/>
          <a:endParaRPr lang="ru-RU" sz="1200" b="1" dirty="0" smtClean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/>
          <a:endParaRPr lang="ru-RU" sz="1000" b="1" dirty="0" smtClean="0">
            <a:solidFill>
              <a:srgbClr val="FFC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/>
          <a:r>
            <a:rPr lang="ru-RU" sz="1600" b="1" dirty="0" smtClean="0">
              <a:solidFill>
                <a:schemeClr val="accent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Угрозы</a:t>
          </a:r>
          <a:endParaRPr lang="ru-RU" sz="1600" b="1" dirty="0">
            <a:solidFill>
              <a:schemeClr val="accent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/>
          <a:r>
            <a:rPr lang="ru-RU" sz="10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</a:t>
          </a:r>
          <a:r>
            <a:rPr lang="ru-RU" sz="1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Сокрытие  и не полный учет медицинскими организациями ИСМП </a:t>
          </a:r>
        </a:p>
        <a:p>
          <a:pPr algn="l"/>
          <a:r>
            <a:rPr lang="ru-RU" sz="1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</a:t>
          </a:r>
          <a:r>
            <a:rPr lang="ru-RU" sz="10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Риск возникновения вспышки </a:t>
          </a:r>
          <a:r>
            <a:rPr lang="ru-RU" sz="1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ИСМП</a:t>
          </a:r>
          <a:endParaRPr lang="ru-RU" sz="10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/>
          <a:endParaRPr lang="ru-RU" sz="1600" b="1" dirty="0">
            <a:solidFill>
              <a:srgbClr val="FFFF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/>
          <a:endParaRPr lang="ru-RU" sz="18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/>
          <a:endParaRPr lang="ru-RU" sz="18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/>
          <a:endParaRPr lang="ru-RU" sz="18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/>
          <a:endParaRPr lang="ru-RU" sz="18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/>
          <a:endParaRPr lang="ru-RU" sz="1800" b="1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/>
          <a:r>
            <a:rPr lang="ru-RU" sz="1800" b="1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18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251E184-A5A5-495E-A3C8-DE0AE78053D1}" type="sibTrans" cxnId="{13638A48-FA91-4AAD-9E9A-F46729315AEB}">
      <dgm:prSet/>
      <dgm:spPr/>
      <dgm:t>
        <a:bodyPr/>
        <a:lstStyle/>
        <a:p>
          <a:endParaRPr lang="ru-RU"/>
        </a:p>
      </dgm:t>
    </dgm:pt>
    <dgm:pt modelId="{A26558F8-1BC5-4E55-A7F5-2AD518DB39CD}" type="parTrans" cxnId="{13638A48-FA91-4AAD-9E9A-F46729315AEB}">
      <dgm:prSet/>
      <dgm:spPr/>
      <dgm:t>
        <a:bodyPr/>
        <a:lstStyle/>
        <a:p>
          <a:endParaRPr lang="ru-RU"/>
        </a:p>
      </dgm:t>
    </dgm:pt>
    <dgm:pt modelId="{05E2D145-3A41-4299-A600-9132AE8928E9}" type="pres">
      <dgm:prSet presAssocID="{40181031-AC50-4870-8A9C-B85AC07833B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00766B-C298-4716-A1C4-76FB7A69643F}" type="pres">
      <dgm:prSet presAssocID="{40181031-AC50-4870-8A9C-B85AC07833B0}" presName="axisShape" presStyleLbl="bgShp" presStyleIdx="0" presStyleCnt="1" custScaleX="162801" custLinFactNeighborX="-1925" custLinFactNeighborY="-1776"/>
      <dgm:spPr>
        <a:xfrm>
          <a:off x="1848374" y="0"/>
          <a:ext cx="7084021" cy="435133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BEFA805C-92E4-4736-8AEE-B8F35CCB668A}" type="pres">
      <dgm:prSet presAssocID="{40181031-AC50-4870-8A9C-B85AC07833B0}" presName="rect1" presStyleLbl="node1" presStyleIdx="0" presStyleCnt="4" custAng="0" custScaleX="280783" custScaleY="114285" custLinFactX="-8855" custLinFactNeighborX="-100000" custLinFactNeighborY="-2210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50B9A59-377A-4756-9881-A32F1271A6AB}" type="pres">
      <dgm:prSet presAssocID="{40181031-AC50-4870-8A9C-B85AC07833B0}" presName="rect2" presStyleLbl="node1" presStyleIdx="1" presStyleCnt="4" custScaleX="273911" custScaleY="109912" custLinFactNeighborX="74833" custLinFactNeighborY="-5916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7804281-3C06-4891-90DC-B6D9BE6FFAE6}" type="pres">
      <dgm:prSet presAssocID="{40181031-AC50-4870-8A9C-B85AC07833B0}" presName="rect3" presStyleLbl="node1" presStyleIdx="2" presStyleCnt="4" custScaleX="277770" custScaleY="105896" custLinFactNeighborX="-97049" custLinFactNeighborY="-5358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D1DD3BC-9A06-4616-8F1E-FF6EC84B2F38}" type="pres">
      <dgm:prSet presAssocID="{40181031-AC50-4870-8A9C-B85AC07833B0}" presName="rect4" presStyleLbl="node1" presStyleIdx="3" presStyleCnt="4" custScaleX="269067" custScaleY="114700" custLinFactNeighborX="71484" custLinFactNeighborY="2187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8E363B8A-6ED6-4350-BD1B-4BDD9245C6E4}" type="presOf" srcId="{B75C2034-EB0D-4846-A845-AAAA4999BED2}" destId="{B7804281-3C06-4891-90DC-B6D9BE6FFAE6}" srcOrd="0" destOrd="0" presId="urn:microsoft.com/office/officeart/2005/8/layout/matrix2"/>
    <dgm:cxn modelId="{947A3D0A-7326-4098-91F0-B5459ED539B0}" srcId="{40181031-AC50-4870-8A9C-B85AC07833B0}" destId="{016B31C4-DDCF-479B-B6C4-7232CFCE81E9}" srcOrd="0" destOrd="0" parTransId="{5A7BF519-6D00-468F-A08D-65167EF340E6}" sibTransId="{45BA88F3-AB27-4CCE-856D-7602A675DA67}"/>
    <dgm:cxn modelId="{13638A48-FA91-4AAD-9E9A-F46729315AEB}" srcId="{40181031-AC50-4870-8A9C-B85AC07833B0}" destId="{EAD2A24A-53CD-431C-8605-E201A6646F39}" srcOrd="3" destOrd="0" parTransId="{A26558F8-1BC5-4E55-A7F5-2AD518DB39CD}" sibTransId="{A251E184-A5A5-495E-A3C8-DE0AE78053D1}"/>
    <dgm:cxn modelId="{ECCBECCE-56FE-418A-860A-F5EC62E8F95B}" type="presOf" srcId="{EAD2A24A-53CD-431C-8605-E201A6646F39}" destId="{8D1DD3BC-9A06-4616-8F1E-FF6EC84B2F38}" srcOrd="0" destOrd="0" presId="urn:microsoft.com/office/officeart/2005/8/layout/matrix2"/>
    <dgm:cxn modelId="{DDF6C618-4763-4C6F-8A4E-39252E5C74EC}" srcId="{40181031-AC50-4870-8A9C-B85AC07833B0}" destId="{B75C2034-EB0D-4846-A845-AAAA4999BED2}" srcOrd="2" destOrd="0" parTransId="{BFA4F491-BC83-4873-9C20-A44291BC0F1D}" sibTransId="{773978F8-BF62-4557-8195-7E7C1F2FA691}"/>
    <dgm:cxn modelId="{A1EB71B5-31B9-4939-A37F-D9A95B974F70}" type="presOf" srcId="{016B31C4-DDCF-479B-B6C4-7232CFCE81E9}" destId="{BEFA805C-92E4-4736-8AEE-B8F35CCB668A}" srcOrd="0" destOrd="0" presId="urn:microsoft.com/office/officeart/2005/8/layout/matrix2"/>
    <dgm:cxn modelId="{B5FFBFA8-D990-4E5F-B985-13C67785B81E}" srcId="{40181031-AC50-4870-8A9C-B85AC07833B0}" destId="{3413CA72-0D75-409F-9722-213FFAFF9D86}" srcOrd="1" destOrd="0" parTransId="{6F68360D-9670-43F1-8AB2-7ED409B8BACD}" sibTransId="{0A6FF0BD-4BBD-441A-8CAC-448A29C6161D}"/>
    <dgm:cxn modelId="{DDD2AA0E-56E1-48D7-9144-564BED6AC1A3}" type="presOf" srcId="{40181031-AC50-4870-8A9C-B85AC07833B0}" destId="{05E2D145-3A41-4299-A600-9132AE8928E9}" srcOrd="0" destOrd="0" presId="urn:microsoft.com/office/officeart/2005/8/layout/matrix2"/>
    <dgm:cxn modelId="{6CA4C0EC-F77B-4F7A-894C-E4DD33985DD8}" type="presOf" srcId="{3413CA72-0D75-409F-9722-213FFAFF9D86}" destId="{D50B9A59-377A-4756-9881-A32F1271A6AB}" srcOrd="0" destOrd="0" presId="urn:microsoft.com/office/officeart/2005/8/layout/matrix2"/>
    <dgm:cxn modelId="{B6DCD2A8-C9F3-404E-81A7-FA5FEA60CAC1}" type="presParOf" srcId="{05E2D145-3A41-4299-A600-9132AE8928E9}" destId="{1700766B-C298-4716-A1C4-76FB7A69643F}" srcOrd="0" destOrd="0" presId="urn:microsoft.com/office/officeart/2005/8/layout/matrix2"/>
    <dgm:cxn modelId="{167D7648-4940-4CD6-9979-ADA9C42E8B5A}" type="presParOf" srcId="{05E2D145-3A41-4299-A600-9132AE8928E9}" destId="{BEFA805C-92E4-4736-8AEE-B8F35CCB668A}" srcOrd="1" destOrd="0" presId="urn:microsoft.com/office/officeart/2005/8/layout/matrix2"/>
    <dgm:cxn modelId="{0EE5074D-3933-4D2C-8100-04E5586E39DC}" type="presParOf" srcId="{05E2D145-3A41-4299-A600-9132AE8928E9}" destId="{D50B9A59-377A-4756-9881-A32F1271A6AB}" srcOrd="2" destOrd="0" presId="urn:microsoft.com/office/officeart/2005/8/layout/matrix2"/>
    <dgm:cxn modelId="{E4A8D48B-383C-4750-8B7D-F56B114F57A3}" type="presParOf" srcId="{05E2D145-3A41-4299-A600-9132AE8928E9}" destId="{B7804281-3C06-4891-90DC-B6D9BE6FFAE6}" srcOrd="3" destOrd="0" presId="urn:microsoft.com/office/officeart/2005/8/layout/matrix2"/>
    <dgm:cxn modelId="{30B17585-4BCE-4102-9CE1-6A82E9AD70D7}" type="presParOf" srcId="{05E2D145-3A41-4299-A600-9132AE8928E9}" destId="{8D1DD3BC-9A06-4616-8F1E-FF6EC84B2F38}" srcOrd="4" destOrd="0" presId="urn:microsoft.com/office/officeart/2005/8/layout/matrix2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0766B-C298-4716-A1C4-76FB7A69643F}">
      <dsp:nvSpPr>
        <dsp:cNvPr id="0" name=""/>
        <dsp:cNvSpPr/>
      </dsp:nvSpPr>
      <dsp:spPr>
        <a:xfrm>
          <a:off x="1808717" y="0"/>
          <a:ext cx="7893318" cy="484844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A805C-92E4-4736-8AEE-B8F35CCB668A}">
      <dsp:nvSpPr>
        <dsp:cNvPr id="0" name=""/>
        <dsp:cNvSpPr/>
      </dsp:nvSpPr>
      <dsp:spPr>
        <a:xfrm>
          <a:off x="0" y="133768"/>
          <a:ext cx="5445444" cy="2216418"/>
        </a:xfrm>
        <a:prstGeom prst="roundRect">
          <a:avLst/>
        </a:prstGeom>
        <a:noFill/>
        <a:ln w="28575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B05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B05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B05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B05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Сильные стороны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       - Система </a:t>
          </a:r>
          <a:r>
            <a:rPr lang="ru-RU" sz="1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эпиднадзора</a:t>
          </a:r>
          <a:r>
            <a:rPr lang="ru-RU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приемлема  и проста для всех участников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                 - </a:t>
          </a:r>
          <a:r>
            <a:rPr lang="ru-RU" sz="1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Имеются НПА по </a:t>
          </a:r>
          <a:r>
            <a:rPr lang="ru-RU" sz="1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ИСМП;</a:t>
          </a:r>
          <a:endParaRPr lang="ru-RU" sz="10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                 - Имеется единая отчетная программа АСУ ВБИ;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                 - МО в течении 3-х суток предоставляют протокол расследования случай        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                    ИСМП;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                 - Проводится  микробиологический мониторинг за микробным пейзажем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                     зарегистрированных ИСМП</a:t>
          </a:r>
          <a:endParaRPr lang="ru-RU" sz="1000" b="1" kern="1200" dirty="0">
            <a:solidFill>
              <a:srgbClr val="00B05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rgbClr val="00B05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rgbClr val="00B05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rgbClr val="00B05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rgbClr val="00B05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rgbClr val="00B05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rgbClr val="00B05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rgbClr val="00B05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08197" y="241965"/>
        <a:ext cx="5229050" cy="2000024"/>
      </dsp:txXfrm>
    </dsp:sp>
    <dsp:sp modelId="{D50B9A59-377A-4756-9881-A32F1271A6AB}">
      <dsp:nvSpPr>
        <dsp:cNvPr id="0" name=""/>
        <dsp:cNvSpPr/>
      </dsp:nvSpPr>
      <dsp:spPr>
        <a:xfrm>
          <a:off x="5783303" y="104299"/>
          <a:ext cx="5312170" cy="2131609"/>
        </a:xfrm>
        <a:prstGeom prst="roundRect">
          <a:avLst/>
        </a:prstGeom>
        <a:solidFill>
          <a:sysClr val="window" lastClr="FFFFFF"/>
        </a:solidFill>
        <a:ln w="28575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Слабые стороны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-  </a:t>
          </a:r>
          <a:r>
            <a:rPr lang="ru-RU" sz="10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Нет единой формы  протокола по разбору случаев ИСМП;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      </a:t>
          </a:r>
          <a:endParaRPr lang="ru-RU" sz="800" b="1" kern="1200" dirty="0" smtClean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ru-RU" sz="1200" b="1" kern="1200" dirty="0">
            <a:solidFill>
              <a:srgbClr val="FF0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887360" y="208356"/>
        <a:ext cx="5104056" cy="1923495"/>
      </dsp:txXfrm>
    </dsp:sp>
    <dsp:sp modelId="{B7804281-3C06-4891-90DC-B6D9BE6FFAE6}">
      <dsp:nvSpPr>
        <dsp:cNvPr id="0" name=""/>
        <dsp:cNvSpPr/>
      </dsp:nvSpPr>
      <dsp:spPr>
        <a:xfrm>
          <a:off x="133671" y="2432833"/>
          <a:ext cx="5387011" cy="2053724"/>
        </a:xfrm>
        <a:prstGeom prst="roundRect">
          <a:avLst/>
        </a:prstGeom>
        <a:solidFill>
          <a:sysClr val="window" lastClr="FFFFFF"/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2060"/>
            </a:solidFill>
            <a:latin typeface="Calibri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Возможности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- Проведение санитарно-просветительной работы о необходимости </a:t>
          </a:r>
          <a:r>
            <a:rPr lang="ru-RU" sz="1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выявления случаев ИСМП</a:t>
          </a:r>
          <a:endParaRPr lang="ru-RU" sz="10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</a:t>
          </a:r>
          <a:r>
            <a:rPr lang="ru-RU" sz="1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Санитарно-эпидемиологический контроль за ИСМП </a:t>
          </a:r>
        </a:p>
        <a:p>
          <a:pPr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Расследования дают шанс пациентам судится за утраченное здоровье пациента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33926" y="2533088"/>
        <a:ext cx="5186501" cy="1853214"/>
      </dsp:txXfrm>
    </dsp:sp>
    <dsp:sp modelId="{8D1DD3BC-9A06-4616-8F1E-FF6EC84B2F38}">
      <dsp:nvSpPr>
        <dsp:cNvPr id="0" name=""/>
        <dsp:cNvSpPr/>
      </dsp:nvSpPr>
      <dsp:spPr>
        <a:xfrm>
          <a:off x="5765325" y="2493788"/>
          <a:ext cx="5218227" cy="2224467"/>
        </a:xfrm>
        <a:prstGeom prst="roundRect">
          <a:avLst/>
        </a:prstGeom>
        <a:solidFill>
          <a:sysClr val="window" lastClr="FFFFFF"/>
        </a:solidFill>
        <a:ln w="28575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-  Нет автоматизированной   электронной базы для формы  отчетности  ИСМП;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- Не качественное проведение лабораторного самоконтроля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- </a:t>
          </a:r>
          <a:r>
            <a:rPr lang="kk-KZ" altLang="ru-RU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Отсутствуют сведения о ранее проведенные манипуляции во всех расследованиях    </a:t>
          </a:r>
          <a:r>
            <a:rPr lang="ru-RU" altLang="ru-RU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- Дефицит кадров в службе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kk-KZ" altLang="ru-RU" sz="800" b="1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0" lang="kk-KZ" altLang="ru-RU" sz="1200" b="1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200" b="1" kern="1200" dirty="0" smtClean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solidFill>
              <a:srgbClr val="FFC0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Угрозы</a:t>
          </a:r>
          <a:endParaRPr lang="ru-RU" sz="1600" b="1" kern="1200" dirty="0">
            <a:solidFill>
              <a:schemeClr val="accent4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</a:t>
          </a:r>
          <a:r>
            <a:rPr lang="ru-RU" sz="1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Сокрытие  и не полный учет медицинскими организациями ИСМП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- </a:t>
          </a:r>
          <a:r>
            <a:rPr lang="ru-RU" sz="10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Риск возникновения вспышки </a:t>
          </a:r>
          <a:r>
            <a:rPr lang="ru-RU" sz="1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ИСМП</a:t>
          </a:r>
          <a:endParaRPr lang="ru-RU" sz="10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FFFF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ru-RU" sz="1800" kern="1200" dirty="0">
            <a:solidFill>
              <a:sysClr val="windowText" lastClr="00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873915" y="2602378"/>
        <a:ext cx="5001047" cy="2007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0.53413</cdr:x>
      <cdr:y>0.084</cdr:y>
    </cdr:from>
    <cdr:to>
      <cdr:x>0.58747</cdr:x>
      <cdr:y>0.17519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36166" y="365497"/>
          <a:ext cx="502925" cy="39679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51AC9-19E3-4233-B75D-92D679D80402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5041C-81D0-4AB5-B07A-BF5DDD1E2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34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5041C-81D0-4AB5-B07A-BF5DDD1E2F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5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041C-81D0-4AB5-B07A-BF5DDD1E2F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19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041C-81D0-4AB5-B07A-BF5DDD1E2F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19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041C-81D0-4AB5-B07A-BF5DDD1E2F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19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041C-81D0-4AB5-B07A-BF5DDD1E2F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19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041C-81D0-4AB5-B07A-BF5DDD1E2F9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33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5041C-81D0-4AB5-B07A-BF5DDD1E2F9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9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219436-C888-43D0-87E7-CDAE4457E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00206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9B8100-9858-4FBF-AC10-19D5C7FBB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2060"/>
                </a:solidFill>
                <a:latin typeface="Franklin Gothic Demi Cond" panose="020B07060304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C831F7-A4D0-4FDF-A8B4-C8715969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68B4-A02E-4E52-A1D8-91250C14E43F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2A4E5C-B1DF-4A37-9846-D4358919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1A3D67-EC72-492B-B343-DE29B5C7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0629883B-4A1E-4548-9500-7BBB064E1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4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F2584D-5A7D-4CF4-9D16-96ECC9DC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EBEBF33-1155-453B-A6F2-9A6DD01B4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5D0EA9-5E6D-430A-8BC0-2B2EAC26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0449E-03A6-4DB0-90C3-8F81AFBB71E7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AF1CD1-57FE-461E-9B92-8AFF9053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BDDAA5-E8E2-4730-A129-A9CB86F0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0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A140037-36C7-4E2E-828C-87717B63D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B5817E7-CAF0-4044-AFAC-58FA370C5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5B3779-83E2-4CF6-B201-5712B5F2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E68C-5C95-4A45-9EFE-EC30A84E6E46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C161CE-3214-4181-8ADB-8BE268F1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47D298-9327-4B51-9196-BBCE4CF5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6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39AEE8-95AE-43D5-AB7D-58746CF9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F8473-2497-444F-B7D9-6B1189D94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6996C0-E9E0-47F6-B053-65B4DD28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9BAA-F8BB-45BC-B2FA-6F9C6C7A8051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4C0A9-0A79-4DB0-9739-A9851C0DD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5486D3-10AD-4201-BA9C-E38AD7A7A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D6B4E8-37E2-4836-83ED-D2D74FB0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B7B1F2-3687-4B08-8C70-CDEC017FD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0E66C8-80AF-4B2F-B61A-F72D58AE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4FE6-A3CB-4FE2-A774-E823DD9082B8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187155-83F0-4F18-B56B-235D7FED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ABC2FE-2652-4381-9983-1D36DDB82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3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113943-FB28-4B81-893D-AC79E85FD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EC8AD4-93DC-4ABC-B39F-03458EE19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606BBA8-2C28-4E3E-BEE2-D920A3EC7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4B520DE-A715-46D5-BEC2-0C22E431E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3398F-784B-45A0-BC36-17720845909B}" type="datetime1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2C028AA-A7A4-4B01-9BB9-73D5F96CA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0B25782-E55E-4162-A9DE-37439B7B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9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806146-BF73-4014-A6FF-4BE80F6C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9E719A-4D33-4DAF-967A-8404E7C13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325595D-6C34-45B3-AA4A-1F0D26721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64AA094-71D3-4597-9097-40C08934F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FC0C38D-D97D-4AF5-9BEB-3F43CFFD4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06AB5A2-25CA-4370-B5C3-0C0E4527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5A781-EEE6-4225-B710-ECF2B8044C1A}" type="datetime1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42A5F99-9CAE-4ADA-9C64-FF01FCA8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0DED947-A859-49F2-A731-8CFE8EA0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1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ECB788-B599-40BB-87FF-799C92801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6B652BC-8DDC-4469-8103-527B658DF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5065-D31F-4E19-BDBB-B50C3404707D}" type="datetime1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8850CDC-F2FE-45EB-AE26-654D92DFB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77EED1D-EE23-4C8D-8FBA-07E955C77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0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DD5071-0435-4D74-A542-6950D6072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3F57-22C5-4DC7-9F3A-C8C5ABD87324}" type="datetime1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997B2AB-7BEA-4EA0-A39E-8436560D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C60886-EAF5-41C1-9BA8-25FC5CD8A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E1E5E9-00EF-4E5B-AC28-B168A8C5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C80B72-84DC-4637-96C7-1BCD91C9A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Franklin Gothic Demi Cond" panose="020B0706030402020204" pitchFamily="34" charset="0"/>
              </a:defRPr>
            </a:lvl1pPr>
            <a:lvl2pPr>
              <a:defRPr sz="2800">
                <a:latin typeface="Franklin Gothic Demi Cond" panose="020B0706030402020204" pitchFamily="34" charset="0"/>
              </a:defRPr>
            </a:lvl2pPr>
            <a:lvl3pPr>
              <a:defRPr sz="2400">
                <a:latin typeface="Franklin Gothic Demi Cond" panose="020B0706030402020204" pitchFamily="34" charset="0"/>
              </a:defRPr>
            </a:lvl3pPr>
            <a:lvl4pPr>
              <a:defRPr sz="2000">
                <a:latin typeface="Franklin Gothic Demi Cond" panose="020B0706030402020204" pitchFamily="34" charset="0"/>
              </a:defRPr>
            </a:lvl4pPr>
            <a:lvl5pPr>
              <a:defRPr sz="2000">
                <a:latin typeface="Franklin Gothic Demi Cond" panose="020B07060304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671717C-24B9-499F-A6BB-730073FEB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Franklin Gothic Demi Cond" panose="020B07060304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B972F5-B0EA-473E-A011-0A2FD08A2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FB37-D0F9-4D71-9677-F00F451C9312}" type="datetime1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26D265-12DC-4D71-BD82-4C9C67D24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DC1ADCD-CE5D-4C9F-98C7-1C9406DD3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A3994B-A4AA-413D-AF3F-54DF55B30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3A0F2E1-D75F-4834-B6DA-57A8DAA6C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461EC1F-7F95-47B3-9C34-A1B87D974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B7BC2A-15D3-43DE-9E21-CD19A5A17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68F02-E4E0-476F-BE05-2E449B039861}" type="datetime1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DAF24A-223C-4792-80FF-156AB384F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641F9A-FC6F-4626-A4C6-62450204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7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78C7357-FDDD-429C-B7F5-AF26442E6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08C1A0-8E50-48F2-AA8A-A285B34D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69A999-D3EF-4F77-A3A5-B82930CAE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A3E8C-B104-4A49-B0D1-0ECBED74A65E}" type="datetime1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CD113-2604-48A7-A7B5-C9A56ECDC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6242FB-CBD4-474A-83AC-49FB028FB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0629883B-4A1E-4548-9500-7BBB064E12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8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Franklin Gothic Demi Cond" panose="020B07060304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Franklin Gothic Demi Cond" panose="020B07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Franklin Gothic Demi Cond" panose="020B07060304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Franklin Gothic Demi Cond" panose="020B07060304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Franklin Gothic Demi Cond" panose="020B07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0.png"/><Relationship Id="rId7" Type="http://schemas.openxmlformats.org/officeDocument/2006/relationships/image" Target="../media/image8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1.png"/><Relationship Id="rId5" Type="http://schemas.openxmlformats.org/officeDocument/2006/relationships/image" Target="../media/image11.png"/><Relationship Id="rId10" Type="http://schemas.openxmlformats.org/officeDocument/2006/relationships/image" Target="../media/image2.png"/><Relationship Id="rId4" Type="http://schemas.openxmlformats.org/officeDocument/2006/relationships/image" Target="../media/image50.pn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adilet.zan.k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hls.k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95466" y="1916833"/>
            <a:ext cx="9889099" cy="2085824"/>
          </a:xfrm>
        </p:spPr>
        <p:txBody>
          <a:bodyPr>
            <a:normAutofit/>
          </a:bodyPr>
          <a:lstStyle/>
          <a:p>
            <a:r>
              <a:rPr lang="en-US" b="1" dirty="0" smtClean="0"/>
              <a:t>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аудита качества данных по инфекциям, связанным с медицинской помощью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Актюбинской,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Жамбылской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Западно-Казахстанской областям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ok\Downloads\WhatsApp Image 2021-06-14 at 17.28.41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8" y="5648475"/>
            <a:ext cx="1350260" cy="1025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3926" y="4725145"/>
            <a:ext cx="6521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Ментор: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Касабекова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Лена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Куралгазиевна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участники: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Ахметова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Айгуль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Алимжановна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Жумагельдина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Талшын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Рафхатовна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Кауымбаева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Мира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Нурлановна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0502" y="355260"/>
            <a:ext cx="8980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инфекций и инфекционный контроль, вопросы эпидемиологического надзора за ИСМП»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 НЦОЗ и ICAP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4553D77-B656-43DD-9179-19F332941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70" y="5803632"/>
            <a:ext cx="1689630" cy="10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418646"/>
          </a:xfrm>
        </p:spPr>
        <p:txBody>
          <a:bodyPr>
            <a:noAutofit/>
          </a:bodyPr>
          <a:lstStyle/>
          <a:p>
            <a:pPr algn="ctr"/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Эпидемиологический надзор за ИСПМ в РК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39788" y="783772"/>
            <a:ext cx="5157787" cy="47897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Активный надзор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B0D3BEDD-2171-4C1E-B2BA-FABE883FE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098" y="1262743"/>
            <a:ext cx="6365963" cy="4926920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выявление больных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ИСМП проводится госпитальным эпидемиологом МО путем изучения анализов пациента, истории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амбулаторные карты; выяснение причин повторного поступление больного в течении 30 дней; изучение протоколов операции; анализ длительно температурящих больных по журналу регистрации; анализ случаев задержки выписки больных из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отделения;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журнала перевода больных в другое отделение или в стационар (установление причины); анализ журнала учета результатов лабораторных исследований материала от больных, персонала и объектов окружающей среды; анализ случаев проведения УЗИ обследования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после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и родов, а также рентгенологическое исследование легких.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перевода новорожденного в другое профильное отделение стационара. Анализ случаев обращения новорожденных в течение 28 дней в детскую поликлинику и в стационар. Анализ случаев обращений в женскую консультацию послеродовых и послеоперационных женщин с признаками гнойно-септической инфекции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n-US" sz="10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kk-KZ" sz="10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0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</a:t>
            </a:r>
            <a:r>
              <a:rPr lang="kk-KZ" sz="10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000" i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researchgate</a:t>
            </a:r>
            <a:r>
              <a:rPr lang="kk-KZ" sz="10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0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endParaRPr lang="ru-RU" sz="18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7019108" y="722812"/>
            <a:ext cx="4336279" cy="60370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Пассивный надзор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7480663" y="1463040"/>
            <a:ext cx="3874724" cy="52584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Пассивное выявление больных ИСМП – осуществляется путем расследования специалистами УСЭК, когда больной повторно обращается за медицинской помощью самостоятельно, при проявлении клинических проявлении после оказания медицинских манипуляции.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0" y="5687712"/>
            <a:ext cx="1350260" cy="1025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4553D77-B656-43DD-9179-19F332941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70" y="5803632"/>
            <a:ext cx="1689630" cy="10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5CD469-1B5E-4884-8BAD-2807F0D8E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49" y="255591"/>
            <a:ext cx="10849205" cy="27146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</a:t>
            </a:r>
            <a:r>
              <a:rPr lang="kk-K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предоставления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информации в системе</a:t>
            </a:r>
            <a:r>
              <a:rPr lang="kk-K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эпид надзора при выявлений случаев ИСМП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5031E42-D643-424E-969A-0B7705679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823915"/>
            <a:ext cx="12901579" cy="5143499"/>
          </a:xfrm>
        </p:spPr>
        <p:txBody>
          <a:bodyPr/>
          <a:lstStyle/>
          <a:p>
            <a:r>
              <a:rPr lang="ru-RU" dirty="0" err="1" smtClean="0"/>
              <a:t>ьтоириттт</a:t>
            </a:r>
            <a:endParaRPr lang="ru-RU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94196" y="905361"/>
            <a:ext cx="2171040" cy="3133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Выявившие ИСМП МО не зависимо от форм собственности (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государственные,частные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передает экстренное извещение согласно Приложения №1 КР ДСМ-153/2020 от 26.10.2020г.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Приказу КР ДСМ-151 от 02.12.2022г случай расследуется в МО. В случае подтверждения ИСМП передается отчет АСУ ВБИ в территориальное управление СЭК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ИСМП ИОХВ и акушерство-гинекологической помощи в течении 30 календарных дней, для импланта до 1 года.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alt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2786238" y="777579"/>
            <a:ext cx="2205567" cy="13160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течении 12 часов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Экстрен.извещ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283769" y="876642"/>
            <a:ext cx="2224056" cy="36250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Территориальные (районные, городские) управления сан-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эпид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контроля. Регистрируется в журнале ф267/У по отчетным формам Приказа МЗ РК №84.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Приказу КР ДСМ-151 от 02.12.2022г случай расследуется в МО. Принятое расследование на подтверждённый случай ИСМП с МО тщательно изучается и заносится в  отчетность АСУ ВБИ, форма №1 ежемесячно передается департамент СЭК области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806536" y="2105913"/>
            <a:ext cx="2243667" cy="1127125"/>
          </a:xfrm>
          <a:prstGeom prst="rightArrow">
            <a:avLst>
              <a:gd name="adj1" fmla="val 50000"/>
              <a:gd name="adj2" fmla="val 3732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Расследование каждого случая ИСМП первых 3-х дней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738064" y="3275013"/>
            <a:ext cx="2387600" cy="9255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Ежемесячный отчет АСУ ВБИ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7590907" y="1149349"/>
            <a:ext cx="1540933" cy="27352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Ежемесячный отчет АСУ ВБИ+ расследование+ пояснительное письмо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9245548" y="858045"/>
            <a:ext cx="1578867" cy="3278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Территориальный департамент СЭК переданные ежемесячные отчеты с пояснительным письмом + скан вариантом расследования включает в отчет по региону. Сбор отчетов с Территориальных управлений передается в КСЭК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1647" y="4730339"/>
            <a:ext cx="2501900" cy="104520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Комитет сан-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эпид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контроля принимает отчеты с регионов, свод передает в Министерству Здравоохранения РК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2635039" y="4730339"/>
            <a:ext cx="2042583" cy="1460500"/>
          </a:xfrm>
          <a:prstGeom prst="leftArrow">
            <a:avLst>
              <a:gd name="adj1" fmla="val 50000"/>
              <a:gd name="adj2" fmla="val 2622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Анализ, рекомендации на поправки НПА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03200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65358" y="200729"/>
            <a:ext cx="103885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508000" y="882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508000" y="3747801"/>
            <a:ext cx="67441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  <a:tab pos="4422775" algn="ctr"/>
                <a:tab pos="4702175" algn="l"/>
                <a:tab pos="6496050" algn="l"/>
                <a:tab pos="8618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  <a:tab pos="4422775" algn="ctr"/>
                <a:tab pos="4702175" algn="l"/>
                <a:tab pos="6496050" algn="l"/>
                <a:tab pos="8618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  <a:tab pos="4422775" algn="ctr"/>
                <a:tab pos="4702175" algn="l"/>
                <a:tab pos="6496050" algn="l"/>
                <a:tab pos="8618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  <a:tab pos="4422775" algn="ctr"/>
                <a:tab pos="4702175" algn="l"/>
                <a:tab pos="6496050" algn="l"/>
                <a:tab pos="8618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  <a:tab pos="4422775" algn="ctr"/>
                <a:tab pos="4702175" algn="l"/>
                <a:tab pos="6496050" algn="l"/>
                <a:tab pos="8618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  <a:tab pos="4422775" algn="ctr"/>
                <a:tab pos="4702175" algn="l"/>
                <a:tab pos="6496050" algn="l"/>
                <a:tab pos="8618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  <a:tab pos="4422775" algn="ctr"/>
                <a:tab pos="4702175" algn="l"/>
                <a:tab pos="6496050" algn="l"/>
                <a:tab pos="8618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  <a:tab pos="4422775" algn="ctr"/>
                <a:tab pos="4702175" algn="l"/>
                <a:tab pos="6496050" algn="l"/>
                <a:tab pos="8618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70100" algn="l"/>
                <a:tab pos="4422775" algn="ctr"/>
                <a:tab pos="4702175" algn="l"/>
                <a:tab pos="6496050" algn="l"/>
                <a:tab pos="86185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  <a:tab pos="4422775" algn="ctr"/>
                <a:tab pos="4702175" algn="l"/>
                <a:tab pos="6496050" algn="l"/>
                <a:tab pos="8618538" algn="r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				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0100" algn="l"/>
                <a:tab pos="4422775" algn="ctr"/>
                <a:tab pos="4702175" algn="l"/>
                <a:tab pos="6496050" algn="l"/>
                <a:tab pos="8618538" algn="r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00" y="38555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AC6CEFDB-6DC0-4A6E-B794-167A610562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352" y="5735637"/>
            <a:ext cx="2252840" cy="10543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082EF5EE-1FFB-4862-A12A-E866F321C7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9950"/>
            <a:ext cx="1824203" cy="112875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82EF5EE-1FFB-4862-A12A-E866F321C7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7201"/>
            <a:ext cx="1824203" cy="112875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82EF5EE-1FFB-4862-A12A-E866F321C7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6098"/>
            <a:ext cx="1824203" cy="1128757"/>
          </a:xfrm>
          <a:prstGeom prst="rect">
            <a:avLst/>
          </a:prstGeom>
        </p:spPr>
      </p:pic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818313" y="4838700"/>
            <a:ext cx="2501900" cy="1317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НЦОЗ МЗ РК НПЦ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СЭЭи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принемает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отчеты,</a:t>
            </a:r>
            <a:r>
              <a:rPr kumimoji="0" lang="ru-RU" altLang="ru-RU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свод и анализ передает в КСЭК МЗ  РК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лево 31"/>
          <p:cNvSpPr/>
          <p:nvPr/>
        </p:nvSpPr>
        <p:spPr>
          <a:xfrm>
            <a:off x="8208235" y="4448955"/>
            <a:ext cx="2304256" cy="189152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ОТЧЕТЫ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12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897811" y="464457"/>
            <a:ext cx="9934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2020-2022гг. по Актюбинской области зарегистрировано – 146 случаев ИСМП (количество случай).</a:t>
            </a:r>
            <a:endParaRPr lang="ru-RU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56" y="5695965"/>
            <a:ext cx="1350260" cy="1025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484230"/>
              </p:ext>
            </p:extLst>
          </p:nvPr>
        </p:nvGraphicFramePr>
        <p:xfrm>
          <a:off x="2156604" y="1972274"/>
          <a:ext cx="953029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4553D77-B656-43DD-9179-19F332941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70" y="5803632"/>
            <a:ext cx="1689630" cy="10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901825"/>
          <a:ext cx="10528300" cy="427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97811" y="464457"/>
            <a:ext cx="9934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2020-2022гг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г. Уральск зарегистрировано – 17 случаев ИСМП 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(количество случай).</a:t>
            </a:r>
          </a:p>
        </p:txBody>
      </p:sp>
      <p:pic>
        <p:nvPicPr>
          <p:cNvPr id="7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1" y="5695965"/>
            <a:ext cx="1350260" cy="1025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4553D77-B656-43DD-9179-19F332941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562" y="5550294"/>
            <a:ext cx="1689630" cy="10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44FB393-70F3-4B49-9ACA-A3A2293E2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8258" y="671875"/>
            <a:ext cx="9395542" cy="5490340"/>
          </a:xfrm>
        </p:spPr>
        <p:txBody>
          <a:bodyPr/>
          <a:lstStyle/>
          <a:p>
            <a:r>
              <a:rPr lang="kk-KZ" dirty="0">
                <a:solidFill>
                  <a:schemeClr val="tx1"/>
                </a:solidFill>
              </a:rPr>
              <a:t>За </a:t>
            </a:r>
            <a:r>
              <a:rPr lang="kk-KZ" dirty="0" smtClean="0">
                <a:solidFill>
                  <a:schemeClr val="tx1"/>
                </a:solidFill>
              </a:rPr>
              <a:t>2020-2022 </a:t>
            </a:r>
            <a:r>
              <a:rPr lang="kk-KZ" dirty="0">
                <a:solidFill>
                  <a:schemeClr val="tx1"/>
                </a:solidFill>
              </a:rPr>
              <a:t>гг. по Жамбылской </a:t>
            </a:r>
            <a:r>
              <a:rPr lang="kk-KZ" dirty="0" smtClean="0">
                <a:solidFill>
                  <a:schemeClr val="tx1"/>
                </a:solidFill>
              </a:rPr>
              <a:t>области зарегистрировано </a:t>
            </a:r>
            <a:r>
              <a:rPr lang="kk-KZ" dirty="0">
                <a:solidFill>
                  <a:schemeClr val="tx1"/>
                </a:solidFill>
              </a:rPr>
              <a:t>105 </a:t>
            </a:r>
            <a:r>
              <a:rPr lang="kk-KZ" dirty="0" smtClean="0">
                <a:solidFill>
                  <a:schemeClr val="tx1"/>
                </a:solidFill>
              </a:rPr>
              <a:t>случаев ИСМП (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случай</a:t>
            </a:r>
            <a:r>
              <a:rPr lang="kk-KZ" dirty="0" smtClean="0">
                <a:solidFill>
                  <a:schemeClr val="tx1"/>
                </a:solidFill>
              </a:rPr>
              <a:t>)</a:t>
            </a:r>
            <a:endParaRPr lang="kk-KZ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C22C8EB-0048-47E3-AD22-91EAEBAF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26" name="Диаграмма 25">
            <a:extLst>
              <a:ext uri="{FF2B5EF4-FFF2-40B4-BE49-F238E27FC236}">
                <a16:creationId xmlns="" xmlns:a16="http://schemas.microsoft.com/office/drawing/2014/main" id="{5FF8F746-F0A6-43C3-AA8F-AD4FC1002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1322182"/>
              </p:ext>
            </p:extLst>
          </p:nvPr>
        </p:nvGraphicFramePr>
        <p:xfrm>
          <a:off x="1958258" y="1658983"/>
          <a:ext cx="7775677" cy="506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4258FBC-6DC9-468D-9265-6672485F409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5" y="5592718"/>
            <a:ext cx="1252491" cy="11287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553D77-B656-43DD-9179-19F3329416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70" y="5667107"/>
            <a:ext cx="1689630" cy="10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E6087A-0198-43DA-82CC-F946E2EEA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977" y="181567"/>
            <a:ext cx="7866880" cy="43953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боснование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CB8152-E208-439B-96BE-1B5A681DC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87" y="539152"/>
            <a:ext cx="11283351" cy="1181818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анализам за последние 3года  (2020-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гг.)  в Актюбинской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 эпидемиологическая обстановка по </a:t>
            </a: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инфекциям, связанным с оказанием медицинской </a:t>
            </a:r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стабильная, групповых заболеваний, связанных с оказанием медицинской помощи и пищевых отравлений, в лечебно-профилактических организациях области не зарегистрировано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За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последние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года отмечается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показателя заболеваемости ИМСП на 1000 госпитализированных с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 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2020году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0,</a:t>
            </a: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(50 сл.) в 202</a:t>
            </a:r>
            <a:r>
              <a:rPr lang="kk-KZ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году.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течение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последних  3-х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 в области зарегистрированы ИСМП по всем нозологиям. 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algn="just">
              <a:lnSpc>
                <a:spcPct val="100000"/>
              </a:lnSpc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структуре общей заболеваемости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 3 года наибольший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удельный вес приходится на ИМСП, связанные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 пост инъекционными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осложнениями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32,9%,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 хирургическими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учреждениями 30,0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%, связанные с родовспомогательными учреждениями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15,0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%, связанные с новорожденными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13,0%, инфекции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мочевыводящих путей 5,0%,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ИСМП воздушно-капельных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инфекций – 3,4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%,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инфекции дыхательных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путей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1,4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%. 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B7B36F-0DAE-4F99-963C-40C2962C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5965"/>
            <a:ext cx="1319349" cy="1025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537268"/>
              </p:ext>
            </p:extLst>
          </p:nvPr>
        </p:nvGraphicFramePr>
        <p:xfrm>
          <a:off x="737558" y="2425582"/>
          <a:ext cx="11171207" cy="3974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4553D77-B656-43DD-9179-19F3329416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046" y="5917474"/>
            <a:ext cx="1689630" cy="96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5496" y="365125"/>
            <a:ext cx="9038303" cy="132556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Обоснование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5122" y="1342104"/>
            <a:ext cx="10188677" cy="1755058"/>
          </a:xfrm>
        </p:spPr>
        <p:txBody>
          <a:bodyPr>
            <a:normAutofit/>
          </a:bodyPr>
          <a:lstStyle/>
          <a:p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структуре общей заболеваемости за 3 года 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г. Уральск наибольший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удельный вес приходится на ИМСП, связанные с 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родовспомогательными учреждениями 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82,0%,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ИСМП воздушно-капельных инфекций – 12 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%,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связанные с новорожденными 6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,0%.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16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4258FBC-6DC9-468D-9265-6672485F409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22" y="5562533"/>
            <a:ext cx="1252491" cy="11287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553D77-B656-43DD-9179-19F332941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70" y="5667107"/>
            <a:ext cx="1689630" cy="1054368"/>
          </a:xfrm>
          <a:prstGeom prst="rect">
            <a:avLst/>
          </a:prstGeom>
        </p:spPr>
      </p:pic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4469821"/>
              </p:ext>
            </p:extLst>
          </p:nvPr>
        </p:nvGraphicFramePr>
        <p:xfrm>
          <a:off x="1627913" y="3153490"/>
          <a:ext cx="9906590" cy="348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55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719C921-C23C-4BDD-A59F-3D66EE37E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096" y="900194"/>
            <a:ext cx="5561013" cy="4803920"/>
          </a:xfrm>
        </p:spPr>
        <p:txBody>
          <a:bodyPr>
            <a:normAutofit/>
          </a:bodyPr>
          <a:lstStyle/>
          <a:p>
            <a:pPr marL="0" indent="355600" algn="just">
              <a:lnSpc>
                <a:spcPct val="100000"/>
              </a:lnSpc>
              <a:buNone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0" indent="355600" algn="just">
              <a:lnSpc>
                <a:spcPct val="100000"/>
              </a:lnSpc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Жамбылской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области  в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структуре общей заболеваемости за 3 года наибольший удельный вес приходится на ИМСП,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связанные с пост инъекционными осложнениями 2,0%,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 хирургическими учреждениями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18,0%,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связанные с родовспомогательными учреждениями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10,5%,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связанные с новорожденными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8,5%, ИСМП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воздушно-капельных инфекций –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61,0%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EA9AD68-4682-4348-A741-29D0D24E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C460FD25-AA90-4C47-99E9-2B72B7FDA5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477925"/>
              </p:ext>
            </p:extLst>
          </p:nvPr>
        </p:nvGraphicFramePr>
        <p:xfrm>
          <a:off x="7376160" y="716692"/>
          <a:ext cx="4496291" cy="546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4258FBC-6DC9-468D-9265-6672485F409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" y="5227593"/>
            <a:ext cx="1252491" cy="11287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4553D77-B656-43DD-9179-19F3329416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382" y="5484544"/>
            <a:ext cx="1689630" cy="10543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71252" y="438529"/>
            <a:ext cx="6339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Обоснование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04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E6087A-0198-43DA-82CC-F946E2EEA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977" y="181567"/>
            <a:ext cx="7866880" cy="4395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Микробный пейзаж выделенных культур у пациентов по Актюбинской области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B7B36F-0DAE-4F99-963C-40C2962C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2456"/>
            <a:ext cx="414671" cy="7819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295330"/>
              </p:ext>
            </p:extLst>
          </p:nvPr>
        </p:nvGraphicFramePr>
        <p:xfrm>
          <a:off x="329836" y="882502"/>
          <a:ext cx="11663690" cy="5975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4553D77-B656-43DD-9179-19F3329416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046" y="5917474"/>
            <a:ext cx="1689630" cy="96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E6087A-0198-43DA-82CC-F946E2EEA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977" y="181567"/>
            <a:ext cx="7866880" cy="43953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Микробный пейзаж выделенных культур у пациентов по </a:t>
            </a:r>
            <a:r>
              <a:rPr lang="ru-RU" sz="2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Жамбылской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области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B7B36F-0DAE-4F99-963C-40C2962C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2456"/>
            <a:ext cx="414671" cy="7819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347619"/>
              </p:ext>
            </p:extLst>
          </p:nvPr>
        </p:nvGraphicFramePr>
        <p:xfrm>
          <a:off x="329836" y="882502"/>
          <a:ext cx="11663690" cy="5975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4553D77-B656-43DD-9179-19F3329416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046" y="5917474"/>
            <a:ext cx="1689630" cy="96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ABF10-F6E9-4C57-A9A0-EC0938A4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86" y="497473"/>
            <a:ext cx="4829819" cy="75247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Актуальность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1F3E9F-8C83-46F1-A50F-499B6CC07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933" y="1416550"/>
            <a:ext cx="10447867" cy="5010376"/>
          </a:xfrm>
        </p:spPr>
        <p:txBody>
          <a:bodyPr>
            <a:noAutofit/>
          </a:bodyPr>
          <a:lstStyle/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Пандемия COVID-19 и другие крупные вспышки заболеваний последнего времени продемонстрировали, в какой мере медицинские учреждения могут быть фактором распространения инфекций, причиняющих вред пациентам, медицинским работникам и посетителям больниц, если вопросам профилактики инфекций и инфекционного контроля (ПИИК) не уделяется необходимого внимания. 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этом, согласно новому докладу Всемирной организации здравоохранения (ВОЗ), в 70% случаев этих инфекций можно избежать посредством соблюдения правил гигиены рук и других экономически эффективных методов профилактики. Сегодня во время госпитализации семь пациентов из 100 в странах с высоким уровнем дохода и 15 пациентов из 100 в странах с низким и средним уровнем дохода заражаются по меньшей мере одной инфекцией, связанной с оказанием медицинской помощи (ИСМП). В среднем у каждого десятого из этих пациентов внутрибольничная инфекция приводит к летальному исходу. К группе повышенного риска относятся пациенты реанимационных отделений и новорожденные.</a:t>
            </a:r>
          </a:p>
          <a:p>
            <a:pPr marL="0" indent="0" algn="ctr">
              <a:buNone/>
            </a:pPr>
            <a:r>
              <a:rPr lang="kk-KZ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https://www.who.int/ru/news/item/06-05-2022-who-launches-first-ever-global-report-on-infection-prevention-and-</a:t>
            </a:r>
            <a:r>
              <a:rPr lang="kk-KZ" sz="1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kk-KZ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A36D19F-051C-4D52-995C-3245A291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" y="5733750"/>
            <a:ext cx="1258695" cy="9559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C6CEFDB-6DC0-4A6E-B794-167A610562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15" y="5647506"/>
            <a:ext cx="1689630" cy="10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E6087A-0198-43DA-82CC-F946E2EEA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7977" y="181567"/>
            <a:ext cx="7866880" cy="43953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Микробный пейзаж выделенных культур у пациентов по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Уральск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1B7B36F-0DAE-4F99-963C-40C2962C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092456"/>
            <a:ext cx="637954" cy="7819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322731"/>
              </p:ext>
            </p:extLst>
          </p:nvPr>
        </p:nvGraphicFramePr>
        <p:xfrm>
          <a:off x="329836" y="882502"/>
          <a:ext cx="11663690" cy="5975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4553D77-B656-43DD-9179-19F3329416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046" y="5917474"/>
            <a:ext cx="1689630" cy="96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21</a:t>
            </a:fld>
            <a:endParaRPr lang="en-US"/>
          </a:p>
        </p:txBody>
      </p:sp>
      <p:pic>
        <p:nvPicPr>
          <p:cNvPr id="2050" name="Picture 2" descr="https://www.neweurasia.info/archive/wh_is_wh/images/aktubins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02" y="1105919"/>
            <a:ext cx="9005978" cy="616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87136" y="3905818"/>
            <a:ext cx="1016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г.Актобе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60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71705" y="1625547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705" y="1625547"/>
                <a:ext cx="36580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67110" y="2097393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110" y="2097393"/>
                <a:ext cx="36580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370852" y="3216051"/>
            <a:ext cx="19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8002" y="3887869"/>
            <a:ext cx="22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4518" y="2106719"/>
            <a:ext cx="22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4087" y="3702267"/>
            <a:ext cx="22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7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21330" y="1440881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330" y="1440881"/>
                <a:ext cx="36580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32916" y="2918268"/>
                <a:ext cx="308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916" y="2918268"/>
                <a:ext cx="30865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12680" y="2750857"/>
                <a:ext cx="308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680" y="2750857"/>
                <a:ext cx="30865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83953" y="2179604"/>
                <a:ext cx="308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953" y="2179604"/>
                <a:ext cx="30865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887527" y="2021356"/>
            <a:ext cx="42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10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248162" y="4644482"/>
                <a:ext cx="308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162" y="4644482"/>
                <a:ext cx="30865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253376" y="2548936"/>
            <a:ext cx="606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146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1570007" y="336096"/>
            <a:ext cx="8635041" cy="810883"/>
          </a:xfrm>
          <a:prstGeom prst="leftRightArrow">
            <a:avLst>
              <a:gd name="adj1" fmla="val 50000"/>
              <a:gd name="adj2" fmla="val 542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          </a:t>
            </a:r>
            <a:r>
              <a:rPr lang="ru-RU" b="1" dirty="0" smtClean="0">
                <a:solidFill>
                  <a:schemeClr val="tx1"/>
                </a:solidFill>
              </a:rPr>
              <a:t>Заболеваемость ИСМП </a:t>
            </a:r>
            <a:r>
              <a:rPr lang="ru-RU" b="1" dirty="0">
                <a:solidFill>
                  <a:schemeClr val="tx1"/>
                </a:solidFill>
              </a:rPr>
              <a:t>за </a:t>
            </a:r>
            <a:r>
              <a:rPr lang="ru-RU" b="1" dirty="0" smtClean="0">
                <a:solidFill>
                  <a:schemeClr val="tx1"/>
                </a:solidFill>
              </a:rPr>
              <a:t>2020-2022 гг.  </a:t>
            </a:r>
            <a:r>
              <a:rPr lang="ru-RU" b="1" dirty="0">
                <a:solidFill>
                  <a:schemeClr val="tx1"/>
                </a:solidFill>
              </a:rPr>
              <a:t>в разрезе </a:t>
            </a:r>
            <a:r>
              <a:rPr lang="ru-RU" b="1" dirty="0" smtClean="0">
                <a:solidFill>
                  <a:schemeClr val="tx1"/>
                </a:solidFill>
              </a:rPr>
              <a:t>городов, районов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                                            по Актюбинской области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84553D77-B656-43DD-9179-19F3329416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768" y="5667107"/>
            <a:ext cx="1689630" cy="105436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082EF5EE-1FFB-4862-A12A-E866F321C7F1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5" y="5410155"/>
            <a:ext cx="1368152" cy="112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B8C94E-E253-4DB8-B4E4-BA7A1FAF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6"/>
            <a:ext cx="10515600" cy="91819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ИСМП за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2020-2022 гг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горрай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Жамбылской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области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CBA66B9-4B34-46A3-9784-F30B3026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22</a:t>
            </a:fld>
            <a:endParaRPr lang="en-US"/>
          </a:p>
        </p:txBody>
      </p:sp>
      <p:pic>
        <p:nvPicPr>
          <p:cNvPr id="11" name="Объект 10">
            <a:extLst>
              <a:ext uri="{FF2B5EF4-FFF2-40B4-BE49-F238E27FC236}">
                <a16:creationId xmlns="" xmlns:a16="http://schemas.microsoft.com/office/drawing/2014/main" id="{F5972CD0-D225-4417-9989-45C077543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3858" b="17226"/>
          <a:stretch/>
        </p:blipFill>
        <p:spPr>
          <a:xfrm>
            <a:off x="1075569" y="1138591"/>
            <a:ext cx="7837373" cy="47347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82EF5EE-1FFB-4862-A12A-E866F321C7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5" y="5410155"/>
            <a:ext cx="1368152" cy="11287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C6CEFDB-6DC0-4A6E-B794-167A61056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447349"/>
            <a:ext cx="1689630" cy="10543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762679" y="3244333"/>
                <a:ext cx="129126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79" y="3244333"/>
                <a:ext cx="129126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3213464" y="2423886"/>
            <a:ext cx="1213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039441" y="3827750"/>
            <a:ext cx="777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17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96001" y="3890623"/>
            <a:ext cx="696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0800000" flipH="1" flipV="1">
            <a:off x="4621346" y="3887565"/>
            <a:ext cx="6304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rgbClr val="FF0000"/>
                </a:solidFill>
              </a:rPr>
              <a:t>10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3049" y="3244334"/>
            <a:ext cx="548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9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20896" y="4629037"/>
            <a:ext cx="662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49403" y="4490910"/>
            <a:ext cx="426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246707" y="3513909"/>
            <a:ext cx="551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flipH="1">
            <a:off x="4326989" y="4675576"/>
            <a:ext cx="1334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37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15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596"/>
          </a:xfrm>
        </p:spPr>
        <p:txBody>
          <a:bodyPr>
            <a:noAutofit/>
          </a:bodyPr>
          <a:lstStyle/>
          <a:p>
            <a:pPr algn="ctr">
              <a:defRPr sz="2400" b="0" i="0" u="none" strike="noStrike" kern="1200" spc="0" baseline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Заболеваемость ИСМП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2021-2022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гг., 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возрасту, 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Актюбинская область</a:t>
            </a:r>
            <a:b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780946"/>
              </p:ext>
            </p:extLst>
          </p:nvPr>
        </p:nvGraphicFramePr>
        <p:xfrm>
          <a:off x="1199072" y="1227909"/>
          <a:ext cx="10287534" cy="465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82EF5EE-1FFB-4862-A12A-E866F321C7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5" y="5410155"/>
            <a:ext cx="1368152" cy="11287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C6CEFDB-6DC0-4A6E-B794-167A61056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447349"/>
            <a:ext cx="1689630" cy="10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596"/>
          </a:xfrm>
        </p:spPr>
        <p:txBody>
          <a:bodyPr>
            <a:noAutofit/>
          </a:bodyPr>
          <a:lstStyle/>
          <a:p>
            <a:pPr algn="ctr">
              <a:defRPr sz="2400" b="0" i="0" u="none" strike="noStrike" kern="1200" spc="0" baseline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Заболеваемость ИСМП с 2021-2022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гг.,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возрасту,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г.Уральск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ЗКО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032386"/>
          <a:ext cx="10515600" cy="5456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C6CEFDB-6DC0-4A6E-B794-167A610562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577839"/>
            <a:ext cx="1689630" cy="9238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82EF5EE-1FFB-4862-A12A-E866F321C7F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5" y="5410155"/>
            <a:ext cx="1368152" cy="112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40664E-D5F2-477D-82F9-235397B28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ИСМП с 2020-2022 год, по возрасту,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Жамбылская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0A5E695E-4B30-4974-8800-5A392C524D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025170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05E21A5-6D56-4474-ABDB-3E0F749B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97106906"/>
              </p:ext>
            </p:extLst>
          </p:nvPr>
        </p:nvGraphicFramePr>
        <p:xfrm>
          <a:off x="1997166" y="1164241"/>
          <a:ext cx="9681028" cy="4974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22098" y="517910"/>
            <a:ext cx="7513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Заболеваемость ИСМП с 2021-2022 гг., по полу, Актюбинская область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C6CEFDB-6DC0-4A6E-B794-167A610562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985" y="5667107"/>
            <a:ext cx="1689630" cy="10543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2EF5EE-1FFB-4862-A12A-E866F321C7F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2" y="5265572"/>
            <a:ext cx="1368152" cy="112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20338037"/>
              </p:ext>
            </p:extLst>
          </p:nvPr>
        </p:nvGraphicFramePr>
        <p:xfrm>
          <a:off x="2032000" y="738429"/>
          <a:ext cx="890629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38640" y="241326"/>
            <a:ext cx="8838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Заболеваемость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ИСМП за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2021-2022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гг.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полу,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г.Уральск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ЗКО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C6CEFDB-6DC0-4A6E-B794-167A610562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479" y="5301982"/>
            <a:ext cx="1689630" cy="10543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2EF5EE-1FFB-4862-A12A-E866F321C7F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39" y="5592718"/>
            <a:ext cx="1368152" cy="112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B4FA6D-5270-40B0-9DDC-D6CA1812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Заболеваемость ИСМП с 2020-2022 гг., по полу, </a:t>
            </a:r>
            <a:r>
              <a:rPr lang="ru-RU" sz="3200" dirty="0" err="1">
                <a:solidFill>
                  <a:schemeClr val="tx1"/>
                </a:solidFill>
              </a:rPr>
              <a:t>Жамбылская</a:t>
            </a:r>
            <a:r>
              <a:rPr lang="ru-RU" sz="3200" dirty="0">
                <a:solidFill>
                  <a:schemeClr val="tx1"/>
                </a:solidFill>
              </a:rPr>
              <a:t> область</a:t>
            </a:r>
            <a:br>
              <a:rPr lang="ru-RU" sz="3200" dirty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95FE78A3-1FD9-499F-A8C3-C5FC6F0E3B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943807"/>
              </p:ext>
            </p:extLst>
          </p:nvPr>
        </p:nvGraphicFramePr>
        <p:xfrm>
          <a:off x="1784555" y="1342103"/>
          <a:ext cx="9815261" cy="4834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2A59CDC-1109-47A2-8D69-3CD57A21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28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82EF5EE-1FFB-4862-A12A-E866F321C7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4" y="5612584"/>
            <a:ext cx="1368152" cy="11287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C6CEFDB-6DC0-4A6E-B794-167A61056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772" y="5212289"/>
            <a:ext cx="1689630" cy="10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48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263" y="91440"/>
            <a:ext cx="10883537" cy="718457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ИСМП в разрезе города-районов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Актюбинской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за последние 3 года (2020-2022гг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294758"/>
              </p:ext>
            </p:extLst>
          </p:nvPr>
        </p:nvGraphicFramePr>
        <p:xfrm>
          <a:off x="653142" y="809897"/>
          <a:ext cx="10387897" cy="4658548"/>
        </p:xfrm>
        <a:graphic>
          <a:graphicData uri="http://schemas.openxmlformats.org/drawingml/2006/table">
            <a:tbl>
              <a:tblPr firstRow="1" firstCol="1" bandRow="1"/>
              <a:tblGrid>
                <a:gridCol w="940414">
                  <a:extLst>
                    <a:ext uri="{9D8B030D-6E8A-4147-A177-3AD203B41FA5}">
                      <a16:colId xmlns="" xmlns:a16="http://schemas.microsoft.com/office/drawing/2014/main" val="3717018758"/>
                    </a:ext>
                  </a:extLst>
                </a:gridCol>
                <a:gridCol w="3623815">
                  <a:extLst>
                    <a:ext uri="{9D8B030D-6E8A-4147-A177-3AD203B41FA5}">
                      <a16:colId xmlns="" xmlns:a16="http://schemas.microsoft.com/office/drawing/2014/main" val="1446219389"/>
                    </a:ext>
                  </a:extLst>
                </a:gridCol>
                <a:gridCol w="2704271">
                  <a:extLst>
                    <a:ext uri="{9D8B030D-6E8A-4147-A177-3AD203B41FA5}">
                      <a16:colId xmlns="" xmlns:a16="http://schemas.microsoft.com/office/drawing/2014/main" val="3926330694"/>
                    </a:ext>
                  </a:extLst>
                </a:gridCol>
                <a:gridCol w="3119397">
                  <a:extLst>
                    <a:ext uri="{9D8B030D-6E8A-4147-A177-3AD203B41FA5}">
                      <a16:colId xmlns="" xmlns:a16="http://schemas.microsoft.com/office/drawing/2014/main" val="604814753"/>
                    </a:ext>
                  </a:extLst>
                </a:gridCol>
              </a:tblGrid>
              <a:tr h="586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№0,6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гор/района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случаев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Показ. На 1000 госпитализированных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3499095"/>
                  </a:ext>
                </a:extLst>
              </a:tr>
              <a:tr h="263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г.Актобе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59843874"/>
                  </a:ext>
                </a:extLst>
              </a:tr>
              <a:tr h="263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Айтекебийский</a:t>
                      </a:r>
                      <a:r>
                        <a:rPr lang="ru-RU" sz="16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6552412"/>
                  </a:ext>
                </a:extLst>
              </a:tr>
              <a:tr h="263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Алгинский район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53122763"/>
                  </a:ext>
                </a:extLst>
              </a:tr>
              <a:tr h="263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Байганинский</a:t>
                      </a:r>
                      <a:r>
                        <a:rPr lang="ru-RU" sz="1600" b="1" i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3357863"/>
                  </a:ext>
                </a:extLst>
              </a:tr>
              <a:tr h="251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Иргизский</a:t>
                      </a:r>
                      <a:r>
                        <a:rPr lang="kk-KZ" sz="1600" b="1" i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2900216"/>
                  </a:ext>
                </a:extLst>
              </a:tr>
              <a:tr h="263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Каргалинский</a:t>
                      </a:r>
                      <a:r>
                        <a:rPr lang="ru-RU" sz="16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27385193"/>
                  </a:ext>
                </a:extLst>
              </a:tr>
              <a:tr h="263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Кобдинский</a:t>
                      </a:r>
                      <a:r>
                        <a:rPr lang="kk-KZ" sz="1600" b="1" i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28181549"/>
                  </a:ext>
                </a:extLst>
              </a:tr>
              <a:tr h="263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Мартукский</a:t>
                      </a:r>
                      <a:r>
                        <a:rPr lang="kk-KZ" sz="1600" b="1" i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66762082"/>
                  </a:ext>
                </a:extLst>
              </a:tr>
              <a:tr h="263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Мугалжарский</a:t>
                      </a:r>
                      <a:r>
                        <a:rPr lang="ru-RU" sz="16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0007615"/>
                  </a:ext>
                </a:extLst>
              </a:tr>
              <a:tr h="263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Темирский район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1433564"/>
                  </a:ext>
                </a:extLst>
              </a:tr>
              <a:tr h="263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Уилский район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558840"/>
                  </a:ext>
                </a:extLst>
              </a:tr>
              <a:tr h="263119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Хромтауский район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3887578"/>
                  </a:ext>
                </a:extLst>
              </a:tr>
              <a:tr h="353176">
                <a:tc>
                  <a:txBody>
                    <a:bodyPr/>
                    <a:lstStyle/>
                    <a:p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Шалкарский район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8698928"/>
                  </a:ext>
                </a:extLst>
              </a:tr>
              <a:tr h="282906"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8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8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56406614"/>
                  </a:ext>
                </a:extLst>
              </a:tr>
              <a:tr h="269650"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5330106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29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57" y="5447633"/>
            <a:ext cx="1365622" cy="1127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230" y="5447633"/>
            <a:ext cx="168873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579766-354A-4979-8E32-DCB81BFD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699885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Инфекции, связанные с оказанием медицинской помощи, и устойчивость к противомикробным препаратам оказывают колоссальное негативное воздействие на жизнь и здоровье людей. Каждый год умирает 24% пациентов с сепсисом, связанным с оказанием медицинской помощи, причем в отделениях интенсивной терапии смертность среди таких пациентов достигает 52,3%. В случае заражения инфекциями связанного медицинской помощи, устойчивыми к противомикробным препаратам, смертность увеличивается в два-три раза.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последних пяти лет ВОЗ проводила глобальные обследования и совместные со странами оценки для анализа хода реализации национальных программ ПИИК. Сравнение данных, полученных по итогам опросных исследований в 2017–2018 гг. и 2021–2022 г., показывает, что доля стран, в которых учреждена национальная программа по ПИИК, не повысилась; более того, в 2021–2022 гг. только в четырех из 106 рассмотренных стран (3,8%) национальная система ПИИК отвечала всем минимальным требованиям. Это является отражением ненадлежащего уровня внедрения практики ПИИК в местах оказания медицинской помощи:  согласно проведенному в 2019 г. исследованию ВОЗ, только 15,2% медицинских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 всем минимальным требованиям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ПИИК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kk-KZ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https://www.who.int/ru/news/item/06-05-2022-who-launches-first-ever-global-report-on-infection-prevention-and-</a:t>
            </a:r>
            <a:r>
              <a:rPr lang="kk-KZ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kk-KZ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9A18EA1-024C-4761-9B5B-DFF2CE321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1" y="5587521"/>
            <a:ext cx="1444877" cy="11339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5822DF9-705E-418D-A10C-A4B459908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8019" y="5353878"/>
            <a:ext cx="1688738" cy="136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78" y="457200"/>
            <a:ext cx="8961121" cy="8098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ИСМП в разрезе города-районов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 за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3 года (2020-2022гг)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456505"/>
              </p:ext>
            </p:extLst>
          </p:nvPr>
        </p:nvGraphicFramePr>
        <p:xfrm>
          <a:off x="1554479" y="1267098"/>
          <a:ext cx="8961120" cy="3636197"/>
        </p:xfrm>
        <a:graphic>
          <a:graphicData uri="http://schemas.openxmlformats.org/drawingml/2006/table">
            <a:tbl>
              <a:tblPr firstRow="1" firstCol="1" bandRow="1"/>
              <a:tblGrid>
                <a:gridCol w="811248">
                  <a:extLst>
                    <a:ext uri="{9D8B030D-6E8A-4147-A177-3AD203B41FA5}">
                      <a16:colId xmlns="" xmlns:a16="http://schemas.microsoft.com/office/drawing/2014/main" val="3717018758"/>
                    </a:ext>
                  </a:extLst>
                </a:gridCol>
                <a:gridCol w="3126084">
                  <a:extLst>
                    <a:ext uri="{9D8B030D-6E8A-4147-A177-3AD203B41FA5}">
                      <a16:colId xmlns="" xmlns:a16="http://schemas.microsoft.com/office/drawing/2014/main" val="1446219389"/>
                    </a:ext>
                  </a:extLst>
                </a:gridCol>
                <a:gridCol w="2332840">
                  <a:extLst>
                    <a:ext uri="{9D8B030D-6E8A-4147-A177-3AD203B41FA5}">
                      <a16:colId xmlns="" xmlns:a16="http://schemas.microsoft.com/office/drawing/2014/main" val="3926330694"/>
                    </a:ext>
                  </a:extLst>
                </a:gridCol>
                <a:gridCol w="2690948">
                  <a:extLst>
                    <a:ext uri="{9D8B030D-6E8A-4147-A177-3AD203B41FA5}">
                      <a16:colId xmlns="" xmlns:a16="http://schemas.microsoft.com/office/drawing/2014/main" val="604814753"/>
                    </a:ext>
                  </a:extLst>
                </a:gridCol>
              </a:tblGrid>
              <a:tr h="802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гор/района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случаев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Показ. На 1000 госпитализированных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3499095"/>
                  </a:ext>
                </a:extLst>
              </a:tr>
              <a:tr h="55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Областной перинатальный центр 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5984387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Областная инфекционная инфекция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6552412"/>
                  </a:ext>
                </a:extLst>
              </a:tr>
              <a:tr h="671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Городская многопрофильная больница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53122763"/>
                  </a:ext>
                </a:extLst>
              </a:tr>
              <a:tr h="5695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Областной</a:t>
                      </a:r>
                      <a:r>
                        <a:rPr lang="kk-KZ" sz="1600" b="1" i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центр фтизиопульмонологии</a:t>
                      </a:r>
                      <a:endParaRPr lang="ru-RU" sz="16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3357863"/>
                  </a:ext>
                </a:extLst>
              </a:tr>
              <a:tr h="488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290021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30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57" y="5411054"/>
            <a:ext cx="1365622" cy="1127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230" y="5447633"/>
            <a:ext cx="168873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79" y="326571"/>
            <a:ext cx="9091749" cy="8315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ИСМП в разрезе города-районов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Жамбылской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за последние 3 года (2020-2022гг)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700689"/>
              </p:ext>
            </p:extLst>
          </p:nvPr>
        </p:nvGraphicFramePr>
        <p:xfrm>
          <a:off x="1554479" y="1267098"/>
          <a:ext cx="8961120" cy="4871198"/>
        </p:xfrm>
        <a:graphic>
          <a:graphicData uri="http://schemas.openxmlformats.org/drawingml/2006/table">
            <a:tbl>
              <a:tblPr firstRow="1" firstCol="1" bandRow="1"/>
              <a:tblGrid>
                <a:gridCol w="811248">
                  <a:extLst>
                    <a:ext uri="{9D8B030D-6E8A-4147-A177-3AD203B41FA5}">
                      <a16:colId xmlns="" xmlns:a16="http://schemas.microsoft.com/office/drawing/2014/main" val="3717018758"/>
                    </a:ext>
                  </a:extLst>
                </a:gridCol>
                <a:gridCol w="3126084">
                  <a:extLst>
                    <a:ext uri="{9D8B030D-6E8A-4147-A177-3AD203B41FA5}">
                      <a16:colId xmlns="" xmlns:a16="http://schemas.microsoft.com/office/drawing/2014/main" val="1446219389"/>
                    </a:ext>
                  </a:extLst>
                </a:gridCol>
                <a:gridCol w="2332840">
                  <a:extLst>
                    <a:ext uri="{9D8B030D-6E8A-4147-A177-3AD203B41FA5}">
                      <a16:colId xmlns="" xmlns:a16="http://schemas.microsoft.com/office/drawing/2014/main" val="3926330694"/>
                    </a:ext>
                  </a:extLst>
                </a:gridCol>
                <a:gridCol w="2690948">
                  <a:extLst>
                    <a:ext uri="{9D8B030D-6E8A-4147-A177-3AD203B41FA5}">
                      <a16:colId xmlns="" xmlns:a16="http://schemas.microsoft.com/office/drawing/2014/main" val="604814753"/>
                    </a:ext>
                  </a:extLst>
                </a:gridCol>
              </a:tblGrid>
              <a:tr h="521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гор/района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случаев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Показ. На 1000 госпитализированных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3499095"/>
                  </a:ext>
                </a:extLst>
              </a:tr>
              <a:tr h="357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г.Тараз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59843874"/>
                  </a:ext>
                </a:extLst>
              </a:tr>
              <a:tr h="357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Байзакский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6552412"/>
                  </a:ext>
                </a:extLst>
              </a:tr>
              <a:tr h="357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Жамбылский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53122763"/>
                  </a:ext>
                </a:extLst>
              </a:tr>
              <a:tr h="357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Жуалынский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3357863"/>
                  </a:ext>
                </a:extLst>
              </a:tr>
              <a:tr h="357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Кордайский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2900216"/>
                  </a:ext>
                </a:extLst>
              </a:tr>
              <a:tr h="357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Рыскуловский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27385193"/>
                  </a:ext>
                </a:extLst>
              </a:tr>
              <a:tr h="357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Меркенский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28181549"/>
                  </a:ext>
                </a:extLst>
              </a:tr>
              <a:tr h="357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Мойынкумский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66762082"/>
                  </a:ext>
                </a:extLst>
              </a:tr>
              <a:tr h="357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Сарысуский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0007615"/>
                  </a:ext>
                </a:extLst>
              </a:tr>
              <a:tr h="357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Таласский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1433564"/>
                  </a:ext>
                </a:extLst>
              </a:tr>
              <a:tr h="357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Шуский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558840"/>
                  </a:ext>
                </a:extLst>
              </a:tr>
              <a:tr h="357017"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Область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7135" marR="67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4388757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31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57" y="5411054"/>
            <a:ext cx="1365622" cy="1127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230" y="5447633"/>
            <a:ext cx="168873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23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32</a:t>
            </a:fld>
            <a:endParaRPr lang="en-US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12686" y="384378"/>
            <a:ext cx="9641114" cy="575734"/>
          </a:xfrm>
        </p:spPr>
        <p:txBody>
          <a:bodyPr>
            <a:noAutofit/>
          </a:bodyPr>
          <a:lstStyle/>
          <a:p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b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0" y="5687712"/>
            <a:ext cx="1350260" cy="1025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4553D77-B656-43DD-9179-19F332941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70" y="5803632"/>
            <a:ext cx="1689630" cy="1054368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B0D3BEDD-2171-4C1E-B2BA-FABE883FE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52" y="1018830"/>
            <a:ext cx="10758716" cy="5278802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Полнота проведения эпидемиологического </a:t>
            </a:r>
            <a:r>
              <a:rPr lang="kk-K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 за ИСМП</a:t>
            </a: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аудита расследований случаев ИСМП  нужно отметить следующие недостатки системы: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kk-KZ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Частными медицинскими организациями из-за отсутствия настороженности </a:t>
            </a:r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 </a:t>
            </a:r>
            <a:r>
              <a:rPr lang="kk-KZ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выявляются случаи ИСМП, вследствие чего  не  подаются экстренные извещения, не проводятся расследования случаев ИСМП. (Службой санитарно-эпидемиологического контроля в течение последних 5 лет не проводятся проверки из-за моратория. )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kk-KZ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Специалисты </a:t>
            </a:r>
            <a:r>
              <a:rPr lang="kk-KZ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службы санитарно- </a:t>
            </a:r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эпидемиологического </a:t>
            </a:r>
            <a:r>
              <a:rPr lang="kk-KZ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контроля не имеют доступа к медицинским информационным системам (МИС), вследствие чего нет возможности учета всех случаев ИСМП и проверки достоверности данных предоставляемыми медицинскими организациями.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</a:t>
            </a:r>
            <a:r>
              <a:rPr lang="kk-KZ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тсутствие стандартного определения случая ИСМП,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кроме инфекционных осложнений, связанных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 оказанием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акушерско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–гинекологической помощи, хирургических вмешательств и кожных инфекций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новорожденных, </a:t>
            </a:r>
            <a:r>
              <a:rPr lang="kk-KZ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затрудняет постановку диагноза и своевременного выявления ИСМП, в дальнейшем приводит к задержке организации и проведению противоэпидемических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8201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33</a:t>
            </a:fld>
            <a:endParaRPr lang="en-US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712686" y="384378"/>
            <a:ext cx="9641114" cy="575734"/>
          </a:xfrm>
        </p:spPr>
        <p:txBody>
          <a:bodyPr>
            <a:noAutofit/>
          </a:bodyPr>
          <a:lstStyle/>
          <a:p>
            <a: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br>
              <a:rPr lang="kk-K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0" y="5687712"/>
            <a:ext cx="1350260" cy="1025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4553D77-B656-43DD-9179-19F332941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70" y="5803632"/>
            <a:ext cx="1689630" cy="1054368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B0D3BEDD-2171-4C1E-B2BA-FABE883FE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43" y="801190"/>
            <a:ext cx="10758716" cy="5278802"/>
          </a:xfrm>
        </p:spPr>
        <p:txBody>
          <a:bodyPr>
            <a:no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Активный эпидемиологический надзор не отвечает своим задачам, так как госпитальные эпидемиологи не на все случаи передают экстренные извещения на выявленные случаи из- за карательных мер (штрафы, выговора и др.).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Пассивный  надзор   проводится не в  полном объеме, так как  основан на  документы и данные, которые предоставляются госпитальными эпидемиологами  МО.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Отмечается острый дефицит кадров в службе санитарно- эпидемиологического контроля, что также влияет на качество и своевременность  эпиднадзора за ИСМП, особенно  на районном уровне, где всеми вопросами эпидемиологии занимается 1  специалист. </a:t>
            </a:r>
          </a:p>
        </p:txBody>
      </p:sp>
    </p:spTree>
    <p:extLst>
      <p:ext uri="{BB962C8B-B14F-4D97-AF65-F5344CB8AC3E}">
        <p14:creationId xmlns:p14="http://schemas.microsoft.com/office/powerpoint/2010/main" val="16641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406" y="513171"/>
            <a:ext cx="11275423" cy="960787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 по НПА 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71749"/>
            <a:ext cx="10515600" cy="4705214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АСУ ВБИ не утвержден НПА РК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утвержденного единого Алгоритма расследования ИСМП </a:t>
            </a:r>
          </a:p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НПА  не утверждены программы КИК, состав КИК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0" y="5687712"/>
            <a:ext cx="1350260" cy="1025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553D77-B656-43DD-9179-19F332941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70" y="5803632"/>
            <a:ext cx="1689630" cy="10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9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63538">
              <a:spcBef>
                <a:spcPts val="0"/>
              </a:spcBef>
              <a:buNone/>
            </a:pPr>
            <a:r>
              <a:rPr lang="kk-KZ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связи с тем что большинство случаев было зарегистрировано по Актюбинской области в г. Актобе и Хромтауском районе,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kk-KZ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kk-KZ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Жамбылской области в г.Тараз и по г.Уральск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ГКП на ПХВ «Областной перинатальный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центр» </a:t>
            </a:r>
            <a:r>
              <a:rPr lang="kk-KZ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для проведения оценки качества данных эпидемиологического надзора по ИСМП выбраны: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arabicParenR"/>
            </a:pP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Актобинское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городское Управление санитарно эпидемиологического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контроля Департамента санитарно-эпидемиологического контроля Актюбинской области Комитета санитарно-эпидемиологического контроля МЗ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РК</a:t>
            </a:r>
            <a:r>
              <a:rPr lang="kk-KZ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   </a:t>
            </a:r>
          </a:p>
          <a:p>
            <a:pPr marL="971550" lvl="1" indent="-514350">
              <a:spcBef>
                <a:spcPts val="0"/>
              </a:spcBef>
              <a:buFont typeface="+mj-lt"/>
              <a:buAutoNum type="arabicParenR"/>
            </a:pP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Хромтауское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районное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Управление санитарно эпидемиологического контроля Департамента санитарно-эпидемиологического контроля Актюбинской области Комитета санитарно-эпидемиологического контроля МЗ РК;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arabicParenR"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arabicParenR"/>
            </a:pP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Таразское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городское Управление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санитарно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эпидемиологического контроля Департамента санитарно-эпидемиологического контроля Актюбинской области Комитета санитарно-эпидемиологического контроля МЗ РК</a:t>
            </a:r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   </a:t>
            </a:r>
            <a:endParaRPr lang="kk-KZ" sz="18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arabicParenR"/>
            </a:pPr>
            <a:endParaRPr lang="kk-KZ" sz="18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arabicParenR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ГКП на ПХВ «Областной перинатальный центр»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г.Уральск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ru-RU" sz="2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71550" lvl="1" indent="-514350">
              <a:spcBef>
                <a:spcPts val="0"/>
              </a:spcBef>
              <a:buFont typeface="+mj-lt"/>
              <a:buAutoNum type="arabicParenR"/>
            </a:pPr>
            <a:endParaRPr lang="ru-RU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18" y="5695965"/>
            <a:ext cx="1350260" cy="1025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C6CEFDB-6DC0-4A6E-B794-167A610562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15" y="5647506"/>
            <a:ext cx="1689630" cy="10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8D86C6-193E-49CB-8017-4C67CB5B4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74" y="348916"/>
            <a:ext cx="11536337" cy="6372559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 регистрации  ИСПМ и  экстренные  извещения 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000" b="1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Заполнение журналов учета инфекционных и паразитарных заболеваний,  в части ИСМП проводится некачественно,  не все графы заполняются;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журнале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учета инфекционных и паразитарных заболеваний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Актюбинского городского УСЭК  данные не полные: за 2023 год зарегистрировано 9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случаев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ИСМП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них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случай не внесен в журнал;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экстренных извещениях отсутствуют данные: исходящий номер, сведения об адресе места работы, дата и час первичной сигнализации (по телефону и пр.), подписи пославшего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извещение.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 отсутствуют экстренные извещения на подтвержденные, измененные или снятые диагнозы, сообщение передается только по телефону. </a:t>
            </a:r>
            <a:endParaRPr lang="ru-RU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580" algn="just">
              <a:lnSpc>
                <a:spcPct val="107000"/>
              </a:lnSpc>
              <a:spcAft>
                <a:spcPts val="800"/>
              </a:spcAft>
            </a:pPr>
            <a:endParaRPr lang="kk-KZ" sz="20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29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A656FBD-B366-441F-9463-18B6EE36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67" y="5513402"/>
            <a:ext cx="1350260" cy="1025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C6CEFDB-6DC0-4A6E-B794-167A61056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15" y="5647506"/>
            <a:ext cx="1689630" cy="10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27860" y="70742"/>
            <a:ext cx="996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экстренных извещений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А… Управления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санитарно-эпидемиологического контроля Департамента санитарно-эпидемиологического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контроля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260350"/>
            <a:ext cx="1350260" cy="1025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-7\Desktop\Журнал\20230607_143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7371" y="-1552326"/>
            <a:ext cx="4977440" cy="1006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78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661" y="1379039"/>
            <a:ext cx="10515600" cy="39565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246" y="365125"/>
            <a:ext cx="9986553" cy="1135871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kk-KZ" sz="1400" b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регистрации экстренных </a:t>
            </a:r>
            <a:r>
              <a:rPr lang="kk-KZ" sz="14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извещений </a:t>
            </a:r>
            <a:r>
              <a:rPr lang="ru-RU" sz="1400" b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А…. управления </a:t>
            </a:r>
            <a:r>
              <a:rPr lang="ru-RU" sz="14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санитарно-эпидемиологического контроля Департамента санитарно-эпидемиологического </a:t>
            </a:r>
            <a:r>
              <a:rPr lang="ru-RU" sz="1400" b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" y="5664208"/>
            <a:ext cx="1350260" cy="1025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-7\Desktop\Журнал\20230607_1435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23403" y="1500995"/>
            <a:ext cx="10392857" cy="45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C6CEFDB-6DC0-4A6E-B794-167A61056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15" y="5647506"/>
            <a:ext cx="1689630" cy="10543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34302" y="3583172"/>
            <a:ext cx="3744501" cy="1860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470" y="195875"/>
            <a:ext cx="9179943" cy="1135871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kk-KZ" sz="1400" b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 регистрации экстренных </a:t>
            </a:r>
            <a:r>
              <a:rPr lang="kk-KZ" sz="14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извещений </a:t>
            </a:r>
            <a:r>
              <a:rPr lang="ru-RU" sz="1400" b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А…. </a:t>
            </a:r>
            <a:r>
              <a:rPr lang="ru-RU" sz="14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городского Управления санитарно-эпидемиологического контроля Департамента санитарно-эпидемиологического </a:t>
            </a:r>
            <a:r>
              <a:rPr lang="ru-RU" sz="1400" b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260350"/>
            <a:ext cx="1350260" cy="1025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63" y="1285860"/>
            <a:ext cx="8718697" cy="4891103"/>
          </a:xfrm>
        </p:spPr>
      </p:pic>
    </p:spTree>
    <p:extLst>
      <p:ext uri="{BB962C8B-B14F-4D97-AF65-F5344CB8AC3E}">
        <p14:creationId xmlns:p14="http://schemas.microsoft.com/office/powerpoint/2010/main" val="337247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>
            <a:extLst>
              <a:ext uri="{FF2B5EF4-FFF2-40B4-BE49-F238E27FC236}">
                <a16:creationId xmlns="" xmlns:a16="http://schemas.microsoft.com/office/drawing/2014/main" id="{0B0E5C63-37CE-454A-FB2D-151170101F3B}"/>
              </a:ext>
            </a:extLst>
          </p:cNvPr>
          <p:cNvSpPr txBox="1">
            <a:spLocks noGrp="1"/>
          </p:cNvSpPr>
          <p:nvPr>
            <p:ph type="title"/>
          </p:nvPr>
        </p:nvSpPr>
        <p:spPr bwMode="invGray"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66725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>
                <a:tab pos="107473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u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" sz="3200" b="1" dirty="0" smtClean="0">
                <a:latin typeface="Times New Roman" panose="02020603050405020304" pitchFamily="18" charset="0"/>
              </a:rPr>
              <a:t>Актуальность ИСМП в РК</a:t>
            </a:r>
            <a:br>
              <a:rPr lang="uk" sz="3200" b="1" dirty="0" smtClean="0">
                <a:latin typeface="Times New Roman" panose="02020603050405020304" pitchFamily="18" charset="0"/>
              </a:rPr>
            </a:br>
            <a:r>
              <a:rPr lang="uk" sz="3200" b="1" dirty="0" smtClean="0">
                <a:latin typeface="Times New Roman" panose="02020603050405020304" pitchFamily="18" charset="0"/>
              </a:rPr>
              <a:t/>
            </a:r>
            <a:br>
              <a:rPr lang="uk" sz="3200" b="1" dirty="0" smtClean="0">
                <a:latin typeface="Times New Roman" panose="02020603050405020304" pitchFamily="18" charset="0"/>
              </a:rPr>
            </a:br>
            <a:r>
              <a:rPr lang="uk" sz="3200" b="1" dirty="0" smtClean="0">
                <a:latin typeface="Times New Roman" panose="02020603050405020304" pitchFamily="18" charset="0"/>
              </a:rPr>
              <a:t/>
            </a:r>
            <a:br>
              <a:rPr lang="uk" sz="3200" b="1" dirty="0" smtClean="0">
                <a:latin typeface="Times New Roman" panose="02020603050405020304" pitchFamily="18" charset="0"/>
              </a:rPr>
            </a:br>
            <a:r>
              <a:rPr lang="uk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Times New Roman" panose="02020603050405020304" pitchFamily="18" charset="0"/>
              </a:rPr>
              <a:t>2019 </a:t>
            </a:r>
            <a:r>
              <a:rPr lang="ru-RU" sz="2000" dirty="0">
                <a:latin typeface="Times New Roman" panose="02020603050405020304" pitchFamily="18" charset="0"/>
              </a:rPr>
              <a:t>– </a:t>
            </a:r>
            <a:r>
              <a:rPr lang="ru-RU" sz="2000" b="1" dirty="0">
                <a:latin typeface="Times New Roman" panose="02020603050405020304" pitchFamily="18" charset="0"/>
              </a:rPr>
              <a:t>0,32</a:t>
            </a:r>
            <a:r>
              <a:rPr lang="en-US" sz="2000" b="1" dirty="0">
                <a:latin typeface="Times New Roman" panose="02020603050405020304" pitchFamily="18" charset="0"/>
              </a:rPr>
              <a:t> %</a:t>
            </a:r>
            <a:r>
              <a:rPr lang="ru-RU" sz="2000" dirty="0" smtClean="0">
                <a:latin typeface="Times New Roman" panose="02020603050405020304" pitchFamily="18" charset="0"/>
              </a:rPr>
              <a:t>        </a:t>
            </a:r>
            <a:br>
              <a:rPr lang="ru-RU" sz="2000" dirty="0" smtClean="0">
                <a:latin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</a:rPr>
              <a:t>                    </a:t>
            </a:r>
            <a:br>
              <a:rPr lang="ru-RU" sz="2000" dirty="0" smtClean="0">
                <a:latin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</a:rPr>
              <a:t>2021 </a:t>
            </a:r>
            <a:r>
              <a:rPr lang="ru-RU" sz="2000" dirty="0">
                <a:latin typeface="Times New Roman" panose="02020603050405020304" pitchFamily="18" charset="0"/>
              </a:rPr>
              <a:t>– </a:t>
            </a:r>
            <a:r>
              <a:rPr lang="ru-RU" sz="2000" b="1" dirty="0">
                <a:latin typeface="Times New Roman" panose="02020603050405020304" pitchFamily="18" charset="0"/>
              </a:rPr>
              <a:t>0,67 </a:t>
            </a:r>
            <a:r>
              <a:rPr lang="en-US" sz="2000" b="1" dirty="0" smtClean="0">
                <a:latin typeface="Times New Roman" panose="02020603050405020304" pitchFamily="18" charset="0"/>
              </a:rPr>
              <a:t>%</a:t>
            </a:r>
            <a:r>
              <a:rPr lang="ru-RU" sz="2000" b="1" dirty="0" smtClean="0">
                <a:latin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</a:rPr>
              <a:t>2022 – </a:t>
            </a:r>
            <a:r>
              <a:rPr lang="ru-RU" sz="2000" b="1" dirty="0">
                <a:latin typeface="Times New Roman" panose="02020603050405020304" pitchFamily="18" charset="0"/>
              </a:rPr>
              <a:t>0,35 %</a:t>
            </a:r>
            <a:br>
              <a:rPr lang="ru-RU" sz="2000" b="1" dirty="0">
                <a:latin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</a:rPr>
              <a:t>		           </a:t>
            </a:r>
            <a:endParaRPr lang="ru-RU" sz="2000" b="1" dirty="0">
              <a:solidFill>
                <a:srgbClr val="0092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70119" y="1681163"/>
            <a:ext cx="5157787" cy="823912"/>
          </a:xfrm>
        </p:spPr>
        <p:txBody>
          <a:bodyPr/>
          <a:lstStyle/>
          <a:p>
            <a:r>
              <a:rPr lang="uk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Распространенность ИСМП в </a:t>
            </a:r>
            <a:r>
              <a:rPr lang="u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 по данным отчетных форм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F18D3F00-9ADD-492C-8B2D-CBC0E023B4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872094" y="5560356"/>
            <a:ext cx="1688738" cy="1054699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106203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пилотного исследования одномоментной распространенности инфекций, связанных с оказанием медицинской помощи и использования противомикробных препаратов в Республике Казахстан (2022 год)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199" y="2865094"/>
            <a:ext cx="5244738" cy="31525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13482EE-5391-45F5-9565-886B08CD6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67" y="5420139"/>
            <a:ext cx="1414211" cy="11949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69535" y="6123923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https://www.who.int/ru/news/item/06-05-2022-who-launches-first-ever-global-report-on-infection-prevention-and-</a:t>
            </a:r>
            <a:r>
              <a:rPr lang="kk-KZ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kk-KZ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3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564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Протокола расследований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0160"/>
            <a:ext cx="10515600" cy="489680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разборе протоколов расследования,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выявлено: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качественное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расследование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случаев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ИСМП;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отсутствие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данных о ранее проведенных медицинских манипуляции (дата и время, место проведения, название манипуляции по диагнозу утвержденному в МКБ-10)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отсутствуют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результаты бактериологических исследований из биоматериала, усложняющий фактор своевременного проведения противоэпидемических мероприятий по локализации и ликвидации очага инфекции, в том числе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препятствует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правильную ориентацию в поиске источника инфекции.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2651"/>
            <a:ext cx="10515600" cy="969169"/>
          </a:xfrm>
        </p:spPr>
        <p:txBody>
          <a:bodyPr>
            <a:normAutofit/>
          </a:bodyPr>
          <a:lstStyle/>
          <a:p>
            <a:pPr algn="ctr"/>
            <a:r>
              <a:rPr lang="ru-RU" sz="1400" b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Протокол </a:t>
            </a:r>
            <a:r>
              <a:rPr lang="ru-RU" sz="14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расследования случая ИСМП </a:t>
            </a:r>
            <a:r>
              <a:rPr lang="ru-RU" sz="1400" b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Г… Управления </a:t>
            </a:r>
            <a:r>
              <a:rPr lang="ru-RU" sz="1400" b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санитарно-эпидемиологического контроля Департамента санитарно-эпидемиологического </a:t>
            </a:r>
            <a:r>
              <a:rPr lang="ru-RU" sz="1400" b="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41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63" y="1007484"/>
            <a:ext cx="6771736" cy="529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C6CEFDB-6DC0-4A6E-B794-167A610562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15" y="5647506"/>
            <a:ext cx="1689630" cy="1054368"/>
          </a:xfrm>
          <a:prstGeom prst="rect">
            <a:avLst/>
          </a:prstGeom>
        </p:spPr>
      </p:pic>
      <p:pic>
        <p:nvPicPr>
          <p:cNvPr id="6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" y="5664208"/>
            <a:ext cx="1350260" cy="1025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21395" y="1881963"/>
            <a:ext cx="4742121" cy="85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80075" y="5156791"/>
            <a:ext cx="2392326" cy="39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83442" y="1233377"/>
            <a:ext cx="1988288" cy="648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6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Протокол расследования случая ИСМП </a:t>
            </a:r>
            <a:r>
              <a:rPr lang="ru-RU" sz="1800" b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Р... городского </a:t>
            </a:r>
            <a:r>
              <a:rPr lang="ru-RU" sz="1800" b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Управления санитарно-эпидемиологического контроля Департамента санитарно-эпидемиологического </a:t>
            </a:r>
            <a:r>
              <a:rPr lang="ru-RU" sz="1800" b="0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контроля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29" y="1825624"/>
            <a:ext cx="8495071" cy="466366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" y="5664208"/>
            <a:ext cx="1350260" cy="1025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C6CEFDB-6DC0-4A6E-B794-167A61056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15" y="5647506"/>
            <a:ext cx="1689630" cy="10543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08474" y="3157870"/>
            <a:ext cx="4178596" cy="180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73749" y="3338623"/>
            <a:ext cx="3965944" cy="202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0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отчетной форме АСУ ВБИ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2080"/>
            <a:ext cx="10515600" cy="477488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вручную в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формате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Страдает достоверность отчетов из-за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ошибок (человеческий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фактор)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 объемный (11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)– требует дополнительного времени, человеческих ресурсов, внимания медицинского работника, часто заполняются формы средними медицинскими работниками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своевременность предоставления отчета могут повлиять такие факторы,  как отсутствие интернета, электричества, медицинских работников (отпуск, больничный и др.)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могут быть неполными  и не достоверными из-за отсутствия данных по некоторым таблицам: например лабораторный самоконтроль (выявлены факты фиктивных договоров с  лабораториями из других регионов)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550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SWOT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808155"/>
              </p:ext>
            </p:extLst>
          </p:nvPr>
        </p:nvGraphicFramePr>
        <p:xfrm>
          <a:off x="319178" y="1137684"/>
          <a:ext cx="11697418" cy="4848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" y="5664208"/>
            <a:ext cx="1350260" cy="1025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C6CEFDB-6DC0-4A6E-B794-167A6105627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15" y="5647506"/>
            <a:ext cx="1689630" cy="10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НПА, регламентирующие  проведение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эпиднадзора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ИСМП требуют дополнения в части  утверждения отчетных форм, разработки  Алгоритма расследования случаев ИСМП, по организации КИК.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ИСМП в РК остается актуальной: данные официальных отчетов и  одномоментного исследования распространенности ИСМП показали, что фактический уровень заболеваемости может быть выше.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эпиднадзора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ИСМП,  несмотря на простоту и приемлемость не участвуют частные медицинские организации.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сокрытия  случаев ИСМП  высокая, со стороны  службы СЭК нет рычагов воздействия  (в настоящее время) для полной регистрации случаев ИСМП.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трех регионах: Актюбинской, ЗКО,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Жамбылской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регистрация случаев ИСМП продолжается.</a:t>
            </a: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Отмечается дефицит кадров службы СЭК на районном уровне.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Не разработаны стандартные определения случаев по некоторым нозологиям.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Выявлены факты отсутствия полноты, достоверности,  качества данных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эпиднадзора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Отчетная форма АСУ ВБИ не оцифрована.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 Служба санитарно-эпидемиологического контроля не имеет доступа к медицинским информационным системам.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ABF10-F6E9-4C57-A9A0-EC0938A4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86" y="497473"/>
            <a:ext cx="4829819" cy="752475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Рекомендации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1F3E9F-8C83-46F1-A50F-499B6CC07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933" y="1416550"/>
            <a:ext cx="10447867" cy="3643129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Усовершенствовать имеющиеся НПА в части утверждения стандартного определения случаев ИСМП (на другие нозологии, кроме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инфекционные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осложнения, связанные с оказанием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акушерско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–гинекологической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помощи, хирургических вмешательств и кожных инфекций новорожденных),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отчетных форм по ИСМП, алгоритма расследования ИСМП, по организации и проведению работы КИК.</a:t>
            </a:r>
          </a:p>
          <a:p>
            <a:pPr marL="45720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Разработать автоматизированную электронную базу для формы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отчетности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 заболеваемости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инфекций, связанных с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оказанием медицинской помощи с интеграцией с медицинскими информационными системами.</a:t>
            </a:r>
          </a:p>
          <a:p>
            <a:pPr marL="457200" indent="-457200" algn="just">
              <a:lnSpc>
                <a:spcPct val="107000"/>
              </a:lnSpc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Разработать  единую форму Алгоритма расследования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каждого случая ИСМП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Систематическое и постоянное обучение  эпидемиологов, медицинских работников по вопросам  ПИИК.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2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2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A36D19F-051C-4D52-995C-3245A291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2210"/>
            <a:ext cx="1350260" cy="1025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C6CEFDB-6DC0-4A6E-B794-167A610562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15" y="5647506"/>
            <a:ext cx="1689630" cy="10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ABF10-F6E9-4C57-A9A0-EC0938A4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86" y="497473"/>
            <a:ext cx="4829819" cy="752475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Рекомендации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1F3E9F-8C83-46F1-A50F-499B6CC07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933" y="1416550"/>
            <a:ext cx="10447867" cy="364312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Выделение  дополнительных штатных единиц для службы санитарно-эпидемиологического контроля, особенно на районном уровне.</a:t>
            </a:r>
          </a:p>
          <a:p>
            <a:pPr marL="0" indent="0" algn="just">
              <a:lnSpc>
                <a:spcPct val="107000"/>
              </a:lnSpc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Проведение семинаров, тренингов  с медработниками по ПИИК с оценкой уровня знаний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9. В базу отчет данных АСУ ВБИ добавить графу раздела </a:t>
            </a:r>
            <a:r>
              <a:rPr lang="ru-RU" sz="220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 количеству госпитализированным по возрастам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22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A36D19F-051C-4D52-995C-3245A291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" y="5664208"/>
            <a:ext cx="1350260" cy="1025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C6CEFDB-6DC0-4A6E-B794-167A610562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15" y="5647506"/>
            <a:ext cx="1689630" cy="10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4FDC75-C19B-4391-A52A-5BB151B61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34784"/>
          </a:xfrm>
        </p:spPr>
        <p:txBody>
          <a:bodyPr>
            <a:normAutofit/>
          </a:bodyPr>
          <a:lstStyle/>
          <a:p>
            <a:r>
              <a:rPr lang="kk-K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r>
              <a:rPr lang="kk-K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://www.who.int/ru/news/item/06-05-2022-who-launches-first-ever-global-report-on-infection-prevention-and-</a:t>
            </a:r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://www.who.int/ru/news/item/05-05-2021-who-calls-for-better-hand-hygiene-and-other-infection-control-practices</a:t>
            </a:r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3 .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://adilet.zan.kz/rus/docs/V2200030928</a:t>
            </a:r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Министра здравоохранения Республики Казахстан от 2 декабря 2022 года № ҚР ДСМ-151. Зарегистрирован в Министерстве юстиции Республики Казахстан 2 декабря 2022 года № 30928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Результаты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пилотного исследование одномоментной распространенности инфекций, связанных с оказанием медицинской помощи и использования противомикробных препаратов в Республике Казахстан (2022 год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анные отчетной формы АСУ ВБИ  РК , Актюбинской, Западно-Казахстанской,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Жамбылской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областей.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adilet.zan.kz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://www.researchgate.net</a:t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9393AB24-D847-4CF9-8935-3356184DB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6472" y="5526555"/>
            <a:ext cx="1414395" cy="119492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7BCE64E-578B-40A9-8FEC-832CBF92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49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1929553-FBA3-47BA-A785-893D191C1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2141" y="5526555"/>
            <a:ext cx="160338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EF7F18-65F2-4242-982F-B6F10FED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340" y="142388"/>
            <a:ext cx="6540259" cy="55774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Цели и задачи аудита качества данны</a:t>
            </a:r>
            <a:r>
              <a:rPr 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EDA65E-41FD-412C-822B-F6324500A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170" y="1112807"/>
            <a:ext cx="10627743" cy="5625921"/>
          </a:xfrm>
        </p:spPr>
        <p:txBody>
          <a:bodyPr>
            <a:noAutofit/>
          </a:bodyPr>
          <a:lstStyle/>
          <a:p>
            <a:pPr marL="812800" indent="-276225">
              <a:buFont typeface="Wingdings" panose="05000000000000000000" pitchFamily="2" charset="2"/>
              <a:buChar char="Ø"/>
              <a:tabLst>
                <a:tab pos="900113" algn="l"/>
              </a:tabLs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Цель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36575" lvl="1" indent="550863">
              <a:spcBef>
                <a:spcPts val="1000"/>
              </a:spcBef>
              <a:buNone/>
              <a:tabLst>
                <a:tab pos="900113" algn="l"/>
              </a:tabLst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Выявить пробелы в качестве данных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эпиднадзора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за ИСМП и предпринять необходимые шаги для их исправления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36575" lvl="1" indent="550863">
              <a:spcBef>
                <a:spcPts val="1000"/>
              </a:spcBef>
              <a:buNone/>
              <a:tabLst>
                <a:tab pos="900113" algn="l"/>
              </a:tabLst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812800" indent="-276225">
              <a:buFont typeface="Wingdings" panose="05000000000000000000" pitchFamily="2" charset="2"/>
              <a:buChar char="Ø"/>
              <a:tabLst>
                <a:tab pos="900113" algn="l"/>
              </a:tabLs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адачи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812800" lvl="1" indent="-260350">
              <a:tabLst>
                <a:tab pos="900113" algn="l"/>
              </a:tabLst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Описать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процесс отчетности и управления данными на уровне области/ района</a:t>
            </a:r>
          </a:p>
          <a:p>
            <a:pPr marL="812800" lvl="1" indent="-260350">
              <a:tabLst>
                <a:tab pos="900113" algn="l"/>
              </a:tabLst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Проверить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точность, полноту и своевременность данных, представленных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отчетов в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область/район</a:t>
            </a:r>
          </a:p>
          <a:p>
            <a:pPr marL="812800" lvl="1" indent="-260350">
              <a:tabLst>
                <a:tab pos="900113" algn="l"/>
              </a:tabLst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Дать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рекомендации по выявленным проблемам 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качестве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эпиднадзора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ИСМП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83F0DB-FD19-489B-8FBC-DE5374EB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83" y="5646178"/>
            <a:ext cx="1350260" cy="1025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553D77-B656-43DD-9179-19F332941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70" y="5803632"/>
            <a:ext cx="1689630" cy="10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744" y="2397126"/>
            <a:ext cx="8015514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</a:t>
            </a: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b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hlinkClick r:id="rId2"/>
              </a:rPr>
              <a:t>https://hls.kz/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50</a:t>
            </a:fld>
            <a:endParaRPr lang="en-US"/>
          </a:p>
        </p:txBody>
      </p:sp>
      <p:pic>
        <p:nvPicPr>
          <p:cNvPr id="5" name="Picture 2" descr="C:\Users\userok\Downloads\WhatsApp Image 2021-06-14 at 17.28.41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9" y="5647506"/>
            <a:ext cx="1350260" cy="1025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C6CEFDB-6DC0-4A6E-B794-167A61056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715" y="5647506"/>
            <a:ext cx="1689630" cy="10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02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4994"/>
            <a:ext cx="10515600" cy="4861969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Метод: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  и анализ документов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Ретроспективный аудит медицинской документации службы санитарно-эпидемиологического контроля  и МО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6-16 июня 2023 года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Актюбинская область, Западно-Казахстанская  область,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Жамбылская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D3BEDD-2171-4C1E-B2BA-FABE883FE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784" y="1354346"/>
            <a:ext cx="10216041" cy="4782678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отчетная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форма №1;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«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Журнал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учета инфекционных и паразитарных заболеваний» (ф.267/у);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кстренное извещение согласно приложения №1 Приказа  КР –ДСМ №153/2020 год;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протокол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расследования каждого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случая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ИСМП;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донесения по расследованию случаев ИСМП;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тчетная форма «АСУ ВБИ».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730E1F9-EEB6-402D-8AFF-91FF40B9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20485" y="389617"/>
            <a:ext cx="8298611" cy="52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Предмет аудита качества данных </a:t>
            </a:r>
            <a:r>
              <a:rPr lang="ru-RU" sz="28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эпиднадзора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9" y="5403515"/>
            <a:ext cx="1440435" cy="10939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4553D77-B656-43DD-9179-19F332941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70" y="5803632"/>
            <a:ext cx="1689630" cy="10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НПА, регламентирующие проведение 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эпиднадзора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 ИСМП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2986"/>
            <a:ext cx="10515600" cy="4613977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Кодекс о здоровье и системе здравоохранения от 7 июля 2020 года № 360-VI ЗРК</a:t>
            </a:r>
          </a:p>
          <a:p>
            <a:pPr marL="0" indent="0" algn="just">
              <a:buNone/>
            </a:pP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Санитарно-эпидемиологические требования к организации и проведению санитарно-противоэпидемических, санитарно-профилактических мероприятий по предупреждению инфекций, связанных с оказанием медицинской помощи Приказ Министра здравоохранения Республики Казахстан от 2 декабря 2022 года № ҚР ДСМ-151.</a:t>
            </a:r>
          </a:p>
          <a:p>
            <a:pPr marL="0" indent="0" algn="just">
              <a:buNone/>
            </a:pP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Правила предоставления в государственный орган в сфере санитарно-эпидемиологического благополучия населения информации (экстренного извещения) о случаях инфекционных заболеваний, отравлений 26 октября 2020 года № ҚР ДСМ-153/2020</a:t>
            </a:r>
          </a:p>
          <a:p>
            <a:pPr marL="0" indent="0" algn="just">
              <a:buNone/>
            </a:pP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Санитарные правила "Санитарно-эпидемиологические требования к объектам здравоохранения" 11 августа 2020 года № ҚР ДСМ-96/2020</a:t>
            </a:r>
          </a:p>
          <a:p>
            <a:pPr marL="0" indent="0" algn="just">
              <a:buNone/>
            </a:pP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Санитарные правила "Санитарно-эпидемиологические требования к осуществлению производственного контроля" Приказ МЗ РК  от 7 апреля 2023 года № 62</a:t>
            </a:r>
          </a:p>
          <a:p>
            <a:pPr marL="0" indent="0" algn="just">
              <a:buNone/>
            </a:pP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	Санитарные правила "Санитарно-эпидемиологические требования к организации и проведению дезинфекции, дезинсекции и дератизации" от 29 июля 2022 года № ҚР ДСМ-68</a:t>
            </a:r>
          </a:p>
          <a:p>
            <a:pPr marL="0" indent="0" algn="just">
              <a:buNone/>
            </a:pP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	Приказ Министра здравоохранения Республики Казахстан от 20 августа 2021 года № ҚР ДСМ-84 «Об утверждении форм учетной и отчетной документации в сфере санитарно-эпидемиологического благополучия населения»</a:t>
            </a:r>
          </a:p>
          <a:p>
            <a:pPr marL="514350" indent="-514350" algn="just">
              <a:buAutoNum type="arabicPeriod" startAt="8"/>
            </a:pPr>
            <a:r>
              <a:rPr lang="ru-RU" sz="4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МЗ РК № 130 от 01.03.2023 </a:t>
            </a:r>
            <a:r>
              <a:rPr lang="ru-RU" sz="4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года«О</a:t>
            </a:r>
            <a:r>
              <a:rPr lang="ru-RU" sz="4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некоторых вопросах представления сведений о чрезвычайных ситуациях в области общественного здравоохранения» </a:t>
            </a:r>
            <a:endParaRPr lang="en-US" sz="4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kk-KZ" sz="3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31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adilet</a:t>
            </a:r>
            <a:r>
              <a:rPr lang="kk-KZ" sz="3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1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zan</a:t>
            </a:r>
            <a:r>
              <a:rPr lang="kk-KZ" sz="3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1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kz</a:t>
            </a:r>
            <a:endParaRPr lang="ru-RU" sz="31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300" dirty="0">
              <a:solidFill>
                <a:schemeClr val="tx1"/>
              </a:solidFill>
            </a:endParaRPr>
          </a:p>
          <a:p>
            <a:pPr algn="just"/>
            <a:endParaRPr lang="ru-RU" sz="3300" dirty="0">
              <a:solidFill>
                <a:schemeClr val="tx1"/>
              </a:solidFill>
            </a:endParaRPr>
          </a:p>
          <a:p>
            <a:pPr algn="just"/>
            <a:endParaRPr lang="ru-RU" sz="3300" dirty="0">
              <a:solidFill>
                <a:schemeClr val="tx1"/>
              </a:solidFill>
            </a:endParaRPr>
          </a:p>
          <a:p>
            <a:pPr algn="just"/>
            <a:endParaRPr lang="ru-RU" sz="33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883B-4A1E-4548-9500-7BBB064E124F}" type="slidenum">
              <a:rPr lang="en-US" smtClean="0"/>
              <a:t>9</a:t>
            </a:fld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23583" y="1064524"/>
            <a:ext cx="10330218" cy="51725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14" idx="2"/>
            <a:endCxn id="5" idx="2"/>
          </p:cNvCxnSpPr>
          <p:nvPr/>
        </p:nvCxnSpPr>
        <p:spPr>
          <a:xfrm>
            <a:off x="6148252" y="960112"/>
            <a:ext cx="40440" cy="5276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5" idx="1"/>
            <a:endCxn id="5" idx="3"/>
          </p:cNvCxnSpPr>
          <p:nvPr/>
        </p:nvCxnSpPr>
        <p:spPr>
          <a:xfrm>
            <a:off x="1023583" y="3650776"/>
            <a:ext cx="103302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325190" y="384378"/>
            <a:ext cx="7646124" cy="57573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Стандартные определения случая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ИСМП  согласно приказа   МЗ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 № ҚР ДСМ-151 от 2 декабря 2022 года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64776" y="1339844"/>
            <a:ext cx="4790363" cy="1834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355600"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связанная с оказанием медицинской помощи (далее –ИСМП) –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любое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инфекционное заболевание бактериального, вирусного, паразитарного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грибкового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происхождения, присоединяющиеся к основному заболеванию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госпитализированных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пациентов, а также связанная с получением любых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медицинских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пациентом в организациях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здравооохранения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сотрудника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организации вследствие его работы в данном учреждений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55138" y="1327809"/>
            <a:ext cx="4790363" cy="18467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3556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ожные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новорожденных, если проявились в течение семи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календарных дней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выписки,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генерализованные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 – в течение тридцати календарных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 после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364775" y="3753394"/>
            <a:ext cx="4790363" cy="20626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3556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нфекционные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осложнения, связанные с оказанием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акушерско–гинекологической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– в течение тридцати календарных дней, после выписки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16643" y="3650776"/>
            <a:ext cx="4790363" cy="23089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355600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нфекционные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 хирургических вмешательств, в течение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тридцати календарных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дней после выписки, при наличии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имплантанта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 течение года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C:\Users\userok\Downloads\WhatsApp Image 2021-06-14 at 17.28.4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0" y="5687712"/>
            <a:ext cx="1350260" cy="10255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4553D77-B656-43DD-9179-19F332941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370" y="5803632"/>
            <a:ext cx="1689630" cy="10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9754</TotalTime>
  <Words>3042</Words>
  <Application>Microsoft Office PowerPoint</Application>
  <PresentationFormat>Широкоэкранный</PresentationFormat>
  <Paragraphs>521</Paragraphs>
  <Slides>50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60" baseType="lpstr">
      <vt:lpstr>Arial</vt:lpstr>
      <vt:lpstr>Calibri</vt:lpstr>
      <vt:lpstr>Cambria Math</vt:lpstr>
      <vt:lpstr>Franklin Gothic Demi</vt:lpstr>
      <vt:lpstr>Franklin Gothic Demi Cond</vt:lpstr>
      <vt:lpstr>Franklin Gothic Medium</vt:lpstr>
      <vt:lpstr>Tahoma</vt:lpstr>
      <vt:lpstr>Times New Roman</vt:lpstr>
      <vt:lpstr>Wingdings</vt:lpstr>
      <vt:lpstr>Office Theme</vt:lpstr>
      <vt:lpstr>  Проведение аудита качества данных по инфекциям, связанным с медицинской помощью по Актюбинской, Жамбылской и Западно-Казахстанской областям</vt:lpstr>
      <vt:lpstr>Актуальность </vt:lpstr>
      <vt:lpstr>Презентация PowerPoint</vt:lpstr>
      <vt:lpstr>              Актуальность ИСМП в РК      2019 – 0,32 %                               2021 – 0,67 %  2022 – 0,35 %              </vt:lpstr>
      <vt:lpstr>Цели и задачи аудита качества данных</vt:lpstr>
      <vt:lpstr>Методы исследования </vt:lpstr>
      <vt:lpstr>Презентация PowerPoint</vt:lpstr>
      <vt:lpstr>НПА, регламентирующие проведение эпиднадзора  за ИСМП</vt:lpstr>
      <vt:lpstr>Стандартные определения случая ИСМП  согласно приказа   МЗ РК № ҚР ДСМ-151 от 2 декабря 2022 года </vt:lpstr>
      <vt:lpstr>Эпидемиологический надзор за ИСПМ в РК </vt:lpstr>
      <vt:lpstr>Схема предоставления информации в системе эпид надзора при выявлений случаев ИСМП </vt:lpstr>
      <vt:lpstr>Презентация PowerPoint</vt:lpstr>
      <vt:lpstr>Презентация PowerPoint</vt:lpstr>
      <vt:lpstr>Презентация PowerPoint</vt:lpstr>
      <vt:lpstr>Обоснование</vt:lpstr>
      <vt:lpstr>Обоснование</vt:lpstr>
      <vt:lpstr>Презентация PowerPoint</vt:lpstr>
      <vt:lpstr>Микробный пейзаж выделенных культур у пациентов по Актюбинской области</vt:lpstr>
      <vt:lpstr>Микробный пейзаж выделенных культур у пациентов по Жамбылской области</vt:lpstr>
      <vt:lpstr>Микробный пейзаж выделенных культур у пациентов по г. Уральск</vt:lpstr>
      <vt:lpstr>Презентация PowerPoint</vt:lpstr>
      <vt:lpstr>Заболеваемость ИСМП за 2020-2022 гг.  в разрезе горрай по Жамбылской  области</vt:lpstr>
      <vt:lpstr>Заболеваемость ИСМП за 2021-2022 гг., по возрасту, Актюбинская область </vt:lpstr>
      <vt:lpstr>Заболеваемость ИСМП с 2021-2022 гг., по возрасту, г.Уральск ЗКО</vt:lpstr>
      <vt:lpstr>Заболеваемость ИСМП с 2020-2022 год, по возрасту, Жамбылская область</vt:lpstr>
      <vt:lpstr>Презентация PowerPoint</vt:lpstr>
      <vt:lpstr>Презентация PowerPoint</vt:lpstr>
      <vt:lpstr>Заболеваемость ИСМП с 2020-2022 гг., по полу, Жамбылская область </vt:lpstr>
      <vt:lpstr>Случаи ИСМП в разрезе города-районов Актюбинской области за последние 3 года (2020-2022гг)</vt:lpstr>
      <vt:lpstr>Случаи ИСМП в разрезе города-районов Уральск за последние 3 года (2020-2022гг) </vt:lpstr>
      <vt:lpstr>Случаи ИСМП в разрезе города-районов Жамбылской области за последние 3 года (2020-2022гг) </vt:lpstr>
      <vt:lpstr>Результаты </vt:lpstr>
      <vt:lpstr>Результаты </vt:lpstr>
      <vt:lpstr>Результаты  по НПА  </vt:lpstr>
      <vt:lpstr>Результаты</vt:lpstr>
      <vt:lpstr>Презентация PowerPoint</vt:lpstr>
      <vt:lpstr>Презентация PowerPoint</vt:lpstr>
      <vt:lpstr>Журнал регистрации экстренных извещений А…. управления санитарно-эпидемиологического контроля Департамента санитарно-эпидемиологического контроля</vt:lpstr>
      <vt:lpstr>Журнал регистрации экстренных извещений А…. городского Управления санитарно-эпидемиологического контроля Департамента санитарно-эпидемиологического контроля</vt:lpstr>
      <vt:lpstr>Протокола расследований</vt:lpstr>
      <vt:lpstr>Протокол расследования случая ИСМП Г… Управления санитарно-эпидемиологического контроля Департамента санитарно-эпидемиологического контроля</vt:lpstr>
      <vt:lpstr>Протокол расследования случая ИСМП Р... городского Управления санитарно-эпидемиологического контроля Департамента санитарно-эпидемиологического контроля</vt:lpstr>
      <vt:lpstr>По отчетной форме АСУ ВБИ</vt:lpstr>
      <vt:lpstr>SWOT- анализ </vt:lpstr>
      <vt:lpstr>Выводы</vt:lpstr>
      <vt:lpstr>Выводы</vt:lpstr>
      <vt:lpstr>Рекомендации</vt:lpstr>
      <vt:lpstr>Рекомендации</vt:lpstr>
      <vt:lpstr>Литература: 1. https://www.who.int/ru/news/item/06-05-2022-who-launches-first-ever-global-report-on-infection-prevention-and- control. 2. https://www.who.int/ru/news/item/05-05-2021-who-calls-for-better-hand-hygiene-and-other-infection-control-practices. 3 . https://adilet.zan.kz/rus/docs/V2200030928. Приказ Министра здравоохранения Республики Казахстан от 2 декабря 2022 года № ҚР ДСМ-151. Зарегистрирован в Министерстве юстиции Республики Казахстан 2 декабря 2022 года № 30928. 4. Результаты пилотного исследование одномоментной распространенности инфекций, связанных с оказанием медицинской помощи и использования противомикробных препаратов в Республике Казахстан (2022 год). 5. Данные отчетной формы АСУ ВБИ  РК , Актюбинской, Западно-Казахстанской, Жамбылской областей. 6. https://adilet.zan.kz 7. http://www.researchgate.net  </vt:lpstr>
      <vt:lpstr>СПАСИБО ЗА ВНИМАНИЕ!   https://hls.kz/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Nabirova, Dilyara (CDC/DDPHSIS/CGH/DGHP)</dc:creator>
  <cp:lastModifiedBy>Пользователь</cp:lastModifiedBy>
  <cp:revision>334</cp:revision>
  <dcterms:created xsi:type="dcterms:W3CDTF">2020-01-22T04:00:19Z</dcterms:created>
  <dcterms:modified xsi:type="dcterms:W3CDTF">2023-06-27T02:45:35Z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2021-04-13T11:05:52Z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fc567164-89e1-4aa8-86f1-80068fed4a5d</vt:lpwstr>
  </property>
  <property fmtid="{D5CDD505-2E9C-101B-9397-08002B2CF9AE}" pid="8" name="MSIP_Label_7b94a7b8-f06c-4dfe-bdcc-9b548fd58c31_ContentBits">
    <vt:lpwstr>0</vt:lpwstr>
  </property>
</Properties>
</file>