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95"/>
  </p:notesMasterIdLst>
  <p:sldIdLst>
    <p:sldId id="302" r:id="rId2"/>
    <p:sldId id="297" r:id="rId3"/>
    <p:sldId id="319" r:id="rId4"/>
    <p:sldId id="486" r:id="rId5"/>
    <p:sldId id="485" r:id="rId6"/>
    <p:sldId id="616" r:id="rId7"/>
    <p:sldId id="316" r:id="rId8"/>
    <p:sldId id="332" r:id="rId9"/>
    <p:sldId id="490" r:id="rId10"/>
    <p:sldId id="491" r:id="rId11"/>
    <p:sldId id="492" r:id="rId12"/>
    <p:sldId id="493" r:id="rId13"/>
    <p:sldId id="494" r:id="rId14"/>
    <p:sldId id="320" r:id="rId15"/>
    <p:sldId id="321" r:id="rId16"/>
    <p:sldId id="565" r:id="rId17"/>
    <p:sldId id="313" r:id="rId18"/>
    <p:sldId id="566" r:id="rId19"/>
    <p:sldId id="303" r:id="rId20"/>
    <p:sldId id="547" r:id="rId21"/>
    <p:sldId id="571" r:id="rId22"/>
    <p:sldId id="570" r:id="rId23"/>
    <p:sldId id="296" r:id="rId24"/>
    <p:sldId id="338" r:id="rId25"/>
    <p:sldId id="322" r:id="rId26"/>
    <p:sldId id="605" r:id="rId27"/>
    <p:sldId id="301" r:id="rId28"/>
    <p:sldId id="498" r:id="rId29"/>
    <p:sldId id="555" r:id="rId30"/>
    <p:sldId id="500" r:id="rId31"/>
    <p:sldId id="617" r:id="rId32"/>
    <p:sldId id="618" r:id="rId33"/>
    <p:sldId id="606" r:id="rId34"/>
    <p:sldId id="501" r:id="rId35"/>
    <p:sldId id="556" r:id="rId36"/>
    <p:sldId id="557" r:id="rId37"/>
    <p:sldId id="558" r:id="rId38"/>
    <p:sldId id="607" r:id="rId39"/>
    <p:sldId id="560" r:id="rId40"/>
    <p:sldId id="600" r:id="rId41"/>
    <p:sldId id="601" r:id="rId42"/>
    <p:sldId id="562" r:id="rId43"/>
    <p:sldId id="563" r:id="rId44"/>
    <p:sldId id="619" r:id="rId45"/>
    <p:sldId id="572" r:id="rId46"/>
    <p:sldId id="573" r:id="rId47"/>
    <p:sldId id="620" r:id="rId48"/>
    <p:sldId id="574" r:id="rId49"/>
    <p:sldId id="609" r:id="rId50"/>
    <p:sldId id="575" r:id="rId51"/>
    <p:sldId id="577" r:id="rId52"/>
    <p:sldId id="578" r:id="rId53"/>
    <p:sldId id="579" r:id="rId54"/>
    <p:sldId id="580" r:id="rId55"/>
    <p:sldId id="584" r:id="rId56"/>
    <p:sldId id="581" r:id="rId57"/>
    <p:sldId id="583" r:id="rId58"/>
    <p:sldId id="611" r:id="rId59"/>
    <p:sldId id="610" r:id="rId60"/>
    <p:sldId id="587" r:id="rId61"/>
    <p:sldId id="588" r:id="rId62"/>
    <p:sldId id="589" r:id="rId63"/>
    <p:sldId id="591" r:id="rId64"/>
    <p:sldId id="612" r:id="rId65"/>
    <p:sldId id="593" r:id="rId66"/>
    <p:sldId id="594" r:id="rId67"/>
    <p:sldId id="595" r:id="rId68"/>
    <p:sldId id="596" r:id="rId69"/>
    <p:sldId id="597" r:id="rId70"/>
    <p:sldId id="598" r:id="rId71"/>
    <p:sldId id="462" r:id="rId72"/>
    <p:sldId id="552" r:id="rId73"/>
    <p:sldId id="463" r:id="rId74"/>
    <p:sldId id="465" r:id="rId75"/>
    <p:sldId id="466" r:id="rId76"/>
    <p:sldId id="468" r:id="rId77"/>
    <p:sldId id="497" r:id="rId78"/>
    <p:sldId id="551" r:id="rId79"/>
    <p:sldId id="469" r:id="rId80"/>
    <p:sldId id="470" r:id="rId81"/>
    <p:sldId id="495" r:id="rId82"/>
    <p:sldId id="472" r:id="rId83"/>
    <p:sldId id="476" r:id="rId84"/>
    <p:sldId id="480" r:id="rId85"/>
    <p:sldId id="613" r:id="rId86"/>
    <p:sldId id="586" r:id="rId87"/>
    <p:sldId id="615" r:id="rId88"/>
    <p:sldId id="482" r:id="rId89"/>
    <p:sldId id="553" r:id="rId90"/>
    <p:sldId id="550" r:id="rId91"/>
    <p:sldId id="541" r:id="rId92"/>
    <p:sldId id="484" r:id="rId93"/>
    <p:sldId id="548" r:id="rId94"/>
  </p:sldIdLst>
  <p:sldSz cx="9144000" cy="5715000" type="screen16x10"/>
  <p:notesSz cx="6858000" cy="9144000"/>
  <p:defaultTextStyle>
    <a:defPPr>
      <a:defRPr lang="ru-RU"/>
    </a:defPPr>
    <a:lvl1pPr marL="0" algn="l" defTabSz="914361" rtl="0" eaLnBrk="1" latinLnBrk="0" hangingPunct="1">
      <a:defRPr sz="1800" kern="1200">
        <a:solidFill>
          <a:schemeClr val="tx1"/>
        </a:solidFill>
        <a:latin typeface="+mn-lt"/>
        <a:ea typeface="+mn-ea"/>
        <a:cs typeface="+mn-cs"/>
      </a:defRPr>
    </a:lvl1pPr>
    <a:lvl2pPr marL="457181" algn="l" defTabSz="914361" rtl="0" eaLnBrk="1" latinLnBrk="0" hangingPunct="1">
      <a:defRPr sz="1800" kern="1200">
        <a:solidFill>
          <a:schemeClr val="tx1"/>
        </a:solidFill>
        <a:latin typeface="+mn-lt"/>
        <a:ea typeface="+mn-ea"/>
        <a:cs typeface="+mn-cs"/>
      </a:defRPr>
    </a:lvl2pPr>
    <a:lvl3pPr marL="914361" algn="l" defTabSz="914361" rtl="0" eaLnBrk="1" latinLnBrk="0" hangingPunct="1">
      <a:defRPr sz="1800" kern="1200">
        <a:solidFill>
          <a:schemeClr val="tx1"/>
        </a:solidFill>
        <a:latin typeface="+mn-lt"/>
        <a:ea typeface="+mn-ea"/>
        <a:cs typeface="+mn-cs"/>
      </a:defRPr>
    </a:lvl3pPr>
    <a:lvl4pPr marL="1371542" algn="l" defTabSz="914361" rtl="0" eaLnBrk="1" latinLnBrk="0" hangingPunct="1">
      <a:defRPr sz="1800" kern="1200">
        <a:solidFill>
          <a:schemeClr val="tx1"/>
        </a:solidFill>
        <a:latin typeface="+mn-lt"/>
        <a:ea typeface="+mn-ea"/>
        <a:cs typeface="+mn-cs"/>
      </a:defRPr>
    </a:lvl4pPr>
    <a:lvl5pPr marL="1828724" algn="l" defTabSz="914361" rtl="0" eaLnBrk="1" latinLnBrk="0" hangingPunct="1">
      <a:defRPr sz="1800" kern="1200">
        <a:solidFill>
          <a:schemeClr val="tx1"/>
        </a:solidFill>
        <a:latin typeface="+mn-lt"/>
        <a:ea typeface="+mn-ea"/>
        <a:cs typeface="+mn-cs"/>
      </a:defRPr>
    </a:lvl5pPr>
    <a:lvl6pPr marL="2285904" algn="l" defTabSz="914361" rtl="0" eaLnBrk="1" latinLnBrk="0" hangingPunct="1">
      <a:defRPr sz="1800" kern="1200">
        <a:solidFill>
          <a:schemeClr val="tx1"/>
        </a:solidFill>
        <a:latin typeface="+mn-lt"/>
        <a:ea typeface="+mn-ea"/>
        <a:cs typeface="+mn-cs"/>
      </a:defRPr>
    </a:lvl6pPr>
    <a:lvl7pPr marL="2743085" algn="l" defTabSz="914361" rtl="0" eaLnBrk="1" latinLnBrk="0" hangingPunct="1">
      <a:defRPr sz="1800" kern="1200">
        <a:solidFill>
          <a:schemeClr val="tx1"/>
        </a:solidFill>
        <a:latin typeface="+mn-lt"/>
        <a:ea typeface="+mn-ea"/>
        <a:cs typeface="+mn-cs"/>
      </a:defRPr>
    </a:lvl7pPr>
    <a:lvl8pPr marL="3200265" algn="l" defTabSz="914361" rtl="0" eaLnBrk="1" latinLnBrk="0" hangingPunct="1">
      <a:defRPr sz="1800" kern="1200">
        <a:solidFill>
          <a:schemeClr val="tx1"/>
        </a:solidFill>
        <a:latin typeface="+mn-lt"/>
        <a:ea typeface="+mn-ea"/>
        <a:cs typeface="+mn-cs"/>
      </a:defRPr>
    </a:lvl8pPr>
    <a:lvl9pPr marL="3657446" algn="l" defTabSz="914361"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DEAE2E8C-AB50-40E3-ADCC-F60448EB8323}">
          <p14:sldIdLst>
            <p14:sldId id="302"/>
            <p14:sldId id="297"/>
            <p14:sldId id="319"/>
            <p14:sldId id="486"/>
            <p14:sldId id="485"/>
            <p14:sldId id="616"/>
            <p14:sldId id="316"/>
            <p14:sldId id="332"/>
            <p14:sldId id="490"/>
            <p14:sldId id="491"/>
            <p14:sldId id="492"/>
            <p14:sldId id="493"/>
            <p14:sldId id="494"/>
            <p14:sldId id="320"/>
            <p14:sldId id="321"/>
            <p14:sldId id="565"/>
            <p14:sldId id="313"/>
            <p14:sldId id="566"/>
            <p14:sldId id="303"/>
            <p14:sldId id="547"/>
            <p14:sldId id="571"/>
            <p14:sldId id="570"/>
            <p14:sldId id="296"/>
            <p14:sldId id="338"/>
            <p14:sldId id="322"/>
            <p14:sldId id="605"/>
            <p14:sldId id="301"/>
            <p14:sldId id="498"/>
            <p14:sldId id="555"/>
            <p14:sldId id="500"/>
            <p14:sldId id="617"/>
            <p14:sldId id="618"/>
            <p14:sldId id="606"/>
            <p14:sldId id="501"/>
            <p14:sldId id="556"/>
            <p14:sldId id="557"/>
            <p14:sldId id="558"/>
            <p14:sldId id="607"/>
            <p14:sldId id="560"/>
            <p14:sldId id="600"/>
            <p14:sldId id="601"/>
            <p14:sldId id="562"/>
            <p14:sldId id="563"/>
            <p14:sldId id="619"/>
            <p14:sldId id="572"/>
            <p14:sldId id="573"/>
            <p14:sldId id="620"/>
            <p14:sldId id="574"/>
            <p14:sldId id="609"/>
            <p14:sldId id="575"/>
            <p14:sldId id="577"/>
            <p14:sldId id="578"/>
            <p14:sldId id="579"/>
            <p14:sldId id="580"/>
            <p14:sldId id="584"/>
            <p14:sldId id="581"/>
            <p14:sldId id="583"/>
            <p14:sldId id="611"/>
            <p14:sldId id="610"/>
            <p14:sldId id="587"/>
            <p14:sldId id="588"/>
            <p14:sldId id="589"/>
            <p14:sldId id="591"/>
            <p14:sldId id="612"/>
            <p14:sldId id="593"/>
            <p14:sldId id="594"/>
            <p14:sldId id="595"/>
            <p14:sldId id="596"/>
            <p14:sldId id="597"/>
            <p14:sldId id="598"/>
            <p14:sldId id="462"/>
            <p14:sldId id="552"/>
            <p14:sldId id="463"/>
            <p14:sldId id="465"/>
            <p14:sldId id="466"/>
            <p14:sldId id="468"/>
            <p14:sldId id="497"/>
            <p14:sldId id="551"/>
            <p14:sldId id="469"/>
            <p14:sldId id="470"/>
            <p14:sldId id="495"/>
            <p14:sldId id="472"/>
            <p14:sldId id="476"/>
            <p14:sldId id="480"/>
            <p14:sldId id="613"/>
            <p14:sldId id="586"/>
            <p14:sldId id="615"/>
            <p14:sldId id="482"/>
            <p14:sldId id="553"/>
            <p14:sldId id="550"/>
            <p14:sldId id="541"/>
            <p14:sldId id="484"/>
            <p14:sldId id="548"/>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18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FF9900"/>
    <a:srgbClr val="E10000"/>
    <a:srgbClr val="E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897" autoAdjust="0"/>
    <p:restoredTop sz="93963" autoAdjust="0"/>
  </p:normalViewPr>
  <p:slideViewPr>
    <p:cSldViewPr>
      <p:cViewPr varScale="1">
        <p:scale>
          <a:sx n="78" d="100"/>
          <a:sy n="78" d="100"/>
        </p:scale>
        <p:origin x="264" y="78"/>
      </p:cViewPr>
      <p:guideLst>
        <p:guide orient="horz" pos="2160"/>
        <p:guide pos="2880"/>
        <p:guide orient="horz" pos="1800"/>
      </p:guideLst>
    </p:cSldViewPr>
  </p:slideViewPr>
  <p:outlineViewPr>
    <p:cViewPr>
      <p:scale>
        <a:sx n="33" d="100"/>
        <a:sy n="33" d="100"/>
      </p:scale>
      <p:origin x="0" y="581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5ED8C7-9485-48FB-973C-7D3DA83768F1}" type="doc">
      <dgm:prSet loTypeId="urn:microsoft.com/office/officeart/2005/8/layout/cycle7" loCatId="cycle" qsTypeId="urn:microsoft.com/office/officeart/2005/8/quickstyle/simple1" qsCatId="simple" csTypeId="urn:microsoft.com/office/officeart/2005/8/colors/accent1_1" csCatId="accent1" phldr="1"/>
      <dgm:spPr/>
      <dgm:t>
        <a:bodyPr/>
        <a:lstStyle/>
        <a:p>
          <a:endParaRPr lang="ru-RU"/>
        </a:p>
      </dgm:t>
    </dgm:pt>
    <dgm:pt modelId="{278ACD18-14C4-4630-889C-D3D13B5C4AF1}">
      <dgm:prSet phldrT="[Текст]" custT="1"/>
      <dgm:spPr/>
      <dgm:t>
        <a:bodyPr/>
        <a:lstStyle/>
        <a:p>
          <a:r>
            <a:rPr lang="ru-RU" sz="2400" b="1" dirty="0" smtClean="0">
              <a:latin typeface="Times New Roman" panose="02020603050405020304" pitchFamily="18" charset="0"/>
              <a:cs typeface="Times New Roman" panose="02020603050405020304" pitchFamily="18" charset="0"/>
            </a:rPr>
            <a:t>Существует два уровня мер предосторожности HICPAC/CDC для предотвращения передачи инфекционных агентов: </a:t>
          </a:r>
          <a:endParaRPr lang="ru-RU" sz="2400" b="1" dirty="0"/>
        </a:p>
      </dgm:t>
    </dgm:pt>
    <dgm:pt modelId="{3B67FBF8-2875-44A5-864D-1D0EB18B2390}" type="parTrans" cxnId="{322B1D82-6893-4CBD-AB68-7257A0B03C34}">
      <dgm:prSet/>
      <dgm:spPr/>
      <dgm:t>
        <a:bodyPr/>
        <a:lstStyle/>
        <a:p>
          <a:endParaRPr lang="ru-RU"/>
        </a:p>
      </dgm:t>
    </dgm:pt>
    <dgm:pt modelId="{0BBDF9A3-0ECB-477D-9A70-AA94E31950E4}" type="sibTrans" cxnId="{322B1D82-6893-4CBD-AB68-7257A0B03C34}">
      <dgm:prSet/>
      <dgm:spPr/>
      <dgm:t>
        <a:bodyPr/>
        <a:lstStyle/>
        <a:p>
          <a:endParaRPr lang="ru-RU"/>
        </a:p>
      </dgm:t>
    </dgm:pt>
    <dgm:pt modelId="{A9D772D0-4CC1-46EF-9593-991305C4779E}">
      <dgm:prSet phldrT="[Текст]" custT="1"/>
      <dgm:spPr/>
      <dgm:t>
        <a:bodyPr/>
        <a:lstStyle/>
        <a:p>
          <a:r>
            <a:rPr lang="ru-RU" sz="2000" i="1" smtClean="0">
              <a:latin typeface="Times New Roman" panose="02020603050405020304" pitchFamily="18" charset="0"/>
              <a:cs typeface="Times New Roman" panose="02020603050405020304" pitchFamily="18" charset="0"/>
            </a:rPr>
            <a:t>меры предосторожности, основанные на передаче инфекции</a:t>
          </a:r>
          <a:r>
            <a:rPr lang="ru-RU" sz="2000" smtClean="0">
              <a:latin typeface="Times New Roman" panose="02020603050405020304" pitchFamily="18" charset="0"/>
              <a:cs typeface="Times New Roman" panose="02020603050405020304" pitchFamily="18" charset="0"/>
            </a:rPr>
            <a:t>. </a:t>
          </a:r>
          <a:endParaRPr lang="ru-RU" sz="2000" dirty="0"/>
        </a:p>
      </dgm:t>
    </dgm:pt>
    <dgm:pt modelId="{B9CD222D-2576-4865-9A0D-3BAFA462B28C}" type="parTrans" cxnId="{1012280A-A1B8-4E9D-96E4-C800B6E24003}">
      <dgm:prSet/>
      <dgm:spPr/>
      <dgm:t>
        <a:bodyPr/>
        <a:lstStyle/>
        <a:p>
          <a:endParaRPr lang="ru-RU"/>
        </a:p>
      </dgm:t>
    </dgm:pt>
    <dgm:pt modelId="{18E848C9-574E-4BFA-B56A-A02DE8D3A399}" type="sibTrans" cxnId="{1012280A-A1B8-4E9D-96E4-C800B6E24003}">
      <dgm:prSet/>
      <dgm:spPr/>
      <dgm:t>
        <a:bodyPr/>
        <a:lstStyle/>
        <a:p>
          <a:endParaRPr lang="ru-RU"/>
        </a:p>
      </dgm:t>
    </dgm:pt>
    <dgm:pt modelId="{B36291DF-FAD9-4E7B-8F4F-6FC94ECC0709}">
      <dgm:prSet phldrT="[Текст]" custT="1"/>
      <dgm:spPr/>
      <dgm:t>
        <a:bodyPr/>
        <a:lstStyle/>
        <a:p>
          <a:r>
            <a:rPr lang="ru-RU" sz="2000" i="1" smtClean="0">
              <a:latin typeface="Times New Roman" panose="02020603050405020304" pitchFamily="18" charset="0"/>
              <a:cs typeface="Times New Roman" panose="02020603050405020304" pitchFamily="18" charset="0"/>
            </a:rPr>
            <a:t>стандартные меры предосторожности </a:t>
          </a:r>
          <a:endParaRPr lang="ru-RU" sz="2000" dirty="0"/>
        </a:p>
      </dgm:t>
    </dgm:pt>
    <dgm:pt modelId="{C787EE7C-07CF-4362-AC43-ED8F868F7883}" type="parTrans" cxnId="{C7ED2D77-B8E2-45AB-AC9D-83F528FD2A0A}">
      <dgm:prSet/>
      <dgm:spPr/>
      <dgm:t>
        <a:bodyPr/>
        <a:lstStyle/>
        <a:p>
          <a:endParaRPr lang="ru-RU"/>
        </a:p>
      </dgm:t>
    </dgm:pt>
    <dgm:pt modelId="{49D98F76-75DA-495D-8C7C-6DFF38571330}" type="sibTrans" cxnId="{C7ED2D77-B8E2-45AB-AC9D-83F528FD2A0A}">
      <dgm:prSet/>
      <dgm:spPr/>
      <dgm:t>
        <a:bodyPr/>
        <a:lstStyle/>
        <a:p>
          <a:endParaRPr lang="ru-RU"/>
        </a:p>
      </dgm:t>
    </dgm:pt>
    <dgm:pt modelId="{5450BF2D-BDCC-4247-AA64-BA36782E7AE1}" type="pres">
      <dgm:prSet presAssocID="{A05ED8C7-9485-48FB-973C-7D3DA83768F1}" presName="Name0" presStyleCnt="0">
        <dgm:presLayoutVars>
          <dgm:dir/>
          <dgm:resizeHandles val="exact"/>
        </dgm:presLayoutVars>
      </dgm:prSet>
      <dgm:spPr/>
      <dgm:t>
        <a:bodyPr/>
        <a:lstStyle/>
        <a:p>
          <a:endParaRPr lang="ru-RU"/>
        </a:p>
      </dgm:t>
    </dgm:pt>
    <dgm:pt modelId="{0B7992E0-C7A2-4395-9D77-74B9C026DDAD}" type="pres">
      <dgm:prSet presAssocID="{278ACD18-14C4-4630-889C-D3D13B5C4AF1}" presName="node" presStyleLbl="node1" presStyleIdx="0" presStyleCnt="3" custScaleX="345363" custScaleY="116257">
        <dgm:presLayoutVars>
          <dgm:bulletEnabled val="1"/>
        </dgm:presLayoutVars>
      </dgm:prSet>
      <dgm:spPr/>
      <dgm:t>
        <a:bodyPr/>
        <a:lstStyle/>
        <a:p>
          <a:endParaRPr lang="ru-RU"/>
        </a:p>
      </dgm:t>
    </dgm:pt>
    <dgm:pt modelId="{A2DC3888-0146-428C-8495-39CAF36CB8D5}" type="pres">
      <dgm:prSet presAssocID="{0BBDF9A3-0ECB-477D-9A70-AA94E31950E4}" presName="sibTrans" presStyleLbl="sibTrans2D1" presStyleIdx="0" presStyleCnt="3" custAng="2355329" custScaleX="250688" custScaleY="129527" custLinFactX="114231" custLinFactNeighborX="200000" custLinFactNeighborY="1772"/>
      <dgm:spPr>
        <a:prstGeom prst="rightArrow">
          <a:avLst/>
        </a:prstGeom>
      </dgm:spPr>
      <dgm:t>
        <a:bodyPr/>
        <a:lstStyle/>
        <a:p>
          <a:endParaRPr lang="ru-RU"/>
        </a:p>
      </dgm:t>
    </dgm:pt>
    <dgm:pt modelId="{7DDEFD0F-F589-4B35-BE50-88828E93ABD4}" type="pres">
      <dgm:prSet presAssocID="{0BBDF9A3-0ECB-477D-9A70-AA94E31950E4}" presName="connectorText" presStyleLbl="sibTrans2D1" presStyleIdx="0" presStyleCnt="3"/>
      <dgm:spPr/>
      <dgm:t>
        <a:bodyPr/>
        <a:lstStyle/>
        <a:p>
          <a:endParaRPr lang="ru-RU"/>
        </a:p>
      </dgm:t>
    </dgm:pt>
    <dgm:pt modelId="{2E024744-B1BA-4489-852E-33630C1EEEB7}" type="pres">
      <dgm:prSet presAssocID="{A9D772D0-4CC1-46EF-9593-991305C4779E}" presName="node" presStyleLbl="node1" presStyleIdx="1" presStyleCnt="3" custScaleX="164316" custScaleY="135091" custRadScaleRad="86364" custRadScaleInc="-41240">
        <dgm:presLayoutVars>
          <dgm:bulletEnabled val="1"/>
        </dgm:presLayoutVars>
      </dgm:prSet>
      <dgm:spPr/>
      <dgm:t>
        <a:bodyPr/>
        <a:lstStyle/>
        <a:p>
          <a:endParaRPr lang="ru-RU"/>
        </a:p>
      </dgm:t>
    </dgm:pt>
    <dgm:pt modelId="{4B273CF2-50CD-443C-AAE5-1CD8DAD971C8}" type="pres">
      <dgm:prSet presAssocID="{18E848C9-574E-4BFA-B56A-A02DE8D3A399}" presName="sibTrans" presStyleLbl="sibTrans2D1" presStyleIdx="1" presStyleCnt="3"/>
      <dgm:spPr/>
      <dgm:t>
        <a:bodyPr/>
        <a:lstStyle/>
        <a:p>
          <a:endParaRPr lang="ru-RU"/>
        </a:p>
      </dgm:t>
    </dgm:pt>
    <dgm:pt modelId="{F81C5B78-45E6-4487-9CC8-B40207FCF503}" type="pres">
      <dgm:prSet presAssocID="{18E848C9-574E-4BFA-B56A-A02DE8D3A399}" presName="connectorText" presStyleLbl="sibTrans2D1" presStyleIdx="1" presStyleCnt="3"/>
      <dgm:spPr/>
      <dgm:t>
        <a:bodyPr/>
        <a:lstStyle/>
        <a:p>
          <a:endParaRPr lang="ru-RU"/>
        </a:p>
      </dgm:t>
    </dgm:pt>
    <dgm:pt modelId="{4DFB7632-F221-4BDA-A877-A6EF9382B965}" type="pres">
      <dgm:prSet presAssocID="{B36291DF-FAD9-4E7B-8F4F-6FC94ECC0709}" presName="node" presStyleLbl="node1" presStyleIdx="2" presStyleCnt="3" custScaleX="124392" custScaleY="138087" custRadScaleRad="85842" custRadScaleInc="40748">
        <dgm:presLayoutVars>
          <dgm:bulletEnabled val="1"/>
        </dgm:presLayoutVars>
      </dgm:prSet>
      <dgm:spPr/>
      <dgm:t>
        <a:bodyPr/>
        <a:lstStyle/>
        <a:p>
          <a:endParaRPr lang="ru-RU"/>
        </a:p>
      </dgm:t>
    </dgm:pt>
    <dgm:pt modelId="{69019B6A-C2E9-492F-8271-73CD2B4A5F0D}" type="pres">
      <dgm:prSet presAssocID="{49D98F76-75DA-495D-8C7C-6DFF38571330}" presName="sibTrans" presStyleLbl="sibTrans2D1" presStyleIdx="2" presStyleCnt="3" custAng="19303836" custScaleX="260630" custScaleY="117408" custLinFactX="-114060" custLinFactNeighborX="-200000" custLinFactNeighborY="6303"/>
      <dgm:spPr>
        <a:prstGeom prst="leftArrow">
          <a:avLst/>
        </a:prstGeom>
      </dgm:spPr>
      <dgm:t>
        <a:bodyPr/>
        <a:lstStyle/>
        <a:p>
          <a:endParaRPr lang="ru-RU"/>
        </a:p>
      </dgm:t>
    </dgm:pt>
    <dgm:pt modelId="{B592AEEA-61D0-4639-9D8A-9EB6FC320928}" type="pres">
      <dgm:prSet presAssocID="{49D98F76-75DA-495D-8C7C-6DFF38571330}" presName="connectorText" presStyleLbl="sibTrans2D1" presStyleIdx="2" presStyleCnt="3"/>
      <dgm:spPr/>
      <dgm:t>
        <a:bodyPr/>
        <a:lstStyle/>
        <a:p>
          <a:endParaRPr lang="ru-RU"/>
        </a:p>
      </dgm:t>
    </dgm:pt>
  </dgm:ptLst>
  <dgm:cxnLst>
    <dgm:cxn modelId="{C69EDD50-C133-4A65-9A81-AA1564A2C60A}" type="presOf" srcId="{18E848C9-574E-4BFA-B56A-A02DE8D3A399}" destId="{4B273CF2-50CD-443C-AAE5-1CD8DAD971C8}" srcOrd="0" destOrd="0" presId="urn:microsoft.com/office/officeart/2005/8/layout/cycle7"/>
    <dgm:cxn modelId="{60131781-F371-4637-BCDB-5FCAE43F754E}" type="presOf" srcId="{A9D772D0-4CC1-46EF-9593-991305C4779E}" destId="{2E024744-B1BA-4489-852E-33630C1EEEB7}" srcOrd="0" destOrd="0" presId="urn:microsoft.com/office/officeart/2005/8/layout/cycle7"/>
    <dgm:cxn modelId="{91BF63BC-537C-4A5F-8EDD-416E087BA7E5}" type="presOf" srcId="{0BBDF9A3-0ECB-477D-9A70-AA94E31950E4}" destId="{A2DC3888-0146-428C-8495-39CAF36CB8D5}" srcOrd="0" destOrd="0" presId="urn:microsoft.com/office/officeart/2005/8/layout/cycle7"/>
    <dgm:cxn modelId="{D3F998FC-935C-4524-80A3-2A9A9546FE70}" type="presOf" srcId="{278ACD18-14C4-4630-889C-D3D13B5C4AF1}" destId="{0B7992E0-C7A2-4395-9D77-74B9C026DDAD}" srcOrd="0" destOrd="0" presId="urn:microsoft.com/office/officeart/2005/8/layout/cycle7"/>
    <dgm:cxn modelId="{C441E981-D09B-43DC-9CE1-936F5251D662}" type="presOf" srcId="{49D98F76-75DA-495D-8C7C-6DFF38571330}" destId="{B592AEEA-61D0-4639-9D8A-9EB6FC320928}" srcOrd="1" destOrd="0" presId="urn:microsoft.com/office/officeart/2005/8/layout/cycle7"/>
    <dgm:cxn modelId="{322B1D82-6893-4CBD-AB68-7257A0B03C34}" srcId="{A05ED8C7-9485-48FB-973C-7D3DA83768F1}" destId="{278ACD18-14C4-4630-889C-D3D13B5C4AF1}" srcOrd="0" destOrd="0" parTransId="{3B67FBF8-2875-44A5-864D-1D0EB18B2390}" sibTransId="{0BBDF9A3-0ECB-477D-9A70-AA94E31950E4}"/>
    <dgm:cxn modelId="{65F6F0F0-273E-4431-A1CE-10C3F8861E8D}" type="presOf" srcId="{B36291DF-FAD9-4E7B-8F4F-6FC94ECC0709}" destId="{4DFB7632-F221-4BDA-A877-A6EF9382B965}" srcOrd="0" destOrd="0" presId="urn:microsoft.com/office/officeart/2005/8/layout/cycle7"/>
    <dgm:cxn modelId="{C7ED2D77-B8E2-45AB-AC9D-83F528FD2A0A}" srcId="{A05ED8C7-9485-48FB-973C-7D3DA83768F1}" destId="{B36291DF-FAD9-4E7B-8F4F-6FC94ECC0709}" srcOrd="2" destOrd="0" parTransId="{C787EE7C-07CF-4362-AC43-ED8F868F7883}" sibTransId="{49D98F76-75DA-495D-8C7C-6DFF38571330}"/>
    <dgm:cxn modelId="{F10237CC-CE5C-4C7A-BC36-9759E7E97C46}" type="presOf" srcId="{18E848C9-574E-4BFA-B56A-A02DE8D3A399}" destId="{F81C5B78-45E6-4487-9CC8-B40207FCF503}" srcOrd="1" destOrd="0" presId="urn:microsoft.com/office/officeart/2005/8/layout/cycle7"/>
    <dgm:cxn modelId="{1012280A-A1B8-4E9D-96E4-C800B6E24003}" srcId="{A05ED8C7-9485-48FB-973C-7D3DA83768F1}" destId="{A9D772D0-4CC1-46EF-9593-991305C4779E}" srcOrd="1" destOrd="0" parTransId="{B9CD222D-2576-4865-9A0D-3BAFA462B28C}" sibTransId="{18E848C9-574E-4BFA-B56A-A02DE8D3A399}"/>
    <dgm:cxn modelId="{CFC26634-EA77-4931-87F0-668C40AFFE3B}" type="presOf" srcId="{A05ED8C7-9485-48FB-973C-7D3DA83768F1}" destId="{5450BF2D-BDCC-4247-AA64-BA36782E7AE1}" srcOrd="0" destOrd="0" presId="urn:microsoft.com/office/officeart/2005/8/layout/cycle7"/>
    <dgm:cxn modelId="{D943FF22-9AD2-41DD-876A-077A85FC9115}" type="presOf" srcId="{0BBDF9A3-0ECB-477D-9A70-AA94E31950E4}" destId="{7DDEFD0F-F589-4B35-BE50-88828E93ABD4}" srcOrd="1" destOrd="0" presId="urn:microsoft.com/office/officeart/2005/8/layout/cycle7"/>
    <dgm:cxn modelId="{DA977CFE-E1E3-422E-9974-C9B5F6937878}" type="presOf" srcId="{49D98F76-75DA-495D-8C7C-6DFF38571330}" destId="{69019B6A-C2E9-492F-8271-73CD2B4A5F0D}" srcOrd="0" destOrd="0" presId="urn:microsoft.com/office/officeart/2005/8/layout/cycle7"/>
    <dgm:cxn modelId="{E5844094-5C62-4A5B-B86F-319BFE2F9EDA}" type="presParOf" srcId="{5450BF2D-BDCC-4247-AA64-BA36782E7AE1}" destId="{0B7992E0-C7A2-4395-9D77-74B9C026DDAD}" srcOrd="0" destOrd="0" presId="urn:microsoft.com/office/officeart/2005/8/layout/cycle7"/>
    <dgm:cxn modelId="{A26A52B3-FFD6-423F-9E01-E07BC475E9EB}" type="presParOf" srcId="{5450BF2D-BDCC-4247-AA64-BA36782E7AE1}" destId="{A2DC3888-0146-428C-8495-39CAF36CB8D5}" srcOrd="1" destOrd="0" presId="urn:microsoft.com/office/officeart/2005/8/layout/cycle7"/>
    <dgm:cxn modelId="{640C439D-F909-4EEA-927F-F3BD4CDA5708}" type="presParOf" srcId="{A2DC3888-0146-428C-8495-39CAF36CB8D5}" destId="{7DDEFD0F-F589-4B35-BE50-88828E93ABD4}" srcOrd="0" destOrd="0" presId="urn:microsoft.com/office/officeart/2005/8/layout/cycle7"/>
    <dgm:cxn modelId="{24612D8A-F098-4237-BABD-93C045712C03}" type="presParOf" srcId="{5450BF2D-BDCC-4247-AA64-BA36782E7AE1}" destId="{2E024744-B1BA-4489-852E-33630C1EEEB7}" srcOrd="2" destOrd="0" presId="urn:microsoft.com/office/officeart/2005/8/layout/cycle7"/>
    <dgm:cxn modelId="{A2C3FA14-AC34-4B4F-94F5-A0B014AEBF06}" type="presParOf" srcId="{5450BF2D-BDCC-4247-AA64-BA36782E7AE1}" destId="{4B273CF2-50CD-443C-AAE5-1CD8DAD971C8}" srcOrd="3" destOrd="0" presId="urn:microsoft.com/office/officeart/2005/8/layout/cycle7"/>
    <dgm:cxn modelId="{B043D6FE-87FC-4150-8907-F177F35EB710}" type="presParOf" srcId="{4B273CF2-50CD-443C-AAE5-1CD8DAD971C8}" destId="{F81C5B78-45E6-4487-9CC8-B40207FCF503}" srcOrd="0" destOrd="0" presId="urn:microsoft.com/office/officeart/2005/8/layout/cycle7"/>
    <dgm:cxn modelId="{FA24CF55-A36A-47F3-B970-1FCD9F64E143}" type="presParOf" srcId="{5450BF2D-BDCC-4247-AA64-BA36782E7AE1}" destId="{4DFB7632-F221-4BDA-A877-A6EF9382B965}" srcOrd="4" destOrd="0" presId="urn:microsoft.com/office/officeart/2005/8/layout/cycle7"/>
    <dgm:cxn modelId="{90081518-44D8-4B72-B6D4-80F62AC39648}" type="presParOf" srcId="{5450BF2D-BDCC-4247-AA64-BA36782E7AE1}" destId="{69019B6A-C2E9-492F-8271-73CD2B4A5F0D}" srcOrd="5" destOrd="0" presId="urn:microsoft.com/office/officeart/2005/8/layout/cycle7"/>
    <dgm:cxn modelId="{7A8E9F5F-F6CE-47F1-9561-02F31F615E44}" type="presParOf" srcId="{69019B6A-C2E9-492F-8271-73CD2B4A5F0D}" destId="{B592AEEA-61D0-4639-9D8A-9EB6FC320928}"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4E65A9-E24C-4C09-991D-8F66E67A0F99}"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ru-RU"/>
        </a:p>
      </dgm:t>
    </dgm:pt>
    <dgm:pt modelId="{42D786F0-76BE-4569-A447-643282ED93AC}">
      <dgm:prSet phldrT="[Текст]" custT="1"/>
      <dgm:spPr/>
      <dgm:t>
        <a:bodyPr/>
        <a:lstStyle/>
        <a:p>
          <a:r>
            <a:rPr lang="ru-RU" sz="1800" b="1" dirty="0" err="1" smtClean="0">
              <a:latin typeface="Times New Roman" panose="02020603050405020304" pitchFamily="18" charset="0"/>
              <a:cs typeface="Times New Roman" panose="02020603050405020304" pitchFamily="18" charset="0"/>
            </a:rPr>
            <a:t>Гемоконтактные</a:t>
          </a:r>
          <a:r>
            <a:rPr lang="ru-RU" sz="1800" b="1" dirty="0" smtClean="0">
              <a:latin typeface="Times New Roman" panose="02020603050405020304" pitchFamily="18" charset="0"/>
              <a:cs typeface="Times New Roman" panose="02020603050405020304" pitchFamily="18" charset="0"/>
            </a:rPr>
            <a:t> инфекции </a:t>
          </a:r>
          <a:endParaRPr lang="ru-RU" sz="1800" dirty="0"/>
        </a:p>
      </dgm:t>
    </dgm:pt>
    <dgm:pt modelId="{862B8F99-E4C7-4432-81F2-6F6956E22756}" type="parTrans" cxnId="{99C5B993-2447-416B-A339-8B5F1CE1BBDD}">
      <dgm:prSet/>
      <dgm:spPr/>
      <dgm:t>
        <a:bodyPr/>
        <a:lstStyle/>
        <a:p>
          <a:endParaRPr lang="ru-RU"/>
        </a:p>
      </dgm:t>
    </dgm:pt>
    <dgm:pt modelId="{C8C1D21C-BDB3-46F9-ACDF-26DC1F72BD80}" type="sibTrans" cxnId="{99C5B993-2447-416B-A339-8B5F1CE1BBDD}">
      <dgm:prSet/>
      <dgm:spPr/>
      <dgm:t>
        <a:bodyPr/>
        <a:lstStyle/>
        <a:p>
          <a:endParaRPr lang="ru-RU"/>
        </a:p>
      </dgm:t>
    </dgm:pt>
    <dgm:pt modelId="{4453013A-F40F-404D-8C5B-4AEB351D5CAE}">
      <dgm:prSet phldrT="[Текст]" custT="1"/>
      <dgm:spPr/>
      <dgm:t>
        <a:bodyPr/>
        <a:lstStyle/>
        <a:p>
          <a:r>
            <a:rPr lang="ru-RU" sz="2000" dirty="0" smtClean="0">
              <a:latin typeface="Times New Roman" panose="02020603050405020304" pitchFamily="18" charset="0"/>
              <a:cs typeface="Times New Roman" panose="02020603050405020304" pitchFamily="18" charset="0"/>
            </a:rPr>
            <a:t>В первую очередь, через кровь передается </a:t>
          </a:r>
          <a:r>
            <a:rPr lang="ru-RU" sz="2000" i="1" dirty="0" smtClean="0">
              <a:latin typeface="Times New Roman" panose="02020603050405020304" pitchFamily="18" charset="0"/>
              <a:cs typeface="Times New Roman" panose="02020603050405020304" pitchFamily="18" charset="0"/>
            </a:rPr>
            <a:t>вирус иммунодефицита человека </a:t>
          </a:r>
          <a:r>
            <a:rPr lang="ru-RU" sz="2000" dirty="0" smtClean="0">
              <a:latin typeface="Times New Roman" panose="02020603050405020304" pitchFamily="18" charset="0"/>
              <a:cs typeface="Times New Roman" panose="02020603050405020304" pitchFamily="18" charset="0"/>
            </a:rPr>
            <a:t>и </a:t>
          </a:r>
          <a:r>
            <a:rPr lang="ru-RU" sz="2000" i="1" dirty="0" smtClean="0">
              <a:latin typeface="Times New Roman" panose="02020603050405020304" pitchFamily="18" charset="0"/>
              <a:cs typeface="Times New Roman" panose="02020603050405020304" pitchFamily="18" charset="0"/>
            </a:rPr>
            <a:t>вирусные гепатиты типа В и С</a:t>
          </a:r>
          <a:r>
            <a:rPr lang="ru-RU" sz="2000" dirty="0" smtClean="0">
              <a:latin typeface="Times New Roman" panose="02020603050405020304" pitchFamily="18" charset="0"/>
              <a:cs typeface="Times New Roman" panose="02020603050405020304" pitchFamily="18" charset="0"/>
            </a:rPr>
            <a:t>, </a:t>
          </a:r>
          <a:r>
            <a:rPr lang="ru-RU" sz="2000" i="1" dirty="0" smtClean="0">
              <a:latin typeface="Times New Roman" panose="02020603050405020304" pitchFamily="18" charset="0"/>
              <a:cs typeface="Times New Roman" panose="02020603050405020304" pitchFamily="18" charset="0"/>
            </a:rPr>
            <a:t>а также сифилис. </a:t>
          </a:r>
          <a:r>
            <a:rPr lang="ru-RU" sz="2000" dirty="0" smtClean="0">
              <a:latin typeface="Times New Roman" panose="02020603050405020304" pitchFamily="18" charset="0"/>
              <a:cs typeface="Times New Roman" panose="02020603050405020304" pitchFamily="18" charset="0"/>
            </a:rPr>
            <a:t>Еще можно добавить </a:t>
          </a:r>
          <a:r>
            <a:rPr lang="ru-RU" sz="2000" i="1" dirty="0" smtClean="0">
              <a:latin typeface="Times New Roman" panose="02020603050405020304" pitchFamily="18" charset="0"/>
              <a:cs typeface="Times New Roman" panose="02020603050405020304" pitchFamily="18" charset="0"/>
            </a:rPr>
            <a:t>Конго-крымская геморрагическая лихорадка и малярия.</a:t>
          </a:r>
          <a:endParaRPr lang="ru-RU" sz="2000" dirty="0"/>
        </a:p>
      </dgm:t>
    </dgm:pt>
    <dgm:pt modelId="{78EC052A-8CEE-49A2-9E27-E23C9F61065D}" type="parTrans" cxnId="{65DF0CDD-5F31-4001-9F5D-689DEC2D8D08}">
      <dgm:prSet/>
      <dgm:spPr/>
      <dgm:t>
        <a:bodyPr/>
        <a:lstStyle/>
        <a:p>
          <a:endParaRPr lang="ru-RU"/>
        </a:p>
      </dgm:t>
    </dgm:pt>
    <dgm:pt modelId="{9F9F8E9B-8E67-4983-AFAA-8EBE39BE4340}" type="sibTrans" cxnId="{65DF0CDD-5F31-4001-9F5D-689DEC2D8D08}">
      <dgm:prSet/>
      <dgm:spPr/>
      <dgm:t>
        <a:bodyPr/>
        <a:lstStyle/>
        <a:p>
          <a:endParaRPr lang="ru-RU"/>
        </a:p>
      </dgm:t>
    </dgm:pt>
    <dgm:pt modelId="{6551E7EB-557A-4C0A-B3EA-5B61214F83F7}">
      <dgm:prSet phldrT="[Текст]"/>
      <dgm:spPr>
        <a:noFill/>
      </dgm:spPr>
      <dgm:t>
        <a:bodyPr/>
        <a:lstStyle/>
        <a:p>
          <a:r>
            <a:rPr lang="ru-RU" dirty="0" smtClean="0"/>
            <a:t>а</a:t>
          </a:r>
          <a:endParaRPr lang="ru-RU" dirty="0"/>
        </a:p>
      </dgm:t>
    </dgm:pt>
    <dgm:pt modelId="{6FBCB439-26ED-4B63-A744-42D6F5EC3345}" type="parTrans" cxnId="{9C796297-9C08-4EB2-AA41-E7B4E2804B39}">
      <dgm:prSet/>
      <dgm:spPr/>
      <dgm:t>
        <a:bodyPr/>
        <a:lstStyle/>
        <a:p>
          <a:endParaRPr lang="ru-RU"/>
        </a:p>
      </dgm:t>
    </dgm:pt>
    <dgm:pt modelId="{DEA2BB84-3C1C-4B5B-9369-84D5C0A38E10}" type="sibTrans" cxnId="{9C796297-9C08-4EB2-AA41-E7B4E2804B39}">
      <dgm:prSet/>
      <dgm:spPr/>
      <dgm:t>
        <a:bodyPr/>
        <a:lstStyle/>
        <a:p>
          <a:endParaRPr lang="ru-RU"/>
        </a:p>
      </dgm:t>
    </dgm:pt>
    <dgm:pt modelId="{5F76B49E-CB38-470B-9F62-39637553B32B}">
      <dgm:prSet phldrT="[Текст]" custT="1"/>
      <dgm:spPr/>
      <dgm:t>
        <a:bodyPr/>
        <a:lstStyle/>
        <a:p>
          <a:r>
            <a:rPr lang="ru-RU" sz="2000" dirty="0" smtClean="0">
              <a:latin typeface="Times New Roman" panose="02020603050405020304" pitchFamily="18" charset="0"/>
              <a:cs typeface="Times New Roman" panose="02020603050405020304" pitchFamily="18" charset="0"/>
            </a:rPr>
            <a:t>более 30% или второе место по профессиональной заболеваемости медперсонала после туберкулеза</a:t>
          </a:r>
          <a:endParaRPr lang="ru-RU" sz="2000" dirty="0"/>
        </a:p>
      </dgm:t>
    </dgm:pt>
    <dgm:pt modelId="{39935607-63C7-4DEA-968A-5A80FAA0C927}" type="parTrans" cxnId="{CF9DBFFB-1147-41DE-92E0-8120FE84CB47}">
      <dgm:prSet/>
      <dgm:spPr/>
      <dgm:t>
        <a:bodyPr/>
        <a:lstStyle/>
        <a:p>
          <a:endParaRPr lang="ru-RU"/>
        </a:p>
      </dgm:t>
    </dgm:pt>
    <dgm:pt modelId="{F7BFE4E4-0290-4A6F-A83A-83D0EBFDFD02}" type="sibTrans" cxnId="{CF9DBFFB-1147-41DE-92E0-8120FE84CB47}">
      <dgm:prSet/>
      <dgm:spPr/>
      <dgm:t>
        <a:bodyPr/>
        <a:lstStyle/>
        <a:p>
          <a:endParaRPr lang="ru-RU"/>
        </a:p>
      </dgm:t>
    </dgm:pt>
    <dgm:pt modelId="{8F634EF9-22D2-4DB0-8693-0578CB31E920}">
      <dgm:prSet phldrT="[Текст]" custT="1"/>
      <dgm:spPr/>
      <dgm:t>
        <a:bodyPr/>
        <a:lstStyle/>
        <a:p>
          <a:endParaRPr lang="ru-RU" sz="2000" dirty="0"/>
        </a:p>
      </dgm:t>
    </dgm:pt>
    <dgm:pt modelId="{C04394AD-85FB-4DC3-84F1-ED3D134D1BF4}" type="parTrans" cxnId="{E6D3513D-D353-43C6-9C8E-48BB54F5C7C9}">
      <dgm:prSet/>
      <dgm:spPr/>
    </dgm:pt>
    <dgm:pt modelId="{29CBA985-2212-491D-AB70-3FB6E208982D}" type="sibTrans" cxnId="{E6D3513D-D353-43C6-9C8E-48BB54F5C7C9}">
      <dgm:prSet/>
      <dgm:spPr/>
    </dgm:pt>
    <dgm:pt modelId="{FE08FABB-867C-4373-A2B8-EC92B7E39714}">
      <dgm:prSet phldrT="[Текст]" custT="1"/>
      <dgm:spPr/>
      <dgm:t>
        <a:bodyPr/>
        <a:lstStyle/>
        <a:p>
          <a:r>
            <a:rPr lang="ru-RU" sz="2000" dirty="0" smtClean="0">
              <a:latin typeface="Times New Roman" panose="02020603050405020304" pitchFamily="18" charset="0"/>
              <a:cs typeface="Times New Roman" panose="02020603050405020304" pitchFamily="18" charset="0"/>
            </a:rPr>
            <a:t>чаще при порезе или проколе иглами, шприцами, лезвиями и скальпелями происходит заражение медицинского работника</a:t>
          </a:r>
          <a:endParaRPr lang="ru-RU" sz="2000" dirty="0"/>
        </a:p>
      </dgm:t>
    </dgm:pt>
    <dgm:pt modelId="{FEDF20DF-AB54-491C-AD5B-43E74E9E8FF9}" type="parTrans" cxnId="{0590B51B-4F0E-4939-BD02-961CA9EABFB5}">
      <dgm:prSet/>
      <dgm:spPr/>
    </dgm:pt>
    <dgm:pt modelId="{AD894DA4-4D4B-42D0-94EB-7793D5C760EA}" type="sibTrans" cxnId="{0590B51B-4F0E-4939-BD02-961CA9EABFB5}">
      <dgm:prSet/>
      <dgm:spPr/>
    </dgm:pt>
    <dgm:pt modelId="{824C0E11-B86E-464B-8425-E7BC7ECB9072}">
      <dgm:prSet phldrT="[Текст]" custT="1"/>
      <dgm:spPr/>
      <dgm:t>
        <a:bodyPr/>
        <a:lstStyle/>
        <a:p>
          <a:r>
            <a:rPr lang="ru-RU" sz="2000" dirty="0" smtClean="0">
              <a:latin typeface="Times New Roman" panose="02020603050405020304" pitchFamily="18" charset="0"/>
              <a:cs typeface="Times New Roman" panose="02020603050405020304" pitchFamily="18" charset="0"/>
            </a:rPr>
            <a:t>риск заражения ВИЧ-инфекцией -  0,3%</a:t>
          </a:r>
          <a:endParaRPr lang="ru-RU" sz="2000" dirty="0"/>
        </a:p>
      </dgm:t>
    </dgm:pt>
    <dgm:pt modelId="{641B2F5F-434F-41D5-9859-7A30C0B6C4FF}" type="parTrans" cxnId="{AD4FB387-8836-4FBF-AB4B-770BE41B845A}">
      <dgm:prSet/>
      <dgm:spPr/>
    </dgm:pt>
    <dgm:pt modelId="{94005E9A-DD84-4201-8FEB-9B58E6214EFE}" type="sibTrans" cxnId="{AD4FB387-8836-4FBF-AB4B-770BE41B845A}">
      <dgm:prSet/>
      <dgm:spPr/>
    </dgm:pt>
    <dgm:pt modelId="{23C3BDAA-8125-48B1-BCE3-7DE565B03A19}">
      <dgm:prSet phldrT="[Текст]" custT="1"/>
      <dgm:spPr/>
      <dgm:t>
        <a:bodyPr/>
        <a:lstStyle/>
        <a:p>
          <a:r>
            <a:rPr lang="ru-RU" sz="2000" dirty="0" smtClean="0">
              <a:latin typeface="Times New Roman" panose="02020603050405020304" pitchFamily="18" charset="0"/>
              <a:cs typeface="Times New Roman" panose="02020603050405020304" pitchFamily="18" charset="0"/>
            </a:rPr>
            <a:t>гепатитом С – до 7%</a:t>
          </a:r>
          <a:endParaRPr lang="ru-RU" sz="2000" dirty="0"/>
        </a:p>
      </dgm:t>
    </dgm:pt>
    <dgm:pt modelId="{639178D3-2DE5-4752-9B46-52EBB6CBB714}" type="parTrans" cxnId="{E25332AA-0A07-4F5F-AE02-060F37249940}">
      <dgm:prSet/>
      <dgm:spPr/>
    </dgm:pt>
    <dgm:pt modelId="{C92B20D3-A13A-4044-B880-1728872CDF2B}" type="sibTrans" cxnId="{E25332AA-0A07-4F5F-AE02-060F37249940}">
      <dgm:prSet/>
      <dgm:spPr/>
    </dgm:pt>
    <dgm:pt modelId="{7421E8F6-6361-4833-A1E4-A626C4E5AE17}">
      <dgm:prSet phldrT="[Текст]" custT="1"/>
      <dgm:spPr/>
      <dgm:t>
        <a:bodyPr/>
        <a:lstStyle/>
        <a:p>
          <a:r>
            <a:rPr lang="ru-RU" sz="2000" dirty="0" smtClean="0">
              <a:latin typeface="Times New Roman" panose="02020603050405020304" pitchFamily="18" charset="0"/>
              <a:cs typeface="Times New Roman" panose="02020603050405020304" pitchFamily="18" charset="0"/>
            </a:rPr>
            <a:t>гепатитом В – до 30%.</a:t>
          </a:r>
          <a:endParaRPr lang="ru-RU" sz="2000" dirty="0"/>
        </a:p>
      </dgm:t>
    </dgm:pt>
    <dgm:pt modelId="{0C87377B-348E-4DF5-A419-4ADD381C143E}" type="parTrans" cxnId="{D541D481-5F67-4B37-A9AC-795677A33531}">
      <dgm:prSet/>
      <dgm:spPr/>
    </dgm:pt>
    <dgm:pt modelId="{A556A983-4D28-4409-B385-5C226F6257F4}" type="sibTrans" cxnId="{D541D481-5F67-4B37-A9AC-795677A33531}">
      <dgm:prSet/>
      <dgm:spPr/>
    </dgm:pt>
    <dgm:pt modelId="{A5E1C0F0-7263-4FA1-AC30-1E15D87A19C2}" type="pres">
      <dgm:prSet presAssocID="{954E65A9-E24C-4C09-991D-8F66E67A0F99}" presName="Name0" presStyleCnt="0">
        <dgm:presLayoutVars>
          <dgm:dir/>
          <dgm:animLvl val="lvl"/>
          <dgm:resizeHandles/>
        </dgm:presLayoutVars>
      </dgm:prSet>
      <dgm:spPr/>
      <dgm:t>
        <a:bodyPr/>
        <a:lstStyle/>
        <a:p>
          <a:endParaRPr lang="ru-RU"/>
        </a:p>
      </dgm:t>
    </dgm:pt>
    <dgm:pt modelId="{E1032C72-4F7A-4669-971B-172AB519281C}" type="pres">
      <dgm:prSet presAssocID="{42D786F0-76BE-4569-A447-643282ED93AC}" presName="linNode" presStyleCnt="0"/>
      <dgm:spPr/>
    </dgm:pt>
    <dgm:pt modelId="{7F417670-25E2-48DD-8140-35A4C889F06F}" type="pres">
      <dgm:prSet presAssocID="{42D786F0-76BE-4569-A447-643282ED93AC}" presName="parentShp" presStyleLbl="node1" presStyleIdx="0" presStyleCnt="2" custScaleX="63491" custScaleY="51461">
        <dgm:presLayoutVars>
          <dgm:bulletEnabled val="1"/>
        </dgm:presLayoutVars>
      </dgm:prSet>
      <dgm:spPr/>
      <dgm:t>
        <a:bodyPr/>
        <a:lstStyle/>
        <a:p>
          <a:endParaRPr lang="ru-RU"/>
        </a:p>
      </dgm:t>
    </dgm:pt>
    <dgm:pt modelId="{8CFAFFE7-0C97-4C6E-A38A-3D03213835D7}" type="pres">
      <dgm:prSet presAssocID="{42D786F0-76BE-4569-A447-643282ED93AC}" presName="childShp" presStyleLbl="bgAccFollowNode1" presStyleIdx="0" presStyleCnt="2" custScaleX="122154" custScaleY="135086" custLinFactNeighborX="-1585" custLinFactNeighborY="-910">
        <dgm:presLayoutVars>
          <dgm:bulletEnabled val="1"/>
        </dgm:presLayoutVars>
      </dgm:prSet>
      <dgm:spPr>
        <a:prstGeom prst="roundRect">
          <a:avLst/>
        </a:prstGeom>
      </dgm:spPr>
      <dgm:t>
        <a:bodyPr/>
        <a:lstStyle/>
        <a:p>
          <a:endParaRPr lang="ru-RU"/>
        </a:p>
      </dgm:t>
    </dgm:pt>
    <dgm:pt modelId="{D44A2288-C1B2-4A9B-8349-255914FF8FB6}" type="pres">
      <dgm:prSet presAssocID="{C8C1D21C-BDB3-46F9-ACDF-26DC1F72BD80}" presName="spacing" presStyleCnt="0"/>
      <dgm:spPr/>
    </dgm:pt>
    <dgm:pt modelId="{5D8757D6-16FD-422C-AED1-A3155BC82BA1}" type="pres">
      <dgm:prSet presAssocID="{6551E7EB-557A-4C0A-B3EA-5B61214F83F7}" presName="linNode" presStyleCnt="0"/>
      <dgm:spPr/>
    </dgm:pt>
    <dgm:pt modelId="{9D98E7CD-0BF3-448B-9665-8820B338E605}" type="pres">
      <dgm:prSet presAssocID="{6551E7EB-557A-4C0A-B3EA-5B61214F83F7}" presName="parentShp" presStyleLbl="node1" presStyleIdx="1" presStyleCnt="2" custFlipVert="1" custFlipHor="1" custScaleX="32875" custScaleY="3634">
        <dgm:presLayoutVars>
          <dgm:bulletEnabled val="1"/>
        </dgm:presLayoutVars>
      </dgm:prSet>
      <dgm:spPr/>
      <dgm:t>
        <a:bodyPr/>
        <a:lstStyle/>
        <a:p>
          <a:endParaRPr lang="ru-RU"/>
        </a:p>
      </dgm:t>
    </dgm:pt>
    <dgm:pt modelId="{CC4B798D-9FDC-4A38-958E-825C5790E65E}" type="pres">
      <dgm:prSet presAssocID="{6551E7EB-557A-4C0A-B3EA-5B61214F83F7}" presName="childShp" presStyleLbl="bgAccFollowNode1" presStyleIdx="1" presStyleCnt="2" custScaleX="188107" custScaleY="133247" custLinFactNeighborX="-15195" custLinFactNeighborY="1226">
        <dgm:presLayoutVars>
          <dgm:bulletEnabled val="1"/>
        </dgm:presLayoutVars>
      </dgm:prSet>
      <dgm:spPr>
        <a:prstGeom prst="roundRect">
          <a:avLst/>
        </a:prstGeom>
      </dgm:spPr>
      <dgm:t>
        <a:bodyPr/>
        <a:lstStyle/>
        <a:p>
          <a:endParaRPr lang="ru-RU"/>
        </a:p>
      </dgm:t>
    </dgm:pt>
  </dgm:ptLst>
  <dgm:cxnLst>
    <dgm:cxn modelId="{E25332AA-0A07-4F5F-AE02-060F37249940}" srcId="{FE08FABB-867C-4373-A2B8-EC92B7E39714}" destId="{23C3BDAA-8125-48B1-BCE3-7DE565B03A19}" srcOrd="1" destOrd="0" parTransId="{639178D3-2DE5-4752-9B46-52EBB6CBB714}" sibTransId="{C92B20D3-A13A-4044-B880-1728872CDF2B}"/>
    <dgm:cxn modelId="{892ECC28-0F1C-4ACB-8A00-03E49C5E227A}" type="presOf" srcId="{42D786F0-76BE-4569-A447-643282ED93AC}" destId="{7F417670-25E2-48DD-8140-35A4C889F06F}" srcOrd="0" destOrd="0" presId="urn:microsoft.com/office/officeart/2005/8/layout/vList6"/>
    <dgm:cxn modelId="{CF9DBFFB-1147-41DE-92E0-8120FE84CB47}" srcId="{6551E7EB-557A-4C0A-B3EA-5B61214F83F7}" destId="{5F76B49E-CB38-470B-9F62-39637553B32B}" srcOrd="0" destOrd="0" parTransId="{39935607-63C7-4DEA-968A-5A80FAA0C927}" sibTransId="{F7BFE4E4-0290-4A6F-A83A-83D0EBFDFD02}"/>
    <dgm:cxn modelId="{D541D481-5F67-4B37-A9AC-795677A33531}" srcId="{FE08FABB-867C-4373-A2B8-EC92B7E39714}" destId="{7421E8F6-6361-4833-A1E4-A626C4E5AE17}" srcOrd="2" destOrd="0" parTransId="{0C87377B-348E-4DF5-A419-4ADD381C143E}" sibTransId="{A556A983-4D28-4409-B385-5C226F6257F4}"/>
    <dgm:cxn modelId="{0590B51B-4F0E-4939-BD02-961CA9EABFB5}" srcId="{6551E7EB-557A-4C0A-B3EA-5B61214F83F7}" destId="{FE08FABB-867C-4373-A2B8-EC92B7E39714}" srcOrd="1" destOrd="0" parTransId="{FEDF20DF-AB54-491C-AD5B-43E74E9E8FF9}" sibTransId="{AD894DA4-4D4B-42D0-94EB-7793D5C760EA}"/>
    <dgm:cxn modelId="{0E025499-F737-4E18-8484-3CF0F2045FD5}" type="presOf" srcId="{5F76B49E-CB38-470B-9F62-39637553B32B}" destId="{CC4B798D-9FDC-4A38-958E-825C5790E65E}" srcOrd="0" destOrd="0" presId="urn:microsoft.com/office/officeart/2005/8/layout/vList6"/>
    <dgm:cxn modelId="{C19BC269-D611-45F7-B195-850D45CC49B5}" type="presOf" srcId="{954E65A9-E24C-4C09-991D-8F66E67A0F99}" destId="{A5E1C0F0-7263-4FA1-AC30-1E15D87A19C2}" srcOrd="0" destOrd="0" presId="urn:microsoft.com/office/officeart/2005/8/layout/vList6"/>
    <dgm:cxn modelId="{E6D3513D-D353-43C6-9C8E-48BB54F5C7C9}" srcId="{42D786F0-76BE-4569-A447-643282ED93AC}" destId="{8F634EF9-22D2-4DB0-8693-0578CB31E920}" srcOrd="0" destOrd="0" parTransId="{C04394AD-85FB-4DC3-84F1-ED3D134D1BF4}" sibTransId="{29CBA985-2212-491D-AB70-3FB6E208982D}"/>
    <dgm:cxn modelId="{AD4FB387-8836-4FBF-AB4B-770BE41B845A}" srcId="{FE08FABB-867C-4373-A2B8-EC92B7E39714}" destId="{824C0E11-B86E-464B-8425-E7BC7ECB9072}" srcOrd="0" destOrd="0" parTransId="{641B2F5F-434F-41D5-9859-7A30C0B6C4FF}" sibTransId="{94005E9A-DD84-4201-8FEB-9B58E6214EFE}"/>
    <dgm:cxn modelId="{EBD4EA19-C69E-4990-9B2D-57E2BF218012}" type="presOf" srcId="{8F634EF9-22D2-4DB0-8693-0578CB31E920}" destId="{8CFAFFE7-0C97-4C6E-A38A-3D03213835D7}" srcOrd="0" destOrd="0" presId="urn:microsoft.com/office/officeart/2005/8/layout/vList6"/>
    <dgm:cxn modelId="{9C796297-9C08-4EB2-AA41-E7B4E2804B39}" srcId="{954E65A9-E24C-4C09-991D-8F66E67A0F99}" destId="{6551E7EB-557A-4C0A-B3EA-5B61214F83F7}" srcOrd="1" destOrd="0" parTransId="{6FBCB439-26ED-4B63-A744-42D6F5EC3345}" sibTransId="{DEA2BB84-3C1C-4B5B-9369-84D5C0A38E10}"/>
    <dgm:cxn modelId="{6F9A8AB3-E856-4188-B8AD-6600057A4587}" type="presOf" srcId="{6551E7EB-557A-4C0A-B3EA-5B61214F83F7}" destId="{9D98E7CD-0BF3-448B-9665-8820B338E605}" srcOrd="0" destOrd="0" presId="urn:microsoft.com/office/officeart/2005/8/layout/vList6"/>
    <dgm:cxn modelId="{AF6D6F98-6E0E-4238-BC94-4CE81A44C231}" type="presOf" srcId="{4453013A-F40F-404D-8C5B-4AEB351D5CAE}" destId="{8CFAFFE7-0C97-4C6E-A38A-3D03213835D7}" srcOrd="0" destOrd="1" presId="urn:microsoft.com/office/officeart/2005/8/layout/vList6"/>
    <dgm:cxn modelId="{84CD7F18-98D0-4025-9742-F9A4612DE7D0}" type="presOf" srcId="{23C3BDAA-8125-48B1-BCE3-7DE565B03A19}" destId="{CC4B798D-9FDC-4A38-958E-825C5790E65E}" srcOrd="0" destOrd="3" presId="urn:microsoft.com/office/officeart/2005/8/layout/vList6"/>
    <dgm:cxn modelId="{144A5FFA-8141-4B71-A490-BC2E29DA5453}" type="presOf" srcId="{7421E8F6-6361-4833-A1E4-A626C4E5AE17}" destId="{CC4B798D-9FDC-4A38-958E-825C5790E65E}" srcOrd="0" destOrd="4" presId="urn:microsoft.com/office/officeart/2005/8/layout/vList6"/>
    <dgm:cxn modelId="{65DF0CDD-5F31-4001-9F5D-689DEC2D8D08}" srcId="{42D786F0-76BE-4569-A447-643282ED93AC}" destId="{4453013A-F40F-404D-8C5B-4AEB351D5CAE}" srcOrd="1" destOrd="0" parTransId="{78EC052A-8CEE-49A2-9E27-E23C9F61065D}" sibTransId="{9F9F8E9B-8E67-4983-AFAA-8EBE39BE4340}"/>
    <dgm:cxn modelId="{DB551A54-7556-4733-9845-73D3D5DCA086}" type="presOf" srcId="{FE08FABB-867C-4373-A2B8-EC92B7E39714}" destId="{CC4B798D-9FDC-4A38-958E-825C5790E65E}" srcOrd="0" destOrd="1" presId="urn:microsoft.com/office/officeart/2005/8/layout/vList6"/>
    <dgm:cxn modelId="{6E6CDCA8-D9A3-4A24-AC40-A6FB7FC36F99}" type="presOf" srcId="{824C0E11-B86E-464B-8425-E7BC7ECB9072}" destId="{CC4B798D-9FDC-4A38-958E-825C5790E65E}" srcOrd="0" destOrd="2" presId="urn:microsoft.com/office/officeart/2005/8/layout/vList6"/>
    <dgm:cxn modelId="{99C5B993-2447-416B-A339-8B5F1CE1BBDD}" srcId="{954E65A9-E24C-4C09-991D-8F66E67A0F99}" destId="{42D786F0-76BE-4569-A447-643282ED93AC}" srcOrd="0" destOrd="0" parTransId="{862B8F99-E4C7-4432-81F2-6F6956E22756}" sibTransId="{C8C1D21C-BDB3-46F9-ACDF-26DC1F72BD80}"/>
    <dgm:cxn modelId="{707BB6C8-BB5E-4CA5-877D-1466F1686FF5}" type="presParOf" srcId="{A5E1C0F0-7263-4FA1-AC30-1E15D87A19C2}" destId="{E1032C72-4F7A-4669-971B-172AB519281C}" srcOrd="0" destOrd="0" presId="urn:microsoft.com/office/officeart/2005/8/layout/vList6"/>
    <dgm:cxn modelId="{6DF04826-B4D8-447F-AB91-3E7227D93204}" type="presParOf" srcId="{E1032C72-4F7A-4669-971B-172AB519281C}" destId="{7F417670-25E2-48DD-8140-35A4C889F06F}" srcOrd="0" destOrd="0" presId="urn:microsoft.com/office/officeart/2005/8/layout/vList6"/>
    <dgm:cxn modelId="{DB8C8D00-3B2A-474D-BA50-C92D68269FD9}" type="presParOf" srcId="{E1032C72-4F7A-4669-971B-172AB519281C}" destId="{8CFAFFE7-0C97-4C6E-A38A-3D03213835D7}" srcOrd="1" destOrd="0" presId="urn:microsoft.com/office/officeart/2005/8/layout/vList6"/>
    <dgm:cxn modelId="{32CB9F26-2522-472E-8619-28A036B852EC}" type="presParOf" srcId="{A5E1C0F0-7263-4FA1-AC30-1E15D87A19C2}" destId="{D44A2288-C1B2-4A9B-8349-255914FF8FB6}" srcOrd="1" destOrd="0" presId="urn:microsoft.com/office/officeart/2005/8/layout/vList6"/>
    <dgm:cxn modelId="{0DAA218A-75D8-42B3-92EB-D5B20ECD59D8}" type="presParOf" srcId="{A5E1C0F0-7263-4FA1-AC30-1E15D87A19C2}" destId="{5D8757D6-16FD-422C-AED1-A3155BC82BA1}" srcOrd="2" destOrd="0" presId="urn:microsoft.com/office/officeart/2005/8/layout/vList6"/>
    <dgm:cxn modelId="{3A842806-BA0E-45A4-AF75-A46F85347FE7}" type="presParOf" srcId="{5D8757D6-16FD-422C-AED1-A3155BC82BA1}" destId="{9D98E7CD-0BF3-448B-9665-8820B338E605}" srcOrd="0" destOrd="0" presId="urn:microsoft.com/office/officeart/2005/8/layout/vList6"/>
    <dgm:cxn modelId="{A118A1C9-0F5F-4B53-939B-A1F53D33E08A}" type="presParOf" srcId="{5D8757D6-16FD-422C-AED1-A3155BC82BA1}" destId="{CC4B798D-9FDC-4A38-958E-825C5790E65E}"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082FE4-62ED-4E38-9699-7F9A27E3B862}"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ru-RU"/>
        </a:p>
      </dgm:t>
    </dgm:pt>
    <dgm:pt modelId="{E9D15073-8262-4F51-B10E-96A579A5633B}">
      <dgm:prSet phldrT="[Текст]" custT="1"/>
      <dgm:spPr/>
      <dgm:t>
        <a:bodyPr/>
        <a:lstStyle/>
        <a:p>
          <a:r>
            <a:rPr lang="ru-RU" sz="2000" b="1" dirty="0" err="1" smtClean="0">
              <a:solidFill>
                <a:schemeClr val="tx1"/>
              </a:solidFill>
              <a:latin typeface="Times New Roman" panose="02020603050405020304" pitchFamily="18" charset="0"/>
              <a:cs typeface="Times New Roman" panose="02020603050405020304" pitchFamily="18" charset="0"/>
            </a:rPr>
            <a:t>Гемоконтактные</a:t>
          </a:r>
          <a:r>
            <a:rPr lang="ru-RU" sz="2000" b="1" dirty="0" smtClean="0">
              <a:solidFill>
                <a:schemeClr val="tx1"/>
              </a:solidFill>
              <a:latin typeface="Times New Roman" panose="02020603050405020304" pitchFamily="18" charset="0"/>
              <a:cs typeface="Times New Roman" panose="02020603050405020304" pitchFamily="18" charset="0"/>
            </a:rPr>
            <a:t> инфекции пути заражения</a:t>
          </a:r>
          <a:endParaRPr lang="ru-RU" sz="2000" dirty="0"/>
        </a:p>
      </dgm:t>
    </dgm:pt>
    <dgm:pt modelId="{CCEBCA17-EB7C-4A62-9BEC-16432509E1C2}" type="parTrans" cxnId="{D80AF3AE-6BBA-4725-B316-DD57AE0C81DE}">
      <dgm:prSet/>
      <dgm:spPr/>
      <dgm:t>
        <a:bodyPr/>
        <a:lstStyle/>
        <a:p>
          <a:endParaRPr lang="ru-RU"/>
        </a:p>
      </dgm:t>
    </dgm:pt>
    <dgm:pt modelId="{B684B141-C41A-4CDE-AF2C-84D50DA3ECC4}" type="sibTrans" cxnId="{D80AF3AE-6BBA-4725-B316-DD57AE0C81DE}">
      <dgm:prSet/>
      <dgm:spPr/>
      <dgm:t>
        <a:bodyPr/>
        <a:lstStyle/>
        <a:p>
          <a:endParaRPr lang="ru-RU"/>
        </a:p>
      </dgm:t>
    </dgm:pt>
    <dgm:pt modelId="{97A7DECB-4C81-4FB8-AE4A-A9D3247AA9EE}">
      <dgm:prSet phldrT="[Текст]" custT="1"/>
      <dgm:spPr/>
      <dgm:t>
        <a:bodyPr/>
        <a:lstStyle/>
        <a:p>
          <a:r>
            <a:rPr lang="kk-KZ" sz="1800" dirty="0" smtClean="0">
              <a:solidFill>
                <a:schemeClr val="tx1"/>
              </a:solidFill>
              <a:latin typeface="Times New Roman" panose="02020603050405020304" pitchFamily="18" charset="0"/>
              <a:cs typeface="Times New Roman" panose="02020603050405020304" pitchFamily="18" charset="0"/>
            </a:rPr>
            <a:t>Половые контакты</a:t>
          </a:r>
          <a:endParaRPr lang="ru-RU" sz="1800" dirty="0"/>
        </a:p>
      </dgm:t>
    </dgm:pt>
    <dgm:pt modelId="{7CBAB674-C692-409A-B660-4AFCF0F41DB6}" type="parTrans" cxnId="{BE241371-79CB-4E72-81B2-914B8A4C4E96}">
      <dgm:prSet/>
      <dgm:spPr/>
      <dgm:t>
        <a:bodyPr/>
        <a:lstStyle/>
        <a:p>
          <a:endParaRPr lang="ru-RU"/>
        </a:p>
      </dgm:t>
    </dgm:pt>
    <dgm:pt modelId="{D10B9D9C-6842-4C5B-9C71-4A2A3BE9DF58}" type="sibTrans" cxnId="{BE241371-79CB-4E72-81B2-914B8A4C4E96}">
      <dgm:prSet/>
      <dgm:spPr/>
      <dgm:t>
        <a:bodyPr/>
        <a:lstStyle/>
        <a:p>
          <a:endParaRPr lang="ru-RU"/>
        </a:p>
      </dgm:t>
    </dgm:pt>
    <dgm:pt modelId="{B465907F-85A6-403E-A304-89B06050CB12}">
      <dgm:prSet phldrT="[Текст]" custT="1"/>
      <dgm:spPr/>
      <dgm:t>
        <a:bodyPr/>
        <a:lstStyle/>
        <a:p>
          <a:r>
            <a:rPr lang="kk-KZ" sz="1800" dirty="0" smtClean="0">
              <a:solidFill>
                <a:schemeClr val="tx1"/>
              </a:solidFill>
              <a:latin typeface="Times New Roman" panose="02020603050405020304" pitchFamily="18" charset="0"/>
              <a:cs typeface="Times New Roman" panose="02020603050405020304" pitchFamily="18" charset="0"/>
            </a:rPr>
            <a:t>От матери    к ребенку.</a:t>
          </a:r>
          <a:endParaRPr lang="ru-RU" sz="1800" dirty="0"/>
        </a:p>
      </dgm:t>
    </dgm:pt>
    <dgm:pt modelId="{8F1CCA25-580C-4143-A83C-07A2737FFAFD}" type="parTrans" cxnId="{E48579DB-C1FD-4C2F-8D08-21C468D23264}">
      <dgm:prSet/>
      <dgm:spPr/>
      <dgm:t>
        <a:bodyPr/>
        <a:lstStyle/>
        <a:p>
          <a:endParaRPr lang="ru-RU"/>
        </a:p>
      </dgm:t>
    </dgm:pt>
    <dgm:pt modelId="{A54C1A9B-6041-433C-8D5B-25596C37284B}" type="sibTrans" cxnId="{E48579DB-C1FD-4C2F-8D08-21C468D23264}">
      <dgm:prSet/>
      <dgm:spPr/>
      <dgm:t>
        <a:bodyPr/>
        <a:lstStyle/>
        <a:p>
          <a:endParaRPr lang="ru-RU"/>
        </a:p>
      </dgm:t>
    </dgm:pt>
    <dgm:pt modelId="{09C3748F-0FC4-4259-A280-D58AC56B56D6}">
      <dgm:prSet phldrT="[Текст]" custT="1"/>
      <dgm:spPr/>
      <dgm:t>
        <a:bodyPr/>
        <a:lstStyle/>
        <a:p>
          <a:r>
            <a:rPr lang="kk-KZ" sz="1800" dirty="0" smtClean="0">
              <a:solidFill>
                <a:schemeClr val="tx1"/>
              </a:solidFill>
              <a:latin typeface="Times New Roman" panose="02020603050405020304" pitchFamily="18" charset="0"/>
              <a:cs typeface="Times New Roman" panose="02020603050405020304" pitchFamily="18" charset="0"/>
            </a:rPr>
            <a:t>Загрязненные медицинские изделии.</a:t>
          </a:r>
          <a:endParaRPr lang="ru-RU" sz="1800" dirty="0"/>
        </a:p>
      </dgm:t>
    </dgm:pt>
    <dgm:pt modelId="{4E577444-AA4B-4287-9B33-75AC37464588}" type="parTrans" cxnId="{EDB826C5-3E2A-49EC-9165-19AD957E6585}">
      <dgm:prSet/>
      <dgm:spPr/>
      <dgm:t>
        <a:bodyPr/>
        <a:lstStyle/>
        <a:p>
          <a:endParaRPr lang="ru-RU"/>
        </a:p>
      </dgm:t>
    </dgm:pt>
    <dgm:pt modelId="{A549B305-FDD9-4390-9A84-2F5DA718064A}" type="sibTrans" cxnId="{EDB826C5-3E2A-49EC-9165-19AD957E6585}">
      <dgm:prSet/>
      <dgm:spPr/>
      <dgm:t>
        <a:bodyPr/>
        <a:lstStyle/>
        <a:p>
          <a:endParaRPr lang="ru-RU"/>
        </a:p>
      </dgm:t>
    </dgm:pt>
    <dgm:pt modelId="{E997049B-4F6A-40B4-BCC2-262EF285807B}">
      <dgm:prSet phldrT="[Текст]" custT="1"/>
      <dgm:spPr/>
      <dgm:t>
        <a:bodyPr/>
        <a:lstStyle/>
        <a:p>
          <a:r>
            <a:rPr lang="kk-KZ" sz="1800" dirty="0" smtClean="0">
              <a:solidFill>
                <a:schemeClr val="tx1"/>
              </a:solidFill>
              <a:latin typeface="Times New Roman" panose="02020603050405020304" pitchFamily="18" charset="0"/>
              <a:cs typeface="Times New Roman" panose="02020603050405020304" pitchFamily="18" charset="0"/>
            </a:rPr>
            <a:t>Переливание крови пацентам.</a:t>
          </a:r>
          <a:endParaRPr lang="ru-RU" sz="1800" dirty="0"/>
        </a:p>
      </dgm:t>
    </dgm:pt>
    <dgm:pt modelId="{3DD812F5-4ADB-41E3-8B2C-BEEA3AB2B39E}" type="parTrans" cxnId="{AD7E8B57-6142-4F11-A5D7-3F5460AE3C69}">
      <dgm:prSet/>
      <dgm:spPr/>
      <dgm:t>
        <a:bodyPr/>
        <a:lstStyle/>
        <a:p>
          <a:endParaRPr lang="ru-RU"/>
        </a:p>
      </dgm:t>
    </dgm:pt>
    <dgm:pt modelId="{534B357B-BE0B-46B6-B46A-899E5C4B6C63}" type="sibTrans" cxnId="{AD7E8B57-6142-4F11-A5D7-3F5460AE3C69}">
      <dgm:prSet/>
      <dgm:spPr/>
      <dgm:t>
        <a:bodyPr/>
        <a:lstStyle/>
        <a:p>
          <a:endParaRPr lang="ru-RU"/>
        </a:p>
      </dgm:t>
    </dgm:pt>
    <dgm:pt modelId="{EFA9E68D-BB9E-4036-A382-EC9F4B675532}" type="pres">
      <dgm:prSet presAssocID="{1D082FE4-62ED-4E38-9699-7F9A27E3B862}" presName="cycle" presStyleCnt="0">
        <dgm:presLayoutVars>
          <dgm:chMax val="1"/>
          <dgm:dir/>
          <dgm:animLvl val="ctr"/>
          <dgm:resizeHandles val="exact"/>
        </dgm:presLayoutVars>
      </dgm:prSet>
      <dgm:spPr/>
      <dgm:t>
        <a:bodyPr/>
        <a:lstStyle/>
        <a:p>
          <a:endParaRPr lang="ru-RU"/>
        </a:p>
      </dgm:t>
    </dgm:pt>
    <dgm:pt modelId="{3D5755CC-C4F7-4C12-9920-B84E3A6D3D36}" type="pres">
      <dgm:prSet presAssocID="{E9D15073-8262-4F51-B10E-96A579A5633B}" presName="centerShape" presStyleLbl="node0" presStyleIdx="0" presStyleCnt="1" custScaleX="219583" custScaleY="142550"/>
      <dgm:spPr/>
      <dgm:t>
        <a:bodyPr/>
        <a:lstStyle/>
        <a:p>
          <a:endParaRPr lang="ru-RU"/>
        </a:p>
      </dgm:t>
    </dgm:pt>
    <dgm:pt modelId="{8BB01C6D-3179-4D20-A738-77D7CEA91CB9}" type="pres">
      <dgm:prSet presAssocID="{7CBAB674-C692-409A-B660-4AFCF0F41DB6}" presName="Name9" presStyleLbl="parChTrans1D2" presStyleIdx="0" presStyleCnt="4"/>
      <dgm:spPr/>
      <dgm:t>
        <a:bodyPr/>
        <a:lstStyle/>
        <a:p>
          <a:endParaRPr lang="ru-RU"/>
        </a:p>
      </dgm:t>
    </dgm:pt>
    <dgm:pt modelId="{91A9C733-D125-46E0-8869-49ED23D30875}" type="pres">
      <dgm:prSet presAssocID="{7CBAB674-C692-409A-B660-4AFCF0F41DB6}" presName="connTx" presStyleLbl="parChTrans1D2" presStyleIdx="0" presStyleCnt="4"/>
      <dgm:spPr/>
      <dgm:t>
        <a:bodyPr/>
        <a:lstStyle/>
        <a:p>
          <a:endParaRPr lang="ru-RU"/>
        </a:p>
      </dgm:t>
    </dgm:pt>
    <dgm:pt modelId="{FA8A8898-EFA4-4700-A1B4-EEA1B844621E}" type="pres">
      <dgm:prSet presAssocID="{97A7DECB-4C81-4FB8-AE4A-A9D3247AA9EE}" presName="node" presStyleLbl="node1" presStyleIdx="0" presStyleCnt="4" custScaleX="120577" custScaleY="94039">
        <dgm:presLayoutVars>
          <dgm:bulletEnabled val="1"/>
        </dgm:presLayoutVars>
      </dgm:prSet>
      <dgm:spPr/>
      <dgm:t>
        <a:bodyPr/>
        <a:lstStyle/>
        <a:p>
          <a:endParaRPr lang="ru-RU"/>
        </a:p>
      </dgm:t>
    </dgm:pt>
    <dgm:pt modelId="{B0028C70-D232-435B-B8B8-20E4C6A6FE45}" type="pres">
      <dgm:prSet presAssocID="{8F1CCA25-580C-4143-A83C-07A2737FFAFD}" presName="Name9" presStyleLbl="parChTrans1D2" presStyleIdx="1" presStyleCnt="4"/>
      <dgm:spPr/>
      <dgm:t>
        <a:bodyPr/>
        <a:lstStyle/>
        <a:p>
          <a:endParaRPr lang="ru-RU"/>
        </a:p>
      </dgm:t>
    </dgm:pt>
    <dgm:pt modelId="{1FC9B7C3-A180-474F-A72A-0D3E3C726D3E}" type="pres">
      <dgm:prSet presAssocID="{8F1CCA25-580C-4143-A83C-07A2737FFAFD}" presName="connTx" presStyleLbl="parChTrans1D2" presStyleIdx="1" presStyleCnt="4"/>
      <dgm:spPr/>
      <dgm:t>
        <a:bodyPr/>
        <a:lstStyle/>
        <a:p>
          <a:endParaRPr lang="ru-RU"/>
        </a:p>
      </dgm:t>
    </dgm:pt>
    <dgm:pt modelId="{67F5F152-B14B-417D-AA4D-925C89D972FF}" type="pres">
      <dgm:prSet presAssocID="{B465907F-85A6-403E-A304-89B06050CB12}" presName="node" presStyleLbl="node1" presStyleIdx="1" presStyleCnt="4" custScaleX="111202" custRadScaleRad="136775" custRadScaleInc="-716">
        <dgm:presLayoutVars>
          <dgm:bulletEnabled val="1"/>
        </dgm:presLayoutVars>
      </dgm:prSet>
      <dgm:spPr/>
      <dgm:t>
        <a:bodyPr/>
        <a:lstStyle/>
        <a:p>
          <a:endParaRPr lang="ru-RU"/>
        </a:p>
      </dgm:t>
    </dgm:pt>
    <dgm:pt modelId="{A7C7E0EB-9569-4C52-83A3-D40F16057E6E}" type="pres">
      <dgm:prSet presAssocID="{4E577444-AA4B-4287-9B33-75AC37464588}" presName="Name9" presStyleLbl="parChTrans1D2" presStyleIdx="2" presStyleCnt="4"/>
      <dgm:spPr/>
      <dgm:t>
        <a:bodyPr/>
        <a:lstStyle/>
        <a:p>
          <a:endParaRPr lang="ru-RU"/>
        </a:p>
      </dgm:t>
    </dgm:pt>
    <dgm:pt modelId="{7D8F90E8-166A-4799-99EF-4483C43805E7}" type="pres">
      <dgm:prSet presAssocID="{4E577444-AA4B-4287-9B33-75AC37464588}" presName="connTx" presStyleLbl="parChTrans1D2" presStyleIdx="2" presStyleCnt="4"/>
      <dgm:spPr/>
      <dgm:t>
        <a:bodyPr/>
        <a:lstStyle/>
        <a:p>
          <a:endParaRPr lang="ru-RU"/>
        </a:p>
      </dgm:t>
    </dgm:pt>
    <dgm:pt modelId="{58AE98DB-3D79-4F2D-AE6A-C0722389E561}" type="pres">
      <dgm:prSet presAssocID="{09C3748F-0FC4-4259-A280-D58AC56B56D6}" presName="node" presStyleLbl="node1" presStyleIdx="2" presStyleCnt="4" custScaleX="152887">
        <dgm:presLayoutVars>
          <dgm:bulletEnabled val="1"/>
        </dgm:presLayoutVars>
      </dgm:prSet>
      <dgm:spPr/>
      <dgm:t>
        <a:bodyPr/>
        <a:lstStyle/>
        <a:p>
          <a:endParaRPr lang="ru-RU"/>
        </a:p>
      </dgm:t>
    </dgm:pt>
    <dgm:pt modelId="{73927C96-A183-48C7-A499-A5CD29C67181}" type="pres">
      <dgm:prSet presAssocID="{3DD812F5-4ADB-41E3-8B2C-BEEA3AB2B39E}" presName="Name9" presStyleLbl="parChTrans1D2" presStyleIdx="3" presStyleCnt="4"/>
      <dgm:spPr/>
      <dgm:t>
        <a:bodyPr/>
        <a:lstStyle/>
        <a:p>
          <a:endParaRPr lang="ru-RU"/>
        </a:p>
      </dgm:t>
    </dgm:pt>
    <dgm:pt modelId="{EE51E921-14A5-48BC-AE7B-19319102BA58}" type="pres">
      <dgm:prSet presAssocID="{3DD812F5-4ADB-41E3-8B2C-BEEA3AB2B39E}" presName="connTx" presStyleLbl="parChTrans1D2" presStyleIdx="3" presStyleCnt="4"/>
      <dgm:spPr/>
      <dgm:t>
        <a:bodyPr/>
        <a:lstStyle/>
        <a:p>
          <a:endParaRPr lang="ru-RU"/>
        </a:p>
      </dgm:t>
    </dgm:pt>
    <dgm:pt modelId="{F523BAB7-9814-4657-B1F9-FA84C0CF2874}" type="pres">
      <dgm:prSet presAssocID="{E997049B-4F6A-40B4-BCC2-262EF285807B}" presName="node" presStyleLbl="node1" presStyleIdx="3" presStyleCnt="4" custScaleX="161138" custScaleY="111204" custRadScaleRad="158346" custRadScaleInc="848">
        <dgm:presLayoutVars>
          <dgm:bulletEnabled val="1"/>
        </dgm:presLayoutVars>
      </dgm:prSet>
      <dgm:spPr/>
      <dgm:t>
        <a:bodyPr/>
        <a:lstStyle/>
        <a:p>
          <a:endParaRPr lang="ru-RU"/>
        </a:p>
      </dgm:t>
    </dgm:pt>
  </dgm:ptLst>
  <dgm:cxnLst>
    <dgm:cxn modelId="{97568D72-81B0-4FA0-A972-21BB2327C7D8}" type="presOf" srcId="{7CBAB674-C692-409A-B660-4AFCF0F41DB6}" destId="{91A9C733-D125-46E0-8869-49ED23D30875}" srcOrd="1" destOrd="0" presId="urn:microsoft.com/office/officeart/2005/8/layout/radial1"/>
    <dgm:cxn modelId="{05724A78-E4DC-41A2-9F9A-0736EDB23D35}" type="presOf" srcId="{E9D15073-8262-4F51-B10E-96A579A5633B}" destId="{3D5755CC-C4F7-4C12-9920-B84E3A6D3D36}" srcOrd="0" destOrd="0" presId="urn:microsoft.com/office/officeart/2005/8/layout/radial1"/>
    <dgm:cxn modelId="{5A95EC7D-65AC-40A3-A8AE-4E9B276EE04D}" type="presOf" srcId="{B465907F-85A6-403E-A304-89B06050CB12}" destId="{67F5F152-B14B-417D-AA4D-925C89D972FF}" srcOrd="0" destOrd="0" presId="urn:microsoft.com/office/officeart/2005/8/layout/radial1"/>
    <dgm:cxn modelId="{AD7E8B57-6142-4F11-A5D7-3F5460AE3C69}" srcId="{E9D15073-8262-4F51-B10E-96A579A5633B}" destId="{E997049B-4F6A-40B4-BCC2-262EF285807B}" srcOrd="3" destOrd="0" parTransId="{3DD812F5-4ADB-41E3-8B2C-BEEA3AB2B39E}" sibTransId="{534B357B-BE0B-46B6-B46A-899E5C4B6C63}"/>
    <dgm:cxn modelId="{1BD17DEF-F6C6-4EE0-9549-0B502C8D03EA}" type="presOf" srcId="{97A7DECB-4C81-4FB8-AE4A-A9D3247AA9EE}" destId="{FA8A8898-EFA4-4700-A1B4-EEA1B844621E}" srcOrd="0" destOrd="0" presId="urn:microsoft.com/office/officeart/2005/8/layout/radial1"/>
    <dgm:cxn modelId="{87A1212A-6935-42DF-BC70-545D22068CF6}" type="presOf" srcId="{09C3748F-0FC4-4259-A280-D58AC56B56D6}" destId="{58AE98DB-3D79-4F2D-AE6A-C0722389E561}" srcOrd="0" destOrd="0" presId="urn:microsoft.com/office/officeart/2005/8/layout/radial1"/>
    <dgm:cxn modelId="{E48579DB-C1FD-4C2F-8D08-21C468D23264}" srcId="{E9D15073-8262-4F51-B10E-96A579A5633B}" destId="{B465907F-85A6-403E-A304-89B06050CB12}" srcOrd="1" destOrd="0" parTransId="{8F1CCA25-580C-4143-A83C-07A2737FFAFD}" sibTransId="{A54C1A9B-6041-433C-8D5B-25596C37284B}"/>
    <dgm:cxn modelId="{38CA0086-3CD8-4B71-841F-F97C46A8F5F8}" type="presOf" srcId="{4E577444-AA4B-4287-9B33-75AC37464588}" destId="{A7C7E0EB-9569-4C52-83A3-D40F16057E6E}" srcOrd="0" destOrd="0" presId="urn:microsoft.com/office/officeart/2005/8/layout/radial1"/>
    <dgm:cxn modelId="{D80AF3AE-6BBA-4725-B316-DD57AE0C81DE}" srcId="{1D082FE4-62ED-4E38-9699-7F9A27E3B862}" destId="{E9D15073-8262-4F51-B10E-96A579A5633B}" srcOrd="0" destOrd="0" parTransId="{CCEBCA17-EB7C-4A62-9BEC-16432509E1C2}" sibTransId="{B684B141-C41A-4CDE-AF2C-84D50DA3ECC4}"/>
    <dgm:cxn modelId="{98C5E7DF-C933-4A19-A003-21EAB36C88D4}" type="presOf" srcId="{7CBAB674-C692-409A-B660-4AFCF0F41DB6}" destId="{8BB01C6D-3179-4D20-A738-77D7CEA91CB9}" srcOrd="0" destOrd="0" presId="urn:microsoft.com/office/officeart/2005/8/layout/radial1"/>
    <dgm:cxn modelId="{C87CB115-ACC0-4086-8474-E06CA94D7768}" type="presOf" srcId="{E997049B-4F6A-40B4-BCC2-262EF285807B}" destId="{F523BAB7-9814-4657-B1F9-FA84C0CF2874}" srcOrd="0" destOrd="0" presId="urn:microsoft.com/office/officeart/2005/8/layout/radial1"/>
    <dgm:cxn modelId="{C7EFACBC-DC2E-4480-8F42-5715838414C9}" type="presOf" srcId="{4E577444-AA4B-4287-9B33-75AC37464588}" destId="{7D8F90E8-166A-4799-99EF-4483C43805E7}" srcOrd="1" destOrd="0" presId="urn:microsoft.com/office/officeart/2005/8/layout/radial1"/>
    <dgm:cxn modelId="{7CEEFC36-642E-451D-879A-E07A17026048}" type="presOf" srcId="{8F1CCA25-580C-4143-A83C-07A2737FFAFD}" destId="{1FC9B7C3-A180-474F-A72A-0D3E3C726D3E}" srcOrd="1" destOrd="0" presId="urn:microsoft.com/office/officeart/2005/8/layout/radial1"/>
    <dgm:cxn modelId="{3307E45B-965D-4104-B1B9-B83071764B05}" type="presOf" srcId="{8F1CCA25-580C-4143-A83C-07A2737FFAFD}" destId="{B0028C70-D232-435B-B8B8-20E4C6A6FE45}" srcOrd="0" destOrd="0" presId="urn:microsoft.com/office/officeart/2005/8/layout/radial1"/>
    <dgm:cxn modelId="{BE241371-79CB-4E72-81B2-914B8A4C4E96}" srcId="{E9D15073-8262-4F51-B10E-96A579A5633B}" destId="{97A7DECB-4C81-4FB8-AE4A-A9D3247AA9EE}" srcOrd="0" destOrd="0" parTransId="{7CBAB674-C692-409A-B660-4AFCF0F41DB6}" sibTransId="{D10B9D9C-6842-4C5B-9C71-4A2A3BE9DF58}"/>
    <dgm:cxn modelId="{405B11D7-8F2C-4C16-9C37-4B2D41573A52}" type="presOf" srcId="{3DD812F5-4ADB-41E3-8B2C-BEEA3AB2B39E}" destId="{EE51E921-14A5-48BC-AE7B-19319102BA58}" srcOrd="1" destOrd="0" presId="urn:microsoft.com/office/officeart/2005/8/layout/radial1"/>
    <dgm:cxn modelId="{EA4D3D56-E7B6-4E88-B256-684205FADF00}" type="presOf" srcId="{3DD812F5-4ADB-41E3-8B2C-BEEA3AB2B39E}" destId="{73927C96-A183-48C7-A499-A5CD29C67181}" srcOrd="0" destOrd="0" presId="urn:microsoft.com/office/officeart/2005/8/layout/radial1"/>
    <dgm:cxn modelId="{EDB826C5-3E2A-49EC-9165-19AD957E6585}" srcId="{E9D15073-8262-4F51-B10E-96A579A5633B}" destId="{09C3748F-0FC4-4259-A280-D58AC56B56D6}" srcOrd="2" destOrd="0" parTransId="{4E577444-AA4B-4287-9B33-75AC37464588}" sibTransId="{A549B305-FDD9-4390-9A84-2F5DA718064A}"/>
    <dgm:cxn modelId="{326A9FF8-5B67-4B05-B104-1BA239A665F6}" type="presOf" srcId="{1D082FE4-62ED-4E38-9699-7F9A27E3B862}" destId="{EFA9E68D-BB9E-4036-A382-EC9F4B675532}" srcOrd="0" destOrd="0" presId="urn:microsoft.com/office/officeart/2005/8/layout/radial1"/>
    <dgm:cxn modelId="{E773EE12-CDA2-4694-AD77-F3E9356E79AD}" type="presParOf" srcId="{EFA9E68D-BB9E-4036-A382-EC9F4B675532}" destId="{3D5755CC-C4F7-4C12-9920-B84E3A6D3D36}" srcOrd="0" destOrd="0" presId="urn:microsoft.com/office/officeart/2005/8/layout/radial1"/>
    <dgm:cxn modelId="{90DE16F2-97B4-41EA-B7BA-5527D792A69D}" type="presParOf" srcId="{EFA9E68D-BB9E-4036-A382-EC9F4B675532}" destId="{8BB01C6D-3179-4D20-A738-77D7CEA91CB9}" srcOrd="1" destOrd="0" presId="urn:microsoft.com/office/officeart/2005/8/layout/radial1"/>
    <dgm:cxn modelId="{11CA2A5D-9E2D-4030-AB66-00880138733D}" type="presParOf" srcId="{8BB01C6D-3179-4D20-A738-77D7CEA91CB9}" destId="{91A9C733-D125-46E0-8869-49ED23D30875}" srcOrd="0" destOrd="0" presId="urn:microsoft.com/office/officeart/2005/8/layout/radial1"/>
    <dgm:cxn modelId="{2A3A93B8-D662-453C-A27B-5D78F042D9F6}" type="presParOf" srcId="{EFA9E68D-BB9E-4036-A382-EC9F4B675532}" destId="{FA8A8898-EFA4-4700-A1B4-EEA1B844621E}" srcOrd="2" destOrd="0" presId="urn:microsoft.com/office/officeart/2005/8/layout/radial1"/>
    <dgm:cxn modelId="{2B54439C-BCAC-4CF0-96D2-D8D64AC25211}" type="presParOf" srcId="{EFA9E68D-BB9E-4036-A382-EC9F4B675532}" destId="{B0028C70-D232-435B-B8B8-20E4C6A6FE45}" srcOrd="3" destOrd="0" presId="urn:microsoft.com/office/officeart/2005/8/layout/radial1"/>
    <dgm:cxn modelId="{575349FC-DB56-496C-A99E-4C0FD14EB8DF}" type="presParOf" srcId="{B0028C70-D232-435B-B8B8-20E4C6A6FE45}" destId="{1FC9B7C3-A180-474F-A72A-0D3E3C726D3E}" srcOrd="0" destOrd="0" presId="urn:microsoft.com/office/officeart/2005/8/layout/radial1"/>
    <dgm:cxn modelId="{686AA62A-3F51-4FA2-B4FE-16B75853CC53}" type="presParOf" srcId="{EFA9E68D-BB9E-4036-A382-EC9F4B675532}" destId="{67F5F152-B14B-417D-AA4D-925C89D972FF}" srcOrd="4" destOrd="0" presId="urn:microsoft.com/office/officeart/2005/8/layout/radial1"/>
    <dgm:cxn modelId="{FD267329-50B1-4F1C-BBA2-A172EC346953}" type="presParOf" srcId="{EFA9E68D-BB9E-4036-A382-EC9F4B675532}" destId="{A7C7E0EB-9569-4C52-83A3-D40F16057E6E}" srcOrd="5" destOrd="0" presId="urn:microsoft.com/office/officeart/2005/8/layout/radial1"/>
    <dgm:cxn modelId="{D29B0F54-EF9C-45CF-9D00-36D55D5061BC}" type="presParOf" srcId="{A7C7E0EB-9569-4C52-83A3-D40F16057E6E}" destId="{7D8F90E8-166A-4799-99EF-4483C43805E7}" srcOrd="0" destOrd="0" presId="urn:microsoft.com/office/officeart/2005/8/layout/radial1"/>
    <dgm:cxn modelId="{40DE527E-CEA5-44CB-8100-006C60F73AC1}" type="presParOf" srcId="{EFA9E68D-BB9E-4036-A382-EC9F4B675532}" destId="{58AE98DB-3D79-4F2D-AE6A-C0722389E561}" srcOrd="6" destOrd="0" presId="urn:microsoft.com/office/officeart/2005/8/layout/radial1"/>
    <dgm:cxn modelId="{DA003554-0D05-4430-9809-6C43E54C27CC}" type="presParOf" srcId="{EFA9E68D-BB9E-4036-A382-EC9F4B675532}" destId="{73927C96-A183-48C7-A499-A5CD29C67181}" srcOrd="7" destOrd="0" presId="urn:microsoft.com/office/officeart/2005/8/layout/radial1"/>
    <dgm:cxn modelId="{570F63BC-1C3D-41F2-90D6-30EB4B57DC6C}" type="presParOf" srcId="{73927C96-A183-48C7-A499-A5CD29C67181}" destId="{EE51E921-14A5-48BC-AE7B-19319102BA58}" srcOrd="0" destOrd="0" presId="urn:microsoft.com/office/officeart/2005/8/layout/radial1"/>
    <dgm:cxn modelId="{697CBE62-64F0-4FD7-8DED-A9F496E8BB2A}" type="presParOf" srcId="{EFA9E68D-BB9E-4036-A382-EC9F4B675532}" destId="{F523BAB7-9814-4657-B1F9-FA84C0CF2874}"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7992E0-C7A2-4395-9D77-74B9C026DDAD}">
      <dsp:nvSpPr>
        <dsp:cNvPr id="0" name=""/>
        <dsp:cNvSpPr/>
      </dsp:nvSpPr>
      <dsp:spPr>
        <a:xfrm>
          <a:off x="6139" y="-142809"/>
          <a:ext cx="7274397" cy="122436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b="1" kern="1200" dirty="0" smtClean="0">
              <a:latin typeface="Times New Roman" panose="02020603050405020304" pitchFamily="18" charset="0"/>
              <a:cs typeface="Times New Roman" panose="02020603050405020304" pitchFamily="18" charset="0"/>
            </a:rPr>
            <a:t>Существует два уровня мер предосторожности HICPAC/CDC для предотвращения передачи инфекционных агентов: </a:t>
          </a:r>
          <a:endParaRPr lang="ru-RU" sz="2400" b="1" kern="1200" dirty="0"/>
        </a:p>
      </dsp:txBody>
      <dsp:txXfrm>
        <a:off x="41999" y="-106949"/>
        <a:ext cx="7202677" cy="1152643"/>
      </dsp:txXfrm>
    </dsp:sp>
    <dsp:sp modelId="{A2DC3888-0146-428C-8495-39CAF36CB8D5}">
      <dsp:nvSpPr>
        <dsp:cNvPr id="0" name=""/>
        <dsp:cNvSpPr/>
      </dsp:nvSpPr>
      <dsp:spPr>
        <a:xfrm rot="5442127">
          <a:off x="5087334" y="1273282"/>
          <a:ext cx="820558" cy="477440"/>
        </a:xfrm>
        <a:prstGeom prst="rightArrow">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u-RU" sz="2000" kern="1200"/>
        </a:p>
      </dsp:txBody>
      <dsp:txXfrm>
        <a:off x="5230566" y="1368770"/>
        <a:ext cx="534094" cy="286464"/>
      </dsp:txXfrm>
    </dsp:sp>
    <dsp:sp modelId="{2E024744-B1BA-4489-852E-33630C1EEEB7}">
      <dsp:nvSpPr>
        <dsp:cNvPr id="0" name=""/>
        <dsp:cNvSpPr/>
      </dsp:nvSpPr>
      <dsp:spPr>
        <a:xfrm>
          <a:off x="3643332" y="1929387"/>
          <a:ext cx="3460995" cy="1422714"/>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i="1" kern="1200" smtClean="0">
              <a:latin typeface="Times New Roman" panose="02020603050405020304" pitchFamily="18" charset="0"/>
              <a:cs typeface="Times New Roman" panose="02020603050405020304" pitchFamily="18" charset="0"/>
            </a:rPr>
            <a:t>меры предосторожности, основанные на передаче инфекции</a:t>
          </a:r>
          <a:r>
            <a:rPr lang="ru-RU" sz="2000" kern="1200" smtClean="0">
              <a:latin typeface="Times New Roman" panose="02020603050405020304" pitchFamily="18" charset="0"/>
              <a:cs typeface="Times New Roman" panose="02020603050405020304" pitchFamily="18" charset="0"/>
            </a:rPr>
            <a:t>. </a:t>
          </a:r>
          <a:endParaRPr lang="ru-RU" sz="2000" kern="1200" dirty="0"/>
        </a:p>
      </dsp:txBody>
      <dsp:txXfrm>
        <a:off x="3685002" y="1971057"/>
        <a:ext cx="3377655" cy="1339374"/>
      </dsp:txXfrm>
    </dsp:sp>
    <dsp:sp modelId="{4B273CF2-50CD-443C-AAE5-1CD8DAD971C8}">
      <dsp:nvSpPr>
        <dsp:cNvPr id="0" name=""/>
        <dsp:cNvSpPr/>
      </dsp:nvSpPr>
      <dsp:spPr>
        <a:xfrm rot="10792130">
          <a:off x="3275095" y="2460873"/>
          <a:ext cx="327322" cy="36860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ru-RU" sz="1500" kern="1200"/>
        </a:p>
      </dsp:txBody>
      <dsp:txXfrm rot="10800000">
        <a:off x="3373292" y="2534594"/>
        <a:ext cx="130928" cy="221161"/>
      </dsp:txXfrm>
    </dsp:sp>
    <dsp:sp modelId="{4DFB7632-F221-4BDA-A877-A6EF9382B965}">
      <dsp:nvSpPr>
        <dsp:cNvPr id="0" name=""/>
        <dsp:cNvSpPr/>
      </dsp:nvSpPr>
      <dsp:spPr>
        <a:xfrm>
          <a:off x="614105" y="1921509"/>
          <a:ext cx="2620074" cy="145426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i="1" kern="1200" smtClean="0">
              <a:latin typeface="Times New Roman" panose="02020603050405020304" pitchFamily="18" charset="0"/>
              <a:cs typeface="Times New Roman" panose="02020603050405020304" pitchFamily="18" charset="0"/>
            </a:rPr>
            <a:t>стандартные меры предосторожности </a:t>
          </a:r>
          <a:endParaRPr lang="ru-RU" sz="2000" kern="1200" dirty="0"/>
        </a:p>
      </dsp:txBody>
      <dsp:txXfrm>
        <a:off x="656699" y="1964103"/>
        <a:ext cx="2534886" cy="1369078"/>
      </dsp:txXfrm>
    </dsp:sp>
    <dsp:sp modelId="{69019B6A-C2E9-492F-8271-73CD2B4A5F0D}">
      <dsp:nvSpPr>
        <dsp:cNvPr id="0" name=""/>
        <dsp:cNvSpPr/>
      </dsp:nvSpPr>
      <dsp:spPr>
        <a:xfrm rot="16200000">
          <a:off x="1374543" y="1308379"/>
          <a:ext cx="853100" cy="432769"/>
        </a:xfrm>
        <a:prstGeom prst="leftArrow">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ru-RU" sz="1800" kern="1200"/>
        </a:p>
      </dsp:txBody>
      <dsp:txXfrm>
        <a:off x="1504374" y="1394933"/>
        <a:ext cx="593438" cy="2596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AFFE7-0C97-4C6E-A38A-3D03213835D7}">
      <dsp:nvSpPr>
        <dsp:cNvPr id="0" name=""/>
        <dsp:cNvSpPr/>
      </dsp:nvSpPr>
      <dsp:spPr>
        <a:xfrm>
          <a:off x="2253732" y="0"/>
          <a:ext cx="6486129" cy="2285814"/>
        </a:xfrm>
        <a:prstGeom prst="round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endParaRPr lang="ru-RU" sz="2000" kern="1200" dirty="0"/>
        </a:p>
        <a:p>
          <a:pPr marL="228600" lvl="1" indent="-228600" algn="l" defTabSz="889000">
            <a:lnSpc>
              <a:spcPct val="90000"/>
            </a:lnSpc>
            <a:spcBef>
              <a:spcPct val="0"/>
            </a:spcBef>
            <a:spcAft>
              <a:spcPct val="15000"/>
            </a:spcAft>
            <a:buChar char="••"/>
          </a:pPr>
          <a:r>
            <a:rPr lang="ru-RU" sz="2000" kern="1200" dirty="0" smtClean="0">
              <a:latin typeface="Times New Roman" panose="02020603050405020304" pitchFamily="18" charset="0"/>
              <a:cs typeface="Times New Roman" panose="02020603050405020304" pitchFamily="18" charset="0"/>
            </a:rPr>
            <a:t>В первую очередь, через кровь передается </a:t>
          </a:r>
          <a:r>
            <a:rPr lang="ru-RU" sz="2000" i="1" kern="1200" dirty="0" smtClean="0">
              <a:latin typeface="Times New Roman" panose="02020603050405020304" pitchFamily="18" charset="0"/>
              <a:cs typeface="Times New Roman" panose="02020603050405020304" pitchFamily="18" charset="0"/>
            </a:rPr>
            <a:t>вирус иммунодефицита человека </a:t>
          </a:r>
          <a:r>
            <a:rPr lang="ru-RU" sz="2000" kern="1200" dirty="0" smtClean="0">
              <a:latin typeface="Times New Roman" panose="02020603050405020304" pitchFamily="18" charset="0"/>
              <a:cs typeface="Times New Roman" panose="02020603050405020304" pitchFamily="18" charset="0"/>
            </a:rPr>
            <a:t>и </a:t>
          </a:r>
          <a:r>
            <a:rPr lang="ru-RU" sz="2000" i="1" kern="1200" dirty="0" smtClean="0">
              <a:latin typeface="Times New Roman" panose="02020603050405020304" pitchFamily="18" charset="0"/>
              <a:cs typeface="Times New Roman" panose="02020603050405020304" pitchFamily="18" charset="0"/>
            </a:rPr>
            <a:t>вирусные гепатиты типа В и С</a:t>
          </a:r>
          <a:r>
            <a:rPr lang="ru-RU" sz="2000" kern="1200" dirty="0" smtClean="0">
              <a:latin typeface="Times New Roman" panose="02020603050405020304" pitchFamily="18" charset="0"/>
              <a:cs typeface="Times New Roman" panose="02020603050405020304" pitchFamily="18" charset="0"/>
            </a:rPr>
            <a:t>, </a:t>
          </a:r>
          <a:r>
            <a:rPr lang="ru-RU" sz="2000" i="1" kern="1200" dirty="0" smtClean="0">
              <a:latin typeface="Times New Roman" panose="02020603050405020304" pitchFamily="18" charset="0"/>
              <a:cs typeface="Times New Roman" panose="02020603050405020304" pitchFamily="18" charset="0"/>
            </a:rPr>
            <a:t>а также сифилис. </a:t>
          </a:r>
          <a:r>
            <a:rPr lang="ru-RU" sz="2000" kern="1200" dirty="0" smtClean="0">
              <a:latin typeface="Times New Roman" panose="02020603050405020304" pitchFamily="18" charset="0"/>
              <a:cs typeface="Times New Roman" panose="02020603050405020304" pitchFamily="18" charset="0"/>
            </a:rPr>
            <a:t>Еще можно добавить </a:t>
          </a:r>
          <a:r>
            <a:rPr lang="ru-RU" sz="2000" i="1" kern="1200" dirty="0" smtClean="0">
              <a:latin typeface="Times New Roman" panose="02020603050405020304" pitchFamily="18" charset="0"/>
              <a:cs typeface="Times New Roman" panose="02020603050405020304" pitchFamily="18" charset="0"/>
            </a:rPr>
            <a:t>Конго-крымская геморрагическая лихорадка и малярия.</a:t>
          </a:r>
          <a:endParaRPr lang="ru-RU" sz="2000" kern="1200" dirty="0"/>
        </a:p>
      </dsp:txBody>
      <dsp:txXfrm>
        <a:off x="2365316" y="111584"/>
        <a:ext cx="6262961" cy="2062646"/>
      </dsp:txXfrm>
    </dsp:sp>
    <dsp:sp modelId="{7F417670-25E2-48DD-8140-35A4C889F06F}">
      <dsp:nvSpPr>
        <dsp:cNvPr id="0" name=""/>
        <dsp:cNvSpPr/>
      </dsp:nvSpPr>
      <dsp:spPr>
        <a:xfrm>
          <a:off x="62343" y="710109"/>
          <a:ext cx="2247495" cy="8707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ru-RU" sz="1800" b="1" kern="1200" dirty="0" err="1" smtClean="0">
              <a:latin typeface="Times New Roman" panose="02020603050405020304" pitchFamily="18" charset="0"/>
              <a:cs typeface="Times New Roman" panose="02020603050405020304" pitchFamily="18" charset="0"/>
            </a:rPr>
            <a:t>Гемоконтактные</a:t>
          </a:r>
          <a:r>
            <a:rPr lang="ru-RU" sz="1800" b="1" kern="1200" dirty="0" smtClean="0">
              <a:latin typeface="Times New Roman" panose="02020603050405020304" pitchFamily="18" charset="0"/>
              <a:cs typeface="Times New Roman" panose="02020603050405020304" pitchFamily="18" charset="0"/>
            </a:rPr>
            <a:t> инфекции </a:t>
          </a:r>
          <a:endParaRPr lang="ru-RU" sz="1800" kern="1200" dirty="0"/>
        </a:p>
      </dsp:txBody>
      <dsp:txXfrm>
        <a:off x="104851" y="752617"/>
        <a:ext cx="2162479" cy="785764"/>
      </dsp:txXfrm>
    </dsp:sp>
    <dsp:sp modelId="{CC4B798D-9FDC-4A38-958E-825C5790E65E}">
      <dsp:nvSpPr>
        <dsp:cNvPr id="0" name=""/>
        <dsp:cNvSpPr/>
      </dsp:nvSpPr>
      <dsp:spPr>
        <a:xfrm>
          <a:off x="500070" y="2460211"/>
          <a:ext cx="7927992" cy="2254696"/>
        </a:xfrm>
        <a:prstGeom prst="round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ru-RU" sz="2000" kern="1200" dirty="0" smtClean="0">
              <a:latin typeface="Times New Roman" panose="02020603050405020304" pitchFamily="18" charset="0"/>
              <a:cs typeface="Times New Roman" panose="02020603050405020304" pitchFamily="18" charset="0"/>
            </a:rPr>
            <a:t>более 30% или второе место по профессиональной заболеваемости медперсонала после туберкулеза</a:t>
          </a:r>
          <a:endParaRPr lang="ru-RU" sz="2000" kern="1200" dirty="0"/>
        </a:p>
        <a:p>
          <a:pPr marL="228600" lvl="1" indent="-228600" algn="l" defTabSz="889000">
            <a:lnSpc>
              <a:spcPct val="90000"/>
            </a:lnSpc>
            <a:spcBef>
              <a:spcPct val="0"/>
            </a:spcBef>
            <a:spcAft>
              <a:spcPct val="15000"/>
            </a:spcAft>
            <a:buChar char="••"/>
          </a:pPr>
          <a:r>
            <a:rPr lang="ru-RU" sz="2000" kern="1200" dirty="0" smtClean="0">
              <a:latin typeface="Times New Roman" panose="02020603050405020304" pitchFamily="18" charset="0"/>
              <a:cs typeface="Times New Roman" panose="02020603050405020304" pitchFamily="18" charset="0"/>
            </a:rPr>
            <a:t>чаще при порезе или проколе иглами, шприцами, лезвиями и скальпелями происходит заражение медицинского работника</a:t>
          </a:r>
          <a:endParaRPr lang="ru-RU" sz="2000" kern="1200" dirty="0"/>
        </a:p>
        <a:p>
          <a:pPr marL="457200" lvl="2" indent="-228600" algn="l" defTabSz="889000">
            <a:lnSpc>
              <a:spcPct val="90000"/>
            </a:lnSpc>
            <a:spcBef>
              <a:spcPct val="0"/>
            </a:spcBef>
            <a:spcAft>
              <a:spcPct val="15000"/>
            </a:spcAft>
            <a:buChar char="••"/>
          </a:pPr>
          <a:r>
            <a:rPr lang="ru-RU" sz="2000" kern="1200" dirty="0" smtClean="0">
              <a:latin typeface="Times New Roman" panose="02020603050405020304" pitchFamily="18" charset="0"/>
              <a:cs typeface="Times New Roman" panose="02020603050405020304" pitchFamily="18" charset="0"/>
            </a:rPr>
            <a:t>риск заражения ВИЧ-инфекцией -  0,3%</a:t>
          </a:r>
          <a:endParaRPr lang="ru-RU" sz="2000" kern="1200" dirty="0"/>
        </a:p>
        <a:p>
          <a:pPr marL="457200" lvl="2" indent="-228600" algn="l" defTabSz="889000">
            <a:lnSpc>
              <a:spcPct val="90000"/>
            </a:lnSpc>
            <a:spcBef>
              <a:spcPct val="0"/>
            </a:spcBef>
            <a:spcAft>
              <a:spcPct val="15000"/>
            </a:spcAft>
            <a:buChar char="••"/>
          </a:pPr>
          <a:r>
            <a:rPr lang="ru-RU" sz="2000" kern="1200" dirty="0" smtClean="0">
              <a:latin typeface="Times New Roman" panose="02020603050405020304" pitchFamily="18" charset="0"/>
              <a:cs typeface="Times New Roman" panose="02020603050405020304" pitchFamily="18" charset="0"/>
            </a:rPr>
            <a:t>гепатитом С – до 7%</a:t>
          </a:r>
          <a:endParaRPr lang="ru-RU" sz="2000" kern="1200" dirty="0"/>
        </a:p>
        <a:p>
          <a:pPr marL="457200" lvl="2" indent="-228600" algn="l" defTabSz="889000">
            <a:lnSpc>
              <a:spcPct val="90000"/>
            </a:lnSpc>
            <a:spcBef>
              <a:spcPct val="0"/>
            </a:spcBef>
            <a:spcAft>
              <a:spcPct val="15000"/>
            </a:spcAft>
            <a:buChar char="••"/>
          </a:pPr>
          <a:r>
            <a:rPr lang="ru-RU" sz="2000" kern="1200" dirty="0" smtClean="0">
              <a:latin typeface="Times New Roman" panose="02020603050405020304" pitchFamily="18" charset="0"/>
              <a:cs typeface="Times New Roman" panose="02020603050405020304" pitchFamily="18" charset="0"/>
            </a:rPr>
            <a:t>гепатитом В – до 30%.</a:t>
          </a:r>
          <a:endParaRPr lang="ru-RU" sz="2000" kern="1200" dirty="0"/>
        </a:p>
      </dsp:txBody>
      <dsp:txXfrm>
        <a:off x="610135" y="2570276"/>
        <a:ext cx="7707862" cy="2034566"/>
      </dsp:txXfrm>
    </dsp:sp>
    <dsp:sp modelId="{9D98E7CD-0BF3-448B-9665-8820B338E605}">
      <dsp:nvSpPr>
        <dsp:cNvPr id="0" name=""/>
        <dsp:cNvSpPr/>
      </dsp:nvSpPr>
      <dsp:spPr>
        <a:xfrm flipH="1" flipV="1">
          <a:off x="3307" y="3554221"/>
          <a:ext cx="923703" cy="61491"/>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19050" bIns="9525" numCol="1" spcCol="1270" anchor="ctr" anchorCtr="0">
          <a:noAutofit/>
        </a:bodyPr>
        <a:lstStyle/>
        <a:p>
          <a:pPr lvl="0" algn="ctr" defTabSz="222250">
            <a:lnSpc>
              <a:spcPct val="90000"/>
            </a:lnSpc>
            <a:spcBef>
              <a:spcPct val="0"/>
            </a:spcBef>
            <a:spcAft>
              <a:spcPct val="35000"/>
            </a:spcAft>
          </a:pPr>
          <a:r>
            <a:rPr lang="ru-RU" sz="500" kern="1200" dirty="0" smtClean="0"/>
            <a:t>а</a:t>
          </a:r>
          <a:endParaRPr lang="ru-RU" sz="500" kern="1200" dirty="0"/>
        </a:p>
      </dsp:txBody>
      <dsp:txXfrm rot="10800000">
        <a:off x="6309" y="3557223"/>
        <a:ext cx="917699" cy="554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755CC-C4F7-4C12-9920-B84E3A6D3D36}">
      <dsp:nvSpPr>
        <dsp:cNvPr id="0" name=""/>
        <dsp:cNvSpPr/>
      </dsp:nvSpPr>
      <dsp:spPr>
        <a:xfrm>
          <a:off x="2401538" y="1389162"/>
          <a:ext cx="2802195" cy="18191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ru-RU" sz="2000" b="1" kern="1200" dirty="0" err="1" smtClean="0">
              <a:solidFill>
                <a:schemeClr val="tx1"/>
              </a:solidFill>
              <a:latin typeface="Times New Roman" panose="02020603050405020304" pitchFamily="18" charset="0"/>
              <a:cs typeface="Times New Roman" panose="02020603050405020304" pitchFamily="18" charset="0"/>
            </a:rPr>
            <a:t>Гемоконтактные</a:t>
          </a:r>
          <a:r>
            <a:rPr lang="ru-RU" sz="2000" b="1" kern="1200" dirty="0" smtClean="0">
              <a:solidFill>
                <a:schemeClr val="tx1"/>
              </a:solidFill>
              <a:latin typeface="Times New Roman" panose="02020603050405020304" pitchFamily="18" charset="0"/>
              <a:cs typeface="Times New Roman" panose="02020603050405020304" pitchFamily="18" charset="0"/>
            </a:rPr>
            <a:t> инфекции пути заражения</a:t>
          </a:r>
          <a:endParaRPr lang="ru-RU" sz="2000" kern="1200" dirty="0"/>
        </a:p>
      </dsp:txBody>
      <dsp:txXfrm>
        <a:off x="2811910" y="1655569"/>
        <a:ext cx="1981451" cy="1286329"/>
      </dsp:txXfrm>
    </dsp:sp>
    <dsp:sp modelId="{8BB01C6D-3179-4D20-A738-77D7CEA91CB9}">
      <dsp:nvSpPr>
        <dsp:cNvPr id="0" name=""/>
        <dsp:cNvSpPr/>
      </dsp:nvSpPr>
      <dsp:spPr>
        <a:xfrm rot="16200000">
          <a:off x="3726453" y="1297217"/>
          <a:ext cx="152365" cy="31524"/>
        </a:xfrm>
        <a:custGeom>
          <a:avLst/>
          <a:gdLst/>
          <a:ahLst/>
          <a:cxnLst/>
          <a:rect l="0" t="0" r="0" b="0"/>
          <a:pathLst>
            <a:path>
              <a:moveTo>
                <a:pt x="0" y="15762"/>
              </a:moveTo>
              <a:lnTo>
                <a:pt x="152365" y="157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3798826" y="1309170"/>
        <a:ext cx="7618" cy="7618"/>
      </dsp:txXfrm>
    </dsp:sp>
    <dsp:sp modelId="{FA8A8898-EFA4-4700-A1B4-EEA1B844621E}">
      <dsp:nvSpPr>
        <dsp:cNvPr id="0" name=""/>
        <dsp:cNvSpPr/>
      </dsp:nvSpPr>
      <dsp:spPr>
        <a:xfrm>
          <a:off x="3033267" y="36724"/>
          <a:ext cx="1538736" cy="12000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kk-KZ" sz="1800" kern="1200" dirty="0" smtClean="0">
              <a:solidFill>
                <a:schemeClr val="tx1"/>
              </a:solidFill>
              <a:latin typeface="Times New Roman" panose="02020603050405020304" pitchFamily="18" charset="0"/>
              <a:cs typeface="Times New Roman" panose="02020603050405020304" pitchFamily="18" charset="0"/>
            </a:rPr>
            <a:t>Половые контакты</a:t>
          </a:r>
          <a:endParaRPr lang="ru-RU" sz="1800" kern="1200" dirty="0"/>
        </a:p>
      </dsp:txBody>
      <dsp:txXfrm>
        <a:off x="3258610" y="212470"/>
        <a:ext cx="1088050" cy="848580"/>
      </dsp:txXfrm>
    </dsp:sp>
    <dsp:sp modelId="{B0028C70-D232-435B-B8B8-20E4C6A6FE45}">
      <dsp:nvSpPr>
        <dsp:cNvPr id="0" name=""/>
        <dsp:cNvSpPr/>
      </dsp:nvSpPr>
      <dsp:spPr>
        <a:xfrm rot="21580668">
          <a:off x="5203679" y="2274636"/>
          <a:ext cx="162550" cy="31524"/>
        </a:xfrm>
        <a:custGeom>
          <a:avLst/>
          <a:gdLst/>
          <a:ahLst/>
          <a:cxnLst/>
          <a:rect l="0" t="0" r="0" b="0"/>
          <a:pathLst>
            <a:path>
              <a:moveTo>
                <a:pt x="0" y="15762"/>
              </a:moveTo>
              <a:lnTo>
                <a:pt x="162550" y="157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5280891" y="2286334"/>
        <a:ext cx="8127" cy="8127"/>
      </dsp:txXfrm>
    </dsp:sp>
    <dsp:sp modelId="{67F5F152-B14B-417D-AA4D-925C89D972FF}">
      <dsp:nvSpPr>
        <dsp:cNvPr id="0" name=""/>
        <dsp:cNvSpPr/>
      </dsp:nvSpPr>
      <dsp:spPr>
        <a:xfrm>
          <a:off x="5366214" y="1647879"/>
          <a:ext cx="1419097" cy="12761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kk-KZ" sz="1800" kern="1200" dirty="0" smtClean="0">
              <a:solidFill>
                <a:schemeClr val="tx1"/>
              </a:solidFill>
              <a:latin typeface="Times New Roman" panose="02020603050405020304" pitchFamily="18" charset="0"/>
              <a:cs typeface="Times New Roman" panose="02020603050405020304" pitchFamily="18" charset="0"/>
            </a:rPr>
            <a:t>От матери    к ребенку.</a:t>
          </a:r>
          <a:endParaRPr lang="ru-RU" sz="1800" kern="1200" dirty="0"/>
        </a:p>
      </dsp:txBody>
      <dsp:txXfrm>
        <a:off x="5574036" y="1834766"/>
        <a:ext cx="1003453" cy="902369"/>
      </dsp:txXfrm>
    </dsp:sp>
    <dsp:sp modelId="{A7C7E0EB-9569-4C52-83A3-D40F16057E6E}">
      <dsp:nvSpPr>
        <dsp:cNvPr id="0" name=""/>
        <dsp:cNvSpPr/>
      </dsp:nvSpPr>
      <dsp:spPr>
        <a:xfrm rot="5400000">
          <a:off x="3745470" y="3249708"/>
          <a:ext cx="114329" cy="31524"/>
        </a:xfrm>
        <a:custGeom>
          <a:avLst/>
          <a:gdLst/>
          <a:ahLst/>
          <a:cxnLst/>
          <a:rect l="0" t="0" r="0" b="0"/>
          <a:pathLst>
            <a:path>
              <a:moveTo>
                <a:pt x="0" y="15762"/>
              </a:moveTo>
              <a:lnTo>
                <a:pt x="114329" y="157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3799777" y="3262612"/>
        <a:ext cx="5716" cy="5716"/>
      </dsp:txXfrm>
    </dsp:sp>
    <dsp:sp modelId="{58AE98DB-3D79-4F2D-AE6A-C0722389E561}">
      <dsp:nvSpPr>
        <dsp:cNvPr id="0" name=""/>
        <dsp:cNvSpPr/>
      </dsp:nvSpPr>
      <dsp:spPr>
        <a:xfrm>
          <a:off x="2827106" y="3322635"/>
          <a:ext cx="1951058" cy="12761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kk-KZ" sz="1800" kern="1200" dirty="0" smtClean="0">
              <a:solidFill>
                <a:schemeClr val="tx1"/>
              </a:solidFill>
              <a:latin typeface="Times New Roman" panose="02020603050405020304" pitchFamily="18" charset="0"/>
              <a:cs typeface="Times New Roman" panose="02020603050405020304" pitchFamily="18" charset="0"/>
            </a:rPr>
            <a:t>Загрязненные медицинские изделии.</a:t>
          </a:r>
          <a:endParaRPr lang="ru-RU" sz="1800" kern="1200" dirty="0"/>
        </a:p>
      </dsp:txBody>
      <dsp:txXfrm>
        <a:off x="3112832" y="3509522"/>
        <a:ext cx="1379606" cy="902369"/>
      </dsp:txXfrm>
    </dsp:sp>
    <dsp:sp modelId="{73927C96-A183-48C7-A499-A5CD29C67181}">
      <dsp:nvSpPr>
        <dsp:cNvPr id="0" name=""/>
        <dsp:cNvSpPr/>
      </dsp:nvSpPr>
      <dsp:spPr>
        <a:xfrm rot="10822896">
          <a:off x="2199152" y="2272966"/>
          <a:ext cx="202461" cy="31524"/>
        </a:xfrm>
        <a:custGeom>
          <a:avLst/>
          <a:gdLst/>
          <a:ahLst/>
          <a:cxnLst/>
          <a:rect l="0" t="0" r="0" b="0"/>
          <a:pathLst>
            <a:path>
              <a:moveTo>
                <a:pt x="0" y="15762"/>
              </a:moveTo>
              <a:lnTo>
                <a:pt x="202461" y="157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rot="10800000">
        <a:off x="2295321" y="2283667"/>
        <a:ext cx="10123" cy="10123"/>
      </dsp:txXfrm>
    </dsp:sp>
    <dsp:sp modelId="{F523BAB7-9814-4657-B1F9-FA84C0CF2874}">
      <dsp:nvSpPr>
        <dsp:cNvPr id="0" name=""/>
        <dsp:cNvSpPr/>
      </dsp:nvSpPr>
      <dsp:spPr>
        <a:xfrm>
          <a:off x="142849" y="1571645"/>
          <a:ext cx="2056352" cy="14191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kk-KZ" sz="1800" kern="1200" dirty="0" smtClean="0">
              <a:solidFill>
                <a:schemeClr val="tx1"/>
              </a:solidFill>
              <a:latin typeface="Times New Roman" panose="02020603050405020304" pitchFamily="18" charset="0"/>
              <a:cs typeface="Times New Roman" panose="02020603050405020304" pitchFamily="18" charset="0"/>
            </a:rPr>
            <a:t>Переливание крови пацентам.</a:t>
          </a:r>
          <a:endParaRPr lang="ru-RU" sz="1800" kern="1200" dirty="0"/>
        </a:p>
      </dsp:txBody>
      <dsp:txXfrm>
        <a:off x="443995" y="1779471"/>
        <a:ext cx="1454060" cy="1003471"/>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image" Target="../media/image5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image" Target="../media/image6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E195FA-86F8-4960-B722-E6B8615ED95F}" type="datetimeFigureOut">
              <a:rPr lang="ru-RU" smtClean="0"/>
              <a:pPr/>
              <a:t>01.08.2022</a:t>
            </a:fld>
            <a:endParaRPr lang="ru-RU"/>
          </a:p>
        </p:txBody>
      </p:sp>
      <p:sp>
        <p:nvSpPr>
          <p:cNvPr id="4" name="Образ слайда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7391B5-0807-4D45-AC0B-F4AF28A37768}" type="slidenum">
              <a:rPr lang="ru-RU" smtClean="0"/>
              <a:pPr/>
              <a:t>‹#›</a:t>
            </a:fld>
            <a:endParaRPr lang="ru-RU"/>
          </a:p>
        </p:txBody>
      </p:sp>
    </p:spTree>
    <p:extLst>
      <p:ext uri="{BB962C8B-B14F-4D97-AF65-F5344CB8AC3E}">
        <p14:creationId xmlns:p14="http://schemas.microsoft.com/office/powerpoint/2010/main" val="3572574983"/>
      </p:ext>
    </p:extLst>
  </p:cSld>
  <p:clrMap bg1="lt1" tx1="dk1" bg2="lt2" tx2="dk2" accent1="accent1" accent2="accent2" accent3="accent3" accent4="accent4" accent5="accent5" accent6="accent6" hlink="hlink" folHlink="folHlink"/>
  <p:notesStyle>
    <a:lvl1pPr marL="0" algn="l" defTabSz="914361" rtl="0" eaLnBrk="1" latinLnBrk="0" hangingPunct="1">
      <a:defRPr sz="1200" kern="1200">
        <a:solidFill>
          <a:schemeClr val="tx1"/>
        </a:solidFill>
        <a:latin typeface="+mn-lt"/>
        <a:ea typeface="+mn-ea"/>
        <a:cs typeface="+mn-cs"/>
      </a:defRPr>
    </a:lvl1pPr>
    <a:lvl2pPr marL="457181" algn="l" defTabSz="914361" rtl="0" eaLnBrk="1" latinLnBrk="0" hangingPunct="1">
      <a:defRPr sz="1200" kern="1200">
        <a:solidFill>
          <a:schemeClr val="tx1"/>
        </a:solidFill>
        <a:latin typeface="+mn-lt"/>
        <a:ea typeface="+mn-ea"/>
        <a:cs typeface="+mn-cs"/>
      </a:defRPr>
    </a:lvl2pPr>
    <a:lvl3pPr marL="914361" algn="l" defTabSz="914361" rtl="0" eaLnBrk="1" latinLnBrk="0" hangingPunct="1">
      <a:defRPr sz="1200" kern="1200">
        <a:solidFill>
          <a:schemeClr val="tx1"/>
        </a:solidFill>
        <a:latin typeface="+mn-lt"/>
        <a:ea typeface="+mn-ea"/>
        <a:cs typeface="+mn-cs"/>
      </a:defRPr>
    </a:lvl3pPr>
    <a:lvl4pPr marL="1371542" algn="l" defTabSz="914361" rtl="0" eaLnBrk="1" latinLnBrk="0" hangingPunct="1">
      <a:defRPr sz="1200" kern="1200">
        <a:solidFill>
          <a:schemeClr val="tx1"/>
        </a:solidFill>
        <a:latin typeface="+mn-lt"/>
        <a:ea typeface="+mn-ea"/>
        <a:cs typeface="+mn-cs"/>
      </a:defRPr>
    </a:lvl4pPr>
    <a:lvl5pPr marL="1828724" algn="l" defTabSz="914361" rtl="0" eaLnBrk="1" latinLnBrk="0" hangingPunct="1">
      <a:defRPr sz="1200" kern="1200">
        <a:solidFill>
          <a:schemeClr val="tx1"/>
        </a:solidFill>
        <a:latin typeface="+mn-lt"/>
        <a:ea typeface="+mn-ea"/>
        <a:cs typeface="+mn-cs"/>
      </a:defRPr>
    </a:lvl5pPr>
    <a:lvl6pPr marL="2285904" algn="l" defTabSz="914361" rtl="0" eaLnBrk="1" latinLnBrk="0" hangingPunct="1">
      <a:defRPr sz="1200" kern="1200">
        <a:solidFill>
          <a:schemeClr val="tx1"/>
        </a:solidFill>
        <a:latin typeface="+mn-lt"/>
        <a:ea typeface="+mn-ea"/>
        <a:cs typeface="+mn-cs"/>
      </a:defRPr>
    </a:lvl6pPr>
    <a:lvl7pPr marL="2743085" algn="l" defTabSz="914361" rtl="0" eaLnBrk="1" latinLnBrk="0" hangingPunct="1">
      <a:defRPr sz="1200" kern="1200">
        <a:solidFill>
          <a:schemeClr val="tx1"/>
        </a:solidFill>
        <a:latin typeface="+mn-lt"/>
        <a:ea typeface="+mn-ea"/>
        <a:cs typeface="+mn-cs"/>
      </a:defRPr>
    </a:lvl7pPr>
    <a:lvl8pPr marL="3200265" algn="l" defTabSz="914361" rtl="0" eaLnBrk="1" latinLnBrk="0" hangingPunct="1">
      <a:defRPr sz="1200" kern="1200">
        <a:solidFill>
          <a:schemeClr val="tx1"/>
        </a:solidFill>
        <a:latin typeface="+mn-lt"/>
        <a:ea typeface="+mn-ea"/>
        <a:cs typeface="+mn-cs"/>
      </a:defRPr>
    </a:lvl8pPr>
    <a:lvl9pPr marL="3657446" algn="l" defTabSz="91436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97391B5-0807-4D45-AC0B-F4AF28A37768}" type="slidenum">
              <a:rPr lang="ru-RU" smtClean="0"/>
              <a:pPr/>
              <a:t>1</a:t>
            </a:fld>
            <a:endParaRPr lang="ru-RU"/>
          </a:p>
        </p:txBody>
      </p:sp>
    </p:spTree>
    <p:extLst>
      <p:ext uri="{BB962C8B-B14F-4D97-AF65-F5344CB8AC3E}">
        <p14:creationId xmlns:p14="http://schemas.microsoft.com/office/powerpoint/2010/main" val="492789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97391B5-0807-4D45-AC0B-F4AF28A37768}" type="slidenum">
              <a:rPr lang="ru-RU" smtClean="0"/>
              <a:pPr/>
              <a:t>17</a:t>
            </a:fld>
            <a:endParaRPr lang="ru-RU"/>
          </a:p>
        </p:txBody>
      </p:sp>
    </p:spTree>
    <p:extLst>
      <p:ext uri="{BB962C8B-B14F-4D97-AF65-F5344CB8AC3E}">
        <p14:creationId xmlns:p14="http://schemas.microsoft.com/office/powerpoint/2010/main" val="251652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97391B5-0807-4D45-AC0B-F4AF28A37768}" type="slidenum">
              <a:rPr lang="ru-RU" smtClean="0"/>
              <a:pPr/>
              <a:t>20</a:t>
            </a:fld>
            <a:endParaRPr lang="ru-RU"/>
          </a:p>
        </p:txBody>
      </p:sp>
    </p:spTree>
    <p:extLst>
      <p:ext uri="{BB962C8B-B14F-4D97-AF65-F5344CB8AC3E}">
        <p14:creationId xmlns:p14="http://schemas.microsoft.com/office/powerpoint/2010/main" val="2729921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97391B5-0807-4D45-AC0B-F4AF28A37768}" type="slidenum">
              <a:rPr lang="ru-RU" smtClean="0"/>
              <a:pPr/>
              <a:t>22</a:t>
            </a:fld>
            <a:endParaRPr lang="ru-RU"/>
          </a:p>
        </p:txBody>
      </p:sp>
    </p:spTree>
    <p:extLst>
      <p:ext uri="{BB962C8B-B14F-4D97-AF65-F5344CB8AC3E}">
        <p14:creationId xmlns:p14="http://schemas.microsoft.com/office/powerpoint/2010/main" val="1899510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6 Меры по предотвращению передачи инфекции должны использоваться в дополнение к стандартным мерам предосторожности для пациентов, которые могут быть инфицированы или колонизированы определенными возбудителями инфекционных заболеваний, для которых необходимы дополнительные меры предосторожности для предотвращения передачи инфекции. Они основаны на путях передачи специфических инфекций (например, контактный или воздушно-капельный). Больше информации можно найти в </a:t>
            </a:r>
            <a:r>
              <a:rPr lang="ru-RU" dirty="0" err="1" smtClean="0"/>
              <a:t>United</a:t>
            </a:r>
            <a:r>
              <a:rPr lang="ru-RU" dirty="0" smtClean="0"/>
              <a:t> </a:t>
            </a:r>
            <a:r>
              <a:rPr lang="ru-RU" dirty="0" err="1" smtClean="0"/>
              <a:t>States</a:t>
            </a:r>
            <a:r>
              <a:rPr lang="ru-RU" dirty="0" smtClean="0"/>
              <a:t> </a:t>
            </a:r>
            <a:r>
              <a:rPr lang="ru-RU" dirty="0" err="1" smtClean="0"/>
              <a:t>Centers</a:t>
            </a:r>
            <a:r>
              <a:rPr lang="ru-RU" dirty="0" smtClean="0"/>
              <a:t> </a:t>
            </a:r>
            <a:r>
              <a:rPr lang="ru-RU" dirty="0" err="1" smtClean="0"/>
              <a:t>for</a:t>
            </a:r>
            <a:r>
              <a:rPr lang="ru-RU" dirty="0" smtClean="0"/>
              <a:t> </a:t>
            </a:r>
            <a:r>
              <a:rPr lang="ru-RU" dirty="0" err="1" smtClean="0"/>
              <a:t>Disease</a:t>
            </a:r>
            <a:r>
              <a:rPr lang="ru-RU" dirty="0" smtClean="0"/>
              <a:t> </a:t>
            </a:r>
            <a:r>
              <a:rPr lang="ru-RU" dirty="0" err="1" smtClean="0"/>
              <a:t>Control</a:t>
            </a:r>
            <a:r>
              <a:rPr lang="ru-RU" dirty="0" smtClean="0"/>
              <a:t> </a:t>
            </a:r>
            <a:r>
              <a:rPr lang="ru-RU" dirty="0" err="1" smtClean="0"/>
              <a:t>and</a:t>
            </a:r>
            <a:r>
              <a:rPr lang="ru-RU" dirty="0" smtClean="0"/>
              <a:t> </a:t>
            </a:r>
            <a:r>
              <a:rPr lang="ru-RU" dirty="0" err="1" smtClean="0"/>
              <a:t>Prevention</a:t>
            </a:r>
            <a:r>
              <a:rPr lang="ru-RU" dirty="0" smtClean="0"/>
              <a:t> </a:t>
            </a:r>
            <a:r>
              <a:rPr lang="ru-RU" dirty="0" err="1" smtClean="0"/>
              <a:t>Guidelines</a:t>
            </a:r>
            <a:r>
              <a:rPr lang="ru-RU" dirty="0" smtClean="0"/>
              <a:t> </a:t>
            </a:r>
            <a:r>
              <a:rPr lang="ru-RU" dirty="0" err="1" smtClean="0"/>
              <a:t>for</a:t>
            </a:r>
            <a:r>
              <a:rPr lang="ru-RU" dirty="0" smtClean="0"/>
              <a:t> </a:t>
            </a:r>
            <a:r>
              <a:rPr lang="ru-RU" dirty="0" err="1" smtClean="0"/>
              <a:t>Isolation</a:t>
            </a:r>
            <a:r>
              <a:rPr lang="ru-RU" dirty="0" smtClean="0"/>
              <a:t> </a:t>
            </a:r>
            <a:r>
              <a:rPr lang="ru-RU" dirty="0" err="1" smtClean="0"/>
              <a:t>Precautions</a:t>
            </a:r>
            <a:r>
              <a:rPr lang="ru-RU" dirty="0" smtClean="0"/>
              <a:t> [Руководство Центров по профилактике и контролю заболеваний США по изоляционным мерам предосторожности] (https://www.cdc.gov/ </a:t>
            </a:r>
            <a:r>
              <a:rPr lang="ru-RU" dirty="0" err="1" smtClean="0"/>
              <a:t>infectioncontrol</a:t>
            </a:r>
            <a:r>
              <a:rPr lang="ru-RU" dirty="0" smtClean="0"/>
              <a:t>/</a:t>
            </a:r>
            <a:r>
              <a:rPr lang="ru-RU" dirty="0" err="1" smtClean="0"/>
              <a:t>pdf</a:t>
            </a:r>
            <a:r>
              <a:rPr lang="ru-RU" dirty="0" smtClean="0"/>
              <a:t>/</a:t>
            </a:r>
            <a:r>
              <a:rPr lang="ru-RU" dirty="0" err="1" smtClean="0"/>
              <a:t>guidelines</a:t>
            </a:r>
            <a:r>
              <a:rPr lang="ru-RU" dirty="0" smtClean="0"/>
              <a:t>/isolation-guidelines.pdf, по состоянию на 13 января 2019 г.). 7 Если в вашем учреждении не проводятся хирургические вмешательства, выберите ответ «Да»</a:t>
            </a:r>
            <a:endParaRPr lang="en-US" dirty="0" smtClean="0"/>
          </a:p>
          <a:p>
            <a:endParaRPr lang="en-US" dirty="0"/>
          </a:p>
        </p:txBody>
      </p:sp>
      <p:sp>
        <p:nvSpPr>
          <p:cNvPr id="4" name="Номер слайда 3"/>
          <p:cNvSpPr>
            <a:spLocks noGrp="1"/>
          </p:cNvSpPr>
          <p:nvPr>
            <p:ph type="sldNum" sz="quarter" idx="10"/>
          </p:nvPr>
        </p:nvSpPr>
        <p:spPr/>
        <p:txBody>
          <a:bodyPr/>
          <a:lstStyle/>
          <a:p>
            <a:fld id="{D32A84B8-F7A1-4E2F-BB94-DF81B6D1C08C}" type="slidenum">
              <a:rPr lang="ru-RU" smtClean="0"/>
              <a:pPr/>
              <a:t>26</a:t>
            </a:fld>
            <a:endParaRPr lang="ru-RU"/>
          </a:p>
        </p:txBody>
      </p:sp>
    </p:spTree>
    <p:extLst>
      <p:ext uri="{BB962C8B-B14F-4D97-AF65-F5344CB8AC3E}">
        <p14:creationId xmlns:p14="http://schemas.microsoft.com/office/powerpoint/2010/main" val="309723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97391B5-0807-4D45-AC0B-F4AF28A37768}" type="slidenum">
              <a:rPr lang="ru-RU" smtClean="0"/>
              <a:pPr/>
              <a:t>33</a:t>
            </a:fld>
            <a:endParaRPr lang="ru-RU"/>
          </a:p>
        </p:txBody>
      </p:sp>
    </p:spTree>
    <p:extLst>
      <p:ext uri="{BB962C8B-B14F-4D97-AF65-F5344CB8AC3E}">
        <p14:creationId xmlns:p14="http://schemas.microsoft.com/office/powerpoint/2010/main" val="3392033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97391B5-0807-4D45-AC0B-F4AF28A37768}" type="slidenum">
              <a:rPr lang="ru-RU" smtClean="0"/>
              <a:pPr/>
              <a:t>93</a:t>
            </a:fld>
            <a:endParaRPr lang="ru-RU"/>
          </a:p>
        </p:txBody>
      </p:sp>
    </p:spTree>
    <p:extLst>
      <p:ext uri="{BB962C8B-B14F-4D97-AF65-F5344CB8AC3E}">
        <p14:creationId xmlns:p14="http://schemas.microsoft.com/office/powerpoint/2010/main" val="4071265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sz="1400" dirty="0"/>
              <a:t>Прежде чем мы обсудим меры предосторожности в зависимости от пути передачи инфекции, уделите немного времени и подумайте о стандартных мерах предосторожности. </a:t>
            </a:r>
            <a:endParaRPr/>
          </a:p>
          <a:p>
            <a:pPr marL="0" lvl="0" indent="0" algn="l" rtl="0">
              <a:spcBef>
                <a:spcPts val="0"/>
              </a:spcBef>
              <a:spcAft>
                <a:spcPts val="0"/>
              </a:spcAft>
              <a:buNone/>
            </a:pPr>
            <a:r>
              <a:rPr lang="ru-RU" sz="1400" dirty="0"/>
              <a:t>Что такое стандартные меры предосторожности? – дайте участникам минуту на ответ. Щелкните на слайде – появится ответ, укажите, были ли участники в целом правы</a:t>
            </a:r>
            <a:endParaRPr/>
          </a:p>
          <a:p>
            <a:pPr marL="0" lvl="0" indent="0" algn="l" rtl="0">
              <a:spcBef>
                <a:spcPts val="0"/>
              </a:spcBef>
              <a:spcAft>
                <a:spcPts val="0"/>
              </a:spcAft>
              <a:buNone/>
            </a:pPr>
            <a:endParaRPr sz="1400"/>
          </a:p>
          <a:p>
            <a:pPr marL="0" lvl="0" indent="0" algn="l" rtl="0">
              <a:spcBef>
                <a:spcPts val="0"/>
              </a:spcBef>
              <a:spcAft>
                <a:spcPts val="0"/>
              </a:spcAft>
              <a:buNone/>
            </a:pPr>
            <a:r>
              <a:rPr lang="ru-RU" sz="1400" dirty="0"/>
              <a:t> Когда мы их используем? – снова дайте участникам минуту на ответ, затем щелкните на слайде – и появится ответ</a:t>
            </a:r>
            <a:endParaRPr/>
          </a:p>
          <a:p>
            <a:pPr marL="0" lvl="0" indent="0" algn="l" rtl="0">
              <a:spcBef>
                <a:spcPts val="0"/>
              </a:spcBef>
              <a:spcAft>
                <a:spcPts val="0"/>
              </a:spcAft>
              <a:buNone/>
            </a:pPr>
            <a:r>
              <a:rPr lang="ru-RU" dirty="0"/>
              <a:t> </a:t>
            </a:r>
            <a:endParaRPr/>
          </a:p>
        </p:txBody>
      </p:sp>
      <p:sp>
        <p:nvSpPr>
          <p:cNvPr id="332" name="Google Shape;33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4</a:t>
            </a:fld>
            <a:endParaRPr/>
          </a:p>
        </p:txBody>
      </p:sp>
    </p:spTree>
    <p:extLst>
      <p:ext uri="{BB962C8B-B14F-4D97-AF65-F5344CB8AC3E}">
        <p14:creationId xmlns:p14="http://schemas.microsoft.com/office/powerpoint/2010/main" val="3327155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16: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sz="1600"/>
              <a:t>Стандартные меры предосторожности включают несколько основных элементов. В их число входят:</a:t>
            </a:r>
            <a:endParaRPr/>
          </a:p>
          <a:p>
            <a:pPr marL="0" lvl="0" indent="0" algn="l" rtl="0">
              <a:spcBef>
                <a:spcPts val="0"/>
              </a:spcBef>
              <a:spcAft>
                <a:spcPts val="0"/>
              </a:spcAft>
              <a:buNone/>
            </a:pPr>
            <a:r>
              <a:rPr lang="ru-RU" sz="1600"/>
              <a:t>1.  Мытье рук</a:t>
            </a:r>
            <a:endParaRPr/>
          </a:p>
          <a:p>
            <a:pPr marL="0" lvl="0" indent="0" algn="l" rtl="0">
              <a:spcBef>
                <a:spcPts val="0"/>
              </a:spcBef>
              <a:spcAft>
                <a:spcPts val="0"/>
              </a:spcAft>
              <a:buNone/>
            </a:pPr>
            <a:r>
              <a:rPr lang="ru-RU" sz="1600"/>
              <a:t>2. Соблюдение респираторной гигиены – прикрывайте рот и нос во время кашля и чихания. </a:t>
            </a:r>
            <a:endParaRPr/>
          </a:p>
          <a:p>
            <a:pPr marL="0" lvl="0" indent="0" algn="l" rtl="0">
              <a:spcBef>
                <a:spcPts val="0"/>
              </a:spcBef>
              <a:spcAft>
                <a:spcPts val="0"/>
              </a:spcAft>
              <a:buNone/>
            </a:pPr>
            <a:r>
              <a:rPr lang="ru-RU" sz="1600"/>
              <a:t>3. Ношение средств индивидуальной защиты в соответствии с результатами оценки риска </a:t>
            </a:r>
            <a:endParaRPr/>
          </a:p>
          <a:p>
            <a:pPr marL="0" lvl="0" indent="0" algn="l" rtl="0">
              <a:spcBef>
                <a:spcPts val="0"/>
              </a:spcBef>
              <a:spcAft>
                <a:spcPts val="0"/>
              </a:spcAft>
              <a:buNone/>
            </a:pPr>
            <a:r>
              <a:rPr lang="ru-RU" sz="1600"/>
              <a:t>4. Осторожное обращение с острыми предметами , использование асептической техники инъекций.</a:t>
            </a:r>
            <a:endParaRPr/>
          </a:p>
          <a:p>
            <a:pPr marL="0" lvl="0" indent="0" algn="l" rtl="0">
              <a:spcBef>
                <a:spcPts val="0"/>
              </a:spcBef>
              <a:spcAft>
                <a:spcPts val="0"/>
              </a:spcAft>
              <a:buNone/>
            </a:pPr>
            <a:r>
              <a:rPr lang="ru-RU" sz="1600"/>
              <a:t>5. Правильная очистка и дезинфекция / стерилизация оборудования для ухода за пациентами</a:t>
            </a:r>
            <a:endParaRPr/>
          </a:p>
          <a:p>
            <a:pPr marL="0" lvl="0" indent="0" algn="l" rtl="0">
              <a:spcBef>
                <a:spcPts val="0"/>
              </a:spcBef>
              <a:spcAft>
                <a:spcPts val="0"/>
              </a:spcAft>
              <a:buNone/>
            </a:pPr>
            <a:r>
              <a:rPr lang="ru-RU" sz="1600"/>
              <a:t>6. Поддержание чистой, дезинфицированной окружающей среды</a:t>
            </a:r>
            <a:endParaRPr/>
          </a:p>
          <a:p>
            <a:pPr marL="0" lvl="0" indent="0" algn="l" rtl="0">
              <a:spcBef>
                <a:spcPts val="0"/>
              </a:spcBef>
              <a:spcAft>
                <a:spcPts val="0"/>
              </a:spcAft>
              <a:buNone/>
            </a:pPr>
            <a:r>
              <a:rPr lang="ru-RU" sz="1600"/>
              <a:t>7. Безопасное обращение с загрязненным бельем и его очистка</a:t>
            </a:r>
            <a:endParaRPr/>
          </a:p>
          <a:p>
            <a:pPr marL="0" lvl="0" indent="0" algn="l" rtl="0">
              <a:spcBef>
                <a:spcPts val="0"/>
              </a:spcBef>
              <a:spcAft>
                <a:spcPts val="0"/>
              </a:spcAft>
              <a:buNone/>
            </a:pPr>
            <a:r>
              <a:rPr lang="ru-RU" sz="1600"/>
              <a:t>8. Надлежащая утилизация отходов</a:t>
            </a:r>
            <a:endParaRPr/>
          </a:p>
          <a:p>
            <a:pPr marL="0" lvl="0" indent="0" algn="l" rtl="0">
              <a:spcBef>
                <a:spcPts val="0"/>
              </a:spcBef>
              <a:spcAft>
                <a:spcPts val="0"/>
              </a:spcAft>
              <a:buNone/>
            </a:pPr>
            <a:r>
              <a:rPr lang="ru-RU" sz="1600"/>
              <a:t> Мы рассмотрим все это более подробно позже.</a:t>
            </a:r>
            <a:endParaRPr/>
          </a:p>
          <a:p>
            <a:pPr marL="0" lvl="0" indent="0" algn="l" rtl="0">
              <a:spcBef>
                <a:spcPts val="0"/>
              </a:spcBef>
              <a:spcAft>
                <a:spcPts val="0"/>
              </a:spcAft>
              <a:buNone/>
            </a:pPr>
            <a:endParaRPr sz="1600"/>
          </a:p>
          <a:p>
            <a:pPr marL="0" lvl="0" indent="0" algn="l" rtl="0">
              <a:spcBef>
                <a:spcPts val="0"/>
              </a:spcBef>
              <a:spcAft>
                <a:spcPts val="0"/>
              </a:spcAft>
              <a:buNone/>
            </a:pPr>
            <a:endParaRPr/>
          </a:p>
        </p:txBody>
      </p:sp>
      <p:sp>
        <p:nvSpPr>
          <p:cNvPr id="531" name="Google Shape;53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5</a:t>
            </a:fld>
            <a:endParaRPr/>
          </a:p>
        </p:txBody>
      </p:sp>
    </p:spTree>
    <p:extLst>
      <p:ext uri="{BB962C8B-B14F-4D97-AF65-F5344CB8AC3E}">
        <p14:creationId xmlns:p14="http://schemas.microsoft.com/office/powerpoint/2010/main" val="770461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6: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sz="1400"/>
              <a:t>Чем отличаются меры предосторожности в зависимости от пути передачи инфекции? Меры предосторожности в зависимости от пути передачи инфекции включают в себя стандартные меры предосторожности + несколько дополнительных мер. </a:t>
            </a:r>
            <a:endParaRPr/>
          </a:p>
          <a:p>
            <a:pPr marL="0" lvl="0" indent="0" algn="l" rtl="0">
              <a:spcBef>
                <a:spcPts val="0"/>
              </a:spcBef>
              <a:spcAft>
                <a:spcPts val="0"/>
              </a:spcAft>
              <a:buNone/>
            </a:pPr>
            <a:r>
              <a:rPr lang="ru-RU" sz="1400"/>
              <a:t> Стандартные меры предосторожности являются частью мер предосторожности  в зависимости от пути передачи, потому что мы всегда должны помнить об основных правилах, включая гигиену рук. </a:t>
            </a:r>
            <a:endParaRPr/>
          </a:p>
          <a:p>
            <a:pPr marL="0" lvl="0" indent="0" algn="l" rtl="0">
              <a:spcBef>
                <a:spcPts val="0"/>
              </a:spcBef>
              <a:spcAft>
                <a:spcPts val="0"/>
              </a:spcAft>
              <a:buNone/>
            </a:pPr>
            <a:endParaRPr sz="1400"/>
          </a:p>
          <a:p>
            <a:pPr marL="0" lvl="0" indent="0" algn="l" rtl="0">
              <a:spcBef>
                <a:spcPts val="0"/>
              </a:spcBef>
              <a:spcAft>
                <a:spcPts val="0"/>
              </a:spcAft>
              <a:buNone/>
            </a:pPr>
            <a:r>
              <a:rPr lang="ru-RU" sz="1400"/>
              <a:t> Меры предосторожности в зависимости от пути передачи инфекции включают в себя специальное размещение пациентов, например в одноместную палату, или обеспечение большего пространства между койками, возможно, отдельный туалет.</a:t>
            </a:r>
            <a:endParaRPr/>
          </a:p>
          <a:p>
            <a:pPr marL="0" lvl="0" indent="0" algn="l" rtl="0">
              <a:spcBef>
                <a:spcPts val="0"/>
              </a:spcBef>
              <a:spcAft>
                <a:spcPts val="0"/>
              </a:spcAft>
              <a:buNone/>
            </a:pPr>
            <a:r>
              <a:rPr lang="ru-RU"/>
              <a:t> </a:t>
            </a:r>
            <a:endParaRPr/>
          </a:p>
          <a:p>
            <a:pPr marL="0" lvl="0" indent="0" algn="l" rtl="0">
              <a:spcBef>
                <a:spcPts val="0"/>
              </a:spcBef>
              <a:spcAft>
                <a:spcPts val="0"/>
              </a:spcAft>
              <a:buNone/>
            </a:pPr>
            <a:endParaRPr sz="1400"/>
          </a:p>
          <a:p>
            <a:pPr marL="0" lvl="0" indent="0" algn="l" rtl="0">
              <a:spcBef>
                <a:spcPts val="0"/>
              </a:spcBef>
              <a:spcAft>
                <a:spcPts val="0"/>
              </a:spcAft>
              <a:buNone/>
            </a:pPr>
            <a:r>
              <a:rPr lang="ru-RU" sz="1400"/>
              <a:t>По возможности оборудование, используемое для ухода за пациентом, должно быть выделено для этого пациента / палаты.  Если это невозможно, то в соответствии со стандартными мерами предосторожности перед выносом из палаты оборудование необходимо очистить и продезинфицировать.  Для  уменьшения передачи инфекции из внешней среды может потребоваться более высокая частота уборки.</a:t>
            </a:r>
            <a:endParaRPr/>
          </a:p>
          <a:p>
            <a:pPr marL="0" lvl="0" indent="0" algn="l" rtl="0">
              <a:spcBef>
                <a:spcPts val="0"/>
              </a:spcBef>
              <a:spcAft>
                <a:spcPts val="0"/>
              </a:spcAft>
              <a:buNone/>
            </a:pPr>
            <a:endParaRPr sz="1400"/>
          </a:p>
          <a:p>
            <a:pPr marL="0" lvl="0" indent="0" algn="l" rtl="0">
              <a:spcBef>
                <a:spcPts val="0"/>
              </a:spcBef>
              <a:spcAft>
                <a:spcPts val="0"/>
              </a:spcAft>
              <a:buNone/>
            </a:pPr>
            <a:r>
              <a:rPr lang="ru-RU" sz="1400"/>
              <a:t>Передвижение пациентов, к которым применяются меры предосторожности в зависимости от пути передачи инфекции, следует ограничить.  Если они вынуждены покинуть палату для прохождения исследований, им необходимо четко сообщить о процессе и соблюдать меры предосторожности.</a:t>
            </a:r>
            <a:endParaRPr/>
          </a:p>
          <a:p>
            <a:pPr marL="0" lvl="0" indent="0" algn="l" rtl="0">
              <a:spcBef>
                <a:spcPts val="0"/>
              </a:spcBef>
              <a:spcAft>
                <a:spcPts val="0"/>
              </a:spcAft>
              <a:buNone/>
            </a:pPr>
            <a:r>
              <a:rPr lang="ru-RU" sz="1400"/>
              <a:t> Наконец, важное значение имеет коммуникация для обеспечения того, чтобы меры предосторожности в зависимости от пути передачи инфекции соблюдались всеми, включая посетителей пациентов и лиц, осуществляющих уход.</a:t>
            </a:r>
            <a:r>
              <a:rPr lang="ru-RU" sz="1200">
                <a:solidFill>
                  <a:schemeClr val="dk1"/>
                </a:solidFill>
                <a:latin typeface="Calibri"/>
                <a:ea typeface="Calibri"/>
                <a:cs typeface="Calibri"/>
                <a:sym typeface="Calibri"/>
              </a:rPr>
              <a:t> Это часто достигается с помощью предупреждающих указателей.</a:t>
            </a:r>
            <a:r>
              <a:rPr lang="ru-RU"/>
              <a:t> </a:t>
            </a:r>
            <a:endParaRPr sz="1400"/>
          </a:p>
        </p:txBody>
      </p:sp>
      <p:sp>
        <p:nvSpPr>
          <p:cNvPr id="364" name="Google Shape;36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9</a:t>
            </a:fld>
            <a:endParaRPr/>
          </a:p>
        </p:txBody>
      </p:sp>
    </p:spTree>
    <p:extLst>
      <p:ext uri="{BB962C8B-B14F-4D97-AF65-F5344CB8AC3E}">
        <p14:creationId xmlns:p14="http://schemas.microsoft.com/office/powerpoint/2010/main" val="2001810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7: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sz="1200">
                <a:solidFill>
                  <a:schemeClr val="dk1"/>
                </a:solidFill>
                <a:latin typeface="Calibri"/>
                <a:ea typeface="Calibri"/>
                <a:cs typeface="Calibri"/>
                <a:sym typeface="Calibri"/>
              </a:rPr>
              <a:t>Изоляция используется для создания барьера для предотвращения распространения микроорганизмов, защиты медработника, пациентов и семьи / сообщества.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ru-RU" sz="1200">
                <a:solidFill>
                  <a:schemeClr val="dk1"/>
                </a:solidFill>
                <a:latin typeface="Calibri"/>
                <a:ea typeface="Calibri"/>
                <a:cs typeface="Calibri"/>
                <a:sym typeface="Calibri"/>
              </a:rPr>
              <a:t>Одноместная палата или пространство между палатами – это барьер, СИЗ – еще один барьер. Все эти элементы являются частью «изоляции».</a:t>
            </a:r>
            <a:r>
              <a:rPr lang="ru-RU"/>
              <a:t> </a:t>
            </a:r>
            <a:endParaRPr sz="1400"/>
          </a:p>
        </p:txBody>
      </p:sp>
      <p:sp>
        <p:nvSpPr>
          <p:cNvPr id="373" name="Google Shape;37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10</a:t>
            </a:fld>
            <a:endParaRPr/>
          </a:p>
        </p:txBody>
      </p:sp>
    </p:spTree>
    <p:extLst>
      <p:ext uri="{BB962C8B-B14F-4D97-AF65-F5344CB8AC3E}">
        <p14:creationId xmlns:p14="http://schemas.microsoft.com/office/powerpoint/2010/main" val="1086924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8: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sz="1600"/>
              <a:t>Теперь давайте поговорим о конкретных мерах предосторожности в зависимости от пути передачи инфекции, начиная с контактного пути. Меры предосторожности от контактной передачи инфекции используются, когда у пациента есть или подозревается инфекционное заболевание, которое передается при прямом или непрямом контакте.</a:t>
            </a:r>
            <a:endParaRPr/>
          </a:p>
          <a:p>
            <a:pPr marL="0" lvl="0" indent="0" algn="l" rtl="0">
              <a:spcBef>
                <a:spcPts val="0"/>
              </a:spcBef>
              <a:spcAft>
                <a:spcPts val="0"/>
              </a:spcAft>
              <a:buNone/>
            </a:pPr>
            <a:endParaRPr sz="1600"/>
          </a:p>
          <a:p>
            <a:pPr marL="0" lvl="0" indent="0" algn="l" rtl="0">
              <a:spcBef>
                <a:spcPts val="0"/>
              </a:spcBef>
              <a:spcAft>
                <a:spcPts val="0"/>
              </a:spcAft>
              <a:buNone/>
            </a:pPr>
            <a:r>
              <a:rPr lang="ru-RU" sz="1600"/>
              <a:t>Помните цепочку передачи инфекции? Прямой контакт происходит через прикосновение; человек может передавать микроорганизмы окружающим, прикасаясь к ним </a:t>
            </a:r>
            <a:r>
              <a:rPr lang="ru-RU"/>
              <a:t>(например, холера, Эбола, при дренировании раны). Непрямой контакт: когда микроорганизмы передаются через зараженные объекты; т.е. если используемое пациентом оборудование передается другому пациенту без очистки и дезинфекции между использованием</a:t>
            </a:r>
            <a:endParaRPr/>
          </a:p>
          <a:p>
            <a:pPr marL="0" lvl="0" indent="0" algn="l" rtl="0">
              <a:spcBef>
                <a:spcPts val="0"/>
              </a:spcBef>
              <a:spcAft>
                <a:spcPts val="0"/>
              </a:spcAft>
              <a:buNone/>
            </a:pPr>
            <a:endParaRPr sz="1600"/>
          </a:p>
          <a:p>
            <a:pPr marL="0" lvl="0" indent="0" algn="l" rtl="0">
              <a:spcBef>
                <a:spcPts val="0"/>
              </a:spcBef>
              <a:spcAft>
                <a:spcPts val="0"/>
              </a:spcAft>
              <a:buNone/>
            </a:pPr>
            <a:endParaRPr/>
          </a:p>
        </p:txBody>
      </p:sp>
      <p:sp>
        <p:nvSpPr>
          <p:cNvPr id="397" name="Google Shape;39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11</a:t>
            </a:fld>
            <a:endParaRPr/>
          </a:p>
        </p:txBody>
      </p:sp>
    </p:spTree>
    <p:extLst>
      <p:ext uri="{BB962C8B-B14F-4D97-AF65-F5344CB8AC3E}">
        <p14:creationId xmlns:p14="http://schemas.microsoft.com/office/powerpoint/2010/main" val="3398463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ru-RU" sz="1200" b="0" i="0" u="none" strike="noStrike" cap="none">
                <a:solidFill>
                  <a:schemeClr val="dk1"/>
                </a:solidFill>
                <a:latin typeface="Arial"/>
                <a:ea typeface="Arial"/>
                <a:cs typeface="Arial"/>
                <a:sym typeface="Arial"/>
              </a:rPr>
              <a:pPr marL="0" marR="0" lvl="0" indent="0" algn="r" rtl="0">
                <a:spcBef>
                  <a:spcPts val="0"/>
                </a:spcBef>
                <a:spcAft>
                  <a:spcPts val="0"/>
                </a:spcAft>
                <a:buNone/>
              </a:pPr>
              <a:t>12</a:t>
            </a:fld>
            <a:endParaRPr sz="1200" b="0" i="0" u="none" strike="noStrike" cap="none">
              <a:solidFill>
                <a:schemeClr val="dk1"/>
              </a:solidFill>
              <a:latin typeface="Arial"/>
              <a:ea typeface="Arial"/>
              <a:cs typeface="Arial"/>
              <a:sym typeface="Arial"/>
            </a:endParaRPr>
          </a:p>
        </p:txBody>
      </p:sp>
      <p:sp>
        <p:nvSpPr>
          <p:cNvPr id="404" name="Google Shape;404;p9: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5" name="Google Shape;40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sz="1400" dirty="0">
                <a:latin typeface="Arial"/>
                <a:ea typeface="Arial"/>
                <a:cs typeface="Arial"/>
                <a:sym typeface="Arial"/>
              </a:rPr>
              <a:t>Это пример возможного указателя, который можно использовать для обозначения мер предосторожности от контактной передачи инфекции. </a:t>
            </a:r>
            <a:endParaRPr/>
          </a:p>
          <a:p>
            <a:pPr marL="0" lvl="0" indent="0" algn="l" rtl="0">
              <a:spcBef>
                <a:spcPts val="0"/>
              </a:spcBef>
              <a:spcAft>
                <a:spcPts val="0"/>
              </a:spcAft>
              <a:buNone/>
            </a:pPr>
            <a:r>
              <a:rPr lang="ru-RU" sz="1400" dirty="0">
                <a:latin typeface="Arial"/>
                <a:ea typeface="Arial"/>
                <a:cs typeface="Arial"/>
                <a:sym typeface="Arial"/>
              </a:rPr>
              <a:t>Он четко требует от медицинских работников и посетителей остановиться и определяет тип мер предосторожности.</a:t>
            </a:r>
            <a:endParaRPr/>
          </a:p>
          <a:p>
            <a:pPr marL="0" lvl="0" indent="0" algn="l" rtl="0">
              <a:spcBef>
                <a:spcPts val="0"/>
              </a:spcBef>
              <a:spcAft>
                <a:spcPts val="0"/>
              </a:spcAft>
              <a:buNone/>
            </a:pPr>
            <a:r>
              <a:rPr lang="ru-RU" sz="1400" dirty="0">
                <a:latin typeface="Arial"/>
                <a:ea typeface="Arial"/>
                <a:cs typeface="Arial"/>
                <a:sym typeface="Arial"/>
              </a:rPr>
              <a:t> Есть слова и изображения, обозначающие меры, которые необходимо предпринять перед входом в данное помещение.</a:t>
            </a:r>
            <a:endParaRPr/>
          </a:p>
          <a:p>
            <a:pPr marL="0" lvl="0" indent="0" algn="l" rtl="0">
              <a:spcBef>
                <a:spcPts val="0"/>
              </a:spcBef>
              <a:spcAft>
                <a:spcPts val="0"/>
              </a:spcAft>
              <a:buNone/>
            </a:pPr>
            <a:r>
              <a:rPr lang="ru-RU" sz="1400" dirty="0">
                <a:latin typeface="Arial"/>
                <a:ea typeface="Arial"/>
                <a:cs typeface="Arial"/>
                <a:sym typeface="Arial"/>
              </a:rPr>
              <a:t>Гигиена рук, необходимые СИЗ, меры по очистке, уходу за оборудованием и т.д.</a:t>
            </a:r>
            <a:endParaRPr/>
          </a:p>
        </p:txBody>
      </p:sp>
    </p:spTree>
    <p:extLst>
      <p:ext uri="{BB962C8B-B14F-4D97-AF65-F5344CB8AC3E}">
        <p14:creationId xmlns:p14="http://schemas.microsoft.com/office/powerpoint/2010/main" val="1040709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10: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13</a:t>
            </a:fld>
            <a:endParaRPr/>
          </a:p>
        </p:txBody>
      </p:sp>
    </p:spTree>
    <p:extLst>
      <p:ext uri="{BB962C8B-B14F-4D97-AF65-F5344CB8AC3E}">
        <p14:creationId xmlns:p14="http://schemas.microsoft.com/office/powerpoint/2010/main" val="115701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97391B5-0807-4D45-AC0B-F4AF28A37768}" type="slidenum">
              <a:rPr lang="ru-RU" smtClean="0"/>
              <a:pPr/>
              <a:t>16</a:t>
            </a:fld>
            <a:endParaRPr lang="ru-RU"/>
          </a:p>
        </p:txBody>
      </p:sp>
    </p:spTree>
    <p:extLst>
      <p:ext uri="{BB962C8B-B14F-4D97-AF65-F5344CB8AC3E}">
        <p14:creationId xmlns:p14="http://schemas.microsoft.com/office/powerpoint/2010/main" val="168291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5302"/>
            <a:ext cx="7772400" cy="1989667"/>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2400"/>
            </a:lvl1pPr>
            <a:lvl2pPr marL="457181" indent="0" algn="ctr">
              <a:buNone/>
              <a:defRPr sz="2000"/>
            </a:lvl2pPr>
            <a:lvl3pPr marL="914361" indent="0" algn="ctr">
              <a:buNone/>
              <a:defRPr sz="1800"/>
            </a:lvl3pPr>
            <a:lvl4pPr marL="1371542" indent="0" algn="ctr">
              <a:buNone/>
              <a:defRPr sz="1600"/>
            </a:lvl4pPr>
            <a:lvl5pPr marL="1828724" indent="0" algn="ctr">
              <a:buNone/>
              <a:defRPr sz="1600"/>
            </a:lvl5pPr>
            <a:lvl6pPr marL="2285904" indent="0" algn="ctr">
              <a:buNone/>
              <a:defRPr sz="1600"/>
            </a:lvl6pPr>
            <a:lvl7pPr marL="2743085" indent="0" algn="ctr">
              <a:buNone/>
              <a:defRPr sz="1600"/>
            </a:lvl7pPr>
            <a:lvl8pPr marL="3200265" indent="0" algn="ctr">
              <a:buNone/>
              <a:defRPr sz="1600"/>
            </a:lvl8pPr>
            <a:lvl9pPr marL="3657446"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01.08.2022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2052514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01.08.2022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174564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4" y="304271"/>
            <a:ext cx="5800725" cy="484319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01.08.2022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1758060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white">
  <p:cSld name="Title and Content white">
    <p:spTree>
      <p:nvGrpSpPr>
        <p:cNvPr id="1" name="Shape 17"/>
        <p:cNvGrpSpPr/>
        <p:nvPr/>
      </p:nvGrpSpPr>
      <p:grpSpPr>
        <a:xfrm>
          <a:off x="0" y="0"/>
          <a:ext cx="0" cy="0"/>
          <a:chOff x="0" y="0"/>
          <a:chExt cx="0" cy="0"/>
        </a:xfrm>
      </p:grpSpPr>
      <p:sp>
        <p:nvSpPr>
          <p:cNvPr id="18" name="Google Shape;18;p3"/>
          <p:cNvSpPr txBox="1">
            <a:spLocks noGrp="1"/>
          </p:cNvSpPr>
          <p:nvPr>
            <p:ph type="body" idx="1"/>
          </p:nvPr>
        </p:nvSpPr>
        <p:spPr>
          <a:xfrm>
            <a:off x="360000" y="1500000"/>
            <a:ext cx="8424001" cy="3531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3"/>
          <p:cNvSpPr txBox="1">
            <a:spLocks noGrp="1"/>
          </p:cNvSpPr>
          <p:nvPr>
            <p:ph type="body" idx="2"/>
          </p:nvPr>
        </p:nvSpPr>
        <p:spPr>
          <a:xfrm>
            <a:off x="360364" y="990002"/>
            <a:ext cx="6120000" cy="240771"/>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sldNum" idx="12"/>
          </p:nvPr>
        </p:nvSpPr>
        <p:spPr>
          <a:xfrm>
            <a:off x="8562325" y="5490173"/>
            <a:ext cx="217448" cy="15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
        <p:nvSpPr>
          <p:cNvPr id="21" name="Google Shape;21;p3"/>
          <p:cNvSpPr txBox="1">
            <a:spLocks noGrp="1"/>
          </p:cNvSpPr>
          <p:nvPr>
            <p:ph type="body" idx="3"/>
          </p:nvPr>
        </p:nvSpPr>
        <p:spPr>
          <a:xfrm>
            <a:off x="360000" y="5244709"/>
            <a:ext cx="8419774" cy="173816"/>
          </a:xfrm>
          <a:prstGeom prst="rect">
            <a:avLst/>
          </a:prstGeom>
          <a:noFill/>
          <a:ln>
            <a:noFill/>
          </a:ln>
        </p:spPr>
        <p:txBody>
          <a:bodyPr spcFirstLastPara="1" wrap="square" lIns="18000" tIns="0" rIns="18000" bIns="0" anchor="t" anchorCtr="0">
            <a:normAutofit/>
          </a:bodyPr>
          <a:lstStyle>
            <a:lvl1pPr marL="457200" lvl="0" indent="-228600" algn="l">
              <a:lnSpc>
                <a:spcPct val="100000"/>
              </a:lnSpc>
              <a:spcBef>
                <a:spcPts val="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
          <p:cNvSpPr txBox="1">
            <a:spLocks noGrp="1"/>
          </p:cNvSpPr>
          <p:nvPr>
            <p:ph type="title"/>
          </p:nvPr>
        </p:nvSpPr>
        <p:spPr>
          <a:xfrm>
            <a:off x="359999" y="306349"/>
            <a:ext cx="6120000" cy="60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white">
  <p:cSld name="Comparison white">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359999" y="1500000"/>
            <a:ext cx="4104000" cy="3531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4"/>
          <p:cNvSpPr txBox="1">
            <a:spLocks noGrp="1"/>
          </p:cNvSpPr>
          <p:nvPr>
            <p:ph type="body" idx="2"/>
          </p:nvPr>
        </p:nvSpPr>
        <p:spPr>
          <a:xfrm>
            <a:off x="4675773" y="1500000"/>
            <a:ext cx="4104000" cy="3531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4"/>
          <p:cNvSpPr txBox="1">
            <a:spLocks noGrp="1"/>
          </p:cNvSpPr>
          <p:nvPr>
            <p:ph type="dt" idx="10"/>
          </p:nvPr>
        </p:nvSpPr>
        <p:spPr>
          <a:xfrm>
            <a:off x="360000" y="5490173"/>
            <a:ext cx="592501" cy="15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 name="Google Shape;27;p4"/>
          <p:cNvSpPr txBox="1">
            <a:spLocks noGrp="1"/>
          </p:cNvSpPr>
          <p:nvPr>
            <p:ph type="ftr" idx="11"/>
          </p:nvPr>
        </p:nvSpPr>
        <p:spPr>
          <a:xfrm>
            <a:off x="1044744" y="5490173"/>
            <a:ext cx="1698456" cy="15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 name="Google Shape;28;p4"/>
          <p:cNvSpPr txBox="1">
            <a:spLocks noGrp="1"/>
          </p:cNvSpPr>
          <p:nvPr>
            <p:ph type="sldNum" idx="12"/>
          </p:nvPr>
        </p:nvSpPr>
        <p:spPr>
          <a:xfrm>
            <a:off x="8562325" y="5490173"/>
            <a:ext cx="217448" cy="15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
        <p:nvSpPr>
          <p:cNvPr id="29" name="Google Shape;29;p4"/>
          <p:cNvSpPr txBox="1">
            <a:spLocks noGrp="1"/>
          </p:cNvSpPr>
          <p:nvPr>
            <p:ph type="body" idx="3"/>
          </p:nvPr>
        </p:nvSpPr>
        <p:spPr>
          <a:xfrm>
            <a:off x="360000" y="5244709"/>
            <a:ext cx="8419774" cy="173816"/>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
          <p:cNvSpPr txBox="1">
            <a:spLocks noGrp="1"/>
          </p:cNvSpPr>
          <p:nvPr>
            <p:ph type="body" idx="4"/>
          </p:nvPr>
        </p:nvSpPr>
        <p:spPr>
          <a:xfrm>
            <a:off x="360364" y="990002"/>
            <a:ext cx="6120000" cy="240771"/>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
          <p:cNvSpPr txBox="1">
            <a:spLocks noGrp="1"/>
          </p:cNvSpPr>
          <p:nvPr>
            <p:ph type="title"/>
          </p:nvPr>
        </p:nvSpPr>
        <p:spPr>
          <a:xfrm>
            <a:off x="359999" y="306349"/>
            <a:ext cx="6120000" cy="60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01.08.2022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1045422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4"/>
            <a:ext cx="7886700" cy="2377281"/>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3824555"/>
            <a:ext cx="7886700" cy="1250156"/>
          </a:xfrm>
        </p:spPr>
        <p:txBody>
          <a:bodyPr/>
          <a:lstStyle>
            <a:lvl1pPr marL="0" indent="0">
              <a:buNone/>
              <a:defRPr sz="2400">
                <a:solidFill>
                  <a:schemeClr val="tx1"/>
                </a:solidFill>
              </a:defRPr>
            </a:lvl1pPr>
            <a:lvl2pPr marL="457181" indent="0">
              <a:buNone/>
              <a:defRPr sz="2000">
                <a:solidFill>
                  <a:schemeClr val="tx1">
                    <a:tint val="75000"/>
                  </a:schemeClr>
                </a:solidFill>
              </a:defRPr>
            </a:lvl2pPr>
            <a:lvl3pPr marL="914361" indent="0">
              <a:buNone/>
              <a:defRPr sz="1800">
                <a:solidFill>
                  <a:schemeClr val="tx1">
                    <a:tint val="75000"/>
                  </a:schemeClr>
                </a:solidFill>
              </a:defRPr>
            </a:lvl3pPr>
            <a:lvl4pPr marL="1371542" indent="0">
              <a:buNone/>
              <a:defRPr sz="1600">
                <a:solidFill>
                  <a:schemeClr val="tx1">
                    <a:tint val="75000"/>
                  </a:schemeClr>
                </a:solidFill>
              </a:defRPr>
            </a:lvl4pPr>
            <a:lvl5pPr marL="1828724" indent="0">
              <a:buNone/>
              <a:defRPr sz="1600">
                <a:solidFill>
                  <a:schemeClr val="tx1">
                    <a:tint val="75000"/>
                  </a:schemeClr>
                </a:solidFill>
              </a:defRPr>
            </a:lvl5pPr>
            <a:lvl6pPr marL="2285904" indent="0">
              <a:buNone/>
              <a:defRPr sz="1600">
                <a:solidFill>
                  <a:schemeClr val="tx1">
                    <a:tint val="75000"/>
                  </a:schemeClr>
                </a:solidFill>
              </a:defRPr>
            </a:lvl6pPr>
            <a:lvl7pPr marL="2743085" indent="0">
              <a:buNone/>
              <a:defRPr sz="1600">
                <a:solidFill>
                  <a:schemeClr val="tx1">
                    <a:tint val="75000"/>
                  </a:schemeClr>
                </a:solidFill>
              </a:defRPr>
            </a:lvl7pPr>
            <a:lvl8pPr marL="3200265" indent="0">
              <a:buNone/>
              <a:defRPr sz="1600">
                <a:solidFill>
                  <a:schemeClr val="tx1">
                    <a:tint val="75000"/>
                  </a:schemeClr>
                </a:solidFill>
              </a:defRPr>
            </a:lvl8pPr>
            <a:lvl9pPr marL="3657446"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01.08.2022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1839843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pPr/>
              <a:t>01.08.2022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3494804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2" y="304274"/>
            <a:ext cx="7886700" cy="1104636"/>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3" y="1400969"/>
            <a:ext cx="3868340" cy="686593"/>
          </a:xfrm>
        </p:spPr>
        <p:txBody>
          <a:bodyPr anchor="b"/>
          <a:lstStyle>
            <a:lvl1pPr marL="0" indent="0">
              <a:buNone/>
              <a:defRPr sz="2400" b="1"/>
            </a:lvl1pPr>
            <a:lvl2pPr marL="457181" indent="0">
              <a:buNone/>
              <a:defRPr sz="2000" b="1"/>
            </a:lvl2pPr>
            <a:lvl3pPr marL="914361" indent="0">
              <a:buNone/>
              <a:defRPr sz="1800" b="1"/>
            </a:lvl3pPr>
            <a:lvl4pPr marL="1371542" indent="0">
              <a:buNone/>
              <a:defRPr sz="1600" b="1"/>
            </a:lvl4pPr>
            <a:lvl5pPr marL="1828724" indent="0">
              <a:buNone/>
              <a:defRPr sz="1600" b="1"/>
            </a:lvl5pPr>
            <a:lvl6pPr marL="2285904" indent="0">
              <a:buNone/>
              <a:defRPr sz="1600" b="1"/>
            </a:lvl6pPr>
            <a:lvl7pPr marL="2743085" indent="0">
              <a:buNone/>
              <a:defRPr sz="1600" b="1"/>
            </a:lvl7pPr>
            <a:lvl8pPr marL="3200265" indent="0">
              <a:buNone/>
              <a:defRPr sz="1600" b="1"/>
            </a:lvl8pPr>
            <a:lvl9pPr marL="3657446"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3" y="2087563"/>
            <a:ext cx="3868340" cy="307049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4" y="1400969"/>
            <a:ext cx="3887391" cy="686593"/>
          </a:xfrm>
        </p:spPr>
        <p:txBody>
          <a:bodyPr anchor="b"/>
          <a:lstStyle>
            <a:lvl1pPr marL="0" indent="0">
              <a:buNone/>
              <a:defRPr sz="2400" b="1"/>
            </a:lvl1pPr>
            <a:lvl2pPr marL="457181" indent="0">
              <a:buNone/>
              <a:defRPr sz="2000" b="1"/>
            </a:lvl2pPr>
            <a:lvl3pPr marL="914361" indent="0">
              <a:buNone/>
              <a:defRPr sz="1800" b="1"/>
            </a:lvl3pPr>
            <a:lvl4pPr marL="1371542" indent="0">
              <a:buNone/>
              <a:defRPr sz="1600" b="1"/>
            </a:lvl4pPr>
            <a:lvl5pPr marL="1828724" indent="0">
              <a:buNone/>
              <a:defRPr sz="1600" b="1"/>
            </a:lvl5pPr>
            <a:lvl6pPr marL="2285904" indent="0">
              <a:buNone/>
              <a:defRPr sz="1600" b="1"/>
            </a:lvl6pPr>
            <a:lvl7pPr marL="2743085" indent="0">
              <a:buNone/>
              <a:defRPr sz="1600" b="1"/>
            </a:lvl7pPr>
            <a:lvl8pPr marL="3200265" indent="0">
              <a:buNone/>
              <a:defRPr sz="1600" b="1"/>
            </a:lvl8pPr>
            <a:lvl9pPr marL="3657446"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4" y="2087563"/>
            <a:ext cx="3887391" cy="307049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pPr/>
              <a:t>01.08.2022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1347743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pPr/>
              <a:t>01.08.2022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2097288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pPr/>
              <a:t>01.08.2022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587194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2" y="381000"/>
            <a:ext cx="2949178" cy="13335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822856"/>
            <a:ext cx="4629150" cy="40613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2" y="1714500"/>
            <a:ext cx="2949178" cy="3176323"/>
          </a:xfrm>
        </p:spPr>
        <p:txBody>
          <a:bodyPr/>
          <a:lstStyle>
            <a:lvl1pPr marL="0" indent="0">
              <a:buNone/>
              <a:defRPr sz="1600"/>
            </a:lvl1pPr>
            <a:lvl2pPr marL="457181" indent="0">
              <a:buNone/>
              <a:defRPr sz="1400"/>
            </a:lvl2pPr>
            <a:lvl3pPr marL="914361" indent="0">
              <a:buNone/>
              <a:defRPr sz="1200"/>
            </a:lvl3pPr>
            <a:lvl4pPr marL="1371542" indent="0">
              <a:buNone/>
              <a:defRPr sz="1000"/>
            </a:lvl4pPr>
            <a:lvl5pPr marL="1828724" indent="0">
              <a:buNone/>
              <a:defRPr sz="1000"/>
            </a:lvl5pPr>
            <a:lvl6pPr marL="2285904" indent="0">
              <a:buNone/>
              <a:defRPr sz="1000"/>
            </a:lvl6pPr>
            <a:lvl7pPr marL="2743085" indent="0">
              <a:buNone/>
              <a:defRPr sz="1000"/>
            </a:lvl7pPr>
            <a:lvl8pPr marL="3200265" indent="0">
              <a:buNone/>
              <a:defRPr sz="1000"/>
            </a:lvl8pPr>
            <a:lvl9pPr marL="3657446"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01.08.2022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1926096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2" y="381000"/>
            <a:ext cx="2949178" cy="13335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822856"/>
            <a:ext cx="4629150" cy="4061354"/>
          </a:xfrm>
        </p:spPr>
        <p:txBody>
          <a:bodyPr anchor="t"/>
          <a:lstStyle>
            <a:lvl1pPr marL="0" indent="0">
              <a:buNone/>
              <a:defRPr sz="3200"/>
            </a:lvl1pPr>
            <a:lvl2pPr marL="457181" indent="0">
              <a:buNone/>
              <a:defRPr sz="2800"/>
            </a:lvl2pPr>
            <a:lvl3pPr marL="914361" indent="0">
              <a:buNone/>
              <a:defRPr sz="2400"/>
            </a:lvl3pPr>
            <a:lvl4pPr marL="1371542" indent="0">
              <a:buNone/>
              <a:defRPr sz="2000"/>
            </a:lvl4pPr>
            <a:lvl5pPr marL="1828724" indent="0">
              <a:buNone/>
              <a:defRPr sz="2000"/>
            </a:lvl5pPr>
            <a:lvl6pPr marL="2285904" indent="0">
              <a:buNone/>
              <a:defRPr sz="2000"/>
            </a:lvl6pPr>
            <a:lvl7pPr marL="2743085" indent="0">
              <a:buNone/>
              <a:defRPr sz="2000"/>
            </a:lvl7pPr>
            <a:lvl8pPr marL="3200265" indent="0">
              <a:buNone/>
              <a:defRPr sz="2000"/>
            </a:lvl8pPr>
            <a:lvl9pPr marL="3657446"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2" y="1714500"/>
            <a:ext cx="2949178" cy="3176323"/>
          </a:xfrm>
        </p:spPr>
        <p:txBody>
          <a:bodyPr/>
          <a:lstStyle>
            <a:lvl1pPr marL="0" indent="0">
              <a:buNone/>
              <a:defRPr sz="1600"/>
            </a:lvl1pPr>
            <a:lvl2pPr marL="457181" indent="0">
              <a:buNone/>
              <a:defRPr sz="1400"/>
            </a:lvl2pPr>
            <a:lvl3pPr marL="914361" indent="0">
              <a:buNone/>
              <a:defRPr sz="1200"/>
            </a:lvl3pPr>
            <a:lvl4pPr marL="1371542" indent="0">
              <a:buNone/>
              <a:defRPr sz="1000"/>
            </a:lvl4pPr>
            <a:lvl5pPr marL="1828724" indent="0">
              <a:buNone/>
              <a:defRPr sz="1000"/>
            </a:lvl5pPr>
            <a:lvl6pPr marL="2285904" indent="0">
              <a:buNone/>
              <a:defRPr sz="1000"/>
            </a:lvl6pPr>
            <a:lvl7pPr marL="2743085" indent="0">
              <a:buNone/>
              <a:defRPr sz="1000"/>
            </a:lvl7pPr>
            <a:lvl8pPr marL="3200265" indent="0">
              <a:buNone/>
              <a:defRPr sz="1000"/>
            </a:lvl8pPr>
            <a:lvl9pPr marL="3657446"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01.08.2022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3848589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4"/>
            <a:ext cx="7886700" cy="1104636"/>
          </a:xfrm>
          <a:prstGeom prst="rect">
            <a:avLst/>
          </a:prstGeom>
        </p:spPr>
        <p:txBody>
          <a:bodyPr vert="horz" lIns="91437" tIns="45718" rIns="91437" bIns="45718"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37" tIns="45718" rIns="91437" bIns="45718"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5296961"/>
            <a:ext cx="2057400" cy="304271"/>
          </a:xfrm>
          <a:prstGeom prst="rect">
            <a:avLst/>
          </a:prstGeom>
        </p:spPr>
        <p:txBody>
          <a:bodyPr vert="horz" lIns="91437" tIns="45718" rIns="91437" bIns="45718" rtlCol="0" anchor="ctr"/>
          <a:lstStyle>
            <a:lvl1pPr algn="l">
              <a:defRPr sz="1200">
                <a:solidFill>
                  <a:schemeClr val="tx1">
                    <a:tint val="75000"/>
                  </a:schemeClr>
                </a:solidFill>
              </a:defRPr>
            </a:lvl1pPr>
          </a:lstStyle>
          <a:p>
            <a:fld id="{B4C71EC6-210F-42DE-9C53-41977AD35B3D}" type="datetimeFigureOut">
              <a:rPr lang="ru-RU" smtClean="0"/>
              <a:pPr/>
              <a:t>01.08.2022</a:t>
            </a:fld>
            <a:endParaRPr lang="ru-RU"/>
          </a:p>
        </p:txBody>
      </p:sp>
      <p:sp>
        <p:nvSpPr>
          <p:cNvPr id="5" name="Footer Placeholder 4"/>
          <p:cNvSpPr>
            <a:spLocks noGrp="1"/>
          </p:cNvSpPr>
          <p:nvPr>
            <p:ph type="ftr" sz="quarter" idx="3"/>
          </p:nvPr>
        </p:nvSpPr>
        <p:spPr>
          <a:xfrm>
            <a:off x="3028950" y="5296961"/>
            <a:ext cx="3086100" cy="304271"/>
          </a:xfrm>
          <a:prstGeom prst="rect">
            <a:avLst/>
          </a:prstGeom>
        </p:spPr>
        <p:txBody>
          <a:bodyPr vert="horz" lIns="91437" tIns="45718" rIns="91437" bIns="45718"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1" y="5296961"/>
            <a:ext cx="2057400" cy="304271"/>
          </a:xfrm>
          <a:prstGeom prst="rect">
            <a:avLst/>
          </a:prstGeom>
        </p:spPr>
        <p:txBody>
          <a:bodyPr vert="horz" lIns="91437" tIns="45718" rIns="91437" bIns="45718"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extLst>
      <p:ext uri="{BB962C8B-B14F-4D97-AF65-F5344CB8AC3E}">
        <p14:creationId xmlns:p14="http://schemas.microsoft.com/office/powerpoint/2010/main" val="317809157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txStyles>
    <p:titleStyle>
      <a:lvl1pPr algn="l" defTabSz="91436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0" indent="-228590" algn="l" defTabSz="91436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1" indent="-228590" algn="l" defTabSz="91436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2" indent="-228590" algn="l" defTabSz="91436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2" indent="-228590"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4" indent="-228590"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5" indent="-228590"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75" indent="-228590"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56" indent="-228590"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36" indent="-228590"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1" rtl="0" eaLnBrk="1" latinLnBrk="0" hangingPunct="1">
        <a:defRPr sz="1800" kern="1200">
          <a:solidFill>
            <a:schemeClr val="tx1"/>
          </a:solidFill>
          <a:latin typeface="+mn-lt"/>
          <a:ea typeface="+mn-ea"/>
          <a:cs typeface="+mn-cs"/>
        </a:defRPr>
      </a:lvl1pPr>
      <a:lvl2pPr marL="457181" algn="l" defTabSz="914361" rtl="0" eaLnBrk="1" latinLnBrk="0" hangingPunct="1">
        <a:defRPr sz="1800" kern="1200">
          <a:solidFill>
            <a:schemeClr val="tx1"/>
          </a:solidFill>
          <a:latin typeface="+mn-lt"/>
          <a:ea typeface="+mn-ea"/>
          <a:cs typeface="+mn-cs"/>
        </a:defRPr>
      </a:lvl2pPr>
      <a:lvl3pPr marL="914361" algn="l" defTabSz="914361" rtl="0" eaLnBrk="1" latinLnBrk="0" hangingPunct="1">
        <a:defRPr sz="1800" kern="1200">
          <a:solidFill>
            <a:schemeClr val="tx1"/>
          </a:solidFill>
          <a:latin typeface="+mn-lt"/>
          <a:ea typeface="+mn-ea"/>
          <a:cs typeface="+mn-cs"/>
        </a:defRPr>
      </a:lvl3pPr>
      <a:lvl4pPr marL="1371542" algn="l" defTabSz="914361" rtl="0" eaLnBrk="1" latinLnBrk="0" hangingPunct="1">
        <a:defRPr sz="1800" kern="1200">
          <a:solidFill>
            <a:schemeClr val="tx1"/>
          </a:solidFill>
          <a:latin typeface="+mn-lt"/>
          <a:ea typeface="+mn-ea"/>
          <a:cs typeface="+mn-cs"/>
        </a:defRPr>
      </a:lvl4pPr>
      <a:lvl5pPr marL="1828724" algn="l" defTabSz="914361" rtl="0" eaLnBrk="1" latinLnBrk="0" hangingPunct="1">
        <a:defRPr sz="1800" kern="1200">
          <a:solidFill>
            <a:schemeClr val="tx1"/>
          </a:solidFill>
          <a:latin typeface="+mn-lt"/>
          <a:ea typeface="+mn-ea"/>
          <a:cs typeface="+mn-cs"/>
        </a:defRPr>
      </a:lvl5pPr>
      <a:lvl6pPr marL="2285904" algn="l" defTabSz="914361" rtl="0" eaLnBrk="1" latinLnBrk="0" hangingPunct="1">
        <a:defRPr sz="1800" kern="1200">
          <a:solidFill>
            <a:schemeClr val="tx1"/>
          </a:solidFill>
          <a:latin typeface="+mn-lt"/>
          <a:ea typeface="+mn-ea"/>
          <a:cs typeface="+mn-cs"/>
        </a:defRPr>
      </a:lvl6pPr>
      <a:lvl7pPr marL="2743085" algn="l" defTabSz="914361" rtl="0" eaLnBrk="1" latinLnBrk="0" hangingPunct="1">
        <a:defRPr sz="1800" kern="1200">
          <a:solidFill>
            <a:schemeClr val="tx1"/>
          </a:solidFill>
          <a:latin typeface="+mn-lt"/>
          <a:ea typeface="+mn-ea"/>
          <a:cs typeface="+mn-cs"/>
        </a:defRPr>
      </a:lvl7pPr>
      <a:lvl8pPr marL="3200265" algn="l" defTabSz="914361" rtl="0" eaLnBrk="1" latinLnBrk="0" hangingPunct="1">
        <a:defRPr sz="1800" kern="1200">
          <a:solidFill>
            <a:schemeClr val="tx1"/>
          </a:solidFill>
          <a:latin typeface="+mn-lt"/>
          <a:ea typeface="+mn-ea"/>
          <a:cs typeface="+mn-cs"/>
        </a:defRPr>
      </a:lvl8pPr>
      <a:lvl9pPr marL="3657446" algn="l" defTabSz="91436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3.png"/><Relationship Id="rId4" Type="http://schemas.openxmlformats.org/officeDocument/2006/relationships/image" Target="../media/image16.png"/><Relationship Id="rId9"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image" Target="../media/image27.jpe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jpeg"/><Relationship Id="rId1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www.cdc.gov/infectioncontrol/pdf/guidelines/isolation-guidelines.pdf"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www.cdc.gov/infectioncontrol/pdf/guidelines/isolation-guidelines.pdf"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oleObject" Target="../embeddings/oleObject1.bin"/><Relationship Id="rId7" Type="http://schemas.openxmlformats.org/officeDocument/2006/relationships/package" Target="../embeddings/_________Microsoft_Word2.docx"/><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3.emf"/><Relationship Id="rId10" Type="http://schemas.openxmlformats.org/officeDocument/2006/relationships/hyperlink" Target="https://www.cdc.gov/infectioncontrol/guidelines/isolation/index.html" TargetMode="External"/><Relationship Id="rId4" Type="http://schemas.openxmlformats.org/officeDocument/2006/relationships/package" Target="../embeddings/_________Microsoft_Word1.docx"/><Relationship Id="rId9" Type="http://schemas.openxmlformats.org/officeDocument/2006/relationships/image" Target="../media/image3.png"/></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image" Target="../media/image27.jpe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jpeg"/><Relationship Id="rId14" Type="http://schemas.openxmlformats.org/officeDocument/2006/relationships/image" Target="../media/image3.png"/></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3.pn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61.emf"/><Relationship Id="rId5" Type="http://schemas.openxmlformats.org/officeDocument/2006/relationships/package" Target="../embeddings/_________Microsoft_Word3.docx"/><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cdc.gov/infectioncontrol/guidelines/isolation/appendix/type-duration-precautions.html" TargetMode="Externa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66.emf"/><Relationship Id="rId5" Type="http://schemas.openxmlformats.org/officeDocument/2006/relationships/package" Target="../embeddings/_________Microsoft_Word4.docx"/><Relationship Id="rId4" Type="http://schemas.openxmlformats.org/officeDocument/2006/relationships/oleObject" Target="../embeddings/oleObject4.bin"/></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67.png"/><Relationship Id="rId4" Type="http://schemas.openxmlformats.org/officeDocument/2006/relationships/oleObject" Target="../embeddings/oleObject5.bin"/></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8.jpeg"/><Relationship Id="rId4" Type="http://schemas.openxmlformats.org/officeDocument/2006/relationships/image" Target="../media/image77.jpeg"/></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1.jpeg"/><Relationship Id="rId4" Type="http://schemas.openxmlformats.org/officeDocument/2006/relationships/image" Target="../media/image80.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cdc.gov/infectioncontrol/pdf/guidelines/isolation-guidelines.pdf"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7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s://www.cdc.gov/infectioncontrol/pdf/guidelines/isolation-guidelines.pdf" TargetMode="External"/><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70.png"/><Relationship Id="rId4" Type="http://schemas.openxmlformats.org/officeDocument/2006/relationships/image" Target="../media/image102.png"/><Relationship Id="rId9" Type="http://schemas.openxmlformats.org/officeDocument/2006/relationships/image" Target="../media/image107.png"/></Relationships>
</file>

<file path=ppt/slides/_rels/slide8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8.em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9.em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89.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70.png"/><Relationship Id="rId2" Type="http://schemas.openxmlformats.org/officeDocument/2006/relationships/image" Target="../media/image115.jpeg"/><Relationship Id="rId1" Type="http://schemas.openxmlformats.org/officeDocument/2006/relationships/slideLayout" Target="../slideLayouts/slideLayout7.xml"/><Relationship Id="rId6" Type="http://schemas.openxmlformats.org/officeDocument/2006/relationships/hyperlink" Target="https://openwho.org/courses/IPC-TBP-EN" TargetMode="External"/><Relationship Id="rId5" Type="http://schemas.openxmlformats.org/officeDocument/2006/relationships/image" Target="../media/image118.jpeg"/><Relationship Id="rId4" Type="http://schemas.openxmlformats.org/officeDocument/2006/relationships/image" Target="../media/image117.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hyperlink" Target="https://youtu.be/Mp-EE0Z2X3k" TargetMode="External"/><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hyperlink" Target="https://alfamedex.ru/blog/articles/993.html" TargetMode="External"/><Relationship Id="rId13" Type="http://schemas.openxmlformats.org/officeDocument/2006/relationships/image" Target="../media/image70.png"/><Relationship Id="rId3" Type="http://schemas.openxmlformats.org/officeDocument/2006/relationships/hyperlink" Target="https://www.who.int/ru/news-room/fact-sheets/detail/blood-safety-and-availability" TargetMode="External"/><Relationship Id="rId7" Type="http://schemas.openxmlformats.org/officeDocument/2006/relationships/hyperlink" Target="https://www.cdc.gov/std/treatment-guidelines/hiv.htm" TargetMode="External"/><Relationship Id="rId12" Type="http://schemas.openxmlformats.org/officeDocument/2006/relationships/hyperlink" Target="https://www.cdc.gov/infectioncontrol/guidelines/isolation/appendix/type-duration-precautions.html" TargetMode="External"/><Relationship Id="rId2" Type="http://schemas.openxmlformats.org/officeDocument/2006/relationships/hyperlink" Target="https://www.who.int/ru/health-topics" TargetMode="External"/><Relationship Id="rId1" Type="http://schemas.openxmlformats.org/officeDocument/2006/relationships/slideLayout" Target="../slideLayouts/slideLayout2.xml"/><Relationship Id="rId6" Type="http://schemas.openxmlformats.org/officeDocument/2006/relationships/hyperlink" Target="https://www.cdc.gov/infectioncontrol/guidelines/isolation/index.html" TargetMode="External"/><Relationship Id="rId11" Type="http://schemas.openxmlformats.org/officeDocument/2006/relationships/hyperlink" Target="https://www.cdc.gov/infectioncontrol/guidelines/isolation/appendix/index.html" TargetMode="External"/><Relationship Id="rId5" Type="http://schemas.openxmlformats.org/officeDocument/2006/relationships/hyperlink" Target="https://openwho.org/courses/IPC-TBP-EN" TargetMode="External"/><Relationship Id="rId10" Type="http://schemas.openxmlformats.org/officeDocument/2006/relationships/hyperlink" Target="https://www.cdc.gov/infectioncontrol/pdf/guidelines/isolation-guidelines-H.pdf" TargetMode="External"/><Relationship Id="rId4" Type="http://schemas.openxmlformats.org/officeDocument/2006/relationships/hyperlink" Target="https://www.who.int/ru/news-room/fact-sheets/detail/plague" TargetMode="External"/><Relationship Id="rId9" Type="http://schemas.openxmlformats.org/officeDocument/2006/relationships/hyperlink" Target="https://www.cdc.gov/infectioncontrol/guidelines/environmental/index.html"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hyperlink" Target="https://hls.kz/"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00034" y="1000112"/>
            <a:ext cx="8312270" cy="1603811"/>
          </a:xfrm>
        </p:spPr>
        <p:txBody>
          <a:bodyPr>
            <a:noAutofit/>
          </a:bodyPr>
          <a:lstStyle/>
          <a:p>
            <a:r>
              <a:rPr lang="kk-KZ" sz="3600" dirty="0" smtClean="0">
                <a:latin typeface="Times New Roman" panose="02020603050405020304" pitchFamily="18" charset="0"/>
                <a:cs typeface="Times New Roman" panose="02020603050405020304" pitchFamily="18" charset="0"/>
              </a:rPr>
              <a:t>Стандартные меры предосторожности. Оценка рисков, с разработкой плана по улучшению мер предосторожности.</a:t>
            </a:r>
            <a:endParaRPr lang="ru-RU" sz="3600" dirty="0"/>
          </a:p>
        </p:txBody>
      </p:sp>
      <p:pic>
        <p:nvPicPr>
          <p:cNvPr id="4" name="Рисунок 3"/>
          <p:cNvPicPr>
            <a:picLocks noChangeAspect="1"/>
          </p:cNvPicPr>
          <p:nvPr/>
        </p:nvPicPr>
        <p:blipFill>
          <a:blip r:embed="rId3" cstate="print"/>
          <a:stretch>
            <a:fillRect/>
          </a:stretch>
        </p:blipFill>
        <p:spPr>
          <a:xfrm>
            <a:off x="395537" y="166630"/>
            <a:ext cx="819472" cy="691351"/>
          </a:xfrm>
          <a:prstGeom prst="rect">
            <a:avLst/>
          </a:prstGeom>
        </p:spPr>
      </p:pic>
      <p:sp>
        <p:nvSpPr>
          <p:cNvPr id="5" name="Прямоугольник 4"/>
          <p:cNvSpPr/>
          <p:nvPr/>
        </p:nvSpPr>
        <p:spPr>
          <a:xfrm>
            <a:off x="1215009" y="339182"/>
            <a:ext cx="4221088" cy="400105"/>
          </a:xfrm>
          <a:prstGeom prst="rect">
            <a:avLst/>
          </a:prstGeom>
        </p:spPr>
        <p:txBody>
          <a:bodyPr wrap="square" lIns="91437" tIns="45718" rIns="91437" bIns="45718">
            <a:spAutoFit/>
          </a:bodyPr>
          <a:lstStyle/>
          <a:p>
            <a:r>
              <a:rPr lang="ru-RU" sz="1000" cap="all" dirty="0">
                <a:latin typeface="Times New Roman" panose="02020603050405020304" pitchFamily="18" charset="0"/>
                <a:cs typeface="Times New Roman" panose="02020603050405020304" pitchFamily="18" charset="0"/>
              </a:rPr>
              <a:t>НАЦИОНАЛЬНЫЙ ЦЕНТР ОБЩЕСТВЕННОГО ЗДРАВООХРАНЕНИЯ</a:t>
            </a:r>
            <a:r>
              <a:rPr lang="ru-RU" sz="1000" dirty="0">
                <a:latin typeface="Times New Roman" panose="02020603050405020304" pitchFamily="18" charset="0"/>
                <a:cs typeface="Times New Roman" panose="02020603050405020304" pitchFamily="18" charset="0"/>
              </a:rPr>
              <a:t/>
            </a:r>
            <a:br>
              <a:rPr lang="ru-RU" sz="1000" dirty="0">
                <a:latin typeface="Times New Roman" panose="02020603050405020304" pitchFamily="18" charset="0"/>
                <a:cs typeface="Times New Roman" panose="02020603050405020304" pitchFamily="18" charset="0"/>
              </a:rPr>
            </a:br>
            <a:r>
              <a:rPr lang="ru-RU" sz="1000" cap="all" dirty="0">
                <a:latin typeface="Times New Roman" panose="02020603050405020304" pitchFamily="18" charset="0"/>
                <a:cs typeface="Times New Roman" panose="02020603050405020304" pitchFamily="18" charset="0"/>
              </a:rPr>
              <a:t>МИНИСТЕРСТВА ЗДРАВООХРАНЕНИЯ РЕСПУБЛИКИ КАЗАХСТАН</a:t>
            </a:r>
            <a:endParaRPr lang="ru-RU" sz="1000" dirty="0">
              <a:latin typeface="Times New Roman" panose="02020603050405020304" pitchFamily="18" charset="0"/>
              <a:cs typeface="Times New Roman" panose="02020603050405020304" pitchFamily="18" charset="0"/>
            </a:endParaRPr>
          </a:p>
        </p:txBody>
      </p:sp>
      <p:pic>
        <p:nvPicPr>
          <p:cNvPr id="8" name="Picture 2" descr="C:\Users\user\Desktop\Безымянный.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605"/>
          <a:stretch/>
        </p:blipFill>
        <p:spPr bwMode="auto">
          <a:xfrm>
            <a:off x="5436096" y="221876"/>
            <a:ext cx="3577782" cy="580858"/>
          </a:xfrm>
          <a:prstGeom prst="rect">
            <a:avLst/>
          </a:prstGeom>
          <a:noFill/>
          <a:extLst>
            <a:ext uri="{909E8E84-426E-40DD-AFC4-6F175D3DCCD1}">
              <a14:hiddenFill xmlns:a14="http://schemas.microsoft.com/office/drawing/2010/main">
                <a:solidFill>
                  <a:srgbClr val="FFFFFF"/>
                </a:solidFill>
              </a14:hiddenFill>
            </a:ext>
          </a:extLst>
        </p:spPr>
      </p:pic>
      <p:sp>
        <p:nvSpPr>
          <p:cNvPr id="10" name="Подзаголовок 2"/>
          <p:cNvSpPr>
            <a:spLocks noGrp="1"/>
          </p:cNvSpPr>
          <p:nvPr>
            <p:ph type="subTitle" idx="1"/>
          </p:nvPr>
        </p:nvSpPr>
        <p:spPr>
          <a:xfrm>
            <a:off x="428596" y="2715926"/>
            <a:ext cx="8572560" cy="2999074"/>
          </a:xfrm>
        </p:spPr>
        <p:txBody>
          <a:bodyPr>
            <a:noAutofit/>
          </a:bodyPr>
          <a:lstStyle/>
          <a:p>
            <a:pPr algn="l"/>
            <a:r>
              <a:rPr lang="kk-KZ" sz="2000" dirty="0">
                <a:latin typeface="Times New Roman" panose="02020603050405020304" pitchFamily="18" charset="0"/>
                <a:cs typeface="Times New Roman" panose="02020603050405020304" pitchFamily="18" charset="0"/>
              </a:rPr>
              <a:t>М</a:t>
            </a:r>
            <a:r>
              <a:rPr lang="kk-KZ" sz="2000" dirty="0" smtClean="0">
                <a:latin typeface="Times New Roman" panose="02020603050405020304" pitchFamily="18" charset="0"/>
                <a:cs typeface="Times New Roman" panose="02020603050405020304" pitchFamily="18" charset="0"/>
              </a:rPr>
              <a:t>ентор:</a:t>
            </a:r>
            <a:r>
              <a:rPr lang="ru-RU" sz="2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ru-RU" sz="2000" dirty="0" smtClean="0">
                <a:solidFill>
                  <a:schemeClr val="tx1">
                    <a:lumMod val="85000"/>
                    <a:lumOff val="15000"/>
                  </a:schemeClr>
                </a:solidFill>
                <a:latin typeface="Times New Roman" panose="02020603050405020304" pitchFamily="18" charset="0"/>
                <a:cs typeface="Times New Roman" panose="02020603050405020304" pitchFamily="18" charset="0"/>
              </a:rPr>
              <a:t>Главный эпидемиолог Департамента эпидемиологического контроля КФ "</a:t>
            </a:r>
            <a:r>
              <a:rPr lang="ru-RU" sz="2000" dirty="0" err="1" smtClean="0">
                <a:solidFill>
                  <a:schemeClr val="tx1">
                    <a:lumMod val="85000"/>
                    <a:lumOff val="15000"/>
                  </a:schemeClr>
                </a:solidFill>
                <a:latin typeface="Times New Roman" panose="02020603050405020304" pitchFamily="18" charset="0"/>
                <a:cs typeface="Times New Roman" panose="02020603050405020304" pitchFamily="18" charset="0"/>
              </a:rPr>
              <a:t>University</a:t>
            </a:r>
            <a:r>
              <a:rPr lang="ru-RU" sz="20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ru-RU" sz="2000" dirty="0" err="1" smtClean="0">
                <a:solidFill>
                  <a:schemeClr val="tx1">
                    <a:lumMod val="85000"/>
                    <a:lumOff val="15000"/>
                  </a:schemeClr>
                </a:solidFill>
                <a:latin typeface="Times New Roman" panose="02020603050405020304" pitchFamily="18" charset="0"/>
                <a:cs typeface="Times New Roman" panose="02020603050405020304" pitchFamily="18" charset="0"/>
              </a:rPr>
              <a:t>Medical</a:t>
            </a:r>
            <a:r>
              <a:rPr lang="ru-RU" sz="20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ru-RU" sz="2000" dirty="0" err="1" smtClean="0">
                <a:solidFill>
                  <a:schemeClr val="tx1">
                    <a:lumMod val="85000"/>
                    <a:lumOff val="15000"/>
                  </a:schemeClr>
                </a:solidFill>
                <a:latin typeface="Times New Roman" panose="02020603050405020304" pitchFamily="18" charset="0"/>
                <a:cs typeface="Times New Roman" panose="02020603050405020304" pitchFamily="18" charset="0"/>
              </a:rPr>
              <a:t>Center</a:t>
            </a:r>
            <a:r>
              <a:rPr lang="ru-RU" sz="2000" dirty="0" smtClean="0">
                <a:solidFill>
                  <a:schemeClr val="tx1">
                    <a:lumMod val="85000"/>
                    <a:lumOff val="15000"/>
                  </a:schemeClr>
                </a:solidFill>
                <a:latin typeface="Times New Roman" panose="02020603050405020304" pitchFamily="18" charset="0"/>
                <a:cs typeface="Times New Roman" panose="02020603050405020304" pitchFamily="18" charset="0"/>
              </a:rPr>
              <a:t>", врач эпидемиолог высшей категории, магистр общественного здравоохранения </a:t>
            </a:r>
          </a:p>
          <a:p>
            <a:pPr algn="l"/>
            <a:r>
              <a:rPr lang="ru-RU" sz="2000" b="1"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ru-RU" sz="2000" b="1" dirty="0" err="1" smtClean="0">
                <a:solidFill>
                  <a:schemeClr val="tx1">
                    <a:lumMod val="85000"/>
                    <a:lumOff val="15000"/>
                  </a:schemeClr>
                </a:solidFill>
                <a:latin typeface="Times New Roman" panose="02020603050405020304" pitchFamily="18" charset="0"/>
                <a:cs typeface="Times New Roman" panose="02020603050405020304" pitchFamily="18" charset="0"/>
              </a:rPr>
              <a:t>Агажаева</a:t>
            </a:r>
            <a:r>
              <a:rPr lang="ru-RU" sz="2000" b="1"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ru-RU" sz="2000" b="1" dirty="0" err="1" smtClean="0">
                <a:solidFill>
                  <a:schemeClr val="tx1">
                    <a:lumMod val="85000"/>
                    <a:lumOff val="15000"/>
                  </a:schemeClr>
                </a:solidFill>
                <a:latin typeface="Times New Roman" panose="02020603050405020304" pitchFamily="18" charset="0"/>
                <a:cs typeface="Times New Roman" panose="02020603050405020304" pitchFamily="18" charset="0"/>
              </a:rPr>
              <a:t>Гаухар</a:t>
            </a:r>
            <a:r>
              <a:rPr lang="ru-RU" sz="2000" b="1"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ru-RU" sz="2000" b="1" dirty="0" err="1" smtClean="0">
                <a:solidFill>
                  <a:schemeClr val="tx1">
                    <a:lumMod val="85000"/>
                    <a:lumOff val="15000"/>
                  </a:schemeClr>
                </a:solidFill>
                <a:latin typeface="Times New Roman" panose="02020603050405020304" pitchFamily="18" charset="0"/>
                <a:cs typeface="Times New Roman" panose="02020603050405020304" pitchFamily="18" charset="0"/>
              </a:rPr>
              <a:t>Онерхановна</a:t>
            </a:r>
            <a:r>
              <a:rPr lang="ru-RU" sz="2000" b="1" dirty="0" smtClean="0">
                <a:solidFill>
                  <a:schemeClr val="tx1">
                    <a:lumMod val="85000"/>
                    <a:lumOff val="15000"/>
                  </a:schemeClr>
                </a:solidFill>
                <a:latin typeface="Times New Roman" panose="02020603050405020304" pitchFamily="18" charset="0"/>
                <a:cs typeface="Times New Roman" panose="02020603050405020304" pitchFamily="18" charset="0"/>
              </a:rPr>
              <a:t>.</a:t>
            </a:r>
            <a:r>
              <a:rPr lang="kk-KZ" sz="2000" dirty="0" smtClean="0">
                <a:latin typeface="Times New Roman" panose="02020603050405020304" pitchFamily="18" charset="0"/>
                <a:cs typeface="Times New Roman" panose="02020603050405020304" pitchFamily="18" charset="0"/>
              </a:rPr>
              <a:t> </a:t>
            </a:r>
            <a:endParaRPr lang="ru-RU" sz="2000" dirty="0" smtClean="0">
              <a:latin typeface="Times New Roman" panose="02020603050405020304" pitchFamily="18" charset="0"/>
              <a:cs typeface="Times New Roman" panose="02020603050405020304" pitchFamily="18" charset="0"/>
            </a:endParaRPr>
          </a:p>
          <a:p>
            <a:pPr algn="r"/>
            <a:r>
              <a:rPr lang="ru-RU" sz="2000" b="1" i="1" dirty="0" smtClean="0">
                <a:solidFill>
                  <a:schemeClr val="tx1">
                    <a:lumMod val="85000"/>
                    <a:lumOff val="15000"/>
                  </a:schemeClr>
                </a:solidFill>
                <a:latin typeface="Times New Roman" panose="02020603050405020304" pitchFamily="18" charset="0"/>
                <a:cs typeface="Times New Roman" panose="02020603050405020304" pitchFamily="18" charset="0"/>
              </a:rPr>
              <a:t>	Подготовили </a:t>
            </a:r>
            <a:r>
              <a:rPr lang="ru-RU" sz="2000" b="1" i="1" dirty="0">
                <a:solidFill>
                  <a:schemeClr val="tx1">
                    <a:lumMod val="85000"/>
                    <a:lumOff val="15000"/>
                  </a:schemeClr>
                </a:solidFill>
                <a:latin typeface="Times New Roman" panose="02020603050405020304" pitchFamily="18" charset="0"/>
                <a:cs typeface="Times New Roman" panose="02020603050405020304" pitchFamily="18" charset="0"/>
              </a:rPr>
              <a:t>слушатели</a:t>
            </a:r>
            <a:r>
              <a:rPr lang="ru-RU" sz="2000" b="1" i="1"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ru-RU" sz="2000" b="1" i="1" dirty="0" err="1" smtClean="0">
                <a:solidFill>
                  <a:schemeClr val="tx1">
                    <a:lumMod val="85000"/>
                    <a:lumOff val="15000"/>
                  </a:schemeClr>
                </a:solidFill>
                <a:latin typeface="Times New Roman" panose="02020603050405020304" pitchFamily="18" charset="0"/>
                <a:cs typeface="Times New Roman" panose="02020603050405020304" pitchFamily="18" charset="0"/>
              </a:rPr>
              <a:t>Ғабсалық </a:t>
            </a:r>
            <a:r>
              <a:rPr lang="ru-RU" sz="2000" b="1" i="1" dirty="0" smtClean="0">
                <a:solidFill>
                  <a:schemeClr val="tx1">
                    <a:lumMod val="85000"/>
                    <a:lumOff val="15000"/>
                  </a:schemeClr>
                </a:solidFill>
                <a:latin typeface="Times New Roman" panose="02020603050405020304" pitchFamily="18" charset="0"/>
                <a:cs typeface="Times New Roman" panose="02020603050405020304" pitchFamily="18" charset="0"/>
              </a:rPr>
              <a:t>Д.Т.</a:t>
            </a:r>
          </a:p>
          <a:p>
            <a:pPr algn="r"/>
            <a:r>
              <a:rPr lang="kk-KZ" sz="2000" b="1" i="1" dirty="0" smtClean="0">
                <a:solidFill>
                  <a:schemeClr val="tx1">
                    <a:lumMod val="85000"/>
                    <a:lumOff val="15000"/>
                  </a:schemeClr>
                </a:solidFill>
                <a:latin typeface="Times New Roman" panose="02020603050405020304" pitchFamily="18" charset="0"/>
                <a:cs typeface="Times New Roman" panose="02020603050405020304" pitchFamily="18" charset="0"/>
              </a:rPr>
              <a:t>Оспанова А.Т.</a:t>
            </a:r>
          </a:p>
          <a:p>
            <a:pPr algn="r"/>
            <a:r>
              <a:rPr lang="kk-KZ" sz="2000" b="1" i="1" dirty="0" smtClean="0">
                <a:solidFill>
                  <a:schemeClr val="tx1">
                    <a:lumMod val="85000"/>
                    <a:lumOff val="15000"/>
                  </a:schemeClr>
                </a:solidFill>
                <a:latin typeface="Times New Roman" panose="02020603050405020304" pitchFamily="18" charset="0"/>
                <a:cs typeface="Times New Roman" panose="02020603050405020304" pitchFamily="18" charset="0"/>
              </a:rPr>
              <a:t>Катенова С.Ш.</a:t>
            </a:r>
          </a:p>
          <a:p>
            <a:pPr algn="r"/>
            <a:r>
              <a:rPr lang="kk-KZ" sz="2000" b="1" i="1" dirty="0" smtClean="0">
                <a:solidFill>
                  <a:schemeClr val="tx1">
                    <a:lumMod val="85000"/>
                    <a:lumOff val="15000"/>
                  </a:schemeClr>
                </a:solidFill>
                <a:latin typeface="Times New Roman" panose="02020603050405020304" pitchFamily="18" charset="0"/>
                <a:cs typeface="Times New Roman" panose="02020603050405020304" pitchFamily="18" charset="0"/>
              </a:rPr>
              <a:t>Тәттіғалиева А.Б.</a:t>
            </a:r>
            <a:endParaRPr lang="ru-RU" sz="2000" b="1" i="1" dirty="0" smtClean="0">
              <a:solidFill>
                <a:schemeClr val="tx1">
                  <a:lumMod val="85000"/>
                  <a:lumOff val="15000"/>
                </a:schemeClr>
              </a:solidFill>
              <a:latin typeface="Times New Roman" panose="02020603050405020304" pitchFamily="18" charset="0"/>
              <a:cs typeface="Times New Roman" panose="02020603050405020304" pitchFamily="18" charset="0"/>
            </a:endParaRPr>
          </a:p>
          <a:p>
            <a:pPr algn="r"/>
            <a:endParaRPr lang="ru-RU" sz="2000" b="1" i="1" dirty="0" smtClean="0">
              <a:solidFill>
                <a:schemeClr val="tx1">
                  <a:lumMod val="85000"/>
                  <a:lumOff val="15000"/>
                </a:schemeClr>
              </a:solidFill>
              <a:latin typeface="Times New Roman" panose="02020603050405020304" pitchFamily="18" charset="0"/>
              <a:cs typeface="Times New Roman" panose="02020603050405020304" pitchFamily="18" charset="0"/>
            </a:endParaRPr>
          </a:p>
          <a:p>
            <a:pPr algn="r"/>
            <a:endParaRPr lang="ru-RU" sz="2000" b="1" i="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22334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40"/>
          <p:cNvSpPr txBox="1">
            <a:spLocks noGrp="1"/>
          </p:cNvSpPr>
          <p:nvPr>
            <p:ph type="body" idx="1"/>
          </p:nvPr>
        </p:nvSpPr>
        <p:spPr>
          <a:xfrm>
            <a:off x="428596" y="1357302"/>
            <a:ext cx="8424001" cy="3531000"/>
          </a:xfrm>
          <a:prstGeom prst="rect">
            <a:avLst/>
          </a:prstGeom>
          <a:noFill/>
          <a:ln>
            <a:noFill/>
          </a:ln>
        </p:spPr>
        <p:txBody>
          <a:bodyPr spcFirstLastPara="1" wrap="square" lIns="18000" tIns="0" rIns="18000" bIns="0" anchor="t" anchorCtr="0">
            <a:noAutofit/>
          </a:bodyPr>
          <a:lstStyle/>
          <a:p>
            <a:pPr marL="0" lvl="0" indent="0" algn="ctr" rtl="0">
              <a:lnSpc>
                <a:spcPct val="110000"/>
              </a:lnSpc>
              <a:spcBef>
                <a:spcPts val="0"/>
              </a:spcBef>
              <a:spcAft>
                <a:spcPts val="0"/>
              </a:spcAft>
              <a:buSzPts val="1920"/>
              <a:buFont typeface="Arial"/>
              <a:buNone/>
            </a:pPr>
            <a:r>
              <a:rPr lang="ru-RU" sz="2400" dirty="0">
                <a:latin typeface="Times New Roman" pitchFamily="18" charset="0"/>
                <a:cs typeface="Times New Roman" pitchFamily="18" charset="0"/>
              </a:rPr>
              <a:t>Изоляция – это </a:t>
            </a:r>
            <a:r>
              <a:rPr lang="ru-RU" sz="2400" b="1" dirty="0">
                <a:latin typeface="Times New Roman" pitchFamily="18" charset="0"/>
                <a:cs typeface="Times New Roman" pitchFamily="18" charset="0"/>
              </a:rPr>
              <a:t>барьер</a:t>
            </a:r>
            <a:r>
              <a:rPr lang="ru-RU" sz="2400" dirty="0">
                <a:latin typeface="Times New Roman" pitchFamily="18" charset="0"/>
                <a:cs typeface="Times New Roman" pitchFamily="18" charset="0"/>
              </a:rPr>
              <a:t> для предотвращения распространения микроорганизмов</a:t>
            </a:r>
            <a:endParaRPr sz="2400">
              <a:latin typeface="Times New Roman" pitchFamily="18" charset="0"/>
              <a:cs typeface="Times New Roman" pitchFamily="18" charset="0"/>
            </a:endParaRPr>
          </a:p>
          <a:p>
            <a:pPr marL="0" lvl="0" indent="0" algn="l" rtl="0">
              <a:lnSpc>
                <a:spcPct val="110000"/>
              </a:lnSpc>
              <a:spcBef>
                <a:spcPts val="1600"/>
              </a:spcBef>
              <a:spcAft>
                <a:spcPts val="0"/>
              </a:spcAft>
              <a:buSzPts val="1920"/>
              <a:buFont typeface="Arial"/>
              <a:buNone/>
            </a:pPr>
            <a:endParaRPr sz="2400">
              <a:latin typeface="Times New Roman" pitchFamily="18" charset="0"/>
              <a:cs typeface="Times New Roman" pitchFamily="18" charset="0"/>
            </a:endParaRPr>
          </a:p>
        </p:txBody>
      </p:sp>
      <p:sp>
        <p:nvSpPr>
          <p:cNvPr id="376" name="Google Shape;376;p40"/>
          <p:cNvSpPr txBox="1">
            <a:spLocks noGrp="1"/>
          </p:cNvSpPr>
          <p:nvPr>
            <p:ph type="title"/>
          </p:nvPr>
        </p:nvSpPr>
        <p:spPr>
          <a:xfrm>
            <a:off x="1785918" y="428608"/>
            <a:ext cx="6120000" cy="600000"/>
          </a:xfrm>
          <a:prstGeom prst="rect">
            <a:avLst/>
          </a:prstGeom>
          <a:noFill/>
          <a:ln>
            <a:noFill/>
          </a:ln>
        </p:spPr>
        <p:txBody>
          <a:bodyPr spcFirstLastPara="1" wrap="square" lIns="18000" tIns="0" rIns="360000" bIns="0" anchor="b" anchorCtr="0">
            <a:noAutofit/>
          </a:bodyPr>
          <a:lstStyle/>
          <a:p>
            <a:pPr marL="0" lvl="0" indent="0" algn="ctr" rtl="0">
              <a:lnSpc>
                <a:spcPct val="90000"/>
              </a:lnSpc>
              <a:spcBef>
                <a:spcPts val="0"/>
              </a:spcBef>
              <a:spcAft>
                <a:spcPts val="0"/>
              </a:spcAft>
              <a:buClr>
                <a:srgbClr val="0092CC"/>
              </a:buClr>
              <a:buSzPts val="3200"/>
              <a:buFont typeface="Arial"/>
              <a:buNone/>
            </a:pPr>
            <a:r>
              <a:rPr lang="ru-RU" sz="2800" b="1" dirty="0">
                <a:latin typeface="Times New Roman" pitchFamily="18" charset="0"/>
                <a:cs typeface="Times New Roman" pitchFamily="18" charset="0"/>
              </a:rPr>
              <a:t>Для чего нужна изоляция?</a:t>
            </a:r>
            <a:endParaRPr sz="4000" b="1">
              <a:latin typeface="Times New Roman" pitchFamily="18" charset="0"/>
              <a:cs typeface="Times New Roman" pitchFamily="18" charset="0"/>
            </a:endParaRPr>
          </a:p>
        </p:txBody>
      </p:sp>
      <p:pic>
        <p:nvPicPr>
          <p:cNvPr id="377" name="Google Shape;377;p40"/>
          <p:cNvPicPr preferRelativeResize="0"/>
          <p:nvPr/>
        </p:nvPicPr>
        <p:blipFill rotWithShape="1">
          <a:blip r:embed="rId3" cstate="print">
            <a:alphaModFix/>
          </a:blip>
          <a:srcRect/>
          <a:stretch/>
        </p:blipFill>
        <p:spPr>
          <a:xfrm>
            <a:off x="841470" y="2624667"/>
            <a:ext cx="1945568" cy="1984205"/>
          </a:xfrm>
          <a:prstGeom prst="rect">
            <a:avLst/>
          </a:prstGeom>
          <a:noFill/>
          <a:ln>
            <a:noFill/>
          </a:ln>
        </p:spPr>
      </p:pic>
      <p:pic>
        <p:nvPicPr>
          <p:cNvPr id="378" name="Google Shape;378;p40"/>
          <p:cNvPicPr preferRelativeResize="0"/>
          <p:nvPr/>
        </p:nvPicPr>
        <p:blipFill rotWithShape="1">
          <a:blip r:embed="rId4" cstate="print">
            <a:alphaModFix/>
          </a:blip>
          <a:srcRect/>
          <a:stretch/>
        </p:blipFill>
        <p:spPr>
          <a:xfrm>
            <a:off x="2490127" y="2346922"/>
            <a:ext cx="1710579" cy="2719903"/>
          </a:xfrm>
          <a:prstGeom prst="rect">
            <a:avLst/>
          </a:prstGeom>
          <a:noFill/>
          <a:ln>
            <a:noFill/>
          </a:ln>
        </p:spPr>
      </p:pic>
      <p:pic>
        <p:nvPicPr>
          <p:cNvPr id="379" name="Google Shape;379;p40" descr="C:\Users\tremblayn\AppData\Local\Microsoft\Windows\Temporary Internet Files\Content.IE5\1SMGHXBB\flu_virionw[1].jpg"/>
          <p:cNvPicPr preferRelativeResize="0"/>
          <p:nvPr/>
        </p:nvPicPr>
        <p:blipFill rotWithShape="1">
          <a:blip r:embed="rId5" cstate="print">
            <a:alphaModFix/>
          </a:blip>
          <a:srcRect/>
          <a:stretch/>
        </p:blipFill>
        <p:spPr>
          <a:xfrm>
            <a:off x="2108201" y="2599635"/>
            <a:ext cx="400513" cy="317549"/>
          </a:xfrm>
          <a:prstGeom prst="rect">
            <a:avLst/>
          </a:prstGeom>
          <a:noFill/>
          <a:ln>
            <a:noFill/>
          </a:ln>
        </p:spPr>
      </p:pic>
      <p:pic>
        <p:nvPicPr>
          <p:cNvPr id="380" name="Google Shape;380;p40"/>
          <p:cNvPicPr preferRelativeResize="0"/>
          <p:nvPr/>
        </p:nvPicPr>
        <p:blipFill rotWithShape="1">
          <a:blip r:embed="rId6" cstate="print">
            <a:alphaModFix/>
          </a:blip>
          <a:srcRect/>
          <a:stretch/>
        </p:blipFill>
        <p:spPr>
          <a:xfrm>
            <a:off x="2267339" y="3030803"/>
            <a:ext cx="404642" cy="317549"/>
          </a:xfrm>
          <a:prstGeom prst="rect">
            <a:avLst/>
          </a:prstGeom>
          <a:noFill/>
          <a:ln>
            <a:noFill/>
          </a:ln>
        </p:spPr>
      </p:pic>
      <p:pic>
        <p:nvPicPr>
          <p:cNvPr id="381" name="Google Shape;381;p40"/>
          <p:cNvPicPr preferRelativeResize="0"/>
          <p:nvPr/>
        </p:nvPicPr>
        <p:blipFill rotWithShape="1">
          <a:blip r:embed="rId7" cstate="print">
            <a:alphaModFix/>
          </a:blip>
          <a:srcRect/>
          <a:stretch/>
        </p:blipFill>
        <p:spPr>
          <a:xfrm>
            <a:off x="3144002" y="2584448"/>
            <a:ext cx="224237" cy="175973"/>
          </a:xfrm>
          <a:prstGeom prst="rect">
            <a:avLst/>
          </a:prstGeom>
          <a:noFill/>
          <a:ln>
            <a:noFill/>
          </a:ln>
        </p:spPr>
      </p:pic>
      <p:pic>
        <p:nvPicPr>
          <p:cNvPr id="382" name="Google Shape;382;p40"/>
          <p:cNvPicPr preferRelativeResize="0"/>
          <p:nvPr/>
        </p:nvPicPr>
        <p:blipFill rotWithShape="1">
          <a:blip r:embed="rId8" cstate="print">
            <a:alphaModFix/>
          </a:blip>
          <a:srcRect/>
          <a:stretch/>
        </p:blipFill>
        <p:spPr>
          <a:xfrm>
            <a:off x="2683431" y="2758408"/>
            <a:ext cx="333452" cy="261682"/>
          </a:xfrm>
          <a:prstGeom prst="rect">
            <a:avLst/>
          </a:prstGeom>
          <a:noFill/>
          <a:ln>
            <a:noFill/>
          </a:ln>
        </p:spPr>
      </p:pic>
      <p:grpSp>
        <p:nvGrpSpPr>
          <p:cNvPr id="2" name="Google Shape;383;p40"/>
          <p:cNvGrpSpPr/>
          <p:nvPr/>
        </p:nvGrpSpPr>
        <p:grpSpPr>
          <a:xfrm>
            <a:off x="5214942" y="2285996"/>
            <a:ext cx="3161438" cy="2758760"/>
            <a:chOff x="423611" y="369"/>
            <a:chExt cx="3161438" cy="3310512"/>
          </a:xfrm>
        </p:grpSpPr>
        <p:sp>
          <p:nvSpPr>
            <p:cNvPr id="384" name="Google Shape;384;p40"/>
            <p:cNvSpPr/>
            <p:nvPr/>
          </p:nvSpPr>
          <p:spPr>
            <a:xfrm rot="10800000">
              <a:off x="931483" y="369"/>
              <a:ext cx="2653566" cy="979071"/>
            </a:xfrm>
            <a:prstGeom prst="homePlate">
              <a:avLst>
                <a:gd name="adj" fmla="val 50000"/>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0"/>
            <p:cNvSpPr txBox="1"/>
            <p:nvPr/>
          </p:nvSpPr>
          <p:spPr>
            <a:xfrm>
              <a:off x="1176251" y="369"/>
              <a:ext cx="2408798" cy="979071"/>
            </a:xfrm>
            <a:prstGeom prst="rect">
              <a:avLst/>
            </a:prstGeom>
            <a:noFill/>
            <a:ln>
              <a:noFill/>
            </a:ln>
          </p:spPr>
          <p:txBody>
            <a:bodyPr spcFirstLastPara="1" wrap="square" lIns="431725" tIns="60950" rIns="113775" bIns="60950" anchor="ctr" anchorCtr="0">
              <a:noAutofit/>
            </a:bodyPr>
            <a:lstStyle/>
            <a:p>
              <a:pPr marL="0" marR="0" lvl="0" indent="0" algn="ctr" rtl="0">
                <a:lnSpc>
                  <a:spcPct val="90000"/>
                </a:lnSpc>
                <a:spcBef>
                  <a:spcPts val="0"/>
                </a:spcBef>
                <a:spcAft>
                  <a:spcPts val="0"/>
                </a:spcAft>
                <a:buNone/>
              </a:pPr>
              <a:r>
                <a:rPr lang="ru-RU" sz="1600" b="0" i="0" u="none" strike="noStrike" cap="none" dirty="0">
                  <a:latin typeface="Arial"/>
                  <a:ea typeface="Arial"/>
                  <a:cs typeface="Arial"/>
                  <a:sym typeface="Arial"/>
                </a:rPr>
                <a:t>Собственная защита</a:t>
              </a:r>
              <a:endParaRPr/>
            </a:p>
          </p:txBody>
        </p:sp>
        <p:sp>
          <p:nvSpPr>
            <p:cNvPr id="386" name="Google Shape;386;p40"/>
            <p:cNvSpPr/>
            <p:nvPr/>
          </p:nvSpPr>
          <p:spPr>
            <a:xfrm>
              <a:off x="423611" y="1045"/>
              <a:ext cx="979071" cy="979071"/>
            </a:xfrm>
            <a:prstGeom prst="ellipse">
              <a:avLst/>
            </a:prstGeom>
            <a:blipFill rotWithShape="1">
              <a:blip r:embed="rId9" cstate="print">
                <a:alphaModFix/>
              </a:blip>
              <a:stretch>
                <a:fillRect l="-13997" r="-13999"/>
              </a:stretch>
            </a:blipFill>
            <a:ln w="1905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0"/>
            <p:cNvSpPr/>
            <p:nvPr/>
          </p:nvSpPr>
          <p:spPr>
            <a:xfrm rot="10800000">
              <a:off x="922938" y="2331810"/>
              <a:ext cx="2653566" cy="979071"/>
            </a:xfrm>
            <a:prstGeom prst="homePlate">
              <a:avLst>
                <a:gd name="adj" fmla="val 50000"/>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0"/>
            <p:cNvSpPr txBox="1"/>
            <p:nvPr/>
          </p:nvSpPr>
          <p:spPr>
            <a:xfrm>
              <a:off x="1167706" y="2331810"/>
              <a:ext cx="2408798" cy="979071"/>
            </a:xfrm>
            <a:prstGeom prst="rect">
              <a:avLst/>
            </a:prstGeom>
            <a:noFill/>
            <a:ln>
              <a:noFill/>
            </a:ln>
          </p:spPr>
          <p:txBody>
            <a:bodyPr spcFirstLastPara="1" wrap="square" lIns="431725" tIns="60950" rIns="113775" bIns="60950" anchor="ctr" anchorCtr="0">
              <a:noAutofit/>
            </a:bodyPr>
            <a:lstStyle/>
            <a:p>
              <a:pPr marL="0" marR="0" lvl="0" indent="0" algn="ctr" rtl="0">
                <a:lnSpc>
                  <a:spcPct val="90000"/>
                </a:lnSpc>
                <a:spcBef>
                  <a:spcPts val="0"/>
                </a:spcBef>
                <a:spcAft>
                  <a:spcPts val="0"/>
                </a:spcAft>
                <a:buNone/>
              </a:pPr>
              <a:r>
                <a:rPr lang="ru-RU" sz="1600" b="0" i="0" u="none" strike="noStrike" cap="none" dirty="0">
                  <a:latin typeface="Arial"/>
                  <a:ea typeface="Arial"/>
                  <a:cs typeface="Arial"/>
                  <a:sym typeface="Arial"/>
                </a:rPr>
                <a:t>Защита вашей семьи и общества</a:t>
              </a:r>
              <a:endParaRPr/>
            </a:p>
          </p:txBody>
        </p:sp>
        <p:sp>
          <p:nvSpPr>
            <p:cNvPr id="389" name="Google Shape;389;p40"/>
            <p:cNvSpPr/>
            <p:nvPr/>
          </p:nvSpPr>
          <p:spPr>
            <a:xfrm>
              <a:off x="437367" y="2331810"/>
              <a:ext cx="979071" cy="979071"/>
            </a:xfrm>
            <a:prstGeom prst="ellipse">
              <a:avLst/>
            </a:prstGeom>
            <a:blipFill rotWithShape="1">
              <a:blip r:embed="rId10" cstate="print">
                <a:alphaModFix/>
              </a:blip>
              <a:stretch>
                <a:fillRect l="-15999" r="-15998"/>
              </a:stretch>
            </a:blipFill>
            <a:ln w="1905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0"/>
            <p:cNvSpPr/>
            <p:nvPr/>
          </p:nvSpPr>
          <p:spPr>
            <a:xfrm rot="10800000">
              <a:off x="919356" y="1179548"/>
              <a:ext cx="2653566" cy="979071"/>
            </a:xfrm>
            <a:prstGeom prst="homePlate">
              <a:avLst>
                <a:gd name="adj" fmla="val 50000"/>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0"/>
            <p:cNvSpPr txBox="1"/>
            <p:nvPr/>
          </p:nvSpPr>
          <p:spPr>
            <a:xfrm>
              <a:off x="1164124" y="1179548"/>
              <a:ext cx="2408798" cy="979071"/>
            </a:xfrm>
            <a:prstGeom prst="rect">
              <a:avLst/>
            </a:prstGeom>
            <a:noFill/>
            <a:ln>
              <a:noFill/>
            </a:ln>
          </p:spPr>
          <p:txBody>
            <a:bodyPr spcFirstLastPara="1" wrap="square" lIns="431725" tIns="60950" rIns="113775" bIns="60950" anchor="ctr" anchorCtr="0">
              <a:noAutofit/>
            </a:bodyPr>
            <a:lstStyle/>
            <a:p>
              <a:pPr marL="0" marR="0" lvl="0" indent="0" algn="ctr" rtl="0">
                <a:lnSpc>
                  <a:spcPct val="90000"/>
                </a:lnSpc>
                <a:spcBef>
                  <a:spcPts val="0"/>
                </a:spcBef>
                <a:spcAft>
                  <a:spcPts val="0"/>
                </a:spcAft>
                <a:buNone/>
              </a:pPr>
              <a:r>
                <a:rPr lang="ru-RU" sz="1600" b="0" i="0" u="none" strike="noStrike" cap="none" dirty="0">
                  <a:latin typeface="Arial"/>
                  <a:ea typeface="Arial"/>
                  <a:cs typeface="Arial"/>
                  <a:sym typeface="Arial"/>
                </a:rPr>
                <a:t>Защита ваших пациентов</a:t>
              </a:r>
              <a:endParaRPr/>
            </a:p>
          </p:txBody>
        </p:sp>
        <p:sp>
          <p:nvSpPr>
            <p:cNvPr id="392" name="Google Shape;392;p40"/>
            <p:cNvSpPr/>
            <p:nvPr/>
          </p:nvSpPr>
          <p:spPr>
            <a:xfrm>
              <a:off x="432384" y="1179548"/>
              <a:ext cx="979071" cy="979071"/>
            </a:xfrm>
            <a:prstGeom prst="ellipse">
              <a:avLst/>
            </a:prstGeom>
            <a:blipFill rotWithShape="1">
              <a:blip r:embed="rId11" cstate="print">
                <a:alphaModFix/>
              </a:blip>
              <a:stretch>
                <a:fillRect l="-24998" r="-24998"/>
              </a:stretch>
            </a:blipFill>
            <a:ln w="1905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3" name="Рисунок 22"/>
          <p:cNvPicPr>
            <a:picLocks noChangeAspect="1"/>
          </p:cNvPicPr>
          <p:nvPr/>
        </p:nvPicPr>
        <p:blipFill>
          <a:blip r:embed="rId12" cstate="print"/>
          <a:stretch>
            <a:fillRect/>
          </a:stretch>
        </p:blipFill>
        <p:spPr>
          <a:xfrm>
            <a:off x="8264962" y="125927"/>
            <a:ext cx="677213" cy="571334"/>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0" name="Google Shape;400;p41"/>
          <p:cNvSpPr txBox="1">
            <a:spLocks noGrp="1"/>
          </p:cNvSpPr>
          <p:nvPr>
            <p:ph type="body" idx="1"/>
          </p:nvPr>
        </p:nvSpPr>
        <p:spPr>
          <a:xfrm>
            <a:off x="428596" y="1357302"/>
            <a:ext cx="8283967" cy="3531000"/>
          </a:xfrm>
          <a:prstGeom prst="rect">
            <a:avLst/>
          </a:prstGeom>
          <a:noFill/>
          <a:ln>
            <a:noFill/>
          </a:ln>
        </p:spPr>
        <p:txBody>
          <a:bodyPr spcFirstLastPara="1" wrap="square" lIns="18000" tIns="0" rIns="18000" bIns="0" anchor="t" anchorCtr="0">
            <a:noAutofit/>
          </a:bodyPr>
          <a:lstStyle/>
          <a:p>
            <a:pPr marL="0" lvl="0" indent="0" algn="l" rtl="0">
              <a:lnSpc>
                <a:spcPct val="110000"/>
              </a:lnSpc>
              <a:spcBef>
                <a:spcPts val="0"/>
              </a:spcBef>
              <a:spcAft>
                <a:spcPts val="0"/>
              </a:spcAft>
              <a:buSzPts val="1920"/>
              <a:buFont typeface="Arial"/>
              <a:buNone/>
            </a:pPr>
            <a:r>
              <a:rPr lang="ru-RU" sz="2000" dirty="0">
                <a:latin typeface="Times New Roman" pitchFamily="18" charset="0"/>
                <a:cs typeface="Times New Roman" pitchFamily="18" charset="0"/>
              </a:rPr>
              <a:t>Меры предосторожности от контактной передачи инфекции используются, когда у пациента есть или подозревается инфекционное заболевание, которое передается при прямом или непрямом контакте</a:t>
            </a:r>
            <a:endParaRPr sz="2000">
              <a:latin typeface="Times New Roman" pitchFamily="18" charset="0"/>
              <a:cs typeface="Times New Roman" pitchFamily="18" charset="0"/>
            </a:endParaRPr>
          </a:p>
          <a:p>
            <a:pPr marL="703263" lvl="1" indent="-342900" algn="l" rtl="0">
              <a:lnSpc>
                <a:spcPct val="110000"/>
              </a:lnSpc>
              <a:spcBef>
                <a:spcPts val="1100"/>
              </a:spcBef>
              <a:spcAft>
                <a:spcPts val="0"/>
              </a:spcAft>
              <a:buSzPts val="2000"/>
              <a:buChar char="•"/>
            </a:pPr>
            <a:r>
              <a:rPr lang="ru-RU" sz="2000" b="1" dirty="0">
                <a:latin typeface="Times New Roman" pitchFamily="18" charset="0"/>
                <a:cs typeface="Times New Roman" pitchFamily="18" charset="0"/>
              </a:rPr>
              <a:t>Прямой контакт </a:t>
            </a:r>
            <a:r>
              <a:rPr lang="ru-RU" sz="2000" dirty="0">
                <a:latin typeface="Times New Roman" pitchFamily="18" charset="0"/>
                <a:cs typeface="Times New Roman" pitchFamily="18" charset="0"/>
              </a:rPr>
              <a:t>происходит через прикосновение – человек может передавать микроорганизмы окружающим, прикоснувшись к ним (как в случае холеры, лихорадки </a:t>
            </a:r>
            <a:r>
              <a:rPr lang="ru-RU" sz="2000" dirty="0" err="1">
                <a:latin typeface="Times New Roman" pitchFamily="18" charset="0"/>
                <a:cs typeface="Times New Roman" pitchFamily="18" charset="0"/>
              </a:rPr>
              <a:t>Эбола</a:t>
            </a:r>
            <a:r>
              <a:rPr lang="ru-RU" sz="2000" dirty="0">
                <a:latin typeface="Times New Roman" pitchFamily="18" charset="0"/>
                <a:cs typeface="Times New Roman" pitchFamily="18" charset="0"/>
              </a:rPr>
              <a:t>, при дренировании раны)</a:t>
            </a:r>
            <a:endParaRPr sz="2000">
              <a:latin typeface="Times New Roman" pitchFamily="18" charset="0"/>
              <a:cs typeface="Times New Roman" pitchFamily="18" charset="0"/>
            </a:endParaRPr>
          </a:p>
          <a:p>
            <a:pPr marL="703263" lvl="1" indent="-342900" algn="l" rtl="0">
              <a:lnSpc>
                <a:spcPct val="110000"/>
              </a:lnSpc>
              <a:spcBef>
                <a:spcPts val="1100"/>
              </a:spcBef>
              <a:spcAft>
                <a:spcPts val="0"/>
              </a:spcAft>
              <a:buSzPts val="2000"/>
              <a:buChar char="•"/>
            </a:pPr>
            <a:r>
              <a:rPr lang="ru-RU" sz="2000" b="1" dirty="0">
                <a:latin typeface="Times New Roman" pitchFamily="18" charset="0"/>
                <a:cs typeface="Times New Roman" pitchFamily="18" charset="0"/>
              </a:rPr>
              <a:t>Непрямой контакт </a:t>
            </a:r>
            <a:r>
              <a:rPr lang="ru-RU" sz="2000" dirty="0">
                <a:latin typeface="Times New Roman" pitchFamily="18" charset="0"/>
                <a:cs typeface="Times New Roman" pitchFamily="18" charset="0"/>
              </a:rPr>
              <a:t>возникает, когда микроорганизмы передаются через зараженные объекты, например, если используемое пациентом оборудование передается другому пациенту без очистки и дезинфекции между использованием</a:t>
            </a:r>
            <a:endParaRPr sz="2000">
              <a:latin typeface="Times New Roman" pitchFamily="18" charset="0"/>
              <a:cs typeface="Times New Roman" pitchFamily="18" charset="0"/>
            </a:endParaRPr>
          </a:p>
        </p:txBody>
      </p:sp>
      <p:sp>
        <p:nvSpPr>
          <p:cNvPr id="401" name="Google Shape;401;p41"/>
          <p:cNvSpPr txBox="1">
            <a:spLocks noGrp="1"/>
          </p:cNvSpPr>
          <p:nvPr>
            <p:ph type="title"/>
          </p:nvPr>
        </p:nvSpPr>
        <p:spPr>
          <a:xfrm>
            <a:off x="642910" y="465939"/>
            <a:ext cx="7645056" cy="600000"/>
          </a:xfrm>
          <a:prstGeom prst="rect">
            <a:avLst/>
          </a:prstGeom>
          <a:noFill/>
          <a:ln>
            <a:noFill/>
          </a:ln>
        </p:spPr>
        <p:txBody>
          <a:bodyPr spcFirstLastPara="1" wrap="square" lIns="18000" tIns="0" rIns="360000" bIns="0" anchor="b" anchorCtr="0">
            <a:noAutofit/>
          </a:bodyPr>
          <a:lstStyle/>
          <a:p>
            <a:pPr marL="0" lvl="0" indent="0" algn="ctr" rtl="0">
              <a:lnSpc>
                <a:spcPct val="90000"/>
              </a:lnSpc>
              <a:spcBef>
                <a:spcPts val="0"/>
              </a:spcBef>
              <a:spcAft>
                <a:spcPts val="0"/>
              </a:spcAft>
              <a:buClr>
                <a:srgbClr val="0092CC"/>
              </a:buClr>
              <a:buSzPts val="3200"/>
              <a:buFont typeface="Arial"/>
              <a:buNone/>
            </a:pPr>
            <a:r>
              <a:rPr lang="ru-RU" sz="2400" b="1" dirty="0">
                <a:latin typeface="Times New Roman" pitchFamily="18" charset="0"/>
                <a:cs typeface="Times New Roman" pitchFamily="18" charset="0"/>
              </a:rPr>
              <a:t>Когда использовать меры предосторожности от контактной передачи инфекции?</a:t>
            </a:r>
            <a:endParaRPr sz="3600" b="1">
              <a:latin typeface="Times New Roman" pitchFamily="18" charset="0"/>
              <a:cs typeface="Times New Roman" pitchFamily="18" charset="0"/>
            </a:endParaRPr>
          </a:p>
        </p:txBody>
      </p:sp>
      <p:pic>
        <p:nvPicPr>
          <p:cNvPr id="7" name="Рисунок 6"/>
          <p:cNvPicPr>
            <a:picLocks noChangeAspect="1"/>
          </p:cNvPicPr>
          <p:nvPr/>
        </p:nvPicPr>
        <p:blipFill>
          <a:blip r:embed="rId3" cstate="print"/>
          <a:stretch>
            <a:fillRect/>
          </a:stretch>
        </p:blipFill>
        <p:spPr>
          <a:xfrm>
            <a:off x="8264962" y="125927"/>
            <a:ext cx="677213" cy="571334"/>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8" name="Google Shape;408;p42"/>
          <p:cNvSpPr txBox="1"/>
          <p:nvPr/>
        </p:nvSpPr>
        <p:spPr>
          <a:xfrm>
            <a:off x="785786" y="1643054"/>
            <a:ext cx="7808258" cy="3637879"/>
          </a:xfrm>
          <a:prstGeom prst="rect">
            <a:avLst/>
          </a:prstGeom>
          <a:noFill/>
          <a:ln w="9525" cap="rnd" cmpd="sng">
            <a:solidFill>
              <a:srgbClr val="5BB2CA"/>
            </a:solidFill>
            <a:prstDash val="solid"/>
            <a:miter lim="800000"/>
            <a:headEnd type="none" w="sm" len="sm"/>
            <a:tailEnd type="none" w="sm" len="sm"/>
          </a:ln>
          <a:effectLst>
            <a:outerShdw blurRad="39000" dist="25400" dir="5400000" rotWithShape="0">
              <a:srgbClr val="808080">
                <a:alpha val="37647"/>
              </a:srgbClr>
            </a:outerShdw>
          </a:effectLst>
        </p:spPr>
        <p:txBody>
          <a:bodyPr spcFirstLastPara="1" wrap="square" lIns="91425" tIns="45700" rIns="91425" bIns="45700" anchor="t" anchorCtr="0">
            <a:spAutoFit/>
          </a:bodyPr>
          <a:lstStyle/>
          <a:p>
            <a:pPr marL="631825" marR="0" lvl="0" indent="-336550" algn="l" rtl="0">
              <a:lnSpc>
                <a:spcPct val="80000"/>
              </a:lnSpc>
              <a:spcBef>
                <a:spcPts val="0"/>
              </a:spcBef>
              <a:spcAft>
                <a:spcPts val="0"/>
              </a:spcAft>
              <a:buClr>
                <a:schemeClr val="dk1"/>
              </a:buClr>
              <a:buSzPts val="2800"/>
              <a:buFont typeface="Arial"/>
              <a:buNone/>
            </a:pPr>
            <a:endParaRPr sz="1200" b="1" i="0" u="sng" strike="noStrike" cap="none">
              <a:solidFill>
                <a:schemeClr val="dk1"/>
              </a:solidFill>
              <a:latin typeface="Times New Roman" pitchFamily="18" charset="0"/>
              <a:ea typeface="Corbel"/>
              <a:cs typeface="Times New Roman" pitchFamily="18" charset="0"/>
              <a:sym typeface="Corbel"/>
            </a:endParaRPr>
          </a:p>
          <a:p>
            <a:pPr marL="117475" marR="0" lvl="0" indent="0" algn="ctr" rtl="0">
              <a:lnSpc>
                <a:spcPct val="80000"/>
              </a:lnSpc>
              <a:spcBef>
                <a:spcPts val="0"/>
              </a:spcBef>
              <a:spcAft>
                <a:spcPts val="0"/>
              </a:spcAft>
              <a:buNone/>
            </a:pPr>
            <a:r>
              <a:rPr lang="ru-RU" sz="1200" b="1" i="0" u="none" strike="noStrike" cap="none" dirty="0">
                <a:solidFill>
                  <a:schemeClr val="dk1"/>
                </a:solidFill>
                <a:latin typeface="Times New Roman" pitchFamily="18" charset="0"/>
                <a:ea typeface="Arial"/>
                <a:cs typeface="Times New Roman" pitchFamily="18" charset="0"/>
                <a:sym typeface="Arial"/>
              </a:rPr>
              <a:t>Меры предосторожности от контактной передачи </a:t>
            </a:r>
            <a:endParaRPr sz="1200">
              <a:latin typeface="Times New Roman" pitchFamily="18" charset="0"/>
              <a:cs typeface="Times New Roman" pitchFamily="18" charset="0"/>
            </a:endParaRPr>
          </a:p>
          <a:p>
            <a:pPr marL="117475" marR="0" lvl="0" indent="0" algn="ctr" rtl="0">
              <a:lnSpc>
                <a:spcPct val="80000"/>
              </a:lnSpc>
              <a:spcBef>
                <a:spcPts val="0"/>
              </a:spcBef>
              <a:spcAft>
                <a:spcPts val="0"/>
              </a:spcAft>
              <a:buNone/>
            </a:pPr>
            <a:endParaRPr sz="1200" b="0" i="0" u="none" strike="noStrike" cap="none">
              <a:solidFill>
                <a:schemeClr val="dk1"/>
              </a:solidFill>
              <a:latin typeface="Times New Roman" pitchFamily="18" charset="0"/>
              <a:ea typeface="Arial"/>
              <a:cs typeface="Times New Roman" pitchFamily="18" charset="0"/>
              <a:sym typeface="Arial"/>
            </a:endParaRPr>
          </a:p>
          <a:p>
            <a:pPr marL="117475" marR="0" lvl="0" indent="0" algn="ctr" rtl="0">
              <a:lnSpc>
                <a:spcPct val="80000"/>
              </a:lnSpc>
              <a:spcBef>
                <a:spcPts val="0"/>
              </a:spcBef>
              <a:spcAft>
                <a:spcPts val="0"/>
              </a:spcAft>
              <a:buNone/>
            </a:pPr>
            <a:r>
              <a:rPr lang="ru-RU" sz="1200" b="1" i="0" u="none" strike="noStrike" cap="none" dirty="0">
                <a:solidFill>
                  <a:schemeClr val="dk1"/>
                </a:solidFill>
                <a:latin typeface="Times New Roman" pitchFamily="18" charset="0"/>
                <a:ea typeface="Arial"/>
                <a:cs typeface="Times New Roman" pitchFamily="18" charset="0"/>
                <a:sym typeface="Arial"/>
              </a:rPr>
              <a:t>Персонал должен ознакомиться с ними, прежде чем входить в палату</a:t>
            </a:r>
            <a:endParaRPr sz="1200">
              <a:latin typeface="Times New Roman" pitchFamily="18" charset="0"/>
              <a:cs typeface="Times New Roman" pitchFamily="18" charset="0"/>
            </a:endParaRPr>
          </a:p>
          <a:p>
            <a:pPr marL="117475" marR="0" lvl="0" indent="0" algn="ctr" rtl="0">
              <a:lnSpc>
                <a:spcPct val="80000"/>
              </a:lnSpc>
              <a:spcBef>
                <a:spcPts val="0"/>
              </a:spcBef>
              <a:spcAft>
                <a:spcPts val="0"/>
              </a:spcAft>
              <a:buNone/>
            </a:pPr>
            <a:endParaRPr sz="1200" b="0" i="0" u="none" strike="noStrike" cap="none">
              <a:solidFill>
                <a:schemeClr val="dk1"/>
              </a:solidFill>
              <a:latin typeface="Times New Roman" pitchFamily="18" charset="0"/>
              <a:ea typeface="Arial"/>
              <a:cs typeface="Times New Roman" pitchFamily="18" charset="0"/>
              <a:sym typeface="Arial"/>
            </a:endParaRPr>
          </a:p>
          <a:p>
            <a:pPr marL="117475" marR="0" lvl="0" indent="0" algn="l" rtl="0">
              <a:lnSpc>
                <a:spcPct val="80000"/>
              </a:lnSpc>
              <a:spcBef>
                <a:spcPts val="0"/>
              </a:spcBef>
              <a:spcAft>
                <a:spcPts val="0"/>
              </a:spcAft>
              <a:buNone/>
            </a:pPr>
            <a:endParaRPr sz="1200" b="1" i="0" u="sng" strike="noStrike" cap="none">
              <a:solidFill>
                <a:schemeClr val="dk1"/>
              </a:solidFill>
              <a:latin typeface="Times New Roman" pitchFamily="18" charset="0"/>
              <a:ea typeface="Arial"/>
              <a:cs typeface="Times New Roman" pitchFamily="18" charset="0"/>
              <a:sym typeface="Arial"/>
            </a:endParaRPr>
          </a:p>
          <a:p>
            <a:pPr marL="117475" marR="0" lvl="0" indent="0" algn="l" rtl="0">
              <a:lnSpc>
                <a:spcPct val="80000"/>
              </a:lnSpc>
              <a:spcBef>
                <a:spcPts val="0"/>
              </a:spcBef>
              <a:spcAft>
                <a:spcPts val="0"/>
              </a:spcAft>
              <a:buNone/>
            </a:pPr>
            <a:endParaRPr sz="1200" b="0" i="0" u="sng" strike="noStrike" cap="none">
              <a:solidFill>
                <a:schemeClr val="dk1"/>
              </a:solidFill>
              <a:latin typeface="Times New Roman" pitchFamily="18" charset="0"/>
              <a:ea typeface="Arial"/>
              <a:cs typeface="Times New Roman" pitchFamily="18" charset="0"/>
              <a:sym typeface="Arial"/>
            </a:endParaRPr>
          </a:p>
          <a:p>
            <a:pPr marL="117475" marR="0" lvl="0" indent="0" algn="l" rtl="0">
              <a:lnSpc>
                <a:spcPct val="80000"/>
              </a:lnSpc>
              <a:spcBef>
                <a:spcPts val="0"/>
              </a:spcBef>
              <a:spcAft>
                <a:spcPts val="0"/>
              </a:spcAft>
              <a:buNone/>
            </a:pPr>
            <a:r>
              <a:rPr lang="ru-RU" sz="1200" b="0" i="0" u="none" strike="noStrike" cap="none" dirty="0">
                <a:solidFill>
                  <a:schemeClr val="dk1"/>
                </a:solidFill>
                <a:latin typeface="Times New Roman" pitchFamily="18" charset="0"/>
                <a:ea typeface="Arial"/>
                <a:cs typeface="Times New Roman" pitchFamily="18" charset="0"/>
                <a:sym typeface="Arial"/>
              </a:rPr>
              <a:t>	</a:t>
            </a:r>
            <a:r>
              <a:rPr lang="ru-RU" sz="1200" b="0" i="0" u="none" strike="noStrike" cap="none" dirty="0" smtClean="0">
                <a:solidFill>
                  <a:schemeClr val="dk1"/>
                </a:solidFill>
                <a:latin typeface="Times New Roman" pitchFamily="18" charset="0"/>
                <a:ea typeface="Arial"/>
                <a:cs typeface="Times New Roman" pitchFamily="18" charset="0"/>
                <a:sym typeface="Arial"/>
              </a:rPr>
              <a:t>Гигиеническая </a:t>
            </a:r>
            <a:r>
              <a:rPr lang="ru-RU" sz="1200" b="0" i="0" u="none" strike="noStrike" cap="none" dirty="0">
                <a:solidFill>
                  <a:schemeClr val="dk1"/>
                </a:solidFill>
                <a:latin typeface="Times New Roman" pitchFamily="18" charset="0"/>
                <a:ea typeface="Arial"/>
                <a:cs typeface="Times New Roman" pitchFamily="18" charset="0"/>
                <a:sym typeface="Arial"/>
              </a:rPr>
              <a:t>обработка рук до и после контакта </a:t>
            </a:r>
          </a:p>
          <a:p>
            <a:pPr marL="117475" marR="0" lvl="0" indent="0" algn="l" rtl="0">
              <a:lnSpc>
                <a:spcPct val="80000"/>
              </a:lnSpc>
              <a:spcBef>
                <a:spcPts val="0"/>
              </a:spcBef>
              <a:spcAft>
                <a:spcPts val="0"/>
              </a:spcAft>
              <a:buNone/>
            </a:pPr>
            <a:endParaRPr lang="ru-RU" sz="1200" dirty="0" smtClean="0">
              <a:solidFill>
                <a:schemeClr val="dk1"/>
              </a:solidFill>
              <a:latin typeface="Times New Roman" pitchFamily="18" charset="0"/>
              <a:ea typeface="Arial"/>
              <a:cs typeface="Times New Roman" pitchFamily="18" charset="0"/>
              <a:sym typeface="Arial"/>
            </a:endParaRPr>
          </a:p>
          <a:p>
            <a:pPr marL="117475" marR="0" lvl="0" indent="0" algn="l" rtl="0">
              <a:lnSpc>
                <a:spcPct val="80000"/>
              </a:lnSpc>
              <a:spcBef>
                <a:spcPts val="0"/>
              </a:spcBef>
              <a:spcAft>
                <a:spcPts val="0"/>
              </a:spcAft>
              <a:buNone/>
            </a:pPr>
            <a:r>
              <a:rPr lang="ru-RU" sz="1200" b="0" i="0" u="none" strike="noStrike" cap="none" dirty="0" smtClean="0">
                <a:solidFill>
                  <a:schemeClr val="dk1"/>
                </a:solidFill>
                <a:latin typeface="Times New Roman" pitchFamily="18" charset="0"/>
                <a:ea typeface="Arial"/>
                <a:cs typeface="Times New Roman" pitchFamily="18" charset="0"/>
                <a:sym typeface="Arial"/>
              </a:rPr>
              <a:t>	Надеть </a:t>
            </a:r>
            <a:r>
              <a:rPr lang="ru-RU" sz="1200" b="0" i="0" u="none" strike="noStrike" cap="none" dirty="0">
                <a:solidFill>
                  <a:schemeClr val="dk1"/>
                </a:solidFill>
                <a:latin typeface="Times New Roman" pitchFamily="18" charset="0"/>
                <a:ea typeface="Arial"/>
                <a:cs typeface="Times New Roman" pitchFamily="18" charset="0"/>
                <a:sym typeface="Arial"/>
              </a:rPr>
              <a:t>халат и перчатки (персонал и посетители</a:t>
            </a:r>
            <a:r>
              <a:rPr lang="ru-RU" sz="1200" b="0" i="0" u="none" strike="noStrike" cap="none" dirty="0" smtClean="0">
                <a:solidFill>
                  <a:schemeClr val="dk1"/>
                </a:solidFill>
                <a:latin typeface="Times New Roman" pitchFamily="18" charset="0"/>
                <a:ea typeface="Arial"/>
                <a:cs typeface="Times New Roman" pitchFamily="18" charset="0"/>
                <a:sym typeface="Arial"/>
              </a:rPr>
              <a:t>)</a:t>
            </a:r>
          </a:p>
          <a:p>
            <a:pPr marL="117475" marR="0" lvl="0" indent="0" algn="l" rtl="0">
              <a:lnSpc>
                <a:spcPct val="80000"/>
              </a:lnSpc>
              <a:spcBef>
                <a:spcPts val="0"/>
              </a:spcBef>
              <a:spcAft>
                <a:spcPts val="0"/>
              </a:spcAft>
              <a:buNone/>
            </a:pPr>
            <a:endParaRPr lang="kk-KZ" sz="1200" dirty="0" smtClean="0">
              <a:solidFill>
                <a:schemeClr val="dk1"/>
              </a:solidFill>
              <a:latin typeface="Times New Roman" pitchFamily="18" charset="0"/>
              <a:cs typeface="Times New Roman" pitchFamily="18" charset="0"/>
              <a:sym typeface="Arial"/>
            </a:endParaRPr>
          </a:p>
          <a:p>
            <a:pPr marL="914400" marR="0" lvl="2" indent="0" algn="l" rtl="0">
              <a:lnSpc>
                <a:spcPct val="80000"/>
              </a:lnSpc>
              <a:spcBef>
                <a:spcPts val="0"/>
              </a:spcBef>
              <a:spcAft>
                <a:spcPts val="0"/>
              </a:spcAft>
              <a:buNone/>
            </a:pPr>
            <a:endParaRPr lang="ru-RU" sz="1200" b="0" i="0" u="none" strike="noStrike" cap="none" dirty="0" smtClean="0">
              <a:solidFill>
                <a:schemeClr val="dk1"/>
              </a:solidFill>
              <a:latin typeface="Times New Roman" pitchFamily="18" charset="0"/>
              <a:ea typeface="Arial"/>
              <a:cs typeface="Times New Roman" pitchFamily="18" charset="0"/>
              <a:sym typeface="Arial"/>
            </a:endParaRPr>
          </a:p>
          <a:p>
            <a:pPr marL="914400" marR="0" lvl="2" indent="0" algn="l" rtl="0">
              <a:lnSpc>
                <a:spcPct val="80000"/>
              </a:lnSpc>
              <a:spcBef>
                <a:spcPts val="0"/>
              </a:spcBef>
              <a:spcAft>
                <a:spcPts val="0"/>
              </a:spcAft>
              <a:buNone/>
            </a:pPr>
            <a:endParaRPr lang="ru-RU" sz="1200" dirty="0" smtClean="0">
              <a:solidFill>
                <a:schemeClr val="dk1"/>
              </a:solidFill>
              <a:latin typeface="Times New Roman" pitchFamily="18" charset="0"/>
              <a:ea typeface="Arial"/>
              <a:cs typeface="Times New Roman" pitchFamily="18" charset="0"/>
              <a:sym typeface="Arial"/>
            </a:endParaRPr>
          </a:p>
          <a:p>
            <a:pPr marL="914400" marR="0" lvl="2" indent="0" algn="l" rtl="0">
              <a:lnSpc>
                <a:spcPct val="80000"/>
              </a:lnSpc>
              <a:spcBef>
                <a:spcPts val="0"/>
              </a:spcBef>
              <a:spcAft>
                <a:spcPts val="0"/>
              </a:spcAft>
              <a:buNone/>
            </a:pPr>
            <a:r>
              <a:rPr lang="ru-RU" sz="1200" b="0" i="0" u="none" strike="noStrike" cap="none" dirty="0" smtClean="0">
                <a:solidFill>
                  <a:schemeClr val="dk1"/>
                </a:solidFill>
                <a:latin typeface="Times New Roman" pitchFamily="18" charset="0"/>
                <a:ea typeface="Arial"/>
                <a:cs typeface="Times New Roman" pitchFamily="18" charset="0"/>
                <a:sym typeface="Arial"/>
              </a:rPr>
              <a:t>Специальное </a:t>
            </a:r>
            <a:r>
              <a:rPr lang="ru-RU" sz="1200" b="0" i="0" u="none" strike="noStrike" cap="none" dirty="0">
                <a:solidFill>
                  <a:schemeClr val="dk1"/>
                </a:solidFill>
                <a:latin typeface="Times New Roman" pitchFamily="18" charset="0"/>
                <a:ea typeface="Arial"/>
                <a:cs typeface="Times New Roman" pitchFamily="18" charset="0"/>
                <a:sym typeface="Arial"/>
              </a:rPr>
              <a:t>оборудование		</a:t>
            </a:r>
            <a:endParaRPr lang="ru-RU" sz="1200" b="0" i="0" u="none" strike="noStrike" cap="none" dirty="0" smtClean="0">
              <a:solidFill>
                <a:schemeClr val="dk1"/>
              </a:solidFill>
              <a:latin typeface="Times New Roman" pitchFamily="18" charset="0"/>
              <a:ea typeface="Arial"/>
              <a:cs typeface="Times New Roman" pitchFamily="18" charset="0"/>
              <a:sym typeface="Arial"/>
            </a:endParaRPr>
          </a:p>
          <a:p>
            <a:pPr marL="914400" marR="0" lvl="2" indent="0" algn="l" rtl="0">
              <a:lnSpc>
                <a:spcPct val="80000"/>
              </a:lnSpc>
              <a:spcBef>
                <a:spcPts val="0"/>
              </a:spcBef>
              <a:spcAft>
                <a:spcPts val="0"/>
              </a:spcAft>
              <a:buNone/>
            </a:pPr>
            <a:endParaRPr lang="ru-RU" sz="1200" dirty="0" smtClean="0">
              <a:solidFill>
                <a:schemeClr val="dk1"/>
              </a:solidFill>
              <a:latin typeface="Times New Roman" pitchFamily="18" charset="0"/>
              <a:ea typeface="Arial"/>
              <a:cs typeface="Times New Roman" pitchFamily="18" charset="0"/>
              <a:sym typeface="Arial"/>
            </a:endParaRPr>
          </a:p>
          <a:p>
            <a:pPr marL="914400" marR="0" lvl="2" indent="0" algn="l" rtl="0">
              <a:lnSpc>
                <a:spcPct val="80000"/>
              </a:lnSpc>
              <a:spcBef>
                <a:spcPts val="0"/>
              </a:spcBef>
              <a:spcAft>
                <a:spcPts val="0"/>
              </a:spcAft>
              <a:buNone/>
            </a:pPr>
            <a:r>
              <a:rPr lang="ru-RU" sz="1200" b="0" i="0" u="none" strike="noStrike" cap="none" dirty="0" smtClean="0">
                <a:solidFill>
                  <a:schemeClr val="dk1"/>
                </a:solidFill>
                <a:latin typeface="Times New Roman" pitchFamily="18" charset="0"/>
                <a:ea typeface="Arial"/>
                <a:cs typeface="Times New Roman" pitchFamily="18" charset="0"/>
                <a:sym typeface="Arial"/>
              </a:rPr>
              <a:t>	</a:t>
            </a:r>
          </a:p>
          <a:p>
            <a:pPr marL="914400" marR="0" lvl="2" indent="0" algn="l" rtl="0">
              <a:lnSpc>
                <a:spcPct val="80000"/>
              </a:lnSpc>
              <a:spcBef>
                <a:spcPts val="0"/>
              </a:spcBef>
              <a:spcAft>
                <a:spcPts val="0"/>
              </a:spcAft>
              <a:buNone/>
            </a:pPr>
            <a:r>
              <a:rPr lang="ru-RU" sz="1200" dirty="0" smtClean="0">
                <a:solidFill>
                  <a:schemeClr val="dk1"/>
                </a:solidFill>
                <a:latin typeface="Times New Roman" pitchFamily="18" charset="0"/>
                <a:ea typeface="Arial"/>
                <a:cs typeface="Times New Roman" pitchFamily="18" charset="0"/>
                <a:sym typeface="Arial"/>
              </a:rPr>
              <a:t>	</a:t>
            </a:r>
            <a:r>
              <a:rPr lang="ru-RU" sz="1200" b="0" i="0" u="none" strike="noStrike" cap="none" dirty="0" smtClean="0">
                <a:solidFill>
                  <a:schemeClr val="dk1"/>
                </a:solidFill>
                <a:latin typeface="Times New Roman" pitchFamily="18" charset="0"/>
                <a:ea typeface="Arial"/>
                <a:cs typeface="Times New Roman" pitchFamily="18" charset="0"/>
                <a:sym typeface="Arial"/>
              </a:rPr>
              <a:t>Ограниченное  передвижение </a:t>
            </a:r>
            <a:endParaRPr sz="1200">
              <a:latin typeface="Times New Roman" pitchFamily="18" charset="0"/>
              <a:cs typeface="Times New Roman" pitchFamily="18" charset="0"/>
            </a:endParaRPr>
          </a:p>
          <a:p>
            <a:pPr marL="914400" marR="0" lvl="2" indent="0" algn="l" rtl="0">
              <a:lnSpc>
                <a:spcPct val="80000"/>
              </a:lnSpc>
              <a:spcBef>
                <a:spcPts val="0"/>
              </a:spcBef>
              <a:spcAft>
                <a:spcPts val="0"/>
              </a:spcAft>
              <a:buNone/>
            </a:pPr>
            <a:r>
              <a:rPr lang="ru-RU" sz="1200" b="0" i="0" u="none" strike="noStrike" cap="none" dirty="0">
                <a:solidFill>
                  <a:schemeClr val="dk1"/>
                </a:solidFill>
                <a:latin typeface="Times New Roman" pitchFamily="18" charset="0"/>
                <a:ea typeface="Arial"/>
                <a:cs typeface="Times New Roman" pitchFamily="18" charset="0"/>
                <a:sym typeface="Arial"/>
              </a:rPr>
              <a:t>	</a:t>
            </a:r>
            <a:endParaRPr sz="1200">
              <a:latin typeface="Times New Roman" pitchFamily="18" charset="0"/>
              <a:cs typeface="Times New Roman" pitchFamily="18" charset="0"/>
            </a:endParaRPr>
          </a:p>
          <a:p>
            <a:pPr marL="914400" marR="0" lvl="2" indent="0" algn="l" rtl="0">
              <a:lnSpc>
                <a:spcPct val="80000"/>
              </a:lnSpc>
              <a:spcBef>
                <a:spcPts val="0"/>
              </a:spcBef>
              <a:spcAft>
                <a:spcPts val="0"/>
              </a:spcAft>
              <a:buNone/>
            </a:pPr>
            <a:endParaRPr sz="1200" b="0" i="0" u="none" strike="noStrike" cap="none">
              <a:solidFill>
                <a:schemeClr val="dk1"/>
              </a:solidFill>
              <a:latin typeface="Times New Roman" pitchFamily="18" charset="0"/>
              <a:ea typeface="Arial"/>
              <a:cs typeface="Times New Roman" pitchFamily="18" charset="0"/>
              <a:sym typeface="Arial"/>
            </a:endParaRPr>
          </a:p>
          <a:p>
            <a:pPr marL="914400" marR="0" lvl="2" indent="0" algn="l" rtl="0">
              <a:lnSpc>
                <a:spcPct val="80000"/>
              </a:lnSpc>
              <a:spcBef>
                <a:spcPts val="0"/>
              </a:spcBef>
              <a:spcAft>
                <a:spcPts val="0"/>
              </a:spcAft>
              <a:buNone/>
            </a:pPr>
            <a:r>
              <a:rPr lang="ru-RU" sz="1200" b="0" i="0" u="none" strike="noStrike" cap="none" dirty="0">
                <a:solidFill>
                  <a:schemeClr val="dk1"/>
                </a:solidFill>
                <a:latin typeface="Times New Roman" pitchFamily="18" charset="0"/>
                <a:ea typeface="Arial"/>
                <a:cs typeface="Times New Roman" pitchFamily="18" charset="0"/>
                <a:sym typeface="Arial"/>
              </a:rPr>
              <a:t>						</a:t>
            </a:r>
            <a:endParaRPr lang="ru-RU" sz="1200" b="0" i="0" u="none" strike="noStrike" cap="none" dirty="0" smtClean="0">
              <a:solidFill>
                <a:schemeClr val="dk1"/>
              </a:solidFill>
              <a:latin typeface="Times New Roman" pitchFamily="18" charset="0"/>
              <a:ea typeface="Arial"/>
              <a:cs typeface="Times New Roman" pitchFamily="18" charset="0"/>
              <a:sym typeface="Arial"/>
            </a:endParaRPr>
          </a:p>
          <a:p>
            <a:pPr marL="914400" marR="0" lvl="2" indent="0" algn="l" rtl="0">
              <a:lnSpc>
                <a:spcPct val="80000"/>
              </a:lnSpc>
              <a:spcBef>
                <a:spcPts val="0"/>
              </a:spcBef>
              <a:spcAft>
                <a:spcPts val="0"/>
              </a:spcAft>
              <a:buNone/>
            </a:pPr>
            <a:r>
              <a:rPr lang="ru-RU" sz="1200" b="0" i="0" u="none" strike="noStrike" cap="none" dirty="0" smtClean="0">
                <a:solidFill>
                  <a:schemeClr val="dk1"/>
                </a:solidFill>
                <a:latin typeface="Times New Roman" pitchFamily="18" charset="0"/>
                <a:ea typeface="Arial"/>
                <a:cs typeface="Times New Roman" pitchFamily="18" charset="0"/>
                <a:sym typeface="Arial"/>
              </a:rPr>
              <a:t>Дополнительная </a:t>
            </a:r>
            <a:r>
              <a:rPr lang="ru-RU" sz="1200" b="0" i="0" u="none" strike="noStrike" cap="none" dirty="0">
                <a:solidFill>
                  <a:schemeClr val="dk1"/>
                </a:solidFill>
                <a:latin typeface="Times New Roman" pitchFamily="18" charset="0"/>
                <a:ea typeface="Arial"/>
                <a:cs typeface="Times New Roman" pitchFamily="18" charset="0"/>
                <a:sym typeface="Arial"/>
              </a:rPr>
              <a:t>уборка </a:t>
            </a:r>
            <a:r>
              <a:rPr lang="ru-RU" sz="1200" b="0" i="0" u="none" strike="noStrike" cap="none" dirty="0" smtClean="0">
                <a:solidFill>
                  <a:schemeClr val="dk1"/>
                </a:solidFill>
                <a:latin typeface="Times New Roman" pitchFamily="18" charset="0"/>
                <a:ea typeface="Arial"/>
                <a:cs typeface="Times New Roman" pitchFamily="18" charset="0"/>
                <a:sym typeface="Arial"/>
              </a:rPr>
              <a:t> (</a:t>
            </a:r>
            <a:r>
              <a:rPr lang="ru-RU" sz="1200" b="0" i="0" u="none" strike="noStrike" cap="none" dirty="0">
                <a:solidFill>
                  <a:schemeClr val="dk1"/>
                </a:solidFill>
                <a:latin typeface="Times New Roman" pitchFamily="18" charset="0"/>
                <a:ea typeface="Arial"/>
                <a:cs typeface="Times New Roman" pitchFamily="18" charset="0"/>
                <a:sym typeface="Arial"/>
              </a:rPr>
              <a:t>дважды в день</a:t>
            </a:r>
            <a:r>
              <a:rPr lang="ru-RU" sz="1200" b="0" i="0" u="none" strike="noStrike" cap="none" dirty="0" smtClean="0">
                <a:solidFill>
                  <a:schemeClr val="dk1"/>
                </a:solidFill>
                <a:latin typeface="Times New Roman" pitchFamily="18" charset="0"/>
                <a:ea typeface="Arial"/>
                <a:cs typeface="Times New Roman" pitchFamily="18" charset="0"/>
                <a:sym typeface="Arial"/>
              </a:rPr>
              <a:t>)</a:t>
            </a:r>
          </a:p>
          <a:p>
            <a:pPr marL="914400" marR="0" lvl="2" indent="0" algn="l" rtl="0">
              <a:lnSpc>
                <a:spcPct val="80000"/>
              </a:lnSpc>
              <a:spcBef>
                <a:spcPts val="0"/>
              </a:spcBef>
              <a:spcAft>
                <a:spcPts val="0"/>
              </a:spcAft>
              <a:buNone/>
            </a:pPr>
            <a:endParaRPr lang="kk-KZ" sz="1200" dirty="0" smtClean="0">
              <a:solidFill>
                <a:schemeClr val="dk1"/>
              </a:solidFill>
              <a:latin typeface="Times New Roman" pitchFamily="18" charset="0"/>
              <a:cs typeface="Times New Roman" pitchFamily="18" charset="0"/>
              <a:sym typeface="Arial"/>
            </a:endParaRPr>
          </a:p>
          <a:p>
            <a:pPr marL="914400" marR="0" lvl="2" indent="0" algn="l" rtl="0">
              <a:lnSpc>
                <a:spcPct val="80000"/>
              </a:lnSpc>
              <a:spcBef>
                <a:spcPts val="0"/>
              </a:spcBef>
              <a:spcAft>
                <a:spcPts val="0"/>
              </a:spcAft>
              <a:buNone/>
            </a:pPr>
            <a:endParaRPr lang="kk-KZ" sz="1200" dirty="0" smtClean="0">
              <a:solidFill>
                <a:schemeClr val="dk1"/>
              </a:solidFill>
              <a:latin typeface="Times New Roman" pitchFamily="18" charset="0"/>
              <a:cs typeface="Times New Roman" pitchFamily="18" charset="0"/>
              <a:sym typeface="Arial"/>
            </a:endParaRPr>
          </a:p>
          <a:p>
            <a:pPr marL="914400" marR="0" lvl="2" indent="0" algn="l" rtl="0">
              <a:lnSpc>
                <a:spcPct val="80000"/>
              </a:lnSpc>
              <a:spcBef>
                <a:spcPts val="0"/>
              </a:spcBef>
              <a:spcAft>
                <a:spcPts val="0"/>
              </a:spcAft>
              <a:buNone/>
            </a:pPr>
            <a:endParaRPr sz="1200">
              <a:latin typeface="Times New Roman" pitchFamily="18" charset="0"/>
              <a:cs typeface="Times New Roman" pitchFamily="18" charset="0"/>
            </a:endParaRPr>
          </a:p>
        </p:txBody>
      </p:sp>
      <p:pic>
        <p:nvPicPr>
          <p:cNvPr id="409" name="Google Shape;409;p42"/>
          <p:cNvPicPr preferRelativeResize="0"/>
          <p:nvPr/>
        </p:nvPicPr>
        <p:blipFill rotWithShape="1">
          <a:blip r:embed="rId3" cstate="print">
            <a:alphaModFix/>
          </a:blip>
          <a:srcRect/>
          <a:stretch/>
        </p:blipFill>
        <p:spPr>
          <a:xfrm>
            <a:off x="857224" y="2714624"/>
            <a:ext cx="809625" cy="669447"/>
          </a:xfrm>
          <a:prstGeom prst="rect">
            <a:avLst/>
          </a:prstGeom>
          <a:noFill/>
          <a:ln>
            <a:noFill/>
          </a:ln>
        </p:spPr>
      </p:pic>
      <p:pic>
        <p:nvPicPr>
          <p:cNvPr id="410" name="Google Shape;410;p42"/>
          <p:cNvPicPr preferRelativeResize="0"/>
          <p:nvPr/>
        </p:nvPicPr>
        <p:blipFill rotWithShape="1">
          <a:blip r:embed="rId4" cstate="print">
            <a:alphaModFix/>
          </a:blip>
          <a:srcRect/>
          <a:stretch/>
        </p:blipFill>
        <p:spPr>
          <a:xfrm>
            <a:off x="6357950" y="2786062"/>
            <a:ext cx="648289" cy="720321"/>
          </a:xfrm>
          <a:prstGeom prst="rect">
            <a:avLst/>
          </a:prstGeom>
          <a:noFill/>
          <a:ln>
            <a:noFill/>
          </a:ln>
        </p:spPr>
      </p:pic>
      <p:pic>
        <p:nvPicPr>
          <p:cNvPr id="411" name="Google Shape;411;p42"/>
          <p:cNvPicPr preferRelativeResize="0"/>
          <p:nvPr/>
        </p:nvPicPr>
        <p:blipFill rotWithShape="1">
          <a:blip r:embed="rId5" cstate="print">
            <a:alphaModFix/>
          </a:blip>
          <a:srcRect/>
          <a:stretch/>
        </p:blipFill>
        <p:spPr>
          <a:xfrm>
            <a:off x="5572132" y="2786062"/>
            <a:ext cx="648288" cy="720320"/>
          </a:xfrm>
          <a:prstGeom prst="rect">
            <a:avLst/>
          </a:prstGeom>
          <a:noFill/>
          <a:ln>
            <a:noFill/>
          </a:ln>
        </p:spPr>
      </p:pic>
      <p:pic>
        <p:nvPicPr>
          <p:cNvPr id="416" name="Google Shape;416;p42" descr="Stethoscope"/>
          <p:cNvPicPr preferRelativeResize="0"/>
          <p:nvPr/>
        </p:nvPicPr>
        <p:blipFill rotWithShape="1">
          <a:blip r:embed="rId6" cstate="print">
            <a:alphaModFix/>
          </a:blip>
          <a:srcRect/>
          <a:stretch/>
        </p:blipFill>
        <p:spPr>
          <a:xfrm>
            <a:off x="857224" y="3429004"/>
            <a:ext cx="729987" cy="608323"/>
          </a:xfrm>
          <a:prstGeom prst="rect">
            <a:avLst/>
          </a:prstGeom>
          <a:noFill/>
          <a:ln>
            <a:noFill/>
          </a:ln>
        </p:spPr>
      </p:pic>
      <p:pic>
        <p:nvPicPr>
          <p:cNvPr id="417" name="Google Shape;417;p42"/>
          <p:cNvPicPr preferRelativeResize="0"/>
          <p:nvPr/>
        </p:nvPicPr>
        <p:blipFill rotWithShape="1">
          <a:blip r:embed="rId7" cstate="print">
            <a:alphaModFix/>
          </a:blip>
          <a:srcRect t="9783"/>
          <a:stretch/>
        </p:blipFill>
        <p:spPr>
          <a:xfrm>
            <a:off x="5000628" y="3857632"/>
            <a:ext cx="835032" cy="658785"/>
          </a:xfrm>
          <a:prstGeom prst="rect">
            <a:avLst/>
          </a:prstGeom>
          <a:noFill/>
          <a:ln>
            <a:noFill/>
          </a:ln>
        </p:spPr>
      </p:pic>
      <p:pic>
        <p:nvPicPr>
          <p:cNvPr id="418" name="Google Shape;418;p42" descr="Mop and bucket"/>
          <p:cNvPicPr preferRelativeResize="0"/>
          <p:nvPr/>
        </p:nvPicPr>
        <p:blipFill rotWithShape="1">
          <a:blip r:embed="rId8" cstate="print">
            <a:alphaModFix/>
          </a:blip>
          <a:srcRect/>
          <a:stretch/>
        </p:blipFill>
        <p:spPr>
          <a:xfrm>
            <a:off x="857224" y="4286260"/>
            <a:ext cx="732590" cy="610492"/>
          </a:xfrm>
          <a:prstGeom prst="rect">
            <a:avLst/>
          </a:prstGeom>
          <a:noFill/>
          <a:ln>
            <a:noFill/>
          </a:ln>
        </p:spPr>
      </p:pic>
      <p:sp>
        <p:nvSpPr>
          <p:cNvPr id="419" name="Google Shape;419;p42"/>
          <p:cNvSpPr txBox="1">
            <a:spLocks noGrp="1"/>
          </p:cNvSpPr>
          <p:nvPr>
            <p:ph type="title"/>
          </p:nvPr>
        </p:nvSpPr>
        <p:spPr>
          <a:xfrm>
            <a:off x="857224" y="714360"/>
            <a:ext cx="7698022" cy="600000"/>
          </a:xfrm>
          <a:prstGeom prst="rect">
            <a:avLst/>
          </a:prstGeom>
          <a:noFill/>
          <a:ln>
            <a:noFill/>
          </a:ln>
        </p:spPr>
        <p:txBody>
          <a:bodyPr spcFirstLastPara="1" wrap="square" lIns="18000" tIns="0" rIns="360000" bIns="0" anchor="b" anchorCtr="0">
            <a:noAutofit/>
          </a:bodyPr>
          <a:lstStyle/>
          <a:p>
            <a:pPr marL="0" lvl="0" indent="0" algn="ctr" rtl="0">
              <a:lnSpc>
                <a:spcPct val="90000"/>
              </a:lnSpc>
              <a:spcBef>
                <a:spcPts val="0"/>
              </a:spcBef>
              <a:spcAft>
                <a:spcPts val="0"/>
              </a:spcAft>
              <a:buClr>
                <a:srgbClr val="0092CC"/>
              </a:buClr>
              <a:buSzPts val="2400"/>
              <a:buFont typeface="Arial"/>
              <a:buNone/>
            </a:pPr>
            <a:r>
              <a:rPr lang="ru-RU" sz="2400" b="1" dirty="0">
                <a:latin typeface="Times New Roman" pitchFamily="18" charset="0"/>
                <a:cs typeface="Times New Roman" pitchFamily="18" charset="0"/>
              </a:rPr>
              <a:t>Пример указателей, требующих использования мер предосторожности от контактной передачи</a:t>
            </a:r>
            <a:endParaRPr b="1">
              <a:latin typeface="Times New Roman" pitchFamily="18" charset="0"/>
              <a:cs typeface="Times New Roman" pitchFamily="18" charset="0"/>
            </a:endParaRPr>
          </a:p>
        </p:txBody>
      </p:sp>
      <p:pic>
        <p:nvPicPr>
          <p:cNvPr id="13" name="Picture 6" descr="1597307056_stop.jpg"/>
          <p:cNvPicPr>
            <a:picLocks noChangeAspect="1" noChangeArrowheads="1"/>
          </p:cNvPicPr>
          <p:nvPr/>
        </p:nvPicPr>
        <p:blipFill>
          <a:blip r:embed="rId9" cstate="print">
            <a:clrChange>
              <a:clrFrom>
                <a:srgbClr val="FFFFFF"/>
              </a:clrFrom>
              <a:clrTo>
                <a:srgbClr val="FFFFFF">
                  <a:alpha val="0"/>
                </a:srgbClr>
              </a:clrTo>
            </a:clrChange>
          </a:blip>
          <a:srcRect l="17912" t="11792" r="20616" b="11781"/>
          <a:stretch>
            <a:fillRect/>
          </a:stretch>
        </p:blipFill>
        <p:spPr bwMode="auto">
          <a:xfrm>
            <a:off x="928662" y="1785930"/>
            <a:ext cx="714380" cy="714380"/>
          </a:xfrm>
          <a:prstGeom prst="rect">
            <a:avLst/>
          </a:prstGeom>
          <a:noFill/>
        </p:spPr>
      </p:pic>
      <p:pic>
        <p:nvPicPr>
          <p:cNvPr id="14" name="Picture 6" descr="1597307056_stop.jpg"/>
          <p:cNvPicPr>
            <a:picLocks noChangeAspect="1" noChangeArrowheads="1"/>
          </p:cNvPicPr>
          <p:nvPr/>
        </p:nvPicPr>
        <p:blipFill>
          <a:blip r:embed="rId9" cstate="print">
            <a:clrChange>
              <a:clrFrom>
                <a:srgbClr val="FFFFFF"/>
              </a:clrFrom>
              <a:clrTo>
                <a:srgbClr val="FFFFFF">
                  <a:alpha val="0"/>
                </a:srgbClr>
              </a:clrTo>
            </a:clrChange>
          </a:blip>
          <a:srcRect l="17912" t="11792" r="20616" b="11781"/>
          <a:stretch>
            <a:fillRect/>
          </a:stretch>
        </p:blipFill>
        <p:spPr bwMode="auto">
          <a:xfrm>
            <a:off x="7572396" y="1785930"/>
            <a:ext cx="714380" cy="714380"/>
          </a:xfrm>
          <a:prstGeom prst="rect">
            <a:avLst/>
          </a:prstGeom>
          <a:noFill/>
        </p:spPr>
      </p:pic>
      <p:pic>
        <p:nvPicPr>
          <p:cNvPr id="16" name="Рисунок 15"/>
          <p:cNvPicPr>
            <a:picLocks noChangeAspect="1"/>
          </p:cNvPicPr>
          <p:nvPr/>
        </p:nvPicPr>
        <p:blipFill>
          <a:blip r:embed="rId10" cstate="print"/>
          <a:stretch>
            <a:fillRect/>
          </a:stretch>
        </p:blipFill>
        <p:spPr>
          <a:xfrm>
            <a:off x="8264962" y="125927"/>
            <a:ext cx="677213" cy="571334"/>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6" name="Google Shape;426;p43"/>
          <p:cNvSpPr txBox="1">
            <a:spLocks noGrp="1"/>
          </p:cNvSpPr>
          <p:nvPr>
            <p:ph type="body" idx="1"/>
          </p:nvPr>
        </p:nvSpPr>
        <p:spPr>
          <a:xfrm>
            <a:off x="285720" y="642922"/>
            <a:ext cx="4643470" cy="4767771"/>
          </a:xfrm>
          <a:prstGeom prst="rect">
            <a:avLst/>
          </a:prstGeom>
          <a:noFill/>
          <a:ln>
            <a:noFill/>
          </a:ln>
        </p:spPr>
        <p:txBody>
          <a:bodyPr spcFirstLastPara="1" wrap="square" lIns="18000" tIns="0" rIns="18000" bIns="0" anchor="t" anchorCtr="0">
            <a:noAutofit/>
          </a:bodyPr>
          <a:lstStyle/>
          <a:p>
            <a:pPr marL="0" lvl="0" indent="0" algn="l" rtl="0">
              <a:lnSpc>
                <a:spcPct val="100000"/>
              </a:lnSpc>
              <a:spcBef>
                <a:spcPts val="0"/>
              </a:spcBef>
              <a:spcAft>
                <a:spcPts val="0"/>
              </a:spcAft>
              <a:buSzPts val="1440"/>
              <a:buFont typeface="Arial"/>
              <a:buNone/>
            </a:pPr>
            <a:r>
              <a:rPr lang="ru-RU" sz="1400" b="1" dirty="0" smtClean="0">
                <a:latin typeface="Times New Roman" pitchFamily="18" charset="0"/>
                <a:cs typeface="Times New Roman" pitchFamily="18" charset="0"/>
              </a:rPr>
              <a:t>Работникам </a:t>
            </a:r>
            <a:r>
              <a:rPr lang="ru-RU" sz="1400" b="1" dirty="0">
                <a:latin typeface="Times New Roman" pitchFamily="18" charset="0"/>
                <a:cs typeface="Times New Roman" pitchFamily="18" charset="0"/>
              </a:rPr>
              <a:t>здравоохранения</a:t>
            </a:r>
            <a:endParaRPr sz="1400">
              <a:latin typeface="Times New Roman" pitchFamily="18" charset="0"/>
              <a:cs typeface="Times New Roman" pitchFamily="18" charset="0"/>
            </a:endParaRPr>
          </a:p>
          <a:p>
            <a:pPr marL="285750" lvl="0" indent="-285750" algn="l" rtl="0">
              <a:lnSpc>
                <a:spcPct val="100000"/>
              </a:lnSpc>
              <a:spcBef>
                <a:spcPts val="600"/>
              </a:spcBef>
              <a:spcAft>
                <a:spcPts val="0"/>
              </a:spcAft>
              <a:buSzPts val="1280"/>
              <a:buFont typeface="Arial"/>
              <a:buChar char="•"/>
            </a:pPr>
            <a:r>
              <a:rPr lang="ru-RU" sz="1400" dirty="0" smtClean="0">
                <a:latin typeface="Times New Roman" pitchFamily="18" charset="0"/>
                <a:cs typeface="Times New Roman" pitchFamily="18" charset="0"/>
              </a:rPr>
              <a:t>Разместить соответствующие </a:t>
            </a:r>
            <a:r>
              <a:rPr lang="ru-RU" sz="1400" dirty="0">
                <a:latin typeface="Times New Roman" pitchFamily="18" charset="0"/>
                <a:cs typeface="Times New Roman" pitchFamily="18" charset="0"/>
              </a:rPr>
              <a:t>указатели на </a:t>
            </a:r>
            <a:r>
              <a:rPr lang="ru-RU" sz="1400" dirty="0" smtClean="0">
                <a:latin typeface="Times New Roman" pitchFamily="18" charset="0"/>
                <a:cs typeface="Times New Roman" pitchFamily="18" charset="0"/>
              </a:rPr>
              <a:t>дверях /          в помещениях</a:t>
            </a:r>
            <a:endParaRPr sz="1400">
              <a:latin typeface="Times New Roman" pitchFamily="18" charset="0"/>
              <a:cs typeface="Times New Roman" pitchFamily="18" charset="0"/>
            </a:endParaRPr>
          </a:p>
          <a:p>
            <a:pPr marL="285750" lvl="0" indent="-285750" algn="l" rtl="0">
              <a:lnSpc>
                <a:spcPct val="100000"/>
              </a:lnSpc>
              <a:spcBef>
                <a:spcPts val="600"/>
              </a:spcBef>
              <a:spcAft>
                <a:spcPts val="0"/>
              </a:spcAft>
              <a:buSzPts val="1280"/>
              <a:buFont typeface="Arial"/>
              <a:buChar char="•"/>
            </a:pPr>
            <a:r>
              <a:rPr lang="ru-RU" sz="1400" dirty="0" smtClean="0">
                <a:latin typeface="Times New Roman" pitchFamily="18" charset="0"/>
                <a:cs typeface="Times New Roman" pitchFamily="18" charset="0"/>
              </a:rPr>
              <a:t>Сделать запись </a:t>
            </a:r>
            <a:r>
              <a:rPr lang="ru-RU" sz="1400" dirty="0">
                <a:latin typeface="Times New Roman" pitchFamily="18" charset="0"/>
                <a:cs typeface="Times New Roman" pitchFamily="18" charset="0"/>
              </a:rPr>
              <a:t>в журнале</a:t>
            </a:r>
            <a:endParaRPr sz="1400">
              <a:latin typeface="Times New Roman" pitchFamily="18" charset="0"/>
              <a:cs typeface="Times New Roman" pitchFamily="18" charset="0"/>
            </a:endParaRPr>
          </a:p>
          <a:p>
            <a:pPr marL="285750" lvl="0" indent="-285750" algn="l" rtl="0">
              <a:lnSpc>
                <a:spcPct val="100000"/>
              </a:lnSpc>
              <a:spcBef>
                <a:spcPts val="600"/>
              </a:spcBef>
              <a:spcAft>
                <a:spcPts val="0"/>
              </a:spcAft>
              <a:buSzPts val="1280"/>
              <a:buFont typeface="Arial"/>
              <a:buChar char="•"/>
            </a:pPr>
            <a:r>
              <a:rPr lang="ru-RU" sz="1400" dirty="0">
                <a:latin typeface="Times New Roman" pitchFamily="18" charset="0"/>
                <a:cs typeface="Times New Roman" pitchFamily="18" charset="0"/>
              </a:rPr>
              <a:t>Перед тем, как войти в палату пациента, или перед контактом с пациентом:</a:t>
            </a:r>
            <a:endParaRPr sz="1400">
              <a:latin typeface="Times New Roman" pitchFamily="18" charset="0"/>
              <a:cs typeface="Times New Roman" pitchFamily="18" charset="0"/>
            </a:endParaRPr>
          </a:p>
          <a:p>
            <a:pPr marL="646113" lvl="1" indent="-285750" algn="l" rtl="0">
              <a:lnSpc>
                <a:spcPct val="100000"/>
              </a:lnSpc>
              <a:spcBef>
                <a:spcPts val="600"/>
              </a:spcBef>
              <a:spcAft>
                <a:spcPts val="0"/>
              </a:spcAft>
              <a:buSzPts val="1400"/>
              <a:buFont typeface="Noto Sans Symbols"/>
              <a:buChar char="❑"/>
            </a:pPr>
            <a:r>
              <a:rPr lang="ru-RU" sz="1400" dirty="0" smtClean="0">
                <a:latin typeface="Times New Roman" pitchFamily="18" charset="0"/>
                <a:cs typeface="Times New Roman" pitchFamily="18" charset="0"/>
              </a:rPr>
              <a:t>Вымыть руки</a:t>
            </a:r>
            <a:endParaRPr sz="1400">
              <a:latin typeface="Times New Roman" pitchFamily="18" charset="0"/>
              <a:cs typeface="Times New Roman" pitchFamily="18" charset="0"/>
            </a:endParaRPr>
          </a:p>
          <a:p>
            <a:pPr marL="646113" lvl="1" indent="-285750" algn="l" rtl="0">
              <a:lnSpc>
                <a:spcPct val="100000"/>
              </a:lnSpc>
              <a:spcBef>
                <a:spcPts val="600"/>
              </a:spcBef>
              <a:spcAft>
                <a:spcPts val="0"/>
              </a:spcAft>
              <a:buSzPts val="1400"/>
              <a:buFont typeface="Noto Sans Symbols"/>
              <a:buChar char="❑"/>
            </a:pPr>
            <a:r>
              <a:rPr lang="ru-RU" sz="1400" dirty="0" smtClean="0">
                <a:latin typeface="Times New Roman" pitchFamily="18" charset="0"/>
                <a:cs typeface="Times New Roman" pitchFamily="18" charset="0"/>
              </a:rPr>
              <a:t>Надеть СИЗ  (перчатки </a:t>
            </a:r>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халат и др.)</a:t>
            </a:r>
            <a:endParaRPr sz="1400">
              <a:latin typeface="Times New Roman" pitchFamily="18" charset="0"/>
              <a:cs typeface="Times New Roman" pitchFamily="18" charset="0"/>
            </a:endParaRPr>
          </a:p>
          <a:p>
            <a:pPr marL="285750" lvl="0" indent="-285750" algn="l" rtl="0">
              <a:lnSpc>
                <a:spcPct val="100000"/>
              </a:lnSpc>
              <a:spcBef>
                <a:spcPts val="600"/>
              </a:spcBef>
              <a:spcAft>
                <a:spcPts val="0"/>
              </a:spcAft>
              <a:buSzPts val="1280"/>
              <a:buFont typeface="Arial"/>
              <a:buChar char="•"/>
            </a:pPr>
            <a:r>
              <a:rPr lang="ru-RU" sz="1400" dirty="0">
                <a:latin typeface="Times New Roman" pitchFamily="18" charset="0"/>
                <a:cs typeface="Times New Roman" pitchFamily="18" charset="0"/>
              </a:rPr>
              <a:t>Сразу после контакта с пациентом / окружающим пациента пространством:</a:t>
            </a:r>
            <a:endParaRPr sz="1400">
              <a:latin typeface="Times New Roman" pitchFamily="18" charset="0"/>
              <a:cs typeface="Times New Roman" pitchFamily="18" charset="0"/>
            </a:endParaRPr>
          </a:p>
          <a:p>
            <a:pPr marL="646113" lvl="1" indent="-285750" algn="l" rtl="0">
              <a:lnSpc>
                <a:spcPct val="100000"/>
              </a:lnSpc>
              <a:spcBef>
                <a:spcPts val="600"/>
              </a:spcBef>
              <a:spcAft>
                <a:spcPts val="0"/>
              </a:spcAft>
              <a:buSzPts val="1400"/>
              <a:buFont typeface="Noto Sans Symbols"/>
              <a:buChar char="❑"/>
            </a:pPr>
            <a:r>
              <a:rPr lang="ru-RU" sz="1400" dirty="0" smtClean="0">
                <a:latin typeface="Times New Roman" pitchFamily="18" charset="0"/>
                <a:cs typeface="Times New Roman" pitchFamily="18" charset="0"/>
              </a:rPr>
              <a:t>Снимать СИЗ </a:t>
            </a:r>
            <a:r>
              <a:rPr lang="ru-RU" sz="1400" dirty="0">
                <a:latin typeface="Times New Roman" pitchFamily="18" charset="0"/>
                <a:cs typeface="Times New Roman" pitchFamily="18" charset="0"/>
              </a:rPr>
              <a:t>согласно протоколам</a:t>
            </a:r>
            <a:endParaRPr sz="1400">
              <a:latin typeface="Times New Roman" pitchFamily="18" charset="0"/>
              <a:cs typeface="Times New Roman" pitchFamily="18" charset="0"/>
            </a:endParaRPr>
          </a:p>
          <a:p>
            <a:pPr marL="646113" lvl="1" indent="-285750" algn="l" rtl="0">
              <a:lnSpc>
                <a:spcPct val="100000"/>
              </a:lnSpc>
              <a:spcBef>
                <a:spcPts val="600"/>
              </a:spcBef>
              <a:spcAft>
                <a:spcPts val="0"/>
              </a:spcAft>
              <a:buSzPts val="1400"/>
              <a:buFont typeface="Noto Sans Symbols"/>
              <a:buChar char="❑"/>
            </a:pPr>
            <a:r>
              <a:rPr lang="ru-RU" sz="1400" dirty="0" smtClean="0">
                <a:latin typeface="Times New Roman" pitchFamily="18" charset="0"/>
                <a:cs typeface="Times New Roman" pitchFamily="18" charset="0"/>
              </a:rPr>
              <a:t>Вымыть руки</a:t>
            </a:r>
            <a:endParaRPr sz="1400">
              <a:latin typeface="Times New Roman" pitchFamily="18" charset="0"/>
              <a:cs typeface="Times New Roman" pitchFamily="18" charset="0"/>
            </a:endParaRPr>
          </a:p>
          <a:p>
            <a:pPr marL="285750" lvl="0" indent="-285750" algn="l" rtl="0">
              <a:lnSpc>
                <a:spcPct val="100000"/>
              </a:lnSpc>
              <a:spcBef>
                <a:spcPts val="600"/>
              </a:spcBef>
              <a:spcAft>
                <a:spcPts val="0"/>
              </a:spcAft>
              <a:buSzPts val="1280"/>
              <a:buFont typeface="Arial"/>
              <a:buChar char="•"/>
            </a:pPr>
            <a:r>
              <a:rPr lang="ru-RU" sz="1400" dirty="0" smtClean="0">
                <a:latin typeface="Times New Roman" pitchFamily="18" charset="0"/>
                <a:cs typeface="Times New Roman" pitchFamily="18" charset="0"/>
              </a:rPr>
              <a:t>Выделить </a:t>
            </a:r>
            <a:r>
              <a:rPr lang="ru-RU" sz="1400" dirty="0">
                <a:latin typeface="Times New Roman" pitchFamily="18" charset="0"/>
                <a:cs typeface="Times New Roman" pitchFamily="18" charset="0"/>
              </a:rPr>
              <a:t>оборудование (по возможности):</a:t>
            </a:r>
            <a:endParaRPr sz="1400">
              <a:latin typeface="Times New Roman" pitchFamily="18" charset="0"/>
              <a:cs typeface="Times New Roman" pitchFamily="18" charset="0"/>
            </a:endParaRPr>
          </a:p>
          <a:p>
            <a:pPr marL="646113" lvl="1" indent="-285750" algn="l" rtl="0">
              <a:lnSpc>
                <a:spcPct val="100000"/>
              </a:lnSpc>
              <a:spcBef>
                <a:spcPts val="600"/>
              </a:spcBef>
              <a:spcAft>
                <a:spcPts val="0"/>
              </a:spcAft>
              <a:buSzPts val="1400"/>
              <a:buFont typeface="Noto Sans Symbols"/>
              <a:buChar char="❑"/>
            </a:pPr>
            <a:r>
              <a:rPr lang="ru-RU" sz="1400" dirty="0">
                <a:latin typeface="Times New Roman" pitchFamily="18" charset="0"/>
                <a:cs typeface="Times New Roman" pitchFamily="18" charset="0"/>
              </a:rPr>
              <a:t>в т.ч. термометр, стетоскоп, </a:t>
            </a:r>
            <a:r>
              <a:rPr lang="ru-RU" sz="1400" dirty="0" err="1">
                <a:latin typeface="Times New Roman" pitchFamily="18" charset="0"/>
                <a:cs typeface="Times New Roman" pitchFamily="18" charset="0"/>
              </a:rPr>
              <a:t>глюкометр</a:t>
            </a:r>
            <a:r>
              <a:rPr lang="ru-RU" sz="1400" dirty="0">
                <a:latin typeface="Times New Roman" pitchFamily="18" charset="0"/>
                <a:cs typeface="Times New Roman" pitchFamily="18" charset="0"/>
              </a:rPr>
              <a:t>, манжету для тонометра и т.д.</a:t>
            </a:r>
            <a:endParaRPr sz="1400">
              <a:latin typeface="Times New Roman" pitchFamily="18" charset="0"/>
              <a:cs typeface="Times New Roman" pitchFamily="18" charset="0"/>
            </a:endParaRPr>
          </a:p>
          <a:p>
            <a:pPr marL="285750" lvl="0" indent="-285750" algn="l" rtl="0">
              <a:lnSpc>
                <a:spcPct val="100000"/>
              </a:lnSpc>
              <a:spcBef>
                <a:spcPts val="600"/>
              </a:spcBef>
              <a:spcAft>
                <a:spcPts val="0"/>
              </a:spcAft>
              <a:buSzPts val="1280"/>
              <a:buFont typeface="Arial"/>
              <a:buChar char="•"/>
            </a:pPr>
            <a:r>
              <a:rPr lang="ru-RU" sz="1400" dirty="0" smtClean="0">
                <a:latin typeface="Times New Roman" pitchFamily="18" charset="0"/>
                <a:cs typeface="Times New Roman" pitchFamily="18" charset="0"/>
              </a:rPr>
              <a:t>Соблюдать </a:t>
            </a:r>
            <a:r>
              <a:rPr lang="ru-RU" sz="1400" dirty="0">
                <a:latin typeface="Times New Roman" pitchFamily="18" charset="0"/>
                <a:cs typeface="Times New Roman" pitchFamily="18" charset="0"/>
              </a:rPr>
              <a:t>протоколы очистки и изоляции:</a:t>
            </a:r>
            <a:endParaRPr sz="1400">
              <a:latin typeface="Times New Roman" pitchFamily="18" charset="0"/>
              <a:cs typeface="Times New Roman" pitchFamily="18" charset="0"/>
            </a:endParaRPr>
          </a:p>
          <a:p>
            <a:pPr marL="646113" lvl="1" indent="-285750" algn="l" rtl="0">
              <a:lnSpc>
                <a:spcPct val="100000"/>
              </a:lnSpc>
              <a:spcBef>
                <a:spcPts val="600"/>
              </a:spcBef>
              <a:spcAft>
                <a:spcPts val="0"/>
              </a:spcAft>
              <a:buSzPts val="1400"/>
              <a:buFont typeface="Noto Sans Symbols"/>
              <a:buChar char="❑"/>
            </a:pPr>
            <a:r>
              <a:rPr lang="ru-RU" sz="1400" dirty="0" smtClean="0">
                <a:latin typeface="Times New Roman" pitchFamily="18" charset="0"/>
                <a:cs typeface="Times New Roman" pitchFamily="18" charset="0"/>
              </a:rPr>
              <a:t>планировать </a:t>
            </a:r>
            <a:r>
              <a:rPr lang="ru-RU" sz="1400" dirty="0">
                <a:latin typeface="Times New Roman" pitchFamily="18" charset="0"/>
                <a:cs typeface="Times New Roman" pitchFamily="18" charset="0"/>
              </a:rPr>
              <a:t>уборку палаты в последнюю очередь и не </a:t>
            </a:r>
            <a:r>
              <a:rPr lang="ru-RU" sz="1400" dirty="0" smtClean="0">
                <a:latin typeface="Times New Roman" pitchFamily="18" charset="0"/>
                <a:cs typeface="Times New Roman" pitchFamily="18" charset="0"/>
              </a:rPr>
              <a:t>использовать оборудование </a:t>
            </a:r>
            <a:r>
              <a:rPr lang="ru-RU" sz="1400" dirty="0">
                <a:latin typeface="Times New Roman" pitchFamily="18" charset="0"/>
                <a:cs typeface="Times New Roman" pitchFamily="18" charset="0"/>
              </a:rPr>
              <a:t>в других палатах</a:t>
            </a:r>
            <a:endParaRPr sz="1400">
              <a:latin typeface="Times New Roman" pitchFamily="18" charset="0"/>
              <a:cs typeface="Times New Roman" pitchFamily="18" charset="0"/>
            </a:endParaRPr>
          </a:p>
          <a:p>
            <a:pPr marL="285750" lvl="0" indent="-204470" algn="l" rtl="0">
              <a:lnSpc>
                <a:spcPct val="100000"/>
              </a:lnSpc>
              <a:spcBef>
                <a:spcPts val="600"/>
              </a:spcBef>
              <a:spcAft>
                <a:spcPts val="0"/>
              </a:spcAft>
              <a:buSzPts val="1280"/>
              <a:buFont typeface="Noto Sans Symbols"/>
              <a:buNone/>
            </a:pPr>
            <a:endParaRPr sz="1400">
              <a:latin typeface="Times New Roman" pitchFamily="18" charset="0"/>
              <a:cs typeface="Times New Roman" pitchFamily="18" charset="0"/>
            </a:endParaRPr>
          </a:p>
          <a:p>
            <a:pPr marL="0" lvl="0" indent="0" algn="l" rtl="0">
              <a:lnSpc>
                <a:spcPct val="110000"/>
              </a:lnSpc>
              <a:spcBef>
                <a:spcPts val="1000"/>
              </a:spcBef>
              <a:spcAft>
                <a:spcPts val="0"/>
              </a:spcAft>
              <a:buSzPts val="1120"/>
              <a:buFont typeface="Arial"/>
              <a:buNone/>
            </a:pPr>
            <a:endParaRPr sz="1400">
              <a:latin typeface="Times New Roman" pitchFamily="18" charset="0"/>
              <a:cs typeface="Times New Roman" pitchFamily="18" charset="0"/>
            </a:endParaRPr>
          </a:p>
          <a:p>
            <a:pPr marL="0" lvl="0" indent="0" algn="l" rtl="0">
              <a:lnSpc>
                <a:spcPct val="110000"/>
              </a:lnSpc>
              <a:spcBef>
                <a:spcPts val="1600"/>
              </a:spcBef>
              <a:spcAft>
                <a:spcPts val="0"/>
              </a:spcAft>
              <a:buSzPts val="1120"/>
              <a:buFont typeface="Arial"/>
              <a:buNone/>
            </a:pPr>
            <a:endParaRPr sz="1400">
              <a:latin typeface="Times New Roman" pitchFamily="18" charset="0"/>
              <a:cs typeface="Times New Roman" pitchFamily="18" charset="0"/>
            </a:endParaRPr>
          </a:p>
          <a:p>
            <a:pPr marL="285750" lvl="0" indent="-214630" algn="l" rtl="0">
              <a:lnSpc>
                <a:spcPct val="110000"/>
              </a:lnSpc>
              <a:spcBef>
                <a:spcPts val="1600"/>
              </a:spcBef>
              <a:spcAft>
                <a:spcPts val="0"/>
              </a:spcAft>
              <a:buSzPts val="1120"/>
              <a:buFont typeface="Noto Sans Symbols"/>
              <a:buNone/>
            </a:pPr>
            <a:endParaRPr sz="1400">
              <a:latin typeface="Times New Roman" pitchFamily="18" charset="0"/>
              <a:cs typeface="Times New Roman" pitchFamily="18" charset="0"/>
            </a:endParaRPr>
          </a:p>
          <a:p>
            <a:pPr marL="285750" lvl="0" indent="-214630" algn="l" rtl="0">
              <a:lnSpc>
                <a:spcPct val="110000"/>
              </a:lnSpc>
              <a:spcBef>
                <a:spcPts val="1600"/>
              </a:spcBef>
              <a:spcAft>
                <a:spcPts val="0"/>
              </a:spcAft>
              <a:buSzPts val="1120"/>
              <a:buFont typeface="Noto Sans Symbols"/>
              <a:buNone/>
            </a:pPr>
            <a:endParaRPr sz="1400">
              <a:latin typeface="Times New Roman" pitchFamily="18" charset="0"/>
              <a:cs typeface="Times New Roman" pitchFamily="18" charset="0"/>
            </a:endParaRPr>
          </a:p>
          <a:p>
            <a:pPr marL="285750" lvl="0" indent="-214630" algn="l" rtl="0">
              <a:lnSpc>
                <a:spcPct val="110000"/>
              </a:lnSpc>
              <a:spcBef>
                <a:spcPts val="1600"/>
              </a:spcBef>
              <a:spcAft>
                <a:spcPts val="0"/>
              </a:spcAft>
              <a:buSzPts val="1120"/>
              <a:buFont typeface="Noto Sans Symbols"/>
              <a:buNone/>
            </a:pPr>
            <a:endParaRPr sz="1400">
              <a:latin typeface="Times New Roman" pitchFamily="18" charset="0"/>
              <a:cs typeface="Times New Roman" pitchFamily="18" charset="0"/>
            </a:endParaRPr>
          </a:p>
          <a:p>
            <a:pPr marL="0" lvl="0" indent="0" algn="l" rtl="0">
              <a:lnSpc>
                <a:spcPct val="110000"/>
              </a:lnSpc>
              <a:spcBef>
                <a:spcPts val="1600"/>
              </a:spcBef>
              <a:spcAft>
                <a:spcPts val="0"/>
              </a:spcAft>
              <a:buSzPts val="1120"/>
              <a:buFont typeface="Arial"/>
              <a:buNone/>
            </a:pPr>
            <a:endParaRPr sz="1400">
              <a:latin typeface="Times New Roman" pitchFamily="18" charset="0"/>
              <a:cs typeface="Times New Roman" pitchFamily="18" charset="0"/>
            </a:endParaRPr>
          </a:p>
          <a:p>
            <a:pPr marL="0" lvl="0" indent="0" algn="l" rtl="0">
              <a:lnSpc>
                <a:spcPct val="110000"/>
              </a:lnSpc>
              <a:spcBef>
                <a:spcPts val="1600"/>
              </a:spcBef>
              <a:spcAft>
                <a:spcPts val="0"/>
              </a:spcAft>
              <a:buSzPts val="1120"/>
              <a:buFont typeface="Arial"/>
              <a:buNone/>
            </a:pPr>
            <a:endParaRPr sz="1400">
              <a:latin typeface="Times New Roman" pitchFamily="18" charset="0"/>
              <a:cs typeface="Times New Roman" pitchFamily="18" charset="0"/>
            </a:endParaRPr>
          </a:p>
        </p:txBody>
      </p:sp>
      <p:sp>
        <p:nvSpPr>
          <p:cNvPr id="427" name="Google Shape;427;p43"/>
          <p:cNvSpPr txBox="1">
            <a:spLocks noGrp="1"/>
          </p:cNvSpPr>
          <p:nvPr>
            <p:ph type="body" idx="2"/>
          </p:nvPr>
        </p:nvSpPr>
        <p:spPr>
          <a:xfrm>
            <a:off x="5143504" y="687954"/>
            <a:ext cx="3924272" cy="4176004"/>
          </a:xfrm>
          <a:prstGeom prst="rect">
            <a:avLst/>
          </a:prstGeom>
          <a:noFill/>
          <a:ln>
            <a:noFill/>
          </a:ln>
        </p:spPr>
        <p:txBody>
          <a:bodyPr spcFirstLastPara="1" wrap="square" lIns="18000" tIns="0" rIns="18000" bIns="0" anchor="t" anchorCtr="0">
            <a:noAutofit/>
          </a:bodyPr>
          <a:lstStyle/>
          <a:p>
            <a:pPr marL="0" lvl="0" indent="0" algn="l" rtl="0">
              <a:lnSpc>
                <a:spcPct val="110000"/>
              </a:lnSpc>
              <a:spcBef>
                <a:spcPts val="0"/>
              </a:spcBef>
              <a:spcAft>
                <a:spcPts val="0"/>
              </a:spcAft>
              <a:buSzPts val="1440"/>
              <a:buFont typeface="Arial"/>
              <a:buNone/>
            </a:pPr>
            <a:r>
              <a:rPr lang="ru-RU" sz="1400" b="1" dirty="0" smtClean="0">
                <a:latin typeface="Times New Roman" pitchFamily="18" charset="0"/>
                <a:cs typeface="Times New Roman" pitchFamily="18" charset="0"/>
              </a:rPr>
              <a:t>Посетителям</a:t>
            </a:r>
            <a:endParaRPr sz="1400">
              <a:latin typeface="Times New Roman" pitchFamily="18" charset="0"/>
              <a:cs typeface="Times New Roman" pitchFamily="18" charset="0"/>
            </a:endParaRPr>
          </a:p>
          <a:p>
            <a:pPr marL="285750" lvl="0" indent="-285750" algn="l" rtl="0">
              <a:lnSpc>
                <a:spcPct val="100000"/>
              </a:lnSpc>
              <a:spcBef>
                <a:spcPts val="600"/>
              </a:spcBef>
              <a:spcAft>
                <a:spcPts val="0"/>
              </a:spcAft>
              <a:buSzPts val="1280"/>
              <a:buFont typeface="Arial"/>
              <a:buChar char="•"/>
            </a:pPr>
            <a:r>
              <a:rPr lang="ru-RU" sz="1400" dirty="0" smtClean="0">
                <a:latin typeface="Times New Roman" pitchFamily="18" charset="0"/>
                <a:cs typeface="Times New Roman" pitchFamily="18" charset="0"/>
              </a:rPr>
              <a:t>Мыть </a:t>
            </a:r>
            <a:r>
              <a:rPr lang="ru-RU" sz="1400" dirty="0">
                <a:latin typeface="Times New Roman" pitchFamily="18" charset="0"/>
                <a:cs typeface="Times New Roman" pitchFamily="18" charset="0"/>
              </a:rPr>
              <a:t>руки до и после посещения</a:t>
            </a:r>
            <a:endParaRPr sz="1400">
              <a:latin typeface="Times New Roman" pitchFamily="18" charset="0"/>
              <a:cs typeface="Times New Roman" pitchFamily="18" charset="0"/>
            </a:endParaRPr>
          </a:p>
          <a:p>
            <a:pPr marL="285750" lvl="0" indent="-285750" algn="l" rtl="0">
              <a:lnSpc>
                <a:spcPct val="100000"/>
              </a:lnSpc>
              <a:spcBef>
                <a:spcPts val="600"/>
              </a:spcBef>
              <a:spcAft>
                <a:spcPts val="0"/>
              </a:spcAft>
              <a:buSzPts val="1280"/>
              <a:buFont typeface="Arial"/>
              <a:buChar char="•"/>
            </a:pPr>
            <a:r>
              <a:rPr lang="ru-RU" sz="1400" dirty="0" smtClean="0">
                <a:latin typeface="Times New Roman" pitchFamily="18" charset="0"/>
                <a:cs typeface="Times New Roman" pitchFamily="18" charset="0"/>
              </a:rPr>
              <a:t>Знать </a:t>
            </a:r>
            <a:r>
              <a:rPr lang="ru-RU" sz="1400" dirty="0">
                <a:latin typeface="Times New Roman" pitchFamily="18" charset="0"/>
                <a:cs typeface="Times New Roman" pitchFamily="18" charset="0"/>
              </a:rPr>
              <a:t>о необходимых мерах предосторожности и их причинах</a:t>
            </a:r>
            <a:endParaRPr sz="1400">
              <a:latin typeface="Times New Roman" pitchFamily="18" charset="0"/>
              <a:cs typeface="Times New Roman" pitchFamily="18" charset="0"/>
            </a:endParaRPr>
          </a:p>
          <a:p>
            <a:pPr marL="0" lvl="0" indent="0" algn="l" rtl="0">
              <a:lnSpc>
                <a:spcPct val="100000"/>
              </a:lnSpc>
              <a:spcBef>
                <a:spcPts val="600"/>
              </a:spcBef>
              <a:spcAft>
                <a:spcPts val="0"/>
              </a:spcAft>
              <a:buSzPts val="1440"/>
              <a:buFont typeface="Arial"/>
              <a:buNone/>
            </a:pPr>
            <a:r>
              <a:rPr lang="ru-RU" sz="1400" b="1" dirty="0" smtClean="0">
                <a:latin typeface="Times New Roman" pitchFamily="18" charset="0"/>
                <a:cs typeface="Times New Roman" pitchFamily="18" charset="0"/>
              </a:rPr>
              <a:t>Лицам, </a:t>
            </a:r>
            <a:r>
              <a:rPr lang="ru-RU" sz="1400" b="1" dirty="0">
                <a:latin typeface="Times New Roman" pitchFamily="18" charset="0"/>
                <a:cs typeface="Times New Roman" pitchFamily="18" charset="0"/>
              </a:rPr>
              <a:t>осуществляющие </a:t>
            </a:r>
            <a:r>
              <a:rPr lang="ru-RU" sz="1400" b="1" dirty="0" smtClean="0">
                <a:latin typeface="Times New Roman" pitchFamily="18" charset="0"/>
                <a:cs typeface="Times New Roman" pitchFamily="18" charset="0"/>
              </a:rPr>
              <a:t>уход</a:t>
            </a:r>
            <a:endParaRPr sz="1400">
              <a:latin typeface="Times New Roman" pitchFamily="18" charset="0"/>
              <a:cs typeface="Times New Roman" pitchFamily="18" charset="0"/>
            </a:endParaRPr>
          </a:p>
          <a:p>
            <a:pPr marL="285750" lvl="0" indent="-285750" algn="l" rtl="0">
              <a:lnSpc>
                <a:spcPct val="100000"/>
              </a:lnSpc>
              <a:spcBef>
                <a:spcPts val="600"/>
              </a:spcBef>
              <a:spcAft>
                <a:spcPts val="0"/>
              </a:spcAft>
              <a:buSzPts val="1280"/>
              <a:buFont typeface="Arial"/>
              <a:buChar char="•"/>
            </a:pPr>
            <a:r>
              <a:rPr lang="ru-RU" sz="1400" dirty="0" smtClean="0">
                <a:latin typeface="Times New Roman" pitchFamily="18" charset="0"/>
                <a:cs typeface="Times New Roman" pitchFamily="18" charset="0"/>
              </a:rPr>
              <a:t>Мыть </a:t>
            </a:r>
            <a:r>
              <a:rPr lang="ru-RU" sz="1400" dirty="0">
                <a:latin typeface="Times New Roman" pitchFamily="18" charset="0"/>
                <a:cs typeface="Times New Roman" pitchFamily="18" charset="0"/>
              </a:rPr>
              <a:t>руки до и после посещения</a:t>
            </a:r>
            <a:endParaRPr sz="1400">
              <a:latin typeface="Times New Roman" pitchFamily="18" charset="0"/>
              <a:cs typeface="Times New Roman" pitchFamily="18" charset="0"/>
            </a:endParaRPr>
          </a:p>
          <a:p>
            <a:pPr marL="285750" lvl="0" indent="-285750" algn="l" rtl="0">
              <a:lnSpc>
                <a:spcPct val="100000"/>
              </a:lnSpc>
              <a:spcBef>
                <a:spcPts val="600"/>
              </a:spcBef>
              <a:spcAft>
                <a:spcPts val="0"/>
              </a:spcAft>
              <a:buSzPts val="1280"/>
              <a:buFont typeface="Arial"/>
              <a:buChar char="•"/>
            </a:pPr>
            <a:r>
              <a:rPr lang="ru-RU" sz="1400" dirty="0" smtClean="0">
                <a:latin typeface="Times New Roman" pitchFamily="18" charset="0"/>
                <a:cs typeface="Times New Roman" pitchFamily="18" charset="0"/>
              </a:rPr>
              <a:t>Соблюдать </a:t>
            </a:r>
            <a:r>
              <a:rPr lang="ru-RU" sz="1400" dirty="0">
                <a:latin typeface="Times New Roman" pitchFamily="18" charset="0"/>
                <a:cs typeface="Times New Roman" pitchFamily="18" charset="0"/>
              </a:rPr>
              <a:t>меры предосторожности от контактной передачи при непосредственном уходе </a:t>
            </a:r>
            <a:endParaRPr sz="1400">
              <a:latin typeface="Times New Roman" pitchFamily="18" charset="0"/>
              <a:cs typeface="Times New Roman" pitchFamily="18" charset="0"/>
            </a:endParaRPr>
          </a:p>
          <a:p>
            <a:pPr marL="285750" lvl="0" indent="-285750" algn="l" rtl="0">
              <a:lnSpc>
                <a:spcPct val="100000"/>
              </a:lnSpc>
              <a:spcBef>
                <a:spcPts val="600"/>
              </a:spcBef>
              <a:spcAft>
                <a:spcPts val="0"/>
              </a:spcAft>
              <a:buSzPts val="1280"/>
              <a:buFont typeface="Arial"/>
              <a:buChar char="•"/>
            </a:pPr>
            <a:r>
              <a:rPr lang="ru-RU" sz="1400" dirty="0">
                <a:latin typeface="Times New Roman" pitchFamily="18" charset="0"/>
                <a:cs typeface="Times New Roman" pitchFamily="18" charset="0"/>
              </a:rPr>
              <a:t>Не </a:t>
            </a:r>
            <a:r>
              <a:rPr lang="ru-RU" sz="1400" dirty="0" smtClean="0">
                <a:latin typeface="Times New Roman" pitchFamily="18" charset="0"/>
                <a:cs typeface="Times New Roman" pitchFamily="18" charset="0"/>
              </a:rPr>
              <a:t>посещать </a:t>
            </a:r>
            <a:r>
              <a:rPr lang="ru-RU" sz="1400" dirty="0">
                <a:latin typeface="Times New Roman" pitchFamily="18" charset="0"/>
                <a:cs typeface="Times New Roman" pitchFamily="18" charset="0"/>
              </a:rPr>
              <a:t>других пациентов</a:t>
            </a:r>
            <a:endParaRPr sz="1400">
              <a:latin typeface="Times New Roman" pitchFamily="18" charset="0"/>
              <a:cs typeface="Times New Roman" pitchFamily="18" charset="0"/>
            </a:endParaRPr>
          </a:p>
          <a:p>
            <a:pPr marL="0" lvl="0" indent="0" algn="l" rtl="0">
              <a:lnSpc>
                <a:spcPct val="100000"/>
              </a:lnSpc>
              <a:spcBef>
                <a:spcPts val="600"/>
              </a:spcBef>
              <a:spcAft>
                <a:spcPts val="0"/>
              </a:spcAft>
              <a:buSzPts val="1440"/>
              <a:buFont typeface="Arial"/>
              <a:buNone/>
            </a:pPr>
            <a:r>
              <a:rPr lang="ru-RU" sz="1400" b="1" dirty="0" smtClean="0">
                <a:latin typeface="Times New Roman" pitchFamily="18" charset="0"/>
                <a:cs typeface="Times New Roman" pitchFamily="18" charset="0"/>
              </a:rPr>
              <a:t>Транспортировку </a:t>
            </a:r>
            <a:r>
              <a:rPr lang="ru-RU" sz="1400" b="1" dirty="0">
                <a:latin typeface="Times New Roman" pitchFamily="18" charset="0"/>
                <a:cs typeface="Times New Roman" pitchFamily="18" charset="0"/>
              </a:rPr>
              <a:t>пациента</a:t>
            </a:r>
            <a:endParaRPr sz="1400">
              <a:latin typeface="Times New Roman" pitchFamily="18" charset="0"/>
              <a:cs typeface="Times New Roman" pitchFamily="18" charset="0"/>
            </a:endParaRPr>
          </a:p>
          <a:p>
            <a:pPr marL="285750" lvl="0" indent="-285750" algn="l" rtl="0">
              <a:lnSpc>
                <a:spcPct val="100000"/>
              </a:lnSpc>
              <a:spcBef>
                <a:spcPts val="600"/>
              </a:spcBef>
              <a:spcAft>
                <a:spcPts val="0"/>
              </a:spcAft>
              <a:buSzPts val="1280"/>
              <a:buFont typeface="Arial"/>
              <a:buChar char="•"/>
            </a:pPr>
            <a:r>
              <a:rPr lang="ru-RU" sz="1400" dirty="0" smtClean="0">
                <a:latin typeface="Times New Roman" pitchFamily="18" charset="0"/>
                <a:cs typeface="Times New Roman" pitchFamily="18" charset="0"/>
              </a:rPr>
              <a:t>Уведомить </a:t>
            </a:r>
            <a:r>
              <a:rPr lang="ru-RU" sz="1400" dirty="0">
                <a:latin typeface="Times New Roman" pitchFamily="18" charset="0"/>
                <a:cs typeface="Times New Roman" pitchFamily="18" charset="0"/>
              </a:rPr>
              <a:t>принимающее отделение о необходимых мерах предосторожности</a:t>
            </a:r>
            <a:endParaRPr sz="1400">
              <a:latin typeface="Times New Roman" pitchFamily="18" charset="0"/>
              <a:cs typeface="Times New Roman" pitchFamily="18" charset="0"/>
            </a:endParaRPr>
          </a:p>
          <a:p>
            <a:pPr marL="285750" lvl="0" indent="-285750" algn="l" rtl="0">
              <a:lnSpc>
                <a:spcPct val="100000"/>
              </a:lnSpc>
              <a:spcBef>
                <a:spcPts val="600"/>
              </a:spcBef>
              <a:spcAft>
                <a:spcPts val="0"/>
              </a:spcAft>
              <a:buSzPts val="1280"/>
              <a:buFont typeface="Arial"/>
              <a:buChar char="•"/>
            </a:pPr>
            <a:r>
              <a:rPr lang="ru-RU" sz="1400" dirty="0" smtClean="0">
                <a:latin typeface="Times New Roman" pitchFamily="18" charset="0"/>
                <a:cs typeface="Times New Roman" pitchFamily="18" charset="0"/>
              </a:rPr>
              <a:t>Убедится, </a:t>
            </a:r>
            <a:r>
              <a:rPr lang="ru-RU" sz="1400" dirty="0">
                <a:latin typeface="Times New Roman" pitchFamily="18" charset="0"/>
                <a:cs typeface="Times New Roman" pitchFamily="18" charset="0"/>
              </a:rPr>
              <a:t>что руки пациента чистые</a:t>
            </a:r>
            <a:endParaRPr sz="1400">
              <a:latin typeface="Times New Roman" pitchFamily="18" charset="0"/>
              <a:cs typeface="Times New Roman" pitchFamily="18" charset="0"/>
            </a:endParaRPr>
          </a:p>
          <a:p>
            <a:pPr marL="285750" lvl="0" indent="-285750" algn="l" rtl="0">
              <a:lnSpc>
                <a:spcPct val="100000"/>
              </a:lnSpc>
              <a:spcBef>
                <a:spcPts val="600"/>
              </a:spcBef>
              <a:spcAft>
                <a:spcPts val="0"/>
              </a:spcAft>
              <a:buSzPts val="1280"/>
              <a:buFont typeface="Arial"/>
              <a:buChar char="•"/>
            </a:pPr>
            <a:r>
              <a:rPr lang="ru-RU" sz="1400" dirty="0" smtClean="0">
                <a:latin typeface="Times New Roman" pitchFamily="18" charset="0"/>
                <a:cs typeface="Times New Roman" pitchFamily="18" charset="0"/>
              </a:rPr>
              <a:t>Убедится, </a:t>
            </a:r>
            <a:r>
              <a:rPr lang="ru-RU" sz="1400" dirty="0">
                <a:latin typeface="Times New Roman" pitchFamily="18" charset="0"/>
                <a:cs typeface="Times New Roman" pitchFamily="18" charset="0"/>
              </a:rPr>
              <a:t>что пациент одет в чистую одежду</a:t>
            </a:r>
            <a:endParaRPr sz="1400">
              <a:latin typeface="Times New Roman" pitchFamily="18" charset="0"/>
              <a:cs typeface="Times New Roman" pitchFamily="18" charset="0"/>
            </a:endParaRPr>
          </a:p>
          <a:p>
            <a:pPr marL="0" lvl="0" indent="0" algn="l" rtl="0">
              <a:lnSpc>
                <a:spcPct val="110000"/>
              </a:lnSpc>
              <a:spcBef>
                <a:spcPts val="1000"/>
              </a:spcBef>
              <a:spcAft>
                <a:spcPts val="0"/>
              </a:spcAft>
              <a:buSzPts val="1120"/>
              <a:buFont typeface="Arial"/>
              <a:buNone/>
            </a:pPr>
            <a:endParaRPr sz="1400">
              <a:latin typeface="Times New Roman" pitchFamily="18" charset="0"/>
              <a:cs typeface="Times New Roman" pitchFamily="18" charset="0"/>
            </a:endParaRPr>
          </a:p>
        </p:txBody>
      </p:sp>
      <p:sp>
        <p:nvSpPr>
          <p:cNvPr id="428" name="Google Shape;428;p43"/>
          <p:cNvSpPr txBox="1">
            <a:spLocks noGrp="1"/>
          </p:cNvSpPr>
          <p:nvPr>
            <p:ph type="title"/>
          </p:nvPr>
        </p:nvSpPr>
        <p:spPr>
          <a:xfrm>
            <a:off x="214282" y="142856"/>
            <a:ext cx="8416886" cy="412093"/>
          </a:xfrm>
          <a:prstGeom prst="rect">
            <a:avLst/>
          </a:prstGeom>
          <a:noFill/>
          <a:ln>
            <a:noFill/>
          </a:ln>
        </p:spPr>
        <p:txBody>
          <a:bodyPr spcFirstLastPara="1" wrap="square" lIns="18000" tIns="0" rIns="360000" bIns="0" anchor="b" anchorCtr="0">
            <a:noAutofit/>
          </a:bodyPr>
          <a:lstStyle/>
          <a:p>
            <a:pPr marL="0" lvl="0" indent="0" algn="ctr" rtl="0">
              <a:lnSpc>
                <a:spcPct val="90000"/>
              </a:lnSpc>
              <a:spcBef>
                <a:spcPts val="0"/>
              </a:spcBef>
              <a:spcAft>
                <a:spcPts val="0"/>
              </a:spcAft>
              <a:buClr>
                <a:srgbClr val="0092CC"/>
              </a:buClr>
              <a:buSzPts val="3200"/>
              <a:buFont typeface="Arial"/>
              <a:buNone/>
            </a:pPr>
            <a:r>
              <a:rPr lang="ru-RU" sz="2400" b="1" dirty="0">
                <a:latin typeface="Times New Roman" pitchFamily="18" charset="0"/>
                <a:cs typeface="Times New Roman" pitchFamily="18" charset="0"/>
              </a:rPr>
              <a:t>Элементы мер предосторожности от контактной передачи</a:t>
            </a:r>
            <a:endParaRPr sz="2400" b="1">
              <a:latin typeface="Times New Roman" pitchFamily="18" charset="0"/>
              <a:cs typeface="Times New Roman" pitchFamily="18" charset="0"/>
            </a:endParaRPr>
          </a:p>
        </p:txBody>
      </p:sp>
      <p:pic>
        <p:nvPicPr>
          <p:cNvPr id="7" name="Рисунок 6"/>
          <p:cNvPicPr>
            <a:picLocks noChangeAspect="1"/>
          </p:cNvPicPr>
          <p:nvPr/>
        </p:nvPicPr>
        <p:blipFill>
          <a:blip r:embed="rId3" cstate="print"/>
          <a:stretch>
            <a:fillRect/>
          </a:stretch>
        </p:blipFill>
        <p:spPr>
          <a:xfrm>
            <a:off x="8358214" y="142856"/>
            <a:ext cx="677213" cy="57133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327289687"/>
              </p:ext>
            </p:extLst>
          </p:nvPr>
        </p:nvGraphicFramePr>
        <p:xfrm>
          <a:off x="142844" y="214294"/>
          <a:ext cx="8715436" cy="5395360"/>
        </p:xfrm>
        <a:graphic>
          <a:graphicData uri="http://schemas.openxmlformats.org/drawingml/2006/table">
            <a:tbl>
              <a:tblPr firstRow="1" bandRow="1">
                <a:tableStyleId>{5940675A-B579-460E-94D1-54222C63F5DA}</a:tableStyleId>
              </a:tblPr>
              <a:tblGrid>
                <a:gridCol w="3071834">
                  <a:extLst>
                    <a:ext uri="{9D8B030D-6E8A-4147-A177-3AD203B41FA5}">
                      <a16:colId xmlns="" xmlns:a16="http://schemas.microsoft.com/office/drawing/2014/main" val="20000"/>
                    </a:ext>
                  </a:extLst>
                </a:gridCol>
                <a:gridCol w="2143140">
                  <a:extLst>
                    <a:ext uri="{9D8B030D-6E8A-4147-A177-3AD203B41FA5}">
                      <a16:colId xmlns="" xmlns:a16="http://schemas.microsoft.com/office/drawing/2014/main" val="20001"/>
                    </a:ext>
                  </a:extLst>
                </a:gridCol>
                <a:gridCol w="1785950">
                  <a:extLst>
                    <a:ext uri="{9D8B030D-6E8A-4147-A177-3AD203B41FA5}">
                      <a16:colId xmlns="" xmlns:a16="http://schemas.microsoft.com/office/drawing/2014/main" val="20002"/>
                    </a:ext>
                  </a:extLst>
                </a:gridCol>
                <a:gridCol w="1714512">
                  <a:extLst>
                    <a:ext uri="{9D8B030D-6E8A-4147-A177-3AD203B41FA5}">
                      <a16:colId xmlns="" xmlns:a16="http://schemas.microsoft.com/office/drawing/2014/main" val="20003"/>
                    </a:ext>
                  </a:extLst>
                </a:gridCol>
              </a:tblGrid>
              <a:tr h="624840">
                <a:tc>
                  <a:txBody>
                    <a:bodyPr/>
                    <a:lstStyle/>
                    <a:p>
                      <a:r>
                        <a:rPr lang="ru-RU" sz="1400" dirty="0" smtClean="0">
                          <a:latin typeface="Times New Roman" pitchFamily="18" charset="0"/>
                          <a:cs typeface="Times New Roman" pitchFamily="18" charset="0"/>
                        </a:rPr>
                        <a:t>Стандартные меры предосторожности</a:t>
                      </a:r>
                      <a:endParaRPr lang="ru-RU" sz="1400" dirty="0">
                        <a:solidFill>
                          <a:schemeClr val="tx1"/>
                        </a:solidFill>
                        <a:latin typeface="Times New Roman" pitchFamily="18" charset="0"/>
                        <a:cs typeface="Times New Roman" pitchFamily="18" charset="0"/>
                      </a:endParaRPr>
                    </a:p>
                  </a:txBody>
                  <a:tcPr marT="38100" marB="38100">
                    <a:solidFill>
                      <a:schemeClr val="accent1">
                        <a:lumMod val="20000"/>
                        <a:lumOff val="80000"/>
                      </a:schemeClr>
                    </a:solidFill>
                  </a:tcPr>
                </a:tc>
                <a:tc>
                  <a:txBody>
                    <a:bodyPr/>
                    <a:lstStyle/>
                    <a:p>
                      <a:r>
                        <a:rPr lang="ru-RU" sz="1400" dirty="0" smtClean="0">
                          <a:latin typeface="Times New Roman" pitchFamily="18" charset="0"/>
                          <a:cs typeface="Times New Roman" pitchFamily="18" charset="0"/>
                        </a:rPr>
                        <a:t>Меры предосторожности в отношении передачи контактной инфекции</a:t>
                      </a:r>
                      <a:endParaRPr lang="ru-RU" sz="1400" dirty="0">
                        <a:solidFill>
                          <a:schemeClr val="tx1"/>
                        </a:solidFill>
                        <a:latin typeface="Times New Roman" pitchFamily="18" charset="0"/>
                        <a:cs typeface="Times New Roman" pitchFamily="18" charset="0"/>
                      </a:endParaRPr>
                    </a:p>
                  </a:txBody>
                  <a:tcPr marT="38100" marB="38100">
                    <a:solidFill>
                      <a:schemeClr val="accent1">
                        <a:lumMod val="20000"/>
                        <a:lumOff val="80000"/>
                      </a:schemeClr>
                    </a:solidFill>
                  </a:tcPr>
                </a:tc>
                <a:tc>
                  <a:txBody>
                    <a:bodyPr/>
                    <a:lstStyle/>
                    <a:p>
                      <a:r>
                        <a:rPr lang="kk-KZ" sz="1400" dirty="0" smtClean="0">
                          <a:latin typeface="Times New Roman" pitchFamily="18" charset="0"/>
                          <a:cs typeface="Times New Roman" pitchFamily="18" charset="0"/>
                        </a:rPr>
                        <a:t>Капельный</a:t>
                      </a:r>
                      <a:endParaRPr lang="ru-RU" sz="1400" dirty="0">
                        <a:solidFill>
                          <a:schemeClr val="tx1"/>
                        </a:solidFill>
                        <a:latin typeface="Times New Roman" pitchFamily="18" charset="0"/>
                        <a:cs typeface="Times New Roman" pitchFamily="18" charset="0"/>
                      </a:endParaRPr>
                    </a:p>
                  </a:txBody>
                  <a:tcPr marT="38100" marB="38100">
                    <a:solidFill>
                      <a:schemeClr val="accent1">
                        <a:lumMod val="20000"/>
                        <a:lumOff val="80000"/>
                      </a:schemeClr>
                    </a:solidFill>
                  </a:tcPr>
                </a:tc>
                <a:tc>
                  <a:txBody>
                    <a:bodyPr/>
                    <a:lstStyle/>
                    <a:p>
                      <a:r>
                        <a:rPr lang="kk-KZ" sz="1400" dirty="0" smtClean="0">
                          <a:latin typeface="Times New Roman" pitchFamily="18" charset="0"/>
                          <a:cs typeface="Times New Roman" pitchFamily="18" charset="0"/>
                        </a:rPr>
                        <a:t>Воздушно – капельный </a:t>
                      </a:r>
                      <a:endParaRPr lang="ru-RU" sz="1400" dirty="0">
                        <a:solidFill>
                          <a:schemeClr val="tx1"/>
                        </a:solidFill>
                        <a:latin typeface="Times New Roman" pitchFamily="18" charset="0"/>
                        <a:cs typeface="Times New Roman" pitchFamily="18" charset="0"/>
                      </a:endParaRPr>
                    </a:p>
                  </a:txBody>
                  <a:tcPr marT="38100" marB="38100">
                    <a:solidFill>
                      <a:schemeClr val="accent1">
                        <a:lumMod val="20000"/>
                        <a:lumOff val="80000"/>
                      </a:schemeClr>
                    </a:solidFill>
                  </a:tcPr>
                </a:tc>
                <a:extLst>
                  <a:ext uri="{0D108BD9-81ED-4DB2-BD59-A6C34878D82A}">
                    <a16:rowId xmlns="" xmlns:a16="http://schemas.microsoft.com/office/drawing/2014/main" val="10000"/>
                  </a:ext>
                </a:extLst>
              </a:tr>
              <a:tr h="2323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effectLst/>
                          <a:latin typeface="Times New Roman" pitchFamily="18" charset="0"/>
                          <a:cs typeface="Times New Roman" pitchFamily="18" charset="0"/>
                        </a:rPr>
                        <a:t>Гигиена рук</a:t>
                      </a:r>
                    </a:p>
                  </a:txBody>
                  <a:tcPr marT="38100" marB="381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effectLst/>
                          <a:latin typeface="Times New Roman" pitchFamily="18" charset="0"/>
                          <a:cs typeface="Times New Roman" pitchFamily="18" charset="0"/>
                        </a:rPr>
                        <a:t>Размещение пациента</a:t>
                      </a:r>
                      <a:endParaRPr lang="ru-RU" sz="1200" b="0" i="0" kern="1200" dirty="0" smtClean="0">
                        <a:solidFill>
                          <a:schemeClr val="tx1"/>
                        </a:solidFill>
                        <a:effectLst/>
                        <a:latin typeface="Times New Roman" pitchFamily="18" charset="0"/>
                        <a:ea typeface="+mn-ea"/>
                        <a:cs typeface="Times New Roman" pitchFamily="18" charset="0"/>
                      </a:endParaRPr>
                    </a:p>
                  </a:txBody>
                  <a:tcPr marT="38100" marB="381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effectLst/>
                          <a:latin typeface="Times New Roman" pitchFamily="18" charset="0"/>
                          <a:cs typeface="Times New Roman" pitchFamily="18" charset="0"/>
                        </a:rPr>
                        <a:t>Размещение пациента</a:t>
                      </a:r>
                      <a:endParaRPr lang="ru-RU" sz="1200" b="0" i="0" kern="1200" dirty="0" smtClean="0">
                        <a:solidFill>
                          <a:schemeClr val="tx1"/>
                        </a:solidFill>
                        <a:effectLst/>
                        <a:latin typeface="Times New Roman" pitchFamily="18" charset="0"/>
                        <a:ea typeface="+mn-ea"/>
                        <a:cs typeface="Times New Roman" pitchFamily="18" charset="0"/>
                      </a:endParaRPr>
                    </a:p>
                  </a:txBody>
                  <a:tcPr marT="38100" marB="381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effectLst/>
                          <a:latin typeface="Times New Roman" pitchFamily="18" charset="0"/>
                          <a:cs typeface="Times New Roman" pitchFamily="18" charset="0"/>
                        </a:rPr>
                        <a:t>Размещение пациента</a:t>
                      </a:r>
                      <a:endParaRPr lang="ru-RU" sz="1200" b="0" i="0" kern="1200" dirty="0" smtClean="0">
                        <a:solidFill>
                          <a:schemeClr val="tx1"/>
                        </a:solidFill>
                        <a:effectLst/>
                        <a:latin typeface="Times New Roman" pitchFamily="18" charset="0"/>
                        <a:ea typeface="+mn-ea"/>
                        <a:cs typeface="Times New Roman" pitchFamily="18" charset="0"/>
                      </a:endParaRPr>
                    </a:p>
                  </a:txBody>
                  <a:tcPr marT="38100" marB="38100"/>
                </a:tc>
                <a:extLst>
                  <a:ext uri="{0D108BD9-81ED-4DB2-BD59-A6C34878D82A}">
                    <a16:rowId xmlns="" xmlns:a16="http://schemas.microsoft.com/office/drawing/2014/main" val="10001"/>
                  </a:ext>
                </a:extLst>
              </a:tr>
              <a:tr h="4333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effectLst/>
                          <a:latin typeface="Times New Roman" pitchFamily="18" charset="0"/>
                          <a:cs typeface="Times New Roman" pitchFamily="18" charset="0"/>
                        </a:rPr>
                        <a:t>Средства индивидуальной защиты (СИЗ)</a:t>
                      </a:r>
                      <a:endParaRPr lang="ru-RU" sz="1200" b="0" i="0" kern="1200" dirty="0" smtClean="0">
                        <a:solidFill>
                          <a:schemeClr val="tx1"/>
                        </a:solidFill>
                        <a:effectLst/>
                        <a:latin typeface="Times New Roman" pitchFamily="18" charset="0"/>
                        <a:ea typeface="+mn-ea"/>
                        <a:cs typeface="Times New Roman" pitchFamily="18" charset="0"/>
                      </a:endParaRPr>
                    </a:p>
                  </a:txBody>
                  <a:tcPr marT="38100" marB="38100"/>
                </a:tc>
                <a:tc>
                  <a:txBody>
                    <a:bodyPr/>
                    <a:lstStyle/>
                    <a:p>
                      <a:r>
                        <a:rPr lang="ru-RU" sz="1200" kern="1200" dirty="0" smtClean="0">
                          <a:effectLst/>
                          <a:latin typeface="Times New Roman" pitchFamily="18" charset="0"/>
                          <a:cs typeface="Times New Roman" pitchFamily="18" charset="0"/>
                        </a:rPr>
                        <a:t>Использование средств индивидуальной защиты</a:t>
                      </a:r>
                      <a:endParaRPr lang="ru-RU" sz="1200" b="0" dirty="0">
                        <a:solidFill>
                          <a:schemeClr val="tx1"/>
                        </a:solidFill>
                        <a:latin typeface="Times New Roman" pitchFamily="18" charset="0"/>
                        <a:cs typeface="Times New Roman" pitchFamily="18" charset="0"/>
                      </a:endParaRPr>
                    </a:p>
                  </a:txBody>
                  <a:tcPr marT="38100" marB="38100"/>
                </a:tc>
                <a:tc>
                  <a:txBody>
                    <a:bodyPr/>
                    <a:lstStyle/>
                    <a:p>
                      <a:r>
                        <a:rPr lang="ru-RU" sz="1200" kern="1200" dirty="0" smtClean="0">
                          <a:effectLst/>
                          <a:latin typeface="Times New Roman" pitchFamily="18" charset="0"/>
                          <a:cs typeface="Times New Roman" pitchFamily="18" charset="0"/>
                        </a:rPr>
                        <a:t>Использование средств индивидуальной защиты</a:t>
                      </a:r>
                      <a:endParaRPr lang="ru-RU" sz="1200" b="0" dirty="0">
                        <a:solidFill>
                          <a:schemeClr val="tx1"/>
                        </a:solidFill>
                        <a:latin typeface="Times New Roman" pitchFamily="18" charset="0"/>
                        <a:cs typeface="Times New Roman" pitchFamily="18" charset="0"/>
                      </a:endParaRPr>
                    </a:p>
                  </a:txBody>
                  <a:tcPr marT="38100" marB="381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effectLst/>
                          <a:latin typeface="Times New Roman" pitchFamily="18" charset="0"/>
                          <a:cs typeface="Times New Roman" pitchFamily="18" charset="0"/>
                        </a:rPr>
                        <a:t>Ограничения для персонала</a:t>
                      </a:r>
                      <a:endParaRPr lang="ru-RU" sz="1200" b="0" dirty="0" smtClean="0">
                        <a:solidFill>
                          <a:schemeClr val="tx1"/>
                        </a:solidFill>
                        <a:latin typeface="Times New Roman" pitchFamily="18" charset="0"/>
                        <a:cs typeface="Times New Roman" pitchFamily="18" charset="0"/>
                      </a:endParaRPr>
                    </a:p>
                  </a:txBody>
                  <a:tcPr marT="38100" marB="38100"/>
                </a:tc>
                <a:extLst>
                  <a:ext uri="{0D108BD9-81ED-4DB2-BD59-A6C34878D82A}">
                    <a16:rowId xmlns="" xmlns:a16="http://schemas.microsoft.com/office/drawing/2014/main" val="10002"/>
                  </a:ext>
                </a:extLst>
              </a:tr>
              <a:tr h="3843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effectLst/>
                          <a:latin typeface="Times New Roman" pitchFamily="18" charset="0"/>
                          <a:cs typeface="Times New Roman" pitchFamily="18" charset="0"/>
                        </a:rPr>
                        <a:t>Респираторная гигиена/кашлевой этикет</a:t>
                      </a:r>
                      <a:endParaRPr lang="ru-RU" sz="1200" b="0" i="0" kern="1200" dirty="0" smtClean="0">
                        <a:solidFill>
                          <a:schemeClr val="tx1"/>
                        </a:solidFill>
                        <a:effectLst/>
                        <a:latin typeface="Times New Roman" pitchFamily="18" charset="0"/>
                        <a:ea typeface="+mn-ea"/>
                        <a:cs typeface="Times New Roman" pitchFamily="18" charset="0"/>
                      </a:endParaRPr>
                    </a:p>
                  </a:txBody>
                  <a:tcPr marT="38100" marB="38100"/>
                </a:tc>
                <a:tc>
                  <a:txBody>
                    <a:bodyPr/>
                    <a:lstStyle/>
                    <a:p>
                      <a:r>
                        <a:rPr lang="ru-RU" sz="1200" kern="1200" dirty="0" smtClean="0">
                          <a:effectLst/>
                          <a:latin typeface="Times New Roman" pitchFamily="18" charset="0"/>
                          <a:cs typeface="Times New Roman" pitchFamily="18" charset="0"/>
                        </a:rPr>
                        <a:t>Транспортировка пациентов</a:t>
                      </a:r>
                      <a:endParaRPr lang="ru-RU" sz="1200" b="0" dirty="0">
                        <a:solidFill>
                          <a:schemeClr val="tx1"/>
                        </a:solidFill>
                        <a:latin typeface="Times New Roman" pitchFamily="18" charset="0"/>
                        <a:cs typeface="Times New Roman" pitchFamily="18" charset="0"/>
                      </a:endParaRPr>
                    </a:p>
                  </a:txBody>
                  <a:tcPr marT="38100" marB="381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effectLst/>
                          <a:latin typeface="Times New Roman" pitchFamily="18" charset="0"/>
                          <a:cs typeface="Times New Roman" pitchFamily="18" charset="0"/>
                        </a:rPr>
                        <a:t>Транспортировка пациентов</a:t>
                      </a:r>
                      <a:endParaRPr lang="ru-RU" sz="1200" dirty="0" smtClean="0">
                        <a:latin typeface="Times New Roman" pitchFamily="18" charset="0"/>
                        <a:cs typeface="Times New Roman" pitchFamily="18" charset="0"/>
                      </a:endParaRPr>
                    </a:p>
                  </a:txBody>
                  <a:tcPr marT="38100" marB="381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effectLst/>
                          <a:latin typeface="Times New Roman" pitchFamily="18" charset="0"/>
                          <a:cs typeface="Times New Roman" pitchFamily="18" charset="0"/>
                        </a:rPr>
                        <a:t>Использование средств индивидуальной защиты</a:t>
                      </a:r>
                      <a:endParaRPr lang="ru-RU" sz="1200" b="0" dirty="0">
                        <a:solidFill>
                          <a:schemeClr val="tx1"/>
                        </a:solidFill>
                        <a:latin typeface="Times New Roman" pitchFamily="18" charset="0"/>
                        <a:cs typeface="Times New Roman" pitchFamily="18" charset="0"/>
                      </a:endParaRPr>
                    </a:p>
                  </a:txBody>
                  <a:tcPr marT="38100" marB="38100"/>
                </a:tc>
                <a:extLst>
                  <a:ext uri="{0D108BD9-81ED-4DB2-BD59-A6C34878D82A}">
                    <a16:rowId xmlns="" xmlns:a16="http://schemas.microsoft.com/office/drawing/2014/main" val="10003"/>
                  </a:ext>
                </a:extLst>
              </a:tr>
              <a:tr h="624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effectLst/>
                          <a:latin typeface="Times New Roman" pitchFamily="18" charset="0"/>
                          <a:cs typeface="Times New Roman" pitchFamily="18" charset="0"/>
                        </a:rPr>
                        <a:t>Размещение пациента</a:t>
                      </a:r>
                      <a:endParaRPr lang="ru-RU" sz="1200" b="0" i="0" kern="1200" dirty="0" smtClean="0">
                        <a:solidFill>
                          <a:schemeClr val="tx1"/>
                        </a:solidFill>
                        <a:effectLst/>
                        <a:latin typeface="Times New Roman" pitchFamily="18" charset="0"/>
                        <a:ea typeface="+mn-ea"/>
                        <a:cs typeface="Times New Roman" pitchFamily="18" charset="0"/>
                      </a:endParaRPr>
                    </a:p>
                  </a:txBody>
                  <a:tcPr marT="38100" marB="38100"/>
                </a:tc>
                <a:tc>
                  <a:txBody>
                    <a:bodyPr/>
                    <a:lstStyle/>
                    <a:p>
                      <a:r>
                        <a:rPr lang="ru-RU" sz="1200" kern="1200" dirty="0" smtClean="0">
                          <a:effectLst/>
                          <a:latin typeface="Times New Roman" pitchFamily="18" charset="0"/>
                          <a:cs typeface="Times New Roman" pitchFamily="18" charset="0"/>
                        </a:rPr>
                        <a:t>Оборудование и инструменты/устройства для ухода за больными</a:t>
                      </a:r>
                      <a:endParaRPr lang="ru-RU" sz="1200" b="0" dirty="0">
                        <a:solidFill>
                          <a:schemeClr val="tx1"/>
                        </a:solidFill>
                        <a:latin typeface="Times New Roman" pitchFamily="18" charset="0"/>
                        <a:cs typeface="Times New Roman" pitchFamily="18" charset="0"/>
                      </a:endParaRPr>
                    </a:p>
                  </a:txBody>
                  <a:tcPr marT="38100" marB="38100"/>
                </a:tc>
                <a:tc>
                  <a:txBody>
                    <a:bodyPr/>
                    <a:lstStyle/>
                    <a:p>
                      <a:endParaRPr lang="ru-RU" sz="1200" b="0" dirty="0">
                        <a:solidFill>
                          <a:schemeClr val="tx1"/>
                        </a:solidFill>
                        <a:latin typeface="Times New Roman" pitchFamily="18" charset="0"/>
                        <a:cs typeface="Times New Roman" pitchFamily="18" charset="0"/>
                      </a:endParaRPr>
                    </a:p>
                  </a:txBody>
                  <a:tcPr marT="38100" marB="381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effectLst/>
                          <a:latin typeface="Times New Roman" pitchFamily="18" charset="0"/>
                          <a:cs typeface="Times New Roman" pitchFamily="18" charset="0"/>
                        </a:rPr>
                        <a:t>Транспортировка пациентов</a:t>
                      </a:r>
                      <a:endParaRPr lang="ru-RU" sz="1200" dirty="0" smtClean="0">
                        <a:latin typeface="Times New Roman" pitchFamily="18" charset="0"/>
                        <a:cs typeface="Times New Roman" pitchFamily="18" charset="0"/>
                      </a:endParaRPr>
                    </a:p>
                    <a:p>
                      <a:endParaRPr lang="ru-RU" sz="1200" b="0" dirty="0">
                        <a:solidFill>
                          <a:schemeClr val="tx1"/>
                        </a:solidFill>
                        <a:latin typeface="Times New Roman" pitchFamily="18" charset="0"/>
                        <a:cs typeface="Times New Roman" pitchFamily="18" charset="0"/>
                      </a:endParaRPr>
                    </a:p>
                  </a:txBody>
                  <a:tcPr marT="38100" marB="38100"/>
                </a:tc>
                <a:extLst>
                  <a:ext uri="{0D108BD9-81ED-4DB2-BD59-A6C34878D82A}">
                    <a16:rowId xmlns="" xmlns:a16="http://schemas.microsoft.com/office/drawing/2014/main" val="10004"/>
                  </a:ext>
                </a:extLst>
              </a:tr>
              <a:tr h="4648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effectLst/>
                          <a:latin typeface="Times New Roman" pitchFamily="18" charset="0"/>
                          <a:cs typeface="Times New Roman" pitchFamily="18" charset="0"/>
                        </a:rPr>
                        <a:t>Оборудование для ухода за пациентами и инструменты/устройства</a:t>
                      </a:r>
                      <a:endParaRPr lang="ru-RU" sz="1200" b="0" i="0" kern="1200" dirty="0" smtClean="0">
                        <a:solidFill>
                          <a:schemeClr val="tx1"/>
                        </a:solidFill>
                        <a:effectLst/>
                        <a:latin typeface="Times New Roman" pitchFamily="18" charset="0"/>
                        <a:ea typeface="+mn-ea"/>
                        <a:cs typeface="Times New Roman" pitchFamily="18" charset="0"/>
                      </a:endParaRPr>
                    </a:p>
                  </a:txBody>
                  <a:tcPr marT="38100" marB="38100"/>
                </a:tc>
                <a:tc>
                  <a:txBody>
                    <a:bodyPr/>
                    <a:lstStyle/>
                    <a:p>
                      <a:r>
                        <a:rPr lang="ru-RU" sz="1200" kern="1200" dirty="0" smtClean="0">
                          <a:effectLst/>
                          <a:latin typeface="Times New Roman" pitchFamily="18" charset="0"/>
                          <a:cs typeface="Times New Roman" pitchFamily="18" charset="0"/>
                        </a:rPr>
                        <a:t>Меры по охране окружающей среды</a:t>
                      </a:r>
                      <a:endParaRPr lang="ru-RU" sz="1200" b="0" dirty="0">
                        <a:solidFill>
                          <a:schemeClr val="tx1"/>
                        </a:solidFill>
                        <a:latin typeface="Times New Roman" pitchFamily="18" charset="0"/>
                        <a:cs typeface="Times New Roman" pitchFamily="18" charset="0"/>
                      </a:endParaRPr>
                    </a:p>
                  </a:txBody>
                  <a:tcPr marT="38100" marB="38100"/>
                </a:tc>
                <a:tc>
                  <a:txBody>
                    <a:bodyPr/>
                    <a:lstStyle/>
                    <a:p>
                      <a:endParaRPr lang="ru-RU" sz="1200" b="0" dirty="0">
                        <a:solidFill>
                          <a:schemeClr val="tx1"/>
                        </a:solidFill>
                        <a:latin typeface="Times New Roman" pitchFamily="18" charset="0"/>
                        <a:cs typeface="Times New Roman" pitchFamily="18" charset="0"/>
                      </a:endParaRPr>
                    </a:p>
                  </a:txBody>
                  <a:tcPr marT="38100" marB="381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effectLst/>
                          <a:latin typeface="Times New Roman" pitchFamily="18" charset="0"/>
                          <a:cs typeface="Times New Roman" pitchFamily="18" charset="0"/>
                        </a:rPr>
                        <a:t>Управление экспозицией(</a:t>
                      </a:r>
                      <a:r>
                        <a:rPr lang="ru-RU" sz="1200" kern="1200" dirty="0" err="1" smtClean="0">
                          <a:effectLst/>
                          <a:latin typeface="Times New Roman" pitchFamily="18" charset="0"/>
                          <a:cs typeface="Times New Roman" pitchFamily="18" charset="0"/>
                        </a:rPr>
                        <a:t>вакцинапрофилактика</a:t>
                      </a:r>
                      <a:r>
                        <a:rPr lang="en-US" sz="1200" kern="1200" dirty="0" smtClean="0">
                          <a:effectLst/>
                          <a:latin typeface="Times New Roman" pitchFamily="18" charset="0"/>
                          <a:cs typeface="Times New Roman" pitchFamily="18" charset="0"/>
                        </a:rPr>
                        <a:t>)</a:t>
                      </a:r>
                      <a:endParaRPr lang="ru-RU" sz="1200" dirty="0" smtClean="0">
                        <a:latin typeface="Times New Roman" pitchFamily="18" charset="0"/>
                        <a:cs typeface="Times New Roman" pitchFamily="18" charset="0"/>
                      </a:endParaRPr>
                    </a:p>
                  </a:txBody>
                  <a:tcPr marT="38100" marB="38100"/>
                </a:tc>
                <a:extLst>
                  <a:ext uri="{0D108BD9-81ED-4DB2-BD59-A6C34878D82A}">
                    <a16:rowId xmlns="" xmlns:a16="http://schemas.microsoft.com/office/drawing/2014/main" val="10005"/>
                  </a:ext>
                </a:extLst>
              </a:tr>
              <a:tr h="259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effectLst/>
                          <a:latin typeface="Times New Roman" pitchFamily="18" charset="0"/>
                          <a:cs typeface="Times New Roman" pitchFamily="18" charset="0"/>
                        </a:rPr>
                        <a:t>Забота об окружающей среде. </a:t>
                      </a:r>
                      <a:endParaRPr lang="ru-RU" sz="1200" b="0" i="0" kern="1200" dirty="0" smtClean="0">
                        <a:solidFill>
                          <a:schemeClr val="tx1"/>
                        </a:solidFill>
                        <a:effectLst/>
                        <a:latin typeface="Times New Roman" pitchFamily="18" charset="0"/>
                        <a:ea typeface="+mn-ea"/>
                        <a:cs typeface="Times New Roman" pitchFamily="18" charset="0"/>
                      </a:endParaRPr>
                    </a:p>
                  </a:txBody>
                  <a:tcPr marT="38100" marB="38100"/>
                </a:tc>
                <a:tc>
                  <a:txBody>
                    <a:bodyPr/>
                    <a:lstStyle/>
                    <a:p>
                      <a:endParaRPr lang="ru-RU" sz="1200">
                        <a:latin typeface="Times New Roman" pitchFamily="18" charset="0"/>
                        <a:cs typeface="Times New Roman" pitchFamily="18" charset="0"/>
                      </a:endParaRPr>
                    </a:p>
                  </a:txBody>
                  <a:tcPr marT="38100" marB="38100"/>
                </a:tc>
                <a:tc>
                  <a:txBody>
                    <a:bodyPr/>
                    <a:lstStyle/>
                    <a:p>
                      <a:endParaRPr lang="ru-RU" sz="1200" b="0" dirty="0">
                        <a:solidFill>
                          <a:schemeClr val="tx1"/>
                        </a:solidFill>
                        <a:latin typeface="Times New Roman" pitchFamily="18" charset="0"/>
                        <a:cs typeface="Times New Roman" pitchFamily="18" charset="0"/>
                      </a:endParaRPr>
                    </a:p>
                  </a:txBody>
                  <a:tcPr marT="38100" marB="38100"/>
                </a:tc>
                <a:tc>
                  <a:txBody>
                    <a:bodyPr/>
                    <a:lstStyle/>
                    <a:p>
                      <a:endParaRPr lang="ru-RU" sz="1200" b="0" dirty="0">
                        <a:solidFill>
                          <a:schemeClr val="tx1"/>
                        </a:solidFill>
                        <a:latin typeface="Times New Roman" pitchFamily="18" charset="0"/>
                        <a:cs typeface="Times New Roman" pitchFamily="18" charset="0"/>
                      </a:endParaRPr>
                    </a:p>
                  </a:txBody>
                  <a:tcPr marT="38100" marB="38100"/>
                </a:tc>
                <a:extLst>
                  <a:ext uri="{0D108BD9-81ED-4DB2-BD59-A6C34878D82A}">
                    <a16:rowId xmlns="" xmlns:a16="http://schemas.microsoft.com/office/drawing/2014/main" val="10006"/>
                  </a:ext>
                </a:extLst>
              </a:tr>
              <a:tr h="3002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effectLst/>
                          <a:latin typeface="Times New Roman" pitchFamily="18" charset="0"/>
                          <a:cs typeface="Times New Roman" pitchFamily="18" charset="0"/>
                        </a:rPr>
                        <a:t>Текстиль и прачечная</a:t>
                      </a:r>
                      <a:endParaRPr lang="ru-RU" sz="1200" b="0" i="0" kern="1200" dirty="0" smtClean="0">
                        <a:solidFill>
                          <a:schemeClr val="tx1"/>
                        </a:solidFill>
                        <a:effectLst/>
                        <a:latin typeface="Times New Roman" pitchFamily="18" charset="0"/>
                        <a:ea typeface="+mn-ea"/>
                        <a:cs typeface="Times New Roman" pitchFamily="18" charset="0"/>
                      </a:endParaRPr>
                    </a:p>
                  </a:txBody>
                  <a:tcPr marT="38100" marB="38100"/>
                </a:tc>
                <a:tc>
                  <a:txBody>
                    <a:bodyPr/>
                    <a:lstStyle/>
                    <a:p>
                      <a:endParaRPr lang="ru-RU" sz="1200" dirty="0">
                        <a:latin typeface="Times New Roman" pitchFamily="18" charset="0"/>
                        <a:cs typeface="Times New Roman" pitchFamily="18" charset="0"/>
                      </a:endParaRPr>
                    </a:p>
                  </a:txBody>
                  <a:tcPr marT="38100" marB="38100"/>
                </a:tc>
                <a:tc>
                  <a:txBody>
                    <a:bodyPr/>
                    <a:lstStyle/>
                    <a:p>
                      <a:endParaRPr lang="ru-RU" sz="1200" b="0" dirty="0">
                        <a:solidFill>
                          <a:schemeClr val="tx1"/>
                        </a:solidFill>
                        <a:latin typeface="Times New Roman" pitchFamily="18" charset="0"/>
                        <a:cs typeface="Times New Roman" pitchFamily="18" charset="0"/>
                      </a:endParaRPr>
                    </a:p>
                  </a:txBody>
                  <a:tcPr marT="38100" marB="38100"/>
                </a:tc>
                <a:tc>
                  <a:txBody>
                    <a:bodyPr/>
                    <a:lstStyle/>
                    <a:p>
                      <a:endParaRPr lang="ru-RU" sz="1200" b="0" dirty="0">
                        <a:solidFill>
                          <a:schemeClr val="tx1"/>
                        </a:solidFill>
                        <a:latin typeface="Times New Roman" pitchFamily="18" charset="0"/>
                        <a:cs typeface="Times New Roman" pitchFamily="18" charset="0"/>
                      </a:endParaRPr>
                    </a:p>
                  </a:txBody>
                  <a:tcPr marT="38100" marB="38100"/>
                </a:tc>
                <a:extLst>
                  <a:ext uri="{0D108BD9-81ED-4DB2-BD59-A6C34878D82A}">
                    <a16:rowId xmlns="" xmlns:a16="http://schemas.microsoft.com/office/drawing/2014/main" val="10007"/>
                  </a:ext>
                </a:extLst>
              </a:tr>
              <a:tr h="259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effectLst/>
                          <a:latin typeface="Times New Roman" pitchFamily="18" charset="0"/>
                          <a:cs typeface="Times New Roman" pitchFamily="18" charset="0"/>
                        </a:rPr>
                        <a:t>Практика безопасных инъекций</a:t>
                      </a:r>
                      <a:endParaRPr lang="ru-RU" sz="1200" b="0" i="0" kern="1200" dirty="0" smtClean="0">
                        <a:solidFill>
                          <a:schemeClr val="tx1"/>
                        </a:solidFill>
                        <a:effectLst/>
                        <a:latin typeface="Times New Roman" pitchFamily="18" charset="0"/>
                        <a:ea typeface="+mn-ea"/>
                        <a:cs typeface="Times New Roman" pitchFamily="18" charset="0"/>
                      </a:endParaRPr>
                    </a:p>
                  </a:txBody>
                  <a:tcPr marT="38100" marB="38100"/>
                </a:tc>
                <a:tc>
                  <a:txBody>
                    <a:bodyPr/>
                    <a:lstStyle/>
                    <a:p>
                      <a:endParaRPr lang="ru-RU" sz="1200" b="0" dirty="0">
                        <a:solidFill>
                          <a:schemeClr val="tx1"/>
                        </a:solidFill>
                        <a:latin typeface="Times New Roman" pitchFamily="18" charset="0"/>
                        <a:cs typeface="Times New Roman" pitchFamily="18" charset="0"/>
                      </a:endParaRPr>
                    </a:p>
                  </a:txBody>
                  <a:tcPr marT="38100" marB="38100"/>
                </a:tc>
                <a:tc>
                  <a:txBody>
                    <a:bodyPr/>
                    <a:lstStyle/>
                    <a:p>
                      <a:endParaRPr lang="ru-RU" sz="1200" b="0" dirty="0">
                        <a:solidFill>
                          <a:schemeClr val="tx1"/>
                        </a:solidFill>
                        <a:latin typeface="Times New Roman" pitchFamily="18" charset="0"/>
                        <a:cs typeface="Times New Roman" pitchFamily="18" charset="0"/>
                      </a:endParaRPr>
                    </a:p>
                  </a:txBody>
                  <a:tcPr marT="38100" marB="38100"/>
                </a:tc>
                <a:tc>
                  <a:txBody>
                    <a:bodyPr/>
                    <a:lstStyle/>
                    <a:p>
                      <a:endParaRPr lang="ru-RU" sz="1200" b="0" dirty="0">
                        <a:solidFill>
                          <a:schemeClr val="tx1"/>
                        </a:solidFill>
                        <a:latin typeface="Times New Roman" pitchFamily="18" charset="0"/>
                        <a:cs typeface="Times New Roman" pitchFamily="18" charset="0"/>
                      </a:endParaRPr>
                    </a:p>
                  </a:txBody>
                  <a:tcPr marT="38100" marB="38100"/>
                </a:tc>
                <a:extLst>
                  <a:ext uri="{0D108BD9-81ED-4DB2-BD59-A6C34878D82A}">
                    <a16:rowId xmlns="" xmlns:a16="http://schemas.microsoft.com/office/drawing/2014/main" val="10008"/>
                  </a:ext>
                </a:extLst>
              </a:tr>
              <a:tr h="8019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effectLst/>
                          <a:latin typeface="Times New Roman" pitchFamily="18" charset="0"/>
                          <a:cs typeface="Times New Roman" pitchFamily="18" charset="0"/>
                        </a:rPr>
                        <a:t>Практика инфекционного контроля при специальных процедурах </a:t>
                      </a:r>
                      <a:r>
                        <a:rPr lang="ru-RU" sz="1200" kern="1200" dirty="0" err="1" smtClean="0">
                          <a:effectLst/>
                          <a:latin typeface="Times New Roman" pitchFamily="18" charset="0"/>
                          <a:cs typeface="Times New Roman" pitchFamily="18" charset="0"/>
                        </a:rPr>
                        <a:t>люмбальной</a:t>
                      </a:r>
                      <a:r>
                        <a:rPr lang="ru-RU" sz="1200" kern="1200" dirty="0" smtClean="0">
                          <a:effectLst/>
                          <a:latin typeface="Times New Roman" pitchFamily="18" charset="0"/>
                          <a:cs typeface="Times New Roman" pitchFamily="18" charset="0"/>
                        </a:rPr>
                        <a:t> пункции</a:t>
                      </a:r>
                      <a:endParaRPr lang="ru-RU" sz="1200" b="0" i="0" kern="1200" dirty="0" smtClean="0">
                        <a:solidFill>
                          <a:schemeClr val="tx1"/>
                        </a:solidFill>
                        <a:effectLst/>
                        <a:latin typeface="Times New Roman" pitchFamily="18" charset="0"/>
                        <a:ea typeface="+mn-ea"/>
                        <a:cs typeface="Times New Roman" pitchFamily="18" charset="0"/>
                      </a:endParaRPr>
                    </a:p>
                  </a:txBody>
                  <a:tcPr marT="38100" marB="38100"/>
                </a:tc>
                <a:tc>
                  <a:txBody>
                    <a:bodyPr/>
                    <a:lstStyle/>
                    <a:p>
                      <a:endParaRPr lang="ru-RU" sz="1200" b="0" dirty="0">
                        <a:solidFill>
                          <a:schemeClr val="tx1"/>
                        </a:solidFill>
                        <a:latin typeface="Times New Roman" pitchFamily="18" charset="0"/>
                        <a:cs typeface="Times New Roman" pitchFamily="18" charset="0"/>
                      </a:endParaRPr>
                    </a:p>
                  </a:txBody>
                  <a:tcPr marT="38100" marB="38100"/>
                </a:tc>
                <a:tc>
                  <a:txBody>
                    <a:bodyPr/>
                    <a:lstStyle/>
                    <a:p>
                      <a:endParaRPr lang="ru-RU" sz="1200" b="0" dirty="0">
                        <a:solidFill>
                          <a:schemeClr val="tx1"/>
                        </a:solidFill>
                        <a:latin typeface="Times New Roman" pitchFamily="18" charset="0"/>
                        <a:cs typeface="Times New Roman" pitchFamily="18" charset="0"/>
                      </a:endParaRPr>
                    </a:p>
                  </a:txBody>
                  <a:tcPr marT="38100" marB="38100"/>
                </a:tc>
                <a:tc>
                  <a:txBody>
                    <a:bodyPr/>
                    <a:lstStyle/>
                    <a:p>
                      <a:endParaRPr lang="ru-RU" sz="1200" b="0" dirty="0">
                        <a:solidFill>
                          <a:schemeClr val="tx1"/>
                        </a:solidFill>
                        <a:latin typeface="Times New Roman" pitchFamily="18" charset="0"/>
                        <a:cs typeface="Times New Roman" pitchFamily="18" charset="0"/>
                      </a:endParaRPr>
                    </a:p>
                  </a:txBody>
                  <a:tcPr marT="38100" marB="38100"/>
                </a:tc>
                <a:extLst>
                  <a:ext uri="{0D108BD9-81ED-4DB2-BD59-A6C34878D82A}">
                    <a16:rowId xmlns="" xmlns:a16="http://schemas.microsoft.com/office/drawing/2014/main" val="10009"/>
                  </a:ext>
                </a:extLst>
              </a:tr>
              <a:tr h="3002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effectLst/>
                          <a:latin typeface="Times New Roman" pitchFamily="18" charset="0"/>
                          <a:cs typeface="Times New Roman" pitchFamily="18" charset="0"/>
                        </a:rPr>
                        <a:t>Безопасность работников</a:t>
                      </a:r>
                      <a:endParaRPr lang="ru-RU" sz="1200" b="0" i="0" kern="1200" dirty="0" smtClean="0">
                        <a:solidFill>
                          <a:schemeClr val="tx1"/>
                        </a:solidFill>
                        <a:effectLst/>
                        <a:latin typeface="Times New Roman" pitchFamily="18" charset="0"/>
                        <a:ea typeface="+mn-ea"/>
                        <a:cs typeface="Times New Roman" pitchFamily="18" charset="0"/>
                      </a:endParaRPr>
                    </a:p>
                  </a:txBody>
                  <a:tcPr marT="38100" marB="38100"/>
                </a:tc>
                <a:tc>
                  <a:txBody>
                    <a:bodyPr/>
                    <a:lstStyle/>
                    <a:p>
                      <a:endParaRPr lang="ru-RU" sz="1200" b="0" dirty="0">
                        <a:solidFill>
                          <a:schemeClr val="tx1"/>
                        </a:solidFill>
                        <a:latin typeface="Times New Roman" pitchFamily="18" charset="0"/>
                        <a:cs typeface="Times New Roman" pitchFamily="18" charset="0"/>
                      </a:endParaRPr>
                    </a:p>
                  </a:txBody>
                  <a:tcPr marT="38100" marB="38100"/>
                </a:tc>
                <a:tc>
                  <a:txBody>
                    <a:bodyPr/>
                    <a:lstStyle/>
                    <a:p>
                      <a:endParaRPr lang="ru-RU" sz="1200" b="0" dirty="0">
                        <a:solidFill>
                          <a:schemeClr val="tx1"/>
                        </a:solidFill>
                        <a:latin typeface="Times New Roman" pitchFamily="18" charset="0"/>
                        <a:cs typeface="Times New Roman" pitchFamily="18" charset="0"/>
                      </a:endParaRPr>
                    </a:p>
                  </a:txBody>
                  <a:tcPr marT="38100" marB="38100"/>
                </a:tc>
                <a:tc>
                  <a:txBody>
                    <a:bodyPr/>
                    <a:lstStyle/>
                    <a:p>
                      <a:endParaRPr lang="ru-RU" sz="1200" b="0" dirty="0">
                        <a:solidFill>
                          <a:schemeClr val="tx1"/>
                        </a:solidFill>
                        <a:latin typeface="Times New Roman" pitchFamily="18" charset="0"/>
                        <a:cs typeface="Times New Roman" pitchFamily="18" charset="0"/>
                      </a:endParaRPr>
                    </a:p>
                  </a:txBody>
                  <a:tcPr marT="38100" marB="38100"/>
                </a:tc>
                <a:extLst>
                  <a:ext uri="{0D108BD9-81ED-4DB2-BD59-A6C34878D82A}">
                    <a16:rowId xmlns="" xmlns:a16="http://schemas.microsoft.com/office/drawing/2014/main" val="10010"/>
                  </a:ext>
                </a:extLst>
              </a:tr>
            </a:tbl>
          </a:graphicData>
        </a:graphic>
      </p:graphicFrame>
      <p:pic>
        <p:nvPicPr>
          <p:cNvPr id="4" name="Рисунок 3"/>
          <p:cNvPicPr>
            <a:picLocks noChangeAspect="1"/>
          </p:cNvPicPr>
          <p:nvPr/>
        </p:nvPicPr>
        <p:blipFill>
          <a:blip r:embed="rId2" cstate="print"/>
          <a:stretch>
            <a:fillRect/>
          </a:stretch>
        </p:blipFill>
        <p:spPr>
          <a:xfrm>
            <a:off x="8358214" y="142856"/>
            <a:ext cx="677213" cy="571334"/>
          </a:xfrm>
          <a:prstGeom prst="rect">
            <a:avLst/>
          </a:prstGeom>
        </p:spPr>
      </p:pic>
    </p:spTree>
    <p:extLst>
      <p:ext uri="{BB962C8B-B14F-4D97-AF65-F5344CB8AC3E}">
        <p14:creationId xmlns:p14="http://schemas.microsoft.com/office/powerpoint/2010/main" val="10039087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804781569"/>
              </p:ext>
            </p:extLst>
          </p:nvPr>
        </p:nvGraphicFramePr>
        <p:xfrm>
          <a:off x="142844" y="214294"/>
          <a:ext cx="8858312" cy="5157789"/>
        </p:xfrm>
        <a:graphic>
          <a:graphicData uri="http://schemas.openxmlformats.org/drawingml/2006/table">
            <a:tbl>
              <a:tblPr/>
              <a:tblGrid>
                <a:gridCol w="2196861">
                  <a:extLst>
                    <a:ext uri="{9D8B030D-6E8A-4147-A177-3AD203B41FA5}">
                      <a16:colId xmlns="" xmlns:a16="http://schemas.microsoft.com/office/drawing/2014/main" val="20000"/>
                    </a:ext>
                  </a:extLst>
                </a:gridCol>
                <a:gridCol w="6661451">
                  <a:extLst>
                    <a:ext uri="{9D8B030D-6E8A-4147-A177-3AD203B41FA5}">
                      <a16:colId xmlns="" xmlns:a16="http://schemas.microsoft.com/office/drawing/2014/main" val="20001"/>
                    </a:ext>
                  </a:extLst>
                </a:gridCol>
              </a:tblGrid>
              <a:tr h="357189">
                <a:tc>
                  <a:txBody>
                    <a:bodyPr/>
                    <a:lstStyle/>
                    <a:p>
                      <a:pPr indent="450215" algn="l">
                        <a:spcAft>
                          <a:spcPts val="0"/>
                        </a:spcAft>
                        <a:buFont typeface="Arial" pitchFamily="34" charset="0"/>
                        <a:buNone/>
                      </a:pPr>
                      <a:r>
                        <a:rPr lang="ru-RU" sz="1050" b="1" dirty="0">
                          <a:latin typeface="Times New Roman"/>
                          <a:ea typeface="Calibri"/>
                          <a:cs typeface="Times New Roman"/>
                        </a:rPr>
                        <a:t>Элементы стандартных мер предосторожности</a:t>
                      </a:r>
                      <a:endParaRPr lang="ru-RU" sz="105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indent="450215" algn="just">
                        <a:spcAft>
                          <a:spcPts val="0"/>
                        </a:spcAft>
                        <a:tabLst>
                          <a:tab pos="914400" algn="l"/>
                        </a:tabLst>
                      </a:pPr>
                      <a:r>
                        <a:rPr lang="ru-RU" sz="1050" b="1" dirty="0">
                          <a:latin typeface="Times New Roman"/>
                          <a:ea typeface="Calibri"/>
                          <a:cs typeface="Times New Roman"/>
                        </a:rPr>
                        <a:t>Краткий обзор</a:t>
                      </a:r>
                      <a:endParaRPr lang="ru-RU" sz="105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0"/>
                  </a:ext>
                </a:extLst>
              </a:tr>
              <a:tr h="71438">
                <a:tc>
                  <a:txBody>
                    <a:bodyPr/>
                    <a:lstStyle/>
                    <a:p>
                      <a:pPr marL="0" indent="0" algn="l">
                        <a:spcAft>
                          <a:spcPts val="0"/>
                        </a:spcAft>
                        <a:buFont typeface="Arial" pitchFamily="34" charset="0"/>
                        <a:buNone/>
                        <a:tabLst>
                          <a:tab pos="914400" algn="l"/>
                        </a:tabLst>
                      </a:pPr>
                      <a:r>
                        <a:rPr lang="ru-RU" sz="1050" b="0" dirty="0">
                          <a:latin typeface="Times New Roman"/>
                          <a:ea typeface="Calibri"/>
                          <a:cs typeface="Times New Roman"/>
                        </a:rPr>
                        <a:t>Гигиена рук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spcAft>
                          <a:spcPts val="0"/>
                        </a:spcAft>
                        <a:tabLst>
                          <a:tab pos="914400" algn="l"/>
                        </a:tabLst>
                      </a:pPr>
                      <a:r>
                        <a:rPr lang="ru-RU" sz="1050" b="0" dirty="0">
                          <a:latin typeface="Times New Roman"/>
                          <a:ea typeface="Calibri"/>
                          <a:cs typeface="Times New Roman"/>
                        </a:rPr>
                        <a:t>После контакта с кровью, биологическими жидкостями, выделениями, экскрементами, загрязненными предметами; сразу после снятия перчаток; между контактами с пациентами.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66704">
                <a:tc>
                  <a:txBody>
                    <a:bodyPr/>
                    <a:lstStyle/>
                    <a:p>
                      <a:pPr marL="0" indent="0" algn="l">
                        <a:spcAft>
                          <a:spcPts val="0"/>
                        </a:spcAft>
                        <a:buFont typeface="Arial" pitchFamily="34" charset="0"/>
                        <a:buNone/>
                        <a:tabLst>
                          <a:tab pos="914400" algn="l"/>
                        </a:tabLst>
                      </a:pPr>
                      <a:r>
                        <a:rPr lang="ru-RU" sz="1050" b="0" dirty="0">
                          <a:latin typeface="Times New Roman"/>
                          <a:ea typeface="Calibri"/>
                          <a:cs typeface="Times New Roman"/>
                        </a:rPr>
                        <a:t>Респираторный этикет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spcAft>
                          <a:spcPts val="0"/>
                        </a:spcAft>
                        <a:tabLst>
                          <a:tab pos="914400" algn="l"/>
                        </a:tabLst>
                      </a:pPr>
                      <a:r>
                        <a:rPr lang="ru-RU" sz="1050" b="0" dirty="0">
                          <a:latin typeface="Times New Roman"/>
                          <a:ea typeface="Calibri"/>
                          <a:cs typeface="Times New Roman"/>
                        </a:rPr>
                        <a:t>Проинструктируйте лиц с симптомами прикрывать рот/нос при чихании/кашле; используйте салфетки и выбрасывайте их в бесконтактные емкости; соблюдать гигиену рук после загрязнения рук выделениями из дыхательных путей; носите хирургическую маску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095388">
                <a:tc>
                  <a:txBody>
                    <a:bodyPr/>
                    <a:lstStyle/>
                    <a:p>
                      <a:pPr marL="0" indent="0" algn="l">
                        <a:spcAft>
                          <a:spcPts val="0"/>
                        </a:spcAft>
                        <a:buFont typeface="Arial" pitchFamily="34" charset="0"/>
                        <a:buNone/>
                        <a:tabLst>
                          <a:tab pos="914400" algn="l"/>
                        </a:tabLst>
                      </a:pPr>
                      <a:r>
                        <a:rPr lang="ru-RU" sz="1050" b="0" dirty="0">
                          <a:latin typeface="Times New Roman"/>
                          <a:ea typeface="Calibri"/>
                          <a:cs typeface="Times New Roman"/>
                        </a:rPr>
                        <a:t>Применение средств индивидуальной защиты в соответствии с результатами оценки риска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4138" lvl="0" indent="-84138" algn="just">
                        <a:spcAft>
                          <a:spcPts val="0"/>
                        </a:spcAft>
                        <a:buFont typeface="Symbol"/>
                        <a:buChar char=""/>
                        <a:tabLst>
                          <a:tab pos="914400" algn="l"/>
                        </a:tabLst>
                      </a:pPr>
                      <a:r>
                        <a:rPr lang="ru-RU" sz="1050" b="0" dirty="0" smtClean="0">
                          <a:latin typeface="Times New Roman"/>
                          <a:ea typeface="Calibri"/>
                          <a:cs typeface="Times New Roman"/>
                        </a:rPr>
                        <a:t>Перед прикосновением </a:t>
                      </a:r>
                      <a:r>
                        <a:rPr lang="ru-RU" sz="1050" b="0" dirty="0">
                          <a:latin typeface="Times New Roman"/>
                          <a:ea typeface="Calibri"/>
                          <a:cs typeface="Times New Roman"/>
                        </a:rPr>
                        <a:t>к крови, биологическим жидкостям, выделениям, экскрементам, загрязненным предметам; для прикосновения к слизистым оболочкам и неповрежденной коже.</a:t>
                      </a:r>
                    </a:p>
                    <a:p>
                      <a:pPr marL="84138" lvl="0" indent="-84138" algn="just">
                        <a:spcAft>
                          <a:spcPts val="0"/>
                        </a:spcAft>
                        <a:buFont typeface="Symbol"/>
                        <a:buChar char=""/>
                        <a:tabLst>
                          <a:tab pos="914400" algn="l"/>
                        </a:tabLst>
                      </a:pPr>
                      <a:r>
                        <a:rPr lang="ru-RU" sz="1050" b="0" dirty="0">
                          <a:latin typeface="Times New Roman"/>
                          <a:ea typeface="Calibri"/>
                          <a:cs typeface="Times New Roman"/>
                        </a:rPr>
                        <a:t>Во время процедур и мероприятий по уходу за пациентом, когда предполагается контакт одежды/открытых участков кожи с кровью/биологическими жидкостями, выделениями и выделениями.</a:t>
                      </a:r>
                    </a:p>
                    <a:p>
                      <a:pPr marL="84138" lvl="0" indent="-84138" algn="just">
                        <a:spcAft>
                          <a:spcPts val="0"/>
                        </a:spcAft>
                        <a:buFont typeface="Symbol"/>
                        <a:buChar char=""/>
                        <a:tabLst>
                          <a:tab pos="914400" algn="l"/>
                        </a:tabLst>
                      </a:pPr>
                      <a:r>
                        <a:rPr lang="ru-RU" sz="1050" b="0" dirty="0">
                          <a:latin typeface="Times New Roman"/>
                          <a:ea typeface="Calibri"/>
                          <a:cs typeface="Times New Roman"/>
                        </a:rPr>
                        <a:t>Во время процедур и действий по уходу за пациентом возможно образование брызг или брызг крови, биологических жидкостей, выделений, особенно при аспирации, </a:t>
                      </a:r>
                      <a:r>
                        <a:rPr lang="ru-RU" sz="1050" b="0" dirty="0" err="1">
                          <a:latin typeface="Times New Roman"/>
                          <a:ea typeface="Calibri"/>
                          <a:cs typeface="Times New Roman"/>
                        </a:rPr>
                        <a:t>эндотрахеальной</a:t>
                      </a:r>
                      <a:r>
                        <a:rPr lang="ru-RU" sz="1050" b="0" dirty="0">
                          <a:latin typeface="Times New Roman"/>
                          <a:ea typeface="Calibri"/>
                          <a:cs typeface="Times New Roman"/>
                        </a:rPr>
                        <a:t> интубации. Во время </a:t>
                      </a:r>
                      <a:r>
                        <a:rPr lang="ru-RU" sz="1050" b="0" dirty="0" err="1">
                          <a:latin typeface="Times New Roman"/>
                          <a:ea typeface="Calibri"/>
                          <a:cs typeface="Times New Roman"/>
                        </a:rPr>
                        <a:t>аэрозоль-генерирующих</a:t>
                      </a:r>
                      <a:r>
                        <a:rPr lang="ru-RU" sz="1050" b="0" dirty="0">
                          <a:latin typeface="Times New Roman"/>
                          <a:ea typeface="Calibri"/>
                          <a:cs typeface="Times New Roman"/>
                        </a:rPr>
                        <a:t> процедур у пациентов с подозрением или подтвержденными инфекциями, передающимися воздушно-капельным путем, надевайте проверенный респиратор N95 или выше в дополнение к перчаткам, халату и средствам защиты лица/глаз.</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23854">
                <a:tc>
                  <a:txBody>
                    <a:bodyPr/>
                    <a:lstStyle/>
                    <a:p>
                      <a:pPr marL="0" indent="0" algn="l">
                        <a:spcAft>
                          <a:spcPts val="0"/>
                        </a:spcAft>
                        <a:buFont typeface="Arial" pitchFamily="34" charset="0"/>
                        <a:buNone/>
                        <a:tabLst>
                          <a:tab pos="914400" algn="l"/>
                        </a:tabLst>
                      </a:pPr>
                      <a:r>
                        <a:rPr lang="ru-RU" sz="1050" b="0" dirty="0">
                          <a:latin typeface="Times New Roman"/>
                          <a:ea typeface="Calibri"/>
                          <a:cs typeface="Times New Roman"/>
                        </a:rPr>
                        <a:t>Безопасность инъекций и обращение с острыми предметами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spcAft>
                          <a:spcPts val="0"/>
                        </a:spcAft>
                        <a:tabLst>
                          <a:tab pos="914400" algn="l"/>
                        </a:tabLst>
                      </a:pPr>
                      <a:r>
                        <a:rPr lang="ru-RU" sz="1050" b="0" dirty="0">
                          <a:latin typeface="Times New Roman"/>
                          <a:ea typeface="Calibri"/>
                          <a:cs typeface="Times New Roman"/>
                        </a:rPr>
                        <a:t>Не затыкайте, не сгибайте, не ломайте использованные иглы и не манипулируйте ими вручную; если требуется повторное накрытие, используйте только технику совка одной рукой; используйте функции безопасности, когда они доступны; поместите использованные острые предметы в не прокалываемый контейнер.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38158">
                <a:tc>
                  <a:txBody>
                    <a:bodyPr/>
                    <a:lstStyle/>
                    <a:p>
                      <a:pPr marL="0" indent="0" algn="l">
                        <a:spcAft>
                          <a:spcPts val="0"/>
                        </a:spcAft>
                        <a:buFont typeface="Arial" pitchFamily="34" charset="0"/>
                        <a:buNone/>
                        <a:tabLst>
                          <a:tab pos="914400" algn="l"/>
                        </a:tabLst>
                      </a:pPr>
                      <a:r>
                        <a:rPr lang="ru-RU" sz="1050" b="0" dirty="0">
                          <a:latin typeface="Times New Roman"/>
                          <a:ea typeface="Calibri"/>
                          <a:cs typeface="Times New Roman"/>
                        </a:rPr>
                        <a:t>Безопасное обращение, очистка и дезинфекция оборудования для ухода за пациентами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spcAft>
                          <a:spcPts val="0"/>
                        </a:spcAft>
                        <a:tabLst>
                          <a:tab pos="914400" algn="l"/>
                        </a:tabLst>
                      </a:pPr>
                      <a:r>
                        <a:rPr lang="ru-RU" sz="1050" b="0" dirty="0">
                          <a:latin typeface="Times New Roman"/>
                          <a:ea typeface="Calibri"/>
                          <a:cs typeface="Times New Roman"/>
                        </a:rPr>
                        <a:t>Обращаться таким образом, чтобы предотвратить передачу микроорганизмов другим людям и окружающей среде; надевайте перчатки при наличии видимых загрязнений; выполнять гигиену рук.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166710">
                <a:tc>
                  <a:txBody>
                    <a:bodyPr/>
                    <a:lstStyle/>
                    <a:p>
                      <a:pPr marL="0" indent="0" algn="l">
                        <a:spcAft>
                          <a:spcPts val="0"/>
                        </a:spcAft>
                        <a:buFont typeface="Arial" pitchFamily="34" charset="0"/>
                        <a:buNone/>
                        <a:tabLst>
                          <a:tab pos="914400" algn="l"/>
                        </a:tabLst>
                      </a:pPr>
                      <a:r>
                        <a:rPr lang="ru-RU" sz="1050" b="0" dirty="0">
                          <a:latin typeface="Times New Roman"/>
                          <a:ea typeface="Calibri"/>
                          <a:cs typeface="Times New Roman"/>
                        </a:rPr>
                        <a:t>Очистка окружающего пространства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spcAft>
                          <a:spcPts val="0"/>
                        </a:spcAft>
                        <a:tabLst>
                          <a:tab pos="914400" algn="l"/>
                        </a:tabLst>
                      </a:pPr>
                      <a:r>
                        <a:rPr lang="ru-RU" sz="1050" b="0" dirty="0">
                          <a:latin typeface="Times New Roman"/>
                          <a:ea typeface="Calibri"/>
                          <a:cs typeface="Times New Roman"/>
                        </a:rPr>
                        <a:t>Разработайте процедуры для повседневного ухода, очистки и дезинфекции поверхностей окружающей среды, особенно поверхностей, к которым часто прикасаются, в зонах ухода за пациентами.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76224">
                <a:tc>
                  <a:txBody>
                    <a:bodyPr/>
                    <a:lstStyle/>
                    <a:p>
                      <a:pPr marL="0" indent="0" algn="l">
                        <a:spcAft>
                          <a:spcPts val="0"/>
                        </a:spcAft>
                        <a:buFont typeface="Arial" pitchFamily="34" charset="0"/>
                        <a:buNone/>
                        <a:tabLst>
                          <a:tab pos="914400" algn="l"/>
                        </a:tabLst>
                      </a:pPr>
                      <a:r>
                        <a:rPr lang="ru-RU" sz="1050" b="0" dirty="0">
                          <a:latin typeface="Times New Roman"/>
                          <a:ea typeface="Calibri"/>
                          <a:cs typeface="Times New Roman"/>
                        </a:rPr>
                        <a:t>Безопасное обращение с загрязненным бельем и его очистка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spcAft>
                          <a:spcPts val="0"/>
                        </a:spcAft>
                        <a:tabLst>
                          <a:tab pos="914400" algn="l"/>
                        </a:tabLst>
                      </a:pPr>
                      <a:r>
                        <a:rPr lang="ru-RU" sz="1050" b="0" dirty="0">
                          <a:latin typeface="Times New Roman"/>
                          <a:ea typeface="Calibri"/>
                          <a:cs typeface="Times New Roman"/>
                        </a:rPr>
                        <a:t>Обращайтесь так, чтобы предотвратить передачу микроорганизмов другим людям и окружающей среде.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628680">
                <a:tc>
                  <a:txBody>
                    <a:bodyPr/>
                    <a:lstStyle/>
                    <a:p>
                      <a:pPr marL="0" indent="0" algn="l">
                        <a:spcAft>
                          <a:spcPts val="0"/>
                        </a:spcAft>
                        <a:buFont typeface="Arial" pitchFamily="34" charset="0"/>
                        <a:buNone/>
                        <a:tabLst>
                          <a:tab pos="914400" algn="l"/>
                        </a:tabLst>
                      </a:pPr>
                      <a:r>
                        <a:rPr lang="ru-RU" sz="1050" b="0" dirty="0">
                          <a:latin typeface="Times New Roman"/>
                          <a:ea typeface="Calibri"/>
                          <a:cs typeface="Times New Roman"/>
                        </a:rPr>
                        <a:t>Обращение с отходами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spcAft>
                          <a:spcPts val="0"/>
                        </a:spcAft>
                        <a:tabLst>
                          <a:tab pos="914400" algn="l"/>
                        </a:tabLst>
                      </a:pPr>
                      <a:r>
                        <a:rPr lang="ru-RU" sz="1050" b="0" dirty="0">
                          <a:latin typeface="Times New Roman"/>
                          <a:ea typeface="Calibri"/>
                          <a:cs typeface="Times New Roman"/>
                        </a:rPr>
                        <a:t>Обеспечить безопасное обращение с отходами. </a:t>
                      </a:r>
                    </a:p>
                    <a:p>
                      <a:pPr marL="0" indent="0" algn="just">
                        <a:spcAft>
                          <a:spcPts val="0"/>
                        </a:spcAft>
                        <a:tabLst>
                          <a:tab pos="914400" algn="l"/>
                        </a:tabLst>
                      </a:pPr>
                      <a:r>
                        <a:rPr lang="ru-RU" sz="1050" b="0" dirty="0">
                          <a:latin typeface="Times New Roman"/>
                          <a:ea typeface="Calibri"/>
                          <a:cs typeface="Times New Roman"/>
                        </a:rPr>
                        <a:t>Обрабатывать отходы, загрязненные кровью, выделениями и другими биологическими жидкостями, как </a:t>
                      </a:r>
                      <a:r>
                        <a:rPr lang="ru-RU" sz="1050" b="0" dirty="0" smtClean="0">
                          <a:latin typeface="Times New Roman"/>
                          <a:ea typeface="Calibri"/>
                          <a:cs typeface="Times New Roman"/>
                        </a:rPr>
                        <a:t>медицинские отходы </a:t>
                      </a:r>
                      <a:r>
                        <a:rPr lang="ru-RU" sz="1050" b="0" dirty="0">
                          <a:latin typeface="Times New Roman"/>
                          <a:ea typeface="Calibri"/>
                          <a:cs typeface="Times New Roman"/>
                        </a:rPr>
                        <a:t>в соответствии с местными правилами. </a:t>
                      </a:r>
                    </a:p>
                    <a:p>
                      <a:pPr marL="0" indent="0" algn="just">
                        <a:spcAft>
                          <a:spcPts val="0"/>
                        </a:spcAft>
                        <a:tabLst>
                          <a:tab pos="914400" algn="l"/>
                        </a:tabLst>
                      </a:pPr>
                      <a:r>
                        <a:rPr lang="ru-RU" sz="1050" b="0" dirty="0">
                          <a:latin typeface="Times New Roman"/>
                          <a:ea typeface="Calibri"/>
                          <a:cs typeface="Times New Roman"/>
                        </a:rPr>
                        <a:t>Ткани человека и лабораторные отходы, которые непосредственно связаны с работой с лабораторным материалом, также должны обрабатываться как </a:t>
                      </a:r>
                      <a:r>
                        <a:rPr lang="ru-RU" sz="1050" b="0" dirty="0" err="1" smtClean="0">
                          <a:latin typeface="Times New Roman"/>
                          <a:ea typeface="Calibri"/>
                          <a:cs typeface="Times New Roman"/>
                        </a:rPr>
                        <a:t>медицинскиеотходы</a:t>
                      </a:r>
                      <a:r>
                        <a:rPr lang="ru-RU" sz="1050" b="0" dirty="0">
                          <a:latin typeface="Times New Roman"/>
                          <a:ea typeface="Calibri"/>
                          <a:cs typeface="Times New Roman"/>
                        </a:rPr>
                        <a:t>. </a:t>
                      </a:r>
                    </a:p>
                    <a:p>
                      <a:pPr marL="0" indent="0" algn="just">
                        <a:spcAft>
                          <a:spcPts val="0"/>
                        </a:spcAft>
                        <a:tabLst>
                          <a:tab pos="914400" algn="l"/>
                        </a:tabLst>
                      </a:pPr>
                      <a:r>
                        <a:rPr lang="ru-RU" sz="1050" b="0" dirty="0">
                          <a:latin typeface="Times New Roman"/>
                          <a:ea typeface="Calibri"/>
                          <a:cs typeface="Times New Roman"/>
                        </a:rPr>
                        <a:t>Утилизировать одноразовые предметы должным образом.</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bl>
          </a:graphicData>
        </a:graphic>
      </p:graphicFrame>
      <p:pic>
        <p:nvPicPr>
          <p:cNvPr id="3" name="Рисунок 2"/>
          <p:cNvPicPr>
            <a:picLocks noChangeAspect="1"/>
          </p:cNvPicPr>
          <p:nvPr/>
        </p:nvPicPr>
        <p:blipFill>
          <a:blip r:embed="rId2" cstate="print"/>
          <a:stretch>
            <a:fillRect/>
          </a:stretch>
        </p:blipFill>
        <p:spPr>
          <a:xfrm>
            <a:off x="8429652" y="78822"/>
            <a:ext cx="583962" cy="492662"/>
          </a:xfrm>
          <a:prstGeom prst="rect">
            <a:avLst/>
          </a:prstGeom>
        </p:spPr>
      </p:pic>
    </p:spTree>
    <p:extLst>
      <p:ext uri="{BB962C8B-B14F-4D97-AF65-F5344CB8AC3E}">
        <p14:creationId xmlns:p14="http://schemas.microsoft.com/office/powerpoint/2010/main" val="4170760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WhatsApp Image 2022-07-28 at 16.05.02 (1).jpeg"/>
          <p:cNvPicPr>
            <a:picLocks noChangeAspect="1"/>
          </p:cNvPicPr>
          <p:nvPr/>
        </p:nvPicPr>
        <p:blipFill>
          <a:blip r:embed="rId3" cstate="print"/>
          <a:srcRect l="8997" t="3749" r="10029" b="7500"/>
          <a:stretch>
            <a:fillRect/>
          </a:stretch>
        </p:blipFill>
        <p:spPr>
          <a:xfrm rot="5400000">
            <a:off x="3935408" y="2994026"/>
            <a:ext cx="2000264" cy="3155973"/>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p:spPr>
      </p:pic>
      <p:pic>
        <p:nvPicPr>
          <p:cNvPr id="3" name="Рисунок 2" descr="WhatsApp Image 2022-07-28 at 16.05.02.jpeg"/>
          <p:cNvPicPr>
            <a:picLocks noChangeAspect="1"/>
          </p:cNvPicPr>
          <p:nvPr/>
        </p:nvPicPr>
        <p:blipFill>
          <a:blip r:embed="rId4" cstate="print"/>
          <a:srcRect l="6679" t="6764" r="3164" b="6505"/>
          <a:stretch>
            <a:fillRect/>
          </a:stretch>
        </p:blipFill>
        <p:spPr>
          <a:xfrm rot="5400000">
            <a:off x="767265" y="3090335"/>
            <a:ext cx="2000264" cy="2963355"/>
          </a:xfrm>
          <a:prstGeom prst="roundRect">
            <a:avLst>
              <a:gd name="adj" fmla="val 8594"/>
            </a:avLst>
          </a:prstGeom>
          <a:solidFill>
            <a:srgbClr val="FFFFFF">
              <a:shade val="85000"/>
            </a:srgbClr>
          </a:solidFill>
          <a:ln>
            <a:solidFill>
              <a:srgbClr val="FF0000"/>
            </a:solidFill>
          </a:ln>
          <a:effectLst>
            <a:reflection blurRad="12700" stA="38000" endPos="28000" dist="5000" dir="5400000" sy="-100000" algn="bl" rotWithShape="0"/>
          </a:effectLst>
        </p:spPr>
      </p:pic>
      <p:pic>
        <p:nvPicPr>
          <p:cNvPr id="4" name="Рисунок 3" descr="WhatsApp Image 2022-07-28 at 16.05.01.jpeg"/>
          <p:cNvPicPr>
            <a:picLocks noChangeAspect="1"/>
          </p:cNvPicPr>
          <p:nvPr/>
        </p:nvPicPr>
        <p:blipFill>
          <a:blip r:embed="rId5" cstate="print"/>
          <a:stretch>
            <a:fillRect/>
          </a:stretch>
        </p:blipFill>
        <p:spPr>
          <a:xfrm>
            <a:off x="5357818" y="142856"/>
            <a:ext cx="3571868" cy="3286148"/>
          </a:xfrm>
          <a:prstGeom prst="rect">
            <a:avLst/>
          </a:prstGeom>
        </p:spPr>
      </p:pic>
      <p:pic>
        <p:nvPicPr>
          <p:cNvPr id="5" name="Рисунок 4" descr="WhatsApp Image 2022-07-28 at 16.05.00.jpeg"/>
          <p:cNvPicPr>
            <a:picLocks noChangeAspect="1"/>
          </p:cNvPicPr>
          <p:nvPr/>
        </p:nvPicPr>
        <p:blipFill>
          <a:blip r:embed="rId6" cstate="print"/>
          <a:srcRect t="3437" b="6562"/>
          <a:stretch>
            <a:fillRect/>
          </a:stretch>
        </p:blipFill>
        <p:spPr>
          <a:xfrm rot="5400000">
            <a:off x="971898" y="-505515"/>
            <a:ext cx="3413989" cy="4643470"/>
          </a:xfrm>
          <a:prstGeom prst="rect">
            <a:avLst/>
          </a:prstGeom>
        </p:spPr>
      </p:pic>
    </p:spTree>
    <p:extLst>
      <p:ext uri="{BB962C8B-B14F-4D97-AF65-F5344CB8AC3E}">
        <p14:creationId xmlns:p14="http://schemas.microsoft.com/office/powerpoint/2010/main" val="22490896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285720" y="71418"/>
            <a:ext cx="8143932" cy="830993"/>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37" tIns="45718" rIns="91437" bIns="45718" rtlCol="0">
            <a:spAutoFit/>
          </a:bodyPr>
          <a:lstStyle/>
          <a:p>
            <a:pPr algn="ctr"/>
            <a:r>
              <a:rPr lang="ru-RU" sz="2400" dirty="0" smtClean="0">
                <a:solidFill>
                  <a:schemeClr val="tx1"/>
                </a:solidFill>
                <a:latin typeface="Times New Roman" panose="02020603050405020304" pitchFamily="18" charset="0"/>
                <a:cs typeface="Times New Roman" panose="02020603050405020304" pitchFamily="18" charset="0"/>
              </a:rPr>
              <a:t>Стандартные и контактные меры предосторожности            </a:t>
            </a:r>
          </a:p>
          <a:p>
            <a:pPr algn="ctr"/>
            <a:r>
              <a:rPr lang="ru-RU" sz="2400" dirty="0" smtClean="0">
                <a:solidFill>
                  <a:schemeClr val="tx1"/>
                </a:solidFill>
                <a:latin typeface="Times New Roman" panose="02020603050405020304" pitchFamily="18" charset="0"/>
                <a:cs typeface="Times New Roman" panose="02020603050405020304" pitchFamily="18" charset="0"/>
              </a:rPr>
              <a:t>при инфекционных заболевании </a:t>
            </a:r>
            <a:endParaRPr lang="ru-RU" sz="2400" dirty="0">
              <a:solidFill>
                <a:schemeClr val="tx1"/>
              </a:solidFill>
              <a:latin typeface="Times New Roman" panose="02020603050405020304" pitchFamily="18" charset="0"/>
              <a:cs typeface="Times New Roman" panose="02020603050405020304" pitchFamily="18" charset="0"/>
            </a:endParaRPr>
          </a:p>
        </p:txBody>
      </p:sp>
      <p:graphicFrame>
        <p:nvGraphicFramePr>
          <p:cNvPr id="28" name="Таблица 27"/>
          <p:cNvGraphicFramePr>
            <a:graphicFrameLocks noGrp="1"/>
          </p:cNvGraphicFramePr>
          <p:nvPr>
            <p:extLst>
              <p:ext uri="{D42A27DB-BD31-4B8C-83A1-F6EECF244321}">
                <p14:modId xmlns:p14="http://schemas.microsoft.com/office/powerpoint/2010/main" val="1045374744"/>
              </p:ext>
            </p:extLst>
          </p:nvPr>
        </p:nvGraphicFramePr>
        <p:xfrm>
          <a:off x="857224" y="928674"/>
          <a:ext cx="7189718" cy="2423198"/>
        </p:xfrm>
        <a:graphic>
          <a:graphicData uri="http://schemas.openxmlformats.org/drawingml/2006/table">
            <a:tbl>
              <a:tblPr firstRow="1" bandRow="1">
                <a:tableStyleId>{5C22544A-7EE6-4342-B048-85BDC9FD1C3A}</a:tableStyleId>
              </a:tblPr>
              <a:tblGrid>
                <a:gridCol w="653611">
                  <a:extLst>
                    <a:ext uri="{9D8B030D-6E8A-4147-A177-3AD203B41FA5}">
                      <a16:colId xmlns="" xmlns:a16="http://schemas.microsoft.com/office/drawing/2014/main" val="20002"/>
                    </a:ext>
                  </a:extLst>
                </a:gridCol>
                <a:gridCol w="653611">
                  <a:extLst>
                    <a:ext uri="{9D8B030D-6E8A-4147-A177-3AD203B41FA5}">
                      <a16:colId xmlns="" xmlns:a16="http://schemas.microsoft.com/office/drawing/2014/main" val="20003"/>
                    </a:ext>
                  </a:extLst>
                </a:gridCol>
                <a:gridCol w="653611">
                  <a:extLst>
                    <a:ext uri="{9D8B030D-6E8A-4147-A177-3AD203B41FA5}">
                      <a16:colId xmlns="" xmlns:a16="http://schemas.microsoft.com/office/drawing/2014/main" val="20004"/>
                    </a:ext>
                  </a:extLst>
                </a:gridCol>
                <a:gridCol w="653611">
                  <a:extLst>
                    <a:ext uri="{9D8B030D-6E8A-4147-A177-3AD203B41FA5}">
                      <a16:colId xmlns="" xmlns:a16="http://schemas.microsoft.com/office/drawing/2014/main" val="20005"/>
                    </a:ext>
                  </a:extLst>
                </a:gridCol>
                <a:gridCol w="653611">
                  <a:extLst>
                    <a:ext uri="{9D8B030D-6E8A-4147-A177-3AD203B41FA5}">
                      <a16:colId xmlns="" xmlns:a16="http://schemas.microsoft.com/office/drawing/2014/main" val="20006"/>
                    </a:ext>
                  </a:extLst>
                </a:gridCol>
                <a:gridCol w="653611">
                  <a:extLst>
                    <a:ext uri="{9D8B030D-6E8A-4147-A177-3AD203B41FA5}">
                      <a16:colId xmlns="" xmlns:a16="http://schemas.microsoft.com/office/drawing/2014/main" val="20007"/>
                    </a:ext>
                  </a:extLst>
                </a:gridCol>
                <a:gridCol w="653611">
                  <a:extLst>
                    <a:ext uri="{9D8B030D-6E8A-4147-A177-3AD203B41FA5}">
                      <a16:colId xmlns="" xmlns:a16="http://schemas.microsoft.com/office/drawing/2014/main" val="20008"/>
                    </a:ext>
                  </a:extLst>
                </a:gridCol>
                <a:gridCol w="653611">
                  <a:extLst>
                    <a:ext uri="{9D8B030D-6E8A-4147-A177-3AD203B41FA5}">
                      <a16:colId xmlns="" xmlns:a16="http://schemas.microsoft.com/office/drawing/2014/main" val="20009"/>
                    </a:ext>
                  </a:extLst>
                </a:gridCol>
                <a:gridCol w="653611">
                  <a:extLst>
                    <a:ext uri="{9D8B030D-6E8A-4147-A177-3AD203B41FA5}">
                      <a16:colId xmlns="" xmlns:a16="http://schemas.microsoft.com/office/drawing/2014/main" val="20010"/>
                    </a:ext>
                  </a:extLst>
                </a:gridCol>
                <a:gridCol w="653611">
                  <a:extLst>
                    <a:ext uri="{9D8B030D-6E8A-4147-A177-3AD203B41FA5}">
                      <a16:colId xmlns="" xmlns:a16="http://schemas.microsoft.com/office/drawing/2014/main" val="20011"/>
                    </a:ext>
                  </a:extLst>
                </a:gridCol>
                <a:gridCol w="653608">
                  <a:extLst>
                    <a:ext uri="{9D8B030D-6E8A-4147-A177-3AD203B41FA5}">
                      <a16:colId xmlns="" xmlns:a16="http://schemas.microsoft.com/office/drawing/2014/main" val="20012"/>
                    </a:ext>
                  </a:extLst>
                </a:gridCol>
              </a:tblGrid>
              <a:tr h="498829">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u-RU" sz="1500" b="0" dirty="0" smtClean="0">
                          <a:solidFill>
                            <a:schemeClr val="tx1"/>
                          </a:solidFill>
                        </a:rPr>
                        <a:t>.</a:t>
                      </a:r>
                      <a:endParaRPr lang="ru-RU" sz="1500" b="0" dirty="0">
                        <a:solidFill>
                          <a:schemeClr val="tx1"/>
                        </a:solidFill>
                      </a:endParaRP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294968">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 xmlns:a16="http://schemas.microsoft.com/office/drawing/2014/main" val="10005"/>
                  </a:ext>
                </a:extLst>
              </a:tr>
              <a:tr h="294968">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 xmlns:a16="http://schemas.microsoft.com/office/drawing/2014/main" val="10002"/>
                  </a:ext>
                </a:extLst>
              </a:tr>
              <a:tr h="294968">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 xmlns:a16="http://schemas.microsoft.com/office/drawing/2014/main" val="10003"/>
                  </a:ext>
                </a:extLst>
              </a:tr>
              <a:tr h="359501">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 xmlns:a16="http://schemas.microsoft.com/office/drawing/2014/main" val="10004"/>
                  </a:ext>
                </a:extLst>
              </a:tr>
              <a:tr h="294968">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CC"/>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CC"/>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CC"/>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CC"/>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CC"/>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CC"/>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CC"/>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CC"/>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CC"/>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CC"/>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CC"/>
                    </a:solidFill>
                  </a:tcPr>
                </a:tc>
                <a:extLst>
                  <a:ext uri="{0D108BD9-81ED-4DB2-BD59-A6C34878D82A}">
                    <a16:rowId xmlns="" xmlns:a16="http://schemas.microsoft.com/office/drawing/2014/main" val="10006"/>
                  </a:ext>
                </a:extLst>
              </a:tr>
              <a:tr h="345668">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7"/>
                  </a:ext>
                </a:extLst>
              </a:tr>
            </a:tbl>
          </a:graphicData>
        </a:graphic>
      </p:graphicFrame>
      <p:pic>
        <p:nvPicPr>
          <p:cNvPr id="4" name="Picture 8" descr="手アイコンを洗浄、アウトライン スタイル のイラスト素材・ベクタ - . Image 730563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662" y="1000112"/>
            <a:ext cx="504056" cy="379081"/>
          </a:xfrm>
          <a:prstGeom prst="roundRect">
            <a:avLst>
              <a:gd name="adj" fmla="val 8594"/>
            </a:avLst>
          </a:prstGeom>
          <a:solidFill>
            <a:srgbClr val="FFFFFF">
              <a:shade val="85000"/>
            </a:srgbClr>
          </a:solidFill>
          <a:ln>
            <a:noFill/>
          </a:ln>
          <a:effectLst/>
          <a:extLst/>
        </p:spPr>
      </p:pic>
      <p:pic>
        <p:nvPicPr>
          <p:cNvPr id="8" name="Рисунок 7"/>
          <p:cNvPicPr>
            <a:picLocks noChangeAspect="1"/>
          </p:cNvPicPr>
          <p:nvPr/>
        </p:nvPicPr>
        <p:blipFill rotWithShape="1">
          <a:blip r:embed="rId4" cstate="print"/>
          <a:srcRect l="9622" r="7864"/>
          <a:stretch/>
        </p:blipFill>
        <p:spPr>
          <a:xfrm>
            <a:off x="5500694" y="1000112"/>
            <a:ext cx="504056" cy="420047"/>
          </a:xfrm>
          <a:prstGeom prst="roundRect">
            <a:avLst>
              <a:gd name="adj" fmla="val 8594"/>
            </a:avLst>
          </a:prstGeom>
          <a:solidFill>
            <a:srgbClr val="FFFFFF">
              <a:shade val="85000"/>
            </a:srgbClr>
          </a:solidFill>
          <a:ln>
            <a:noFill/>
          </a:ln>
          <a:effectLst/>
        </p:spPr>
      </p:pic>
      <p:pic>
        <p:nvPicPr>
          <p:cNvPr id="1026" name="Picture 2" descr="Медицинские средства индивидуальной защиты, защиты Covid19 в больнице  Иллюстрация вектора - иллюстрации насчитывающей плоско, персона: 17759401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600" t="23071" r="8967" b="7000"/>
          <a:stretch/>
        </p:blipFill>
        <p:spPr bwMode="auto">
          <a:xfrm>
            <a:off x="2214546" y="1000112"/>
            <a:ext cx="524471" cy="389667"/>
          </a:xfrm>
          <a:prstGeom prst="roundRect">
            <a:avLst>
              <a:gd name="adj" fmla="val 8594"/>
            </a:avLst>
          </a:prstGeom>
          <a:solidFill>
            <a:srgbClr val="FFFFFF">
              <a:shade val="85000"/>
            </a:srgbClr>
          </a:solidFill>
          <a:ln>
            <a:noFill/>
          </a:ln>
          <a:effectLst/>
          <a:extLst/>
        </p:spPr>
      </p:pic>
      <p:pic>
        <p:nvPicPr>
          <p:cNvPr id="1028" name="Picture 4" descr="Неспецифическая профилактика респираторных инфекций. Правила поведения в  транспорте"/>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823" t="9356" r="28880"/>
          <a:stretch/>
        </p:blipFill>
        <p:spPr bwMode="auto">
          <a:xfrm>
            <a:off x="1643042" y="1000112"/>
            <a:ext cx="443180" cy="388219"/>
          </a:xfrm>
          <a:prstGeom prst="roundRect">
            <a:avLst>
              <a:gd name="adj" fmla="val 8594"/>
            </a:avLst>
          </a:prstGeom>
          <a:solidFill>
            <a:srgbClr val="FFFFFF">
              <a:shade val="85000"/>
            </a:srgbClr>
          </a:solidFill>
          <a:ln>
            <a:noFill/>
          </a:ln>
          <a:effectLst/>
          <a:extLst/>
        </p:spPr>
      </p:pic>
      <p:pic>
        <p:nvPicPr>
          <p:cNvPr id="1030" name="Picture 6" descr="住院, 医院, 患者图标在Corona Medical Activity"/>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720" b="7536"/>
          <a:stretch/>
        </p:blipFill>
        <p:spPr bwMode="auto">
          <a:xfrm>
            <a:off x="3571868" y="1000111"/>
            <a:ext cx="500066" cy="364019"/>
          </a:xfrm>
          <a:prstGeom prst="roundRect">
            <a:avLst/>
          </a:prstGeom>
          <a:noFill/>
          <a:extLst>
            <a:ext uri="{909E8E84-426E-40DD-AFC4-6F175D3DCCD1}">
              <a14:hiddenFill xmlns:a14="http://schemas.microsoft.com/office/drawing/2010/main">
                <a:solidFill>
                  <a:srgbClr val="FFFFFF"/>
                </a:solidFill>
              </a14:hiddenFill>
            </a:ext>
          </a:extLst>
        </p:spPr>
      </p:pic>
      <p:pic>
        <p:nvPicPr>
          <p:cNvPr id="1032" name="Picture 8" descr="Набор инструментов хирургических &quot;МТ&quot; по ТУ 9437-031-40686779-2008 в  исполнении: оториноларингологический НИЛОР-&quot;МТ&quo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57488" y="1000112"/>
            <a:ext cx="498958" cy="415798"/>
          </a:xfrm>
          <a:prstGeom prst="roundRect">
            <a:avLst>
              <a:gd name="adj" fmla="val 8594"/>
            </a:avLst>
          </a:prstGeom>
          <a:solidFill>
            <a:srgbClr val="FFFFFF">
              <a:shade val="85000"/>
            </a:srgbClr>
          </a:solidFill>
          <a:ln>
            <a:noFill/>
          </a:ln>
          <a:effectLst/>
          <a:extLst/>
        </p:spPr>
      </p:pic>
      <p:pic>
        <p:nvPicPr>
          <p:cNvPr id="1034" name="Picture 10" descr="Cleaning service icon spray bucket and mop Vector Imag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396" t="19073" r="18858" b="14949"/>
          <a:stretch/>
        </p:blipFill>
        <p:spPr bwMode="auto">
          <a:xfrm>
            <a:off x="4211995" y="992070"/>
            <a:ext cx="567308" cy="354568"/>
          </a:xfrm>
          <a:prstGeom prst="roundRect">
            <a:avLst>
              <a:gd name="adj" fmla="val 8594"/>
            </a:avLst>
          </a:prstGeom>
          <a:solidFill>
            <a:srgbClr val="FFFFFF">
              <a:shade val="85000"/>
            </a:srgbClr>
          </a:solidFill>
          <a:ln>
            <a:noFill/>
          </a:ln>
          <a:effectLst/>
          <a:extLst/>
        </p:spPr>
      </p:pic>
      <p:pic>
        <p:nvPicPr>
          <p:cNvPr id="1040" name="Picture 16" descr="Washing Machine With A Wash Basin And Cleaning Stuff Stock Illustration -  Download Image Now - iStock"/>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1508" t="3570" r="13983"/>
          <a:stretch/>
        </p:blipFill>
        <p:spPr bwMode="auto">
          <a:xfrm>
            <a:off x="4857752" y="1000112"/>
            <a:ext cx="481932" cy="413884"/>
          </a:xfrm>
          <a:prstGeom prst="roundRect">
            <a:avLst>
              <a:gd name="adj" fmla="val 8594"/>
            </a:avLst>
          </a:prstGeom>
          <a:solidFill>
            <a:srgbClr val="FFFFFF">
              <a:shade val="85000"/>
            </a:srgbClr>
          </a:solidFill>
          <a:ln>
            <a:noFill/>
          </a:ln>
          <a:effectLst/>
          <a:extLst/>
        </p:spPr>
      </p:pic>
      <p:pic>
        <p:nvPicPr>
          <p:cNvPr id="1044" name="Picture 20" descr="Push The Wheelchair Nurse, Wheelchair Clipart, Nurse Vector, Vector Png PNG  and Vector with Transparent Background for Free Download"/>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1024" t="2659" r="6290" b="7568"/>
          <a:stretch/>
        </p:blipFill>
        <p:spPr bwMode="auto">
          <a:xfrm>
            <a:off x="6215074" y="1000112"/>
            <a:ext cx="455884" cy="412467"/>
          </a:xfrm>
          <a:prstGeom prst="roundRect">
            <a:avLst>
              <a:gd name="adj" fmla="val 8594"/>
            </a:avLst>
          </a:prstGeom>
          <a:solidFill>
            <a:srgbClr val="FFFFFF">
              <a:shade val="85000"/>
            </a:srgbClr>
          </a:solidFill>
          <a:ln>
            <a:noFill/>
          </a:ln>
          <a:effectLst/>
          <a:extLst/>
        </p:spPr>
      </p:pic>
      <p:pic>
        <p:nvPicPr>
          <p:cNvPr id="1046" name="Picture 22" descr="Vaccine Management System | Vaccine Cloud Salesforce"/>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7853" r="2331"/>
          <a:stretch/>
        </p:blipFill>
        <p:spPr bwMode="auto">
          <a:xfrm>
            <a:off x="6786578" y="1000112"/>
            <a:ext cx="504056" cy="402458"/>
          </a:xfrm>
          <a:prstGeom prst="roundRect">
            <a:avLst>
              <a:gd name="adj" fmla="val 8594"/>
            </a:avLst>
          </a:prstGeom>
          <a:solidFill>
            <a:srgbClr val="FFFFFF">
              <a:shade val="85000"/>
            </a:srgbClr>
          </a:solidFill>
          <a:ln>
            <a:noFill/>
          </a:ln>
          <a:effectLst/>
          <a:extLst/>
        </p:spPr>
      </p:pic>
      <p:pic>
        <p:nvPicPr>
          <p:cNvPr id="1048" name="Picture 24" descr="Знак &quot;Посторонним вход запрещен&quo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29520" y="1000112"/>
            <a:ext cx="560311" cy="3824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8" name="Таблица 67"/>
          <p:cNvGraphicFramePr>
            <a:graphicFrameLocks noGrp="1"/>
          </p:cNvGraphicFramePr>
          <p:nvPr>
            <p:extLst>
              <p:ext uri="{D42A27DB-BD31-4B8C-83A1-F6EECF244321}">
                <p14:modId xmlns:p14="http://schemas.microsoft.com/office/powerpoint/2010/main" val="1181895940"/>
              </p:ext>
            </p:extLst>
          </p:nvPr>
        </p:nvGraphicFramePr>
        <p:xfrm>
          <a:off x="142844" y="3429004"/>
          <a:ext cx="8929750" cy="2209800"/>
        </p:xfrm>
        <a:graphic>
          <a:graphicData uri="http://schemas.openxmlformats.org/drawingml/2006/table">
            <a:tbl>
              <a:tblPr firstRow="1" bandRow="1">
                <a:tableStyleId>{5C22544A-7EE6-4342-B048-85BDC9FD1C3A}</a:tableStyleId>
              </a:tblPr>
              <a:tblGrid>
                <a:gridCol w="1133941">
                  <a:extLst>
                    <a:ext uri="{9D8B030D-6E8A-4147-A177-3AD203B41FA5}">
                      <a16:colId xmlns="" xmlns:a16="http://schemas.microsoft.com/office/drawing/2014/main" val="20000"/>
                    </a:ext>
                  </a:extLst>
                </a:gridCol>
                <a:gridCol w="7795809">
                  <a:extLst>
                    <a:ext uri="{9D8B030D-6E8A-4147-A177-3AD203B41FA5}">
                      <a16:colId xmlns="" xmlns:a16="http://schemas.microsoft.com/office/drawing/2014/main" val="20001"/>
                    </a:ext>
                  </a:extLst>
                </a:gridCol>
              </a:tblGrid>
              <a:tr h="288228">
                <a:tc>
                  <a:txBody>
                    <a:bodyPr/>
                    <a:lstStyle/>
                    <a:p>
                      <a:r>
                        <a:rPr lang="kk-KZ" sz="1000" dirty="0" smtClean="0">
                          <a:solidFill>
                            <a:schemeClr val="tx1"/>
                          </a:solidFill>
                          <a:latin typeface="Times New Roman" pitchFamily="18" charset="0"/>
                          <a:cs typeface="Times New Roman" pitchFamily="18" charset="0"/>
                        </a:rPr>
                        <a:t>Цветавая кодировка</a:t>
                      </a:r>
                      <a:endParaRPr lang="ru-RU" sz="1000" dirty="0">
                        <a:solidFill>
                          <a:schemeClr val="tx1"/>
                        </a:solidFill>
                        <a:latin typeface="Times New Roman" pitchFamily="18" charset="0"/>
                        <a:cs typeface="Times New Roman" pitchFamily="18" charset="0"/>
                      </a:endParaRP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kk-KZ" sz="1000" dirty="0" smtClean="0">
                          <a:solidFill>
                            <a:schemeClr val="tx1"/>
                          </a:solidFill>
                          <a:latin typeface="Times New Roman" pitchFamily="18" charset="0"/>
                          <a:cs typeface="Times New Roman" pitchFamily="18" charset="0"/>
                        </a:rPr>
                        <a:t>Инфекционные заболевание</a:t>
                      </a:r>
                      <a:endParaRPr lang="ru-RU" sz="1000" dirty="0">
                        <a:solidFill>
                          <a:schemeClr val="tx1"/>
                        </a:solidFill>
                        <a:latin typeface="Times New Roman" pitchFamily="18" charset="0"/>
                        <a:cs typeface="Times New Roman" pitchFamily="18" charset="0"/>
                      </a:endParaRP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126114">
                <a:tc>
                  <a:txBody>
                    <a:bodyPr/>
                    <a:lstStyle/>
                    <a:p>
                      <a:pPr marL="0" marR="0" indent="0" algn="l" defTabSz="914361" rtl="0" eaLnBrk="1" fontAlgn="auto" latinLnBrk="0" hangingPunct="1">
                        <a:lnSpc>
                          <a:spcPct val="100000"/>
                        </a:lnSpc>
                        <a:spcBef>
                          <a:spcPts val="0"/>
                        </a:spcBef>
                        <a:spcAft>
                          <a:spcPts val="0"/>
                        </a:spcAft>
                        <a:buClrTx/>
                        <a:buSzTx/>
                        <a:buFontTx/>
                        <a:buNone/>
                        <a:tabLst/>
                        <a:defRPr/>
                      </a:pPr>
                      <a:r>
                        <a:rPr lang="kk-KZ" sz="1000" dirty="0" smtClean="0">
                          <a:latin typeface="Times New Roman" pitchFamily="18" charset="0"/>
                          <a:cs typeface="Times New Roman" pitchFamily="18" charset="0"/>
                        </a:rPr>
                        <a:t>Оранжевый</a:t>
                      </a:r>
                      <a:r>
                        <a:rPr lang="kk-KZ" sz="1000" baseline="0" dirty="0" smtClean="0">
                          <a:latin typeface="Times New Roman" pitchFamily="18" charset="0"/>
                          <a:cs typeface="Times New Roman" pitchFamily="18" charset="0"/>
                        </a:rPr>
                        <a:t> цвет</a:t>
                      </a:r>
                      <a:endParaRPr lang="ru-RU" sz="1000" dirty="0" smtClean="0">
                        <a:latin typeface="Times New Roman" pitchFamily="18" charset="0"/>
                        <a:cs typeface="Times New Roman" pitchFamily="18" charset="0"/>
                      </a:endParaRP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kk-KZ" sz="1000" dirty="0" smtClean="0">
                          <a:latin typeface="Times New Roman" pitchFamily="18" charset="0"/>
                          <a:cs typeface="Times New Roman" pitchFamily="18" charset="0"/>
                        </a:rPr>
                        <a:t>Контактные инфекции (</a:t>
                      </a:r>
                      <a:r>
                        <a:rPr lang="ru-RU" sz="1000" dirty="0" smtClean="0">
                          <a:latin typeface="Times New Roman" pitchFamily="18" charset="0"/>
                          <a:cs typeface="Times New Roman" pitchFamily="18" charset="0"/>
                        </a:rPr>
                        <a:t>диарея, </a:t>
                      </a:r>
                      <a:r>
                        <a:rPr lang="ru-RU" sz="1000" dirty="0" err="1" smtClean="0">
                          <a:latin typeface="Times New Roman" pitchFamily="18" charset="0"/>
                          <a:cs typeface="Times New Roman" pitchFamily="18" charset="0"/>
                        </a:rPr>
                        <a:t>C.difficile</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Ротавирус</a:t>
                      </a:r>
                      <a:r>
                        <a:rPr lang="ru-RU" sz="1000" dirty="0" smtClean="0">
                          <a:latin typeface="Times New Roman" pitchFamily="18" charset="0"/>
                          <a:cs typeface="Times New Roman" pitchFamily="18" charset="0"/>
                        </a:rPr>
                        <a:t>,  </a:t>
                      </a:r>
                      <a:r>
                        <a:rPr lang="en-US" sz="1000" dirty="0" smtClean="0">
                          <a:latin typeface="Times New Roman" pitchFamily="18" charset="0"/>
                          <a:cs typeface="Times New Roman" pitchFamily="18" charset="0"/>
                        </a:rPr>
                        <a:t>E</a:t>
                      </a:r>
                      <a:r>
                        <a:rPr lang="ru-RU" sz="1000" dirty="0" smtClean="0">
                          <a:latin typeface="Times New Roman" pitchFamily="18" charset="0"/>
                          <a:cs typeface="Times New Roman" pitchFamily="18" charset="0"/>
                        </a:rPr>
                        <a:t>.</a:t>
                      </a:r>
                      <a:r>
                        <a:rPr lang="en-US" sz="1000" dirty="0" smtClean="0">
                          <a:latin typeface="Times New Roman" pitchFamily="18" charset="0"/>
                          <a:cs typeface="Times New Roman" pitchFamily="18" charset="0"/>
                        </a:rPr>
                        <a:t>coli</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энтеровирус</a:t>
                      </a:r>
                      <a:r>
                        <a:rPr lang="ru-RU" sz="1000" dirty="0" smtClean="0">
                          <a:latin typeface="Times New Roman" pitchFamily="18" charset="0"/>
                          <a:cs typeface="Times New Roman" pitchFamily="18" charset="0"/>
                        </a:rPr>
                        <a:t>,  сальмонеллез, </a:t>
                      </a:r>
                      <a:r>
                        <a:rPr lang="ru-RU" sz="1000" dirty="0" err="1" smtClean="0">
                          <a:latin typeface="Times New Roman" pitchFamily="18" charset="0"/>
                          <a:cs typeface="Times New Roman" pitchFamily="18" charset="0"/>
                        </a:rPr>
                        <a:t>шигеллез</a:t>
                      </a:r>
                      <a:r>
                        <a:rPr lang="ru-RU" sz="1000" dirty="0" smtClean="0">
                          <a:latin typeface="Times New Roman" pitchFamily="18" charset="0"/>
                          <a:cs typeface="Times New Roman" pitchFamily="18" charset="0"/>
                        </a:rPr>
                        <a:t>, холера, гепатит А, </a:t>
                      </a:r>
                      <a:r>
                        <a:rPr lang="en-US" sz="1000" dirty="0" smtClean="0">
                          <a:latin typeface="Times New Roman" pitchFamily="18" charset="0"/>
                          <a:cs typeface="Times New Roman" pitchFamily="18" charset="0"/>
                        </a:rPr>
                        <a:t>MRS,</a:t>
                      </a:r>
                      <a:r>
                        <a:rPr lang="en-US" sz="1000" baseline="0" dirty="0" smtClean="0">
                          <a:latin typeface="Times New Roman" pitchFamily="18" charset="0"/>
                          <a:cs typeface="Times New Roman" pitchFamily="18" charset="0"/>
                        </a:rPr>
                        <a:t> </a:t>
                      </a:r>
                      <a:r>
                        <a:rPr lang="ru-RU" sz="1000" baseline="0" dirty="0" err="1" smtClean="0">
                          <a:latin typeface="Times New Roman" pitchFamily="18" charset="0"/>
                          <a:cs typeface="Times New Roman" pitchFamily="18" charset="0"/>
                        </a:rPr>
                        <a:t>ротавирус</a:t>
                      </a:r>
                      <a:r>
                        <a:rPr lang="ru-RU" sz="1000" baseline="0" dirty="0" smtClean="0">
                          <a:latin typeface="Times New Roman" pitchFamily="18" charset="0"/>
                          <a:cs typeface="Times New Roman" pitchFamily="18" charset="0"/>
                        </a:rPr>
                        <a:t>, герпес, </a:t>
                      </a:r>
                      <a:r>
                        <a:rPr lang="ru-RU" sz="1000" baseline="0" dirty="0" err="1" smtClean="0">
                          <a:latin typeface="Times New Roman" pitchFamily="18" charset="0"/>
                          <a:cs typeface="Times New Roman" pitchFamily="18" charset="0"/>
                        </a:rPr>
                        <a:t>парагрипп</a:t>
                      </a:r>
                      <a:r>
                        <a:rPr lang="ru-RU" sz="1000" dirty="0" smtClean="0">
                          <a:latin typeface="Times New Roman" pitchFamily="18" charset="0"/>
                          <a:cs typeface="Times New Roman" pitchFamily="18" charset="0"/>
                        </a:rPr>
                        <a:t>)</a:t>
                      </a:r>
                      <a:endParaRPr lang="ru-RU" sz="1000" dirty="0">
                        <a:latin typeface="Times New Roman" pitchFamily="18" charset="0"/>
                        <a:cs typeface="Times New Roman" pitchFamily="18" charset="0"/>
                      </a:endParaRP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111828">
                <a:tc>
                  <a:txBody>
                    <a:bodyPr/>
                    <a:lstStyle/>
                    <a:p>
                      <a:pPr marL="0" marR="0" indent="0" algn="l" defTabSz="914361" rtl="0" eaLnBrk="1" fontAlgn="auto" latinLnBrk="0" hangingPunct="1">
                        <a:lnSpc>
                          <a:spcPct val="100000"/>
                        </a:lnSpc>
                        <a:spcBef>
                          <a:spcPts val="0"/>
                        </a:spcBef>
                        <a:spcAft>
                          <a:spcPts val="0"/>
                        </a:spcAft>
                        <a:buClrTx/>
                        <a:buSzTx/>
                        <a:buFontTx/>
                        <a:buNone/>
                        <a:tabLst/>
                        <a:defRPr/>
                      </a:pPr>
                      <a:r>
                        <a:rPr lang="kk-KZ" sz="1000" dirty="0" smtClean="0">
                          <a:latin typeface="Times New Roman" pitchFamily="18" charset="0"/>
                          <a:cs typeface="Times New Roman" pitchFamily="18" charset="0"/>
                        </a:rPr>
                        <a:t>Зеленый цвет</a:t>
                      </a: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kk-KZ" sz="1000" dirty="0" smtClean="0">
                          <a:latin typeface="Times New Roman" pitchFamily="18" charset="0"/>
                          <a:cs typeface="Times New Roman" pitchFamily="18" charset="0"/>
                        </a:rPr>
                        <a:t>Капельные инфекции (коклюш, грипп А и В, минингит, коксаки, </a:t>
                      </a:r>
                      <a:r>
                        <a:rPr lang="ru-RU" sz="1000" baseline="0" dirty="0" smtClean="0">
                          <a:latin typeface="Times New Roman" pitchFamily="18" charset="0"/>
                          <a:cs typeface="Times New Roman" pitchFamily="18" charset="0"/>
                        </a:rPr>
                        <a:t>эпидемический паротит, </a:t>
                      </a:r>
                      <a:r>
                        <a:rPr lang="ru-RU" sz="1000" baseline="0" dirty="0" err="1" smtClean="0">
                          <a:latin typeface="Times New Roman" pitchFamily="18" charset="0"/>
                          <a:cs typeface="Times New Roman" pitchFamily="18" charset="0"/>
                        </a:rPr>
                        <a:t>коронавирусная</a:t>
                      </a:r>
                      <a:r>
                        <a:rPr lang="ru-RU" sz="1000" baseline="0" dirty="0" smtClean="0">
                          <a:latin typeface="Times New Roman" pitchFamily="18" charset="0"/>
                          <a:cs typeface="Times New Roman" pitchFamily="18" charset="0"/>
                        </a:rPr>
                        <a:t> инфекция Covid-19, краснуха,</a:t>
                      </a:r>
                      <a:r>
                        <a:rPr lang="kk-KZ" sz="1000" dirty="0" smtClean="0">
                          <a:latin typeface="Times New Roman" pitchFamily="18" charset="0"/>
                          <a:cs typeface="Times New Roman" pitchFamily="18" charset="0"/>
                        </a:rPr>
                        <a:t>)</a:t>
                      </a:r>
                      <a:endParaRPr lang="ru-RU" sz="1000" dirty="0">
                        <a:latin typeface="Times New Roman" pitchFamily="18" charset="0"/>
                        <a:cs typeface="Times New Roman" pitchFamily="18" charset="0"/>
                      </a:endParaRP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0">
                <a:tc>
                  <a:txBody>
                    <a:bodyPr/>
                    <a:lstStyle/>
                    <a:p>
                      <a:pPr marL="0" marR="0" indent="0" algn="l" defTabSz="914361" rtl="0" eaLnBrk="1" fontAlgn="auto" latinLnBrk="0" hangingPunct="1">
                        <a:lnSpc>
                          <a:spcPct val="100000"/>
                        </a:lnSpc>
                        <a:spcBef>
                          <a:spcPts val="0"/>
                        </a:spcBef>
                        <a:spcAft>
                          <a:spcPts val="0"/>
                        </a:spcAft>
                        <a:buClrTx/>
                        <a:buSzTx/>
                        <a:buFontTx/>
                        <a:buNone/>
                        <a:tabLst/>
                        <a:defRPr/>
                      </a:pPr>
                      <a:r>
                        <a:rPr lang="kk-KZ" sz="1000" dirty="0" smtClean="0">
                          <a:latin typeface="Times New Roman" pitchFamily="18" charset="0"/>
                          <a:cs typeface="Times New Roman" pitchFamily="18" charset="0"/>
                        </a:rPr>
                        <a:t>Синий цвет</a:t>
                      </a: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ru-RU" sz="1000" dirty="0" smtClean="0">
                          <a:latin typeface="Times New Roman" pitchFamily="18" charset="0"/>
                          <a:cs typeface="Times New Roman" pitchFamily="18" charset="0"/>
                        </a:rPr>
                        <a:t>Воздушно</a:t>
                      </a:r>
                      <a:r>
                        <a:rPr lang="ru-RU" sz="1000" baseline="0" dirty="0" smtClean="0">
                          <a:latin typeface="Times New Roman" pitchFamily="18" charset="0"/>
                          <a:cs typeface="Times New Roman" pitchFamily="18" charset="0"/>
                        </a:rPr>
                        <a:t> – капельная инфекция (туберкулез,  ветряная оспа, корь,  дифтерия глотки, менингококковый менингит, легочная чума, ОРВИ, грипп, </a:t>
                      </a:r>
                      <a:r>
                        <a:rPr lang="ru-RU" sz="1000" baseline="0" dirty="0" err="1" smtClean="0">
                          <a:latin typeface="Times New Roman" pitchFamily="18" charset="0"/>
                          <a:cs typeface="Times New Roman" pitchFamily="18" charset="0"/>
                        </a:rPr>
                        <a:t>парагрипп</a:t>
                      </a:r>
                      <a:r>
                        <a:rPr lang="ru-RU" sz="1000" baseline="0" dirty="0" smtClean="0">
                          <a:latin typeface="Times New Roman" pitchFamily="18" charset="0"/>
                          <a:cs typeface="Times New Roman" pitchFamily="18" charset="0"/>
                        </a:rPr>
                        <a:t>, аденовирусная инфекция.</a:t>
                      </a:r>
                      <a:endParaRPr lang="ru-RU" sz="1000" dirty="0">
                        <a:latin typeface="Times New Roman" pitchFamily="18" charset="0"/>
                        <a:cs typeface="Times New Roman" pitchFamily="18" charset="0"/>
                      </a:endParaRP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0">
                <a:tc>
                  <a:txBody>
                    <a:bodyPr/>
                    <a:lstStyle/>
                    <a:p>
                      <a:pPr marL="0" marR="0" indent="0" algn="l" defTabSz="914361" rtl="0" eaLnBrk="1" fontAlgn="auto" latinLnBrk="0" hangingPunct="1">
                        <a:lnSpc>
                          <a:spcPct val="100000"/>
                        </a:lnSpc>
                        <a:spcBef>
                          <a:spcPts val="0"/>
                        </a:spcBef>
                        <a:spcAft>
                          <a:spcPts val="0"/>
                        </a:spcAft>
                        <a:buClrTx/>
                        <a:buSzTx/>
                        <a:buFontTx/>
                        <a:buNone/>
                        <a:tabLst/>
                        <a:defRPr/>
                      </a:pPr>
                      <a:r>
                        <a:rPr lang="kk-KZ" sz="1000" dirty="0" smtClean="0">
                          <a:latin typeface="Times New Roman" pitchFamily="18" charset="0"/>
                          <a:cs typeface="Times New Roman" pitchFamily="18" charset="0"/>
                        </a:rPr>
                        <a:t>Фиолетовый</a:t>
                      </a:r>
                      <a:r>
                        <a:rPr lang="kk-KZ" sz="1000" baseline="0" dirty="0" smtClean="0">
                          <a:latin typeface="Times New Roman" pitchFamily="18" charset="0"/>
                          <a:cs typeface="Times New Roman" pitchFamily="18" charset="0"/>
                        </a:rPr>
                        <a:t> </a:t>
                      </a:r>
                      <a:r>
                        <a:rPr lang="kk-KZ" sz="1000" dirty="0" smtClean="0">
                          <a:latin typeface="Times New Roman" pitchFamily="18" charset="0"/>
                          <a:cs typeface="Times New Roman" pitchFamily="18" charset="0"/>
                        </a:rPr>
                        <a:t>цвет</a:t>
                      </a: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CC"/>
                    </a:solidFill>
                  </a:tcPr>
                </a:tc>
                <a:tc>
                  <a:txBody>
                    <a:bodyPr/>
                    <a:lstStyle/>
                    <a:p>
                      <a:r>
                        <a:rPr lang="ru-RU" sz="1000" dirty="0" smtClean="0">
                          <a:latin typeface="Times New Roman" pitchFamily="18" charset="0"/>
                          <a:cs typeface="Times New Roman" pitchFamily="18" charset="0"/>
                        </a:rPr>
                        <a:t>Кишечная</a:t>
                      </a:r>
                      <a:r>
                        <a:rPr lang="ru-RU" sz="1000" baseline="0" dirty="0" smtClean="0">
                          <a:latin typeface="Times New Roman" pitchFamily="18" charset="0"/>
                          <a:cs typeface="Times New Roman" pitchFamily="18" charset="0"/>
                        </a:rPr>
                        <a:t> инфекция (холера, сальмонеллез,  </a:t>
                      </a:r>
                      <a:r>
                        <a:rPr lang="ru-RU" sz="1000" baseline="0" dirty="0" err="1" smtClean="0">
                          <a:latin typeface="Times New Roman" pitchFamily="18" charset="0"/>
                          <a:cs typeface="Times New Roman" pitchFamily="18" charset="0"/>
                        </a:rPr>
                        <a:t>шигеллез</a:t>
                      </a:r>
                      <a:r>
                        <a:rPr lang="ru-RU" sz="1000" baseline="0" dirty="0" smtClean="0">
                          <a:latin typeface="Times New Roman" pitchFamily="18" charset="0"/>
                          <a:cs typeface="Times New Roman" pitchFamily="18" charset="0"/>
                        </a:rPr>
                        <a:t>, </a:t>
                      </a:r>
                      <a:r>
                        <a:rPr lang="en-US" sz="1000" baseline="0" dirty="0" smtClean="0">
                          <a:latin typeface="Times New Roman" pitchFamily="18" charset="0"/>
                          <a:cs typeface="Times New Roman" pitchFamily="18" charset="0"/>
                        </a:rPr>
                        <a:t>Clostridium difficile</a:t>
                      </a:r>
                      <a:r>
                        <a:rPr lang="ru-RU" sz="1000" baseline="0" dirty="0" smtClean="0">
                          <a:latin typeface="Times New Roman" pitchFamily="18" charset="0"/>
                          <a:cs typeface="Times New Roman" pitchFamily="18" charset="0"/>
                        </a:rPr>
                        <a:t> и др.)</a:t>
                      </a:r>
                      <a:endParaRPr lang="ru-RU" sz="1000" dirty="0">
                        <a:latin typeface="Times New Roman" pitchFamily="18" charset="0"/>
                        <a:cs typeface="Times New Roman" pitchFamily="18" charset="0"/>
                      </a:endParaRP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r h="169178">
                <a:tc>
                  <a:txBody>
                    <a:bodyPr/>
                    <a:lstStyle/>
                    <a:p>
                      <a:pPr marL="0" marR="0" indent="0" algn="l" defTabSz="914361" rtl="0" eaLnBrk="1" fontAlgn="auto" latinLnBrk="0" hangingPunct="1">
                        <a:lnSpc>
                          <a:spcPct val="100000"/>
                        </a:lnSpc>
                        <a:spcBef>
                          <a:spcPts val="0"/>
                        </a:spcBef>
                        <a:spcAft>
                          <a:spcPts val="0"/>
                        </a:spcAft>
                        <a:buClrTx/>
                        <a:buSzTx/>
                        <a:buFontTx/>
                        <a:buNone/>
                        <a:tabLst/>
                        <a:defRPr/>
                      </a:pPr>
                      <a:r>
                        <a:rPr lang="kk-KZ" sz="1000" dirty="0" smtClean="0">
                          <a:latin typeface="Times New Roman" pitchFamily="18" charset="0"/>
                          <a:cs typeface="Times New Roman" pitchFamily="18" charset="0"/>
                        </a:rPr>
                        <a:t>Красный цвет</a:t>
                      </a:r>
                      <a:endParaRPr lang="ru-RU" sz="1000" dirty="0" smtClean="0">
                        <a:latin typeface="Times New Roman" pitchFamily="18" charset="0"/>
                        <a:cs typeface="Times New Roman" pitchFamily="18" charset="0"/>
                      </a:endParaRP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ru-RU" sz="1000" dirty="0" smtClean="0">
                          <a:latin typeface="Times New Roman" pitchFamily="18" charset="0"/>
                          <a:cs typeface="Times New Roman" pitchFamily="18" charset="0"/>
                        </a:rPr>
                        <a:t>Особо опасная инфекция (чума,</a:t>
                      </a:r>
                      <a:r>
                        <a:rPr lang="ru-RU" sz="1000" baseline="0" dirty="0" smtClean="0">
                          <a:latin typeface="Times New Roman" pitchFamily="18" charset="0"/>
                          <a:cs typeface="Times New Roman" pitchFamily="18" charset="0"/>
                        </a:rPr>
                        <a:t> </a:t>
                      </a:r>
                      <a:r>
                        <a:rPr lang="kk-KZ" sz="1000" b="0" baseline="0" dirty="0" smtClean="0">
                          <a:latin typeface="Times New Roman" pitchFamily="18" charset="0"/>
                          <a:cs typeface="Times New Roman" pitchFamily="18" charset="0"/>
                        </a:rPr>
                        <a:t>ККГЛ, </a:t>
                      </a:r>
                      <a:r>
                        <a:rPr lang="kk-KZ" sz="1000" baseline="0" dirty="0" smtClean="0">
                          <a:latin typeface="Times New Roman" pitchFamily="18" charset="0"/>
                          <a:cs typeface="Times New Roman" pitchFamily="18" charset="0"/>
                        </a:rPr>
                        <a:t>тулеремия, сибирская инфекция)</a:t>
                      </a:r>
                      <a:endParaRPr lang="ru-RU" sz="1000" dirty="0">
                        <a:latin typeface="Times New Roman" pitchFamily="18" charset="0"/>
                        <a:cs typeface="Times New Roman" pitchFamily="18" charset="0"/>
                      </a:endParaRP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7"/>
                  </a:ext>
                </a:extLst>
              </a:tr>
              <a:tr h="169178">
                <a:tc>
                  <a:txBody>
                    <a:bodyPr/>
                    <a:lstStyle/>
                    <a:p>
                      <a:pPr marL="0" marR="0" indent="0" algn="l" defTabSz="914361" rtl="0" eaLnBrk="1" fontAlgn="auto" latinLnBrk="0" hangingPunct="1">
                        <a:lnSpc>
                          <a:spcPct val="100000"/>
                        </a:lnSpc>
                        <a:spcBef>
                          <a:spcPts val="0"/>
                        </a:spcBef>
                        <a:spcAft>
                          <a:spcPts val="0"/>
                        </a:spcAft>
                        <a:buClrTx/>
                        <a:buSzTx/>
                        <a:buFontTx/>
                        <a:buNone/>
                        <a:tabLst/>
                        <a:defRPr/>
                      </a:pPr>
                      <a:r>
                        <a:rPr lang="ru-RU" sz="1000" dirty="0" smtClean="0">
                          <a:latin typeface="Times New Roman" pitchFamily="18" charset="0"/>
                          <a:cs typeface="Times New Roman" pitchFamily="18" charset="0"/>
                        </a:rPr>
                        <a:t>Белый цвет</a:t>
                      </a: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sz="1000" dirty="0" smtClean="0">
                          <a:latin typeface="Times New Roman" pitchFamily="18" charset="0"/>
                          <a:cs typeface="Times New Roman" pitchFamily="18" charset="0"/>
                        </a:rPr>
                        <a:t>Защитная изоляция (</a:t>
                      </a:r>
                      <a:r>
                        <a:rPr lang="ru-RU" sz="1000" dirty="0" err="1" smtClean="0">
                          <a:latin typeface="Times New Roman" pitchFamily="18" charset="0"/>
                          <a:cs typeface="Times New Roman" pitchFamily="18" charset="0"/>
                        </a:rPr>
                        <a:t>иммунносупресивные</a:t>
                      </a:r>
                      <a:r>
                        <a:rPr lang="ru-RU" sz="1000" dirty="0" smtClean="0">
                          <a:latin typeface="Times New Roman" pitchFamily="18" charset="0"/>
                          <a:cs typeface="Times New Roman" pitchFamily="18" charset="0"/>
                        </a:rPr>
                        <a:t> пациенты)</a:t>
                      </a:r>
                      <a:endParaRPr lang="ru-RU" sz="1000" dirty="0">
                        <a:latin typeface="Times New Roman" pitchFamily="18" charset="0"/>
                        <a:cs typeface="Times New Roman" pitchFamily="18" charset="0"/>
                      </a:endParaRP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8"/>
                  </a:ext>
                </a:extLst>
              </a:tr>
            </a:tbl>
          </a:graphicData>
        </a:graphic>
      </p:graphicFrame>
      <p:sp>
        <p:nvSpPr>
          <p:cNvPr id="29" name="Блок-схема: узел 28"/>
          <p:cNvSpPr/>
          <p:nvPr/>
        </p:nvSpPr>
        <p:spPr>
          <a:xfrm>
            <a:off x="1113637" y="2428872"/>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30" name="Блок-схема: узел 29"/>
          <p:cNvSpPr/>
          <p:nvPr/>
        </p:nvSpPr>
        <p:spPr>
          <a:xfrm>
            <a:off x="1762335" y="2428872"/>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31" name="Блок-схема: узел 30"/>
          <p:cNvSpPr/>
          <p:nvPr/>
        </p:nvSpPr>
        <p:spPr>
          <a:xfrm>
            <a:off x="2411034" y="2428872"/>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32" name="Блок-схема: узел 31"/>
          <p:cNvSpPr/>
          <p:nvPr/>
        </p:nvSpPr>
        <p:spPr>
          <a:xfrm>
            <a:off x="3031168" y="2428872"/>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33" name="Блок-схема: узел 32"/>
          <p:cNvSpPr/>
          <p:nvPr/>
        </p:nvSpPr>
        <p:spPr>
          <a:xfrm>
            <a:off x="3679866" y="2428872"/>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34" name="Блок-схема: узел 33"/>
          <p:cNvSpPr/>
          <p:nvPr/>
        </p:nvSpPr>
        <p:spPr>
          <a:xfrm>
            <a:off x="4328565" y="2428872"/>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35" name="Блок-схема: узел 34"/>
          <p:cNvSpPr/>
          <p:nvPr/>
        </p:nvSpPr>
        <p:spPr>
          <a:xfrm>
            <a:off x="5030005" y="2428872"/>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42" name="Блок-схема: узел 41"/>
          <p:cNvSpPr/>
          <p:nvPr/>
        </p:nvSpPr>
        <p:spPr>
          <a:xfrm>
            <a:off x="5672892" y="2428872"/>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43" name="Блок-схема: узел 42"/>
          <p:cNvSpPr/>
          <p:nvPr/>
        </p:nvSpPr>
        <p:spPr>
          <a:xfrm>
            <a:off x="6293026" y="2418868"/>
            <a:ext cx="216024" cy="180020"/>
          </a:xfrm>
          <a:prstGeom prst="flowChartConnector">
            <a:avLst/>
          </a:prstGeom>
        </p:spPr>
        <p:style>
          <a:lnRef idx="2">
            <a:schemeClr val="dk1"/>
          </a:lnRef>
          <a:fillRef idx="1">
            <a:schemeClr val="lt1"/>
          </a:fillRef>
          <a:effectRef idx="0">
            <a:schemeClr val="dk1"/>
          </a:effectRef>
          <a:fontRef idx="minor">
            <a:schemeClr val="dk1"/>
          </a:fontRef>
        </p:style>
        <p:txBody>
          <a:bodyPr lIns="91437" tIns="45718" rIns="91437" bIns="45718" rtlCol="0" anchor="ctr"/>
          <a:lstStyle/>
          <a:p>
            <a:pPr algn="ctr"/>
            <a:endParaRPr lang="ru-RU"/>
          </a:p>
        </p:txBody>
      </p:sp>
      <p:sp>
        <p:nvSpPr>
          <p:cNvPr id="44" name="Блок-схема: узел 43"/>
          <p:cNvSpPr/>
          <p:nvPr/>
        </p:nvSpPr>
        <p:spPr>
          <a:xfrm>
            <a:off x="7572396" y="2428872"/>
            <a:ext cx="216024" cy="180020"/>
          </a:xfrm>
          <a:prstGeom prst="flowChartConnector">
            <a:avLst/>
          </a:prstGeom>
        </p:spPr>
        <p:style>
          <a:lnRef idx="2">
            <a:schemeClr val="dk1"/>
          </a:lnRef>
          <a:fillRef idx="1">
            <a:schemeClr val="lt1"/>
          </a:fillRef>
          <a:effectRef idx="0">
            <a:schemeClr val="dk1"/>
          </a:effectRef>
          <a:fontRef idx="minor">
            <a:schemeClr val="dk1"/>
          </a:fontRef>
        </p:style>
        <p:txBody>
          <a:bodyPr lIns="91437" tIns="45718" rIns="91437" bIns="45718" rtlCol="0" anchor="ctr"/>
          <a:lstStyle/>
          <a:p>
            <a:pPr algn="ctr"/>
            <a:endParaRPr lang="ru-RU"/>
          </a:p>
        </p:txBody>
      </p:sp>
      <p:sp>
        <p:nvSpPr>
          <p:cNvPr id="47" name="Блок-схема: узел 46"/>
          <p:cNvSpPr/>
          <p:nvPr/>
        </p:nvSpPr>
        <p:spPr>
          <a:xfrm>
            <a:off x="1052030" y="1785930"/>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48" name="Блок-схема: узел 47"/>
          <p:cNvSpPr/>
          <p:nvPr/>
        </p:nvSpPr>
        <p:spPr>
          <a:xfrm>
            <a:off x="2397814" y="1804502"/>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49" name="Блок-схема: узел 48"/>
          <p:cNvSpPr/>
          <p:nvPr/>
        </p:nvSpPr>
        <p:spPr>
          <a:xfrm>
            <a:off x="3668733" y="1767344"/>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50" name="Блок-схема: узел 49"/>
          <p:cNvSpPr/>
          <p:nvPr/>
        </p:nvSpPr>
        <p:spPr>
          <a:xfrm>
            <a:off x="4305524" y="1794384"/>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51" name="Блок-схема: узел 50"/>
          <p:cNvSpPr/>
          <p:nvPr/>
        </p:nvSpPr>
        <p:spPr>
          <a:xfrm>
            <a:off x="5000628" y="1785930"/>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52" name="Блок-схема: узел 51"/>
          <p:cNvSpPr/>
          <p:nvPr/>
        </p:nvSpPr>
        <p:spPr>
          <a:xfrm>
            <a:off x="5649326" y="1785930"/>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57" name="Блок-схема: узел 56"/>
          <p:cNvSpPr/>
          <p:nvPr/>
        </p:nvSpPr>
        <p:spPr>
          <a:xfrm>
            <a:off x="6929454" y="1785930"/>
            <a:ext cx="216024" cy="180020"/>
          </a:xfrm>
          <a:prstGeom prst="flowChartConnector">
            <a:avLst/>
          </a:prstGeom>
        </p:spPr>
        <p:style>
          <a:lnRef idx="2">
            <a:schemeClr val="dk1"/>
          </a:lnRef>
          <a:fillRef idx="1">
            <a:schemeClr val="lt1"/>
          </a:fillRef>
          <a:effectRef idx="0">
            <a:schemeClr val="dk1"/>
          </a:effectRef>
          <a:fontRef idx="minor">
            <a:schemeClr val="dk1"/>
          </a:fontRef>
        </p:style>
        <p:txBody>
          <a:bodyPr lIns="91437" tIns="45718" rIns="91437" bIns="45718" rtlCol="0" anchor="ctr"/>
          <a:lstStyle/>
          <a:p>
            <a:pPr algn="ctr"/>
            <a:endParaRPr lang="ru-RU"/>
          </a:p>
        </p:txBody>
      </p:sp>
      <p:sp>
        <p:nvSpPr>
          <p:cNvPr id="58" name="Блок-схема: узел 57"/>
          <p:cNvSpPr/>
          <p:nvPr/>
        </p:nvSpPr>
        <p:spPr>
          <a:xfrm>
            <a:off x="6929454" y="2071682"/>
            <a:ext cx="216024" cy="180020"/>
          </a:xfrm>
          <a:prstGeom prst="flowChartConnector">
            <a:avLst/>
          </a:prstGeom>
        </p:spPr>
        <p:style>
          <a:lnRef idx="2">
            <a:schemeClr val="dk1"/>
          </a:lnRef>
          <a:fillRef idx="1">
            <a:schemeClr val="lt1"/>
          </a:fillRef>
          <a:effectRef idx="0">
            <a:schemeClr val="dk1"/>
          </a:effectRef>
          <a:fontRef idx="minor">
            <a:schemeClr val="dk1"/>
          </a:fontRef>
        </p:style>
        <p:txBody>
          <a:bodyPr lIns="91437" tIns="45718" rIns="91437" bIns="45718" rtlCol="0" anchor="ctr"/>
          <a:lstStyle/>
          <a:p>
            <a:pPr algn="ctr"/>
            <a:endParaRPr lang="ru-RU"/>
          </a:p>
        </p:txBody>
      </p:sp>
      <p:sp>
        <p:nvSpPr>
          <p:cNvPr id="59" name="Блок-схема: узел 58"/>
          <p:cNvSpPr/>
          <p:nvPr/>
        </p:nvSpPr>
        <p:spPr>
          <a:xfrm>
            <a:off x="6286512" y="2071682"/>
            <a:ext cx="216024" cy="180020"/>
          </a:xfrm>
          <a:prstGeom prst="flowChartConnector">
            <a:avLst/>
          </a:prstGeom>
        </p:spPr>
        <p:style>
          <a:lnRef idx="2">
            <a:schemeClr val="dk1"/>
          </a:lnRef>
          <a:fillRef idx="1">
            <a:schemeClr val="lt1"/>
          </a:fillRef>
          <a:effectRef idx="0">
            <a:schemeClr val="dk1"/>
          </a:effectRef>
          <a:fontRef idx="minor">
            <a:schemeClr val="dk1"/>
          </a:fontRef>
        </p:style>
        <p:txBody>
          <a:bodyPr lIns="91437" tIns="45718" rIns="91437" bIns="45718" rtlCol="0" anchor="ctr"/>
          <a:lstStyle/>
          <a:p>
            <a:pPr algn="ctr"/>
            <a:endParaRPr lang="ru-RU"/>
          </a:p>
        </p:txBody>
      </p:sp>
      <p:sp>
        <p:nvSpPr>
          <p:cNvPr id="60" name="Блок-схема: узел 59"/>
          <p:cNvSpPr/>
          <p:nvPr/>
        </p:nvSpPr>
        <p:spPr>
          <a:xfrm>
            <a:off x="6929454" y="2428872"/>
            <a:ext cx="216024" cy="180020"/>
          </a:xfrm>
          <a:prstGeom prst="flowChartConnector">
            <a:avLst/>
          </a:prstGeom>
        </p:spPr>
        <p:style>
          <a:lnRef idx="2">
            <a:schemeClr val="dk1"/>
          </a:lnRef>
          <a:fillRef idx="1">
            <a:schemeClr val="lt1"/>
          </a:fillRef>
          <a:effectRef idx="0">
            <a:schemeClr val="dk1"/>
          </a:effectRef>
          <a:fontRef idx="minor">
            <a:schemeClr val="dk1"/>
          </a:fontRef>
        </p:style>
        <p:txBody>
          <a:bodyPr lIns="91437" tIns="45718" rIns="91437" bIns="45718" rtlCol="0" anchor="ctr"/>
          <a:lstStyle/>
          <a:p>
            <a:pPr algn="ctr"/>
            <a:endParaRPr lang="ru-RU"/>
          </a:p>
        </p:txBody>
      </p:sp>
      <p:sp>
        <p:nvSpPr>
          <p:cNvPr id="61" name="Блок-схема: узел 60"/>
          <p:cNvSpPr/>
          <p:nvPr/>
        </p:nvSpPr>
        <p:spPr>
          <a:xfrm>
            <a:off x="1052030" y="1492551"/>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62" name="Блок-схема: узел 61"/>
          <p:cNvSpPr/>
          <p:nvPr/>
        </p:nvSpPr>
        <p:spPr>
          <a:xfrm>
            <a:off x="2411034" y="1485434"/>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63" name="Блок-схема: узел 62"/>
          <p:cNvSpPr/>
          <p:nvPr/>
        </p:nvSpPr>
        <p:spPr>
          <a:xfrm>
            <a:off x="3001600" y="1486775"/>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64" name="Блок-схема: узел 63"/>
          <p:cNvSpPr/>
          <p:nvPr/>
        </p:nvSpPr>
        <p:spPr>
          <a:xfrm>
            <a:off x="3650298" y="1446000"/>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65" name="Блок-схема: узел 64"/>
          <p:cNvSpPr/>
          <p:nvPr/>
        </p:nvSpPr>
        <p:spPr>
          <a:xfrm>
            <a:off x="4274721" y="1466753"/>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66" name="Блок-схема: узел 65"/>
          <p:cNvSpPr/>
          <p:nvPr/>
        </p:nvSpPr>
        <p:spPr>
          <a:xfrm>
            <a:off x="5000628" y="1485434"/>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67" name="Блок-схема: узел 66"/>
          <p:cNvSpPr/>
          <p:nvPr/>
        </p:nvSpPr>
        <p:spPr>
          <a:xfrm>
            <a:off x="5672892" y="1476579"/>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69" name="Блок-схема: узел 68"/>
          <p:cNvSpPr/>
          <p:nvPr/>
        </p:nvSpPr>
        <p:spPr>
          <a:xfrm>
            <a:off x="1108087" y="2746982"/>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71" name="Блок-схема: узел 70"/>
          <p:cNvSpPr/>
          <p:nvPr/>
        </p:nvSpPr>
        <p:spPr>
          <a:xfrm>
            <a:off x="2394111" y="2737850"/>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72" name="Блок-схема: узел 71"/>
          <p:cNvSpPr/>
          <p:nvPr/>
        </p:nvSpPr>
        <p:spPr>
          <a:xfrm>
            <a:off x="3643306" y="2733210"/>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73" name="Блок-схема: узел 72"/>
          <p:cNvSpPr/>
          <p:nvPr/>
        </p:nvSpPr>
        <p:spPr>
          <a:xfrm>
            <a:off x="4361490" y="2746982"/>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74" name="Блок-схема: узел 73"/>
          <p:cNvSpPr/>
          <p:nvPr/>
        </p:nvSpPr>
        <p:spPr>
          <a:xfrm>
            <a:off x="5039181" y="2733210"/>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75" name="Блок-схема: узел 74"/>
          <p:cNvSpPr/>
          <p:nvPr/>
        </p:nvSpPr>
        <p:spPr>
          <a:xfrm>
            <a:off x="5656292" y="2740763"/>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77" name="Блок-схема: узел 76"/>
          <p:cNvSpPr/>
          <p:nvPr/>
        </p:nvSpPr>
        <p:spPr>
          <a:xfrm>
            <a:off x="1077077" y="2071682"/>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78" name="Блок-схема: узел 77"/>
          <p:cNvSpPr/>
          <p:nvPr/>
        </p:nvSpPr>
        <p:spPr>
          <a:xfrm>
            <a:off x="1725775" y="2071682"/>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79" name="Блок-схема: узел 78"/>
          <p:cNvSpPr/>
          <p:nvPr/>
        </p:nvSpPr>
        <p:spPr>
          <a:xfrm>
            <a:off x="2407739" y="2090263"/>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80" name="Блок-схема: узел 79"/>
          <p:cNvSpPr/>
          <p:nvPr/>
        </p:nvSpPr>
        <p:spPr>
          <a:xfrm>
            <a:off x="3031167" y="2071682"/>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81" name="Блок-схема: узел 80"/>
          <p:cNvSpPr/>
          <p:nvPr/>
        </p:nvSpPr>
        <p:spPr>
          <a:xfrm>
            <a:off x="3662139" y="2081462"/>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82" name="Блок-схема: узел 81"/>
          <p:cNvSpPr/>
          <p:nvPr/>
        </p:nvSpPr>
        <p:spPr>
          <a:xfrm>
            <a:off x="4305524" y="2088375"/>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83" name="Блок-схема: узел 82"/>
          <p:cNvSpPr/>
          <p:nvPr/>
        </p:nvSpPr>
        <p:spPr>
          <a:xfrm>
            <a:off x="5025675" y="2071682"/>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84" name="Блок-схема: узел 83"/>
          <p:cNvSpPr/>
          <p:nvPr/>
        </p:nvSpPr>
        <p:spPr>
          <a:xfrm>
            <a:off x="5663084" y="2061724"/>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pic>
        <p:nvPicPr>
          <p:cNvPr id="85" name="Рисунок 84"/>
          <p:cNvPicPr>
            <a:picLocks noChangeAspect="1"/>
          </p:cNvPicPr>
          <p:nvPr/>
        </p:nvPicPr>
        <p:blipFill>
          <a:blip r:embed="rId14" cstate="print"/>
          <a:stretch>
            <a:fillRect/>
          </a:stretch>
        </p:blipFill>
        <p:spPr>
          <a:xfrm>
            <a:off x="8264962" y="125927"/>
            <a:ext cx="677213" cy="571334"/>
          </a:xfrm>
          <a:prstGeom prst="rect">
            <a:avLst/>
          </a:prstGeom>
        </p:spPr>
      </p:pic>
      <p:sp>
        <p:nvSpPr>
          <p:cNvPr id="70" name="Блок-схема: узел 69"/>
          <p:cNvSpPr/>
          <p:nvPr/>
        </p:nvSpPr>
        <p:spPr>
          <a:xfrm>
            <a:off x="3071802" y="2714624"/>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86" name="Блок-схема: узел 85"/>
          <p:cNvSpPr/>
          <p:nvPr/>
        </p:nvSpPr>
        <p:spPr>
          <a:xfrm>
            <a:off x="1148515" y="3071814"/>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87" name="Блок-схема: узел 86"/>
          <p:cNvSpPr/>
          <p:nvPr/>
        </p:nvSpPr>
        <p:spPr>
          <a:xfrm>
            <a:off x="1797213" y="3071814"/>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88" name="Блок-схема: узел 87"/>
          <p:cNvSpPr/>
          <p:nvPr/>
        </p:nvSpPr>
        <p:spPr>
          <a:xfrm>
            <a:off x="2399050" y="3065702"/>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89" name="Блок-схема: узел 88"/>
          <p:cNvSpPr/>
          <p:nvPr/>
        </p:nvSpPr>
        <p:spPr>
          <a:xfrm>
            <a:off x="3066046" y="3071814"/>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90" name="Блок-схема: узел 89"/>
          <p:cNvSpPr/>
          <p:nvPr/>
        </p:nvSpPr>
        <p:spPr>
          <a:xfrm>
            <a:off x="3714744" y="3071814"/>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91" name="Блок-схема: узел 90"/>
          <p:cNvSpPr/>
          <p:nvPr/>
        </p:nvSpPr>
        <p:spPr>
          <a:xfrm>
            <a:off x="4363443" y="3071814"/>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92" name="Блок-схема: узел 91"/>
          <p:cNvSpPr/>
          <p:nvPr/>
        </p:nvSpPr>
        <p:spPr>
          <a:xfrm>
            <a:off x="5025675" y="3065702"/>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93" name="Блок-схема: узел 92"/>
          <p:cNvSpPr/>
          <p:nvPr/>
        </p:nvSpPr>
        <p:spPr>
          <a:xfrm>
            <a:off x="5649326" y="3065702"/>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94" name="Блок-схема: узел 93"/>
          <p:cNvSpPr/>
          <p:nvPr/>
        </p:nvSpPr>
        <p:spPr>
          <a:xfrm>
            <a:off x="6315634" y="3065702"/>
            <a:ext cx="216024" cy="180020"/>
          </a:xfrm>
          <a:prstGeom prst="flowChartConnector">
            <a:avLst/>
          </a:prstGeom>
        </p:spPr>
        <p:style>
          <a:lnRef idx="2">
            <a:schemeClr val="dk1"/>
          </a:lnRef>
          <a:fillRef idx="1">
            <a:schemeClr val="lt1"/>
          </a:fillRef>
          <a:effectRef idx="0">
            <a:schemeClr val="dk1"/>
          </a:effectRef>
          <a:fontRef idx="minor">
            <a:schemeClr val="dk1"/>
          </a:fontRef>
        </p:style>
        <p:txBody>
          <a:bodyPr lIns="91437" tIns="45718" rIns="91437" bIns="45718" rtlCol="0" anchor="ctr"/>
          <a:lstStyle/>
          <a:p>
            <a:pPr algn="ctr"/>
            <a:endParaRPr lang="ru-RU"/>
          </a:p>
        </p:txBody>
      </p:sp>
      <p:sp>
        <p:nvSpPr>
          <p:cNvPr id="95" name="Блок-схема: узел 94"/>
          <p:cNvSpPr/>
          <p:nvPr/>
        </p:nvSpPr>
        <p:spPr>
          <a:xfrm>
            <a:off x="7607274" y="3071814"/>
            <a:ext cx="216024" cy="180020"/>
          </a:xfrm>
          <a:prstGeom prst="flowChartConnector">
            <a:avLst/>
          </a:prstGeom>
        </p:spPr>
        <p:style>
          <a:lnRef idx="2">
            <a:schemeClr val="dk1"/>
          </a:lnRef>
          <a:fillRef idx="1">
            <a:schemeClr val="lt1"/>
          </a:fillRef>
          <a:effectRef idx="0">
            <a:schemeClr val="dk1"/>
          </a:effectRef>
          <a:fontRef idx="minor">
            <a:schemeClr val="dk1"/>
          </a:fontRef>
        </p:style>
        <p:txBody>
          <a:bodyPr lIns="91437" tIns="45718" rIns="91437" bIns="45718" rtlCol="0" anchor="ctr"/>
          <a:lstStyle/>
          <a:p>
            <a:pPr algn="ctr"/>
            <a:endParaRPr lang="ru-RU"/>
          </a:p>
        </p:txBody>
      </p:sp>
      <p:sp>
        <p:nvSpPr>
          <p:cNvPr id="96" name="Блок-схема: узел 95"/>
          <p:cNvSpPr/>
          <p:nvPr/>
        </p:nvSpPr>
        <p:spPr>
          <a:xfrm>
            <a:off x="6964332" y="3071814"/>
            <a:ext cx="216024" cy="180020"/>
          </a:xfrm>
          <a:prstGeom prst="flowChartConnector">
            <a:avLst/>
          </a:prstGeom>
        </p:spPr>
        <p:style>
          <a:lnRef idx="2">
            <a:schemeClr val="dk1"/>
          </a:lnRef>
          <a:fillRef idx="1">
            <a:schemeClr val="lt1"/>
          </a:fillRef>
          <a:effectRef idx="0">
            <a:schemeClr val="dk1"/>
          </a:effectRef>
          <a:fontRef idx="minor">
            <a:schemeClr val="dk1"/>
          </a:fontRef>
        </p:style>
        <p:txBody>
          <a:bodyPr lIns="91437" tIns="45718" rIns="91437" bIns="45718" rtlCol="0" anchor="ctr"/>
          <a:lstStyle/>
          <a:p>
            <a:pPr algn="ctr"/>
            <a:endParaRPr lang="ru-RU"/>
          </a:p>
        </p:txBody>
      </p:sp>
    </p:spTree>
    <p:extLst>
      <p:ext uri="{BB962C8B-B14F-4D97-AF65-F5344CB8AC3E}">
        <p14:creationId xmlns:p14="http://schemas.microsoft.com/office/powerpoint/2010/main" val="25663519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spect="1" noChangeArrowheads="1"/>
          </p:cNvPicPr>
          <p:nvPr/>
        </p:nvPicPr>
        <p:blipFill>
          <a:blip r:embed="rId2" cstate="print"/>
          <a:srcRect l="39844" t="19792" r="25000" b="12500"/>
          <a:stretch>
            <a:fillRect/>
          </a:stretch>
        </p:blipFill>
        <p:spPr bwMode="auto">
          <a:xfrm>
            <a:off x="357158" y="214294"/>
            <a:ext cx="2505806" cy="2714644"/>
          </a:xfrm>
          <a:prstGeom prst="rect">
            <a:avLst/>
          </a:prstGeom>
          <a:noFill/>
          <a:ln w="9525">
            <a:noFill/>
            <a:miter lim="800000"/>
            <a:headEnd/>
            <a:tailEnd/>
          </a:ln>
          <a:effectLst/>
        </p:spPr>
      </p:pic>
      <p:pic>
        <p:nvPicPr>
          <p:cNvPr id="67586" name="Picture 2"/>
          <p:cNvPicPr>
            <a:picLocks noChangeAspect="1" noChangeArrowheads="1"/>
          </p:cNvPicPr>
          <p:nvPr/>
        </p:nvPicPr>
        <p:blipFill>
          <a:blip r:embed="rId3" cstate="print"/>
          <a:srcRect l="38867" t="19791" r="24219" b="10416"/>
          <a:stretch>
            <a:fillRect/>
          </a:stretch>
        </p:blipFill>
        <p:spPr bwMode="auto">
          <a:xfrm>
            <a:off x="3000364" y="214294"/>
            <a:ext cx="2571768" cy="2735055"/>
          </a:xfrm>
          <a:prstGeom prst="rect">
            <a:avLst/>
          </a:prstGeom>
          <a:noFill/>
          <a:ln w="9525">
            <a:noFill/>
            <a:miter lim="800000"/>
            <a:headEnd/>
            <a:tailEnd/>
          </a:ln>
          <a:effectLst/>
        </p:spPr>
      </p:pic>
      <p:pic>
        <p:nvPicPr>
          <p:cNvPr id="67587" name="Picture 3"/>
          <p:cNvPicPr>
            <a:picLocks noChangeAspect="1" noChangeArrowheads="1"/>
          </p:cNvPicPr>
          <p:nvPr/>
        </p:nvPicPr>
        <p:blipFill>
          <a:blip r:embed="rId4" cstate="print"/>
          <a:srcRect l="38867" t="19791" r="24805" b="11458"/>
          <a:stretch>
            <a:fillRect/>
          </a:stretch>
        </p:blipFill>
        <p:spPr bwMode="auto">
          <a:xfrm>
            <a:off x="6063539" y="214294"/>
            <a:ext cx="2684337" cy="2857520"/>
          </a:xfrm>
          <a:prstGeom prst="rect">
            <a:avLst/>
          </a:prstGeom>
          <a:noFill/>
          <a:ln w="9525">
            <a:noFill/>
            <a:miter lim="800000"/>
            <a:headEnd/>
            <a:tailEnd/>
          </a:ln>
          <a:effectLst/>
        </p:spPr>
      </p:pic>
      <p:pic>
        <p:nvPicPr>
          <p:cNvPr id="67588" name="Picture 4"/>
          <p:cNvPicPr>
            <a:picLocks noChangeAspect="1" noChangeArrowheads="1"/>
          </p:cNvPicPr>
          <p:nvPr/>
        </p:nvPicPr>
        <p:blipFill>
          <a:blip r:embed="rId5" cstate="print"/>
          <a:srcRect l="39453" t="25000" r="24805" b="11458"/>
          <a:stretch>
            <a:fillRect/>
          </a:stretch>
        </p:blipFill>
        <p:spPr bwMode="auto">
          <a:xfrm>
            <a:off x="357158" y="3071814"/>
            <a:ext cx="2500330" cy="2500330"/>
          </a:xfrm>
          <a:prstGeom prst="rect">
            <a:avLst/>
          </a:prstGeom>
          <a:noFill/>
          <a:ln w="9525">
            <a:noFill/>
            <a:miter lim="800000"/>
            <a:headEnd/>
            <a:tailEnd/>
          </a:ln>
          <a:effectLst/>
        </p:spPr>
      </p:pic>
      <p:pic>
        <p:nvPicPr>
          <p:cNvPr id="67589" name="Picture 5"/>
          <p:cNvPicPr>
            <a:picLocks noChangeAspect="1" noChangeArrowheads="1"/>
          </p:cNvPicPr>
          <p:nvPr/>
        </p:nvPicPr>
        <p:blipFill>
          <a:blip r:embed="rId6" cstate="print"/>
          <a:srcRect l="38867" t="18750" r="24805" b="11458"/>
          <a:stretch>
            <a:fillRect/>
          </a:stretch>
        </p:blipFill>
        <p:spPr bwMode="auto">
          <a:xfrm>
            <a:off x="3214678" y="3071814"/>
            <a:ext cx="2533384" cy="2506092"/>
          </a:xfrm>
          <a:prstGeom prst="rect">
            <a:avLst/>
          </a:prstGeom>
          <a:noFill/>
          <a:ln w="9525">
            <a:noFill/>
            <a:miter lim="800000"/>
            <a:headEnd/>
            <a:tailEnd/>
          </a:ln>
          <a:effectLst/>
        </p:spPr>
      </p:pic>
      <p:pic>
        <p:nvPicPr>
          <p:cNvPr id="67590" name="Picture 6"/>
          <p:cNvPicPr>
            <a:picLocks noChangeAspect="1" noChangeArrowheads="1"/>
          </p:cNvPicPr>
          <p:nvPr/>
        </p:nvPicPr>
        <p:blipFill>
          <a:blip r:embed="rId7" cstate="print"/>
          <a:srcRect l="25390" t="20833" r="44727" b="8333"/>
          <a:stretch>
            <a:fillRect/>
          </a:stretch>
        </p:blipFill>
        <p:spPr bwMode="auto">
          <a:xfrm>
            <a:off x="6143636" y="3000376"/>
            <a:ext cx="2500330" cy="2571767"/>
          </a:xfrm>
          <a:prstGeom prst="rect">
            <a:avLst/>
          </a:prstGeom>
          <a:noFill/>
          <a:ln w="9525">
            <a:noFill/>
            <a:miter lim="800000"/>
            <a:headEnd/>
            <a:tailEnd/>
          </a:ln>
          <a:effectLst/>
        </p:spPr>
      </p:pic>
      <p:pic>
        <p:nvPicPr>
          <p:cNvPr id="8" name="Рисунок 7"/>
          <p:cNvPicPr>
            <a:picLocks noChangeAspect="1"/>
          </p:cNvPicPr>
          <p:nvPr/>
        </p:nvPicPr>
        <p:blipFill>
          <a:blip r:embed="rId8" cstate="print"/>
          <a:stretch>
            <a:fillRect/>
          </a:stretch>
        </p:blipFill>
        <p:spPr>
          <a:xfrm>
            <a:off x="8264962" y="125927"/>
            <a:ext cx="677213" cy="571334"/>
          </a:xfrm>
          <a:prstGeom prst="rect">
            <a:avLst/>
          </a:prstGeom>
        </p:spPr>
      </p:pic>
      <p:pic>
        <p:nvPicPr>
          <p:cNvPr id="9" name="Объект 3"/>
          <p:cNvPicPr>
            <a:picLocks noChangeAspect="1"/>
          </p:cNvPicPr>
          <p:nvPr/>
        </p:nvPicPr>
        <p:blipFill rotWithShape="1">
          <a:blip r:embed="rId9" cstate="print"/>
          <a:srcRect l="8685" t="40819" r="82382" b="51240"/>
          <a:stretch/>
        </p:blipFill>
        <p:spPr>
          <a:xfrm>
            <a:off x="6786578" y="3214690"/>
            <a:ext cx="357190" cy="293162"/>
          </a:xfrm>
          <a:prstGeom prst="rect">
            <a:avLst/>
          </a:prstGeom>
        </p:spPr>
      </p:pic>
    </p:spTree>
    <p:extLst>
      <p:ext uri="{BB962C8B-B14F-4D97-AF65-F5344CB8AC3E}">
        <p14:creationId xmlns:p14="http://schemas.microsoft.com/office/powerpoint/2010/main" val="14042248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4F1FE15-9281-41D5-86EE-443CE69FF17B}"/>
              </a:ext>
            </a:extLst>
          </p:cNvPr>
          <p:cNvSpPr>
            <a:spLocks noGrp="1"/>
          </p:cNvSpPr>
          <p:nvPr>
            <p:ph type="title"/>
          </p:nvPr>
        </p:nvSpPr>
        <p:spPr>
          <a:xfrm>
            <a:off x="357158" y="455330"/>
            <a:ext cx="8501122" cy="3045112"/>
          </a:xfrm>
        </p:spPr>
        <p:txBody>
          <a:bodyPr>
            <a:noAutofit/>
          </a:bodyPr>
          <a:lstStyle/>
          <a:p>
            <a:pPr marL="266689">
              <a:lnSpc>
                <a:spcPct val="100000"/>
              </a:lnSpc>
            </a:pPr>
            <a:r>
              <a:rPr lang="ru-RU" sz="2000" b="1" dirty="0" smtClean="0">
                <a:latin typeface="Times New Roman" panose="02020603050405020304" pitchFamily="18" charset="0"/>
                <a:cs typeface="Times New Roman" panose="02020603050405020304" pitchFamily="18" charset="0"/>
              </a:rPr>
              <a:t>Полевое задание группа №7</a:t>
            </a:r>
            <a:br>
              <a:rPr lang="ru-RU" sz="2000" b="1" dirty="0" smtClean="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УЧАСТНИК № 1</a:t>
            </a:r>
            <a:br>
              <a:rPr lang="ru-RU" sz="2000" b="1" dirty="0" smtClean="0">
                <a:latin typeface="Times New Roman" panose="02020603050405020304" pitchFamily="18" charset="0"/>
                <a:cs typeface="Times New Roman" panose="02020603050405020304" pitchFamily="18" charset="0"/>
              </a:rPr>
            </a:br>
            <a:r>
              <a:rPr lang="ru-RU" sz="2000" b="1" dirty="0" err="1" smtClean="0">
                <a:latin typeface="Times New Roman" panose="02020603050405020304" pitchFamily="18" charset="0"/>
                <a:cs typeface="Times New Roman" panose="02020603050405020304" pitchFamily="18" charset="0"/>
              </a:rPr>
              <a:t>Ғабсалық</a:t>
            </a:r>
            <a:r>
              <a:rPr lang="ru-RU" sz="2000" b="1" dirty="0" smtClean="0">
                <a:latin typeface="Times New Roman" panose="02020603050405020304" pitchFamily="18" charset="0"/>
                <a:cs typeface="Times New Roman" panose="02020603050405020304" pitchFamily="18" charset="0"/>
              </a:rPr>
              <a:t> </a:t>
            </a:r>
            <a:r>
              <a:rPr lang="ru-RU" sz="2000" b="1" dirty="0" err="1" smtClean="0">
                <a:latin typeface="Times New Roman" panose="02020603050405020304" pitchFamily="18" charset="0"/>
                <a:cs typeface="Times New Roman" panose="02020603050405020304" pitchFamily="18" charset="0"/>
              </a:rPr>
              <a:t>Дарын</a:t>
            </a:r>
            <a:r>
              <a:rPr lang="ru-RU" sz="2000" b="1" dirty="0" smtClean="0">
                <a:latin typeface="Times New Roman" panose="02020603050405020304" pitchFamily="18" charset="0"/>
                <a:cs typeface="Times New Roman" panose="02020603050405020304" pitchFamily="18" charset="0"/>
              </a:rPr>
              <a:t> </a:t>
            </a:r>
            <a:r>
              <a:rPr lang="ru-RU" sz="2000" b="1" dirty="0" err="1" smtClean="0">
                <a:latin typeface="Times New Roman" panose="02020603050405020304" pitchFamily="18" charset="0"/>
                <a:cs typeface="Times New Roman" panose="02020603050405020304" pitchFamily="18" charset="0"/>
              </a:rPr>
              <a:t>Түбекбайұлы</a:t>
            </a:r>
            <a:r>
              <a:rPr lang="ru-RU" sz="2000" b="1" dirty="0" smtClean="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 врач эпидемиолог КГП «Аркалыкская региональная больница» УЗ </a:t>
            </a:r>
            <a:r>
              <a:rPr lang="ru-RU" sz="2000" dirty="0" err="1" smtClean="0">
                <a:latin typeface="Times New Roman" panose="02020603050405020304" pitchFamily="18" charset="0"/>
                <a:cs typeface="Times New Roman" panose="02020603050405020304" pitchFamily="18" charset="0"/>
              </a:rPr>
              <a:t>акимата</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Костанайской</a:t>
            </a:r>
            <a:r>
              <a:rPr lang="ru-RU" sz="2000" dirty="0" smtClean="0">
                <a:latin typeface="Times New Roman" panose="02020603050405020304" pitchFamily="18" charset="0"/>
                <a:cs typeface="Times New Roman" panose="02020603050405020304" pitchFamily="18" charset="0"/>
              </a:rPr>
              <a:t> области</a:t>
            </a:r>
            <a:br>
              <a:rPr lang="ru-RU"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
            </a:r>
            <a:br>
              <a:rPr lang="ru-RU" sz="2000" dirty="0" smtClean="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Задание </a:t>
            </a:r>
            <a:r>
              <a:rPr lang="ru-RU" sz="2000" b="1" dirty="0">
                <a:latin typeface="Times New Roman" panose="02020603050405020304" pitchFamily="18" charset="0"/>
                <a:cs typeface="Times New Roman" panose="02020603050405020304" pitchFamily="18" charset="0"/>
              </a:rPr>
              <a:t>№1 </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Разработать контактные меры </a:t>
            </a:r>
            <a:r>
              <a:rPr lang="ru-RU" sz="2000" dirty="0">
                <a:latin typeface="Times New Roman" panose="02020603050405020304" pitchFamily="18" charset="0"/>
                <a:cs typeface="Times New Roman" panose="02020603050405020304" pitchFamily="18" charset="0"/>
              </a:rPr>
              <a:t>предосторожности направлены на снижение риска передачи </a:t>
            </a:r>
            <a:r>
              <a:rPr lang="ru-RU" sz="2000" dirty="0" err="1">
                <a:latin typeface="Times New Roman" panose="02020603050405020304" pitchFamily="18" charset="0"/>
                <a:cs typeface="Times New Roman" panose="02020603050405020304" pitchFamily="18" charset="0"/>
              </a:rPr>
              <a:t>гемоконтактных</a:t>
            </a:r>
            <a:r>
              <a:rPr lang="ru-RU" sz="2000" dirty="0">
                <a:latin typeface="Times New Roman" panose="02020603050405020304" pitchFamily="18" charset="0"/>
                <a:cs typeface="Times New Roman" panose="02020603050405020304" pitchFamily="18" charset="0"/>
              </a:rPr>
              <a:t> инфекции. </a:t>
            </a:r>
          </a:p>
        </p:txBody>
      </p:sp>
      <p:sp>
        <p:nvSpPr>
          <p:cNvPr id="9" name="Прямоугольник 8"/>
          <p:cNvSpPr/>
          <p:nvPr/>
        </p:nvSpPr>
        <p:spPr>
          <a:xfrm>
            <a:off x="714348" y="3517574"/>
            <a:ext cx="8034116" cy="1631212"/>
          </a:xfrm>
          <a:prstGeom prst="rect">
            <a:avLst/>
          </a:prstGeom>
        </p:spPr>
        <p:txBody>
          <a:bodyPr wrap="square" lIns="91437" tIns="45718" rIns="91437" bIns="45718">
            <a:spAutoFit/>
          </a:bodyPr>
          <a:lstStyle/>
          <a:p>
            <a:pPr algn="just"/>
            <a:r>
              <a:rPr lang="ru-RU" sz="2000" dirty="0" smtClean="0">
                <a:latin typeface="Times New Roman" panose="02020603050405020304" pitchFamily="18" charset="0"/>
                <a:cs typeface="Times New Roman" panose="02020603050405020304" pitchFamily="18" charset="0"/>
              </a:rPr>
              <a:t>Приказ </a:t>
            </a:r>
            <a:r>
              <a:rPr lang="ru-RU" sz="2000" dirty="0">
                <a:latin typeface="Times New Roman" panose="02020603050405020304" pitchFamily="18" charset="0"/>
                <a:cs typeface="Times New Roman" panose="02020603050405020304" pitchFamily="18" charset="0"/>
              </a:rPr>
              <a:t>МЗ РК от 26 мая 2021 года № ҚР ДСМ – 44</a:t>
            </a:r>
            <a:r>
              <a:rPr lang="ru-RU" sz="2000" dirty="0" smtClean="0">
                <a:latin typeface="Times New Roman" panose="02020603050405020304" pitchFamily="18" charset="0"/>
                <a:cs typeface="Times New Roman" panose="02020603050405020304" pitchFamily="18" charset="0"/>
              </a:rPr>
              <a:t>.</a:t>
            </a:r>
          </a:p>
          <a:p>
            <a:pPr algn="just"/>
            <a:r>
              <a:rPr lang="kk-KZ" sz="2000" dirty="0" smtClean="0">
                <a:latin typeface="Times New Roman" panose="02020603050405020304" pitchFamily="18" charset="0"/>
                <a:cs typeface="Times New Roman" panose="02020603050405020304" pitchFamily="18" charset="0"/>
              </a:rPr>
              <a:t>Глава </a:t>
            </a:r>
            <a:r>
              <a:rPr lang="kk-KZ" sz="2000" dirty="0">
                <a:latin typeface="Times New Roman" panose="02020603050405020304" pitchFamily="18" charset="0"/>
                <a:cs typeface="Times New Roman" panose="02020603050405020304" pitchFamily="18" charset="0"/>
              </a:rPr>
              <a:t>2. Параграф 2. п.81. </a:t>
            </a:r>
            <a:r>
              <a:rPr lang="kk-KZ" sz="2000" b="1" dirty="0">
                <a:latin typeface="Times New Roman" panose="02020603050405020304" pitchFamily="18" charset="0"/>
                <a:cs typeface="Times New Roman" panose="02020603050405020304" pitchFamily="18" charset="0"/>
              </a:rPr>
              <a:t>«</a:t>
            </a:r>
            <a:r>
              <a:rPr lang="ru-RU" sz="2000" b="1" dirty="0">
                <a:latin typeface="Times New Roman" panose="02020603050405020304" pitchFamily="18" charset="0"/>
                <a:cs typeface="Times New Roman" panose="02020603050405020304" pitchFamily="18" charset="0"/>
              </a:rPr>
              <a:t>Профилактические мероприятия проводятся исходя из положения, что каждый пациент расценивается как потенциальный источник </a:t>
            </a:r>
            <a:r>
              <a:rPr lang="ru-RU" sz="2000" b="1" dirty="0" err="1">
                <a:latin typeface="Times New Roman" panose="02020603050405020304" pitchFamily="18" charset="0"/>
                <a:cs typeface="Times New Roman" panose="02020603050405020304" pitchFamily="18" charset="0"/>
              </a:rPr>
              <a:t>гемоконтактных</a:t>
            </a:r>
            <a:r>
              <a:rPr lang="ru-RU" sz="2000" b="1" dirty="0">
                <a:latin typeface="Times New Roman" panose="02020603050405020304" pitchFamily="18" charset="0"/>
                <a:cs typeface="Times New Roman" panose="02020603050405020304" pitchFamily="18" charset="0"/>
              </a:rPr>
              <a:t> инфекций (гепатиты BГВ, ВГС, ВИЧ-инфекция)».</a:t>
            </a:r>
          </a:p>
        </p:txBody>
      </p:sp>
      <p:pic>
        <p:nvPicPr>
          <p:cNvPr id="5" name="Рисунок 4"/>
          <p:cNvPicPr>
            <a:picLocks noChangeAspect="1"/>
          </p:cNvPicPr>
          <p:nvPr/>
        </p:nvPicPr>
        <p:blipFill>
          <a:blip r:embed="rId2" cstate="print"/>
          <a:stretch>
            <a:fillRect/>
          </a:stretch>
        </p:blipFill>
        <p:spPr>
          <a:xfrm>
            <a:off x="8264962" y="125927"/>
            <a:ext cx="677213" cy="571334"/>
          </a:xfrm>
          <a:prstGeom prst="rect">
            <a:avLst/>
          </a:prstGeom>
        </p:spPr>
      </p:pic>
    </p:spTree>
    <p:extLst>
      <p:ext uri="{BB962C8B-B14F-4D97-AF65-F5344CB8AC3E}">
        <p14:creationId xmlns:p14="http://schemas.microsoft.com/office/powerpoint/2010/main" val="5234258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8122704" y="125926"/>
            <a:ext cx="913792" cy="859366"/>
          </a:xfrm>
          <a:prstGeom prst="rect">
            <a:avLst/>
          </a:prstGeom>
        </p:spPr>
      </p:pic>
      <p:sp>
        <p:nvSpPr>
          <p:cNvPr id="3" name="Заголовок 1"/>
          <p:cNvSpPr txBox="1">
            <a:spLocks/>
          </p:cNvSpPr>
          <p:nvPr/>
        </p:nvSpPr>
        <p:spPr>
          <a:xfrm>
            <a:off x="1500166" y="428608"/>
            <a:ext cx="6071880" cy="420045"/>
          </a:xfrm>
          <a:prstGeom prst="rect">
            <a:avLst/>
          </a:prstGeom>
        </p:spPr>
        <p:txBody>
          <a:bodyPr lIns="91437" tIns="45718" rIns="91437" bIns="45718">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800" dirty="0" smtClean="0">
                <a:latin typeface="Times New Roman" panose="02020603050405020304" pitchFamily="18" charset="0"/>
                <a:cs typeface="Times New Roman" panose="02020603050405020304" pitchFamily="18" charset="0"/>
              </a:rPr>
              <a:t>Задание участникам группы №7</a:t>
            </a:r>
            <a:endParaRPr lang="ru-RU" sz="2800" dirty="0"/>
          </a:p>
        </p:txBody>
      </p:sp>
      <p:sp>
        <p:nvSpPr>
          <p:cNvPr id="5" name="Объект 2"/>
          <p:cNvSpPr txBox="1">
            <a:spLocks/>
          </p:cNvSpPr>
          <p:nvPr/>
        </p:nvSpPr>
        <p:spPr>
          <a:xfrm>
            <a:off x="714348" y="1285864"/>
            <a:ext cx="7643866" cy="3571900"/>
          </a:xfrm>
          <a:prstGeom prst="rect">
            <a:avLst/>
          </a:prstGeom>
        </p:spPr>
        <p:txBody>
          <a:bodyPr lIns="91437" tIns="45718" rIns="91437" bIns="45718">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kk-KZ" sz="2000" b="1" dirty="0" smtClean="0">
                <a:latin typeface="Times New Roman" panose="02020603050405020304" pitchFamily="18" charset="0"/>
                <a:cs typeface="Times New Roman" panose="02020603050405020304" pitchFamily="18" charset="0"/>
              </a:rPr>
              <a:t>Участнику №1 </a:t>
            </a:r>
            <a:r>
              <a:rPr lang="ru-RU" sz="2000" dirty="0" smtClean="0">
                <a:latin typeface="Times New Roman" panose="02020603050405020304" pitchFamily="18" charset="0"/>
                <a:cs typeface="Times New Roman" panose="02020603050405020304" pitchFamily="18" charset="0"/>
              </a:rPr>
              <a:t>р</a:t>
            </a:r>
            <a:r>
              <a:rPr lang="ru-RU" sz="2000" dirty="0" smtClean="0">
                <a:latin typeface="Times New Roman" panose="02020603050405020304" pitchFamily="18" charset="0"/>
                <a:ea typeface="Times New Roman" panose="02020603050405020304" pitchFamily="18" charset="0"/>
                <a:cs typeface="Times New Roman" panose="02020603050405020304" pitchFamily="18" charset="0"/>
              </a:rPr>
              <a:t>азработать контактные меры </a:t>
            </a:r>
            <a:r>
              <a:rPr lang="ru-RU" sz="2000" dirty="0">
                <a:latin typeface="Times New Roman" panose="02020603050405020304" pitchFamily="18" charset="0"/>
                <a:ea typeface="Times New Roman" panose="02020603050405020304" pitchFamily="18" charset="0"/>
                <a:cs typeface="Times New Roman" panose="02020603050405020304" pitchFamily="18" charset="0"/>
              </a:rPr>
              <a:t>предосторожности направлены на снижение риска передачи </a:t>
            </a:r>
            <a:r>
              <a:rPr lang="ru-RU" sz="2000" dirty="0" err="1">
                <a:latin typeface="Times New Roman" panose="02020603050405020304" pitchFamily="18" charset="0"/>
                <a:ea typeface="Times New Roman" panose="02020603050405020304" pitchFamily="18" charset="0"/>
                <a:cs typeface="Times New Roman" panose="02020603050405020304" pitchFamily="18" charset="0"/>
              </a:rPr>
              <a:t>гемоконтактных</a:t>
            </a:r>
            <a:r>
              <a:rPr lang="ru-RU" sz="2000" dirty="0">
                <a:latin typeface="Times New Roman" panose="02020603050405020304" pitchFamily="18" charset="0"/>
                <a:ea typeface="Times New Roman" panose="02020603050405020304" pitchFamily="18" charset="0"/>
                <a:cs typeface="Times New Roman" panose="02020603050405020304" pitchFamily="18" charset="0"/>
              </a:rPr>
              <a:t> инфекции</a:t>
            </a:r>
            <a:r>
              <a:rPr lang="ru-RU" sz="20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kk-KZ" sz="2000" dirty="0" smtClean="0">
                <a:latin typeface="Times New Roman" panose="02020603050405020304" pitchFamily="18" charset="0"/>
                <a:cs typeface="Times New Roman" panose="02020603050405020304" pitchFamily="18" charset="0"/>
              </a:rPr>
              <a:t> </a:t>
            </a:r>
          </a:p>
          <a:p>
            <a:pPr algn="just"/>
            <a:r>
              <a:rPr lang="kk-KZ" sz="2000" b="1" dirty="0" smtClean="0">
                <a:latin typeface="Times New Roman" panose="02020603050405020304" pitchFamily="18" charset="0"/>
                <a:cs typeface="Times New Roman" panose="02020603050405020304" pitchFamily="18" charset="0"/>
              </a:rPr>
              <a:t>Участнику №2</a:t>
            </a:r>
            <a:r>
              <a:rPr lang="kk-KZ" sz="2000" dirty="0" smtClean="0">
                <a:latin typeface="Times New Roman" panose="02020603050405020304" pitchFamily="18" charset="0"/>
                <a:cs typeface="Times New Roman" panose="02020603050405020304" pitchFamily="18" charset="0"/>
              </a:rPr>
              <a:t>  </a:t>
            </a:r>
            <a:r>
              <a:rPr lang="kk-KZ" sz="2000" dirty="0">
                <a:latin typeface="Times New Roman" panose="02020603050405020304" pitchFamily="18" charset="0"/>
                <a:cs typeface="Times New Roman" panose="02020603050405020304" pitchFamily="18" charset="0"/>
              </a:rPr>
              <a:t>разработать </a:t>
            </a:r>
            <a:r>
              <a:rPr lang="ru-RU" sz="2000" dirty="0" smtClean="0">
                <a:latin typeface="Times New Roman" panose="02020603050405020304" pitchFamily="18" charset="0"/>
                <a:ea typeface="Times New Roman" panose="02020603050405020304" pitchFamily="18" charset="0"/>
                <a:cs typeface="Times New Roman" panose="02020603050405020304" pitchFamily="18" charset="0"/>
              </a:rPr>
              <a:t>контактные </a:t>
            </a:r>
            <a:r>
              <a:rPr lang="kk-KZ" sz="2000" dirty="0" smtClean="0">
                <a:latin typeface="Times New Roman" panose="02020603050405020304" pitchFamily="18" charset="0"/>
                <a:cs typeface="Times New Roman" panose="02020603050405020304" pitchFamily="18" charset="0"/>
              </a:rPr>
              <a:t>меры </a:t>
            </a:r>
            <a:r>
              <a:rPr lang="kk-KZ" sz="2000" dirty="0">
                <a:latin typeface="Times New Roman" panose="02020603050405020304" pitchFamily="18" charset="0"/>
                <a:cs typeface="Times New Roman" panose="02020603050405020304" pitchFamily="18" charset="0"/>
              </a:rPr>
              <a:t>предосторожности направлены на снижение риска передачи кишечных инфекции</a:t>
            </a:r>
            <a:r>
              <a:rPr lang="ru-RU" sz="2000" dirty="0">
                <a:latin typeface="Times New Roman" panose="02020603050405020304" pitchFamily="18" charset="0"/>
                <a:cs typeface="Times New Roman" panose="02020603050405020304" pitchFamily="18" charset="0"/>
              </a:rPr>
              <a:t>.</a:t>
            </a:r>
            <a:endParaRPr lang="kk-KZ" sz="2000" dirty="0" smtClean="0">
              <a:latin typeface="Times New Roman" panose="02020603050405020304" pitchFamily="18" charset="0"/>
              <a:cs typeface="Times New Roman" panose="02020603050405020304" pitchFamily="18" charset="0"/>
            </a:endParaRPr>
          </a:p>
          <a:p>
            <a:pPr algn="just"/>
            <a:r>
              <a:rPr lang="kk-KZ" sz="2000" b="1" dirty="0" smtClean="0">
                <a:latin typeface="Times New Roman" panose="02020603050405020304" pitchFamily="18" charset="0"/>
                <a:cs typeface="Times New Roman" panose="02020603050405020304" pitchFamily="18" charset="0"/>
              </a:rPr>
              <a:t>Участнику №3</a:t>
            </a:r>
            <a:r>
              <a:rPr lang="kk-KZ" sz="2000" dirty="0" smtClean="0">
                <a:latin typeface="Times New Roman" panose="02020603050405020304" pitchFamily="18" charset="0"/>
                <a:cs typeface="Times New Roman" panose="02020603050405020304" pitchFamily="18" charset="0"/>
              </a:rPr>
              <a:t> </a:t>
            </a:r>
            <a:r>
              <a:rPr lang="kk-KZ" sz="2000" dirty="0">
                <a:latin typeface="Times New Roman" panose="02020603050405020304" pitchFamily="18" charset="0"/>
                <a:cs typeface="Times New Roman" panose="02020603050405020304" pitchFamily="18" charset="0"/>
              </a:rPr>
              <a:t>разработать </a:t>
            </a:r>
            <a:r>
              <a:rPr lang="ru-RU" sz="2000" dirty="0" smtClean="0">
                <a:latin typeface="Times New Roman" panose="02020603050405020304" pitchFamily="18" charset="0"/>
                <a:ea typeface="Times New Roman" panose="02020603050405020304" pitchFamily="18" charset="0"/>
                <a:cs typeface="Times New Roman" panose="02020603050405020304" pitchFamily="18" charset="0"/>
              </a:rPr>
              <a:t>контактные </a:t>
            </a:r>
            <a:r>
              <a:rPr lang="kk-KZ" sz="2000" dirty="0" smtClean="0">
                <a:latin typeface="Times New Roman" panose="02020603050405020304" pitchFamily="18" charset="0"/>
                <a:cs typeface="Times New Roman" panose="02020603050405020304" pitchFamily="18" charset="0"/>
              </a:rPr>
              <a:t>меры </a:t>
            </a:r>
            <a:r>
              <a:rPr lang="kk-KZ" sz="2000" dirty="0">
                <a:latin typeface="Times New Roman" panose="02020603050405020304" pitchFamily="18" charset="0"/>
                <a:cs typeface="Times New Roman" panose="02020603050405020304" pitchFamily="18" charset="0"/>
              </a:rPr>
              <a:t>предосторожности направлены на снижение риска передачи воздушно-капельных </a:t>
            </a:r>
            <a:r>
              <a:rPr lang="kk-KZ" sz="2000" dirty="0" smtClean="0">
                <a:latin typeface="Times New Roman" panose="02020603050405020304" pitchFamily="18" charset="0"/>
                <a:cs typeface="Times New Roman" panose="02020603050405020304" pitchFamily="18" charset="0"/>
              </a:rPr>
              <a:t>инфекции.</a:t>
            </a:r>
          </a:p>
          <a:p>
            <a:pPr algn="just"/>
            <a:r>
              <a:rPr lang="kk-KZ" sz="2000" b="1" dirty="0" smtClean="0">
                <a:latin typeface="Times New Roman" panose="02020603050405020304" pitchFamily="18" charset="0"/>
                <a:cs typeface="Times New Roman" panose="02020603050405020304" pitchFamily="18" charset="0"/>
              </a:rPr>
              <a:t>Участнику №</a:t>
            </a:r>
            <a:r>
              <a:rPr lang="ru-RU" sz="2000" b="1" dirty="0" smtClean="0">
                <a:latin typeface="Times New Roman" panose="02020603050405020304" pitchFamily="18" charset="0"/>
                <a:cs typeface="Times New Roman" panose="02020603050405020304" pitchFamily="18" charset="0"/>
              </a:rPr>
              <a:t>4 </a:t>
            </a:r>
            <a:r>
              <a:rPr lang="kk-KZ" sz="2000" dirty="0" smtClean="0">
                <a:latin typeface="Times New Roman" panose="02020603050405020304" pitchFamily="18" charset="0"/>
                <a:cs typeface="Times New Roman" panose="02020603050405020304" pitchFamily="18" charset="0"/>
              </a:rPr>
              <a:t>разработать </a:t>
            </a:r>
            <a:r>
              <a:rPr lang="ru-RU" sz="2000" dirty="0" smtClean="0">
                <a:latin typeface="Times New Roman" panose="02020603050405020304" pitchFamily="18" charset="0"/>
                <a:ea typeface="Times New Roman" panose="02020603050405020304" pitchFamily="18" charset="0"/>
                <a:cs typeface="Times New Roman" panose="02020603050405020304" pitchFamily="18" charset="0"/>
              </a:rPr>
              <a:t>контактные </a:t>
            </a:r>
            <a:r>
              <a:rPr lang="kk-KZ" sz="2000" dirty="0" smtClean="0">
                <a:latin typeface="Times New Roman" panose="02020603050405020304" pitchFamily="18" charset="0"/>
                <a:cs typeface="Times New Roman" panose="02020603050405020304" pitchFamily="18" charset="0"/>
              </a:rPr>
              <a:t>меры </a:t>
            </a:r>
            <a:r>
              <a:rPr lang="kk-KZ" sz="2000" dirty="0">
                <a:latin typeface="Times New Roman" panose="02020603050405020304" pitchFamily="18" charset="0"/>
                <a:cs typeface="Times New Roman" panose="02020603050405020304" pitchFamily="18" charset="0"/>
              </a:rPr>
              <a:t>предосторожности направлены на снижение риска передачи особо-опасных </a:t>
            </a:r>
            <a:r>
              <a:rPr lang="kk-KZ" sz="2000" dirty="0" smtClean="0">
                <a:latin typeface="Times New Roman" panose="02020603050405020304" pitchFamily="18" charset="0"/>
                <a:cs typeface="Times New Roman" panose="02020603050405020304" pitchFamily="18" charset="0"/>
              </a:rPr>
              <a:t>инфекции.</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11437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142856"/>
            <a:ext cx="7858180" cy="624400"/>
          </a:xfrm>
        </p:spPr>
        <p:txBody>
          <a:bodyPr>
            <a:normAutofit/>
          </a:bodyPr>
          <a:lstStyle/>
          <a:p>
            <a:pPr algn="ctr"/>
            <a:r>
              <a:rPr lang="ru-RU" sz="2400" b="1" dirty="0" smtClean="0">
                <a:latin typeface="Times New Roman" pitchFamily="18" charset="0"/>
                <a:cs typeface="Times New Roman" pitchFamily="18" charset="0"/>
              </a:rPr>
              <a:t>КГП «</a:t>
            </a:r>
            <a:r>
              <a:rPr lang="ru-RU" sz="2400" b="1" dirty="0" err="1" smtClean="0">
                <a:latin typeface="Times New Roman" pitchFamily="18" charset="0"/>
                <a:cs typeface="Times New Roman" pitchFamily="18" charset="0"/>
              </a:rPr>
              <a:t>Аркалыкская</a:t>
            </a:r>
            <a:r>
              <a:rPr lang="ru-RU" sz="2400" b="1" dirty="0" smtClean="0">
                <a:latin typeface="Times New Roman" pitchFamily="18" charset="0"/>
                <a:cs typeface="Times New Roman" pitchFamily="18" charset="0"/>
              </a:rPr>
              <a:t> региональная больница» УЗ АКО</a:t>
            </a:r>
            <a:endParaRPr lang="ru-RU" sz="2400" b="1" dirty="0">
              <a:latin typeface="Times New Roman" pitchFamily="18" charset="0"/>
              <a:cs typeface="Times New Roman" pitchFamily="18" charset="0"/>
            </a:endParaRPr>
          </a:p>
        </p:txBody>
      </p:sp>
      <p:pic>
        <p:nvPicPr>
          <p:cNvPr id="4" name="Содержимое 3" descr="WhatsApp Image 2022-07-27 at 16.35.26.jpeg"/>
          <p:cNvPicPr>
            <a:picLocks noGrp="1" noChangeAspect="1"/>
          </p:cNvPicPr>
          <p:nvPr>
            <p:ph idx="1"/>
          </p:nvPr>
        </p:nvPicPr>
        <p:blipFill>
          <a:blip r:embed="rId3" cstate="print"/>
          <a:stretch>
            <a:fillRect/>
          </a:stretch>
        </p:blipFill>
        <p:spPr>
          <a:xfrm>
            <a:off x="3857620" y="697261"/>
            <a:ext cx="4929222" cy="2520279"/>
          </a:xfrm>
          <a:prstGeom prst="rect">
            <a:avLst/>
          </a:prstGeom>
          <a:ln>
            <a:noFill/>
          </a:ln>
          <a:effectLst>
            <a:softEdge rad="112500"/>
          </a:effectLst>
        </p:spPr>
      </p:pic>
      <p:sp>
        <p:nvSpPr>
          <p:cNvPr id="5" name="TextBox 4"/>
          <p:cNvSpPr txBox="1"/>
          <p:nvPr/>
        </p:nvSpPr>
        <p:spPr>
          <a:xfrm>
            <a:off x="142844" y="714360"/>
            <a:ext cx="3571900" cy="2754600"/>
          </a:xfrm>
          <a:prstGeom prst="rect">
            <a:avLst/>
          </a:prstGeom>
          <a:noFill/>
        </p:spPr>
        <p:txBody>
          <a:bodyPr wrap="square" rtlCol="0">
            <a:spAutoFit/>
          </a:bodyPr>
          <a:lstStyle/>
          <a:p>
            <a:r>
              <a:rPr lang="ru-RU" dirty="0" smtClean="0">
                <a:latin typeface="Times New Roman" pitchFamily="18" charset="0"/>
                <a:cs typeface="Times New Roman" pitchFamily="18" charset="0"/>
              </a:rPr>
              <a:t>Построено – 1971 году.</a:t>
            </a:r>
          </a:p>
          <a:p>
            <a:r>
              <a:rPr lang="ru-RU" dirty="0" smtClean="0">
                <a:latin typeface="Times New Roman" pitchFamily="18" charset="0"/>
                <a:cs typeface="Times New Roman" pitchFamily="18" charset="0"/>
              </a:rPr>
              <a:t>В 2018 года присоединили роддом. </a:t>
            </a:r>
          </a:p>
          <a:p>
            <a:r>
              <a:rPr lang="ru-RU" dirty="0" smtClean="0">
                <a:latin typeface="Times New Roman" pitchFamily="18" charset="0"/>
                <a:cs typeface="Times New Roman" pitchFamily="18" charset="0"/>
              </a:rPr>
              <a:t>Всего -186 коек.</a:t>
            </a:r>
          </a:p>
          <a:p>
            <a:r>
              <a:rPr lang="ru-RU" dirty="0" smtClean="0">
                <a:latin typeface="Times New Roman" pitchFamily="18" charset="0"/>
                <a:cs typeface="Times New Roman" pitchFamily="18" charset="0"/>
              </a:rPr>
              <a:t>Количество сотрудников – 358 (врачи – 44, СМР – 157, ММР – 101, прочий – 56)</a:t>
            </a:r>
          </a:p>
          <a:p>
            <a:endParaRPr lang="ru-RU" sz="1100"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a:latin typeface="Times New Roman" pitchFamily="18" charset="0"/>
              <a:cs typeface="Times New Roman" pitchFamily="18" charset="0"/>
            </a:endParaRPr>
          </a:p>
        </p:txBody>
      </p:sp>
      <p:sp>
        <p:nvSpPr>
          <p:cNvPr id="6" name="Прямоугольник 5"/>
          <p:cNvSpPr/>
          <p:nvPr/>
        </p:nvSpPr>
        <p:spPr>
          <a:xfrm>
            <a:off x="142844" y="3129677"/>
            <a:ext cx="5572132" cy="2585323"/>
          </a:xfrm>
          <a:prstGeom prst="rect">
            <a:avLst/>
          </a:prstGeom>
        </p:spPr>
        <p:txBody>
          <a:bodyPr wrap="square">
            <a:spAutoFit/>
          </a:bodyPr>
          <a:lstStyle/>
          <a:p>
            <a:r>
              <a:rPr lang="ru-RU" dirty="0" smtClean="0">
                <a:latin typeface="Times New Roman" pitchFamily="18" charset="0"/>
                <a:cs typeface="Times New Roman" pitchFamily="18" charset="0"/>
              </a:rPr>
              <a:t>Отделения: терапия, педиатрия, травматология, хирургия (чистая, асептическая), отделении реанимации, ОПБ, ОПН, родильное отделение, </a:t>
            </a:r>
            <a:r>
              <a:rPr lang="ru-RU" dirty="0" err="1" smtClean="0">
                <a:latin typeface="Times New Roman" pitchFamily="18" charset="0"/>
                <a:cs typeface="Times New Roman" pitchFamily="18" charset="0"/>
              </a:rPr>
              <a:t>оперблоки</a:t>
            </a:r>
            <a:r>
              <a:rPr lang="ru-RU" dirty="0" smtClean="0">
                <a:latin typeface="Times New Roman" pitchFamily="18" charset="0"/>
                <a:cs typeface="Times New Roman" pitchFamily="18" charset="0"/>
              </a:rPr>
              <a:t>, инфекция, приемный покои, травм пункт,</a:t>
            </a:r>
          </a:p>
          <a:p>
            <a:r>
              <a:rPr lang="kk-KZ" dirty="0" smtClean="0">
                <a:latin typeface="Times New Roman" pitchFamily="18" charset="0"/>
                <a:cs typeface="Times New Roman" pitchFamily="18" charset="0"/>
              </a:rPr>
              <a:t>патологанатомическое.</a:t>
            </a:r>
            <a:endParaRPr lang="ru-RU" dirty="0" smtClean="0">
              <a:latin typeface="Times New Roman" pitchFamily="18" charset="0"/>
              <a:cs typeface="Times New Roman" pitchFamily="18" charset="0"/>
            </a:endParaRPr>
          </a:p>
          <a:p>
            <a:endParaRPr lang="kk-KZ" dirty="0" smtClean="0">
              <a:latin typeface="Times New Roman" pitchFamily="18" charset="0"/>
              <a:cs typeface="Times New Roman" pitchFamily="18" charset="0"/>
            </a:endParaRPr>
          </a:p>
          <a:p>
            <a:r>
              <a:rPr lang="kk-KZ" dirty="0" smtClean="0">
                <a:latin typeface="Times New Roman" pitchFamily="18" charset="0"/>
                <a:cs typeface="Times New Roman" pitchFamily="18" charset="0"/>
              </a:rPr>
              <a:t>Вспомогательные отделения: лаборотория, ЦСО, прачка, физ.кабинет. Кабинеты - УЗИ ,ФГДС,стоматологии, аптека, админстрация, АХЧ.</a:t>
            </a:r>
            <a:endParaRPr lang="ru-RU" dirty="0" smtClean="0">
              <a:latin typeface="Times New Roman" pitchFamily="18" charset="0"/>
              <a:cs typeface="Times New Roman" pitchFamily="18" charset="0"/>
            </a:endParaRPr>
          </a:p>
        </p:txBody>
      </p:sp>
      <p:pic>
        <p:nvPicPr>
          <p:cNvPr id="8" name="Рисунок 7"/>
          <p:cNvPicPr>
            <a:picLocks noChangeAspect="1"/>
          </p:cNvPicPr>
          <p:nvPr/>
        </p:nvPicPr>
        <p:blipFill>
          <a:blip r:embed="rId4" cstate="print"/>
          <a:stretch>
            <a:fillRect/>
          </a:stretch>
        </p:blipFill>
        <p:spPr>
          <a:xfrm>
            <a:off x="8264962" y="125927"/>
            <a:ext cx="677213" cy="571334"/>
          </a:xfrm>
          <a:prstGeom prst="rect">
            <a:avLst/>
          </a:prstGeom>
        </p:spPr>
      </p:pic>
      <p:pic>
        <p:nvPicPr>
          <p:cNvPr id="3" name="Рисунок 2"/>
          <p:cNvPicPr>
            <a:picLocks noChangeAspect="1"/>
          </p:cNvPicPr>
          <p:nvPr/>
        </p:nvPicPr>
        <p:blipFill rotWithShape="1">
          <a:blip r:embed="rId5" cstate="print"/>
          <a:srcRect l="32675" t="28300" r="25982" b="6600"/>
          <a:stretch/>
        </p:blipFill>
        <p:spPr>
          <a:xfrm>
            <a:off x="5500694" y="3214690"/>
            <a:ext cx="3384376" cy="23982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28650" y="304274"/>
            <a:ext cx="7886700" cy="753026"/>
          </a:xfrm>
        </p:spPr>
        <p:txBody>
          <a:bodyPr/>
          <a:lstStyle/>
          <a:p>
            <a:pPr algn="ctr" eaLnBrk="1" hangingPunct="1"/>
            <a:r>
              <a:rPr lang="ru-RU" altLang="ru-RU" sz="4400" b="1" dirty="0" smtClean="0">
                <a:latin typeface="Times New Roman" pitchFamily="18" charset="0"/>
                <a:cs typeface="Times New Roman" pitchFamily="18" charset="0"/>
              </a:rPr>
              <a:t>Изоляция</a:t>
            </a:r>
            <a:r>
              <a:rPr lang="lt-LT" altLang="ru-RU" dirty="0" smtClean="0">
                <a:latin typeface="Times New Roman" pitchFamily="18" charset="0"/>
                <a:cs typeface="Times New Roman" pitchFamily="18" charset="0"/>
              </a:rPr>
              <a:t> </a:t>
            </a:r>
            <a:endParaRPr lang="en-US" altLang="ru-RU" dirty="0" smtClean="0">
              <a:latin typeface="Times New Roman" pitchFamily="18" charset="0"/>
              <a:cs typeface="Times New Roman" pitchFamily="18" charset="0"/>
            </a:endParaRPr>
          </a:p>
        </p:txBody>
      </p:sp>
      <p:sp>
        <p:nvSpPr>
          <p:cNvPr id="6147" name="Content Placeholder 2"/>
          <p:cNvSpPr>
            <a:spLocks noGrp="1"/>
          </p:cNvSpPr>
          <p:nvPr>
            <p:ph idx="1"/>
          </p:nvPr>
        </p:nvSpPr>
        <p:spPr>
          <a:xfrm>
            <a:off x="395537" y="1333501"/>
            <a:ext cx="8546638" cy="3775604"/>
          </a:xfrm>
        </p:spPr>
        <p:txBody>
          <a:bodyPr/>
          <a:lstStyle/>
          <a:p>
            <a:pPr eaLnBrk="1" hangingPunct="1">
              <a:lnSpc>
                <a:spcPct val="80000"/>
              </a:lnSpc>
            </a:pPr>
            <a:endParaRPr lang="ru-RU" altLang="ru-RU" dirty="0" smtClean="0">
              <a:latin typeface="Times New Roman" pitchFamily="18" charset="0"/>
              <a:cs typeface="Times New Roman" pitchFamily="18" charset="0"/>
            </a:endParaRPr>
          </a:p>
          <a:p>
            <a:pPr eaLnBrk="1" hangingPunct="1">
              <a:lnSpc>
                <a:spcPct val="80000"/>
              </a:lnSpc>
            </a:pPr>
            <a:r>
              <a:rPr lang="ru-RU" altLang="ru-RU" dirty="0" smtClean="0">
                <a:latin typeface="Times New Roman" pitchFamily="18" charset="0"/>
                <a:cs typeface="Times New Roman" pitchFamily="18" charset="0"/>
              </a:rPr>
              <a:t>До 1900 г. инфицированные </a:t>
            </a:r>
            <a:r>
              <a:rPr lang="ru-RU" altLang="ru-RU" b="1" dirty="0" smtClean="0">
                <a:latin typeface="Times New Roman" pitchFamily="18" charset="0"/>
                <a:cs typeface="Times New Roman" pitchFamily="18" charset="0"/>
              </a:rPr>
              <a:t>пациенты были отделены в отдельных палатах </a:t>
            </a:r>
            <a:r>
              <a:rPr lang="ru-RU" altLang="ru-RU" dirty="0" smtClean="0">
                <a:latin typeface="Times New Roman" pitchFamily="18" charset="0"/>
                <a:cs typeface="Times New Roman" pitchFamily="18" charset="0"/>
              </a:rPr>
              <a:t>в зависимости от болезни. </a:t>
            </a:r>
          </a:p>
          <a:p>
            <a:pPr eaLnBrk="1" hangingPunct="1">
              <a:lnSpc>
                <a:spcPct val="80000"/>
              </a:lnSpc>
            </a:pPr>
            <a:endParaRPr lang="ru-RU" altLang="ru-RU" dirty="0" smtClean="0">
              <a:latin typeface="Times New Roman" pitchFamily="18" charset="0"/>
              <a:cs typeface="Times New Roman" pitchFamily="18" charset="0"/>
            </a:endParaRPr>
          </a:p>
          <a:p>
            <a:pPr eaLnBrk="1" hangingPunct="1">
              <a:lnSpc>
                <a:spcPct val="80000"/>
              </a:lnSpc>
            </a:pPr>
            <a:r>
              <a:rPr lang="ru-RU" altLang="ru-RU" dirty="0" smtClean="0">
                <a:latin typeface="Times New Roman" pitchFamily="18" charset="0"/>
                <a:cs typeface="Times New Roman" pitchFamily="18" charset="0"/>
              </a:rPr>
              <a:t>После 1900 г., акцент был сделан на </a:t>
            </a:r>
            <a:r>
              <a:rPr lang="ru-RU" altLang="ru-RU" b="1" dirty="0" smtClean="0">
                <a:latin typeface="Times New Roman" pitchFamily="18" charset="0"/>
                <a:cs typeface="Times New Roman" pitchFamily="18" charset="0"/>
              </a:rPr>
              <a:t>использовании защитных барьеров для </a:t>
            </a:r>
            <a:r>
              <a:rPr lang="en-US" altLang="ru-RU" b="1" dirty="0" smtClean="0">
                <a:latin typeface="Times New Roman" pitchFamily="18" charset="0"/>
                <a:cs typeface="Times New Roman" pitchFamily="18" charset="0"/>
              </a:rPr>
              <a:t> </a:t>
            </a:r>
            <a:r>
              <a:rPr lang="ru-RU" altLang="ru-RU" b="1" dirty="0" smtClean="0">
                <a:latin typeface="Times New Roman" pitchFamily="18" charset="0"/>
                <a:cs typeface="Times New Roman" pitchFamily="18" charset="0"/>
              </a:rPr>
              <a:t>медицинских работников  </a:t>
            </a:r>
            <a:r>
              <a:rPr lang="ru-RU" altLang="ru-RU" dirty="0" smtClean="0">
                <a:latin typeface="Times New Roman" pitchFamily="18" charset="0"/>
                <a:cs typeface="Times New Roman" pitchFamily="18" charset="0"/>
              </a:rPr>
              <a:t>в лечении пациентов с инфекционными заболеваниями.</a:t>
            </a:r>
            <a:endParaRPr lang="lt-LT" altLang="ru-RU" dirty="0" smtClean="0">
              <a:latin typeface="Times New Roman" pitchFamily="18" charset="0"/>
              <a:cs typeface="Times New Roman" pitchFamily="18" charset="0"/>
            </a:endParaRPr>
          </a:p>
          <a:p>
            <a:pPr eaLnBrk="1" hangingPunct="1"/>
            <a:endParaRPr lang="en-US" altLang="ru-RU" dirty="0" smtClean="0">
              <a:latin typeface="Times New Roman" pitchFamily="18" charset="0"/>
              <a:cs typeface="Times New Roman" pitchFamily="18" charset="0"/>
            </a:endParaRPr>
          </a:p>
        </p:txBody>
      </p:sp>
      <p:pic>
        <p:nvPicPr>
          <p:cNvPr id="4" name="Рисунок 3"/>
          <p:cNvPicPr>
            <a:picLocks noChangeAspect="1"/>
          </p:cNvPicPr>
          <p:nvPr/>
        </p:nvPicPr>
        <p:blipFill>
          <a:blip r:embed="rId2" cstate="print"/>
          <a:stretch>
            <a:fillRect/>
          </a:stretch>
        </p:blipFill>
        <p:spPr>
          <a:xfrm>
            <a:off x="8264962" y="125927"/>
            <a:ext cx="677213" cy="57133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85720" y="142856"/>
            <a:ext cx="8286808" cy="648072"/>
          </a:xfrm>
        </p:spPr>
        <p:txBody>
          <a:bodyPr>
            <a:noAutofit/>
          </a:bodyPr>
          <a:lstStyle/>
          <a:p>
            <a:pPr algn="ctr" eaLnBrk="1" hangingPunct="1"/>
            <a:r>
              <a:rPr lang="ru-RU" altLang="ru-RU" sz="2800" b="1" dirty="0" smtClean="0">
                <a:latin typeface="Times New Roman" pitchFamily="18" charset="0"/>
                <a:cs typeface="Times New Roman" pitchFamily="18" charset="0"/>
              </a:rPr>
              <a:t>Универсальные меры (УМ) предосторожности </a:t>
            </a:r>
            <a:endParaRPr lang="lt-LT" altLang="ru-RU" sz="2800" b="1" dirty="0" smtClean="0">
              <a:latin typeface="Times New Roman" pitchFamily="18" charset="0"/>
              <a:cs typeface="Times New Roman" pitchFamily="18" charset="0"/>
            </a:endParaRPr>
          </a:p>
        </p:txBody>
      </p:sp>
      <p:sp>
        <p:nvSpPr>
          <p:cNvPr id="7171" name="Rectangle 3"/>
          <p:cNvSpPr>
            <a:spLocks noGrp="1" noChangeArrowheads="1"/>
          </p:cNvSpPr>
          <p:nvPr>
            <p:ph type="body" idx="1"/>
          </p:nvPr>
        </p:nvSpPr>
        <p:spPr>
          <a:xfrm>
            <a:off x="251520" y="769268"/>
            <a:ext cx="8784976" cy="4683782"/>
          </a:xfrm>
        </p:spPr>
        <p:txBody>
          <a:bodyPr>
            <a:noAutofit/>
          </a:bodyPr>
          <a:lstStyle/>
          <a:p>
            <a:pPr eaLnBrk="1" hangingPunct="1">
              <a:lnSpc>
                <a:spcPct val="80000"/>
              </a:lnSpc>
            </a:pPr>
            <a:r>
              <a:rPr lang="ru-RU" altLang="ru-RU" sz="2400" dirty="0" smtClean="0">
                <a:latin typeface="Times New Roman" pitchFamily="18" charset="0"/>
                <a:cs typeface="Times New Roman" pitchFamily="18" charset="0"/>
              </a:rPr>
              <a:t>В 1985 году была создана концепция универсальных мер предосторожности, в первую очередь в связи с синдромом приобретенного иммунного дефицита (СПИД). </a:t>
            </a:r>
            <a:endParaRPr lang="lt-LT" altLang="ru-RU" sz="2400" dirty="0" smtClean="0">
              <a:latin typeface="Times New Roman" pitchFamily="18" charset="0"/>
              <a:cs typeface="Times New Roman" pitchFamily="18" charset="0"/>
            </a:endParaRPr>
          </a:p>
          <a:p>
            <a:pPr eaLnBrk="1" hangingPunct="1">
              <a:lnSpc>
                <a:spcPct val="80000"/>
              </a:lnSpc>
            </a:pPr>
            <a:endParaRPr lang="lt-LT" altLang="ru-RU" sz="2400" dirty="0" smtClean="0">
              <a:latin typeface="Times New Roman" pitchFamily="18" charset="0"/>
              <a:cs typeface="Times New Roman" pitchFamily="18" charset="0"/>
            </a:endParaRPr>
          </a:p>
          <a:p>
            <a:pPr eaLnBrk="1" hangingPunct="1">
              <a:lnSpc>
                <a:spcPct val="80000"/>
              </a:lnSpc>
            </a:pPr>
            <a:r>
              <a:rPr lang="ru-RU" altLang="ru-RU" sz="2400" dirty="0" smtClean="0">
                <a:latin typeface="Times New Roman" pitchFamily="18" charset="0"/>
                <a:cs typeface="Times New Roman" pitchFamily="18" charset="0"/>
              </a:rPr>
              <a:t>Цель состояла в том, чтобы предотвратить инфекции, передаваемые кровью и биологическими жидкостями между пациентами и медработниками. </a:t>
            </a:r>
            <a:endParaRPr lang="lt-LT" altLang="ru-RU" sz="2400" dirty="0" smtClean="0">
              <a:latin typeface="Times New Roman" pitchFamily="18" charset="0"/>
              <a:cs typeface="Times New Roman" pitchFamily="18" charset="0"/>
            </a:endParaRPr>
          </a:p>
          <a:p>
            <a:pPr eaLnBrk="1" hangingPunct="1">
              <a:lnSpc>
                <a:spcPct val="80000"/>
              </a:lnSpc>
            </a:pPr>
            <a:endParaRPr lang="ru-RU" altLang="ru-RU" sz="2400" dirty="0" smtClean="0">
              <a:latin typeface="Times New Roman" pitchFamily="18" charset="0"/>
              <a:cs typeface="Times New Roman" pitchFamily="18" charset="0"/>
            </a:endParaRPr>
          </a:p>
          <a:p>
            <a:pPr eaLnBrk="1" hangingPunct="1">
              <a:lnSpc>
                <a:spcPct val="80000"/>
              </a:lnSpc>
            </a:pPr>
            <a:r>
              <a:rPr lang="ru-RU" altLang="ru-RU" sz="2400" dirty="0" smtClean="0">
                <a:latin typeface="Times New Roman" pitchFamily="18" charset="0"/>
                <a:cs typeface="Times New Roman" pitchFamily="18" charset="0"/>
              </a:rPr>
              <a:t>Эти рекомендации оказали большое влияние, потому что они были первыми, направлены на защиту медработников.</a:t>
            </a:r>
            <a:endParaRPr lang="lt-LT" altLang="ru-RU" sz="2400" dirty="0" smtClean="0">
              <a:latin typeface="Times New Roman" pitchFamily="18" charset="0"/>
              <a:cs typeface="Times New Roman" pitchFamily="18" charset="0"/>
            </a:endParaRPr>
          </a:p>
          <a:p>
            <a:pPr eaLnBrk="1" hangingPunct="1">
              <a:lnSpc>
                <a:spcPct val="80000"/>
              </a:lnSpc>
              <a:buNone/>
            </a:pPr>
            <a:r>
              <a:rPr lang="ru-RU" altLang="ru-RU" sz="2400" dirty="0" smtClean="0">
                <a:latin typeface="Times New Roman" pitchFamily="18" charset="0"/>
                <a:cs typeface="Times New Roman" pitchFamily="18" charset="0"/>
              </a:rPr>
              <a:t> </a:t>
            </a:r>
          </a:p>
          <a:p>
            <a:pPr eaLnBrk="1" hangingPunct="1">
              <a:lnSpc>
                <a:spcPct val="80000"/>
              </a:lnSpc>
            </a:pPr>
            <a:r>
              <a:rPr lang="ru-RU" altLang="ru-RU" sz="2400" dirty="0" smtClean="0">
                <a:latin typeface="Times New Roman" pitchFamily="18" charset="0"/>
                <a:cs typeface="Times New Roman" pitchFamily="18" charset="0"/>
              </a:rPr>
              <a:t>Впервые, акцент был сделан на меры предосторожности для всех лиц, независимо от их предполагаемого инфекционного статуса.</a:t>
            </a:r>
            <a:endParaRPr lang="lt-LT" altLang="ru-RU" sz="2400" dirty="0" smtClean="0">
              <a:latin typeface="Times New Roman" pitchFamily="18" charset="0"/>
              <a:cs typeface="Times New Roman" pitchFamily="18" charset="0"/>
            </a:endParaRPr>
          </a:p>
        </p:txBody>
      </p:sp>
      <p:pic>
        <p:nvPicPr>
          <p:cNvPr id="4" name="Рисунок 3"/>
          <p:cNvPicPr>
            <a:picLocks noChangeAspect="1"/>
          </p:cNvPicPr>
          <p:nvPr/>
        </p:nvPicPr>
        <p:blipFill>
          <a:blip r:embed="rId3" cstate="print"/>
          <a:stretch>
            <a:fillRect/>
          </a:stretch>
        </p:blipFill>
        <p:spPr>
          <a:xfrm>
            <a:off x="8264962" y="125927"/>
            <a:ext cx="677213" cy="571334"/>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14480" y="142856"/>
            <a:ext cx="5608773" cy="523216"/>
          </a:xfrm>
          <a:prstGeom prst="rect">
            <a:avLst/>
          </a:prstGeom>
        </p:spPr>
        <p:txBody>
          <a:bodyPr wrap="none" lIns="91437" tIns="45718" rIns="91437" bIns="45718">
            <a:spAutoFit/>
          </a:bodyPr>
          <a:lstStyle/>
          <a:p>
            <a:r>
              <a:rPr lang="ru-RU" sz="2800" b="1" dirty="0" err="1">
                <a:latin typeface="Times New Roman" panose="02020603050405020304" pitchFamily="18" charset="0"/>
                <a:cs typeface="Times New Roman" panose="02020603050405020304" pitchFamily="18" charset="0"/>
              </a:rPr>
              <a:t>Гемоконтактные</a:t>
            </a:r>
            <a:r>
              <a:rPr lang="ru-RU" sz="2800" b="1" dirty="0">
                <a:latin typeface="Times New Roman" panose="02020603050405020304" pitchFamily="18" charset="0"/>
                <a:cs typeface="Times New Roman" panose="02020603050405020304" pitchFamily="18" charset="0"/>
              </a:rPr>
              <a:t> </a:t>
            </a:r>
            <a:r>
              <a:rPr lang="ru-RU" sz="2800" b="1" dirty="0" smtClean="0">
                <a:latin typeface="Times New Roman" panose="02020603050405020304" pitchFamily="18" charset="0"/>
                <a:cs typeface="Times New Roman" panose="02020603050405020304" pitchFamily="18" charset="0"/>
              </a:rPr>
              <a:t>инфекции (ГИ) </a:t>
            </a:r>
            <a:endParaRPr lang="ru-RU" sz="2800" dirty="0"/>
          </a:p>
        </p:txBody>
      </p:sp>
      <p:graphicFrame>
        <p:nvGraphicFramePr>
          <p:cNvPr id="5" name="Схема 4"/>
          <p:cNvGraphicFramePr/>
          <p:nvPr>
            <p:extLst>
              <p:ext uri="{D42A27DB-BD31-4B8C-83A1-F6EECF244321}">
                <p14:modId xmlns:p14="http://schemas.microsoft.com/office/powerpoint/2010/main" val="2757915911"/>
              </p:ext>
            </p:extLst>
          </p:nvPr>
        </p:nvGraphicFramePr>
        <p:xfrm>
          <a:off x="142844" y="714360"/>
          <a:ext cx="8858312" cy="47149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Рисунок 5"/>
          <p:cNvPicPr>
            <a:picLocks noChangeAspect="1"/>
          </p:cNvPicPr>
          <p:nvPr/>
        </p:nvPicPr>
        <p:blipFill>
          <a:blip r:embed="rId7" cstate="print"/>
          <a:stretch>
            <a:fillRect/>
          </a:stretch>
        </p:blipFill>
        <p:spPr>
          <a:xfrm>
            <a:off x="8264962" y="71418"/>
            <a:ext cx="677213" cy="571334"/>
          </a:xfrm>
          <a:prstGeom prst="rect">
            <a:avLst/>
          </a:prstGeom>
        </p:spPr>
      </p:pic>
    </p:spTree>
    <p:extLst>
      <p:ext uri="{BB962C8B-B14F-4D97-AF65-F5344CB8AC3E}">
        <p14:creationId xmlns:p14="http://schemas.microsoft.com/office/powerpoint/2010/main" val="16651651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8676456" y="2317442"/>
            <a:ext cx="4572000" cy="646327"/>
          </a:xfrm>
          <a:prstGeom prst="rect">
            <a:avLst/>
          </a:prstGeom>
        </p:spPr>
        <p:txBody>
          <a:bodyPr lIns="91437" tIns="45718" rIns="91437" bIns="45718">
            <a:spAutoFit/>
          </a:bodyPr>
          <a:lstStyle/>
          <a:p>
            <a:pPr marL="285738" indent="-285738">
              <a:buFont typeface="Arial" panose="020B0604020202020204" pitchFamily="34" charset="0"/>
              <a:buChar char="•"/>
            </a:pPr>
            <a:r>
              <a:rPr lang="kk-KZ" dirty="0" smtClean="0"/>
              <a:t>.</a:t>
            </a:r>
            <a:endParaRPr lang="kk-KZ" dirty="0"/>
          </a:p>
          <a:p>
            <a:pPr marL="285738" indent="-285738">
              <a:buFont typeface="Arial" panose="020B0604020202020204" pitchFamily="34" charset="0"/>
              <a:buChar char="•"/>
            </a:pPr>
            <a:endParaRPr lang="kk-KZ" dirty="0"/>
          </a:p>
        </p:txBody>
      </p:sp>
      <p:pic>
        <p:nvPicPr>
          <p:cNvPr id="15" name="Рисунок 14"/>
          <p:cNvPicPr>
            <a:picLocks noChangeAspect="1"/>
          </p:cNvPicPr>
          <p:nvPr/>
        </p:nvPicPr>
        <p:blipFill rotWithShape="1">
          <a:blip r:embed="rId2" cstate="print">
            <a:extLst>
              <a:ext uri="{28A0092B-C50C-407E-A947-70E740481C1C}">
                <a14:useLocalDpi xmlns:a14="http://schemas.microsoft.com/office/drawing/2010/main" val="0"/>
              </a:ext>
            </a:extLst>
          </a:blip>
          <a:srcRect l="50000" t="191" r="-25" b="-191"/>
          <a:stretch/>
        </p:blipFill>
        <p:spPr>
          <a:xfrm>
            <a:off x="6790597" y="3218752"/>
            <a:ext cx="1945178" cy="2218428"/>
          </a:xfrm>
          <a:prstGeom prst="rect">
            <a:avLst/>
          </a:prstGeom>
        </p:spPr>
      </p:pic>
      <p:pic>
        <p:nvPicPr>
          <p:cNvPr id="16" name="Рисунок 15"/>
          <p:cNvPicPr>
            <a:picLocks noChangeAspect="1"/>
          </p:cNvPicPr>
          <p:nvPr/>
        </p:nvPicPr>
        <p:blipFill rotWithShape="1">
          <a:blip r:embed="rId2" cstate="print">
            <a:extLst>
              <a:ext uri="{28A0092B-C50C-407E-A947-70E740481C1C}">
                <a14:useLocalDpi xmlns:a14="http://schemas.microsoft.com/office/drawing/2010/main" val="0"/>
              </a:ext>
            </a:extLst>
          </a:blip>
          <a:srcRect t="648" r="50000" b="-648"/>
          <a:stretch/>
        </p:blipFill>
        <p:spPr>
          <a:xfrm>
            <a:off x="6732240" y="1000324"/>
            <a:ext cx="1944216" cy="2218428"/>
          </a:xfrm>
          <a:prstGeom prst="rect">
            <a:avLst/>
          </a:prstGeom>
        </p:spPr>
      </p:pic>
      <p:sp>
        <p:nvSpPr>
          <p:cNvPr id="12" name="TextBox 11"/>
          <p:cNvSpPr txBox="1"/>
          <p:nvPr/>
        </p:nvSpPr>
        <p:spPr>
          <a:xfrm>
            <a:off x="642910" y="142856"/>
            <a:ext cx="6143668" cy="461661"/>
          </a:xfrm>
          <a:prstGeom prst="rect">
            <a:avLst/>
          </a:prstGeom>
          <a:noFill/>
        </p:spPr>
        <p:txBody>
          <a:bodyPr wrap="square" lIns="91437" tIns="45718" rIns="91437" bIns="45718" rtlCol="0">
            <a:spAutoFit/>
          </a:bodyPr>
          <a:lstStyle/>
          <a:p>
            <a:pPr algn="ctr"/>
            <a:r>
              <a:rPr lang="ru-RU" sz="2400" dirty="0" smtClean="0">
                <a:latin typeface="Times New Roman" pitchFamily="18" charset="0"/>
                <a:cs typeface="Times New Roman" pitchFamily="18" charset="0"/>
              </a:rPr>
              <a:t>Пути передачи </a:t>
            </a:r>
            <a:endParaRPr lang="ru-RU" sz="2400" dirty="0">
              <a:latin typeface="Times New Roman" pitchFamily="18" charset="0"/>
              <a:cs typeface="Times New Roman" pitchFamily="18" charset="0"/>
            </a:endParaRPr>
          </a:p>
        </p:txBody>
      </p:sp>
      <p:graphicFrame>
        <p:nvGraphicFramePr>
          <p:cNvPr id="13" name="Схема 12"/>
          <p:cNvGraphicFramePr/>
          <p:nvPr/>
        </p:nvGraphicFramePr>
        <p:xfrm>
          <a:off x="0" y="714360"/>
          <a:ext cx="7286644" cy="4635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Рисунок 7"/>
          <p:cNvPicPr>
            <a:picLocks noChangeAspect="1"/>
          </p:cNvPicPr>
          <p:nvPr/>
        </p:nvPicPr>
        <p:blipFill>
          <a:blip r:embed="rId8" cstate="print"/>
          <a:stretch>
            <a:fillRect/>
          </a:stretch>
        </p:blipFill>
        <p:spPr>
          <a:xfrm>
            <a:off x="8264962" y="125927"/>
            <a:ext cx="677213" cy="571334"/>
          </a:xfrm>
          <a:prstGeom prst="rect">
            <a:avLst/>
          </a:prstGeom>
        </p:spPr>
      </p:pic>
    </p:spTree>
    <p:extLst>
      <p:ext uri="{BB962C8B-B14F-4D97-AF65-F5344CB8AC3E}">
        <p14:creationId xmlns:p14="http://schemas.microsoft.com/office/powerpoint/2010/main" val="13736461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886416482"/>
              </p:ext>
            </p:extLst>
          </p:nvPr>
        </p:nvGraphicFramePr>
        <p:xfrm>
          <a:off x="251520" y="1142988"/>
          <a:ext cx="8643030" cy="3935614"/>
        </p:xfrm>
        <a:graphic>
          <a:graphicData uri="http://schemas.openxmlformats.org/drawingml/2006/table">
            <a:tbl>
              <a:tblPr>
                <a:tableStyleId>{5940675A-B579-460E-94D1-54222C63F5DA}</a:tableStyleId>
              </a:tblPr>
              <a:tblGrid>
                <a:gridCol w="5673376">
                  <a:extLst>
                    <a:ext uri="{9D8B030D-6E8A-4147-A177-3AD203B41FA5}">
                      <a16:colId xmlns="" xmlns:a16="http://schemas.microsoft.com/office/drawing/2014/main" val="20000"/>
                    </a:ext>
                  </a:extLst>
                </a:gridCol>
                <a:gridCol w="2969654">
                  <a:extLst>
                    <a:ext uri="{9D8B030D-6E8A-4147-A177-3AD203B41FA5}">
                      <a16:colId xmlns="" xmlns:a16="http://schemas.microsoft.com/office/drawing/2014/main" val="20001"/>
                    </a:ext>
                  </a:extLst>
                </a:gridCol>
              </a:tblGrid>
              <a:tr h="254044">
                <a:tc>
                  <a:txBody>
                    <a:bodyPr/>
                    <a:lstStyle/>
                    <a:p>
                      <a:pPr algn="ctr" fontAlgn="b"/>
                      <a:r>
                        <a:rPr lang="ru-RU" sz="1800" dirty="0">
                          <a:solidFill>
                            <a:schemeClr val="tx1"/>
                          </a:solidFill>
                          <a:effectLst/>
                          <a:latin typeface="Times New Roman" panose="02020603050405020304" pitchFamily="18" charset="0"/>
                          <a:cs typeface="Times New Roman" panose="02020603050405020304" pitchFamily="18" charset="0"/>
                        </a:rPr>
                        <a:t>Инфекция/состояние</a:t>
                      </a:r>
                    </a:p>
                  </a:txBody>
                  <a:tcPr marL="76865" marR="76865" marT="32028" marB="32028" anchor="b">
                    <a:solidFill>
                      <a:schemeClr val="accent1">
                        <a:lumMod val="60000"/>
                        <a:lumOff val="40000"/>
                      </a:schemeClr>
                    </a:solidFill>
                  </a:tcPr>
                </a:tc>
                <a:tc>
                  <a:txBody>
                    <a:bodyPr/>
                    <a:lstStyle/>
                    <a:p>
                      <a:pPr algn="ctr" fontAlgn="b"/>
                      <a:r>
                        <a:rPr lang="ru-RU" sz="1800" dirty="0">
                          <a:solidFill>
                            <a:schemeClr val="tx1"/>
                          </a:solidFill>
                          <a:effectLst/>
                          <a:latin typeface="Times New Roman" panose="02020603050405020304" pitchFamily="18" charset="0"/>
                          <a:cs typeface="Times New Roman" panose="02020603050405020304" pitchFamily="18" charset="0"/>
                        </a:rPr>
                        <a:t>Тип меры предосторожности</a:t>
                      </a:r>
                    </a:p>
                  </a:txBody>
                  <a:tcPr marL="76865" marR="76865" marT="32028" marB="32028" anchor="b">
                    <a:solidFill>
                      <a:schemeClr val="accent1">
                        <a:lumMod val="60000"/>
                        <a:lumOff val="40000"/>
                      </a:schemeClr>
                    </a:solidFill>
                  </a:tcPr>
                </a:tc>
                <a:extLst>
                  <a:ext uri="{0D108BD9-81ED-4DB2-BD59-A6C34878D82A}">
                    <a16:rowId xmlns="" xmlns:a16="http://schemas.microsoft.com/office/drawing/2014/main" val="10000"/>
                  </a:ext>
                </a:extLst>
              </a:tr>
              <a:tr h="235163">
                <a:tc>
                  <a:txBody>
                    <a:bodyPr/>
                    <a:lstStyle/>
                    <a:p>
                      <a:pPr fontAlgn="t"/>
                      <a:r>
                        <a:rPr lang="ru-RU" sz="1800" dirty="0" smtClean="0">
                          <a:solidFill>
                            <a:schemeClr val="tx1"/>
                          </a:solidFill>
                          <a:effectLst/>
                          <a:latin typeface="Times New Roman" panose="02020603050405020304" pitchFamily="18" charset="0"/>
                          <a:cs typeface="Times New Roman" panose="02020603050405020304" pitchFamily="18" charset="0"/>
                        </a:rPr>
                        <a:t>Вирус иммунодефицита человека (ВИЧ)</a:t>
                      </a:r>
                    </a:p>
                  </a:txBody>
                  <a:tcPr marT="38100" marB="38100"/>
                </a:tc>
                <a:tc>
                  <a:txBody>
                    <a:bodyPr/>
                    <a:lstStyle/>
                    <a:p>
                      <a:pPr algn="ctr" fontAlgn="t"/>
                      <a:r>
                        <a:rPr lang="ru-RU" sz="1800" dirty="0" smtClean="0">
                          <a:solidFill>
                            <a:schemeClr val="tx1"/>
                          </a:solidFill>
                          <a:effectLst/>
                          <a:latin typeface="Times New Roman" panose="02020603050405020304" pitchFamily="18" charset="0"/>
                          <a:cs typeface="Times New Roman" panose="02020603050405020304" pitchFamily="18" charset="0"/>
                        </a:rPr>
                        <a:t>Стандарт</a:t>
                      </a:r>
                      <a:endParaRPr lang="ru-RU" sz="1800" dirty="0">
                        <a:solidFill>
                          <a:schemeClr val="tx1"/>
                        </a:solidFill>
                        <a:effectLst/>
                        <a:latin typeface="Times New Roman" panose="02020603050405020304" pitchFamily="18" charset="0"/>
                        <a:cs typeface="Times New Roman" panose="02020603050405020304" pitchFamily="18" charset="0"/>
                      </a:endParaRPr>
                    </a:p>
                  </a:txBody>
                  <a:tcPr marT="38100" marB="38100"/>
                </a:tc>
                <a:extLst>
                  <a:ext uri="{0D108BD9-81ED-4DB2-BD59-A6C34878D82A}">
                    <a16:rowId xmlns="" xmlns:a16="http://schemas.microsoft.com/office/drawing/2014/main" val="10001"/>
                  </a:ext>
                </a:extLst>
              </a:tr>
              <a:tr h="396838">
                <a:tc>
                  <a:txBody>
                    <a:bodyPr/>
                    <a:lstStyle/>
                    <a:p>
                      <a:pPr fontAlgn="t"/>
                      <a:r>
                        <a:rPr lang="ru-RU" sz="1800" dirty="0">
                          <a:solidFill>
                            <a:schemeClr val="tx1"/>
                          </a:solidFill>
                          <a:effectLst/>
                          <a:latin typeface="Times New Roman" panose="02020603050405020304" pitchFamily="18" charset="0"/>
                          <a:cs typeface="Times New Roman" panose="02020603050405020304" pitchFamily="18" charset="0"/>
                        </a:rPr>
                        <a:t>Синдром приобретенного иммунодефицита человека </a:t>
                      </a:r>
                      <a:r>
                        <a:rPr lang="ru-RU" sz="1800" dirty="0" smtClean="0">
                          <a:solidFill>
                            <a:schemeClr val="tx1"/>
                          </a:solidFill>
                          <a:effectLst/>
                          <a:latin typeface="Times New Roman" panose="02020603050405020304" pitchFamily="18" charset="0"/>
                          <a:cs typeface="Times New Roman" panose="02020603050405020304" pitchFamily="18" charset="0"/>
                        </a:rPr>
                        <a:t>(СПИД)</a:t>
                      </a:r>
                      <a:endParaRPr lang="ru-RU" sz="1800" dirty="0">
                        <a:solidFill>
                          <a:schemeClr val="tx1"/>
                        </a:solidFill>
                        <a:effectLst/>
                        <a:latin typeface="Times New Roman" panose="02020603050405020304" pitchFamily="18" charset="0"/>
                        <a:cs typeface="Times New Roman" panose="02020603050405020304" pitchFamily="18" charset="0"/>
                      </a:endParaRPr>
                    </a:p>
                  </a:txBody>
                  <a:tcPr marT="38100" marB="38100"/>
                </a:tc>
                <a:tc>
                  <a:txBody>
                    <a:bodyPr/>
                    <a:lstStyle/>
                    <a:p>
                      <a:pPr algn="ctr" fontAlgn="t"/>
                      <a:r>
                        <a:rPr lang="ru-RU" sz="1800" dirty="0">
                          <a:solidFill>
                            <a:schemeClr val="tx1"/>
                          </a:solidFill>
                          <a:effectLst/>
                          <a:latin typeface="Times New Roman" panose="02020603050405020304" pitchFamily="18" charset="0"/>
                          <a:cs typeface="Times New Roman" panose="02020603050405020304" pitchFamily="18" charset="0"/>
                        </a:rPr>
                        <a:t>Стандарт</a:t>
                      </a:r>
                    </a:p>
                  </a:txBody>
                  <a:tcPr marT="38100" marB="38100"/>
                </a:tc>
                <a:extLst>
                  <a:ext uri="{0D108BD9-81ED-4DB2-BD59-A6C34878D82A}">
                    <a16:rowId xmlns="" xmlns:a16="http://schemas.microsoft.com/office/drawing/2014/main" val="10002"/>
                  </a:ext>
                </a:extLst>
              </a:tr>
              <a:tr h="558513">
                <a:tc>
                  <a:txBody>
                    <a:bodyPr/>
                    <a:lstStyle/>
                    <a:p>
                      <a:r>
                        <a:rPr lang="ru-RU" sz="1800" b="0" i="0" kern="1200" dirty="0" smtClean="0">
                          <a:solidFill>
                            <a:schemeClr val="tx1"/>
                          </a:solidFill>
                          <a:effectLst/>
                          <a:latin typeface="Times New Roman" panose="02020603050405020304" pitchFamily="18" charset="0"/>
                          <a:ea typeface="+mn-ea"/>
                          <a:cs typeface="Times New Roman" panose="02020603050405020304" pitchFamily="18" charset="0"/>
                        </a:rPr>
                        <a:t>Гепатит, вирусный гепатит B - </a:t>
                      </a:r>
                      <a:r>
                        <a:rPr lang="ru-RU" sz="1800" b="0" i="0" kern="1200" dirty="0" err="1" smtClean="0">
                          <a:solidFill>
                            <a:schemeClr val="tx1"/>
                          </a:solidFill>
                          <a:effectLst/>
                          <a:latin typeface="Times New Roman" panose="02020603050405020304" pitchFamily="18" charset="0"/>
                          <a:ea typeface="+mn-ea"/>
                          <a:cs typeface="Times New Roman" panose="02020603050405020304" pitchFamily="18" charset="0"/>
                        </a:rPr>
                        <a:t>HBsAg</a:t>
                      </a:r>
                      <a:r>
                        <a:rPr lang="ru-RU" sz="1800" b="0" i="0" kern="1200" dirty="0" smtClean="0">
                          <a:solidFill>
                            <a:schemeClr val="tx1"/>
                          </a:solidFill>
                          <a:effectLst/>
                          <a:latin typeface="Times New Roman" panose="02020603050405020304" pitchFamily="18" charset="0"/>
                          <a:ea typeface="+mn-ea"/>
                          <a:cs typeface="Times New Roman" panose="02020603050405020304" pitchFamily="18" charset="0"/>
                        </a:rPr>
                        <a:t> положительный (острый, хронический)</a:t>
                      </a:r>
                    </a:p>
                  </a:txBody>
                  <a:tcPr marT="38100" marB="38100"/>
                </a:tc>
                <a:tc>
                  <a:txBody>
                    <a:bodyPr/>
                    <a:lstStyle/>
                    <a:p>
                      <a:pPr algn="ctr" fontAlgn="t"/>
                      <a:r>
                        <a:rPr lang="ru-RU" sz="1800" dirty="0">
                          <a:solidFill>
                            <a:schemeClr val="tx1"/>
                          </a:solidFill>
                          <a:effectLst/>
                          <a:latin typeface="Times New Roman" panose="02020603050405020304" pitchFamily="18" charset="0"/>
                          <a:cs typeface="Times New Roman" panose="02020603050405020304" pitchFamily="18" charset="0"/>
                        </a:rPr>
                        <a:t>Стандарт</a:t>
                      </a:r>
                    </a:p>
                  </a:txBody>
                  <a:tcPr marT="38100" marB="38100"/>
                </a:tc>
                <a:extLst>
                  <a:ext uri="{0D108BD9-81ED-4DB2-BD59-A6C34878D82A}">
                    <a16:rowId xmlns="" xmlns:a16="http://schemas.microsoft.com/office/drawing/2014/main" val="10003"/>
                  </a:ext>
                </a:extLst>
              </a:tr>
              <a:tr h="396838">
                <a:tc>
                  <a:txBody>
                    <a:bodyPr/>
                    <a:lstStyle/>
                    <a:p>
                      <a:pPr fontAlgn="t"/>
                      <a:r>
                        <a:rPr lang="ru-RU" sz="1800" dirty="0">
                          <a:solidFill>
                            <a:schemeClr val="tx1"/>
                          </a:solidFill>
                          <a:effectLst/>
                          <a:latin typeface="Times New Roman" panose="02020603050405020304" pitchFamily="18" charset="0"/>
                          <a:cs typeface="Times New Roman" panose="02020603050405020304" pitchFamily="18" charset="0"/>
                        </a:rPr>
                        <a:t>Гепатит, </a:t>
                      </a:r>
                      <a:r>
                        <a:rPr lang="ru-RU" sz="1800" dirty="0" smtClean="0">
                          <a:solidFill>
                            <a:schemeClr val="tx1"/>
                          </a:solidFill>
                          <a:effectLst/>
                          <a:latin typeface="Times New Roman" panose="02020603050405020304" pitchFamily="18" charset="0"/>
                          <a:cs typeface="Times New Roman" panose="02020603050405020304" pitchFamily="18" charset="0"/>
                        </a:rPr>
                        <a:t>вирусный гепатит </a:t>
                      </a:r>
                      <a:r>
                        <a:rPr lang="ru-RU" sz="1800" dirty="0">
                          <a:solidFill>
                            <a:schemeClr val="tx1"/>
                          </a:solidFill>
                          <a:effectLst/>
                          <a:latin typeface="Times New Roman" panose="02020603050405020304" pitchFamily="18" charset="0"/>
                          <a:cs typeface="Times New Roman" panose="02020603050405020304" pitchFamily="18" charset="0"/>
                        </a:rPr>
                        <a:t>C и другие </a:t>
                      </a:r>
                      <a:r>
                        <a:rPr lang="ru-RU" sz="1800" dirty="0" smtClean="0">
                          <a:solidFill>
                            <a:schemeClr val="tx1"/>
                          </a:solidFill>
                          <a:effectLst/>
                          <a:latin typeface="Times New Roman" panose="02020603050405020304" pitchFamily="18" charset="0"/>
                          <a:cs typeface="Times New Roman" panose="02020603050405020304" pitchFamily="18" charset="0"/>
                        </a:rPr>
                        <a:t>неуточненные</a:t>
                      </a:r>
                      <a:endParaRPr lang="ru-RU" sz="1800" dirty="0">
                        <a:solidFill>
                          <a:schemeClr val="tx1"/>
                        </a:solidFill>
                        <a:effectLst/>
                        <a:latin typeface="Times New Roman" panose="02020603050405020304" pitchFamily="18" charset="0"/>
                        <a:cs typeface="Times New Roman" panose="02020603050405020304" pitchFamily="18" charset="0"/>
                      </a:endParaRPr>
                    </a:p>
                  </a:txBody>
                  <a:tcPr marT="38100" marB="38100"/>
                </a:tc>
                <a:tc>
                  <a:txBody>
                    <a:bodyPr/>
                    <a:lstStyle/>
                    <a:p>
                      <a:pPr algn="ctr" fontAlgn="t"/>
                      <a:r>
                        <a:rPr lang="ru-RU" sz="1800" dirty="0">
                          <a:solidFill>
                            <a:schemeClr val="tx1"/>
                          </a:solidFill>
                          <a:effectLst/>
                          <a:latin typeface="Times New Roman" panose="02020603050405020304" pitchFamily="18" charset="0"/>
                          <a:cs typeface="Times New Roman" panose="02020603050405020304" pitchFamily="18" charset="0"/>
                        </a:rPr>
                        <a:t>Стандарт</a:t>
                      </a:r>
                    </a:p>
                  </a:txBody>
                  <a:tcPr marT="38100" marB="38100"/>
                </a:tc>
                <a:extLst>
                  <a:ext uri="{0D108BD9-81ED-4DB2-BD59-A6C34878D82A}">
                    <a16:rowId xmlns="" xmlns:a16="http://schemas.microsoft.com/office/drawing/2014/main" val="10004"/>
                  </a:ext>
                </a:extLst>
              </a:tr>
              <a:tr h="235163">
                <a:tc>
                  <a:txBody>
                    <a:bodyPr/>
                    <a:lstStyle/>
                    <a:p>
                      <a:pPr fontAlgn="t"/>
                      <a:r>
                        <a:rPr lang="ru-RU" sz="1800" dirty="0">
                          <a:solidFill>
                            <a:schemeClr val="tx1"/>
                          </a:solidFill>
                          <a:effectLst/>
                          <a:latin typeface="Times New Roman" panose="02020603050405020304" pitchFamily="18" charset="0"/>
                          <a:cs typeface="Times New Roman" panose="02020603050405020304" pitchFamily="18" charset="0"/>
                        </a:rPr>
                        <a:t>М</a:t>
                      </a:r>
                      <a:r>
                        <a:rPr lang="ru-RU" sz="1800" dirty="0" smtClean="0">
                          <a:solidFill>
                            <a:schemeClr val="tx1"/>
                          </a:solidFill>
                          <a:effectLst/>
                          <a:latin typeface="Times New Roman" panose="02020603050405020304" pitchFamily="18" charset="0"/>
                          <a:cs typeface="Times New Roman" panose="02020603050405020304" pitchFamily="18" charset="0"/>
                        </a:rPr>
                        <a:t>алярия</a:t>
                      </a:r>
                      <a:endParaRPr lang="ru-RU" sz="1800" dirty="0">
                        <a:solidFill>
                          <a:schemeClr val="tx1"/>
                        </a:solidFill>
                        <a:effectLst/>
                        <a:latin typeface="Times New Roman" panose="02020603050405020304" pitchFamily="18" charset="0"/>
                        <a:cs typeface="Times New Roman" panose="02020603050405020304" pitchFamily="18" charset="0"/>
                      </a:endParaRPr>
                    </a:p>
                  </a:txBody>
                  <a:tcPr marT="38100" marB="38100"/>
                </a:tc>
                <a:tc>
                  <a:txBody>
                    <a:bodyPr/>
                    <a:lstStyle/>
                    <a:p>
                      <a:pPr algn="ctr" fontAlgn="t"/>
                      <a:r>
                        <a:rPr lang="ru-RU" sz="1800" dirty="0">
                          <a:solidFill>
                            <a:schemeClr val="tx1"/>
                          </a:solidFill>
                          <a:effectLst/>
                          <a:latin typeface="Times New Roman" panose="02020603050405020304" pitchFamily="18" charset="0"/>
                          <a:cs typeface="Times New Roman" panose="02020603050405020304" pitchFamily="18" charset="0"/>
                        </a:rPr>
                        <a:t>Стандарт</a:t>
                      </a:r>
                    </a:p>
                  </a:txBody>
                  <a:tcPr marT="38100" marB="38100"/>
                </a:tc>
                <a:extLst>
                  <a:ext uri="{0D108BD9-81ED-4DB2-BD59-A6C34878D82A}">
                    <a16:rowId xmlns="" xmlns:a16="http://schemas.microsoft.com/office/drawing/2014/main" val="10005"/>
                  </a:ext>
                </a:extLst>
              </a:tr>
              <a:tr h="558513">
                <a:tc>
                  <a:txBody>
                    <a:bodyPr/>
                    <a:lstStyle/>
                    <a:p>
                      <a:pPr fontAlgn="t"/>
                      <a:r>
                        <a:rPr lang="ru-RU" sz="1800" dirty="0">
                          <a:effectLst/>
                          <a:latin typeface="Times New Roman" panose="02020603050405020304" pitchFamily="18" charset="0"/>
                          <a:cs typeface="Times New Roman" panose="02020603050405020304" pitchFamily="18" charset="0"/>
                        </a:rPr>
                        <a:t>Вирусные геморрагические лихорадки, вызванные вирусами лихорадки </a:t>
                      </a:r>
                      <a:r>
                        <a:rPr lang="ru-RU" sz="1800" dirty="0" err="1">
                          <a:effectLst/>
                          <a:latin typeface="Times New Roman" panose="02020603050405020304" pitchFamily="18" charset="0"/>
                          <a:cs typeface="Times New Roman" panose="02020603050405020304" pitchFamily="18" charset="0"/>
                        </a:rPr>
                        <a:t>Ласса</a:t>
                      </a:r>
                      <a:r>
                        <a:rPr lang="ru-RU" sz="1800" dirty="0">
                          <a:effectLst/>
                          <a:latin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cs typeface="Times New Roman" panose="02020603050405020304" pitchFamily="18" charset="0"/>
                        </a:rPr>
                        <a:t>Эбола</a:t>
                      </a:r>
                      <a:r>
                        <a:rPr lang="ru-RU" sz="1800" dirty="0">
                          <a:effectLst/>
                          <a:latin typeface="Times New Roman" panose="02020603050405020304" pitchFamily="18" charset="0"/>
                          <a:cs typeface="Times New Roman" panose="02020603050405020304" pitchFamily="18" charset="0"/>
                        </a:rPr>
                        <a:t>, Марбург, </a:t>
                      </a:r>
                      <a:r>
                        <a:rPr lang="ru-RU" sz="1800" dirty="0" smtClean="0">
                          <a:effectLst/>
                          <a:latin typeface="Times New Roman" panose="02020603050405020304" pitchFamily="18" charset="0"/>
                          <a:cs typeface="Times New Roman" panose="02020603050405020304" pitchFamily="18" charset="0"/>
                        </a:rPr>
                        <a:t>ККГЛ</a:t>
                      </a:r>
                      <a:endParaRPr lang="ru-RU" sz="1800" dirty="0">
                        <a:effectLst/>
                        <a:latin typeface="Times New Roman" panose="02020603050405020304" pitchFamily="18" charset="0"/>
                        <a:cs typeface="Times New Roman" panose="02020603050405020304" pitchFamily="18" charset="0"/>
                      </a:endParaRPr>
                    </a:p>
                  </a:txBody>
                  <a:tcPr marT="38100" marB="38100"/>
                </a:tc>
                <a:tc>
                  <a:txBody>
                    <a:bodyPr/>
                    <a:lstStyle/>
                    <a:p>
                      <a:pPr algn="ctr" fontAlgn="t"/>
                      <a:r>
                        <a:rPr lang="ru-RU" sz="1800" dirty="0">
                          <a:effectLst/>
                          <a:latin typeface="Times New Roman" panose="02020603050405020304" pitchFamily="18" charset="0"/>
                          <a:cs typeface="Times New Roman" panose="02020603050405020304" pitchFamily="18" charset="0"/>
                        </a:rPr>
                        <a:t>К</a:t>
                      </a:r>
                      <a:r>
                        <a:rPr lang="ru-RU" sz="1800" dirty="0" smtClean="0">
                          <a:effectLst/>
                          <a:latin typeface="Times New Roman" panose="02020603050405020304" pitchFamily="18" charset="0"/>
                          <a:cs typeface="Times New Roman" panose="02020603050405020304" pitchFamily="18" charset="0"/>
                        </a:rPr>
                        <a:t>апля </a:t>
                      </a:r>
                      <a:r>
                        <a:rPr lang="ru-RU" sz="1800" dirty="0">
                          <a:effectLst/>
                          <a:latin typeface="Times New Roman" panose="02020603050405020304" pitchFamily="18" charset="0"/>
                          <a:cs typeface="Times New Roman" panose="02020603050405020304" pitchFamily="18" charset="0"/>
                        </a:rPr>
                        <a:t>+ </a:t>
                      </a:r>
                      <a:r>
                        <a:rPr lang="ru-RU" sz="1800" dirty="0" smtClean="0">
                          <a:effectLst/>
                          <a:latin typeface="Times New Roman" panose="02020603050405020304" pitchFamily="18" charset="0"/>
                          <a:cs typeface="Times New Roman" panose="02020603050405020304" pitchFamily="18" charset="0"/>
                        </a:rPr>
                        <a:t>Контакт </a:t>
                      </a:r>
                      <a:r>
                        <a:rPr lang="ru-RU" sz="1800" dirty="0">
                          <a:effectLst/>
                          <a:latin typeface="Times New Roman" panose="02020603050405020304" pitchFamily="18" charset="0"/>
                          <a:cs typeface="Times New Roman" panose="02020603050405020304" pitchFamily="18" charset="0"/>
                        </a:rPr>
                        <a:t>+ </a:t>
                      </a:r>
                      <a:r>
                        <a:rPr lang="ru-RU" sz="1800" dirty="0" smtClean="0">
                          <a:effectLst/>
                          <a:latin typeface="Times New Roman" panose="02020603050405020304" pitchFamily="18" charset="0"/>
                          <a:cs typeface="Times New Roman" panose="02020603050405020304" pitchFamily="18" charset="0"/>
                        </a:rPr>
                        <a:t>Стандарт</a:t>
                      </a:r>
                      <a:endParaRPr lang="ru-RU" sz="1800" dirty="0">
                        <a:effectLst/>
                        <a:latin typeface="Times New Roman" panose="02020603050405020304" pitchFamily="18" charset="0"/>
                        <a:cs typeface="Times New Roman" panose="02020603050405020304" pitchFamily="18" charset="0"/>
                      </a:endParaRPr>
                    </a:p>
                  </a:txBody>
                  <a:tcPr marT="38100" marB="38100"/>
                </a:tc>
                <a:extLst>
                  <a:ext uri="{0D108BD9-81ED-4DB2-BD59-A6C34878D82A}">
                    <a16:rowId xmlns="" xmlns:a16="http://schemas.microsoft.com/office/drawing/2014/main" val="10007"/>
                  </a:ext>
                </a:extLst>
              </a:tr>
              <a:tr h="235163">
                <a:tc>
                  <a:txBody>
                    <a:bodyPr/>
                    <a:lstStyle/>
                    <a:p>
                      <a:r>
                        <a:rPr lang="ru-RU" sz="1800" b="0" i="0" kern="1200" dirty="0" smtClean="0">
                          <a:solidFill>
                            <a:schemeClr val="tx1"/>
                          </a:solidFill>
                          <a:effectLst/>
                          <a:latin typeface="Times New Roman" panose="02020603050405020304" pitchFamily="18" charset="0"/>
                          <a:ea typeface="+mn-ea"/>
                          <a:cs typeface="Times New Roman" panose="02020603050405020304" pitchFamily="18" charset="0"/>
                        </a:rPr>
                        <a:t>Сифилис</a:t>
                      </a:r>
                    </a:p>
                  </a:txBody>
                  <a:tcPr marT="38100" marB="38100"/>
                </a:tc>
                <a:tc>
                  <a:txBody>
                    <a:bodyPr/>
                    <a:lstStyle/>
                    <a:p>
                      <a:pPr algn="ctr" fontAlgn="t"/>
                      <a:r>
                        <a:rPr lang="ru-RU" sz="1800" dirty="0">
                          <a:solidFill>
                            <a:schemeClr val="tx1"/>
                          </a:solidFill>
                          <a:effectLst/>
                          <a:latin typeface="Times New Roman" panose="02020603050405020304" pitchFamily="18" charset="0"/>
                          <a:cs typeface="Times New Roman" panose="02020603050405020304" pitchFamily="18" charset="0"/>
                        </a:rPr>
                        <a:t>Стандарт</a:t>
                      </a:r>
                    </a:p>
                  </a:txBody>
                  <a:tcPr marT="38100" marB="38100"/>
                </a:tc>
                <a:extLst>
                  <a:ext uri="{0D108BD9-81ED-4DB2-BD59-A6C34878D82A}">
                    <a16:rowId xmlns="" xmlns:a16="http://schemas.microsoft.com/office/drawing/2014/main" val="10008"/>
                  </a:ext>
                </a:extLst>
              </a:tr>
            </a:tbl>
          </a:graphicData>
        </a:graphic>
      </p:graphicFrame>
      <p:sp>
        <p:nvSpPr>
          <p:cNvPr id="3" name="TextBox 2"/>
          <p:cNvSpPr txBox="1"/>
          <p:nvPr/>
        </p:nvSpPr>
        <p:spPr>
          <a:xfrm>
            <a:off x="77539" y="246795"/>
            <a:ext cx="8352113" cy="523220"/>
          </a:xfrm>
          <a:prstGeom prst="rect">
            <a:avLst/>
          </a:prstGeom>
          <a:noFill/>
        </p:spPr>
        <p:txBody>
          <a:bodyPr wrap="square" rtlCol="0">
            <a:spAutoFit/>
          </a:bodyPr>
          <a:lstStyle/>
          <a:p>
            <a:pPr algn="ctr"/>
            <a:r>
              <a:rPr lang="ru-RU" sz="2800" dirty="0" smtClean="0">
                <a:latin typeface="Times New Roman" pitchFamily="18" charset="0"/>
                <a:cs typeface="Times New Roman" pitchFamily="18" charset="0"/>
              </a:rPr>
              <a:t>Меры предупреждения инфекционных заболеваний</a:t>
            </a:r>
            <a:endParaRPr lang="ru-RU" sz="2800" dirty="0">
              <a:latin typeface="Times New Roman" pitchFamily="18" charset="0"/>
              <a:cs typeface="Times New Roman" pitchFamily="18" charset="0"/>
            </a:endParaRPr>
          </a:p>
        </p:txBody>
      </p:sp>
      <p:pic>
        <p:nvPicPr>
          <p:cNvPr id="6" name="Рисунок 5"/>
          <p:cNvPicPr>
            <a:picLocks noChangeAspect="1"/>
          </p:cNvPicPr>
          <p:nvPr/>
        </p:nvPicPr>
        <p:blipFill>
          <a:blip r:embed="rId2" cstate="print"/>
          <a:stretch>
            <a:fillRect/>
          </a:stretch>
        </p:blipFill>
        <p:spPr>
          <a:xfrm>
            <a:off x="8264962" y="125927"/>
            <a:ext cx="677213" cy="571334"/>
          </a:xfrm>
          <a:prstGeom prst="rect">
            <a:avLst/>
          </a:prstGeom>
        </p:spPr>
      </p:pic>
      <p:sp>
        <p:nvSpPr>
          <p:cNvPr id="4" name="Прямоугольник 3"/>
          <p:cNvSpPr/>
          <p:nvPr/>
        </p:nvSpPr>
        <p:spPr>
          <a:xfrm>
            <a:off x="29915" y="5154997"/>
            <a:ext cx="8864635" cy="369332"/>
          </a:xfrm>
          <a:prstGeom prst="rect">
            <a:avLst/>
          </a:prstGeom>
        </p:spPr>
        <p:txBody>
          <a:bodyPr wrap="square">
            <a:spAutoFit/>
          </a:bodyPr>
          <a:lstStyle/>
          <a:p>
            <a:pPr algn="ctr"/>
            <a:r>
              <a:rPr lang="ru-RU" dirty="0">
                <a:latin typeface="Times New Roman" panose="02020603050405020304" pitchFamily="18" charset="0"/>
                <a:cs typeface="Times New Roman" panose="02020603050405020304" pitchFamily="18" charset="0"/>
                <a:hlinkClick r:id="rId3"/>
              </a:rPr>
              <a:t>https://www.cdc.gov/infectioncontrol/pdf/guidelines/isolation-guidelines.pdf</a:t>
            </a:r>
            <a:endParaRPr lang="ru-RU" dirty="0"/>
          </a:p>
        </p:txBody>
      </p:sp>
    </p:spTree>
    <p:extLst>
      <p:ext uri="{BB962C8B-B14F-4D97-AF65-F5344CB8AC3E}">
        <p14:creationId xmlns:p14="http://schemas.microsoft.com/office/powerpoint/2010/main" val="858967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4294967295"/>
          </p:nvPr>
        </p:nvPicPr>
        <p:blipFill rotWithShape="1">
          <a:blip r:embed="rId3" cstate="print"/>
          <a:srcRect l="12498" t="21813" r="41174" b="29237"/>
          <a:stretch/>
        </p:blipFill>
        <p:spPr>
          <a:xfrm>
            <a:off x="2557264" y="779148"/>
            <a:ext cx="6477903" cy="4670640"/>
          </a:xfrm>
          <a:prstGeom prst="rect">
            <a:avLst/>
          </a:prstGeom>
        </p:spPr>
      </p:pic>
      <p:sp>
        <p:nvSpPr>
          <p:cNvPr id="7" name="Прямоугольник 6"/>
          <p:cNvSpPr/>
          <p:nvPr/>
        </p:nvSpPr>
        <p:spPr>
          <a:xfrm>
            <a:off x="892628" y="310368"/>
            <a:ext cx="7522029" cy="584775"/>
          </a:xfrm>
          <a:prstGeom prst="rect">
            <a:avLst/>
          </a:prstGeom>
        </p:spPr>
        <p:txBody>
          <a:bodyPr wrap="square">
            <a:spAutoFit/>
          </a:bodyPr>
          <a:lstStyle/>
          <a:p>
            <a:pPr algn="ctr"/>
            <a:r>
              <a:rPr lang="ru-RU" sz="1600" b="1" dirty="0"/>
              <a:t>СИСТЕМА ОЦЕНКИ МЕРОПРИЯТИЙ ПО ПРОФИЛАКТИКЕ ИНФЕКЦИЙ И ИНФЕКЦИОННОГО КОНТРОЛЯ НА УРОВНЕ УЧРЕЖДЕНИЙ </a:t>
            </a:r>
            <a:endParaRPr lang="en-US" sz="1600" b="1" dirty="0"/>
          </a:p>
        </p:txBody>
      </p:sp>
      <p:pic>
        <p:nvPicPr>
          <p:cNvPr id="5" name="Объект 4"/>
          <p:cNvPicPr>
            <a:picLocks noChangeAspect="1"/>
          </p:cNvPicPr>
          <p:nvPr/>
        </p:nvPicPr>
        <p:blipFill rotWithShape="1">
          <a:blip r:embed="rId4" cstate="print"/>
          <a:srcRect l="41067" t="18983" r="31017" b="11539"/>
          <a:stretch/>
        </p:blipFill>
        <p:spPr>
          <a:xfrm>
            <a:off x="107504" y="779148"/>
            <a:ext cx="2448272" cy="4310600"/>
          </a:xfrm>
          <a:prstGeom prst="rect">
            <a:avLst/>
          </a:prstGeom>
        </p:spPr>
      </p:pic>
      <p:pic>
        <p:nvPicPr>
          <p:cNvPr id="6" name="Рисунок 5"/>
          <p:cNvPicPr>
            <a:picLocks noChangeAspect="1"/>
          </p:cNvPicPr>
          <p:nvPr/>
        </p:nvPicPr>
        <p:blipFill>
          <a:blip r:embed="rId5" cstate="print"/>
          <a:stretch>
            <a:fillRect/>
          </a:stretch>
        </p:blipFill>
        <p:spPr>
          <a:xfrm>
            <a:off x="8436371" y="64237"/>
            <a:ext cx="677213" cy="571334"/>
          </a:xfrm>
          <a:prstGeom prst="rect">
            <a:avLst/>
          </a:prstGeom>
        </p:spPr>
      </p:pic>
      <p:sp>
        <p:nvSpPr>
          <p:cNvPr id="3" name="Стрелка влево 2"/>
          <p:cNvSpPr/>
          <p:nvPr/>
        </p:nvSpPr>
        <p:spPr>
          <a:xfrm>
            <a:off x="4860032" y="2432915"/>
            <a:ext cx="1512168" cy="43204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лево 7"/>
          <p:cNvSpPr/>
          <p:nvPr/>
        </p:nvSpPr>
        <p:spPr>
          <a:xfrm flipV="1">
            <a:off x="6228184" y="3432378"/>
            <a:ext cx="1440160" cy="4673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084872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WhatsApp Image 2022-07-19 at 10.26.43.jpeg"/>
          <p:cNvPicPr>
            <a:picLocks noChangeAspect="1"/>
          </p:cNvPicPr>
          <p:nvPr/>
        </p:nvPicPr>
        <p:blipFill>
          <a:blip r:embed="rId2" cstate="print"/>
          <a:srcRect t="11250" b="23750"/>
          <a:stretch>
            <a:fillRect/>
          </a:stretch>
        </p:blipFill>
        <p:spPr>
          <a:xfrm>
            <a:off x="179512" y="193204"/>
            <a:ext cx="4106736" cy="5320395"/>
          </a:xfrm>
          <a:prstGeom prst="rect">
            <a:avLst/>
          </a:prstGeom>
        </p:spPr>
      </p:pic>
      <p:pic>
        <p:nvPicPr>
          <p:cNvPr id="8" name="Рисунок 7" descr="WhatsApp Image 2022-07-19 at 10.26.41.jpeg"/>
          <p:cNvPicPr>
            <a:picLocks noChangeAspect="1"/>
          </p:cNvPicPr>
          <p:nvPr/>
        </p:nvPicPr>
        <p:blipFill>
          <a:blip r:embed="rId3" cstate="print"/>
          <a:srcRect t="6250" b="30000"/>
          <a:stretch>
            <a:fillRect/>
          </a:stretch>
        </p:blipFill>
        <p:spPr>
          <a:xfrm>
            <a:off x="4357686" y="193204"/>
            <a:ext cx="4102746" cy="5318460"/>
          </a:xfrm>
          <a:prstGeom prst="rect">
            <a:avLst/>
          </a:prstGeom>
        </p:spPr>
      </p:pic>
      <p:pic>
        <p:nvPicPr>
          <p:cNvPr id="5" name="Рисунок 4"/>
          <p:cNvPicPr>
            <a:picLocks noChangeAspect="1"/>
          </p:cNvPicPr>
          <p:nvPr/>
        </p:nvPicPr>
        <p:blipFill>
          <a:blip r:embed="rId4" cstate="print"/>
          <a:stretch>
            <a:fillRect/>
          </a:stretch>
        </p:blipFill>
        <p:spPr>
          <a:xfrm>
            <a:off x="8436371" y="64237"/>
            <a:ext cx="677213" cy="571334"/>
          </a:xfrm>
          <a:prstGeom prst="rect">
            <a:avLst/>
          </a:prstGeom>
        </p:spPr>
      </p:pic>
    </p:spTree>
    <p:extLst>
      <p:ext uri="{BB962C8B-B14F-4D97-AF65-F5344CB8AC3E}">
        <p14:creationId xmlns:p14="http://schemas.microsoft.com/office/powerpoint/2010/main" val="24376478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4F1FE15-9281-41D5-86EE-443CE69FF17B}"/>
              </a:ext>
            </a:extLst>
          </p:cNvPr>
          <p:cNvSpPr>
            <a:spLocks noGrp="1"/>
          </p:cNvSpPr>
          <p:nvPr>
            <p:ph type="title"/>
          </p:nvPr>
        </p:nvSpPr>
        <p:spPr>
          <a:xfrm>
            <a:off x="285720" y="714360"/>
            <a:ext cx="8501122" cy="4143404"/>
          </a:xfrm>
        </p:spPr>
        <p:txBody>
          <a:bodyPr>
            <a:normAutofit/>
          </a:bodyPr>
          <a:lstStyle/>
          <a:p>
            <a:r>
              <a:rPr lang="ru-RU" sz="2400" b="1" dirty="0" smtClean="0">
                <a:latin typeface="Times New Roman" panose="02020603050405020304" pitchFamily="18" charset="0"/>
                <a:cs typeface="Times New Roman" panose="02020603050405020304" pitchFamily="18" charset="0"/>
              </a:rPr>
              <a:t>№ 2 </a:t>
            </a:r>
            <a:r>
              <a:rPr lang="kk-KZ" sz="2400" b="1" dirty="0" smtClean="0">
                <a:latin typeface="Times New Roman" panose="02020603050405020304" pitchFamily="18" charset="0"/>
                <a:cs typeface="Times New Roman" panose="02020603050405020304" pitchFamily="18" charset="0"/>
              </a:rPr>
              <a:t>қ</a:t>
            </a:r>
            <a:r>
              <a:rPr lang="ru-RU" sz="2400" b="1" dirty="0" err="1" smtClean="0">
                <a:latin typeface="Times New Roman" panose="02020603050405020304" pitchFamily="18" charset="0"/>
                <a:cs typeface="Times New Roman" panose="02020603050405020304" pitchFamily="18" charset="0"/>
              </a:rPr>
              <a:t>атысушы</a:t>
            </a:r>
            <a:r>
              <a:rPr lang="ru-RU" sz="2400" b="1" dirty="0" smtClean="0">
                <a:latin typeface="Times New Roman" panose="02020603050405020304" pitchFamily="18" charset="0"/>
                <a:cs typeface="Times New Roman" panose="02020603050405020304" pitchFamily="18" charset="0"/>
              </a:rPr>
              <a:t> </a:t>
            </a:r>
            <a:br>
              <a:rPr lang="ru-RU" sz="2400" b="1" dirty="0" smtClean="0">
                <a:latin typeface="Times New Roman" panose="02020603050405020304" pitchFamily="18" charset="0"/>
                <a:cs typeface="Times New Roman" panose="02020603050405020304" pitchFamily="18" charset="0"/>
              </a:rPr>
            </a:br>
            <a:r>
              <a:rPr lang="ru-RU" sz="2400" b="1" dirty="0" err="1" smtClean="0">
                <a:latin typeface="Times New Roman" panose="02020603050405020304" pitchFamily="18" charset="0"/>
                <a:cs typeface="Times New Roman" panose="02020603050405020304" pitchFamily="18" charset="0"/>
              </a:rPr>
              <a:t>Оспанова</a:t>
            </a:r>
            <a:r>
              <a:rPr lang="ru-RU" sz="2400" b="1" dirty="0" smtClean="0">
                <a:latin typeface="Times New Roman" panose="02020603050405020304" pitchFamily="18" charset="0"/>
                <a:cs typeface="Times New Roman" panose="02020603050405020304" pitchFamily="18" charset="0"/>
              </a:rPr>
              <a:t> </a:t>
            </a:r>
            <a:r>
              <a:rPr lang="ru-RU" sz="2400" b="1" dirty="0" err="1" smtClean="0">
                <a:latin typeface="Times New Roman" panose="02020603050405020304" pitchFamily="18" charset="0"/>
                <a:cs typeface="Times New Roman" panose="02020603050405020304" pitchFamily="18" charset="0"/>
              </a:rPr>
              <a:t>Айнур</a:t>
            </a:r>
            <a:r>
              <a:rPr lang="ru-RU" sz="2400" b="1" dirty="0" smtClean="0">
                <a:latin typeface="Times New Roman" panose="02020603050405020304" pitchFamily="18" charset="0"/>
                <a:cs typeface="Times New Roman" panose="02020603050405020304" pitchFamily="18" charset="0"/>
              </a:rPr>
              <a:t> </a:t>
            </a:r>
            <a:r>
              <a:rPr lang="ru-RU" sz="2400" b="1" dirty="0" err="1" smtClean="0">
                <a:latin typeface="Times New Roman" panose="02020603050405020304" pitchFamily="18" charset="0"/>
                <a:cs typeface="Times New Roman" panose="02020603050405020304" pitchFamily="18" charset="0"/>
              </a:rPr>
              <a:t>Танирбергеновна</a:t>
            </a:r>
            <a:r>
              <a:rPr lang="ru-RU" sz="2400" b="1" dirty="0" smtClean="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 </a:t>
            </a:r>
            <a:r>
              <a:rPr lang="ru-RU" sz="2400" i="1" dirty="0" err="1" smtClean="0">
                <a:latin typeface="Times New Roman" panose="02020603050405020304" pitchFamily="18" charset="0"/>
                <a:cs typeface="Times New Roman" panose="02020603050405020304" pitchFamily="18" charset="0"/>
              </a:rPr>
              <a:t>Ақтөбе облысы</a:t>
            </a:r>
            <a:r>
              <a:rPr lang="ru-RU" sz="2400" i="1" dirty="0" smtClean="0">
                <a:latin typeface="Times New Roman" panose="02020603050405020304" pitchFamily="18" charset="0"/>
                <a:cs typeface="Times New Roman" panose="02020603050405020304" pitchFamily="18" charset="0"/>
              </a:rPr>
              <a:t> ДСБ «</a:t>
            </a:r>
            <a:r>
              <a:rPr lang="ru-RU" sz="2400" i="1" dirty="0" err="1" smtClean="0">
                <a:latin typeface="Times New Roman" panose="02020603050405020304" pitchFamily="18" charset="0"/>
                <a:cs typeface="Times New Roman" panose="02020603050405020304" pitchFamily="18" charset="0"/>
              </a:rPr>
              <a:t>Облыс</a:t>
            </a:r>
            <a:r>
              <a:rPr lang="kk-KZ" sz="2400" i="1" dirty="0" smtClean="0">
                <a:latin typeface="Times New Roman" panose="02020603050405020304" pitchFamily="18" charset="0"/>
                <a:cs typeface="Times New Roman" panose="02020603050405020304" pitchFamily="18" charset="0"/>
              </a:rPr>
              <a:t>тық клиникалық инфекциялық ауруханасы</a:t>
            </a:r>
            <a:r>
              <a:rPr lang="ru-RU" sz="2400" i="1" dirty="0" smtClean="0">
                <a:latin typeface="Times New Roman" panose="02020603050405020304" pitchFamily="18" charset="0"/>
                <a:cs typeface="Times New Roman" panose="02020603050405020304" pitchFamily="18" charset="0"/>
              </a:rPr>
              <a:t>» МҚК </a:t>
            </a:r>
            <a:r>
              <a:rPr lang="ru-RU" sz="2400" i="1" dirty="0" err="1" smtClean="0">
                <a:latin typeface="Times New Roman" panose="02020603050405020304" pitchFamily="18" charset="0"/>
                <a:cs typeface="Times New Roman" panose="02020603050405020304" pitchFamily="18" charset="0"/>
              </a:rPr>
              <a:t>дәрігер эпидемиологы</a:t>
            </a:r>
            <a:r>
              <a:rPr lang="ru-RU" sz="2400" i="1" dirty="0" smtClean="0">
                <a:latin typeface="Times New Roman" panose="02020603050405020304" pitchFamily="18" charset="0"/>
                <a:cs typeface="Times New Roman" panose="02020603050405020304" pitchFamily="18" charset="0"/>
              </a:rPr>
              <a:t/>
            </a:r>
            <a:br>
              <a:rPr lang="ru-RU" sz="2400" i="1" dirty="0" smtClean="0">
                <a:latin typeface="Times New Roman" panose="02020603050405020304" pitchFamily="18" charset="0"/>
                <a:cs typeface="Times New Roman" panose="02020603050405020304" pitchFamily="18" charset="0"/>
              </a:rPr>
            </a:br>
            <a:r>
              <a:rPr lang="ru-RU" sz="2400" i="1" dirty="0" smtClean="0">
                <a:latin typeface="Times New Roman" panose="02020603050405020304" pitchFamily="18" charset="0"/>
                <a:cs typeface="Times New Roman" panose="02020603050405020304" pitchFamily="18" charset="0"/>
              </a:rPr>
              <a:t/>
            </a:r>
            <a:br>
              <a:rPr lang="ru-RU" sz="2400" i="1" dirty="0" smtClean="0">
                <a:latin typeface="Times New Roman" panose="02020603050405020304" pitchFamily="18" charset="0"/>
                <a:cs typeface="Times New Roman" panose="02020603050405020304" pitchFamily="18" charset="0"/>
              </a:rPr>
            </a:br>
            <a:r>
              <a:rPr lang="ru-RU" sz="2400" i="1" dirty="0" smtClean="0">
                <a:latin typeface="Times New Roman" panose="02020603050405020304" pitchFamily="18" charset="0"/>
                <a:cs typeface="Times New Roman" panose="02020603050405020304" pitchFamily="18" charset="0"/>
              </a:rPr>
              <a:t/>
            </a:r>
            <a:br>
              <a:rPr lang="ru-RU" sz="2400" i="1" dirty="0" smtClean="0">
                <a:latin typeface="Times New Roman" panose="02020603050405020304" pitchFamily="18" charset="0"/>
                <a:cs typeface="Times New Roman" panose="02020603050405020304" pitchFamily="18" charset="0"/>
              </a:rPr>
            </a:br>
            <a:r>
              <a:rPr lang="kk-KZ" sz="2400" b="1" dirty="0" smtClean="0">
                <a:latin typeface="Times New Roman" pitchFamily="18" charset="0"/>
                <a:cs typeface="Times New Roman" pitchFamily="18" charset="0"/>
              </a:rPr>
              <a:t>№2 ТАПСЫРМА</a:t>
            </a:r>
            <a:br>
              <a:rPr lang="kk-KZ" sz="2400" b="1" dirty="0" smtClean="0">
                <a:latin typeface="Times New Roman" pitchFamily="18" charset="0"/>
                <a:cs typeface="Times New Roman" pitchFamily="18" charset="0"/>
              </a:rPr>
            </a:br>
            <a:r>
              <a:rPr lang="kk-KZ" sz="2400" dirty="0" smtClean="0">
                <a:latin typeface="Times New Roman" pitchFamily="18" charset="0"/>
                <a:cs typeface="Times New Roman" pitchFamily="18" charset="0"/>
              </a:rPr>
              <a:t>    Ішек инфекциясының таралу тәуекелін азайтуға бағытталған контактілі сақтық шараларын әзірлеу. Инфекцияға байланысты түсті кодтауды жасау.</a:t>
            </a:r>
            <a:r>
              <a:rPr lang="ru-RU" sz="2400" i="1" dirty="0" smtClean="0">
                <a:latin typeface="Times New Roman" pitchFamily="18" charset="0"/>
                <a:cs typeface="Times New Roman" pitchFamily="18" charset="0"/>
              </a:rPr>
              <a:t/>
            </a:r>
            <a:br>
              <a:rPr lang="ru-RU" sz="2400" i="1" dirty="0" smtClean="0">
                <a:latin typeface="Times New Roman" pitchFamily="18" charset="0"/>
                <a:cs typeface="Times New Roman" pitchFamily="18" charset="0"/>
              </a:rPr>
            </a:br>
            <a:endParaRPr lang="ru-RU" sz="2400" i="1"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stretch>
            <a:fillRect/>
          </a:stretch>
        </p:blipFill>
        <p:spPr>
          <a:xfrm>
            <a:off x="8264962" y="125927"/>
            <a:ext cx="677213" cy="571334"/>
          </a:xfrm>
          <a:prstGeom prst="rect">
            <a:avLst/>
          </a:prstGeom>
        </p:spPr>
      </p:pic>
    </p:spTree>
    <p:extLst>
      <p:ext uri="{BB962C8B-B14F-4D97-AF65-F5344CB8AC3E}">
        <p14:creationId xmlns:p14="http://schemas.microsoft.com/office/powerpoint/2010/main" val="335358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500034" y="193204"/>
            <a:ext cx="8136904" cy="430887"/>
          </a:xfrm>
          <a:prstGeom prst="rect">
            <a:avLst/>
          </a:prstGeom>
        </p:spPr>
        <p:txBody>
          <a:bodyPr wrap="square">
            <a:spAutoFit/>
          </a:bodyPr>
          <a:lstStyle/>
          <a:p>
            <a:pPr algn="ctr"/>
            <a:r>
              <a:rPr lang="kk-KZ" sz="2200" b="1" dirty="0" smtClean="0">
                <a:latin typeface="Times New Roman" pitchFamily="18" charset="0"/>
                <a:cs typeface="Times New Roman" pitchFamily="18" charset="0"/>
              </a:rPr>
              <a:t>Облыстық клиникалық инфекциялық ауруханасы</a:t>
            </a:r>
            <a:endParaRPr lang="ru-RU" sz="2200" dirty="0">
              <a:latin typeface="Times New Roman" pitchFamily="18" charset="0"/>
              <a:cs typeface="Times New Roman" pitchFamily="18" charset="0"/>
            </a:endParaRPr>
          </a:p>
        </p:txBody>
      </p:sp>
      <p:sp>
        <p:nvSpPr>
          <p:cNvPr id="1026" name="Rectangle 2"/>
          <p:cNvSpPr>
            <a:spLocks noChangeArrowheads="1"/>
          </p:cNvSpPr>
          <p:nvPr/>
        </p:nvSpPr>
        <p:spPr bwMode="auto">
          <a:xfrm>
            <a:off x="0"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1025" name="Picture 1"/>
          <p:cNvPicPr>
            <a:picLocks noChangeAspect="1" noChangeArrowheads="1"/>
          </p:cNvPicPr>
          <p:nvPr/>
        </p:nvPicPr>
        <p:blipFill>
          <a:blip r:embed="rId2" cstate="print"/>
          <a:srcRect/>
          <a:stretch>
            <a:fillRect/>
          </a:stretch>
        </p:blipFill>
        <p:spPr bwMode="auto">
          <a:xfrm>
            <a:off x="184732" y="841276"/>
            <a:ext cx="4603294" cy="4464496"/>
          </a:xfrm>
          <a:prstGeom prst="rect">
            <a:avLst/>
          </a:prstGeom>
          <a:noFill/>
        </p:spPr>
      </p:pic>
      <p:sp>
        <p:nvSpPr>
          <p:cNvPr id="8" name="Прямоугольник 7"/>
          <p:cNvSpPr/>
          <p:nvPr/>
        </p:nvSpPr>
        <p:spPr>
          <a:xfrm>
            <a:off x="4932040" y="985292"/>
            <a:ext cx="4010136" cy="3785652"/>
          </a:xfrm>
          <a:prstGeom prst="rect">
            <a:avLst/>
          </a:prstGeom>
        </p:spPr>
        <p:txBody>
          <a:bodyPr wrap="square">
            <a:spAutoFit/>
          </a:bodyPr>
          <a:lstStyle/>
          <a:p>
            <a:r>
              <a:rPr lang="kk-KZ" sz="2000" b="1" dirty="0" smtClean="0">
                <a:latin typeface="Times New Roman" pitchFamily="18" charset="0"/>
                <a:cs typeface="Times New Roman" pitchFamily="18" charset="0"/>
              </a:rPr>
              <a:t>     </a:t>
            </a:r>
            <a:r>
              <a:rPr lang="kk-KZ" sz="2000" dirty="0" smtClean="0">
                <a:latin typeface="Times New Roman" pitchFamily="18" charset="0"/>
                <a:cs typeface="Times New Roman" pitchFamily="18" charset="0"/>
              </a:rPr>
              <a:t>Ғимарат 1959 жылы салынған. Жалпы керует саны 135. Оның ішінде вирус бөлімі -55, ішек инфекциясы бөлімі -55, ауа- тамшылы бөлімі -22, реанимация бөлімі -3 керуетке есептелген.</a:t>
            </a:r>
            <a:r>
              <a:rPr lang="kk-KZ" sz="2000" b="1" dirty="0" smtClean="0">
                <a:latin typeface="Times New Roman" pitchFamily="18" charset="0"/>
                <a:cs typeface="Times New Roman" pitchFamily="18" charset="0"/>
              </a:rPr>
              <a:t>  </a:t>
            </a:r>
          </a:p>
          <a:p>
            <a:r>
              <a:rPr lang="kk-KZ" sz="2000" dirty="0" smtClean="0">
                <a:latin typeface="Times New Roman" pitchFamily="18" charset="0"/>
                <a:cs typeface="Times New Roman" pitchFamily="18" charset="0"/>
              </a:rPr>
              <a:t>    Жалпы қызметкерлер саны -135.  26 -дәрігерлер, 58 -орта буын медицина қызметкерлері, 25 -кіші буын қызметкерлері, 26 -қосымша қызметкерлер  жұыс жасайды.   </a:t>
            </a:r>
          </a:p>
          <a:p>
            <a:r>
              <a:rPr lang="kk-KZ" sz="2000" dirty="0" smtClean="0">
                <a:latin typeface="Times New Roman" pitchFamily="18" charset="0"/>
                <a:cs typeface="Times New Roman" pitchFamily="18" charset="0"/>
              </a:rPr>
              <a:t>    </a:t>
            </a:r>
            <a:endParaRPr lang="ru-RU" sz="2000" dirty="0">
              <a:latin typeface="Times New Roman" pitchFamily="18" charset="0"/>
              <a:cs typeface="Times New Roman" pitchFamily="18" charset="0"/>
            </a:endParaRPr>
          </a:p>
        </p:txBody>
      </p:sp>
      <p:pic>
        <p:nvPicPr>
          <p:cNvPr id="6" name="Рисунок 5"/>
          <p:cNvPicPr>
            <a:picLocks noChangeAspect="1"/>
          </p:cNvPicPr>
          <p:nvPr/>
        </p:nvPicPr>
        <p:blipFill>
          <a:blip r:embed="rId3" cstate="print"/>
          <a:stretch>
            <a:fillRect/>
          </a:stretch>
        </p:blipFill>
        <p:spPr>
          <a:xfrm>
            <a:off x="8264962" y="125927"/>
            <a:ext cx="677213" cy="571334"/>
          </a:xfrm>
          <a:prstGeom prst="rect">
            <a:avLst/>
          </a:prstGeom>
        </p:spPr>
      </p:pic>
    </p:spTree>
    <p:extLst>
      <p:ext uri="{BB962C8B-B14F-4D97-AF65-F5344CB8AC3E}">
        <p14:creationId xmlns:p14="http://schemas.microsoft.com/office/powerpoint/2010/main" val="16651651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stretch>
            <a:fillRect/>
          </a:stretch>
        </p:blipFill>
        <p:spPr>
          <a:xfrm>
            <a:off x="8264962" y="125927"/>
            <a:ext cx="677213" cy="571334"/>
          </a:xfrm>
          <a:prstGeom prst="rect">
            <a:avLst/>
          </a:prstGeom>
        </p:spPr>
      </p:pic>
      <p:graphicFrame>
        <p:nvGraphicFramePr>
          <p:cNvPr id="6" name="Схема 5"/>
          <p:cNvGraphicFramePr/>
          <p:nvPr>
            <p:extLst>
              <p:ext uri="{D42A27DB-BD31-4B8C-83A1-F6EECF244321}">
                <p14:modId xmlns:p14="http://schemas.microsoft.com/office/powerpoint/2010/main" val="490272446"/>
              </p:ext>
            </p:extLst>
          </p:nvPr>
        </p:nvGraphicFramePr>
        <p:xfrm>
          <a:off x="928662" y="1000112"/>
          <a:ext cx="7286676" cy="4071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Прямоугольник 3"/>
          <p:cNvSpPr/>
          <p:nvPr/>
        </p:nvSpPr>
        <p:spPr>
          <a:xfrm>
            <a:off x="1000100" y="5000640"/>
            <a:ext cx="7358114" cy="369332"/>
          </a:xfrm>
          <a:prstGeom prst="rect">
            <a:avLst/>
          </a:prstGeom>
        </p:spPr>
        <p:txBody>
          <a:bodyPr wrap="square">
            <a:spAutoFit/>
          </a:bodyPr>
          <a:lstStyle/>
          <a:p>
            <a:r>
              <a:rPr lang="ru-RU" dirty="0" smtClean="0">
                <a:latin typeface="Times New Roman" panose="02020603050405020304" pitchFamily="18" charset="0"/>
                <a:cs typeface="Times New Roman" panose="02020603050405020304" pitchFamily="18" charset="0"/>
                <a:hlinkClick r:id="rId8"/>
              </a:rPr>
              <a:t>https://www.cdc.gov/infectioncontrol/pdf/guidelines/isolation-guidelines.pdf</a:t>
            </a:r>
            <a:endParaRPr lang="ru-RU" dirty="0"/>
          </a:p>
        </p:txBody>
      </p:sp>
    </p:spTree>
    <p:extLst>
      <p:ext uri="{BB962C8B-B14F-4D97-AF65-F5344CB8AC3E}">
        <p14:creationId xmlns:p14="http://schemas.microsoft.com/office/powerpoint/2010/main" val="30731010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55576" y="1177313"/>
            <a:ext cx="7344816" cy="400110"/>
          </a:xfrm>
          <a:prstGeom prst="rect">
            <a:avLst/>
          </a:prstGeom>
        </p:spPr>
        <p:txBody>
          <a:bodyPr wrap="square">
            <a:spAutoFit/>
          </a:bodyPr>
          <a:lstStyle/>
          <a:p>
            <a:r>
              <a:rPr lang="kk-KZ" b="1" dirty="0" smtClean="0">
                <a:latin typeface="Times New Roman" pitchFamily="18" charset="0"/>
                <a:cs typeface="Times New Roman" pitchFamily="18" charset="0"/>
              </a:rPr>
              <a:t>       </a:t>
            </a:r>
            <a:r>
              <a:rPr lang="kk-KZ" sz="2000" dirty="0" smtClean="0">
                <a:latin typeface="Times New Roman" pitchFamily="18" charset="0"/>
                <a:cs typeface="Times New Roman" pitchFamily="18" charset="0"/>
              </a:rPr>
              <a:t>  </a:t>
            </a:r>
            <a:endParaRPr lang="ru-RU" sz="2000" dirty="0">
              <a:latin typeface="Times New Roman" pitchFamily="18" charset="0"/>
              <a:cs typeface="Times New Roman" pitchFamily="18" charset="0"/>
            </a:endParaRPr>
          </a:p>
        </p:txBody>
      </p:sp>
      <p:graphicFrame>
        <p:nvGraphicFramePr>
          <p:cNvPr id="50178" name="Object 2"/>
          <p:cNvGraphicFramePr>
            <a:graphicFrameLocks noChangeAspect="1"/>
          </p:cNvGraphicFramePr>
          <p:nvPr>
            <p:extLst>
              <p:ext uri="{D42A27DB-BD31-4B8C-83A1-F6EECF244321}">
                <p14:modId xmlns:p14="http://schemas.microsoft.com/office/powerpoint/2010/main" val="40162565"/>
              </p:ext>
            </p:extLst>
          </p:nvPr>
        </p:nvGraphicFramePr>
        <p:xfrm>
          <a:off x="4403725" y="190500"/>
          <a:ext cx="4100513" cy="4884738"/>
        </p:xfrm>
        <a:graphic>
          <a:graphicData uri="http://schemas.openxmlformats.org/presentationml/2006/ole">
            <mc:AlternateContent xmlns:mc="http://schemas.openxmlformats.org/markup-compatibility/2006">
              <mc:Choice xmlns:v="urn:schemas-microsoft-com:vml" Requires="v">
                <p:oleObj spid="_x0000_s53412" name="Документ" r:id="rId4" imgW="7505910" imgH="9032163" progId="Word.Document.12">
                  <p:embed/>
                </p:oleObj>
              </mc:Choice>
              <mc:Fallback>
                <p:oleObj name="Документ" r:id="rId4" imgW="7505910" imgH="9032163" progId="Word.Document.12">
                  <p:embed/>
                  <p:pic>
                    <p:nvPicPr>
                      <p:cNvPr id="0" name="Picture 1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3725" y="190500"/>
                        <a:ext cx="4100513" cy="4884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179" name="Object 3"/>
          <p:cNvGraphicFramePr>
            <a:graphicFrameLocks noChangeAspect="1"/>
          </p:cNvGraphicFramePr>
          <p:nvPr/>
        </p:nvGraphicFramePr>
        <p:xfrm>
          <a:off x="496888" y="212725"/>
          <a:ext cx="3630612" cy="5397500"/>
        </p:xfrm>
        <a:graphic>
          <a:graphicData uri="http://schemas.openxmlformats.org/presentationml/2006/ole">
            <mc:AlternateContent xmlns:mc="http://schemas.openxmlformats.org/markup-compatibility/2006">
              <mc:Choice xmlns:v="urn:schemas-microsoft-com:vml" Requires="v">
                <p:oleObj spid="_x0000_s53413" name="Документ" r:id="rId7" imgW="6401750" imgH="9266157" progId="Word.Document.12">
                  <p:embed/>
                </p:oleObj>
              </mc:Choice>
              <mc:Fallback>
                <p:oleObj name="Документ" r:id="rId7" imgW="6401750" imgH="9266157" progId="Word.Document.12">
                  <p:embed/>
                  <p:pic>
                    <p:nvPicPr>
                      <p:cNvPr id="0" name="Picture 16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888" y="212725"/>
                        <a:ext cx="3630612" cy="539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 name="Рисунок 6"/>
          <p:cNvPicPr>
            <a:picLocks noChangeAspect="1"/>
          </p:cNvPicPr>
          <p:nvPr/>
        </p:nvPicPr>
        <p:blipFill>
          <a:blip r:embed="rId9" cstate="print"/>
          <a:stretch>
            <a:fillRect/>
          </a:stretch>
        </p:blipFill>
        <p:spPr>
          <a:xfrm>
            <a:off x="8395381" y="125927"/>
            <a:ext cx="677213" cy="571334"/>
          </a:xfrm>
          <a:prstGeom prst="rect">
            <a:avLst/>
          </a:prstGeom>
        </p:spPr>
      </p:pic>
      <p:sp>
        <p:nvSpPr>
          <p:cNvPr id="6" name="Прямоугольник 5"/>
          <p:cNvSpPr/>
          <p:nvPr/>
        </p:nvSpPr>
        <p:spPr>
          <a:xfrm>
            <a:off x="500034" y="5214954"/>
            <a:ext cx="8001056" cy="369332"/>
          </a:xfrm>
          <a:prstGeom prst="rect">
            <a:avLst/>
          </a:prstGeom>
        </p:spPr>
        <p:txBody>
          <a:bodyPr wrap="square">
            <a:spAutoFit/>
          </a:bodyPr>
          <a:lstStyle/>
          <a:p>
            <a:pPr>
              <a:lnSpc>
                <a:spcPct val="100000"/>
              </a:lnSpc>
            </a:pPr>
            <a:r>
              <a:rPr lang="en-US" dirty="0" smtClean="0">
                <a:latin typeface="Times New Roman" pitchFamily="18" charset="0"/>
                <a:cs typeface="Times New Roman" pitchFamily="18" charset="0"/>
                <a:hlinkClick r:id="rId10"/>
              </a:rPr>
              <a:t>https://www.cdc.gov/infectioncontrol/guidelines/isolation/index.html</a:t>
            </a:r>
            <a:endParaRPr lang="kk-KZ"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6651651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stretch>
            <a:fillRect/>
          </a:stretch>
        </p:blipFill>
        <p:spPr>
          <a:xfrm>
            <a:off x="8122704" y="125924"/>
            <a:ext cx="819472" cy="691351"/>
          </a:xfrm>
          <a:prstGeom prst="rect">
            <a:avLst/>
          </a:prstGeom>
        </p:spPr>
      </p:pic>
      <p:sp>
        <p:nvSpPr>
          <p:cNvPr id="4" name="Прямоугольник 3"/>
          <p:cNvSpPr/>
          <p:nvPr/>
        </p:nvSpPr>
        <p:spPr>
          <a:xfrm>
            <a:off x="539552" y="409228"/>
            <a:ext cx="7128791" cy="461665"/>
          </a:xfrm>
          <a:prstGeom prst="rect">
            <a:avLst/>
          </a:prstGeom>
        </p:spPr>
        <p:txBody>
          <a:bodyPr wrap="square">
            <a:spAutoFit/>
          </a:bodyPr>
          <a:lstStyle/>
          <a:p>
            <a:pPr algn="ctr"/>
            <a:r>
              <a:rPr lang="kk-KZ" sz="2400" b="1" dirty="0" smtClean="0">
                <a:latin typeface="Times New Roman" panose="02020603050405020304" pitchFamily="18" charset="0"/>
                <a:cs typeface="Times New Roman" panose="02020603050405020304" pitchFamily="18" charset="0"/>
              </a:rPr>
              <a:t>Микроорганизмдердің берілу жолдары : </a:t>
            </a:r>
            <a:endParaRPr lang="ru-RU" sz="2400" dirty="0"/>
          </a:p>
        </p:txBody>
      </p:sp>
      <p:sp>
        <p:nvSpPr>
          <p:cNvPr id="8" name="TextBox 7"/>
          <p:cNvSpPr txBox="1"/>
          <p:nvPr/>
        </p:nvSpPr>
        <p:spPr>
          <a:xfrm>
            <a:off x="539552" y="1129308"/>
            <a:ext cx="8136904" cy="1938992"/>
          </a:xfrm>
          <a:prstGeom prst="rect">
            <a:avLst/>
          </a:prstGeom>
          <a:noFill/>
        </p:spPr>
        <p:txBody>
          <a:bodyPr wrap="square" rtlCol="0">
            <a:spAutoFit/>
          </a:bodyPr>
          <a:lstStyle/>
          <a:p>
            <a:pPr marL="285750" indent="-285750">
              <a:buFont typeface="Wingdings" pitchFamily="2" charset="2"/>
              <a:buChar char="q"/>
            </a:pPr>
            <a:r>
              <a:rPr lang="kk-KZ" sz="2000" dirty="0" smtClean="0">
                <a:latin typeface="Times New Roman" pitchFamily="18" charset="0"/>
                <a:cs typeface="Times New Roman" pitchFamily="18" charset="0"/>
              </a:rPr>
              <a:t>Қатынастық таралу </a:t>
            </a:r>
          </a:p>
          <a:p>
            <a:pPr marL="285750" indent="-285750">
              <a:buFont typeface="Wingdings" pitchFamily="2" charset="2"/>
              <a:buChar char="q"/>
            </a:pPr>
            <a:endParaRPr lang="kk-KZ" sz="2000" dirty="0" smtClean="0">
              <a:latin typeface="Times New Roman" pitchFamily="18" charset="0"/>
              <a:cs typeface="Times New Roman" pitchFamily="18" charset="0"/>
            </a:endParaRPr>
          </a:p>
          <a:p>
            <a:pPr marL="285750" indent="-285750">
              <a:buFont typeface="Wingdings" pitchFamily="2" charset="2"/>
              <a:buChar char="q"/>
            </a:pPr>
            <a:r>
              <a:rPr lang="kk-KZ" sz="2000" dirty="0" smtClean="0">
                <a:latin typeface="Times New Roman" pitchFamily="18" charset="0"/>
                <a:cs typeface="Times New Roman" pitchFamily="18" charset="0"/>
              </a:rPr>
              <a:t>Тамшылы таралу</a:t>
            </a:r>
          </a:p>
          <a:p>
            <a:pPr marL="285750" indent="-285750">
              <a:buFont typeface="Wingdings" pitchFamily="2" charset="2"/>
              <a:buChar char="q"/>
            </a:pPr>
            <a:endParaRPr lang="kk-KZ" sz="2000" dirty="0" smtClean="0">
              <a:latin typeface="Times New Roman" pitchFamily="18" charset="0"/>
              <a:cs typeface="Times New Roman" pitchFamily="18" charset="0"/>
            </a:endParaRPr>
          </a:p>
          <a:p>
            <a:pPr marL="285750" indent="-285750">
              <a:buFont typeface="Wingdings" pitchFamily="2" charset="2"/>
              <a:buChar char="q"/>
            </a:pPr>
            <a:r>
              <a:rPr lang="kk-KZ" sz="2000" dirty="0" smtClean="0">
                <a:latin typeface="Times New Roman" pitchFamily="18" charset="0"/>
                <a:cs typeface="Times New Roman" pitchFamily="18" charset="0"/>
              </a:rPr>
              <a:t>Ауа- тамшылы таралу</a:t>
            </a:r>
          </a:p>
          <a:p>
            <a:pPr marL="285750" indent="-285750"/>
            <a:endParaRPr lang="kk-KZ" sz="20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9264884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stretch>
            <a:fillRect/>
          </a:stretch>
        </p:blipFill>
        <p:spPr>
          <a:xfrm>
            <a:off x="8122704" y="125924"/>
            <a:ext cx="819472" cy="691351"/>
          </a:xfrm>
          <a:prstGeom prst="rect">
            <a:avLst/>
          </a:prstGeom>
        </p:spPr>
      </p:pic>
      <p:sp>
        <p:nvSpPr>
          <p:cNvPr id="4" name="Прямоугольник 3"/>
          <p:cNvSpPr/>
          <p:nvPr/>
        </p:nvSpPr>
        <p:spPr>
          <a:xfrm>
            <a:off x="539552" y="409228"/>
            <a:ext cx="7128791" cy="461665"/>
          </a:xfrm>
          <a:prstGeom prst="rect">
            <a:avLst/>
          </a:prstGeom>
        </p:spPr>
        <p:txBody>
          <a:bodyPr wrap="square">
            <a:spAutoFit/>
          </a:bodyPr>
          <a:lstStyle/>
          <a:p>
            <a:pPr algn="ctr"/>
            <a:r>
              <a:rPr lang="kk-KZ" sz="2400" b="1" dirty="0" smtClean="0">
                <a:latin typeface="Times New Roman" panose="02020603050405020304" pitchFamily="18" charset="0"/>
                <a:cs typeface="Times New Roman" panose="02020603050405020304" pitchFamily="18" charset="0"/>
              </a:rPr>
              <a:t>Қатынастық берілу: </a:t>
            </a:r>
            <a:endParaRPr lang="ru-RU" sz="2400" dirty="0"/>
          </a:p>
        </p:txBody>
      </p:sp>
      <p:sp>
        <p:nvSpPr>
          <p:cNvPr id="8" name="TextBox 7"/>
          <p:cNvSpPr txBox="1"/>
          <p:nvPr/>
        </p:nvSpPr>
        <p:spPr>
          <a:xfrm>
            <a:off x="539552" y="1129308"/>
            <a:ext cx="8136904" cy="4093428"/>
          </a:xfrm>
          <a:prstGeom prst="rect">
            <a:avLst/>
          </a:prstGeom>
          <a:noFill/>
        </p:spPr>
        <p:txBody>
          <a:bodyPr wrap="square" rtlCol="0">
            <a:spAutoFit/>
          </a:bodyPr>
          <a:lstStyle/>
          <a:p>
            <a:pPr marL="285750" indent="-285750">
              <a:buFont typeface="Wingdings" pitchFamily="2" charset="2"/>
              <a:buChar char="q"/>
            </a:pPr>
            <a:r>
              <a:rPr lang="kk-KZ" sz="2000" b="1" dirty="0" smtClean="0">
                <a:latin typeface="Times New Roman" pitchFamily="18" charset="0"/>
                <a:cs typeface="Times New Roman" pitchFamily="18" charset="0"/>
              </a:rPr>
              <a:t>Тікелей қатынастық таралу </a:t>
            </a:r>
            <a:r>
              <a:rPr lang="kk-KZ" sz="2000" dirty="0" smtClean="0">
                <a:latin typeface="Times New Roman" pitchFamily="18" charset="0"/>
                <a:cs typeface="Times New Roman" pitchFamily="18" charset="0"/>
              </a:rPr>
              <a:t>-микроорганизмдер  жұқтырған немесе колонизацияланған адамнан екінші адамға тікелей немесе жанама байланыс арқылы берілгенде пайда болады.                                          Мысалы, медициналық қызметкер микроорганизмдерімен ластанған қолдары арқылы екінші науқасқа өткізу арқылы жүргізіледі.</a:t>
            </a:r>
          </a:p>
          <a:p>
            <a:pPr marL="285750" indent="-285750">
              <a:buFont typeface="Wingdings" pitchFamily="2" charset="2"/>
              <a:buChar char="q"/>
            </a:pPr>
            <a:endParaRPr lang="kk-KZ" sz="2000" dirty="0" smtClean="0">
              <a:latin typeface="Times New Roman" pitchFamily="18" charset="0"/>
              <a:cs typeface="Times New Roman" pitchFamily="18" charset="0"/>
            </a:endParaRPr>
          </a:p>
          <a:p>
            <a:pPr marL="285750" indent="-285750">
              <a:buFont typeface="Wingdings" pitchFamily="2" charset="2"/>
              <a:buChar char="q"/>
            </a:pPr>
            <a:endParaRPr lang="kk-KZ" sz="2000" dirty="0" smtClean="0">
              <a:latin typeface="Times New Roman" pitchFamily="18" charset="0"/>
              <a:cs typeface="Times New Roman" pitchFamily="18" charset="0"/>
            </a:endParaRPr>
          </a:p>
          <a:p>
            <a:pPr marL="285750" indent="-285750">
              <a:buFont typeface="Wingdings" pitchFamily="2" charset="2"/>
              <a:buChar char="q"/>
            </a:pPr>
            <a:r>
              <a:rPr lang="kk-KZ" sz="2000" b="1" dirty="0" smtClean="0">
                <a:latin typeface="Times New Roman" pitchFamily="18" charset="0"/>
                <a:cs typeface="Times New Roman" pitchFamily="18" charset="0"/>
              </a:rPr>
              <a:t>Жанама таралу- </a:t>
            </a:r>
            <a:r>
              <a:rPr lang="kk-KZ" sz="2000" dirty="0" smtClean="0">
                <a:latin typeface="Times New Roman" pitchFamily="18" charset="0"/>
                <a:cs typeface="Times New Roman" pitchFamily="18" charset="0"/>
              </a:rPr>
              <a:t>микроорганизмдермен ластанған жабдық, тамақ, су арқылы берілуін білдіреді.                                                                         Медицина қызметкерлерінің қол гигиенасын сақтамаудан.                     Науқастарда зарарсыздандырылмаған жабдықтар пайдалану арқылы беріледі. </a:t>
            </a:r>
          </a:p>
          <a:p>
            <a:pPr marL="285750" indent="-285750"/>
            <a:endParaRPr lang="kk-KZ" sz="20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9264884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28596" y="285732"/>
            <a:ext cx="7715304" cy="830993"/>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37" tIns="45718" rIns="91437" bIns="45718" rtlCol="0">
            <a:spAutoFit/>
          </a:bodyPr>
          <a:lstStyle/>
          <a:p>
            <a:pPr algn="ctr"/>
            <a:r>
              <a:rPr lang="ru-RU" sz="2400" dirty="0" smtClean="0">
                <a:solidFill>
                  <a:schemeClr val="tx1"/>
                </a:solidFill>
                <a:latin typeface="Times New Roman" panose="02020603050405020304" pitchFamily="18" charset="0"/>
                <a:cs typeface="Times New Roman" panose="02020603050405020304" pitchFamily="18" charset="0"/>
              </a:rPr>
              <a:t>Стандартные и контактные меры предосторожности            </a:t>
            </a:r>
          </a:p>
          <a:p>
            <a:pPr algn="ctr"/>
            <a:r>
              <a:rPr lang="ru-RU" sz="2400" dirty="0" smtClean="0">
                <a:solidFill>
                  <a:schemeClr val="tx1"/>
                </a:solidFill>
                <a:latin typeface="Times New Roman" panose="02020603050405020304" pitchFamily="18" charset="0"/>
                <a:cs typeface="Times New Roman" panose="02020603050405020304" pitchFamily="18" charset="0"/>
              </a:rPr>
              <a:t>при инфекционных заболевании </a:t>
            </a:r>
            <a:endParaRPr lang="ru-RU" sz="2400" dirty="0">
              <a:solidFill>
                <a:schemeClr val="tx1"/>
              </a:solidFill>
              <a:latin typeface="Times New Roman" panose="02020603050405020304" pitchFamily="18" charset="0"/>
              <a:cs typeface="Times New Roman" panose="02020603050405020304" pitchFamily="18" charset="0"/>
            </a:endParaRPr>
          </a:p>
        </p:txBody>
      </p:sp>
      <p:graphicFrame>
        <p:nvGraphicFramePr>
          <p:cNvPr id="28" name="Таблица 27"/>
          <p:cNvGraphicFramePr>
            <a:graphicFrameLocks noGrp="1"/>
          </p:cNvGraphicFramePr>
          <p:nvPr>
            <p:extLst/>
          </p:nvPr>
        </p:nvGraphicFramePr>
        <p:xfrm>
          <a:off x="928662" y="1142988"/>
          <a:ext cx="7189718" cy="2423198"/>
        </p:xfrm>
        <a:graphic>
          <a:graphicData uri="http://schemas.openxmlformats.org/drawingml/2006/table">
            <a:tbl>
              <a:tblPr firstRow="1" bandRow="1">
                <a:tableStyleId>{5C22544A-7EE6-4342-B048-85BDC9FD1C3A}</a:tableStyleId>
              </a:tblPr>
              <a:tblGrid>
                <a:gridCol w="653611">
                  <a:extLst>
                    <a:ext uri="{9D8B030D-6E8A-4147-A177-3AD203B41FA5}">
                      <a16:colId xmlns="" xmlns:a16="http://schemas.microsoft.com/office/drawing/2014/main" val="20002"/>
                    </a:ext>
                  </a:extLst>
                </a:gridCol>
                <a:gridCol w="653611">
                  <a:extLst>
                    <a:ext uri="{9D8B030D-6E8A-4147-A177-3AD203B41FA5}">
                      <a16:colId xmlns="" xmlns:a16="http://schemas.microsoft.com/office/drawing/2014/main" val="20003"/>
                    </a:ext>
                  </a:extLst>
                </a:gridCol>
                <a:gridCol w="653611">
                  <a:extLst>
                    <a:ext uri="{9D8B030D-6E8A-4147-A177-3AD203B41FA5}">
                      <a16:colId xmlns="" xmlns:a16="http://schemas.microsoft.com/office/drawing/2014/main" val="20004"/>
                    </a:ext>
                  </a:extLst>
                </a:gridCol>
                <a:gridCol w="653611">
                  <a:extLst>
                    <a:ext uri="{9D8B030D-6E8A-4147-A177-3AD203B41FA5}">
                      <a16:colId xmlns="" xmlns:a16="http://schemas.microsoft.com/office/drawing/2014/main" val="20005"/>
                    </a:ext>
                  </a:extLst>
                </a:gridCol>
                <a:gridCol w="653611">
                  <a:extLst>
                    <a:ext uri="{9D8B030D-6E8A-4147-A177-3AD203B41FA5}">
                      <a16:colId xmlns="" xmlns:a16="http://schemas.microsoft.com/office/drawing/2014/main" val="20006"/>
                    </a:ext>
                  </a:extLst>
                </a:gridCol>
                <a:gridCol w="653611">
                  <a:extLst>
                    <a:ext uri="{9D8B030D-6E8A-4147-A177-3AD203B41FA5}">
                      <a16:colId xmlns="" xmlns:a16="http://schemas.microsoft.com/office/drawing/2014/main" val="20007"/>
                    </a:ext>
                  </a:extLst>
                </a:gridCol>
                <a:gridCol w="653611">
                  <a:extLst>
                    <a:ext uri="{9D8B030D-6E8A-4147-A177-3AD203B41FA5}">
                      <a16:colId xmlns="" xmlns:a16="http://schemas.microsoft.com/office/drawing/2014/main" val="20008"/>
                    </a:ext>
                  </a:extLst>
                </a:gridCol>
                <a:gridCol w="653611">
                  <a:extLst>
                    <a:ext uri="{9D8B030D-6E8A-4147-A177-3AD203B41FA5}">
                      <a16:colId xmlns="" xmlns:a16="http://schemas.microsoft.com/office/drawing/2014/main" val="20009"/>
                    </a:ext>
                  </a:extLst>
                </a:gridCol>
                <a:gridCol w="653611">
                  <a:extLst>
                    <a:ext uri="{9D8B030D-6E8A-4147-A177-3AD203B41FA5}">
                      <a16:colId xmlns="" xmlns:a16="http://schemas.microsoft.com/office/drawing/2014/main" val="20010"/>
                    </a:ext>
                  </a:extLst>
                </a:gridCol>
                <a:gridCol w="653611">
                  <a:extLst>
                    <a:ext uri="{9D8B030D-6E8A-4147-A177-3AD203B41FA5}">
                      <a16:colId xmlns="" xmlns:a16="http://schemas.microsoft.com/office/drawing/2014/main" val="20011"/>
                    </a:ext>
                  </a:extLst>
                </a:gridCol>
                <a:gridCol w="653608">
                  <a:extLst>
                    <a:ext uri="{9D8B030D-6E8A-4147-A177-3AD203B41FA5}">
                      <a16:colId xmlns="" xmlns:a16="http://schemas.microsoft.com/office/drawing/2014/main" val="20012"/>
                    </a:ext>
                  </a:extLst>
                </a:gridCol>
              </a:tblGrid>
              <a:tr h="498829">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u-RU" sz="1500" b="0" dirty="0" smtClean="0">
                          <a:solidFill>
                            <a:schemeClr val="tx1"/>
                          </a:solidFill>
                        </a:rPr>
                        <a:t>.</a:t>
                      </a:r>
                      <a:endParaRPr lang="ru-RU" sz="1500" b="0" dirty="0">
                        <a:solidFill>
                          <a:schemeClr val="tx1"/>
                        </a:solidFill>
                      </a:endParaRP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294968">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 xmlns:a16="http://schemas.microsoft.com/office/drawing/2014/main" val="10005"/>
                  </a:ext>
                </a:extLst>
              </a:tr>
              <a:tr h="294968">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 xmlns:a16="http://schemas.microsoft.com/office/drawing/2014/main" val="10002"/>
                  </a:ext>
                </a:extLst>
              </a:tr>
              <a:tr h="294968">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 xmlns:a16="http://schemas.microsoft.com/office/drawing/2014/main" val="10003"/>
                  </a:ext>
                </a:extLst>
              </a:tr>
              <a:tr h="359501">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 xmlns:a16="http://schemas.microsoft.com/office/drawing/2014/main" val="10004"/>
                  </a:ext>
                </a:extLst>
              </a:tr>
              <a:tr h="294968">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CC"/>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CC"/>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CC"/>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CC"/>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CC"/>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CC"/>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CC"/>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CC"/>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CC"/>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CC"/>
                    </a:solid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CC"/>
                    </a:solidFill>
                  </a:tcPr>
                </a:tc>
                <a:extLst>
                  <a:ext uri="{0D108BD9-81ED-4DB2-BD59-A6C34878D82A}">
                    <a16:rowId xmlns="" xmlns:a16="http://schemas.microsoft.com/office/drawing/2014/main" val="10006"/>
                  </a:ext>
                </a:extLst>
              </a:tr>
              <a:tr h="345668">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sz="1500" dirty="0"/>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7"/>
                  </a:ext>
                </a:extLst>
              </a:tr>
            </a:tbl>
          </a:graphicData>
        </a:graphic>
      </p:graphicFrame>
      <p:pic>
        <p:nvPicPr>
          <p:cNvPr id="4" name="Picture 8" descr="手アイコンを洗浄、アウトライン スタイル のイラスト素材・ベクタ - . Image 730563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100" y="1214426"/>
            <a:ext cx="504056" cy="379081"/>
          </a:xfrm>
          <a:prstGeom prst="roundRect">
            <a:avLst>
              <a:gd name="adj" fmla="val 8594"/>
            </a:avLst>
          </a:prstGeom>
          <a:solidFill>
            <a:srgbClr val="FFFFFF">
              <a:shade val="85000"/>
            </a:srgbClr>
          </a:solidFill>
          <a:ln>
            <a:noFill/>
          </a:ln>
          <a:effectLst/>
          <a:extLst/>
        </p:spPr>
      </p:pic>
      <p:pic>
        <p:nvPicPr>
          <p:cNvPr id="8" name="Рисунок 7"/>
          <p:cNvPicPr>
            <a:picLocks noChangeAspect="1"/>
          </p:cNvPicPr>
          <p:nvPr/>
        </p:nvPicPr>
        <p:blipFill rotWithShape="1">
          <a:blip r:embed="rId4" cstate="print"/>
          <a:srcRect l="9622" r="7864"/>
          <a:stretch/>
        </p:blipFill>
        <p:spPr>
          <a:xfrm>
            <a:off x="5572132" y="1214426"/>
            <a:ext cx="504056" cy="420047"/>
          </a:xfrm>
          <a:prstGeom prst="roundRect">
            <a:avLst>
              <a:gd name="adj" fmla="val 8594"/>
            </a:avLst>
          </a:prstGeom>
          <a:solidFill>
            <a:srgbClr val="FFFFFF">
              <a:shade val="85000"/>
            </a:srgbClr>
          </a:solidFill>
          <a:ln>
            <a:noFill/>
          </a:ln>
          <a:effectLst/>
        </p:spPr>
      </p:pic>
      <p:pic>
        <p:nvPicPr>
          <p:cNvPr id="1026" name="Picture 2" descr="Медицинские средства индивидуальной защиты, защиты Covid19 в больнице  Иллюстрация вектора - иллюстрации насчитывающей плоско, персона: 17759401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600" t="23071" r="8967" b="7000"/>
          <a:stretch/>
        </p:blipFill>
        <p:spPr bwMode="auto">
          <a:xfrm>
            <a:off x="2285984" y="1214426"/>
            <a:ext cx="524471" cy="389667"/>
          </a:xfrm>
          <a:prstGeom prst="roundRect">
            <a:avLst>
              <a:gd name="adj" fmla="val 8594"/>
            </a:avLst>
          </a:prstGeom>
          <a:solidFill>
            <a:srgbClr val="FFFFFF">
              <a:shade val="85000"/>
            </a:srgbClr>
          </a:solidFill>
          <a:ln>
            <a:noFill/>
          </a:ln>
          <a:effectLst/>
          <a:extLst/>
        </p:spPr>
      </p:pic>
      <p:pic>
        <p:nvPicPr>
          <p:cNvPr id="1028" name="Picture 4" descr="Неспецифическая профилактика респираторных инфекций. Правила поведения в  транспорте"/>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823" t="9356" r="28880"/>
          <a:stretch/>
        </p:blipFill>
        <p:spPr bwMode="auto">
          <a:xfrm>
            <a:off x="1714480" y="1214426"/>
            <a:ext cx="443180" cy="388219"/>
          </a:xfrm>
          <a:prstGeom prst="roundRect">
            <a:avLst>
              <a:gd name="adj" fmla="val 8594"/>
            </a:avLst>
          </a:prstGeom>
          <a:solidFill>
            <a:srgbClr val="FFFFFF">
              <a:shade val="85000"/>
            </a:srgbClr>
          </a:solidFill>
          <a:ln>
            <a:noFill/>
          </a:ln>
          <a:effectLst/>
          <a:extLst/>
        </p:spPr>
      </p:pic>
      <p:pic>
        <p:nvPicPr>
          <p:cNvPr id="1030" name="Picture 6" descr="住院, 医院, 患者图标在Corona Medical Activity"/>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720" b="7536"/>
          <a:stretch/>
        </p:blipFill>
        <p:spPr bwMode="auto">
          <a:xfrm>
            <a:off x="3643306" y="1214425"/>
            <a:ext cx="500066" cy="364019"/>
          </a:xfrm>
          <a:prstGeom prst="roundRect">
            <a:avLst/>
          </a:prstGeom>
          <a:noFill/>
          <a:extLst>
            <a:ext uri="{909E8E84-426E-40DD-AFC4-6F175D3DCCD1}">
              <a14:hiddenFill xmlns:a14="http://schemas.microsoft.com/office/drawing/2010/main">
                <a:solidFill>
                  <a:srgbClr val="FFFFFF"/>
                </a:solidFill>
              </a14:hiddenFill>
            </a:ext>
          </a:extLst>
        </p:spPr>
      </p:pic>
      <p:pic>
        <p:nvPicPr>
          <p:cNvPr id="1032" name="Picture 8" descr="Набор инструментов хирургических &quot;МТ&quot; по ТУ 9437-031-40686779-2008 в  исполнении: оториноларингологический НИЛОР-&quot;МТ&quo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28926" y="1214426"/>
            <a:ext cx="498958" cy="415798"/>
          </a:xfrm>
          <a:prstGeom prst="roundRect">
            <a:avLst>
              <a:gd name="adj" fmla="val 8594"/>
            </a:avLst>
          </a:prstGeom>
          <a:solidFill>
            <a:srgbClr val="FFFFFF">
              <a:shade val="85000"/>
            </a:srgbClr>
          </a:solidFill>
          <a:ln>
            <a:noFill/>
          </a:ln>
          <a:effectLst/>
          <a:extLst/>
        </p:spPr>
      </p:pic>
      <p:pic>
        <p:nvPicPr>
          <p:cNvPr id="1034" name="Picture 10" descr="Cleaning service icon spray bucket and mop Vector Imag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396" t="19073" r="18858" b="14949"/>
          <a:stretch/>
        </p:blipFill>
        <p:spPr bwMode="auto">
          <a:xfrm>
            <a:off x="4283433" y="1206384"/>
            <a:ext cx="567308" cy="354568"/>
          </a:xfrm>
          <a:prstGeom prst="roundRect">
            <a:avLst>
              <a:gd name="adj" fmla="val 8594"/>
            </a:avLst>
          </a:prstGeom>
          <a:solidFill>
            <a:srgbClr val="FFFFFF">
              <a:shade val="85000"/>
            </a:srgbClr>
          </a:solidFill>
          <a:ln>
            <a:noFill/>
          </a:ln>
          <a:effectLst/>
          <a:extLst/>
        </p:spPr>
      </p:pic>
      <p:pic>
        <p:nvPicPr>
          <p:cNvPr id="1040" name="Picture 16" descr="Washing Machine With A Wash Basin And Cleaning Stuff Stock Illustration -  Download Image Now - iStock"/>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1508" t="3570" r="13983"/>
          <a:stretch/>
        </p:blipFill>
        <p:spPr bwMode="auto">
          <a:xfrm>
            <a:off x="4929190" y="1214426"/>
            <a:ext cx="481932" cy="413884"/>
          </a:xfrm>
          <a:prstGeom prst="roundRect">
            <a:avLst>
              <a:gd name="adj" fmla="val 8594"/>
            </a:avLst>
          </a:prstGeom>
          <a:solidFill>
            <a:srgbClr val="FFFFFF">
              <a:shade val="85000"/>
            </a:srgbClr>
          </a:solidFill>
          <a:ln>
            <a:noFill/>
          </a:ln>
          <a:effectLst/>
          <a:extLst/>
        </p:spPr>
      </p:pic>
      <p:pic>
        <p:nvPicPr>
          <p:cNvPr id="1044" name="Picture 20" descr="Push The Wheelchair Nurse, Wheelchair Clipart, Nurse Vector, Vector Png PNG  and Vector with Transparent Background for Free Download"/>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1024" t="2659" r="6290" b="7568"/>
          <a:stretch/>
        </p:blipFill>
        <p:spPr bwMode="auto">
          <a:xfrm>
            <a:off x="6286512" y="1214426"/>
            <a:ext cx="455884" cy="412467"/>
          </a:xfrm>
          <a:prstGeom prst="roundRect">
            <a:avLst>
              <a:gd name="adj" fmla="val 8594"/>
            </a:avLst>
          </a:prstGeom>
          <a:solidFill>
            <a:srgbClr val="FFFFFF">
              <a:shade val="85000"/>
            </a:srgbClr>
          </a:solidFill>
          <a:ln>
            <a:noFill/>
          </a:ln>
          <a:effectLst/>
          <a:extLst/>
        </p:spPr>
      </p:pic>
      <p:pic>
        <p:nvPicPr>
          <p:cNvPr id="1046" name="Picture 22" descr="Vaccine Management System | Vaccine Cloud Salesforce"/>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7853" r="2331"/>
          <a:stretch/>
        </p:blipFill>
        <p:spPr bwMode="auto">
          <a:xfrm>
            <a:off x="6858016" y="1214426"/>
            <a:ext cx="504056" cy="402458"/>
          </a:xfrm>
          <a:prstGeom prst="roundRect">
            <a:avLst>
              <a:gd name="adj" fmla="val 8594"/>
            </a:avLst>
          </a:prstGeom>
          <a:solidFill>
            <a:srgbClr val="FFFFFF">
              <a:shade val="85000"/>
            </a:srgbClr>
          </a:solidFill>
          <a:ln>
            <a:noFill/>
          </a:ln>
          <a:effectLst/>
          <a:extLst/>
        </p:spPr>
      </p:pic>
      <p:pic>
        <p:nvPicPr>
          <p:cNvPr id="1048" name="Picture 24" descr="Знак &quot;Посторонним вход запрещен&quo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00958" y="1214426"/>
            <a:ext cx="560311" cy="3824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8" name="Таблица 67"/>
          <p:cNvGraphicFramePr>
            <a:graphicFrameLocks noGrp="1"/>
          </p:cNvGraphicFramePr>
          <p:nvPr>
            <p:extLst/>
          </p:nvPr>
        </p:nvGraphicFramePr>
        <p:xfrm>
          <a:off x="179513" y="3643318"/>
          <a:ext cx="8762662" cy="1905000"/>
        </p:xfrm>
        <a:graphic>
          <a:graphicData uri="http://schemas.openxmlformats.org/drawingml/2006/table">
            <a:tbl>
              <a:tblPr firstRow="1" bandRow="1">
                <a:tableStyleId>{5C22544A-7EE6-4342-B048-85BDC9FD1C3A}</a:tableStyleId>
              </a:tblPr>
              <a:tblGrid>
                <a:gridCol w="1224135">
                  <a:extLst>
                    <a:ext uri="{9D8B030D-6E8A-4147-A177-3AD203B41FA5}">
                      <a16:colId xmlns="" xmlns:a16="http://schemas.microsoft.com/office/drawing/2014/main" val="20000"/>
                    </a:ext>
                  </a:extLst>
                </a:gridCol>
                <a:gridCol w="7538527">
                  <a:extLst>
                    <a:ext uri="{9D8B030D-6E8A-4147-A177-3AD203B41FA5}">
                      <a16:colId xmlns="" xmlns:a16="http://schemas.microsoft.com/office/drawing/2014/main" val="20001"/>
                    </a:ext>
                  </a:extLst>
                </a:gridCol>
              </a:tblGrid>
              <a:tr h="288228">
                <a:tc>
                  <a:txBody>
                    <a:bodyPr/>
                    <a:lstStyle/>
                    <a:p>
                      <a:r>
                        <a:rPr lang="kk-KZ" sz="1000" dirty="0" smtClean="0">
                          <a:solidFill>
                            <a:schemeClr val="tx1"/>
                          </a:solidFill>
                          <a:latin typeface="Times New Roman" pitchFamily="18" charset="0"/>
                          <a:cs typeface="Times New Roman" pitchFamily="18" charset="0"/>
                        </a:rPr>
                        <a:t>Цветавая кодировка</a:t>
                      </a:r>
                      <a:endParaRPr lang="ru-RU" sz="1000" dirty="0">
                        <a:solidFill>
                          <a:schemeClr val="tx1"/>
                        </a:solidFill>
                        <a:latin typeface="Times New Roman" pitchFamily="18" charset="0"/>
                        <a:cs typeface="Times New Roman" pitchFamily="18" charset="0"/>
                      </a:endParaRP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kk-KZ" sz="1000" dirty="0" smtClean="0">
                          <a:solidFill>
                            <a:schemeClr val="tx1"/>
                          </a:solidFill>
                          <a:latin typeface="Times New Roman" pitchFamily="18" charset="0"/>
                          <a:cs typeface="Times New Roman" pitchFamily="18" charset="0"/>
                        </a:rPr>
                        <a:t>Инфекционные заболевание</a:t>
                      </a:r>
                      <a:endParaRPr lang="ru-RU" sz="1000" dirty="0">
                        <a:solidFill>
                          <a:schemeClr val="tx1"/>
                        </a:solidFill>
                        <a:latin typeface="Times New Roman" pitchFamily="18" charset="0"/>
                        <a:cs typeface="Times New Roman" pitchFamily="18" charset="0"/>
                      </a:endParaRP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126114">
                <a:tc>
                  <a:txBody>
                    <a:bodyPr/>
                    <a:lstStyle/>
                    <a:p>
                      <a:pPr marL="0" marR="0" indent="0" algn="l" defTabSz="914361" rtl="0" eaLnBrk="1" fontAlgn="auto" latinLnBrk="0" hangingPunct="1">
                        <a:lnSpc>
                          <a:spcPct val="100000"/>
                        </a:lnSpc>
                        <a:spcBef>
                          <a:spcPts val="0"/>
                        </a:spcBef>
                        <a:spcAft>
                          <a:spcPts val="0"/>
                        </a:spcAft>
                        <a:buClrTx/>
                        <a:buSzTx/>
                        <a:buFontTx/>
                        <a:buNone/>
                        <a:tabLst/>
                        <a:defRPr/>
                      </a:pPr>
                      <a:r>
                        <a:rPr lang="kk-KZ" sz="1000" dirty="0" smtClean="0">
                          <a:latin typeface="Times New Roman" pitchFamily="18" charset="0"/>
                          <a:cs typeface="Times New Roman" pitchFamily="18" charset="0"/>
                        </a:rPr>
                        <a:t>Оранжевый</a:t>
                      </a:r>
                      <a:r>
                        <a:rPr lang="kk-KZ" sz="1000" baseline="0" dirty="0" smtClean="0">
                          <a:latin typeface="Times New Roman" pitchFamily="18" charset="0"/>
                          <a:cs typeface="Times New Roman" pitchFamily="18" charset="0"/>
                        </a:rPr>
                        <a:t> цвет</a:t>
                      </a:r>
                      <a:endParaRPr lang="ru-RU" sz="1000" dirty="0" smtClean="0">
                        <a:latin typeface="Times New Roman" pitchFamily="18" charset="0"/>
                        <a:cs typeface="Times New Roman" pitchFamily="18" charset="0"/>
                      </a:endParaRP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kk-KZ" sz="1000" dirty="0" smtClean="0">
                          <a:latin typeface="Times New Roman" pitchFamily="18" charset="0"/>
                          <a:cs typeface="Times New Roman" pitchFamily="18" charset="0"/>
                        </a:rPr>
                        <a:t>Контактные инфекции (</a:t>
                      </a:r>
                      <a:r>
                        <a:rPr lang="ru-RU" sz="1000" dirty="0" smtClean="0">
                          <a:latin typeface="Times New Roman" pitchFamily="18" charset="0"/>
                          <a:cs typeface="Times New Roman" pitchFamily="18" charset="0"/>
                        </a:rPr>
                        <a:t>диарея, </a:t>
                      </a:r>
                      <a:r>
                        <a:rPr lang="ru-RU" sz="1000" dirty="0" err="1" smtClean="0">
                          <a:latin typeface="Times New Roman" pitchFamily="18" charset="0"/>
                          <a:cs typeface="Times New Roman" pitchFamily="18" charset="0"/>
                        </a:rPr>
                        <a:t>C.difficile</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Ротавирус</a:t>
                      </a:r>
                      <a:r>
                        <a:rPr lang="ru-RU" sz="1000" dirty="0" smtClean="0">
                          <a:latin typeface="Times New Roman" pitchFamily="18" charset="0"/>
                          <a:cs typeface="Times New Roman" pitchFamily="18" charset="0"/>
                        </a:rPr>
                        <a:t>,  </a:t>
                      </a:r>
                      <a:r>
                        <a:rPr lang="en-US" sz="1000" dirty="0" smtClean="0">
                          <a:latin typeface="Times New Roman" pitchFamily="18" charset="0"/>
                          <a:cs typeface="Times New Roman" pitchFamily="18" charset="0"/>
                        </a:rPr>
                        <a:t>E</a:t>
                      </a:r>
                      <a:r>
                        <a:rPr lang="ru-RU" sz="1000" dirty="0" smtClean="0">
                          <a:latin typeface="Times New Roman" pitchFamily="18" charset="0"/>
                          <a:cs typeface="Times New Roman" pitchFamily="18" charset="0"/>
                        </a:rPr>
                        <a:t>.</a:t>
                      </a:r>
                      <a:r>
                        <a:rPr lang="en-US" sz="1000" dirty="0" smtClean="0">
                          <a:latin typeface="Times New Roman" pitchFamily="18" charset="0"/>
                          <a:cs typeface="Times New Roman" pitchFamily="18" charset="0"/>
                        </a:rPr>
                        <a:t>coli</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энтеровирус</a:t>
                      </a:r>
                      <a:r>
                        <a:rPr lang="ru-RU" sz="1000" dirty="0" smtClean="0">
                          <a:latin typeface="Times New Roman" pitchFamily="18" charset="0"/>
                          <a:cs typeface="Times New Roman" pitchFamily="18" charset="0"/>
                        </a:rPr>
                        <a:t>,  сальмонеллез, </a:t>
                      </a:r>
                      <a:r>
                        <a:rPr lang="ru-RU" sz="1000" dirty="0" err="1" smtClean="0">
                          <a:latin typeface="Times New Roman" pitchFamily="18" charset="0"/>
                          <a:cs typeface="Times New Roman" pitchFamily="18" charset="0"/>
                        </a:rPr>
                        <a:t>шигеллез</a:t>
                      </a:r>
                      <a:r>
                        <a:rPr lang="ru-RU" sz="1000" dirty="0" smtClean="0">
                          <a:latin typeface="Times New Roman" pitchFamily="18" charset="0"/>
                          <a:cs typeface="Times New Roman" pitchFamily="18" charset="0"/>
                        </a:rPr>
                        <a:t>, холера, гепатит А)</a:t>
                      </a:r>
                      <a:endParaRPr lang="ru-RU" sz="1000" dirty="0">
                        <a:latin typeface="Times New Roman" pitchFamily="18" charset="0"/>
                        <a:cs typeface="Times New Roman" pitchFamily="18" charset="0"/>
                      </a:endParaRP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111828">
                <a:tc>
                  <a:txBody>
                    <a:bodyPr/>
                    <a:lstStyle/>
                    <a:p>
                      <a:pPr marL="0" marR="0" indent="0" algn="l" defTabSz="914361" rtl="0" eaLnBrk="1" fontAlgn="auto" latinLnBrk="0" hangingPunct="1">
                        <a:lnSpc>
                          <a:spcPct val="100000"/>
                        </a:lnSpc>
                        <a:spcBef>
                          <a:spcPts val="0"/>
                        </a:spcBef>
                        <a:spcAft>
                          <a:spcPts val="0"/>
                        </a:spcAft>
                        <a:buClrTx/>
                        <a:buSzTx/>
                        <a:buFontTx/>
                        <a:buNone/>
                        <a:tabLst/>
                        <a:defRPr/>
                      </a:pPr>
                      <a:r>
                        <a:rPr lang="kk-KZ" sz="1000" dirty="0" smtClean="0">
                          <a:latin typeface="Times New Roman" pitchFamily="18" charset="0"/>
                          <a:cs typeface="Times New Roman" pitchFamily="18" charset="0"/>
                        </a:rPr>
                        <a:t>Зеленый цвет</a:t>
                      </a: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kk-KZ" sz="1000" dirty="0" smtClean="0">
                          <a:latin typeface="Times New Roman" pitchFamily="18" charset="0"/>
                          <a:cs typeface="Times New Roman" pitchFamily="18" charset="0"/>
                        </a:rPr>
                        <a:t>Капельные инфекции (коклюш, грипп)</a:t>
                      </a:r>
                      <a:endParaRPr lang="ru-RU" sz="1000" dirty="0">
                        <a:latin typeface="Times New Roman" pitchFamily="18" charset="0"/>
                        <a:cs typeface="Times New Roman" pitchFamily="18" charset="0"/>
                      </a:endParaRP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0">
                <a:tc>
                  <a:txBody>
                    <a:bodyPr/>
                    <a:lstStyle/>
                    <a:p>
                      <a:pPr marL="0" marR="0" indent="0" algn="l" defTabSz="914361" rtl="0" eaLnBrk="1" fontAlgn="auto" latinLnBrk="0" hangingPunct="1">
                        <a:lnSpc>
                          <a:spcPct val="100000"/>
                        </a:lnSpc>
                        <a:spcBef>
                          <a:spcPts val="0"/>
                        </a:spcBef>
                        <a:spcAft>
                          <a:spcPts val="0"/>
                        </a:spcAft>
                        <a:buClrTx/>
                        <a:buSzTx/>
                        <a:buFontTx/>
                        <a:buNone/>
                        <a:tabLst/>
                        <a:defRPr/>
                      </a:pPr>
                      <a:r>
                        <a:rPr lang="kk-KZ" sz="1000" dirty="0" smtClean="0">
                          <a:latin typeface="Times New Roman" pitchFamily="18" charset="0"/>
                          <a:cs typeface="Times New Roman" pitchFamily="18" charset="0"/>
                        </a:rPr>
                        <a:t>Синий цвет</a:t>
                      </a: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ru-RU" sz="1000" dirty="0" smtClean="0">
                          <a:latin typeface="Times New Roman" pitchFamily="18" charset="0"/>
                          <a:cs typeface="Times New Roman" pitchFamily="18" charset="0"/>
                        </a:rPr>
                        <a:t>Воздушный</a:t>
                      </a:r>
                      <a:r>
                        <a:rPr lang="ru-RU" sz="1000" baseline="0" dirty="0" smtClean="0">
                          <a:latin typeface="Times New Roman" pitchFamily="18" charset="0"/>
                          <a:cs typeface="Times New Roman" pitchFamily="18" charset="0"/>
                        </a:rPr>
                        <a:t> капельный инфекций (туберкулез,  ветряная оспа, краснуха, корь,  дифтерия глотки, менингококковый менингит, легочная чума, </a:t>
                      </a:r>
                      <a:r>
                        <a:rPr lang="ru-RU" sz="1000" baseline="0" dirty="0" err="1" smtClean="0">
                          <a:latin typeface="Times New Roman" pitchFamily="18" charset="0"/>
                          <a:cs typeface="Times New Roman" pitchFamily="18" charset="0"/>
                        </a:rPr>
                        <a:t>коронавирусная</a:t>
                      </a:r>
                      <a:r>
                        <a:rPr lang="ru-RU" sz="1000" baseline="0" dirty="0" smtClean="0">
                          <a:latin typeface="Times New Roman" pitchFamily="18" charset="0"/>
                          <a:cs typeface="Times New Roman" pitchFamily="18" charset="0"/>
                        </a:rPr>
                        <a:t> инфекция Covid-19,  ОРВИ, грипп, </a:t>
                      </a:r>
                      <a:r>
                        <a:rPr lang="ru-RU" sz="1000" baseline="0" dirty="0" err="1" smtClean="0">
                          <a:latin typeface="Times New Roman" pitchFamily="18" charset="0"/>
                          <a:cs typeface="Times New Roman" pitchFamily="18" charset="0"/>
                        </a:rPr>
                        <a:t>парагрипп</a:t>
                      </a:r>
                      <a:r>
                        <a:rPr lang="ru-RU" sz="1000" baseline="0" dirty="0" smtClean="0">
                          <a:latin typeface="Times New Roman" pitchFamily="18" charset="0"/>
                          <a:cs typeface="Times New Roman" pitchFamily="18" charset="0"/>
                        </a:rPr>
                        <a:t>, аденовирусная инфекция,  эпидемический паротит.</a:t>
                      </a:r>
                      <a:endParaRPr lang="ru-RU" sz="1000" dirty="0">
                        <a:latin typeface="Times New Roman" pitchFamily="18" charset="0"/>
                        <a:cs typeface="Times New Roman" pitchFamily="18" charset="0"/>
                      </a:endParaRP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0">
                <a:tc>
                  <a:txBody>
                    <a:bodyPr/>
                    <a:lstStyle/>
                    <a:p>
                      <a:pPr marL="0" marR="0" indent="0" algn="l" defTabSz="914361" rtl="0" eaLnBrk="1" fontAlgn="auto" latinLnBrk="0" hangingPunct="1">
                        <a:lnSpc>
                          <a:spcPct val="100000"/>
                        </a:lnSpc>
                        <a:spcBef>
                          <a:spcPts val="0"/>
                        </a:spcBef>
                        <a:spcAft>
                          <a:spcPts val="0"/>
                        </a:spcAft>
                        <a:buClrTx/>
                        <a:buSzTx/>
                        <a:buFontTx/>
                        <a:buNone/>
                        <a:tabLst/>
                        <a:defRPr/>
                      </a:pPr>
                      <a:r>
                        <a:rPr lang="kk-KZ" sz="1000" dirty="0" smtClean="0">
                          <a:latin typeface="Times New Roman" pitchFamily="18" charset="0"/>
                          <a:cs typeface="Times New Roman" pitchFamily="18" charset="0"/>
                        </a:rPr>
                        <a:t>Фиолетовый</a:t>
                      </a:r>
                      <a:r>
                        <a:rPr lang="kk-KZ" sz="1000" baseline="0" dirty="0" smtClean="0">
                          <a:latin typeface="Times New Roman" pitchFamily="18" charset="0"/>
                          <a:cs typeface="Times New Roman" pitchFamily="18" charset="0"/>
                        </a:rPr>
                        <a:t> </a:t>
                      </a:r>
                      <a:r>
                        <a:rPr lang="kk-KZ" sz="1000" dirty="0" smtClean="0">
                          <a:latin typeface="Times New Roman" pitchFamily="18" charset="0"/>
                          <a:cs typeface="Times New Roman" pitchFamily="18" charset="0"/>
                        </a:rPr>
                        <a:t>цвет</a:t>
                      </a: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CC"/>
                    </a:solidFill>
                  </a:tcPr>
                </a:tc>
                <a:tc>
                  <a:txBody>
                    <a:bodyPr/>
                    <a:lstStyle/>
                    <a:p>
                      <a:r>
                        <a:rPr lang="ru-RU" sz="1000" dirty="0" smtClean="0">
                          <a:latin typeface="Times New Roman" pitchFamily="18" charset="0"/>
                          <a:cs typeface="Times New Roman" pitchFamily="18" charset="0"/>
                        </a:rPr>
                        <a:t>Кишечные</a:t>
                      </a:r>
                      <a:r>
                        <a:rPr lang="ru-RU" sz="1000" baseline="0" dirty="0" smtClean="0">
                          <a:latin typeface="Times New Roman" pitchFamily="18" charset="0"/>
                          <a:cs typeface="Times New Roman" pitchFamily="18" charset="0"/>
                        </a:rPr>
                        <a:t> инфекции (холера, сальмонеллез,  </a:t>
                      </a:r>
                      <a:r>
                        <a:rPr lang="ru-RU" sz="1000" baseline="0" dirty="0" err="1" smtClean="0">
                          <a:latin typeface="Times New Roman" pitchFamily="18" charset="0"/>
                          <a:cs typeface="Times New Roman" pitchFamily="18" charset="0"/>
                        </a:rPr>
                        <a:t>шигеллез</a:t>
                      </a:r>
                      <a:r>
                        <a:rPr lang="ru-RU" sz="1000" baseline="0" dirty="0" smtClean="0">
                          <a:latin typeface="Times New Roman" pitchFamily="18" charset="0"/>
                          <a:cs typeface="Times New Roman" pitchFamily="18" charset="0"/>
                        </a:rPr>
                        <a:t>, </a:t>
                      </a:r>
                      <a:r>
                        <a:rPr lang="en-US" sz="1000" baseline="0" dirty="0" smtClean="0">
                          <a:latin typeface="Times New Roman" pitchFamily="18" charset="0"/>
                          <a:cs typeface="Times New Roman" pitchFamily="18" charset="0"/>
                        </a:rPr>
                        <a:t>Clostridium difficile</a:t>
                      </a:r>
                      <a:r>
                        <a:rPr lang="ru-RU" sz="1000" baseline="0" dirty="0" smtClean="0">
                          <a:latin typeface="Times New Roman" pitchFamily="18" charset="0"/>
                          <a:cs typeface="Times New Roman" pitchFamily="18" charset="0"/>
                        </a:rPr>
                        <a:t> и др.)</a:t>
                      </a:r>
                      <a:endParaRPr lang="ru-RU" sz="1000" dirty="0">
                        <a:latin typeface="Times New Roman" pitchFamily="18" charset="0"/>
                        <a:cs typeface="Times New Roman" pitchFamily="18" charset="0"/>
                      </a:endParaRP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r h="169178">
                <a:tc>
                  <a:txBody>
                    <a:bodyPr/>
                    <a:lstStyle/>
                    <a:p>
                      <a:pPr marL="0" marR="0" indent="0" algn="l" defTabSz="914361" rtl="0" eaLnBrk="1" fontAlgn="auto" latinLnBrk="0" hangingPunct="1">
                        <a:lnSpc>
                          <a:spcPct val="100000"/>
                        </a:lnSpc>
                        <a:spcBef>
                          <a:spcPts val="0"/>
                        </a:spcBef>
                        <a:spcAft>
                          <a:spcPts val="0"/>
                        </a:spcAft>
                        <a:buClrTx/>
                        <a:buSzTx/>
                        <a:buFontTx/>
                        <a:buNone/>
                        <a:tabLst/>
                        <a:defRPr/>
                      </a:pPr>
                      <a:r>
                        <a:rPr lang="kk-KZ" sz="1000" dirty="0" smtClean="0">
                          <a:latin typeface="Times New Roman" pitchFamily="18" charset="0"/>
                          <a:cs typeface="Times New Roman" pitchFamily="18" charset="0"/>
                        </a:rPr>
                        <a:t>Красный цвет</a:t>
                      </a:r>
                      <a:endParaRPr lang="ru-RU" sz="1000" dirty="0" smtClean="0">
                        <a:latin typeface="Times New Roman" pitchFamily="18" charset="0"/>
                        <a:cs typeface="Times New Roman" pitchFamily="18" charset="0"/>
                      </a:endParaRP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ru-RU" sz="1000" dirty="0" smtClean="0">
                          <a:latin typeface="Times New Roman" pitchFamily="18" charset="0"/>
                          <a:cs typeface="Times New Roman" pitchFamily="18" charset="0"/>
                        </a:rPr>
                        <a:t>Особо опасные инфекции (чума,</a:t>
                      </a:r>
                      <a:r>
                        <a:rPr lang="ru-RU" sz="1000" baseline="0" dirty="0" smtClean="0">
                          <a:latin typeface="Times New Roman" pitchFamily="18" charset="0"/>
                          <a:cs typeface="Times New Roman" pitchFamily="18" charset="0"/>
                        </a:rPr>
                        <a:t> </a:t>
                      </a:r>
                      <a:r>
                        <a:rPr lang="kk-KZ" sz="1000" b="0" baseline="0" dirty="0" smtClean="0">
                          <a:latin typeface="Times New Roman" pitchFamily="18" charset="0"/>
                          <a:cs typeface="Times New Roman" pitchFamily="18" charset="0"/>
                        </a:rPr>
                        <a:t>ККГЛ, </a:t>
                      </a:r>
                      <a:r>
                        <a:rPr lang="kk-KZ" sz="1000" baseline="0" dirty="0" smtClean="0">
                          <a:latin typeface="Times New Roman" pitchFamily="18" charset="0"/>
                          <a:cs typeface="Times New Roman" pitchFamily="18" charset="0"/>
                        </a:rPr>
                        <a:t>тулеремия, сибирская инфекция)</a:t>
                      </a:r>
                      <a:endParaRPr lang="ru-RU" sz="1000" dirty="0">
                        <a:latin typeface="Times New Roman" pitchFamily="18" charset="0"/>
                        <a:cs typeface="Times New Roman" pitchFamily="18" charset="0"/>
                      </a:endParaRP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7"/>
                  </a:ext>
                </a:extLst>
              </a:tr>
              <a:tr h="169178">
                <a:tc>
                  <a:txBody>
                    <a:bodyPr/>
                    <a:lstStyle/>
                    <a:p>
                      <a:pPr marL="0" marR="0" indent="0" algn="l" defTabSz="914361" rtl="0" eaLnBrk="1" fontAlgn="auto" latinLnBrk="0" hangingPunct="1">
                        <a:lnSpc>
                          <a:spcPct val="100000"/>
                        </a:lnSpc>
                        <a:spcBef>
                          <a:spcPts val="0"/>
                        </a:spcBef>
                        <a:spcAft>
                          <a:spcPts val="0"/>
                        </a:spcAft>
                        <a:buClrTx/>
                        <a:buSzTx/>
                        <a:buFontTx/>
                        <a:buNone/>
                        <a:tabLst/>
                        <a:defRPr/>
                      </a:pPr>
                      <a:r>
                        <a:rPr lang="ru-RU" sz="1000" dirty="0" smtClean="0">
                          <a:latin typeface="Times New Roman" pitchFamily="18" charset="0"/>
                          <a:cs typeface="Times New Roman" pitchFamily="18" charset="0"/>
                        </a:rPr>
                        <a:t>Белый цвет</a:t>
                      </a: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sz="1000" dirty="0" smtClean="0">
                          <a:latin typeface="Times New Roman" pitchFamily="18" charset="0"/>
                          <a:cs typeface="Times New Roman" pitchFamily="18" charset="0"/>
                        </a:rPr>
                        <a:t>Защитная изоляция (</a:t>
                      </a:r>
                      <a:r>
                        <a:rPr lang="ru-RU" sz="1000" dirty="0" err="1" smtClean="0">
                          <a:latin typeface="Times New Roman" pitchFamily="18" charset="0"/>
                          <a:cs typeface="Times New Roman" pitchFamily="18" charset="0"/>
                        </a:rPr>
                        <a:t>иммунносупресивные</a:t>
                      </a:r>
                      <a:r>
                        <a:rPr lang="ru-RU" sz="1000" dirty="0" smtClean="0">
                          <a:latin typeface="Times New Roman" pitchFamily="18" charset="0"/>
                          <a:cs typeface="Times New Roman" pitchFamily="18" charset="0"/>
                        </a:rPr>
                        <a:t> пациенты)</a:t>
                      </a:r>
                      <a:endParaRPr lang="ru-RU" sz="1000" dirty="0">
                        <a:latin typeface="Times New Roman" pitchFamily="18" charset="0"/>
                        <a:cs typeface="Times New Roman" pitchFamily="18" charset="0"/>
                      </a:endParaRPr>
                    </a:p>
                  </a:txBody>
                  <a:tcPr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8"/>
                  </a:ext>
                </a:extLst>
              </a:tr>
            </a:tbl>
          </a:graphicData>
        </a:graphic>
      </p:graphicFrame>
      <p:sp>
        <p:nvSpPr>
          <p:cNvPr id="29" name="Блок-схема: узел 28"/>
          <p:cNvSpPr/>
          <p:nvPr/>
        </p:nvSpPr>
        <p:spPr>
          <a:xfrm>
            <a:off x="1185075" y="2643186"/>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30" name="Блок-схема: узел 29"/>
          <p:cNvSpPr/>
          <p:nvPr/>
        </p:nvSpPr>
        <p:spPr>
          <a:xfrm>
            <a:off x="1833773" y="2643186"/>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31" name="Блок-схема: узел 30"/>
          <p:cNvSpPr/>
          <p:nvPr/>
        </p:nvSpPr>
        <p:spPr>
          <a:xfrm>
            <a:off x="2482472" y="2643186"/>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32" name="Блок-схема: узел 31"/>
          <p:cNvSpPr/>
          <p:nvPr/>
        </p:nvSpPr>
        <p:spPr>
          <a:xfrm>
            <a:off x="3102606" y="2643186"/>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33" name="Блок-схема: узел 32"/>
          <p:cNvSpPr/>
          <p:nvPr/>
        </p:nvSpPr>
        <p:spPr>
          <a:xfrm>
            <a:off x="3751304" y="2643186"/>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34" name="Блок-схема: узел 33"/>
          <p:cNvSpPr/>
          <p:nvPr/>
        </p:nvSpPr>
        <p:spPr>
          <a:xfrm>
            <a:off x="4400003" y="2643186"/>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35" name="Блок-схема: узел 34"/>
          <p:cNvSpPr/>
          <p:nvPr/>
        </p:nvSpPr>
        <p:spPr>
          <a:xfrm>
            <a:off x="5101443" y="2643186"/>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42" name="Блок-схема: узел 41"/>
          <p:cNvSpPr/>
          <p:nvPr/>
        </p:nvSpPr>
        <p:spPr>
          <a:xfrm>
            <a:off x="5744330" y="2643186"/>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43" name="Блок-схема: узел 42"/>
          <p:cNvSpPr/>
          <p:nvPr/>
        </p:nvSpPr>
        <p:spPr>
          <a:xfrm>
            <a:off x="6364464" y="2633182"/>
            <a:ext cx="216024" cy="180020"/>
          </a:xfrm>
          <a:prstGeom prst="flowChartConnector">
            <a:avLst/>
          </a:prstGeom>
        </p:spPr>
        <p:style>
          <a:lnRef idx="2">
            <a:schemeClr val="dk1"/>
          </a:lnRef>
          <a:fillRef idx="1">
            <a:schemeClr val="lt1"/>
          </a:fillRef>
          <a:effectRef idx="0">
            <a:schemeClr val="dk1"/>
          </a:effectRef>
          <a:fontRef idx="minor">
            <a:schemeClr val="dk1"/>
          </a:fontRef>
        </p:style>
        <p:txBody>
          <a:bodyPr lIns="91437" tIns="45718" rIns="91437" bIns="45718" rtlCol="0" anchor="ctr"/>
          <a:lstStyle/>
          <a:p>
            <a:pPr algn="ctr"/>
            <a:endParaRPr lang="ru-RU"/>
          </a:p>
        </p:txBody>
      </p:sp>
      <p:sp>
        <p:nvSpPr>
          <p:cNvPr id="44" name="Блок-схема: узел 43"/>
          <p:cNvSpPr/>
          <p:nvPr/>
        </p:nvSpPr>
        <p:spPr>
          <a:xfrm>
            <a:off x="7643834" y="2643186"/>
            <a:ext cx="216024" cy="180020"/>
          </a:xfrm>
          <a:prstGeom prst="flowChartConnector">
            <a:avLst/>
          </a:prstGeom>
        </p:spPr>
        <p:style>
          <a:lnRef idx="2">
            <a:schemeClr val="dk1"/>
          </a:lnRef>
          <a:fillRef idx="1">
            <a:schemeClr val="lt1"/>
          </a:fillRef>
          <a:effectRef idx="0">
            <a:schemeClr val="dk1"/>
          </a:effectRef>
          <a:fontRef idx="minor">
            <a:schemeClr val="dk1"/>
          </a:fontRef>
        </p:style>
        <p:txBody>
          <a:bodyPr lIns="91437" tIns="45718" rIns="91437" bIns="45718" rtlCol="0" anchor="ctr"/>
          <a:lstStyle/>
          <a:p>
            <a:pPr algn="ctr"/>
            <a:endParaRPr lang="ru-RU"/>
          </a:p>
        </p:txBody>
      </p:sp>
      <p:sp>
        <p:nvSpPr>
          <p:cNvPr id="47" name="Блок-схема: узел 46"/>
          <p:cNvSpPr/>
          <p:nvPr/>
        </p:nvSpPr>
        <p:spPr>
          <a:xfrm>
            <a:off x="1123468" y="2000244"/>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48" name="Блок-схема: узел 47"/>
          <p:cNvSpPr/>
          <p:nvPr/>
        </p:nvSpPr>
        <p:spPr>
          <a:xfrm>
            <a:off x="2469252" y="2018816"/>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49" name="Блок-схема: узел 48"/>
          <p:cNvSpPr/>
          <p:nvPr/>
        </p:nvSpPr>
        <p:spPr>
          <a:xfrm>
            <a:off x="3740171" y="1981658"/>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50" name="Блок-схема: узел 49"/>
          <p:cNvSpPr/>
          <p:nvPr/>
        </p:nvSpPr>
        <p:spPr>
          <a:xfrm>
            <a:off x="4376962" y="2008698"/>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51" name="Блок-схема: узел 50"/>
          <p:cNvSpPr/>
          <p:nvPr/>
        </p:nvSpPr>
        <p:spPr>
          <a:xfrm>
            <a:off x="5072066" y="2000244"/>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52" name="Блок-схема: узел 51"/>
          <p:cNvSpPr/>
          <p:nvPr/>
        </p:nvSpPr>
        <p:spPr>
          <a:xfrm>
            <a:off x="5720764" y="2000244"/>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57" name="Блок-схема: узел 56"/>
          <p:cNvSpPr/>
          <p:nvPr/>
        </p:nvSpPr>
        <p:spPr>
          <a:xfrm>
            <a:off x="7000892" y="2000244"/>
            <a:ext cx="216024" cy="180020"/>
          </a:xfrm>
          <a:prstGeom prst="flowChartConnector">
            <a:avLst/>
          </a:prstGeom>
        </p:spPr>
        <p:style>
          <a:lnRef idx="2">
            <a:schemeClr val="dk1"/>
          </a:lnRef>
          <a:fillRef idx="1">
            <a:schemeClr val="lt1"/>
          </a:fillRef>
          <a:effectRef idx="0">
            <a:schemeClr val="dk1"/>
          </a:effectRef>
          <a:fontRef idx="minor">
            <a:schemeClr val="dk1"/>
          </a:fontRef>
        </p:style>
        <p:txBody>
          <a:bodyPr lIns="91437" tIns="45718" rIns="91437" bIns="45718" rtlCol="0" anchor="ctr"/>
          <a:lstStyle/>
          <a:p>
            <a:pPr algn="ctr"/>
            <a:endParaRPr lang="ru-RU"/>
          </a:p>
        </p:txBody>
      </p:sp>
      <p:sp>
        <p:nvSpPr>
          <p:cNvPr id="58" name="Блок-схема: узел 57"/>
          <p:cNvSpPr/>
          <p:nvPr/>
        </p:nvSpPr>
        <p:spPr>
          <a:xfrm>
            <a:off x="7000892" y="2285996"/>
            <a:ext cx="216024" cy="180020"/>
          </a:xfrm>
          <a:prstGeom prst="flowChartConnector">
            <a:avLst/>
          </a:prstGeom>
        </p:spPr>
        <p:style>
          <a:lnRef idx="2">
            <a:schemeClr val="dk1"/>
          </a:lnRef>
          <a:fillRef idx="1">
            <a:schemeClr val="lt1"/>
          </a:fillRef>
          <a:effectRef idx="0">
            <a:schemeClr val="dk1"/>
          </a:effectRef>
          <a:fontRef idx="minor">
            <a:schemeClr val="dk1"/>
          </a:fontRef>
        </p:style>
        <p:txBody>
          <a:bodyPr lIns="91437" tIns="45718" rIns="91437" bIns="45718" rtlCol="0" anchor="ctr"/>
          <a:lstStyle/>
          <a:p>
            <a:pPr algn="ctr"/>
            <a:endParaRPr lang="ru-RU"/>
          </a:p>
        </p:txBody>
      </p:sp>
      <p:sp>
        <p:nvSpPr>
          <p:cNvPr id="59" name="Блок-схема: узел 58"/>
          <p:cNvSpPr/>
          <p:nvPr/>
        </p:nvSpPr>
        <p:spPr>
          <a:xfrm>
            <a:off x="6357950" y="2285996"/>
            <a:ext cx="216024" cy="180020"/>
          </a:xfrm>
          <a:prstGeom prst="flowChartConnector">
            <a:avLst/>
          </a:prstGeom>
        </p:spPr>
        <p:style>
          <a:lnRef idx="2">
            <a:schemeClr val="dk1"/>
          </a:lnRef>
          <a:fillRef idx="1">
            <a:schemeClr val="lt1"/>
          </a:fillRef>
          <a:effectRef idx="0">
            <a:schemeClr val="dk1"/>
          </a:effectRef>
          <a:fontRef idx="minor">
            <a:schemeClr val="dk1"/>
          </a:fontRef>
        </p:style>
        <p:txBody>
          <a:bodyPr lIns="91437" tIns="45718" rIns="91437" bIns="45718" rtlCol="0" anchor="ctr"/>
          <a:lstStyle/>
          <a:p>
            <a:pPr algn="ctr"/>
            <a:endParaRPr lang="ru-RU"/>
          </a:p>
        </p:txBody>
      </p:sp>
      <p:sp>
        <p:nvSpPr>
          <p:cNvPr id="60" name="Блок-схема: узел 59"/>
          <p:cNvSpPr/>
          <p:nvPr/>
        </p:nvSpPr>
        <p:spPr>
          <a:xfrm>
            <a:off x="7000892" y="2643186"/>
            <a:ext cx="216024" cy="180020"/>
          </a:xfrm>
          <a:prstGeom prst="flowChartConnector">
            <a:avLst/>
          </a:prstGeom>
        </p:spPr>
        <p:style>
          <a:lnRef idx="2">
            <a:schemeClr val="dk1"/>
          </a:lnRef>
          <a:fillRef idx="1">
            <a:schemeClr val="lt1"/>
          </a:fillRef>
          <a:effectRef idx="0">
            <a:schemeClr val="dk1"/>
          </a:effectRef>
          <a:fontRef idx="minor">
            <a:schemeClr val="dk1"/>
          </a:fontRef>
        </p:style>
        <p:txBody>
          <a:bodyPr lIns="91437" tIns="45718" rIns="91437" bIns="45718" rtlCol="0" anchor="ctr"/>
          <a:lstStyle/>
          <a:p>
            <a:pPr algn="ctr"/>
            <a:endParaRPr lang="ru-RU"/>
          </a:p>
        </p:txBody>
      </p:sp>
      <p:sp>
        <p:nvSpPr>
          <p:cNvPr id="61" name="Блок-схема: узел 60"/>
          <p:cNvSpPr/>
          <p:nvPr/>
        </p:nvSpPr>
        <p:spPr>
          <a:xfrm>
            <a:off x="1123468" y="1706865"/>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62" name="Блок-схема: узел 61"/>
          <p:cNvSpPr/>
          <p:nvPr/>
        </p:nvSpPr>
        <p:spPr>
          <a:xfrm>
            <a:off x="2482472" y="1699748"/>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63" name="Блок-схема: узел 62"/>
          <p:cNvSpPr/>
          <p:nvPr/>
        </p:nvSpPr>
        <p:spPr>
          <a:xfrm>
            <a:off x="3073038" y="1701089"/>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64" name="Блок-схема: узел 63"/>
          <p:cNvSpPr/>
          <p:nvPr/>
        </p:nvSpPr>
        <p:spPr>
          <a:xfrm>
            <a:off x="3721736" y="1660314"/>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65" name="Блок-схема: узел 64"/>
          <p:cNvSpPr/>
          <p:nvPr/>
        </p:nvSpPr>
        <p:spPr>
          <a:xfrm>
            <a:off x="4346159" y="1681067"/>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66" name="Блок-схема: узел 65"/>
          <p:cNvSpPr/>
          <p:nvPr/>
        </p:nvSpPr>
        <p:spPr>
          <a:xfrm>
            <a:off x="5072066" y="1699748"/>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67" name="Блок-схема: узел 66"/>
          <p:cNvSpPr/>
          <p:nvPr/>
        </p:nvSpPr>
        <p:spPr>
          <a:xfrm>
            <a:off x="5744330" y="1690893"/>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69" name="Блок-схема: узел 68"/>
          <p:cNvSpPr/>
          <p:nvPr/>
        </p:nvSpPr>
        <p:spPr>
          <a:xfrm>
            <a:off x="1179525" y="2961296"/>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71" name="Блок-схема: узел 70"/>
          <p:cNvSpPr/>
          <p:nvPr/>
        </p:nvSpPr>
        <p:spPr>
          <a:xfrm>
            <a:off x="2465549" y="2952164"/>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72" name="Блок-схема: узел 71"/>
          <p:cNvSpPr/>
          <p:nvPr/>
        </p:nvSpPr>
        <p:spPr>
          <a:xfrm>
            <a:off x="3714744" y="2947524"/>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73" name="Блок-схема: узел 72"/>
          <p:cNvSpPr/>
          <p:nvPr/>
        </p:nvSpPr>
        <p:spPr>
          <a:xfrm>
            <a:off x="4432928" y="2961296"/>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74" name="Блок-схема: узел 73"/>
          <p:cNvSpPr/>
          <p:nvPr/>
        </p:nvSpPr>
        <p:spPr>
          <a:xfrm>
            <a:off x="5110619" y="2947524"/>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75" name="Блок-схема: узел 74"/>
          <p:cNvSpPr/>
          <p:nvPr/>
        </p:nvSpPr>
        <p:spPr>
          <a:xfrm>
            <a:off x="5727730" y="2955077"/>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77" name="Блок-схема: узел 76"/>
          <p:cNvSpPr/>
          <p:nvPr/>
        </p:nvSpPr>
        <p:spPr>
          <a:xfrm>
            <a:off x="1148515" y="2285996"/>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78" name="Блок-схема: узел 77"/>
          <p:cNvSpPr/>
          <p:nvPr/>
        </p:nvSpPr>
        <p:spPr>
          <a:xfrm>
            <a:off x="1797213" y="2285996"/>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79" name="Блок-схема: узел 78"/>
          <p:cNvSpPr/>
          <p:nvPr/>
        </p:nvSpPr>
        <p:spPr>
          <a:xfrm>
            <a:off x="2479177" y="2304577"/>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80" name="Блок-схема: узел 79"/>
          <p:cNvSpPr/>
          <p:nvPr/>
        </p:nvSpPr>
        <p:spPr>
          <a:xfrm>
            <a:off x="3102605" y="2285996"/>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81" name="Блок-схема: узел 80"/>
          <p:cNvSpPr/>
          <p:nvPr/>
        </p:nvSpPr>
        <p:spPr>
          <a:xfrm>
            <a:off x="3733577" y="2295776"/>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82" name="Блок-схема: узел 81"/>
          <p:cNvSpPr/>
          <p:nvPr/>
        </p:nvSpPr>
        <p:spPr>
          <a:xfrm>
            <a:off x="4376962" y="2302689"/>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83" name="Блок-схема: узел 82"/>
          <p:cNvSpPr/>
          <p:nvPr/>
        </p:nvSpPr>
        <p:spPr>
          <a:xfrm>
            <a:off x="5097113" y="2285996"/>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84" name="Блок-схема: узел 83"/>
          <p:cNvSpPr/>
          <p:nvPr/>
        </p:nvSpPr>
        <p:spPr>
          <a:xfrm>
            <a:off x="5734522" y="2276038"/>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pic>
        <p:nvPicPr>
          <p:cNvPr id="85" name="Рисунок 84"/>
          <p:cNvPicPr>
            <a:picLocks noChangeAspect="1"/>
          </p:cNvPicPr>
          <p:nvPr/>
        </p:nvPicPr>
        <p:blipFill>
          <a:blip r:embed="rId14" cstate="print"/>
          <a:stretch>
            <a:fillRect/>
          </a:stretch>
        </p:blipFill>
        <p:spPr>
          <a:xfrm>
            <a:off x="8264962" y="125927"/>
            <a:ext cx="677213" cy="571334"/>
          </a:xfrm>
          <a:prstGeom prst="rect">
            <a:avLst/>
          </a:prstGeom>
        </p:spPr>
      </p:pic>
      <p:sp>
        <p:nvSpPr>
          <p:cNvPr id="70" name="Блок-схема: узел 69"/>
          <p:cNvSpPr/>
          <p:nvPr/>
        </p:nvSpPr>
        <p:spPr>
          <a:xfrm>
            <a:off x="3143240" y="2928938"/>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86" name="Блок-схема: узел 85"/>
          <p:cNvSpPr/>
          <p:nvPr/>
        </p:nvSpPr>
        <p:spPr>
          <a:xfrm>
            <a:off x="1219953" y="3286128"/>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87" name="Блок-схема: узел 86"/>
          <p:cNvSpPr/>
          <p:nvPr/>
        </p:nvSpPr>
        <p:spPr>
          <a:xfrm>
            <a:off x="1868651" y="3286128"/>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88" name="Блок-схема: узел 87"/>
          <p:cNvSpPr/>
          <p:nvPr/>
        </p:nvSpPr>
        <p:spPr>
          <a:xfrm>
            <a:off x="2470488" y="3280016"/>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89" name="Блок-схема: узел 88"/>
          <p:cNvSpPr/>
          <p:nvPr/>
        </p:nvSpPr>
        <p:spPr>
          <a:xfrm>
            <a:off x="3137484" y="3286128"/>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90" name="Блок-схема: узел 89"/>
          <p:cNvSpPr/>
          <p:nvPr/>
        </p:nvSpPr>
        <p:spPr>
          <a:xfrm>
            <a:off x="3786182" y="3286128"/>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91" name="Блок-схема: узел 90"/>
          <p:cNvSpPr/>
          <p:nvPr/>
        </p:nvSpPr>
        <p:spPr>
          <a:xfrm>
            <a:off x="4434881" y="3286128"/>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92" name="Блок-схема: узел 91"/>
          <p:cNvSpPr/>
          <p:nvPr/>
        </p:nvSpPr>
        <p:spPr>
          <a:xfrm>
            <a:off x="5097113" y="3280016"/>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93" name="Блок-схема: узел 92"/>
          <p:cNvSpPr/>
          <p:nvPr/>
        </p:nvSpPr>
        <p:spPr>
          <a:xfrm>
            <a:off x="5720764" y="3280016"/>
            <a:ext cx="216024" cy="1800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ru-RU"/>
          </a:p>
        </p:txBody>
      </p:sp>
      <p:sp>
        <p:nvSpPr>
          <p:cNvPr id="94" name="Блок-схема: узел 93"/>
          <p:cNvSpPr/>
          <p:nvPr/>
        </p:nvSpPr>
        <p:spPr>
          <a:xfrm>
            <a:off x="6387072" y="3280016"/>
            <a:ext cx="216024" cy="180020"/>
          </a:xfrm>
          <a:prstGeom prst="flowChartConnector">
            <a:avLst/>
          </a:prstGeom>
        </p:spPr>
        <p:style>
          <a:lnRef idx="2">
            <a:schemeClr val="dk1"/>
          </a:lnRef>
          <a:fillRef idx="1">
            <a:schemeClr val="lt1"/>
          </a:fillRef>
          <a:effectRef idx="0">
            <a:schemeClr val="dk1"/>
          </a:effectRef>
          <a:fontRef idx="minor">
            <a:schemeClr val="dk1"/>
          </a:fontRef>
        </p:style>
        <p:txBody>
          <a:bodyPr lIns="91437" tIns="45718" rIns="91437" bIns="45718" rtlCol="0" anchor="ctr"/>
          <a:lstStyle/>
          <a:p>
            <a:pPr algn="ctr"/>
            <a:endParaRPr lang="ru-RU"/>
          </a:p>
        </p:txBody>
      </p:sp>
      <p:sp>
        <p:nvSpPr>
          <p:cNvPr id="95" name="Блок-схема: узел 94"/>
          <p:cNvSpPr/>
          <p:nvPr/>
        </p:nvSpPr>
        <p:spPr>
          <a:xfrm>
            <a:off x="7678712" y="3286128"/>
            <a:ext cx="216024" cy="180020"/>
          </a:xfrm>
          <a:prstGeom prst="flowChartConnector">
            <a:avLst/>
          </a:prstGeom>
        </p:spPr>
        <p:style>
          <a:lnRef idx="2">
            <a:schemeClr val="dk1"/>
          </a:lnRef>
          <a:fillRef idx="1">
            <a:schemeClr val="lt1"/>
          </a:fillRef>
          <a:effectRef idx="0">
            <a:schemeClr val="dk1"/>
          </a:effectRef>
          <a:fontRef idx="minor">
            <a:schemeClr val="dk1"/>
          </a:fontRef>
        </p:style>
        <p:txBody>
          <a:bodyPr lIns="91437" tIns="45718" rIns="91437" bIns="45718" rtlCol="0" anchor="ctr"/>
          <a:lstStyle/>
          <a:p>
            <a:pPr algn="ctr"/>
            <a:endParaRPr lang="ru-RU"/>
          </a:p>
        </p:txBody>
      </p:sp>
      <p:sp>
        <p:nvSpPr>
          <p:cNvPr id="96" name="Блок-схема: узел 95"/>
          <p:cNvSpPr/>
          <p:nvPr/>
        </p:nvSpPr>
        <p:spPr>
          <a:xfrm>
            <a:off x="7035770" y="3286128"/>
            <a:ext cx="216024" cy="180020"/>
          </a:xfrm>
          <a:prstGeom prst="flowChartConnector">
            <a:avLst/>
          </a:prstGeom>
        </p:spPr>
        <p:style>
          <a:lnRef idx="2">
            <a:schemeClr val="dk1"/>
          </a:lnRef>
          <a:fillRef idx="1">
            <a:schemeClr val="lt1"/>
          </a:fillRef>
          <a:effectRef idx="0">
            <a:schemeClr val="dk1"/>
          </a:effectRef>
          <a:fontRef idx="minor">
            <a:schemeClr val="dk1"/>
          </a:fontRef>
        </p:style>
        <p:txBody>
          <a:bodyPr lIns="91437" tIns="45718" rIns="91437" bIns="45718" rtlCol="0" anchor="ctr"/>
          <a:lstStyle/>
          <a:p>
            <a:pPr algn="ctr"/>
            <a:endParaRPr lang="ru-RU"/>
          </a:p>
        </p:txBody>
      </p:sp>
    </p:spTree>
    <p:extLst>
      <p:ext uri="{BB962C8B-B14F-4D97-AF65-F5344CB8AC3E}">
        <p14:creationId xmlns:p14="http://schemas.microsoft.com/office/powerpoint/2010/main" val="8206127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09228"/>
            <a:ext cx="8690655" cy="4708981"/>
          </a:xfrm>
          <a:prstGeom prst="rect">
            <a:avLst/>
          </a:prstGeom>
        </p:spPr>
        <p:txBody>
          <a:bodyPr wrap="square">
            <a:spAutoFit/>
          </a:bodyPr>
          <a:lstStyle/>
          <a:p>
            <a:pPr marL="285750" indent="-285750" algn="just"/>
            <a:r>
              <a:rPr lang="ru-RU" sz="2000" b="1" dirty="0" smtClean="0">
                <a:latin typeface="Times New Roman" pitchFamily="18" charset="0"/>
                <a:cs typeface="Times New Roman" pitchFamily="18" charset="0"/>
              </a:rPr>
              <a:t>АНЫҚТАМАСЫ:</a:t>
            </a:r>
          </a:p>
          <a:p>
            <a:pPr marL="285750" indent="-285750" algn="just"/>
            <a:endParaRPr lang="ru-RU" sz="2000" b="1" dirty="0" smtClean="0">
              <a:latin typeface="Times New Roman" pitchFamily="18" charset="0"/>
              <a:cs typeface="Times New Roman" pitchFamily="18" charset="0"/>
            </a:endParaRPr>
          </a:p>
          <a:p>
            <a:pPr marL="285750" indent="-285750" algn="just">
              <a:buFont typeface="Arial" panose="020B0604020202020204" pitchFamily="34" charset="0"/>
              <a:buChar char="•"/>
            </a:pPr>
            <a:r>
              <a:rPr lang="ru-RU" sz="2000" b="1" dirty="0" err="1" smtClean="0">
                <a:latin typeface="Times New Roman" pitchFamily="18" charset="0"/>
                <a:cs typeface="Times New Roman" pitchFamily="18" charset="0"/>
              </a:rPr>
              <a:t>Жедел</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ішек</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инфекциясы</a:t>
            </a:r>
            <a:r>
              <a:rPr lang="ru-RU" sz="2000" b="1" dirty="0" smtClean="0">
                <a:latin typeface="Times New Roman" pitchFamily="18" charset="0"/>
                <a:cs typeface="Times New Roman" pitchFamily="18" charset="0"/>
              </a:rPr>
              <a:t> (ЖІИ) </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асқазан-ішек жолының зақымдалуымен сипатталатын</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патогенді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және шартты</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патогенді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бактериялар</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вирустар</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тудыратын</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инфекциялық аурулар</a:t>
            </a:r>
            <a:r>
              <a:rPr lang="ru-RU" sz="2000" dirty="0" smtClean="0">
                <a:latin typeface="Times New Roman" pitchFamily="18" charset="0"/>
                <a:cs typeface="Times New Roman" pitchFamily="18" charset="0"/>
              </a:rPr>
              <a:t>.</a:t>
            </a:r>
          </a:p>
          <a:p>
            <a:pPr marL="285750" indent="-285750" algn="just"/>
            <a:endParaRPr lang="ru-RU" sz="2000" dirty="0" smtClean="0">
              <a:latin typeface="Times New Roman" pitchFamily="18" charset="0"/>
              <a:cs typeface="Times New Roman" pitchFamily="18" charset="0"/>
            </a:endParaRPr>
          </a:p>
          <a:p>
            <a:pPr marL="285750" indent="-285750" algn="just">
              <a:buFont typeface="Arial" panose="020B0604020202020204" pitchFamily="34" charset="0"/>
              <a:buChar char="•"/>
            </a:pPr>
            <a:r>
              <a:rPr lang="ru-RU" sz="2000" dirty="0" err="1" smtClean="0">
                <a:latin typeface="Times New Roman" pitchFamily="18" charset="0"/>
                <a:cs typeface="Times New Roman" pitchFamily="18" charset="0"/>
              </a:rPr>
              <a:t>Дүниежүзі Денсаулық сақтау ұйымының мәлімдемесі бойынша</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жыл</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сайын</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әлемде </a:t>
            </a:r>
            <a:r>
              <a:rPr lang="ru-RU" sz="2000" dirty="0" smtClean="0">
                <a:latin typeface="Times New Roman" pitchFamily="18" charset="0"/>
                <a:cs typeface="Times New Roman" pitchFamily="18" charset="0"/>
              </a:rPr>
              <a:t>500 </a:t>
            </a:r>
            <a:r>
              <a:rPr lang="ru-RU" sz="2000" dirty="0" err="1" smtClean="0">
                <a:latin typeface="Times New Roman" pitchFamily="18" charset="0"/>
                <a:cs typeface="Times New Roman" pitchFamily="18" charset="0"/>
              </a:rPr>
              <a:t>млн</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адам</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жедел</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ішек</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инфекциясымен</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ауырады</a:t>
            </a:r>
            <a:r>
              <a:rPr lang="ru-RU" sz="2000" dirty="0" smtClean="0">
                <a:latin typeface="Times New Roman" pitchFamily="18" charset="0"/>
                <a:cs typeface="Times New Roman" pitchFamily="18" charset="0"/>
              </a:rPr>
              <a:t>. </a:t>
            </a:r>
            <a:r>
              <a:rPr lang="kk-KZ" sz="2000" dirty="0" smtClean="0">
                <a:latin typeface="Times New Roman" pitchFamily="18" charset="0"/>
                <a:cs typeface="Times New Roman" pitchFamily="18" charset="0"/>
              </a:rPr>
              <a:t>Академик В.И.Покровский тіпті жоғары дамыған елдерде де шынайы жұқпалы аурудың тек 1/10-1/100 тіркеледі деп санайды.</a:t>
            </a:r>
          </a:p>
          <a:p>
            <a:pPr marL="285750" indent="-285750" algn="just">
              <a:buFont typeface="Arial" panose="020B0604020202020204" pitchFamily="34" charset="0"/>
              <a:buChar char="•"/>
            </a:pPr>
            <a:endParaRPr lang="kk-KZ" sz="2000" dirty="0" smtClean="0">
              <a:latin typeface="Times New Roman" pitchFamily="18" charset="0"/>
              <a:cs typeface="Times New Roman" pitchFamily="18" charset="0"/>
            </a:endParaRPr>
          </a:p>
          <a:p>
            <a:pPr marL="285750" indent="-285750" algn="just">
              <a:buFont typeface="Arial" panose="020B0604020202020204" pitchFamily="34" charset="0"/>
              <a:buChar char="•"/>
            </a:pPr>
            <a:r>
              <a:rPr lang="kk-KZ" sz="2000" dirty="0" smtClean="0">
                <a:latin typeface="Times New Roman" pitchFamily="18" charset="0"/>
                <a:cs typeface="Times New Roman" pitchFamily="18" charset="0"/>
              </a:rPr>
              <a:t>Жедел ішек инфекциясы түрлеріне – тырысқақ, сальмонеллез, дизентерия, иерсиниоз, эшерихиоз, кампилобактериоз, гепатит А, тағамнан улану, брюшной тиф, ботулизм, гастроэнтерит (</a:t>
            </a:r>
            <a:r>
              <a:rPr lang="en-US" sz="2000" dirty="0" err="1" smtClean="0">
                <a:latin typeface="Times New Roman" pitchFamily="18" charset="0"/>
                <a:cs typeface="Times New Roman" pitchFamily="18" charset="0"/>
              </a:rPr>
              <a:t>Clostridiod</a:t>
            </a:r>
            <a:r>
              <a:rPr lang="en-US" sz="2000" dirty="0" err="1">
                <a:latin typeface="Times New Roman" pitchFamily="18" charset="0"/>
                <a:cs typeface="Times New Roman" pitchFamily="18" charset="0"/>
              </a:rPr>
              <a:t>e</a:t>
            </a:r>
            <a:r>
              <a:rPr lang="en-US" sz="2000" dirty="0" err="1" smtClean="0">
                <a:latin typeface="Times New Roman" pitchFamily="18" charset="0"/>
                <a:cs typeface="Times New Roman" pitchFamily="18" charset="0"/>
              </a:rPr>
              <a:t>s</a:t>
            </a:r>
            <a:r>
              <a:rPr lang="en-US" sz="2000" dirty="0" smtClean="0">
                <a:latin typeface="Times New Roman" pitchFamily="18" charset="0"/>
                <a:cs typeface="Times New Roman" pitchFamily="18" charset="0"/>
              </a:rPr>
              <a:t> difficile</a:t>
            </a:r>
            <a:r>
              <a:rPr lang="kk-KZ" sz="2000" dirty="0" smtClean="0">
                <a:latin typeface="Times New Roman" pitchFamily="18" charset="0"/>
                <a:cs typeface="Times New Roman" pitchFamily="18" charset="0"/>
              </a:rPr>
              <a:t> қоздырғышынан туындаған) </a:t>
            </a:r>
            <a:endParaRPr lang="ru-RU" sz="2000" dirty="0">
              <a:latin typeface="Times New Roman" pitchFamily="18" charset="0"/>
              <a:cs typeface="Times New Roman" pitchFamily="18" charset="0"/>
            </a:endParaRPr>
          </a:p>
        </p:txBody>
      </p:sp>
      <p:sp>
        <p:nvSpPr>
          <p:cNvPr id="4" name="Прямоугольник 3"/>
          <p:cNvSpPr/>
          <p:nvPr/>
        </p:nvSpPr>
        <p:spPr>
          <a:xfrm rot="10800000">
            <a:off x="1115616" y="541176"/>
            <a:ext cx="432048" cy="523220"/>
          </a:xfrm>
          <a:prstGeom prst="rect">
            <a:avLst/>
          </a:prstGeom>
        </p:spPr>
        <p:txBody>
          <a:bodyPr wrap="square">
            <a:spAutoFit/>
          </a:bodyPr>
          <a:lstStyle/>
          <a:p>
            <a:r>
              <a:rPr lang="ru-RU" sz="2800" b="1" dirty="0" smtClean="0">
                <a:latin typeface="Times New Roman" panose="02020603050405020304" pitchFamily="18" charset="0"/>
                <a:cs typeface="Times New Roman" panose="02020603050405020304" pitchFamily="18" charset="0"/>
              </a:rPr>
              <a:t>      </a:t>
            </a:r>
            <a:endParaRPr lang="ru-RU" sz="2800" dirty="0"/>
          </a:p>
        </p:txBody>
      </p:sp>
      <p:pic>
        <p:nvPicPr>
          <p:cNvPr id="5" name="Рисунок 4"/>
          <p:cNvPicPr>
            <a:picLocks noChangeAspect="1"/>
          </p:cNvPicPr>
          <p:nvPr/>
        </p:nvPicPr>
        <p:blipFill>
          <a:blip r:embed="rId2" cstate="print"/>
          <a:stretch>
            <a:fillRect/>
          </a:stretch>
        </p:blipFill>
        <p:spPr>
          <a:xfrm>
            <a:off x="8264962" y="125927"/>
            <a:ext cx="677213" cy="571334"/>
          </a:xfrm>
          <a:prstGeom prst="rect">
            <a:avLst/>
          </a:prstGeom>
        </p:spPr>
      </p:pic>
    </p:spTree>
    <p:extLst>
      <p:ext uri="{BB962C8B-B14F-4D97-AF65-F5344CB8AC3E}">
        <p14:creationId xmlns:p14="http://schemas.microsoft.com/office/powerpoint/2010/main" val="16651651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9512" y="1273324"/>
            <a:ext cx="8856984" cy="4093428"/>
          </a:xfrm>
          <a:prstGeom prst="rect">
            <a:avLst/>
          </a:prstGeom>
        </p:spPr>
        <p:txBody>
          <a:bodyPr wrap="square">
            <a:spAutoFit/>
          </a:bodyPr>
          <a:lstStyle/>
          <a:p>
            <a:pPr marL="342900" indent="-342900">
              <a:buFont typeface="Arial" panose="020B0604020202020204" pitchFamily="34" charset="0"/>
              <a:buChar char="•"/>
            </a:pPr>
            <a:r>
              <a:rPr lang="en-US" sz="2000" i="1" dirty="0" smtClean="0">
                <a:latin typeface="Times New Roman" pitchFamily="18" charset="0"/>
                <a:cs typeface="Times New Roman" pitchFamily="18" charset="0"/>
              </a:rPr>
              <a:t>Қ</a:t>
            </a:r>
            <a:r>
              <a:rPr lang="ru-RU" sz="2000" i="1" dirty="0" smtClean="0">
                <a:latin typeface="Times New Roman" pitchFamily="18" charset="0"/>
                <a:cs typeface="Times New Roman" pitchFamily="18" charset="0"/>
              </a:rPr>
              <a:t>Р ДСМ</a:t>
            </a:r>
            <a:r>
              <a:rPr lang="en-US" sz="2000" i="1" dirty="0" smtClean="0">
                <a:latin typeface="Times New Roman" pitchFamily="18" charset="0"/>
                <a:cs typeface="Times New Roman" pitchFamily="18" charset="0"/>
              </a:rPr>
              <a:t>  27</a:t>
            </a:r>
            <a:r>
              <a:rPr lang="ru-RU" sz="2000" i="1" dirty="0" smtClean="0">
                <a:latin typeface="Times New Roman" pitchFamily="18" charset="0"/>
                <a:cs typeface="Times New Roman" pitchFamily="18" charset="0"/>
              </a:rPr>
              <a:t>.03.2018ж.</a:t>
            </a:r>
            <a:r>
              <a:rPr lang="en-US" sz="2000" i="1" dirty="0" smtClean="0">
                <a:latin typeface="Times New Roman" pitchFamily="18" charset="0"/>
                <a:cs typeface="Times New Roman" pitchFamily="18" charset="0"/>
              </a:rPr>
              <a:t> </a:t>
            </a:r>
            <a:r>
              <a:rPr lang="en-US" sz="2000" b="1" i="1" dirty="0" smtClean="0">
                <a:latin typeface="Times New Roman" pitchFamily="18" charset="0"/>
                <a:cs typeface="Times New Roman" pitchFamily="18" charset="0"/>
              </a:rPr>
              <a:t>№ 126 </a:t>
            </a:r>
            <a:r>
              <a:rPr lang="en-US" sz="2000" b="1" i="1" dirty="0" err="1" smtClean="0">
                <a:latin typeface="Times New Roman" pitchFamily="18" charset="0"/>
                <a:cs typeface="Times New Roman" pitchFamily="18" charset="0"/>
              </a:rPr>
              <a:t>бұйрығы</a:t>
            </a:r>
            <a:r>
              <a:rPr lang="ru-RU" sz="2000" i="1"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Инфекциялық</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аурулардың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алдын</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алу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бойынша</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санитариялық-эпидемияға</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қарсы</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санитариялық-профилактикалық</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іс-шараларды</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ұйымдастыруға</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және</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жүргізуге</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қойылатын</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санитариялық-эпидемиологиялық</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талаптар</a:t>
            </a:r>
            <a:r>
              <a:rPr lang="kk-KZ" sz="2000" dirty="0" smtClean="0">
                <a:latin typeface="Times New Roman" pitchFamily="18" charset="0"/>
                <a:cs typeface="Times New Roman" pitchFamily="18" charset="0"/>
              </a:rPr>
              <a:t>»</a:t>
            </a:r>
          </a:p>
          <a:p>
            <a:pPr marL="342900" indent="-342900">
              <a:buFont typeface="Arial" panose="020B0604020202020204" pitchFamily="34" charset="0"/>
              <a:buChar char="•"/>
            </a:pPr>
            <a:endParaRPr lang="kk-KZ" sz="2000" dirty="0" smtClean="0">
              <a:latin typeface="Times New Roman" pitchFamily="18" charset="0"/>
              <a:cs typeface="Times New Roman" pitchFamily="18" charset="0"/>
            </a:endParaRPr>
          </a:p>
          <a:p>
            <a:pPr marL="342900" indent="-342900">
              <a:buFont typeface="Arial" panose="020B0604020202020204" pitchFamily="34" charset="0"/>
              <a:buChar char="•"/>
            </a:pPr>
            <a:r>
              <a:rPr lang="en-US" sz="2000" i="1" dirty="0" smtClean="0">
                <a:latin typeface="Times New Roman" pitchFamily="18" charset="0"/>
                <a:cs typeface="Times New Roman" pitchFamily="18" charset="0"/>
              </a:rPr>
              <a:t>ҚР</a:t>
            </a:r>
            <a:r>
              <a:rPr lang="kk-KZ" sz="2000" i="1" dirty="0" smtClean="0">
                <a:latin typeface="Times New Roman" pitchFamily="18" charset="0"/>
                <a:cs typeface="Times New Roman" pitchFamily="18" charset="0"/>
              </a:rPr>
              <a:t> </a:t>
            </a:r>
            <a:r>
              <a:rPr lang="en-US" sz="2000" i="1" dirty="0" smtClean="0">
                <a:latin typeface="Times New Roman" pitchFamily="18" charset="0"/>
                <a:cs typeface="Times New Roman" pitchFamily="18" charset="0"/>
              </a:rPr>
              <a:t>Д</a:t>
            </a:r>
            <a:r>
              <a:rPr lang="kk-KZ" sz="2000" i="1" dirty="0" smtClean="0">
                <a:latin typeface="Times New Roman" pitchFamily="18" charset="0"/>
                <a:cs typeface="Times New Roman" pitchFamily="18" charset="0"/>
              </a:rPr>
              <a:t>СМ</a:t>
            </a:r>
            <a:r>
              <a:rPr lang="en-US" sz="2000" i="1" dirty="0" smtClean="0">
                <a:latin typeface="Times New Roman" pitchFamily="18" charset="0"/>
                <a:cs typeface="Times New Roman" pitchFamily="18" charset="0"/>
              </a:rPr>
              <a:t> </a:t>
            </a:r>
            <a:r>
              <a:rPr lang="kk-KZ" sz="2000" i="1" dirty="0" smtClean="0">
                <a:latin typeface="Times New Roman" pitchFamily="18" charset="0"/>
                <a:cs typeface="Times New Roman" pitchFamily="18" charset="0"/>
              </a:rPr>
              <a:t>17.11.</a:t>
            </a:r>
            <a:r>
              <a:rPr lang="en-US" sz="2000" i="1" dirty="0" smtClean="0">
                <a:latin typeface="Times New Roman" pitchFamily="18" charset="0"/>
                <a:cs typeface="Times New Roman" pitchFamily="18" charset="0"/>
              </a:rPr>
              <a:t>2021ж </a:t>
            </a:r>
            <a:r>
              <a:rPr lang="kk-KZ" sz="2000" i="1" dirty="0" smtClean="0">
                <a:latin typeface="Times New Roman" pitchFamily="18" charset="0"/>
                <a:cs typeface="Times New Roman" pitchFamily="18" charset="0"/>
              </a:rPr>
              <a:t> </a:t>
            </a:r>
            <a:r>
              <a:rPr lang="en-US" sz="2000" i="1" dirty="0" smtClean="0">
                <a:latin typeface="Times New Roman" pitchFamily="18" charset="0"/>
                <a:cs typeface="Times New Roman" pitchFamily="18" charset="0"/>
              </a:rPr>
              <a:t> </a:t>
            </a:r>
            <a:r>
              <a:rPr lang="en-US" sz="2000" b="1" i="1" dirty="0" smtClean="0">
                <a:latin typeface="Times New Roman" pitchFamily="18" charset="0"/>
                <a:cs typeface="Times New Roman" pitchFamily="18" charset="0"/>
              </a:rPr>
              <a:t>№ ҚР ДСМ-116 </a:t>
            </a:r>
            <a:r>
              <a:rPr lang="en-US" sz="2000" b="1" i="1" dirty="0" err="1" smtClean="0">
                <a:latin typeface="Times New Roman" pitchFamily="18" charset="0"/>
                <a:cs typeface="Times New Roman" pitchFamily="18" charset="0"/>
              </a:rPr>
              <a:t>бұйрығы</a:t>
            </a:r>
            <a:r>
              <a:rPr lang="en-US" sz="2000" b="1" i="1" dirty="0" smtClean="0">
                <a:latin typeface="Times New Roman" pitchFamily="18" charset="0"/>
                <a:cs typeface="Times New Roman" pitchFamily="18" charset="0"/>
              </a:rPr>
              <a:t> </a:t>
            </a:r>
            <a:r>
              <a:rPr lang="ru-RU" sz="2000" b="1" i="1"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Инфекциялық</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аурулардың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обаның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тырысқақтың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алдын</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алу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бойынша</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санитариялық-эпидемияға</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қарсы</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іс-шараларды</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ұйымдастыруға</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және</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өткізуге</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қойылатын</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санитариялық-эпидемиологиялық</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талаптар</a:t>
            </a:r>
            <a:r>
              <a:rPr lang="ru-RU" sz="2000" dirty="0" smtClean="0">
                <a:latin typeface="Times New Roman" pitchFamily="18" charset="0"/>
                <a:cs typeface="Times New Roman" pitchFamily="18" charset="0"/>
              </a:rPr>
              <a:t>»</a:t>
            </a:r>
          </a:p>
          <a:p>
            <a:endParaRPr lang="kk-KZ" sz="2000" dirty="0" smtClean="0">
              <a:latin typeface="Times New Roman" pitchFamily="18" charset="0"/>
              <a:cs typeface="Times New Roman" pitchFamily="18" charset="0"/>
            </a:endParaRPr>
          </a:p>
          <a:p>
            <a:pPr marL="342900" indent="-342900">
              <a:buFont typeface="Arial" panose="020B0604020202020204" pitchFamily="34" charset="0"/>
              <a:buChar char="•"/>
            </a:pPr>
            <a:r>
              <a:rPr lang="kk-KZ" sz="2000" i="1" dirty="0" smtClean="0">
                <a:latin typeface="Times New Roman" pitchFamily="18" charset="0"/>
                <a:cs typeface="Times New Roman" pitchFamily="18" charset="0"/>
              </a:rPr>
              <a:t>ҚР БСД 29.01.2021ж 29  </a:t>
            </a:r>
            <a:r>
              <a:rPr lang="kk-KZ" sz="2000" b="1" i="1" dirty="0" smtClean="0">
                <a:latin typeface="Times New Roman" pitchFamily="18" charset="0"/>
                <a:cs typeface="Times New Roman" pitchFamily="18" charset="0"/>
              </a:rPr>
              <a:t>№ 4 қаулысы</a:t>
            </a:r>
            <a:r>
              <a:rPr lang="en-US" sz="2000" b="1" i="1" dirty="0" smtClean="0">
                <a:latin typeface="Times New Roman" pitchFamily="18" charset="0"/>
                <a:cs typeface="Times New Roman" pitchFamily="18" charset="0"/>
              </a:rPr>
              <a:t> </a:t>
            </a:r>
            <a:r>
              <a:rPr lang="ru-RU" sz="2000" i="1" dirty="0" smtClean="0">
                <a:latin typeface="Times New Roman" pitchFamily="18" charset="0"/>
                <a:cs typeface="Times New Roman" pitchFamily="18" charset="0"/>
              </a:rPr>
              <a:t>«</a:t>
            </a:r>
            <a:r>
              <a:rPr lang="kk-KZ" sz="2000" dirty="0" smtClean="0">
                <a:latin typeface="Times New Roman" pitchFamily="18" charset="0"/>
                <a:cs typeface="Times New Roman" pitchFamily="18" charset="0"/>
              </a:rPr>
              <a:t>ҚР тырысқақ бойынша 2021-2025 жылдарға арналған санитарлық-эпидемияға қарсы және санитарлық-профилактикалық іс-шаралары»</a:t>
            </a:r>
            <a:endParaRPr lang="ru-RU" sz="2000" dirty="0" smtClean="0">
              <a:latin typeface="Times New Roman" pitchFamily="18" charset="0"/>
              <a:cs typeface="Times New Roman" pitchFamily="18" charset="0"/>
            </a:endParaRPr>
          </a:p>
        </p:txBody>
      </p:sp>
      <p:pic>
        <p:nvPicPr>
          <p:cNvPr id="4" name="Рисунок 3"/>
          <p:cNvPicPr>
            <a:picLocks noChangeAspect="1"/>
          </p:cNvPicPr>
          <p:nvPr/>
        </p:nvPicPr>
        <p:blipFill>
          <a:blip r:embed="rId2" cstate="print"/>
          <a:stretch>
            <a:fillRect/>
          </a:stretch>
        </p:blipFill>
        <p:spPr>
          <a:xfrm>
            <a:off x="8264962" y="125927"/>
            <a:ext cx="677213" cy="571334"/>
          </a:xfrm>
          <a:prstGeom prst="rect">
            <a:avLst/>
          </a:prstGeom>
        </p:spPr>
      </p:pic>
      <p:sp>
        <p:nvSpPr>
          <p:cNvPr id="2" name="Заголовок 1"/>
          <p:cNvSpPr>
            <a:spLocks noGrp="1"/>
          </p:cNvSpPr>
          <p:nvPr>
            <p:ph type="title"/>
          </p:nvPr>
        </p:nvSpPr>
        <p:spPr>
          <a:xfrm>
            <a:off x="628650" y="304274"/>
            <a:ext cx="7886700" cy="825034"/>
          </a:xfrm>
        </p:spPr>
        <p:txBody>
          <a:bodyPr>
            <a:normAutofit fontScale="90000"/>
          </a:bodyPr>
          <a:lstStyle/>
          <a:p>
            <a:r>
              <a:rPr lang="kk-KZ" sz="2800" b="1" dirty="0">
                <a:latin typeface="Times New Roman" pitchFamily="18" charset="0"/>
                <a:cs typeface="Times New Roman" pitchFamily="18" charset="0"/>
              </a:rPr>
              <a:t>Инфекциялық ауруларға қатысты Қазақстан Республикасының нормативтік құқықтық актілері:</a:t>
            </a:r>
            <a:br>
              <a:rPr lang="kk-KZ" sz="2800" b="1" dirty="0">
                <a:latin typeface="Times New Roman" pitchFamily="18" charset="0"/>
                <a:cs typeface="Times New Roman" pitchFamily="18" charset="0"/>
              </a:rPr>
            </a:br>
            <a:endParaRPr lang="ru-RU" sz="2800" dirty="0"/>
          </a:p>
        </p:txBody>
      </p:sp>
    </p:spTree>
    <p:extLst>
      <p:ext uri="{BB962C8B-B14F-4D97-AF65-F5344CB8AC3E}">
        <p14:creationId xmlns:p14="http://schemas.microsoft.com/office/powerpoint/2010/main" val="16651651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stretch>
            <a:fillRect/>
          </a:stretch>
        </p:blipFill>
        <p:spPr>
          <a:xfrm>
            <a:off x="8122704" y="125924"/>
            <a:ext cx="819472" cy="691351"/>
          </a:xfrm>
          <a:prstGeom prst="rect">
            <a:avLst/>
          </a:prstGeom>
        </p:spPr>
      </p:pic>
      <p:sp>
        <p:nvSpPr>
          <p:cNvPr id="5" name="Прямоугольник 4"/>
          <p:cNvSpPr/>
          <p:nvPr/>
        </p:nvSpPr>
        <p:spPr>
          <a:xfrm>
            <a:off x="179512" y="125924"/>
            <a:ext cx="8762664" cy="5940088"/>
          </a:xfrm>
          <a:prstGeom prst="rect">
            <a:avLst/>
          </a:prstGeom>
        </p:spPr>
        <p:txBody>
          <a:bodyPr wrap="square">
            <a:spAutoFit/>
          </a:bodyPr>
          <a:lstStyle/>
          <a:p>
            <a:pPr algn="just"/>
            <a:r>
              <a:rPr lang="kk-KZ" sz="2800" b="1" dirty="0" smtClean="0">
                <a:latin typeface="Times New Roman" pitchFamily="18" charset="0"/>
                <a:cs typeface="Times New Roman" pitchFamily="18" charset="0"/>
              </a:rPr>
              <a:t>       С</a:t>
            </a:r>
            <a:r>
              <a:rPr lang="en-US" sz="2800" b="1" dirty="0" err="1" smtClean="0">
                <a:latin typeface="Times New Roman" pitchFamily="18" charset="0"/>
                <a:cs typeface="Times New Roman" pitchFamily="18" charset="0"/>
              </a:rPr>
              <a:t>lostridioides</a:t>
            </a:r>
            <a:r>
              <a:rPr lang="en-US" sz="2800" b="1" dirty="0" smtClean="0">
                <a:latin typeface="Times New Roman" pitchFamily="18" charset="0"/>
                <a:cs typeface="Times New Roman" pitchFamily="18" charset="0"/>
              </a:rPr>
              <a:t> difficile</a:t>
            </a:r>
            <a:r>
              <a:rPr lang="ru-RU" sz="2800" b="1" dirty="0" smtClean="0">
                <a:latin typeface="Times New Roman" pitchFamily="18" charset="0"/>
                <a:cs typeface="Times New Roman" pitchFamily="18" charset="0"/>
              </a:rPr>
              <a:t>: </a:t>
            </a:r>
          </a:p>
          <a:p>
            <a:pPr algn="just"/>
            <a:endParaRPr lang="ru-RU" sz="2000" b="1" dirty="0" smtClean="0">
              <a:latin typeface="Times New Roman" pitchFamily="18" charset="0"/>
              <a:cs typeface="Times New Roman" pitchFamily="18" charset="0"/>
            </a:endParaRPr>
          </a:p>
          <a:p>
            <a:pPr marL="342900" indent="-342900" algn="just">
              <a:buFont typeface="Arial" panose="020B0604020202020204" pitchFamily="34" charset="0"/>
              <a:buChar char="•"/>
            </a:pPr>
            <a:r>
              <a:rPr lang="kk-KZ" sz="2400" dirty="0" smtClean="0">
                <a:latin typeface="Times New Roman" pitchFamily="18" charset="0"/>
                <a:cs typeface="Times New Roman" pitchFamily="18" charset="0"/>
              </a:rPr>
              <a:t>анаэробты спора түзетін, грам-оң бактериялардын түрі</a:t>
            </a:r>
          </a:p>
          <a:p>
            <a:pPr marL="342900" indent="-342900" algn="just">
              <a:buFont typeface="Arial" panose="020B0604020202020204" pitchFamily="34" charset="0"/>
              <a:buChar char="•"/>
            </a:pPr>
            <a:r>
              <a:rPr lang="kk-KZ" sz="2400" dirty="0" smtClean="0">
                <a:latin typeface="Times New Roman" pitchFamily="18" charset="0"/>
                <a:cs typeface="Times New Roman" pitchFamily="18" charset="0"/>
              </a:rPr>
              <a:t>нәжіс- ауыз жолымен таралады</a:t>
            </a:r>
          </a:p>
          <a:p>
            <a:pPr marL="342900" indent="-342900" algn="just">
              <a:buFont typeface="Arial" panose="020B0604020202020204" pitchFamily="34" charset="0"/>
              <a:buChar char="•"/>
            </a:pPr>
            <a:r>
              <a:rPr lang="kk-KZ" sz="2400" dirty="0" smtClean="0">
                <a:latin typeface="Times New Roman" pitchFamily="18" charset="0"/>
                <a:cs typeface="Times New Roman" pitchFamily="18" charset="0"/>
              </a:rPr>
              <a:t>псевдомембранозды колиттің негізгі қоздырғышы, тік ішектің ауыр жұқпалы ауруы</a:t>
            </a:r>
          </a:p>
          <a:p>
            <a:pPr marL="342900" indent="-342900" algn="just">
              <a:buFont typeface="Arial" panose="020B0604020202020204" pitchFamily="34" charset="0"/>
              <a:buChar char="•"/>
            </a:pPr>
            <a:r>
              <a:rPr lang="kk-KZ" sz="2400" b="1" dirty="0" smtClean="0">
                <a:latin typeface="Times New Roman" pitchFamily="18" charset="0"/>
                <a:cs typeface="Times New Roman" pitchFamily="18" charset="0"/>
              </a:rPr>
              <a:t>антибиотиктерді қолдану </a:t>
            </a:r>
            <a:r>
              <a:rPr lang="kk-KZ" sz="2400" dirty="0" smtClean="0">
                <a:latin typeface="Times New Roman" pitchFamily="18" charset="0"/>
                <a:cs typeface="Times New Roman" pitchFamily="18" charset="0"/>
              </a:rPr>
              <a:t>салдарынан ішек флорасы жойылған жағдайда кездеседі</a:t>
            </a:r>
          </a:p>
          <a:p>
            <a:pPr marL="342900" indent="-342900" algn="just">
              <a:buFont typeface="Arial" panose="020B0604020202020204" pitchFamily="34" charset="0"/>
              <a:buChar char="•"/>
            </a:pPr>
            <a:r>
              <a:rPr lang="kk-KZ" sz="2400" dirty="0" smtClean="0">
                <a:latin typeface="Times New Roman" pitchFamily="18" charset="0"/>
                <a:cs typeface="Times New Roman" pitchFamily="18" charset="0"/>
              </a:rPr>
              <a:t>ауру іштің ауырсынуы мен диареядан, өмірге қауіпті қабыну процестеріне, ауыр жағдайларда сепсис пен өлімге дейін барады</a:t>
            </a:r>
          </a:p>
          <a:p>
            <a:pPr algn="just">
              <a:buFont typeface="Arial" pitchFamily="34" charset="0"/>
              <a:buChar char="•"/>
            </a:pPr>
            <a:r>
              <a:rPr lang="kk-KZ" sz="2400" dirty="0" smtClean="0">
                <a:latin typeface="Times New Roman" pitchFamily="18" charset="0"/>
                <a:cs typeface="Times New Roman" pitchFamily="18" charset="0"/>
              </a:rPr>
              <a:t>    3% жағдайда науқастарда аурудың ауыр дәрежесі пайда болады</a:t>
            </a:r>
          </a:p>
          <a:p>
            <a:pPr algn="just">
              <a:buFont typeface="Arial" pitchFamily="34" charset="0"/>
              <a:buChar char="•"/>
            </a:pPr>
            <a:r>
              <a:rPr lang="kk-KZ" sz="2400" dirty="0" smtClean="0">
                <a:latin typeface="Times New Roman" pitchFamily="18" charset="0"/>
                <a:cs typeface="Times New Roman" pitchFamily="18" charset="0"/>
              </a:rPr>
              <a:t>    </a:t>
            </a:r>
            <a:r>
              <a:rPr lang="kk-KZ" sz="2400" b="1" dirty="0" smtClean="0">
                <a:latin typeface="Times New Roman" pitchFamily="18" charset="0"/>
                <a:cs typeface="Times New Roman" pitchFamily="18" charset="0"/>
              </a:rPr>
              <a:t>30-85% өліммен аяқталады</a:t>
            </a:r>
          </a:p>
          <a:p>
            <a:pPr algn="just">
              <a:buFont typeface="Arial" pitchFamily="34" charset="0"/>
              <a:buChar char="•"/>
            </a:pPr>
            <a:r>
              <a:rPr lang="kk-KZ" sz="2400" dirty="0" smtClean="0">
                <a:latin typeface="Times New Roman" pitchFamily="18" charset="0"/>
                <a:cs typeface="Times New Roman" pitchFamily="18" charset="0"/>
              </a:rPr>
              <a:t>    аурудан әсіресе иммунитеті төмендеген балалар зардап шегеді</a:t>
            </a:r>
            <a:endParaRPr lang="ru-RU" sz="2400" dirty="0" smtClean="0">
              <a:latin typeface="Times New Roman" pitchFamily="18" charset="0"/>
              <a:cs typeface="Times New Roman" pitchFamily="18" charset="0"/>
            </a:endParaRPr>
          </a:p>
          <a:p>
            <a:r>
              <a:rPr lang="kk-KZ" sz="2000" dirty="0" smtClean="0">
                <a:latin typeface="Times New Roman" pitchFamily="18" charset="0"/>
                <a:cs typeface="Times New Roman" pitchFamily="18" charset="0"/>
              </a:rPr>
              <a:t>  </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16651651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stretch>
            <a:fillRect/>
          </a:stretch>
        </p:blipFill>
        <p:spPr>
          <a:xfrm>
            <a:off x="8122704" y="125924"/>
            <a:ext cx="819472" cy="691351"/>
          </a:xfrm>
          <a:prstGeom prst="rect">
            <a:avLst/>
          </a:prstGeom>
        </p:spPr>
      </p:pic>
      <p:sp>
        <p:nvSpPr>
          <p:cNvPr id="4" name="Прямоугольник 3"/>
          <p:cNvSpPr/>
          <p:nvPr/>
        </p:nvSpPr>
        <p:spPr>
          <a:xfrm>
            <a:off x="539552" y="116052"/>
            <a:ext cx="7128791" cy="1138773"/>
          </a:xfrm>
          <a:prstGeom prst="rect">
            <a:avLst/>
          </a:prstGeom>
        </p:spPr>
        <p:txBody>
          <a:bodyPr wrap="square">
            <a:spAutoFit/>
          </a:bodyPr>
          <a:lstStyle/>
          <a:p>
            <a:pPr algn="ctr"/>
            <a:r>
              <a:rPr lang="kk-KZ" sz="2800" b="1" dirty="0" smtClean="0">
                <a:latin typeface="Times New Roman" panose="02020603050405020304" pitchFamily="18" charset="0"/>
                <a:cs typeface="Times New Roman" panose="02020603050405020304" pitchFamily="18" charset="0"/>
              </a:rPr>
              <a:t>Жедел ішек инфекциясы кезінде қосымша сақтық шаралар тізбегі </a:t>
            </a:r>
            <a:r>
              <a:rPr lang="ru-RU" sz="2800" b="1" dirty="0" smtClean="0">
                <a:latin typeface="Times New Roman" panose="02020603050405020304" pitchFamily="18" charset="0"/>
                <a:cs typeface="Times New Roman" panose="02020603050405020304" pitchFamily="18" charset="0"/>
              </a:rPr>
              <a:t>:</a:t>
            </a:r>
            <a:r>
              <a:rPr lang="ru-RU" sz="4000" b="1" dirty="0" smtClean="0">
                <a:latin typeface="Times New Roman" panose="02020603050405020304" pitchFamily="18" charset="0"/>
                <a:cs typeface="Times New Roman" panose="02020603050405020304" pitchFamily="18" charset="0"/>
              </a:rPr>
              <a:t> </a:t>
            </a:r>
            <a:endParaRPr lang="ru-RU" sz="4000" dirty="0"/>
          </a:p>
        </p:txBody>
      </p:sp>
      <p:sp>
        <p:nvSpPr>
          <p:cNvPr id="8" name="TextBox 7"/>
          <p:cNvSpPr txBox="1"/>
          <p:nvPr/>
        </p:nvSpPr>
        <p:spPr>
          <a:xfrm>
            <a:off x="107504" y="1219032"/>
            <a:ext cx="8834672" cy="4401205"/>
          </a:xfrm>
          <a:prstGeom prst="rect">
            <a:avLst/>
          </a:prstGeom>
          <a:noFill/>
        </p:spPr>
        <p:txBody>
          <a:bodyPr wrap="square" rtlCol="0">
            <a:spAutoFit/>
          </a:bodyPr>
          <a:lstStyle/>
          <a:p>
            <a:pPr marL="342900" indent="-342900">
              <a:buFont typeface="Arial" panose="020B0604020202020204" pitchFamily="34" charset="0"/>
              <a:buChar char="•"/>
            </a:pPr>
            <a:r>
              <a:rPr lang="kk-KZ" sz="2800" dirty="0">
                <a:latin typeface="Times New Roman" pitchFamily="18" charset="0"/>
                <a:cs typeface="Times New Roman" pitchFamily="18" charset="0"/>
              </a:rPr>
              <a:t>н</a:t>
            </a:r>
            <a:r>
              <a:rPr lang="kk-KZ" sz="2800" dirty="0" smtClean="0">
                <a:latin typeface="Times New Roman" pitchFamily="18" charset="0"/>
                <a:cs typeface="Times New Roman" pitchFamily="18" charset="0"/>
              </a:rPr>
              <a:t>ауқасты оқшаулау</a:t>
            </a:r>
            <a:endParaRPr lang="kk-KZ" sz="2800" dirty="0">
              <a:latin typeface="Times New Roman" pitchFamily="18" charset="0"/>
              <a:cs typeface="Times New Roman" pitchFamily="18" charset="0"/>
            </a:endParaRPr>
          </a:p>
          <a:p>
            <a:pPr marL="342900" indent="-342900">
              <a:buFont typeface="Arial" panose="020B0604020202020204" pitchFamily="34" charset="0"/>
              <a:buChar char="•"/>
            </a:pPr>
            <a:r>
              <a:rPr lang="kk-KZ" sz="2800" dirty="0">
                <a:latin typeface="Times New Roman" pitchFamily="18" charset="0"/>
                <a:cs typeface="Times New Roman" pitchFamily="18" charset="0"/>
              </a:rPr>
              <a:t>н</a:t>
            </a:r>
            <a:r>
              <a:rPr lang="kk-KZ" sz="2800" dirty="0" smtClean="0">
                <a:latin typeface="Times New Roman" pitchFamily="18" charset="0"/>
                <a:cs typeface="Times New Roman" pitchFamily="18" charset="0"/>
              </a:rPr>
              <a:t>ауқастың палатасының есігіне белгі қою </a:t>
            </a:r>
          </a:p>
          <a:p>
            <a:pPr marL="342900" indent="-342900">
              <a:buFont typeface="Arial" panose="020B0604020202020204" pitchFamily="34" charset="0"/>
              <a:buChar char="•"/>
            </a:pPr>
            <a:r>
              <a:rPr lang="kk-KZ" sz="2800" dirty="0">
                <a:latin typeface="Times New Roman" pitchFamily="18" charset="0"/>
                <a:cs typeface="Times New Roman" pitchFamily="18" charset="0"/>
              </a:rPr>
              <a:t>э</a:t>
            </a:r>
            <a:r>
              <a:rPr lang="kk-KZ" sz="2800" dirty="0" smtClean="0">
                <a:latin typeface="Times New Roman" pitchFamily="18" charset="0"/>
                <a:cs typeface="Times New Roman" pitchFamily="18" charset="0"/>
              </a:rPr>
              <a:t>пидемиологты хабардар ету</a:t>
            </a:r>
          </a:p>
          <a:p>
            <a:pPr marL="342900" indent="-342900">
              <a:buFont typeface="Arial" panose="020B0604020202020204" pitchFamily="34" charset="0"/>
              <a:buChar char="•"/>
            </a:pPr>
            <a:r>
              <a:rPr lang="kk-KZ" sz="2800" dirty="0">
                <a:latin typeface="Times New Roman" pitchFamily="18" charset="0"/>
                <a:cs typeface="Times New Roman" pitchFamily="18" charset="0"/>
              </a:rPr>
              <a:t>н</a:t>
            </a:r>
            <a:r>
              <a:rPr lang="kk-KZ" sz="2800" dirty="0" smtClean="0">
                <a:latin typeface="Times New Roman" pitchFamily="18" charset="0"/>
                <a:cs typeface="Times New Roman" pitchFamily="18" charset="0"/>
              </a:rPr>
              <a:t>ауқасқа осындай сақтық шараларының себебін түсіндіру  және не істеу керектігін айту </a:t>
            </a:r>
            <a:r>
              <a:rPr lang="kk-KZ" sz="2400" dirty="0" smtClean="0">
                <a:latin typeface="Times New Roman" pitchFamily="18" charset="0"/>
                <a:cs typeface="Times New Roman" pitchFamily="18" charset="0"/>
              </a:rPr>
              <a:t>(</a:t>
            </a:r>
            <a:r>
              <a:rPr lang="kk-KZ" i="1" dirty="0" smtClean="0">
                <a:latin typeface="Times New Roman" pitchFamily="18" charset="0"/>
                <a:cs typeface="Times New Roman" pitchFamily="18" charset="0"/>
              </a:rPr>
              <a:t>СОП бойынша)</a:t>
            </a:r>
          </a:p>
          <a:p>
            <a:pPr marL="342900" indent="-342900">
              <a:buFont typeface="Arial" panose="020B0604020202020204" pitchFamily="34" charset="0"/>
              <a:buChar char="•"/>
            </a:pPr>
            <a:r>
              <a:rPr lang="kk-KZ" sz="2800" dirty="0">
                <a:latin typeface="Times New Roman" pitchFamily="18" charset="0"/>
                <a:cs typeface="Times New Roman" pitchFamily="18" charset="0"/>
              </a:rPr>
              <a:t>ж</a:t>
            </a:r>
            <a:r>
              <a:rPr lang="kk-KZ" sz="2800" dirty="0" smtClean="0">
                <a:latin typeface="Times New Roman" pitchFamily="18" charset="0"/>
                <a:cs typeface="Times New Roman" pitchFamily="18" charset="0"/>
              </a:rPr>
              <a:t>анасқаннан кейін және ЖҚҚ қолданғанда қол гигиенасын сақтау</a:t>
            </a:r>
          </a:p>
          <a:p>
            <a:pPr marL="342900" indent="-342900">
              <a:buFont typeface="Arial" panose="020B0604020202020204" pitchFamily="34" charset="0"/>
              <a:buChar char="•"/>
            </a:pPr>
            <a:r>
              <a:rPr lang="kk-KZ" sz="2800" dirty="0">
                <a:latin typeface="Times New Roman" pitchFamily="18" charset="0"/>
                <a:cs typeface="Times New Roman" pitchFamily="18" charset="0"/>
              </a:rPr>
              <a:t>д</a:t>
            </a:r>
            <a:r>
              <a:rPr lang="kk-KZ" sz="2800" dirty="0" smtClean="0">
                <a:latin typeface="Times New Roman" pitchFamily="18" charset="0"/>
                <a:cs typeface="Times New Roman" pitchFamily="18" charset="0"/>
              </a:rPr>
              <a:t>езинфекциялық ерітіндінің тиісті концентрациясын қолдану</a:t>
            </a:r>
          </a:p>
          <a:p>
            <a:pPr marL="342900" indent="-342900">
              <a:buFont typeface="Arial" panose="020B0604020202020204" pitchFamily="34" charset="0"/>
              <a:buChar char="•"/>
            </a:pPr>
            <a:r>
              <a:rPr lang="kk-KZ" sz="2800" dirty="0">
                <a:latin typeface="Times New Roman" pitchFamily="18" charset="0"/>
                <a:cs typeface="Times New Roman" pitchFamily="18" charset="0"/>
              </a:rPr>
              <a:t>ы</a:t>
            </a:r>
            <a:r>
              <a:rPr lang="kk-KZ" sz="2800" dirty="0" smtClean="0">
                <a:latin typeface="Times New Roman" pitchFamily="18" charset="0"/>
                <a:cs typeface="Times New Roman" pitchFamily="18" charset="0"/>
              </a:rPr>
              <a:t>лғалды жинау жұмыстарын жүргізу</a:t>
            </a:r>
          </a:p>
        </p:txBody>
      </p:sp>
    </p:spTree>
    <p:extLst>
      <p:ext uri="{BB962C8B-B14F-4D97-AF65-F5344CB8AC3E}">
        <p14:creationId xmlns:p14="http://schemas.microsoft.com/office/powerpoint/2010/main" val="29264884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1115616" y="337220"/>
          <a:ext cx="6599656" cy="5186668"/>
        </p:xfrm>
        <a:graphic>
          <a:graphicData uri="http://schemas.openxmlformats.org/drawingml/2006/table">
            <a:tbl>
              <a:tblPr/>
              <a:tblGrid>
                <a:gridCol w="1320786"/>
                <a:gridCol w="247072"/>
                <a:gridCol w="3537536"/>
                <a:gridCol w="1494262"/>
              </a:tblGrid>
              <a:tr h="860892">
                <a:tc rowSpan="2" gridSpan="2">
                  <a:txBody>
                    <a:bodyPr/>
                    <a:lstStyle/>
                    <a:p>
                      <a:pPr>
                        <a:lnSpc>
                          <a:spcPct val="115000"/>
                        </a:lnSpc>
                        <a:spcAft>
                          <a:spcPts val="0"/>
                        </a:spcAft>
                      </a:pPr>
                      <a:endParaRPr lang="ru-RU" sz="500" dirty="0">
                        <a:latin typeface="Times New Roman"/>
                        <a:ea typeface="Times New Roman"/>
                        <a:cs typeface="Times New Roman"/>
                      </a:endParaRPr>
                    </a:p>
                  </a:txBody>
                  <a:tcPr marL="44796" marR="44796"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rowSpan="2" hMerge="1">
                  <a:txBody>
                    <a:bodyPr/>
                    <a:lstStyle/>
                    <a:p>
                      <a:endParaRPr lang="ru-RU"/>
                    </a:p>
                  </a:txBody>
                  <a:tcPr/>
                </a:tc>
                <a:tc>
                  <a:txBody>
                    <a:bodyPr/>
                    <a:lstStyle/>
                    <a:p>
                      <a:pPr algn="ctr">
                        <a:lnSpc>
                          <a:spcPct val="115000"/>
                        </a:lnSpc>
                        <a:spcAft>
                          <a:spcPts val="0"/>
                        </a:spcAft>
                      </a:pPr>
                      <a:endParaRPr lang="kk-KZ" sz="900" dirty="0">
                        <a:latin typeface="Times New Roman"/>
                        <a:ea typeface="Times New Roman"/>
                        <a:cs typeface="Times New Roman"/>
                      </a:endParaRPr>
                    </a:p>
                    <a:p>
                      <a:pPr algn="ctr">
                        <a:lnSpc>
                          <a:spcPct val="115000"/>
                        </a:lnSpc>
                        <a:spcAft>
                          <a:spcPts val="0"/>
                        </a:spcAft>
                      </a:pPr>
                      <a:r>
                        <a:rPr lang="ru-RU" sz="900" dirty="0">
                          <a:latin typeface="Times New Roman"/>
                          <a:ea typeface="Times New Roman"/>
                          <a:cs typeface="Times New Roman"/>
                        </a:rPr>
                        <a:t>БАЙЛАНЫС САҚТЫҚ ШАРАЛАРЫ</a:t>
                      </a:r>
                      <a:endParaRPr lang="ru-RU" sz="900" dirty="0">
                        <a:latin typeface="Calibri"/>
                        <a:ea typeface="Times New Roman"/>
                        <a:cs typeface="Times New Roman"/>
                      </a:endParaRPr>
                    </a:p>
                    <a:p>
                      <a:pPr algn="ctr">
                        <a:lnSpc>
                          <a:spcPct val="115000"/>
                        </a:lnSpc>
                        <a:spcAft>
                          <a:spcPts val="0"/>
                        </a:spcAft>
                      </a:pPr>
                      <a:r>
                        <a:rPr lang="ru-RU" sz="900" dirty="0">
                          <a:latin typeface="Times New Roman"/>
                          <a:ea typeface="Times New Roman"/>
                          <a:cs typeface="Times New Roman"/>
                        </a:rPr>
                        <a:t>КОНТАКТНЫЕ МЕРЫ ПРЕДОСТОРОЖНОСТИ</a:t>
                      </a:r>
                      <a:endParaRPr lang="ru-RU" sz="900" dirty="0">
                        <a:latin typeface="Calibri"/>
                        <a:ea typeface="Times New Roman"/>
                        <a:cs typeface="Times New Roman"/>
                      </a:endParaRPr>
                    </a:p>
                  </a:txBody>
                  <a:tcPr marL="44796" marR="44796" marT="0" marB="0">
                    <a:lnL>
                      <a:noFill/>
                    </a:lnL>
                    <a:lnR>
                      <a:noFill/>
                    </a:lnR>
                    <a:lnT w="12700" cap="flat" cmpd="sng" algn="ctr">
                      <a:solidFill>
                        <a:srgbClr val="000000"/>
                      </a:solidFill>
                      <a:prstDash val="solid"/>
                      <a:round/>
                      <a:headEnd type="none" w="med" len="med"/>
                      <a:tailEnd type="none" w="med" len="med"/>
                    </a:lnT>
                    <a:lnB>
                      <a:noFill/>
                    </a:lnB>
                    <a:solidFill>
                      <a:srgbClr val="FFC000"/>
                    </a:solidFill>
                  </a:tcPr>
                </a:tc>
                <a:tc rowSpan="2">
                  <a:txBody>
                    <a:bodyPr/>
                    <a:lstStyle/>
                    <a:p>
                      <a:pPr>
                        <a:lnSpc>
                          <a:spcPct val="115000"/>
                        </a:lnSpc>
                        <a:spcAft>
                          <a:spcPts val="0"/>
                        </a:spcAft>
                      </a:pPr>
                      <a:endParaRPr lang="ru-RU" sz="700">
                        <a:latin typeface="Times New Roman"/>
                        <a:ea typeface="Times New Roman"/>
                        <a:cs typeface="Times New Roman"/>
                      </a:endParaRPr>
                    </a:p>
                  </a:txBody>
                  <a:tcPr marL="44796" marR="44796"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r>
              <a:tr h="296943">
                <a:tc gridSpan="2" vMerge="1">
                  <a:txBody>
                    <a:bodyPr/>
                    <a:lstStyle/>
                    <a:p>
                      <a:endParaRPr lang="ru-RU"/>
                    </a:p>
                  </a:txBody>
                  <a:tcPr/>
                </a:tc>
                <a:tc hMerge="1" vMerge="1">
                  <a:txBody>
                    <a:bodyPr/>
                    <a:lstStyle/>
                    <a:p>
                      <a:endParaRPr lang="ru-RU"/>
                    </a:p>
                  </a:txBody>
                  <a:tcPr/>
                </a:tc>
                <a:tc>
                  <a:txBody>
                    <a:bodyPr/>
                    <a:lstStyle/>
                    <a:p>
                      <a:pPr algn="ctr">
                        <a:lnSpc>
                          <a:spcPct val="115000"/>
                        </a:lnSpc>
                        <a:spcAft>
                          <a:spcPts val="0"/>
                        </a:spcAft>
                      </a:pPr>
                      <a:r>
                        <a:rPr lang="ru-RU" sz="900">
                          <a:latin typeface="Times New Roman"/>
                          <a:ea typeface="Times New Roman"/>
                          <a:cs typeface="Times New Roman"/>
                        </a:rPr>
                        <a:t>ӘРБІР</a:t>
                      </a:r>
                      <a:r>
                        <a:rPr lang="kk-KZ" sz="900">
                          <a:latin typeface="Times New Roman"/>
                          <a:ea typeface="Times New Roman"/>
                          <a:cs typeface="Times New Roman"/>
                        </a:rPr>
                        <a:t>І</a:t>
                      </a:r>
                      <a:r>
                        <a:rPr lang="ru-RU" sz="900">
                          <a:latin typeface="Times New Roman"/>
                          <a:ea typeface="Times New Roman"/>
                          <a:cs typeface="Times New Roman"/>
                        </a:rPr>
                        <a:t> ТИІС</a:t>
                      </a:r>
                      <a:r>
                        <a:rPr lang="kk-KZ" sz="900">
                          <a:latin typeface="Times New Roman"/>
                          <a:ea typeface="Times New Roman"/>
                          <a:cs typeface="Times New Roman"/>
                        </a:rPr>
                        <a:t>І</a:t>
                      </a:r>
                      <a:r>
                        <a:rPr lang="ru-RU" sz="900">
                          <a:latin typeface="Times New Roman"/>
                          <a:ea typeface="Times New Roman"/>
                          <a:cs typeface="Times New Roman"/>
                        </a:rPr>
                        <a:t>:</a:t>
                      </a:r>
                      <a:endParaRPr lang="ru-RU" sz="900">
                        <a:latin typeface="Calibri"/>
                        <a:ea typeface="Times New Roman"/>
                        <a:cs typeface="Times New Roman"/>
                      </a:endParaRPr>
                    </a:p>
                    <a:p>
                      <a:pPr algn="ctr">
                        <a:lnSpc>
                          <a:spcPct val="115000"/>
                        </a:lnSpc>
                        <a:spcAft>
                          <a:spcPts val="0"/>
                        </a:spcAft>
                      </a:pPr>
                      <a:r>
                        <a:rPr lang="ru-RU" sz="900">
                          <a:latin typeface="Times New Roman"/>
                          <a:ea typeface="Times New Roman"/>
                          <a:cs typeface="Times New Roman"/>
                        </a:rPr>
                        <a:t>КАЖДЫЙ ДОЛЖЕН:</a:t>
                      </a:r>
                      <a:endParaRPr lang="ru-RU" sz="900">
                        <a:latin typeface="Calibri"/>
                        <a:ea typeface="Times New Roman"/>
                        <a:cs typeface="Times New Roman"/>
                      </a:endParaRPr>
                    </a:p>
                  </a:txBody>
                  <a:tcPr marL="44796" marR="44796" marT="0" marB="0">
                    <a:lnL>
                      <a:noFill/>
                    </a:lnL>
                    <a:lnR>
                      <a:noFill/>
                    </a:lnR>
                    <a:lnT>
                      <a:noFill/>
                    </a:lnT>
                    <a:lnB>
                      <a:noFill/>
                    </a:lnB>
                    <a:solidFill>
                      <a:srgbClr val="FFC000"/>
                    </a:solidFill>
                  </a:tcPr>
                </a:tc>
                <a:tc vMerge="1">
                  <a:txBody>
                    <a:bodyPr/>
                    <a:lstStyle/>
                    <a:p>
                      <a:endParaRPr lang="ru-RU"/>
                    </a:p>
                  </a:txBody>
                  <a:tcPr/>
                </a:tc>
              </a:tr>
              <a:tr h="688366">
                <a:tc gridSpan="2">
                  <a:txBody>
                    <a:bodyPr/>
                    <a:lstStyle/>
                    <a:p>
                      <a:pPr marL="270510">
                        <a:lnSpc>
                          <a:spcPct val="115000"/>
                        </a:lnSpc>
                        <a:spcAft>
                          <a:spcPts val="0"/>
                        </a:spcAft>
                      </a:pPr>
                      <a:endParaRPr lang="ru-RU" sz="700">
                        <a:latin typeface="Times New Roman"/>
                        <a:ea typeface="Times New Roman"/>
                        <a:cs typeface="Times New Roman"/>
                      </a:endParaRPr>
                    </a:p>
                  </a:txBody>
                  <a:tcPr marL="44796" marR="44796" marT="0" marB="0">
                    <a:lnL w="12700" cap="flat" cmpd="sng" algn="ctr">
                      <a:solidFill>
                        <a:srgbClr val="000000"/>
                      </a:solidFill>
                      <a:prstDash val="solid"/>
                      <a:round/>
                      <a:headEnd type="none" w="med" len="med"/>
                      <a:tailEnd type="none" w="med" len="med"/>
                    </a:lnL>
                    <a:lnR>
                      <a:noFill/>
                    </a:lnR>
                    <a:lnT>
                      <a:noFill/>
                    </a:lnT>
                    <a:lnB>
                      <a:noFill/>
                    </a:lnB>
                    <a:solidFill>
                      <a:srgbClr val="FFC000"/>
                    </a:solidFill>
                  </a:tcPr>
                </a:tc>
                <a:tc hMerge="1">
                  <a:txBody>
                    <a:bodyPr/>
                    <a:lstStyle/>
                    <a:p>
                      <a:endParaRPr lang="ru-RU"/>
                    </a:p>
                  </a:txBody>
                  <a:tcPr/>
                </a:tc>
                <a:tc gridSpan="2">
                  <a:txBody>
                    <a:bodyPr/>
                    <a:lstStyle/>
                    <a:p>
                      <a:pPr algn="ctr">
                        <a:lnSpc>
                          <a:spcPct val="115000"/>
                        </a:lnSpc>
                        <a:spcAft>
                          <a:spcPts val="0"/>
                        </a:spcAft>
                      </a:pPr>
                      <a:endParaRPr lang="kk-KZ" sz="900" dirty="0">
                        <a:latin typeface="Times New Roman"/>
                        <a:ea typeface="Times New Roman"/>
                        <a:cs typeface="Times New Roman"/>
                      </a:endParaRPr>
                    </a:p>
                    <a:p>
                      <a:pPr algn="ctr">
                        <a:lnSpc>
                          <a:spcPct val="115000"/>
                        </a:lnSpc>
                        <a:spcAft>
                          <a:spcPts val="0"/>
                        </a:spcAft>
                      </a:pPr>
                      <a:r>
                        <a:rPr lang="kk-KZ" sz="900" dirty="0">
                          <a:latin typeface="Times New Roman"/>
                          <a:ea typeface="Times New Roman"/>
                          <a:cs typeface="Times New Roman"/>
                        </a:rPr>
                        <a:t>Қолыңызды жуыңыз, оның ішінде бөлмеге кірер алдында және одан     шыққан кезде.</a:t>
                      </a:r>
                      <a:endParaRPr lang="ru-RU" sz="900" dirty="0">
                        <a:latin typeface="Calibri"/>
                        <a:ea typeface="Times New Roman"/>
                        <a:cs typeface="Times New Roman"/>
                      </a:endParaRPr>
                    </a:p>
                    <a:p>
                      <a:pPr algn="ctr">
                        <a:lnSpc>
                          <a:spcPct val="115000"/>
                        </a:lnSpc>
                        <a:spcAft>
                          <a:spcPts val="0"/>
                        </a:spcAft>
                      </a:pPr>
                      <a:r>
                        <a:rPr lang="ru-RU" sz="900">
                          <a:latin typeface="Times New Roman"/>
                          <a:ea typeface="Times New Roman"/>
                          <a:cs typeface="Times New Roman"/>
                        </a:rPr>
                        <a:t>Мойте руки, в том числе перед входом в помещение и при выходе из него.</a:t>
                      </a:r>
                      <a:endParaRPr lang="ru-RU" sz="900">
                        <a:latin typeface="Calibri"/>
                        <a:ea typeface="Times New Roman"/>
                        <a:cs typeface="Times New Roman"/>
                      </a:endParaRPr>
                    </a:p>
                  </a:txBody>
                  <a:tcPr marL="44796" marR="44796" marT="0" marB="0">
                    <a:lnL>
                      <a:noFill/>
                    </a:lnL>
                    <a:lnR w="12700" cap="flat" cmpd="sng" algn="ctr">
                      <a:solidFill>
                        <a:srgbClr val="000000"/>
                      </a:solidFill>
                      <a:prstDash val="solid"/>
                      <a:round/>
                      <a:headEnd type="none" w="med" len="med"/>
                      <a:tailEnd type="none" w="med" len="med"/>
                    </a:lnR>
                    <a:lnT>
                      <a:noFill/>
                    </a:lnT>
                    <a:lnB>
                      <a:noFill/>
                    </a:lnB>
                    <a:solidFill>
                      <a:srgbClr val="FFC000"/>
                    </a:solidFill>
                  </a:tcPr>
                </a:tc>
                <a:tc hMerge="1">
                  <a:txBody>
                    <a:bodyPr/>
                    <a:lstStyle/>
                    <a:p>
                      <a:endParaRPr lang="ru-RU"/>
                    </a:p>
                  </a:txBody>
                  <a:tcPr/>
                </a:tc>
              </a:tr>
              <a:tr h="296943">
                <a:tc gridSpan="4">
                  <a:txBody>
                    <a:bodyPr/>
                    <a:lstStyle/>
                    <a:p>
                      <a:pPr algn="ctr">
                        <a:lnSpc>
                          <a:spcPct val="115000"/>
                        </a:lnSpc>
                        <a:spcAft>
                          <a:spcPts val="0"/>
                        </a:spcAft>
                      </a:pPr>
                      <a:r>
                        <a:rPr lang="ru-RU" sz="900">
                          <a:latin typeface="Times New Roman"/>
                          <a:ea typeface="Times New Roman"/>
                          <a:cs typeface="Times New Roman"/>
                        </a:rPr>
                        <a:t>ЖЕТКІЗУШІЛЕР МЕН ҚЫЗМЕТКЕРЛЕР ДЕ:</a:t>
                      </a:r>
                      <a:endParaRPr lang="ru-RU" sz="900">
                        <a:latin typeface="Calibri"/>
                        <a:ea typeface="Times New Roman"/>
                        <a:cs typeface="Times New Roman"/>
                      </a:endParaRPr>
                    </a:p>
                    <a:p>
                      <a:pPr algn="ctr">
                        <a:lnSpc>
                          <a:spcPct val="115000"/>
                        </a:lnSpc>
                        <a:spcAft>
                          <a:spcPts val="0"/>
                        </a:spcAft>
                      </a:pPr>
                      <a:r>
                        <a:rPr lang="ru-RU" sz="900">
                          <a:latin typeface="Times New Roman"/>
                          <a:ea typeface="Times New Roman"/>
                          <a:cs typeface="Times New Roman"/>
                        </a:rPr>
                        <a:t>ПОСТАВЩИКИ И ПЕРСОНАЛ ТАКЖЕ ДОЛЖНЫ:</a:t>
                      </a:r>
                      <a:endParaRPr lang="ru-RU" sz="900">
                        <a:latin typeface="Calibri"/>
                        <a:ea typeface="Times New Roman"/>
                        <a:cs typeface="Times New Roman"/>
                      </a:endParaRPr>
                    </a:p>
                  </a:txBody>
                  <a:tcPr marL="44796" marR="4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742356">
                <a:tc>
                  <a:txBody>
                    <a:bodyPr/>
                    <a:lstStyle/>
                    <a:p>
                      <a:pPr marL="270510">
                        <a:lnSpc>
                          <a:spcPct val="115000"/>
                        </a:lnSpc>
                        <a:spcAft>
                          <a:spcPts val="0"/>
                        </a:spcAft>
                      </a:pPr>
                      <a:endParaRPr lang="kk-KZ" sz="700" dirty="0">
                        <a:latin typeface="Times New Roman"/>
                        <a:ea typeface="Times New Roman"/>
                        <a:cs typeface="Times New Roman"/>
                      </a:endParaRPr>
                    </a:p>
                  </a:txBody>
                  <a:tcPr marL="44796" marR="44796" marT="0" marB="0">
                    <a:lnL w="12700" cap="flat" cmpd="sng" algn="ctr">
                      <a:solidFill>
                        <a:srgbClr val="000000"/>
                      </a:solidFill>
                      <a:prstDash val="solid"/>
                      <a:round/>
                      <a:headEnd type="none" w="med" len="med"/>
                      <a:tailEnd type="none" w="med" len="med"/>
                    </a:lnL>
                    <a:lnR>
                      <a:noFill/>
                    </a:lnR>
                    <a:lnT>
                      <a:noFill/>
                    </a:lnT>
                    <a:lnB>
                      <a:noFill/>
                    </a:lnB>
                    <a:solidFill>
                      <a:srgbClr val="FFC000"/>
                    </a:solidFill>
                  </a:tcPr>
                </a:tc>
                <a:tc gridSpan="3">
                  <a:txBody>
                    <a:bodyPr/>
                    <a:lstStyle/>
                    <a:p>
                      <a:pPr>
                        <a:lnSpc>
                          <a:spcPct val="115000"/>
                        </a:lnSpc>
                        <a:spcAft>
                          <a:spcPts val="0"/>
                        </a:spcAft>
                      </a:pPr>
                      <a:endParaRPr lang="kk-KZ" sz="900" dirty="0">
                        <a:latin typeface="Times New Roman"/>
                        <a:ea typeface="Times New Roman"/>
                        <a:cs typeface="Times New Roman"/>
                      </a:endParaRPr>
                    </a:p>
                    <a:p>
                      <a:pPr>
                        <a:lnSpc>
                          <a:spcPct val="115000"/>
                        </a:lnSpc>
                        <a:spcAft>
                          <a:spcPts val="0"/>
                        </a:spcAft>
                      </a:pPr>
                      <a:r>
                        <a:rPr lang="kk-KZ" sz="900" dirty="0">
                          <a:latin typeface="Times New Roman"/>
                          <a:ea typeface="Times New Roman"/>
                          <a:cs typeface="Times New Roman"/>
                        </a:rPr>
                        <a:t>Палатаға кірер алдында қолғап киіңіз. Палатадан шықпас бұрын қолғапты шешіп алыңыз.</a:t>
                      </a:r>
                      <a:endParaRPr lang="ru-RU" sz="900" dirty="0">
                        <a:latin typeface="Calibri"/>
                        <a:ea typeface="Times New Roman"/>
                        <a:cs typeface="Times New Roman"/>
                      </a:endParaRPr>
                    </a:p>
                    <a:p>
                      <a:pPr>
                        <a:lnSpc>
                          <a:spcPct val="115000"/>
                        </a:lnSpc>
                        <a:spcAft>
                          <a:spcPts val="0"/>
                        </a:spcAft>
                      </a:pPr>
                      <a:r>
                        <a:rPr lang="ru-RU" sz="900" dirty="0">
                          <a:latin typeface="Times New Roman"/>
                          <a:ea typeface="Times New Roman"/>
                          <a:cs typeface="Times New Roman"/>
                        </a:rPr>
                        <a:t>Наденьте перчатку перед входом в палату. Снимите </a:t>
                      </a:r>
                      <a:r>
                        <a:rPr lang="kk-KZ" sz="900" dirty="0">
                          <a:latin typeface="Times New Roman"/>
                          <a:ea typeface="Times New Roman"/>
                          <a:cs typeface="Times New Roman"/>
                        </a:rPr>
                        <a:t>перчатки</a:t>
                      </a:r>
                      <a:r>
                        <a:rPr lang="ru-RU" sz="900" dirty="0">
                          <a:latin typeface="Times New Roman"/>
                          <a:ea typeface="Times New Roman"/>
                          <a:cs typeface="Times New Roman"/>
                        </a:rPr>
                        <a:t> перед выходом из палаты.</a:t>
                      </a:r>
                      <a:endParaRPr lang="ru-RU" sz="900" dirty="0">
                        <a:latin typeface="Calibri"/>
                        <a:ea typeface="Times New Roman"/>
                        <a:cs typeface="Times New Roman"/>
                      </a:endParaRPr>
                    </a:p>
                  </a:txBody>
                  <a:tcPr marL="44796" marR="44796" marT="0" marB="0">
                    <a:lnL>
                      <a:noFill/>
                    </a:lnL>
                    <a:lnR w="12700" cap="flat" cmpd="sng" algn="ctr">
                      <a:solidFill>
                        <a:srgbClr val="000000"/>
                      </a:solidFill>
                      <a:prstDash val="solid"/>
                      <a:round/>
                      <a:headEnd type="none" w="med" len="med"/>
                      <a:tailEnd type="none" w="med" len="med"/>
                    </a:lnR>
                    <a:lnT>
                      <a:noFill/>
                    </a:lnT>
                    <a:lnB>
                      <a:noFill/>
                    </a:lnB>
                    <a:solidFill>
                      <a:srgbClr val="FFC000"/>
                    </a:solidFill>
                  </a:tcPr>
                </a:tc>
                <a:tc hMerge="1">
                  <a:txBody>
                    <a:bodyPr/>
                    <a:lstStyle/>
                    <a:p>
                      <a:endParaRPr lang="ru-RU"/>
                    </a:p>
                  </a:txBody>
                  <a:tcPr/>
                </a:tc>
                <a:tc hMerge="1">
                  <a:txBody>
                    <a:bodyPr/>
                    <a:lstStyle/>
                    <a:p>
                      <a:endParaRPr lang="ru-RU"/>
                    </a:p>
                  </a:txBody>
                  <a:tcPr/>
                </a:tc>
              </a:tr>
              <a:tr h="593884">
                <a:tc rowSpan="2">
                  <a:txBody>
                    <a:bodyPr/>
                    <a:lstStyle/>
                    <a:p>
                      <a:pPr marL="180340">
                        <a:lnSpc>
                          <a:spcPct val="115000"/>
                        </a:lnSpc>
                        <a:spcAft>
                          <a:spcPts val="0"/>
                        </a:spcAft>
                      </a:pPr>
                      <a:endParaRPr lang="ru-RU" sz="700" dirty="0">
                        <a:latin typeface="Times New Roman"/>
                        <a:ea typeface="Times New Roman"/>
                        <a:cs typeface="Times New Roman"/>
                      </a:endParaRPr>
                    </a:p>
                  </a:txBody>
                  <a:tcPr marL="44796" marR="44796" marT="0" marB="0">
                    <a:lnL w="12700" cap="flat" cmpd="sng" algn="ctr">
                      <a:solidFill>
                        <a:srgbClr val="000000"/>
                      </a:solidFill>
                      <a:prstDash val="solid"/>
                      <a:round/>
                      <a:headEnd type="none" w="med" len="med"/>
                      <a:tailEnd type="none" w="med" len="med"/>
                    </a:lnL>
                    <a:lnR>
                      <a:noFill/>
                    </a:lnR>
                    <a:lnT>
                      <a:noFill/>
                    </a:lnT>
                    <a:lnB>
                      <a:noFill/>
                    </a:lnB>
                    <a:solidFill>
                      <a:srgbClr val="FFC000"/>
                    </a:solidFill>
                  </a:tcPr>
                </a:tc>
                <a:tc gridSpan="3">
                  <a:txBody>
                    <a:bodyPr/>
                    <a:lstStyle/>
                    <a:p>
                      <a:pPr>
                        <a:lnSpc>
                          <a:spcPct val="115000"/>
                        </a:lnSpc>
                        <a:spcAft>
                          <a:spcPts val="0"/>
                        </a:spcAft>
                      </a:pPr>
                      <a:r>
                        <a:rPr lang="ru-RU" sz="900" dirty="0" err="1">
                          <a:latin typeface="Times New Roman"/>
                          <a:ea typeface="Times New Roman"/>
                          <a:cs typeface="Times New Roman"/>
                        </a:rPr>
                        <a:t>Палатағакірералдында </a:t>
                      </a:r>
                      <a:r>
                        <a:rPr lang="ru-RU" sz="900" dirty="0">
                          <a:latin typeface="Times New Roman"/>
                          <a:ea typeface="Times New Roman"/>
                          <a:cs typeface="Times New Roman"/>
                        </a:rPr>
                        <a:t>халат </a:t>
                      </a:r>
                      <a:r>
                        <a:rPr lang="ru-RU" sz="900" dirty="0" err="1">
                          <a:latin typeface="Times New Roman"/>
                          <a:ea typeface="Times New Roman"/>
                          <a:cs typeface="Times New Roman"/>
                        </a:rPr>
                        <a:t>киіңіз</a:t>
                      </a:r>
                      <a:r>
                        <a:rPr lang="ru-RU" sz="900" dirty="0">
                          <a:latin typeface="Times New Roman"/>
                          <a:ea typeface="Times New Roman"/>
                          <a:cs typeface="Times New Roman"/>
                        </a:rPr>
                        <a:t>. </a:t>
                      </a:r>
                      <a:endParaRPr lang="ru-RU" sz="900" dirty="0">
                        <a:latin typeface="Calibri"/>
                        <a:ea typeface="Times New Roman"/>
                        <a:cs typeface="Times New Roman"/>
                      </a:endParaRPr>
                    </a:p>
                    <a:p>
                      <a:pPr>
                        <a:lnSpc>
                          <a:spcPct val="115000"/>
                        </a:lnSpc>
                        <a:spcAft>
                          <a:spcPts val="0"/>
                        </a:spcAft>
                      </a:pPr>
                      <a:r>
                        <a:rPr lang="ru-RU" sz="900" dirty="0" err="1">
                          <a:latin typeface="Times New Roman"/>
                          <a:ea typeface="Times New Roman"/>
                          <a:cs typeface="Times New Roman"/>
                        </a:rPr>
                        <a:t>Палатаданшықпасбұрынхалаттышешіпалыңыз</a:t>
                      </a:r>
                      <a:r>
                        <a:rPr lang="kk-KZ" sz="900" dirty="0">
                          <a:latin typeface="Times New Roman"/>
                          <a:ea typeface="Times New Roman"/>
                          <a:cs typeface="Times New Roman"/>
                        </a:rPr>
                        <a:t>.</a:t>
                      </a:r>
                      <a:endParaRPr lang="ru-RU" sz="900" dirty="0">
                        <a:latin typeface="Calibri"/>
                        <a:ea typeface="Times New Roman"/>
                        <a:cs typeface="Times New Roman"/>
                      </a:endParaRPr>
                    </a:p>
                    <a:p>
                      <a:pPr>
                        <a:lnSpc>
                          <a:spcPct val="115000"/>
                        </a:lnSpc>
                        <a:spcAft>
                          <a:spcPts val="0"/>
                        </a:spcAft>
                      </a:pPr>
                      <a:r>
                        <a:rPr lang="ru-RU" sz="900" dirty="0">
                          <a:latin typeface="Times New Roman"/>
                          <a:ea typeface="Times New Roman"/>
                          <a:cs typeface="Times New Roman"/>
                        </a:rPr>
                        <a:t>Наденьте халат перед входом в палату. </a:t>
                      </a:r>
                      <a:endParaRPr lang="ru-RU" sz="900" dirty="0">
                        <a:latin typeface="Calibri"/>
                        <a:ea typeface="Times New Roman"/>
                        <a:cs typeface="Times New Roman"/>
                      </a:endParaRPr>
                    </a:p>
                    <a:p>
                      <a:pPr>
                        <a:lnSpc>
                          <a:spcPct val="115000"/>
                        </a:lnSpc>
                        <a:spcAft>
                          <a:spcPts val="0"/>
                        </a:spcAft>
                      </a:pPr>
                      <a:r>
                        <a:rPr lang="ru-RU" sz="900" dirty="0">
                          <a:latin typeface="Times New Roman"/>
                          <a:ea typeface="Times New Roman"/>
                          <a:cs typeface="Times New Roman"/>
                        </a:rPr>
                        <a:t>Снимите халат перед выходом из палаты.</a:t>
                      </a:r>
                      <a:endParaRPr lang="ru-RU" sz="900" dirty="0">
                        <a:latin typeface="Calibri"/>
                        <a:ea typeface="Times New Roman"/>
                        <a:cs typeface="Times New Roman"/>
                      </a:endParaRPr>
                    </a:p>
                  </a:txBody>
                  <a:tcPr marL="44796" marR="44796" marT="0" marB="0">
                    <a:lnL>
                      <a:noFill/>
                    </a:lnL>
                    <a:lnR w="12700" cap="flat" cmpd="sng" algn="ctr">
                      <a:solidFill>
                        <a:srgbClr val="000000"/>
                      </a:solidFill>
                      <a:prstDash val="solid"/>
                      <a:round/>
                      <a:headEnd type="none" w="med" len="med"/>
                      <a:tailEnd type="none" w="med" len="med"/>
                    </a:lnR>
                    <a:lnT>
                      <a:noFill/>
                    </a:lnT>
                    <a:lnB>
                      <a:noFill/>
                    </a:lnB>
                    <a:solidFill>
                      <a:srgbClr val="FFC000"/>
                    </a:solidFill>
                  </a:tcPr>
                </a:tc>
                <a:tc hMerge="1">
                  <a:txBody>
                    <a:bodyPr/>
                    <a:lstStyle/>
                    <a:p>
                      <a:endParaRPr lang="ru-RU"/>
                    </a:p>
                  </a:txBody>
                  <a:tcPr/>
                </a:tc>
                <a:tc hMerge="1">
                  <a:txBody>
                    <a:bodyPr/>
                    <a:lstStyle/>
                    <a:p>
                      <a:endParaRPr lang="ru-RU"/>
                    </a:p>
                  </a:txBody>
                  <a:tcPr/>
                </a:tc>
              </a:tr>
              <a:tr h="593884">
                <a:tc vMerge="1">
                  <a:txBody>
                    <a:bodyPr/>
                    <a:lstStyle/>
                    <a:p>
                      <a:endParaRPr lang="ru-RU"/>
                    </a:p>
                  </a:txBody>
                  <a:tcPr/>
                </a:tc>
                <a:tc gridSpan="3">
                  <a:txBody>
                    <a:bodyPr/>
                    <a:lstStyle/>
                    <a:p>
                      <a:pPr>
                        <a:lnSpc>
                          <a:spcPct val="115000"/>
                        </a:lnSpc>
                        <a:spcAft>
                          <a:spcPts val="0"/>
                        </a:spcAft>
                      </a:pPr>
                      <a:r>
                        <a:rPr lang="ru-RU" sz="900" dirty="0" err="1">
                          <a:latin typeface="Times New Roman"/>
                          <a:ea typeface="Times New Roman"/>
                          <a:cs typeface="Times New Roman"/>
                        </a:rPr>
                        <a:t>Бірнешеадамғакүтімжасауүшінбірдей </a:t>
                      </a:r>
                      <a:r>
                        <a:rPr lang="ru-RU" sz="900" dirty="0">
                          <a:latin typeface="Times New Roman"/>
                          <a:ea typeface="Times New Roman"/>
                          <a:cs typeface="Times New Roman"/>
                        </a:rPr>
                        <a:t>халат пен </a:t>
                      </a:r>
                      <a:r>
                        <a:rPr lang="ru-RU" sz="900" dirty="0" err="1">
                          <a:latin typeface="Times New Roman"/>
                          <a:ea typeface="Times New Roman"/>
                          <a:cs typeface="Times New Roman"/>
                        </a:rPr>
                        <a:t>қолғапкиюгеболмайды</a:t>
                      </a:r>
                      <a:r>
                        <a:rPr lang="ru-RU" sz="900" dirty="0">
                          <a:latin typeface="Times New Roman"/>
                          <a:ea typeface="Times New Roman"/>
                          <a:cs typeface="Times New Roman"/>
                        </a:rPr>
                        <a:t>.</a:t>
                      </a:r>
                      <a:endParaRPr lang="ru-RU" sz="900" dirty="0">
                        <a:latin typeface="Calibri"/>
                        <a:ea typeface="Times New Roman"/>
                        <a:cs typeface="Times New Roman"/>
                      </a:endParaRPr>
                    </a:p>
                    <a:p>
                      <a:pPr>
                        <a:lnSpc>
                          <a:spcPct val="115000"/>
                        </a:lnSpc>
                        <a:spcAft>
                          <a:spcPts val="0"/>
                        </a:spcAft>
                      </a:pPr>
                      <a:r>
                        <a:rPr lang="ru-RU" sz="900" dirty="0">
                          <a:latin typeface="Times New Roman"/>
                          <a:ea typeface="Times New Roman"/>
                          <a:cs typeface="Times New Roman"/>
                        </a:rPr>
                        <a:t>Не надевайте один и тот же халат и перчатки для ухода за более чем одним человеком.</a:t>
                      </a:r>
                      <a:endParaRPr lang="ru-RU" sz="900" dirty="0">
                        <a:latin typeface="Calibri"/>
                        <a:ea typeface="Times New Roman"/>
                        <a:cs typeface="Times New Roman"/>
                      </a:endParaRPr>
                    </a:p>
                  </a:txBody>
                  <a:tcPr marL="44796" marR="44796" marT="0" marB="0">
                    <a:lnL>
                      <a:noFill/>
                    </a:lnL>
                    <a:lnR w="12700" cap="flat" cmpd="sng" algn="ctr">
                      <a:solidFill>
                        <a:srgbClr val="000000"/>
                      </a:solidFill>
                      <a:prstDash val="solid"/>
                      <a:round/>
                      <a:headEnd type="none" w="med" len="med"/>
                      <a:tailEnd type="none" w="med" len="med"/>
                    </a:lnR>
                    <a:lnT>
                      <a:noFill/>
                    </a:lnT>
                    <a:lnB>
                      <a:noFill/>
                    </a:lnB>
                    <a:solidFill>
                      <a:srgbClr val="FFC000"/>
                    </a:solidFill>
                  </a:tcPr>
                </a:tc>
                <a:tc hMerge="1">
                  <a:txBody>
                    <a:bodyPr/>
                    <a:lstStyle/>
                    <a:p>
                      <a:endParaRPr lang="ru-RU"/>
                    </a:p>
                  </a:txBody>
                  <a:tcPr/>
                </a:tc>
                <a:tc hMerge="1">
                  <a:txBody>
                    <a:bodyPr/>
                    <a:lstStyle/>
                    <a:p>
                      <a:endParaRPr lang="ru-RU"/>
                    </a:p>
                  </a:txBody>
                  <a:tcPr/>
                </a:tc>
              </a:tr>
              <a:tr h="1039298">
                <a:tc>
                  <a:txBody>
                    <a:bodyPr/>
                    <a:lstStyle/>
                    <a:p>
                      <a:pPr marL="180340">
                        <a:lnSpc>
                          <a:spcPct val="115000"/>
                        </a:lnSpc>
                        <a:spcAft>
                          <a:spcPts val="0"/>
                        </a:spcAft>
                      </a:pPr>
                      <a:endParaRPr lang="ru-RU" sz="700">
                        <a:latin typeface="Times New Roman"/>
                        <a:ea typeface="Times New Roman"/>
                        <a:cs typeface="Times New Roman"/>
                      </a:endParaRPr>
                    </a:p>
                  </a:txBody>
                  <a:tcPr marL="44796" marR="44796"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gridSpan="3">
                  <a:txBody>
                    <a:bodyPr/>
                    <a:lstStyle/>
                    <a:p>
                      <a:pPr>
                        <a:lnSpc>
                          <a:spcPct val="115000"/>
                        </a:lnSpc>
                        <a:spcAft>
                          <a:spcPts val="0"/>
                        </a:spcAft>
                      </a:pPr>
                      <a:endParaRPr lang="ru-RU" sz="900" dirty="0">
                        <a:latin typeface="Times New Roman"/>
                        <a:ea typeface="Times New Roman"/>
                        <a:cs typeface="Times New Roman"/>
                      </a:endParaRPr>
                    </a:p>
                    <a:p>
                      <a:pPr>
                        <a:lnSpc>
                          <a:spcPct val="115000"/>
                        </a:lnSpc>
                        <a:spcAft>
                          <a:spcPts val="0"/>
                        </a:spcAft>
                      </a:pPr>
                      <a:r>
                        <a:rPr lang="ru-RU" sz="900" dirty="0" err="1">
                          <a:latin typeface="Times New Roman"/>
                          <a:ea typeface="Times New Roman"/>
                          <a:cs typeface="Times New Roman"/>
                        </a:rPr>
                        <a:t>Арнайынемесебіррет</a:t>
                      </a:r>
                      <a:r>
                        <a:rPr lang="ru-RU" sz="900" dirty="0">
                          <a:latin typeface="Times New Roman"/>
                          <a:ea typeface="Times New Roman"/>
                          <a:cs typeface="Times New Roman"/>
                        </a:rPr>
                        <a:t> </a:t>
                      </a:r>
                      <a:r>
                        <a:rPr lang="ru-RU" sz="900" dirty="0" err="1">
                          <a:latin typeface="Times New Roman"/>
                          <a:ea typeface="Times New Roman"/>
                          <a:cs typeface="Times New Roman"/>
                        </a:rPr>
                        <a:t>қолданылатын жабдықты қолданыңыз.</a:t>
                      </a:r>
                      <a:endParaRPr lang="ru-RU" sz="900" dirty="0">
                        <a:latin typeface="Calibri"/>
                        <a:ea typeface="Times New Roman"/>
                        <a:cs typeface="Times New Roman"/>
                      </a:endParaRPr>
                    </a:p>
                    <a:p>
                      <a:pPr>
                        <a:lnSpc>
                          <a:spcPct val="115000"/>
                        </a:lnSpc>
                        <a:spcAft>
                          <a:spcPts val="0"/>
                        </a:spcAft>
                      </a:pPr>
                      <a:r>
                        <a:rPr lang="ru-RU" sz="900" dirty="0" err="1">
                          <a:latin typeface="Times New Roman"/>
                          <a:ea typeface="Times New Roman"/>
                          <a:cs typeface="Times New Roman"/>
                        </a:rPr>
                        <a:t>Басқаадамғақолданаралдында</a:t>
                      </a:r>
                      <a:r>
                        <a:rPr lang="kk-KZ" sz="900" dirty="0">
                          <a:latin typeface="Times New Roman"/>
                          <a:ea typeface="Times New Roman"/>
                          <a:cs typeface="Times New Roman"/>
                        </a:rPr>
                        <a:t>,</a:t>
                      </a:r>
                      <a:r>
                        <a:rPr lang="ru-RU" sz="900" dirty="0" err="1">
                          <a:latin typeface="Times New Roman"/>
                          <a:ea typeface="Times New Roman"/>
                          <a:cs typeface="Times New Roman"/>
                        </a:rPr>
                        <a:t>қайтапайдалануғаболатынжабдықтытазалаңызжәне зарарсыздандырыңыз</a:t>
                      </a:r>
                      <a:r>
                        <a:rPr lang="kk-KZ" sz="900" dirty="0">
                          <a:latin typeface="Times New Roman"/>
                          <a:ea typeface="Times New Roman"/>
                          <a:cs typeface="Times New Roman"/>
                        </a:rPr>
                        <a:t>.</a:t>
                      </a:r>
                      <a:endParaRPr lang="ru-RU" sz="900" dirty="0">
                        <a:latin typeface="Calibri"/>
                        <a:ea typeface="Times New Roman"/>
                        <a:cs typeface="Times New Roman"/>
                      </a:endParaRPr>
                    </a:p>
                    <a:p>
                      <a:pPr>
                        <a:lnSpc>
                          <a:spcPct val="115000"/>
                        </a:lnSpc>
                        <a:spcAft>
                          <a:spcPts val="0"/>
                        </a:spcAft>
                      </a:pPr>
                      <a:r>
                        <a:rPr lang="ru-RU" sz="900" dirty="0">
                          <a:latin typeface="Times New Roman"/>
                          <a:ea typeface="Times New Roman"/>
                          <a:cs typeface="Times New Roman"/>
                        </a:rPr>
                        <a:t>Используйте специальное или одноразовое оборудование.</a:t>
                      </a:r>
                      <a:endParaRPr lang="ru-RU" sz="900" dirty="0">
                        <a:latin typeface="Calibri"/>
                        <a:ea typeface="Times New Roman"/>
                        <a:cs typeface="Times New Roman"/>
                      </a:endParaRPr>
                    </a:p>
                    <a:p>
                      <a:pPr>
                        <a:lnSpc>
                          <a:spcPct val="115000"/>
                        </a:lnSpc>
                        <a:spcAft>
                          <a:spcPts val="0"/>
                        </a:spcAft>
                      </a:pPr>
                      <a:r>
                        <a:rPr lang="ru-RU" sz="900" dirty="0">
                          <a:latin typeface="Times New Roman"/>
                          <a:ea typeface="Times New Roman"/>
                          <a:cs typeface="Times New Roman"/>
                        </a:rPr>
                        <a:t>Очистите и продезинфицируйте многоразовое оборудование перед использованием на другом человеке</a:t>
                      </a:r>
                      <a:r>
                        <a:rPr lang="kk-KZ" sz="900" dirty="0">
                          <a:latin typeface="Times New Roman"/>
                          <a:ea typeface="Times New Roman"/>
                          <a:cs typeface="Times New Roman"/>
                        </a:rPr>
                        <a:t>.</a:t>
                      </a:r>
                      <a:endParaRPr lang="ru-RU" sz="900" dirty="0">
                        <a:latin typeface="Calibri"/>
                        <a:ea typeface="Times New Roman"/>
                        <a:cs typeface="Times New Roman"/>
                      </a:endParaRPr>
                    </a:p>
                  </a:txBody>
                  <a:tcPr marL="44796" marR="44796"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ru-RU"/>
                    </a:p>
                  </a:txBody>
                  <a:tcPr/>
                </a:tc>
                <a:tc hMerge="1">
                  <a:txBody>
                    <a:bodyPr/>
                    <a:lstStyle/>
                    <a:p>
                      <a:endParaRPr lang="ru-RU"/>
                    </a:p>
                  </a:txBody>
                  <a:tcPr/>
                </a:tc>
              </a:tr>
            </a:tbl>
          </a:graphicData>
        </a:graphic>
      </p:graphicFrame>
      <p:pic>
        <p:nvPicPr>
          <p:cNvPr id="114693" name="Рисунок 0" descr="1597307056_stop.jpg"/>
          <p:cNvPicPr>
            <a:picLocks noChangeAspect="1" noChangeArrowheads="1"/>
          </p:cNvPicPr>
          <p:nvPr/>
        </p:nvPicPr>
        <p:blipFill>
          <a:blip r:embed="rId2" cstate="print">
            <a:clrChange>
              <a:clrFrom>
                <a:srgbClr val="FFFFFF"/>
              </a:clrFrom>
              <a:clrTo>
                <a:srgbClr val="FFFFFF">
                  <a:alpha val="0"/>
                </a:srgbClr>
              </a:clrTo>
            </a:clrChange>
          </a:blip>
          <a:srcRect l="17912" t="11792" r="20616" b="11781"/>
          <a:stretch>
            <a:fillRect/>
          </a:stretch>
        </p:blipFill>
        <p:spPr bwMode="auto">
          <a:xfrm>
            <a:off x="6500826" y="428608"/>
            <a:ext cx="935949" cy="928694"/>
          </a:xfrm>
          <a:prstGeom prst="rect">
            <a:avLst/>
          </a:prstGeom>
          <a:noFill/>
        </p:spPr>
      </p:pic>
      <p:pic>
        <p:nvPicPr>
          <p:cNvPr id="114692" name="Рисунок 5" descr="antiseptic_PNG45.png"/>
          <p:cNvPicPr>
            <a:picLocks noChangeAspect="1" noChangeArrowheads="1"/>
          </p:cNvPicPr>
          <p:nvPr/>
        </p:nvPicPr>
        <p:blipFill>
          <a:blip r:embed="rId3" cstate="print"/>
          <a:srcRect/>
          <a:stretch>
            <a:fillRect/>
          </a:stretch>
        </p:blipFill>
        <p:spPr bwMode="auto">
          <a:xfrm>
            <a:off x="1285852" y="1571616"/>
            <a:ext cx="914400" cy="698376"/>
          </a:xfrm>
          <a:prstGeom prst="rect">
            <a:avLst/>
          </a:prstGeom>
          <a:noFill/>
        </p:spPr>
      </p:pic>
      <p:pic>
        <p:nvPicPr>
          <p:cNvPr id="114691" name="Рисунок 10" descr="perchatki_meditsinskie_smotrovye_nitrilovye_nesterilnye_klever_neopudrennye_teksturirovannye_razmer_4_full.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28728" y="2571748"/>
            <a:ext cx="928694" cy="712093"/>
          </a:xfrm>
          <a:prstGeom prst="rect">
            <a:avLst/>
          </a:prstGeom>
          <a:noFill/>
        </p:spPr>
      </p:pic>
      <p:pic>
        <p:nvPicPr>
          <p:cNvPr id="114690" name="Рисунок 1" descr="Халат хирургический одноразовый в Казахстане."/>
          <p:cNvPicPr>
            <a:picLocks noChangeAspect="1" noChangeArrowheads="1"/>
          </p:cNvPicPr>
          <p:nvPr/>
        </p:nvPicPr>
        <p:blipFill>
          <a:blip r:embed="rId5" cstate="print">
            <a:clrChange>
              <a:clrFrom>
                <a:srgbClr val="FFFFFF"/>
              </a:clrFrom>
              <a:clrTo>
                <a:srgbClr val="FFFFFF">
                  <a:alpha val="0"/>
                </a:srgbClr>
              </a:clrTo>
            </a:clrChange>
          </a:blip>
          <a:srcRect b="4698"/>
          <a:stretch>
            <a:fillRect/>
          </a:stretch>
        </p:blipFill>
        <p:spPr bwMode="auto">
          <a:xfrm>
            <a:off x="1214414" y="3286128"/>
            <a:ext cx="1162050" cy="978793"/>
          </a:xfrm>
          <a:prstGeom prst="rect">
            <a:avLst/>
          </a:prstGeom>
          <a:noFill/>
        </p:spPr>
      </p:pic>
      <p:pic>
        <p:nvPicPr>
          <p:cNvPr id="114689" name="Рисунок 4" descr="Фонендоскоп CS Medica CS-404, цвет голубой (3332905) - Купить по цене от  347.00 руб. | Интернет магазин SIMA-LAND.RU"/>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214414" y="4500574"/>
            <a:ext cx="1162050" cy="730002"/>
          </a:xfrm>
          <a:prstGeom prst="rect">
            <a:avLst/>
          </a:prstGeom>
          <a:noFill/>
        </p:spPr>
      </p:pic>
      <p:pic>
        <p:nvPicPr>
          <p:cNvPr id="9" name="Рисунок 0" descr="1597307056_stop.jpg"/>
          <p:cNvPicPr>
            <a:picLocks noChangeAspect="1" noChangeArrowheads="1"/>
          </p:cNvPicPr>
          <p:nvPr/>
        </p:nvPicPr>
        <p:blipFill>
          <a:blip r:embed="rId2" cstate="print">
            <a:clrChange>
              <a:clrFrom>
                <a:srgbClr val="FFFFFF"/>
              </a:clrFrom>
              <a:clrTo>
                <a:srgbClr val="FFFFFF">
                  <a:alpha val="0"/>
                </a:srgbClr>
              </a:clrTo>
            </a:clrChange>
          </a:blip>
          <a:srcRect l="17912" t="11792" r="20616" b="11781"/>
          <a:stretch>
            <a:fillRect/>
          </a:stretch>
        </p:blipFill>
        <p:spPr bwMode="auto">
          <a:xfrm>
            <a:off x="1285852" y="428608"/>
            <a:ext cx="935949" cy="928694"/>
          </a:xfrm>
          <a:prstGeom prst="rect">
            <a:avLst/>
          </a:prstGeom>
          <a:noFill/>
        </p:spPr>
      </p:pic>
      <p:pic>
        <p:nvPicPr>
          <p:cNvPr id="10" name="Рисунок 9"/>
          <p:cNvPicPr>
            <a:picLocks noChangeAspect="1"/>
          </p:cNvPicPr>
          <p:nvPr/>
        </p:nvPicPr>
        <p:blipFill>
          <a:blip r:embed="rId7" cstate="print"/>
          <a:stretch>
            <a:fillRect/>
          </a:stretch>
        </p:blipFill>
        <p:spPr>
          <a:xfrm>
            <a:off x="8264962" y="143026"/>
            <a:ext cx="677213" cy="571334"/>
          </a:xfrm>
          <a:prstGeom prst="rect">
            <a:avLst/>
          </a:prstGeom>
        </p:spPr>
      </p:pic>
    </p:spTree>
    <p:extLst>
      <p:ext uri="{BB962C8B-B14F-4D97-AF65-F5344CB8AC3E}">
        <p14:creationId xmlns:p14="http://schemas.microsoft.com/office/powerpoint/2010/main" val="20121449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stretch>
            <a:fillRect/>
          </a:stretch>
        </p:blipFill>
        <p:spPr>
          <a:xfrm>
            <a:off x="8122704" y="125924"/>
            <a:ext cx="819472" cy="691351"/>
          </a:xfrm>
          <a:prstGeom prst="rect">
            <a:avLst/>
          </a:prstGeom>
        </p:spPr>
      </p:pic>
      <p:graphicFrame>
        <p:nvGraphicFramePr>
          <p:cNvPr id="24578" name="Object 2"/>
          <p:cNvGraphicFramePr>
            <a:graphicFrameLocks noChangeAspect="1"/>
          </p:cNvGraphicFramePr>
          <p:nvPr>
            <p:extLst>
              <p:ext uri="{D42A27DB-BD31-4B8C-83A1-F6EECF244321}">
                <p14:modId xmlns:p14="http://schemas.microsoft.com/office/powerpoint/2010/main" val="2163454760"/>
              </p:ext>
            </p:extLst>
          </p:nvPr>
        </p:nvGraphicFramePr>
        <p:xfrm>
          <a:off x="1259632" y="817275"/>
          <a:ext cx="6264696" cy="4897725"/>
        </p:xfrm>
        <a:graphic>
          <a:graphicData uri="http://schemas.openxmlformats.org/presentationml/2006/ole">
            <mc:AlternateContent xmlns:mc="http://schemas.openxmlformats.org/markup-compatibility/2006">
              <mc:Choice xmlns:v="urn:schemas-microsoft-com:vml" Requires="v">
                <p:oleObj spid="_x0000_s111640" name="Документ" r:id="rId5" imgW="6778046" imgH="8126260" progId="Word.Document.12">
                  <p:embed/>
                </p:oleObj>
              </mc:Choice>
              <mc:Fallback>
                <p:oleObj name="Документ" r:id="rId5" imgW="6778046" imgH="8126260" progId="Word.Document.12">
                  <p:embed/>
                  <p:pic>
                    <p:nvPicPr>
                      <p:cNvPr id="0"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632" y="817275"/>
                        <a:ext cx="6264696" cy="4897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Прямоугольник 3"/>
          <p:cNvSpPr/>
          <p:nvPr/>
        </p:nvSpPr>
        <p:spPr>
          <a:xfrm>
            <a:off x="467544" y="265212"/>
            <a:ext cx="7560840" cy="646331"/>
          </a:xfrm>
          <a:prstGeom prst="rect">
            <a:avLst/>
          </a:prstGeom>
        </p:spPr>
        <p:txBody>
          <a:bodyPr wrap="square">
            <a:spAutoFit/>
          </a:bodyPr>
          <a:lstStyle/>
          <a:p>
            <a:pPr algn="ctr"/>
            <a:r>
              <a:rPr lang="kk-KZ" b="1" dirty="0" smtClean="0">
                <a:latin typeface="Times New Roman" pitchFamily="18" charset="0"/>
                <a:cs typeface="Times New Roman" pitchFamily="18" charset="0"/>
              </a:rPr>
              <a:t> </a:t>
            </a:r>
            <a:r>
              <a:rPr lang="kk-KZ" b="1" i="1" dirty="0" smtClean="0">
                <a:latin typeface="Times New Roman" pitchFamily="18" charset="0"/>
                <a:cs typeface="Times New Roman" pitchFamily="18" charset="0"/>
              </a:rPr>
              <a:t>Жедел ішек инфекциясының таралу тәуекелін азайтуға бағытталған  қосымша сақтық шаралары</a:t>
            </a:r>
            <a:r>
              <a:rPr lang="kk-KZ" i="1" dirty="0" smtClean="0">
                <a:latin typeface="Times New Roman" pitchFamily="18" charset="0"/>
                <a:cs typeface="Times New Roman" pitchFamily="18" charset="0"/>
              </a:rPr>
              <a:t>  </a:t>
            </a:r>
            <a:endParaRPr lang="ru-RU" i="1" dirty="0"/>
          </a:p>
        </p:txBody>
      </p:sp>
    </p:spTree>
    <p:extLst>
      <p:ext uri="{BB962C8B-B14F-4D97-AF65-F5344CB8AC3E}">
        <p14:creationId xmlns:p14="http://schemas.microsoft.com/office/powerpoint/2010/main" val="16651651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5"/>
          <p:cNvSpPr txBox="1">
            <a:spLocks noGrp="1"/>
          </p:cNvSpPr>
          <p:nvPr>
            <p:ph type="body" idx="1"/>
          </p:nvPr>
        </p:nvSpPr>
        <p:spPr>
          <a:xfrm>
            <a:off x="428596" y="714360"/>
            <a:ext cx="8283967" cy="4714908"/>
          </a:xfrm>
          <a:prstGeom prst="rect">
            <a:avLst/>
          </a:prstGeom>
          <a:noFill/>
          <a:ln>
            <a:noFill/>
          </a:ln>
        </p:spPr>
        <p:txBody>
          <a:bodyPr spcFirstLastPara="1" wrap="square" lIns="18000" tIns="0" rIns="18000" bIns="0" anchor="t" anchorCtr="0">
            <a:noAutofit/>
          </a:bodyPr>
          <a:lstStyle/>
          <a:p>
            <a:pPr marL="0" lvl="0" indent="0" algn="l" rtl="0">
              <a:lnSpc>
                <a:spcPct val="110000"/>
              </a:lnSpc>
              <a:spcBef>
                <a:spcPts val="0"/>
              </a:spcBef>
              <a:spcAft>
                <a:spcPts val="0"/>
              </a:spcAft>
              <a:buSzPts val="1920"/>
              <a:buFont typeface="Arial"/>
              <a:buNone/>
            </a:pPr>
            <a:r>
              <a:rPr lang="ru-RU" sz="2000" dirty="0">
                <a:latin typeface="Times New Roman" pitchFamily="18" charset="0"/>
                <a:cs typeface="Times New Roman" pitchFamily="18" charset="0"/>
              </a:rPr>
              <a:t>1. </a:t>
            </a:r>
            <a:r>
              <a:rPr lang="ru-RU" sz="2000" b="1" dirty="0">
                <a:latin typeface="Times New Roman" pitchFamily="18" charset="0"/>
                <a:cs typeface="Times New Roman" pitchFamily="18" charset="0"/>
              </a:rPr>
              <a:t>Что такое стандартные меры предосторожности?</a:t>
            </a:r>
            <a:endParaRPr sz="2000" b="1">
              <a:latin typeface="Times New Roman" pitchFamily="18" charset="0"/>
              <a:cs typeface="Times New Roman" pitchFamily="18" charset="0"/>
            </a:endParaRPr>
          </a:p>
          <a:p>
            <a:pPr marL="0" lvl="0" indent="0" algn="l" rtl="0">
              <a:lnSpc>
                <a:spcPct val="110000"/>
              </a:lnSpc>
              <a:spcBef>
                <a:spcPts val="1600"/>
              </a:spcBef>
              <a:spcAft>
                <a:spcPts val="0"/>
              </a:spcAft>
              <a:buSzPts val="1920"/>
              <a:buFont typeface="Arial"/>
              <a:buNone/>
            </a:pPr>
            <a:r>
              <a:rPr lang="ru-RU" sz="2000" dirty="0">
                <a:latin typeface="Times New Roman" pitchFamily="18" charset="0"/>
                <a:cs typeface="Times New Roman" pitchFamily="18" charset="0"/>
              </a:rPr>
              <a:t>Базовый уровень мер инфекционного контроля: минимальные профилактические меры, которые применяются в любое время ко всем пациентам, независимо от подозреваемого или подтвержденного статуса заболевания</a:t>
            </a:r>
            <a:endParaRPr sz="2000">
              <a:latin typeface="Times New Roman" pitchFamily="18" charset="0"/>
              <a:cs typeface="Times New Roman" pitchFamily="18" charset="0"/>
            </a:endParaRPr>
          </a:p>
          <a:p>
            <a:pPr marL="0" lvl="0" indent="0" algn="l" rtl="0">
              <a:lnSpc>
                <a:spcPct val="110000"/>
              </a:lnSpc>
              <a:spcBef>
                <a:spcPts val="1600"/>
              </a:spcBef>
              <a:spcAft>
                <a:spcPts val="0"/>
              </a:spcAft>
              <a:buSzPts val="1920"/>
              <a:buFont typeface="Arial"/>
              <a:buNone/>
            </a:pPr>
            <a:r>
              <a:rPr lang="ru-RU" sz="2000" dirty="0">
                <a:latin typeface="Times New Roman" pitchFamily="18" charset="0"/>
                <a:cs typeface="Times New Roman" pitchFamily="18" charset="0"/>
              </a:rPr>
              <a:t>2. </a:t>
            </a:r>
            <a:r>
              <a:rPr lang="ru-RU" sz="2000" b="1" dirty="0">
                <a:latin typeface="Times New Roman" pitchFamily="18" charset="0"/>
                <a:cs typeface="Times New Roman" pitchFamily="18" charset="0"/>
              </a:rPr>
              <a:t>Когда должны применяться стандартные меры </a:t>
            </a:r>
            <a:r>
              <a:rPr lang="ru-RU" sz="2000" b="1" dirty="0" smtClean="0">
                <a:latin typeface="Times New Roman" pitchFamily="18" charset="0"/>
                <a:cs typeface="Times New Roman" pitchFamily="18" charset="0"/>
              </a:rPr>
              <a:t>предосторожности?</a:t>
            </a:r>
            <a:r>
              <a:rPr lang="ru-RU" sz="2000" b="1" dirty="0">
                <a:latin typeface="Times New Roman" pitchFamily="18" charset="0"/>
                <a:cs typeface="Times New Roman" pitchFamily="18" charset="0"/>
              </a:rPr>
              <a:t> </a:t>
            </a:r>
            <a:r>
              <a:rPr lang="ru-RU" sz="2000" dirty="0" smtClean="0">
                <a:latin typeface="Times New Roman" pitchFamily="18" charset="0"/>
                <a:cs typeface="Times New Roman" pitchFamily="18" charset="0"/>
              </a:rPr>
              <a:t>Для </a:t>
            </a:r>
            <a:r>
              <a:rPr lang="ru-RU" sz="2000" dirty="0">
                <a:latin typeface="Times New Roman" pitchFamily="18" charset="0"/>
                <a:cs typeface="Times New Roman" pitchFamily="18" charset="0"/>
              </a:rPr>
              <a:t>ВСЕХ пациентов </a:t>
            </a:r>
            <a:r>
              <a:rPr lang="ru-RU" sz="2000" dirty="0" smtClean="0">
                <a:latin typeface="Times New Roman" pitchFamily="18" charset="0"/>
                <a:cs typeface="Times New Roman" pitchFamily="18" charset="0"/>
              </a:rPr>
              <a:t>ВСЕГДА</a:t>
            </a:r>
          </a:p>
          <a:p>
            <a:pPr marL="0" lvl="0" indent="0">
              <a:spcBef>
                <a:spcPts val="1600"/>
              </a:spcBef>
              <a:buSzPts val="1920"/>
            </a:pPr>
            <a:r>
              <a:rPr lang="ru-RU" sz="2000" b="1" dirty="0" smtClean="0">
                <a:latin typeface="Times New Roman" pitchFamily="18" charset="0"/>
                <a:cs typeface="Times New Roman" pitchFamily="18" charset="0"/>
              </a:rPr>
              <a:t>Цель стандартных мер предосторожностей – </a:t>
            </a:r>
            <a:r>
              <a:rPr lang="ru-RU" sz="2000" dirty="0" smtClean="0">
                <a:latin typeface="Times New Roman" pitchFamily="18" charset="0"/>
                <a:cs typeface="Times New Roman" pitchFamily="18" charset="0"/>
              </a:rPr>
              <a:t>защита медицинских работников и пациентов от возбудителей инфекции</a:t>
            </a:r>
            <a:r>
              <a:rPr lang="kk-KZ" sz="2000" dirty="0" smtClean="0">
                <a:latin typeface="Times New Roman" pitchFamily="18" charset="0"/>
                <a:cs typeface="Times New Roman" pitchFamily="18" charset="0"/>
              </a:rPr>
              <a:t>.</a:t>
            </a:r>
            <a:r>
              <a:rPr lang="kk-KZ" sz="2000" b="1" dirty="0" smtClean="0">
                <a:latin typeface="Times New Roman" pitchFamily="18" charset="0"/>
                <a:cs typeface="Times New Roman" pitchFamily="18" charset="0"/>
              </a:rPr>
              <a:t/>
            </a:r>
            <a:br>
              <a:rPr lang="kk-KZ" sz="2000" b="1" dirty="0" smtClean="0">
                <a:latin typeface="Times New Roman" pitchFamily="18" charset="0"/>
                <a:cs typeface="Times New Roman" pitchFamily="18" charset="0"/>
              </a:rPr>
            </a:br>
            <a:r>
              <a:rPr lang="ru-RU" sz="2000" b="1" dirty="0" smtClean="0">
                <a:latin typeface="Times New Roman" pitchFamily="18" charset="0"/>
                <a:cs typeface="Times New Roman" pitchFamily="18" charset="0"/>
              </a:rPr>
              <a:t/>
            </a:r>
            <a:br>
              <a:rPr lang="ru-RU" sz="2000" b="1" dirty="0" smtClean="0">
                <a:latin typeface="Times New Roman" pitchFamily="18" charset="0"/>
                <a:cs typeface="Times New Roman" pitchFamily="18" charset="0"/>
              </a:rPr>
            </a:br>
            <a:r>
              <a:rPr lang="ru-RU" sz="2000" b="1" dirty="0" smtClean="0">
                <a:latin typeface="Times New Roman" pitchFamily="18" charset="0"/>
                <a:cs typeface="Times New Roman" pitchFamily="18" charset="0"/>
              </a:rPr>
              <a:t>Задача – </a:t>
            </a:r>
            <a:r>
              <a:rPr lang="ru-RU" sz="2000" dirty="0" smtClean="0">
                <a:latin typeface="Times New Roman" pitchFamily="18" charset="0"/>
                <a:cs typeface="Times New Roman" pitchFamily="18" charset="0"/>
              </a:rPr>
              <a:t>не допустить возникновения и распространения инфекционных заболеваний.</a:t>
            </a:r>
            <a:endParaRPr sz="2000">
              <a:latin typeface="Times New Roman" pitchFamily="18" charset="0"/>
              <a:cs typeface="Times New Roman" pitchFamily="18" charset="0"/>
            </a:endParaRPr>
          </a:p>
        </p:txBody>
      </p:sp>
      <p:sp>
        <p:nvSpPr>
          <p:cNvPr id="335" name="Google Shape;335;p35"/>
          <p:cNvSpPr txBox="1">
            <a:spLocks noGrp="1"/>
          </p:cNvSpPr>
          <p:nvPr>
            <p:ph type="title"/>
          </p:nvPr>
        </p:nvSpPr>
        <p:spPr>
          <a:xfrm>
            <a:off x="357158" y="142856"/>
            <a:ext cx="8212529" cy="479450"/>
          </a:xfrm>
          <a:prstGeom prst="rect">
            <a:avLst/>
          </a:prstGeom>
          <a:noFill/>
          <a:ln>
            <a:noFill/>
          </a:ln>
        </p:spPr>
        <p:txBody>
          <a:bodyPr spcFirstLastPara="1" wrap="square" lIns="18000" tIns="0" rIns="360000" bIns="0" anchor="b" anchorCtr="0">
            <a:noAutofit/>
          </a:bodyPr>
          <a:lstStyle/>
          <a:p>
            <a:pPr marL="0" lvl="0" indent="0" algn="ctr" rtl="0">
              <a:lnSpc>
                <a:spcPct val="90000"/>
              </a:lnSpc>
              <a:spcBef>
                <a:spcPts val="0"/>
              </a:spcBef>
              <a:spcAft>
                <a:spcPts val="0"/>
              </a:spcAft>
              <a:buClr>
                <a:srgbClr val="0092CC"/>
              </a:buClr>
              <a:buSzPts val="3200"/>
              <a:buFont typeface="Arial"/>
              <a:buNone/>
            </a:pPr>
            <a:r>
              <a:rPr lang="ru-RU" sz="2400" b="1" dirty="0">
                <a:latin typeface="Times New Roman" pitchFamily="18" charset="0"/>
                <a:cs typeface="Times New Roman" pitchFamily="18" charset="0"/>
              </a:rPr>
              <a:t>Обзор стандартных мер предосторожности</a:t>
            </a:r>
            <a:endParaRPr sz="3600" b="1">
              <a:latin typeface="Times New Roman" pitchFamily="18" charset="0"/>
              <a:cs typeface="Times New Roman" pitchFamily="18" charset="0"/>
            </a:endParaRPr>
          </a:p>
        </p:txBody>
      </p:sp>
      <p:pic>
        <p:nvPicPr>
          <p:cNvPr id="6" name="Рисунок 5"/>
          <p:cNvPicPr>
            <a:picLocks noChangeAspect="1"/>
          </p:cNvPicPr>
          <p:nvPr/>
        </p:nvPicPr>
        <p:blipFill>
          <a:blip r:embed="rId3" cstate="print"/>
          <a:stretch>
            <a:fillRect/>
          </a:stretch>
        </p:blipFill>
        <p:spPr>
          <a:xfrm>
            <a:off x="8264962" y="125927"/>
            <a:ext cx="677213" cy="571334"/>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stretch>
            <a:fillRect/>
          </a:stretch>
        </p:blipFill>
        <p:spPr>
          <a:xfrm>
            <a:off x="8122704" y="125924"/>
            <a:ext cx="819472" cy="691351"/>
          </a:xfrm>
          <a:prstGeom prst="rect">
            <a:avLst/>
          </a:prstGeom>
        </p:spPr>
      </p:pic>
      <p:sp>
        <p:nvSpPr>
          <p:cNvPr id="4" name="Прямоугольник 3"/>
          <p:cNvSpPr/>
          <p:nvPr/>
        </p:nvSpPr>
        <p:spPr>
          <a:xfrm>
            <a:off x="539552" y="409228"/>
            <a:ext cx="7128791" cy="461665"/>
          </a:xfrm>
          <a:prstGeom prst="rect">
            <a:avLst/>
          </a:prstGeom>
        </p:spPr>
        <p:txBody>
          <a:bodyPr wrap="square">
            <a:spAutoFit/>
          </a:bodyPr>
          <a:lstStyle/>
          <a:p>
            <a:pPr algn="ctr"/>
            <a:endParaRPr lang="ru-RU" sz="2400" dirty="0"/>
          </a:p>
        </p:txBody>
      </p:sp>
      <p:sp>
        <p:nvSpPr>
          <p:cNvPr id="8" name="TextBox 7"/>
          <p:cNvSpPr txBox="1"/>
          <p:nvPr/>
        </p:nvSpPr>
        <p:spPr>
          <a:xfrm>
            <a:off x="251520" y="1129308"/>
            <a:ext cx="8424936" cy="5016758"/>
          </a:xfrm>
          <a:prstGeom prst="rect">
            <a:avLst/>
          </a:prstGeom>
          <a:noFill/>
        </p:spPr>
        <p:txBody>
          <a:bodyPr wrap="square" rtlCol="0">
            <a:spAutoFit/>
          </a:bodyPr>
          <a:lstStyle/>
          <a:p>
            <a:pPr marL="285750" indent="-285750"/>
            <a:r>
              <a:rPr lang="kk-KZ" sz="2000" dirty="0" smtClean="0">
                <a:latin typeface="Times New Roman" pitchFamily="18" charset="0"/>
                <a:cs typeface="Times New Roman" pitchFamily="18" charset="0"/>
              </a:rPr>
              <a:t>                   </a:t>
            </a:r>
            <a:r>
              <a:rPr lang="kk-KZ" sz="2000" b="1" dirty="0" smtClean="0">
                <a:latin typeface="Times New Roman" pitchFamily="18" charset="0"/>
                <a:cs typeface="Times New Roman" pitchFamily="18" charset="0"/>
              </a:rPr>
              <a:t>Қолғап</a:t>
            </a:r>
          </a:p>
          <a:p>
            <a:pPr marL="285750" indent="-285750">
              <a:buFont typeface="Wingdings" pitchFamily="2" charset="2"/>
              <a:buChar char="q"/>
            </a:pPr>
            <a:r>
              <a:rPr lang="kk-KZ" sz="2000" dirty="0" smtClean="0">
                <a:latin typeface="Times New Roman" pitchFamily="18" charset="0"/>
                <a:cs typeface="Times New Roman" pitchFamily="18" charset="0"/>
              </a:rPr>
              <a:t>Қанға, дене сұйықтықтарына, секрецияларға немесе шырышты қабықтарға тиген кезде таза қолғап киіңіз.</a:t>
            </a:r>
          </a:p>
          <a:p>
            <a:pPr marL="285750" indent="-285750">
              <a:buFont typeface="Wingdings" pitchFamily="2" charset="2"/>
              <a:buChar char="q"/>
            </a:pPr>
            <a:r>
              <a:rPr lang="kk-KZ" sz="2000" dirty="0" smtClean="0">
                <a:latin typeface="Times New Roman" pitchFamily="18" charset="0"/>
                <a:cs typeface="Times New Roman" pitchFamily="18" charset="0"/>
              </a:rPr>
              <a:t>Науқастарға ем- шаралар жасау арасындағы қолғапты  өзгертіңіз.</a:t>
            </a:r>
          </a:p>
          <a:p>
            <a:pPr marL="285750" indent="-285750">
              <a:buFont typeface="Wingdings" pitchFamily="2" charset="2"/>
              <a:buChar char="q"/>
            </a:pPr>
            <a:r>
              <a:rPr lang="kk-KZ" sz="2000" dirty="0" smtClean="0">
                <a:latin typeface="Times New Roman" pitchFamily="18" charset="0"/>
                <a:cs typeface="Times New Roman" pitchFamily="18" charset="0"/>
              </a:rPr>
              <a:t>Қолғапты қолданғаннан кейін бірден  шешіңіз.</a:t>
            </a:r>
          </a:p>
          <a:p>
            <a:pPr marL="285750" indent="-285750">
              <a:buFont typeface="Wingdings" pitchFamily="2" charset="2"/>
              <a:buChar char="q"/>
            </a:pPr>
            <a:r>
              <a:rPr lang="kk-KZ" sz="2000" dirty="0" smtClean="0">
                <a:latin typeface="Times New Roman" pitchFamily="18" charset="0"/>
                <a:cs typeface="Times New Roman" pitchFamily="18" charset="0"/>
              </a:rPr>
              <a:t>Бір рет қолданылатын қолғапты қайта пайдалануға болмайды.</a:t>
            </a:r>
          </a:p>
          <a:p>
            <a:pPr marL="285750" indent="-285750">
              <a:buFont typeface="Wingdings" pitchFamily="2" charset="2"/>
              <a:buChar char="q"/>
            </a:pPr>
            <a:endParaRPr lang="kk-KZ" sz="2000" dirty="0" smtClean="0">
              <a:latin typeface="Times New Roman" pitchFamily="18" charset="0"/>
              <a:cs typeface="Times New Roman" pitchFamily="18" charset="0"/>
            </a:endParaRPr>
          </a:p>
          <a:p>
            <a:pPr marL="285750" indent="-285750"/>
            <a:r>
              <a:rPr lang="kk-KZ" sz="2000" b="1" dirty="0" smtClean="0">
                <a:latin typeface="Times New Roman" pitchFamily="18" charset="0"/>
                <a:cs typeface="Times New Roman" pitchFamily="18" charset="0"/>
              </a:rPr>
              <a:t>                   Қорғаныш киімдері </a:t>
            </a:r>
          </a:p>
          <a:p>
            <a:pPr marL="285750" indent="-285750">
              <a:buFont typeface="Wingdings" pitchFamily="2" charset="2"/>
              <a:buChar char="q"/>
            </a:pPr>
            <a:r>
              <a:rPr lang="kk-KZ" sz="2000" dirty="0" smtClean="0">
                <a:latin typeface="Times New Roman" pitchFamily="18" charset="0"/>
                <a:cs typeface="Times New Roman" pitchFamily="18" charset="0"/>
              </a:rPr>
              <a:t>Жұмыс киімдерінің ластануын қорғаныш халат немесе алжапқыш тағу арқылы (дене сұйықтықтарының шашырауы немесе төгілуі) төмендеуі мүмкін.</a:t>
            </a:r>
          </a:p>
          <a:p>
            <a:pPr marL="285750" indent="-285750">
              <a:buFont typeface="Wingdings" pitchFamily="2" charset="2"/>
              <a:buChar char="q"/>
            </a:pPr>
            <a:r>
              <a:rPr lang="kk-KZ" sz="2000" dirty="0" smtClean="0">
                <a:latin typeface="Times New Roman" pitchFamily="18" charset="0"/>
                <a:cs typeface="Times New Roman" pitchFamily="18" charset="0"/>
              </a:rPr>
              <a:t>Ластанған немесе дымқыл киімді мүмкіндігінше тезірек шешіңіз.</a:t>
            </a:r>
          </a:p>
          <a:p>
            <a:pPr marL="285750" indent="-285750">
              <a:buFont typeface="Wingdings" pitchFamily="2" charset="2"/>
              <a:buChar char="q"/>
            </a:pPr>
            <a:r>
              <a:rPr lang="kk-KZ" sz="2000" dirty="0" smtClean="0">
                <a:latin typeface="Times New Roman" pitchFamily="18" charset="0"/>
                <a:cs typeface="Times New Roman" pitchFamily="18" charset="0"/>
              </a:rPr>
              <a:t>Егер сол науқасқа жаңа халат/ алжапқышты пайдалану қажет болса, ластанған жағына тигізбей шешіңіз.</a:t>
            </a:r>
          </a:p>
          <a:p>
            <a:pPr marL="285750" indent="-285750">
              <a:buFont typeface="Wingdings" pitchFamily="2" charset="2"/>
              <a:buChar char="q"/>
            </a:pPr>
            <a:endParaRPr lang="kk-KZ" sz="2000" dirty="0" smtClean="0">
              <a:latin typeface="Times New Roman" pitchFamily="18" charset="0"/>
              <a:cs typeface="Times New Roman" pitchFamily="18" charset="0"/>
            </a:endParaRPr>
          </a:p>
          <a:p>
            <a:pPr marL="285750" indent="-285750">
              <a:buFont typeface="Wingdings" pitchFamily="2" charset="2"/>
              <a:buChar char="q"/>
            </a:pPr>
            <a:endParaRPr lang="kk-KZ" sz="2000" dirty="0" smtClean="0">
              <a:latin typeface="Times New Roman" pitchFamily="18" charset="0"/>
              <a:cs typeface="Times New Roman" pitchFamily="18" charset="0"/>
            </a:endParaRPr>
          </a:p>
        </p:txBody>
      </p:sp>
      <p:pic>
        <p:nvPicPr>
          <p:cNvPr id="5" name="Picture 4" descr="MP900321128[1]"/>
          <p:cNvPicPr>
            <a:picLocks noChangeAspect="1" noChangeArrowheads="1"/>
          </p:cNvPicPr>
          <p:nvPr/>
        </p:nvPicPr>
        <p:blipFill>
          <a:blip r:embed="rId3" cstate="print"/>
          <a:srcRect/>
          <a:stretch>
            <a:fillRect/>
          </a:stretch>
        </p:blipFill>
        <p:spPr bwMode="auto">
          <a:xfrm>
            <a:off x="3635896" y="193204"/>
            <a:ext cx="1800200" cy="1296144"/>
          </a:xfrm>
          <a:prstGeom prst="rect">
            <a:avLst/>
          </a:prstGeom>
          <a:noFill/>
          <a:ln w="9525">
            <a:noFill/>
            <a:miter lim="800000"/>
            <a:headEnd/>
            <a:tailEnd/>
          </a:ln>
        </p:spPr>
      </p:pic>
      <p:pic>
        <p:nvPicPr>
          <p:cNvPr id="6" name="Picture 7" descr="MP900407553[1]"/>
          <p:cNvPicPr>
            <a:picLocks noChangeAspect="1" noChangeArrowheads="1"/>
          </p:cNvPicPr>
          <p:nvPr/>
        </p:nvPicPr>
        <p:blipFill>
          <a:blip r:embed="rId4" cstate="print"/>
          <a:srcRect/>
          <a:stretch>
            <a:fillRect/>
          </a:stretch>
        </p:blipFill>
        <p:spPr bwMode="auto">
          <a:xfrm>
            <a:off x="5652120" y="193204"/>
            <a:ext cx="1944216" cy="1296144"/>
          </a:xfrm>
          <a:prstGeom prst="rect">
            <a:avLst/>
          </a:prstGeom>
          <a:noFill/>
          <a:ln w="9525">
            <a:noFill/>
            <a:miter lim="800000"/>
            <a:headEnd/>
            <a:tailEnd/>
          </a:ln>
        </p:spPr>
      </p:pic>
    </p:spTree>
    <p:extLst>
      <p:ext uri="{BB962C8B-B14F-4D97-AF65-F5344CB8AC3E}">
        <p14:creationId xmlns:p14="http://schemas.microsoft.com/office/powerpoint/2010/main" val="19935816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stretch>
            <a:fillRect/>
          </a:stretch>
        </p:blipFill>
        <p:spPr>
          <a:xfrm>
            <a:off x="8122704" y="125924"/>
            <a:ext cx="819472" cy="691351"/>
          </a:xfrm>
          <a:prstGeom prst="rect">
            <a:avLst/>
          </a:prstGeom>
        </p:spPr>
      </p:pic>
      <p:sp>
        <p:nvSpPr>
          <p:cNvPr id="4" name="Прямоугольник 3"/>
          <p:cNvSpPr/>
          <p:nvPr/>
        </p:nvSpPr>
        <p:spPr>
          <a:xfrm>
            <a:off x="539552" y="409228"/>
            <a:ext cx="7128791" cy="461665"/>
          </a:xfrm>
          <a:prstGeom prst="rect">
            <a:avLst/>
          </a:prstGeom>
        </p:spPr>
        <p:txBody>
          <a:bodyPr wrap="square">
            <a:spAutoFit/>
          </a:bodyPr>
          <a:lstStyle/>
          <a:p>
            <a:pPr algn="ctr"/>
            <a:endParaRPr lang="ru-RU" sz="2400" dirty="0"/>
          </a:p>
        </p:txBody>
      </p:sp>
      <p:sp>
        <p:nvSpPr>
          <p:cNvPr id="8" name="TextBox 7"/>
          <p:cNvSpPr txBox="1"/>
          <p:nvPr/>
        </p:nvSpPr>
        <p:spPr>
          <a:xfrm>
            <a:off x="539552" y="1129308"/>
            <a:ext cx="8136904" cy="4339650"/>
          </a:xfrm>
          <a:prstGeom prst="rect">
            <a:avLst/>
          </a:prstGeom>
          <a:noFill/>
        </p:spPr>
        <p:txBody>
          <a:bodyPr wrap="square" rtlCol="0">
            <a:spAutoFit/>
          </a:bodyPr>
          <a:lstStyle/>
          <a:p>
            <a:pPr marL="285750" indent="-285750"/>
            <a:r>
              <a:rPr lang="kk-KZ" sz="2000" dirty="0" smtClean="0">
                <a:latin typeface="Times New Roman" pitchFamily="18" charset="0"/>
                <a:cs typeface="Times New Roman" pitchFamily="18" charset="0"/>
              </a:rPr>
              <a:t>                  </a:t>
            </a:r>
          </a:p>
          <a:p>
            <a:pPr marL="285750" indent="-285750"/>
            <a:endParaRPr lang="kk-KZ" sz="2000" dirty="0" smtClean="0">
              <a:latin typeface="Times New Roman" pitchFamily="18" charset="0"/>
              <a:cs typeface="Times New Roman" pitchFamily="18" charset="0"/>
            </a:endParaRPr>
          </a:p>
          <a:p>
            <a:pPr marL="285750" indent="-285750"/>
            <a:r>
              <a:rPr lang="kk-KZ" sz="2400" b="1" dirty="0" smtClean="0">
                <a:latin typeface="Times New Roman" pitchFamily="18" charset="0"/>
                <a:cs typeface="Times New Roman" pitchFamily="18" charset="0"/>
              </a:rPr>
              <a:t>                             Бетперде</a:t>
            </a:r>
          </a:p>
          <a:p>
            <a:pPr marL="285750" indent="-285750">
              <a:buFont typeface="Wingdings" pitchFamily="2" charset="2"/>
              <a:buChar char="q"/>
            </a:pPr>
            <a:r>
              <a:rPr lang="kk-KZ" sz="2400" dirty="0" smtClean="0">
                <a:latin typeface="Times New Roman" pitchFamily="18" charset="0"/>
                <a:cs typeface="Times New Roman" pitchFamily="18" charset="0"/>
              </a:rPr>
              <a:t>Маска, қорғаныс көзілдірігі -дене сұйықтықтарын шырышты қабықтарға  шашыраудан қорғайды.</a:t>
            </a:r>
          </a:p>
          <a:p>
            <a:pPr marL="285750" indent="-285750">
              <a:buFont typeface="Wingdings" pitchFamily="2" charset="2"/>
              <a:buChar char="q"/>
            </a:pPr>
            <a:r>
              <a:rPr lang="ru-RU" sz="2400" dirty="0" smtClean="0">
                <a:latin typeface="Times New Roman" pitchFamily="18" charset="0"/>
                <a:cs typeface="Times New Roman" pitchFamily="18" charset="0"/>
              </a:rPr>
              <a:t>Респиратор туберкулез </a:t>
            </a:r>
            <a:r>
              <a:rPr lang="ru-RU" sz="2400" dirty="0" err="1" smtClean="0">
                <a:latin typeface="Times New Roman" pitchFamily="18" charset="0"/>
                <a:cs typeface="Times New Roman" pitchFamily="18" charset="0"/>
              </a:rPr>
              <a:t>ауруларынан</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қорғайды</a:t>
            </a:r>
            <a:r>
              <a:rPr lang="ru-RU" sz="2400" dirty="0" smtClean="0">
                <a:latin typeface="Times New Roman" pitchFamily="18" charset="0"/>
                <a:cs typeface="Times New Roman" pitchFamily="18" charset="0"/>
              </a:rPr>
              <a:t>.</a:t>
            </a:r>
          </a:p>
          <a:p>
            <a:pPr marL="285750" indent="-285750"/>
            <a:endParaRPr lang="kk-KZ" sz="2400" dirty="0" smtClean="0">
              <a:latin typeface="Times New Roman" pitchFamily="18" charset="0"/>
              <a:cs typeface="Times New Roman" pitchFamily="18" charset="0"/>
            </a:endParaRPr>
          </a:p>
          <a:p>
            <a:pPr marL="285750" indent="-285750"/>
            <a:r>
              <a:rPr lang="kk-KZ" sz="2400" dirty="0" smtClean="0">
                <a:latin typeface="Times New Roman" pitchFamily="18" charset="0"/>
                <a:cs typeface="Times New Roman" pitchFamily="18" charset="0"/>
              </a:rPr>
              <a:t>                         </a:t>
            </a:r>
            <a:r>
              <a:rPr lang="kk-KZ" sz="2400" b="1" dirty="0" smtClean="0">
                <a:latin typeface="Times New Roman" pitchFamily="18" charset="0"/>
                <a:cs typeface="Times New Roman" pitchFamily="18" charset="0"/>
              </a:rPr>
              <a:t>Төсек жабдық </a:t>
            </a:r>
          </a:p>
          <a:p>
            <a:pPr marL="285750" indent="-285750">
              <a:buFont typeface="Wingdings" pitchFamily="2" charset="2"/>
              <a:buChar char="q"/>
            </a:pPr>
            <a:r>
              <a:rPr lang="kk-KZ" sz="2400" dirty="0" smtClean="0">
                <a:latin typeface="Times New Roman" pitchFamily="18" charset="0"/>
                <a:cs typeface="Times New Roman" pitchFamily="18" charset="0"/>
              </a:rPr>
              <a:t>Қанмен, дене сұйықтықтарымен, секрециялармен ластануынан қамтамасыз ету қажет.</a:t>
            </a:r>
          </a:p>
          <a:p>
            <a:pPr marL="285750" indent="-285750">
              <a:buFont typeface="Wingdings" pitchFamily="2" charset="2"/>
              <a:buChar char="q"/>
            </a:pPr>
            <a:endParaRPr lang="kk-KZ" sz="2400" dirty="0" smtClean="0">
              <a:latin typeface="Times New Roman" pitchFamily="18" charset="0"/>
              <a:cs typeface="Times New Roman" pitchFamily="18" charset="0"/>
            </a:endParaRPr>
          </a:p>
          <a:p>
            <a:pPr marL="285750" indent="-285750">
              <a:buFont typeface="Wingdings" pitchFamily="2" charset="2"/>
              <a:buChar char="q"/>
            </a:pPr>
            <a:endParaRPr lang="kk-KZ" sz="2000" dirty="0" smtClean="0">
              <a:latin typeface="Times New Roman" pitchFamily="18" charset="0"/>
              <a:cs typeface="Times New Roman" pitchFamily="18" charset="0"/>
            </a:endParaRPr>
          </a:p>
        </p:txBody>
      </p:sp>
      <p:pic>
        <p:nvPicPr>
          <p:cNvPr id="7" name="Picture 9" descr="MP900422742[1]"/>
          <p:cNvPicPr>
            <a:picLocks noChangeAspect="1" noChangeArrowheads="1"/>
          </p:cNvPicPr>
          <p:nvPr/>
        </p:nvPicPr>
        <p:blipFill>
          <a:blip r:embed="rId3" cstate="print"/>
          <a:srcRect/>
          <a:stretch>
            <a:fillRect/>
          </a:stretch>
        </p:blipFill>
        <p:spPr bwMode="auto">
          <a:xfrm>
            <a:off x="1691679" y="337220"/>
            <a:ext cx="2281943" cy="1453130"/>
          </a:xfrm>
          <a:prstGeom prst="rect">
            <a:avLst/>
          </a:prstGeom>
          <a:noFill/>
          <a:ln w="9525">
            <a:noFill/>
            <a:miter lim="800000"/>
            <a:headEnd/>
            <a:tailEnd/>
          </a:ln>
        </p:spPr>
      </p:pic>
      <p:pic>
        <p:nvPicPr>
          <p:cNvPr id="9" name="Picture 10" descr="MP900423029[1]"/>
          <p:cNvPicPr>
            <a:picLocks noChangeAspect="1" noChangeArrowheads="1"/>
          </p:cNvPicPr>
          <p:nvPr/>
        </p:nvPicPr>
        <p:blipFill>
          <a:blip r:embed="rId4" cstate="print"/>
          <a:srcRect/>
          <a:stretch>
            <a:fillRect/>
          </a:stretch>
        </p:blipFill>
        <p:spPr bwMode="auto">
          <a:xfrm>
            <a:off x="4283968" y="337219"/>
            <a:ext cx="2232248" cy="1462507"/>
          </a:xfrm>
          <a:prstGeom prst="rect">
            <a:avLst/>
          </a:prstGeom>
          <a:noFill/>
          <a:ln w="9525">
            <a:noFill/>
            <a:miter lim="800000"/>
            <a:headEnd/>
            <a:tailEnd/>
          </a:ln>
        </p:spPr>
      </p:pic>
    </p:spTree>
    <p:extLst>
      <p:ext uri="{BB962C8B-B14F-4D97-AF65-F5344CB8AC3E}">
        <p14:creationId xmlns:p14="http://schemas.microsoft.com/office/powerpoint/2010/main" val="5249334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stretch>
            <a:fillRect/>
          </a:stretch>
        </p:blipFill>
        <p:spPr>
          <a:xfrm>
            <a:off x="8122704" y="125924"/>
            <a:ext cx="819472" cy="691351"/>
          </a:xfrm>
          <a:prstGeom prst="rect">
            <a:avLst/>
          </a:prstGeom>
        </p:spPr>
      </p:pic>
      <p:sp>
        <p:nvSpPr>
          <p:cNvPr id="4" name="Прямоугольник 3"/>
          <p:cNvSpPr/>
          <p:nvPr/>
        </p:nvSpPr>
        <p:spPr>
          <a:xfrm>
            <a:off x="395536" y="271544"/>
            <a:ext cx="7632848" cy="400110"/>
          </a:xfrm>
          <a:prstGeom prst="rect">
            <a:avLst/>
          </a:prstGeom>
        </p:spPr>
        <p:txBody>
          <a:bodyPr wrap="square">
            <a:spAutoFit/>
          </a:bodyPr>
          <a:lstStyle/>
          <a:p>
            <a:pPr lvl="0" algn="ctr" fontAlgn="base">
              <a:spcBef>
                <a:spcPct val="0"/>
              </a:spcBef>
              <a:spcAft>
                <a:spcPct val="0"/>
              </a:spcAft>
            </a:pPr>
            <a:r>
              <a:rPr lang="ru-RU" sz="2000" b="1" dirty="0" err="1" smtClean="0">
                <a:latin typeface="Times New Roman" pitchFamily="18" charset="0"/>
                <a:ea typeface="Times New Roman" pitchFamily="18" charset="0"/>
                <a:cs typeface="Times New Roman" pitchFamily="18" charset="0"/>
              </a:rPr>
              <a:t>Жұқпалы  аурулардың  алдын</a:t>
            </a:r>
            <a:r>
              <a:rPr lang="ru-RU" sz="2000" b="1" dirty="0" smtClean="0">
                <a:latin typeface="Times New Roman" pitchFamily="18" charset="0"/>
                <a:ea typeface="Times New Roman" pitchFamily="18" charset="0"/>
                <a:cs typeface="Times New Roman" pitchFamily="18" charset="0"/>
              </a:rPr>
              <a:t> </a:t>
            </a:r>
            <a:r>
              <a:rPr lang="ru-RU" sz="2000" b="1" dirty="0" err="1" smtClean="0">
                <a:latin typeface="Times New Roman" pitchFamily="18" charset="0"/>
                <a:ea typeface="Times New Roman" pitchFamily="18" charset="0"/>
                <a:cs typeface="Times New Roman" pitchFamily="18" charset="0"/>
              </a:rPr>
              <a:t>алу</a:t>
            </a:r>
            <a:r>
              <a:rPr lang="ru-RU" sz="2000" b="1" dirty="0" smtClean="0">
                <a:latin typeface="Times New Roman" pitchFamily="18" charset="0"/>
                <a:ea typeface="Times New Roman" pitchFamily="18" charset="0"/>
                <a:cs typeface="Times New Roman" pitchFamily="18" charset="0"/>
              </a:rPr>
              <a:t> </a:t>
            </a:r>
            <a:r>
              <a:rPr lang="ru-RU" sz="2000" b="1" dirty="0" err="1" smtClean="0">
                <a:latin typeface="Times New Roman" pitchFamily="18" charset="0"/>
                <a:ea typeface="Times New Roman" pitchFamily="18" charset="0"/>
                <a:cs typeface="Times New Roman" pitchFamily="18" charset="0"/>
              </a:rPr>
              <a:t>шаралары</a:t>
            </a:r>
            <a:endParaRPr lang="ru-RU" sz="2000" b="1" dirty="0" smtClean="0">
              <a:latin typeface="Times New Roman" pitchFamily="18" charset="0"/>
              <a:cs typeface="Times New Roman" pitchFamily="18" charset="0"/>
            </a:endParaRPr>
          </a:p>
        </p:txBody>
      </p:sp>
      <p:graphicFrame>
        <p:nvGraphicFramePr>
          <p:cNvPr id="2079" name="Object 31"/>
          <p:cNvGraphicFramePr>
            <a:graphicFrameLocks noChangeAspect="1"/>
          </p:cNvGraphicFramePr>
          <p:nvPr>
            <p:extLst>
              <p:ext uri="{D42A27DB-BD31-4B8C-83A1-F6EECF244321}">
                <p14:modId xmlns:p14="http://schemas.microsoft.com/office/powerpoint/2010/main" val="3085845544"/>
              </p:ext>
            </p:extLst>
          </p:nvPr>
        </p:nvGraphicFramePr>
        <p:xfrm>
          <a:off x="111890" y="985292"/>
          <a:ext cx="8830286" cy="4172555"/>
        </p:xfrm>
        <a:graphic>
          <a:graphicData uri="http://schemas.openxmlformats.org/presentationml/2006/ole">
            <mc:AlternateContent xmlns:mc="http://schemas.openxmlformats.org/markup-compatibility/2006">
              <mc:Choice xmlns:v="urn:schemas-microsoft-com:vml" Requires="v">
                <p:oleObj spid="_x0000_s112664" name="Документ" r:id="rId5" imgW="9675827" imgH="4398638" progId="Word.Document.12">
                  <p:embed/>
                </p:oleObj>
              </mc:Choice>
              <mc:Fallback>
                <p:oleObj name="Документ" r:id="rId5" imgW="9675827" imgH="4398638" progId="Word.Document.12">
                  <p:embed/>
                  <p:pic>
                    <p:nvPicPr>
                      <p:cNvPr id="0"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90" y="985292"/>
                        <a:ext cx="8830286" cy="41725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Прямоугольник 5"/>
          <p:cNvSpPr/>
          <p:nvPr/>
        </p:nvSpPr>
        <p:spPr>
          <a:xfrm>
            <a:off x="467544" y="5157847"/>
            <a:ext cx="8352928" cy="523220"/>
          </a:xfrm>
          <a:prstGeom prst="rect">
            <a:avLst/>
          </a:prstGeom>
        </p:spPr>
        <p:txBody>
          <a:bodyPr wrap="square">
            <a:spAutoFit/>
          </a:bodyPr>
          <a:lstStyle/>
          <a:p>
            <a:r>
              <a:rPr lang="en-US" sz="1400" dirty="0" smtClean="0">
                <a:hlinkClick r:id="rId7"/>
              </a:rPr>
              <a:t>https://www.cdc.gov/infectioncontrol/guidelines/isolation/appendix/type-duration-precautions.html</a:t>
            </a:r>
            <a:endParaRPr lang="ru-RU" sz="1400" dirty="0" smtClean="0"/>
          </a:p>
          <a:p>
            <a:endParaRPr lang="ru-RU" sz="1400" dirty="0"/>
          </a:p>
        </p:txBody>
      </p:sp>
      <p:sp>
        <p:nvSpPr>
          <p:cNvPr id="2" name="Стрелка вправо 1"/>
          <p:cNvSpPr/>
          <p:nvPr/>
        </p:nvSpPr>
        <p:spPr>
          <a:xfrm>
            <a:off x="3851920" y="2065412"/>
            <a:ext cx="108012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6651651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stretch>
            <a:fillRect/>
          </a:stretch>
        </p:blipFill>
        <p:spPr>
          <a:xfrm>
            <a:off x="8225700" y="125925"/>
            <a:ext cx="716475" cy="588436"/>
          </a:xfrm>
          <a:prstGeom prst="rect">
            <a:avLst/>
          </a:prstGeom>
        </p:spPr>
      </p:pic>
      <p:graphicFrame>
        <p:nvGraphicFramePr>
          <p:cNvPr id="23555" name="Object 3"/>
          <p:cNvGraphicFramePr>
            <a:graphicFrameLocks noChangeAspect="1"/>
          </p:cNvGraphicFramePr>
          <p:nvPr>
            <p:extLst>
              <p:ext uri="{D42A27DB-BD31-4B8C-83A1-F6EECF244321}">
                <p14:modId xmlns:p14="http://schemas.microsoft.com/office/powerpoint/2010/main" val="1381260579"/>
              </p:ext>
            </p:extLst>
          </p:nvPr>
        </p:nvGraphicFramePr>
        <p:xfrm>
          <a:off x="251521" y="553245"/>
          <a:ext cx="3960440" cy="4944550"/>
        </p:xfrm>
        <a:graphic>
          <a:graphicData uri="http://schemas.openxmlformats.org/presentationml/2006/ole">
            <mc:AlternateContent xmlns:mc="http://schemas.openxmlformats.org/markup-compatibility/2006">
              <mc:Choice xmlns:v="urn:schemas-microsoft-com:vml" Requires="v">
                <p:oleObj spid="_x0000_s113710" name="PDF" r:id="rId4" imgW="0" imgH="0" progId="">
                  <p:embed/>
                </p:oleObj>
              </mc:Choice>
              <mc:Fallback>
                <p:oleObj name="PDF" r:id="rId4" imgW="0" imgH="0" progId="">
                  <p:embed/>
                  <p:pic>
                    <p:nvPicPr>
                      <p:cNvPr id="0" name="Picture 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1" y="553245"/>
                        <a:ext cx="3960440" cy="4944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556" name="Object 4"/>
          <p:cNvGraphicFramePr>
            <a:graphicFrameLocks noChangeAspect="1"/>
          </p:cNvGraphicFramePr>
          <p:nvPr>
            <p:extLst>
              <p:ext uri="{D42A27DB-BD31-4B8C-83A1-F6EECF244321}">
                <p14:modId xmlns:p14="http://schemas.microsoft.com/office/powerpoint/2010/main" val="1596910129"/>
              </p:ext>
            </p:extLst>
          </p:nvPr>
        </p:nvGraphicFramePr>
        <p:xfrm>
          <a:off x="4211960" y="625251"/>
          <a:ext cx="4104456" cy="4872543"/>
        </p:xfrm>
        <a:graphic>
          <a:graphicData uri="http://schemas.openxmlformats.org/presentationml/2006/ole">
            <mc:AlternateContent xmlns:mc="http://schemas.openxmlformats.org/markup-compatibility/2006">
              <mc:Choice xmlns:v="urn:schemas-microsoft-com:vml" Requires="v">
                <p:oleObj spid="_x0000_s113711" name="PDF" r:id="rId6" imgW="0" imgH="0" progId="">
                  <p:embed/>
                </p:oleObj>
              </mc:Choice>
              <mc:Fallback>
                <p:oleObj name="PDF" r:id="rId6" imgW="0" imgH="0" progId="">
                  <p:embed/>
                  <p:pic>
                    <p:nvPicPr>
                      <p:cNvPr id="0" name="Picture 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1960" y="625251"/>
                        <a:ext cx="4104456" cy="48725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6651651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8" y="857236"/>
            <a:ext cx="8358246" cy="3416320"/>
          </a:xfrm>
          <a:prstGeom prst="rect">
            <a:avLst/>
          </a:prstGeom>
        </p:spPr>
        <p:txBody>
          <a:bodyPr wrap="square">
            <a:spAutoFit/>
          </a:bodyPr>
          <a:lstStyle/>
          <a:p>
            <a:r>
              <a:rPr lang="kk-KZ" sz="2400" b="1" dirty="0" smtClean="0">
                <a:latin typeface="Times New Roman" panose="02020603050405020304" pitchFamily="18" charset="0"/>
                <a:cs typeface="Times New Roman" panose="02020603050405020304" pitchFamily="18" charset="0"/>
              </a:rPr>
              <a:t>Участник  № 3</a:t>
            </a:r>
          </a:p>
          <a:p>
            <a:r>
              <a:rPr lang="kk-KZ" sz="2400" b="1" dirty="0" smtClean="0">
                <a:latin typeface="Times New Roman" panose="02020603050405020304" pitchFamily="18" charset="0"/>
                <a:cs typeface="Times New Roman" panose="02020603050405020304" pitchFamily="18" charset="0"/>
              </a:rPr>
              <a:t>Катенова Сауле Шакировна</a:t>
            </a:r>
            <a:r>
              <a:rPr lang="ru-RU" sz="2400" b="1" dirty="0" smtClean="0">
                <a:latin typeface="Times New Roman" panose="02020603050405020304" pitchFamily="18" charset="0"/>
                <a:cs typeface="Times New Roman" panose="02020603050405020304" pitchFamily="18" charset="0"/>
              </a:rPr>
              <a:t>  -  </a:t>
            </a:r>
            <a:r>
              <a:rPr lang="ru-RU" sz="2400" b="1" i="1" dirty="0" smtClean="0">
                <a:latin typeface="Times New Roman" panose="02020603050405020304" pitchFamily="18" charset="0"/>
                <a:cs typeface="Times New Roman" panose="02020603050405020304" pitchFamily="18" charset="0"/>
              </a:rPr>
              <a:t>ГКП  на  ПХВ    «Городская детская клиническая больница»  УЗ  г. Шымкент</a:t>
            </a:r>
          </a:p>
          <a:p>
            <a:endParaRPr lang="kk-KZ" sz="2400" b="1" i="1" dirty="0" smtClean="0">
              <a:latin typeface="Times New Roman" panose="02020603050405020304" pitchFamily="18" charset="0"/>
              <a:cs typeface="Times New Roman" panose="02020603050405020304" pitchFamily="18" charset="0"/>
            </a:endParaRPr>
          </a:p>
          <a:p>
            <a:endParaRPr lang="kk-KZ" sz="2400" b="1" i="1" dirty="0" smtClean="0">
              <a:latin typeface="Times New Roman" panose="02020603050405020304" pitchFamily="18" charset="0"/>
              <a:cs typeface="Times New Roman" panose="02020603050405020304" pitchFamily="18" charset="0"/>
            </a:endParaRPr>
          </a:p>
          <a:p>
            <a:r>
              <a:rPr lang="kk-KZ" sz="2400" b="1" dirty="0" smtClean="0">
                <a:latin typeface="Times New Roman" panose="02020603050405020304" pitchFamily="18" charset="0"/>
                <a:cs typeface="Times New Roman" panose="02020603050405020304" pitchFamily="18" charset="0"/>
              </a:rPr>
              <a:t>Задание  №  3 </a:t>
            </a:r>
          </a:p>
          <a:p>
            <a:r>
              <a:rPr lang="kk-KZ" sz="2400" b="1" dirty="0" smtClean="0">
                <a:latin typeface="Times New Roman" panose="02020603050405020304" pitchFamily="18" charset="0"/>
                <a:cs typeface="Times New Roman" panose="02020603050405020304" pitchFamily="18" charset="0"/>
              </a:rPr>
              <a:t>Разработать  стандартные  меры  предосторожности  направленный на  снижение  риска  передачи  воздушно-капельных  инфекции</a:t>
            </a:r>
          </a:p>
        </p:txBody>
      </p:sp>
      <p:pic>
        <p:nvPicPr>
          <p:cNvPr id="3" name="Рисунок 2"/>
          <p:cNvPicPr>
            <a:picLocks noChangeAspect="1"/>
          </p:cNvPicPr>
          <p:nvPr/>
        </p:nvPicPr>
        <p:blipFill>
          <a:blip r:embed="rId2" cstate="print"/>
          <a:stretch>
            <a:fillRect/>
          </a:stretch>
        </p:blipFill>
        <p:spPr>
          <a:xfrm>
            <a:off x="8264962" y="143026"/>
            <a:ext cx="677213" cy="571334"/>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21196"/>
            <a:ext cx="8136904" cy="864096"/>
          </a:xfrm>
        </p:spPr>
        <p:txBody>
          <a:bodyPr>
            <a:noAutofit/>
          </a:bodyPr>
          <a:lstStyle/>
          <a:p>
            <a:pPr algn="ctr"/>
            <a:r>
              <a:rPr lang="ru-RU" sz="2000" b="1" dirty="0">
                <a:latin typeface="Times New Roman" panose="02020603050405020304" pitchFamily="18" charset="0"/>
                <a:cs typeface="Times New Roman" panose="02020603050405020304" pitchFamily="18" charset="0"/>
              </a:rPr>
              <a:t>ПАСПОРТ </a:t>
            </a:r>
            <a:r>
              <a:rPr lang="ru-RU" sz="2000" b="1" dirty="0" smtClean="0">
                <a:latin typeface="Times New Roman" panose="02020603050405020304" pitchFamily="18" charset="0"/>
                <a:cs typeface="Times New Roman" panose="02020603050405020304" pitchFamily="18" charset="0"/>
              </a:rPr>
              <a:t/>
            </a:r>
            <a:br>
              <a:rPr lang="ru-RU" sz="2000" b="1" dirty="0" smtClean="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ГКП </a:t>
            </a:r>
            <a:r>
              <a:rPr lang="ru-RU" sz="2000" b="1" dirty="0">
                <a:latin typeface="Times New Roman" panose="02020603050405020304" pitchFamily="18" charset="0"/>
                <a:cs typeface="Times New Roman" panose="02020603050405020304" pitchFamily="18" charset="0"/>
              </a:rPr>
              <a:t>на ПХВ «Городская детская клиническая больница» </a:t>
            </a:r>
            <a:r>
              <a:rPr lang="ru-RU" sz="2000" b="1" dirty="0" smtClean="0">
                <a:latin typeface="Times New Roman" panose="02020603050405020304" pitchFamily="18" charset="0"/>
                <a:cs typeface="Times New Roman" panose="02020603050405020304" pitchFamily="18" charset="0"/>
              </a:rPr>
              <a:t/>
            </a:r>
            <a:br>
              <a:rPr lang="ru-RU" sz="2000" b="1" dirty="0" smtClean="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УЗ </a:t>
            </a:r>
            <a:r>
              <a:rPr lang="ru-RU" sz="2000" b="1" dirty="0">
                <a:latin typeface="Times New Roman" panose="02020603050405020304" pitchFamily="18" charset="0"/>
                <a:cs typeface="Times New Roman" panose="02020603050405020304" pitchFamily="18" charset="0"/>
              </a:rPr>
              <a:t>г. Шымкент</a:t>
            </a: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071553"/>
            <a:ext cx="6336704" cy="2217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Таблица 3"/>
          <p:cNvGraphicFramePr>
            <a:graphicFrameLocks noGrp="1"/>
          </p:cNvGraphicFramePr>
          <p:nvPr>
            <p:extLst>
              <p:ext uri="{D42A27DB-BD31-4B8C-83A1-F6EECF244321}">
                <p14:modId xmlns:p14="http://schemas.microsoft.com/office/powerpoint/2010/main" val="781900630"/>
              </p:ext>
            </p:extLst>
          </p:nvPr>
        </p:nvGraphicFramePr>
        <p:xfrm>
          <a:off x="467544" y="3325864"/>
          <a:ext cx="8208912" cy="2267939"/>
        </p:xfrm>
        <a:graphic>
          <a:graphicData uri="http://schemas.openxmlformats.org/drawingml/2006/table">
            <a:tbl>
              <a:tblPr firstRow="1" firstCol="1" bandRow="1">
                <a:tableStyleId>{5C22544A-7EE6-4342-B048-85BDC9FD1C3A}</a:tableStyleId>
              </a:tblPr>
              <a:tblGrid>
                <a:gridCol w="2206776">
                  <a:extLst>
                    <a:ext uri="{9D8B030D-6E8A-4147-A177-3AD203B41FA5}">
                      <a16:colId xmlns="" xmlns:a16="http://schemas.microsoft.com/office/drawing/2014/main" val="20000"/>
                    </a:ext>
                  </a:extLst>
                </a:gridCol>
                <a:gridCol w="6002136">
                  <a:extLst>
                    <a:ext uri="{9D8B030D-6E8A-4147-A177-3AD203B41FA5}">
                      <a16:colId xmlns="" xmlns:a16="http://schemas.microsoft.com/office/drawing/2014/main" val="20001"/>
                    </a:ext>
                  </a:extLst>
                </a:gridCol>
              </a:tblGrid>
              <a:tr h="622457">
                <a:tc>
                  <a:txBody>
                    <a:bodyPr/>
                    <a:lstStyle/>
                    <a:p>
                      <a:pPr>
                        <a:lnSpc>
                          <a:spcPct val="100000"/>
                        </a:lnSpc>
                        <a:spcAft>
                          <a:spcPts val="0"/>
                        </a:spcAft>
                      </a:pPr>
                      <a:r>
                        <a:rPr lang="ru-RU" sz="1600" dirty="0">
                          <a:effectLst/>
                          <a:latin typeface="Times New Roman" panose="02020603050405020304" pitchFamily="18" charset="0"/>
                          <a:cs typeface="Times New Roman" panose="02020603050405020304" pitchFamily="18" charset="0"/>
                        </a:rPr>
                        <a:t>Место расположения базы</a:t>
                      </a:r>
                      <a:endParaRPr lang="ru-RU" sz="1600" dirty="0">
                        <a:effectLst/>
                        <a:latin typeface="Times New Roman" panose="02020603050405020304" pitchFamily="18" charset="0"/>
                        <a:ea typeface="Times New Roman"/>
                        <a:cs typeface="Times New Roman" panose="02020603050405020304" pitchFamily="18" charset="0"/>
                      </a:endParaRPr>
                    </a:p>
                  </a:txBody>
                  <a:tcPr marL="61520" marR="61520" marT="0" marB="0"/>
                </a:tc>
                <a:tc>
                  <a:txBody>
                    <a:bodyPr/>
                    <a:lstStyle/>
                    <a:p>
                      <a:pPr>
                        <a:lnSpc>
                          <a:spcPct val="100000"/>
                        </a:lnSpc>
                        <a:spcAft>
                          <a:spcPts val="0"/>
                        </a:spcAft>
                      </a:pPr>
                      <a:r>
                        <a:rPr lang="kk-KZ" sz="1600" dirty="0">
                          <a:effectLst/>
                          <a:latin typeface="Times New Roman" panose="02020603050405020304" pitchFamily="18" charset="0"/>
                          <a:cs typeface="Times New Roman" panose="02020603050405020304" pitchFamily="18" charset="0"/>
                        </a:rPr>
                        <a:t>г. Шымкент, мкр. Асар, участок 757</a:t>
                      </a:r>
                      <a:endParaRPr lang="ru-RU" sz="1600" dirty="0">
                        <a:effectLst/>
                        <a:latin typeface="Times New Roman" panose="02020603050405020304" pitchFamily="18" charset="0"/>
                        <a:ea typeface="Times New Roman"/>
                        <a:cs typeface="Times New Roman" panose="02020603050405020304" pitchFamily="18" charset="0"/>
                      </a:endParaRPr>
                    </a:p>
                  </a:txBody>
                  <a:tcPr marL="61520" marR="61520" marT="0" marB="0"/>
                </a:tc>
                <a:extLst>
                  <a:ext uri="{0D108BD9-81ED-4DB2-BD59-A6C34878D82A}">
                    <a16:rowId xmlns="" xmlns:a16="http://schemas.microsoft.com/office/drawing/2014/main" val="10000"/>
                  </a:ext>
                </a:extLst>
              </a:tr>
              <a:tr h="274247">
                <a:tc>
                  <a:txBody>
                    <a:bodyPr/>
                    <a:lstStyle/>
                    <a:p>
                      <a:pPr>
                        <a:lnSpc>
                          <a:spcPct val="100000"/>
                        </a:lnSpc>
                        <a:spcAft>
                          <a:spcPts val="0"/>
                        </a:spcAft>
                      </a:pPr>
                      <a:r>
                        <a:rPr lang="ru-RU" sz="1600" dirty="0">
                          <a:effectLst/>
                          <a:latin typeface="Times New Roman" panose="02020603050405020304" pitchFamily="18" charset="0"/>
                          <a:cs typeface="Times New Roman" panose="02020603050405020304" pitchFamily="18" charset="0"/>
                        </a:rPr>
                        <a:t>Год постройки</a:t>
                      </a:r>
                      <a:endParaRPr lang="ru-RU" sz="1600" dirty="0">
                        <a:effectLst/>
                        <a:latin typeface="Times New Roman" panose="02020603050405020304" pitchFamily="18" charset="0"/>
                        <a:ea typeface="Times New Roman"/>
                        <a:cs typeface="Times New Roman" panose="02020603050405020304" pitchFamily="18" charset="0"/>
                      </a:endParaRPr>
                    </a:p>
                  </a:txBody>
                  <a:tcPr marL="61520" marR="61520" marT="0" marB="0"/>
                </a:tc>
                <a:tc>
                  <a:txBody>
                    <a:bodyPr/>
                    <a:lstStyle/>
                    <a:p>
                      <a:pPr>
                        <a:lnSpc>
                          <a:spcPct val="100000"/>
                        </a:lnSpc>
                        <a:spcAft>
                          <a:spcPts val="0"/>
                        </a:spcAft>
                      </a:pPr>
                      <a:r>
                        <a:rPr lang="ru-RU" sz="1600" dirty="0">
                          <a:effectLst/>
                          <a:latin typeface="Times New Roman" panose="02020603050405020304" pitchFamily="18" charset="0"/>
                          <a:cs typeface="Times New Roman" panose="02020603050405020304" pitchFamily="18" charset="0"/>
                        </a:rPr>
                        <a:t>Здание сдано в эксплуатацию </a:t>
                      </a:r>
                      <a:r>
                        <a:rPr lang="ru-RU" sz="1600" dirty="0" smtClean="0">
                          <a:effectLst/>
                          <a:latin typeface="Times New Roman" panose="02020603050405020304" pitchFamily="18" charset="0"/>
                          <a:cs typeface="Times New Roman" panose="02020603050405020304" pitchFamily="18" charset="0"/>
                        </a:rPr>
                        <a:t>в  </a:t>
                      </a:r>
                      <a:r>
                        <a:rPr lang="kk-KZ" sz="1600" dirty="0" smtClean="0">
                          <a:effectLst/>
                          <a:latin typeface="Times New Roman" panose="02020603050405020304" pitchFamily="18" charset="0"/>
                          <a:cs typeface="Times New Roman" panose="02020603050405020304" pitchFamily="18" charset="0"/>
                        </a:rPr>
                        <a:t>2014 </a:t>
                      </a:r>
                      <a:r>
                        <a:rPr lang="kk-KZ" sz="1600" dirty="0">
                          <a:effectLst/>
                          <a:latin typeface="Times New Roman" panose="02020603050405020304" pitchFamily="18" charset="0"/>
                          <a:cs typeface="Times New Roman" panose="02020603050405020304" pitchFamily="18" charset="0"/>
                        </a:rPr>
                        <a:t>г.</a:t>
                      </a:r>
                      <a:endParaRPr lang="ru-RU" sz="1600" dirty="0">
                        <a:effectLst/>
                        <a:latin typeface="Times New Roman" panose="02020603050405020304" pitchFamily="18" charset="0"/>
                        <a:ea typeface="Times New Roman"/>
                        <a:cs typeface="Times New Roman" panose="02020603050405020304" pitchFamily="18" charset="0"/>
                      </a:endParaRPr>
                    </a:p>
                  </a:txBody>
                  <a:tcPr marL="61520" marR="61520" marT="0" marB="0" anchor="ctr"/>
                </a:tc>
                <a:extLst>
                  <a:ext uri="{0D108BD9-81ED-4DB2-BD59-A6C34878D82A}">
                    <a16:rowId xmlns="" xmlns:a16="http://schemas.microsoft.com/office/drawing/2014/main" val="10001"/>
                  </a:ext>
                </a:extLst>
              </a:tr>
              <a:tr h="274247">
                <a:tc>
                  <a:txBody>
                    <a:bodyPr/>
                    <a:lstStyle/>
                    <a:p>
                      <a:pPr>
                        <a:lnSpc>
                          <a:spcPct val="100000"/>
                        </a:lnSpc>
                        <a:spcAft>
                          <a:spcPts val="0"/>
                        </a:spcAft>
                      </a:pPr>
                      <a:r>
                        <a:rPr lang="ru-RU" sz="1600" dirty="0">
                          <a:effectLst/>
                          <a:latin typeface="Times New Roman" panose="02020603050405020304" pitchFamily="18" charset="0"/>
                          <a:cs typeface="Times New Roman" panose="02020603050405020304" pitchFamily="18" charset="0"/>
                        </a:rPr>
                        <a:t>Площадь </a:t>
                      </a:r>
                      <a:r>
                        <a:rPr lang="ru-RU" sz="1600" dirty="0" smtClean="0">
                          <a:effectLst/>
                          <a:latin typeface="Times New Roman" panose="02020603050405020304" pitchFamily="18" charset="0"/>
                          <a:cs typeface="Times New Roman" panose="02020603050405020304" pitchFamily="18" charset="0"/>
                        </a:rPr>
                        <a:t>здания</a:t>
                      </a:r>
                      <a:endParaRPr lang="ru-RU" sz="1600" dirty="0">
                        <a:effectLst/>
                        <a:latin typeface="Times New Roman" panose="02020603050405020304" pitchFamily="18" charset="0"/>
                        <a:ea typeface="Times New Roman"/>
                        <a:cs typeface="Times New Roman" panose="02020603050405020304" pitchFamily="18" charset="0"/>
                      </a:endParaRPr>
                    </a:p>
                  </a:txBody>
                  <a:tcPr marL="61520" marR="61520" marT="0" marB="0"/>
                </a:tc>
                <a:tc>
                  <a:txBody>
                    <a:bodyPr/>
                    <a:lstStyle/>
                    <a:p>
                      <a:pPr>
                        <a:lnSpc>
                          <a:spcPct val="100000"/>
                        </a:lnSpc>
                        <a:spcAft>
                          <a:spcPts val="0"/>
                        </a:spcAft>
                      </a:pPr>
                      <a:r>
                        <a:rPr lang="kk-KZ" sz="1600" dirty="0">
                          <a:effectLst/>
                          <a:latin typeface="Times New Roman" panose="02020603050405020304" pitchFamily="18" charset="0"/>
                          <a:cs typeface="Times New Roman" panose="02020603050405020304" pitchFamily="18" charset="0"/>
                        </a:rPr>
                        <a:t>2222,5 кв</a:t>
                      </a:r>
                      <a:r>
                        <a:rPr lang="kk-KZ" sz="1600" dirty="0" smtClean="0">
                          <a:effectLst/>
                          <a:latin typeface="Times New Roman" panose="02020603050405020304" pitchFamily="18" charset="0"/>
                          <a:cs typeface="Times New Roman" panose="02020603050405020304" pitchFamily="18" charset="0"/>
                        </a:rPr>
                        <a:t>, м  </a:t>
                      </a:r>
                      <a:endParaRPr lang="ru-RU" sz="1600" dirty="0">
                        <a:effectLst/>
                        <a:latin typeface="Times New Roman" panose="02020603050405020304" pitchFamily="18" charset="0"/>
                        <a:ea typeface="Times New Roman"/>
                        <a:cs typeface="Times New Roman" panose="02020603050405020304" pitchFamily="18" charset="0"/>
                      </a:endParaRPr>
                    </a:p>
                  </a:txBody>
                  <a:tcPr marL="61520" marR="61520" marT="0" marB="0" anchor="ctr"/>
                </a:tc>
                <a:extLst>
                  <a:ext uri="{0D108BD9-81ED-4DB2-BD59-A6C34878D82A}">
                    <a16:rowId xmlns="" xmlns:a16="http://schemas.microsoft.com/office/drawing/2014/main" val="10002"/>
                  </a:ext>
                </a:extLst>
              </a:tr>
              <a:tr h="548494">
                <a:tc>
                  <a:txBody>
                    <a:bodyPr/>
                    <a:lstStyle/>
                    <a:p>
                      <a:pPr>
                        <a:lnSpc>
                          <a:spcPct val="100000"/>
                        </a:lnSpc>
                        <a:spcAft>
                          <a:spcPts val="0"/>
                        </a:spcAft>
                      </a:pPr>
                      <a:r>
                        <a:rPr lang="ru-RU" sz="1600" dirty="0">
                          <a:effectLst/>
                          <a:latin typeface="Times New Roman" panose="02020603050405020304" pitchFamily="18" charset="0"/>
                          <a:cs typeface="Times New Roman" panose="02020603050405020304" pitchFamily="18" charset="0"/>
                        </a:rPr>
                        <a:t>Направление деятельности</a:t>
                      </a:r>
                      <a:endParaRPr lang="ru-RU" sz="1600" dirty="0">
                        <a:effectLst/>
                        <a:latin typeface="Times New Roman" panose="02020603050405020304" pitchFamily="18" charset="0"/>
                        <a:ea typeface="Times New Roman"/>
                        <a:cs typeface="Times New Roman" panose="02020603050405020304" pitchFamily="18" charset="0"/>
                      </a:endParaRPr>
                    </a:p>
                  </a:txBody>
                  <a:tcPr marL="61520" marR="61520" marT="0" marB="0"/>
                </a:tc>
                <a:tc>
                  <a:txBody>
                    <a:bodyPr/>
                    <a:lstStyle/>
                    <a:p>
                      <a:pPr>
                        <a:lnSpc>
                          <a:spcPct val="100000"/>
                        </a:lnSpc>
                        <a:spcAft>
                          <a:spcPts val="0"/>
                        </a:spcAft>
                      </a:pPr>
                      <a:r>
                        <a:rPr lang="kk-KZ" sz="1600" dirty="0">
                          <a:effectLst/>
                          <a:latin typeface="Times New Roman" panose="02020603050405020304" pitchFamily="18" charset="0"/>
                          <a:cs typeface="Times New Roman" panose="02020603050405020304" pitchFamily="18" charset="0"/>
                        </a:rPr>
                        <a:t>Стационарная и стационарзамещающая помощь</a:t>
                      </a:r>
                      <a:endParaRPr lang="ru-RU" sz="1600" dirty="0">
                        <a:effectLst/>
                        <a:latin typeface="Times New Roman" panose="02020603050405020304" pitchFamily="18" charset="0"/>
                        <a:ea typeface="Times New Roman"/>
                        <a:cs typeface="Times New Roman" panose="02020603050405020304" pitchFamily="18" charset="0"/>
                      </a:endParaRPr>
                    </a:p>
                  </a:txBody>
                  <a:tcPr marL="61520" marR="61520" marT="0" marB="0" anchor="ctr"/>
                </a:tc>
                <a:extLst>
                  <a:ext uri="{0D108BD9-81ED-4DB2-BD59-A6C34878D82A}">
                    <a16:rowId xmlns="" xmlns:a16="http://schemas.microsoft.com/office/drawing/2014/main" val="10003"/>
                  </a:ext>
                </a:extLst>
              </a:tr>
              <a:tr h="548494">
                <a:tc>
                  <a:txBody>
                    <a:bodyPr/>
                    <a:lstStyle/>
                    <a:p>
                      <a:pPr>
                        <a:lnSpc>
                          <a:spcPct val="100000"/>
                        </a:lnSpc>
                        <a:spcAft>
                          <a:spcPts val="0"/>
                        </a:spcAft>
                      </a:pPr>
                      <a:r>
                        <a:rPr lang="ru-RU" sz="1600">
                          <a:effectLst/>
                          <a:latin typeface="Times New Roman" panose="02020603050405020304" pitchFamily="18" charset="0"/>
                          <a:cs typeface="Times New Roman" panose="02020603050405020304" pitchFamily="18" charset="0"/>
                        </a:rPr>
                        <a:t>Особенности</a:t>
                      </a:r>
                      <a:endParaRPr lang="ru-RU" sz="1600">
                        <a:effectLst/>
                        <a:latin typeface="Times New Roman" panose="02020603050405020304" pitchFamily="18" charset="0"/>
                        <a:ea typeface="Times New Roman"/>
                        <a:cs typeface="Times New Roman" panose="02020603050405020304" pitchFamily="18" charset="0"/>
                      </a:endParaRPr>
                    </a:p>
                  </a:txBody>
                  <a:tcPr marL="61520" marR="61520" marT="0" marB="0"/>
                </a:tc>
                <a:tc>
                  <a:txBody>
                    <a:bodyPr/>
                    <a:lstStyle/>
                    <a:p>
                      <a:pPr>
                        <a:lnSpc>
                          <a:spcPct val="100000"/>
                        </a:lnSpc>
                        <a:spcAft>
                          <a:spcPts val="0"/>
                        </a:spcAft>
                      </a:pPr>
                      <a:r>
                        <a:rPr lang="kk-KZ" sz="1600" dirty="0">
                          <a:effectLst/>
                          <a:latin typeface="Times New Roman" panose="02020603050405020304" pitchFamily="18" charset="0"/>
                          <a:cs typeface="Times New Roman" panose="02020603050405020304" pitchFamily="18" charset="0"/>
                        </a:rPr>
                        <a:t>1.Оказание экстренной медицинской помощи.</a:t>
                      </a:r>
                      <a:endParaRPr lang="ru-RU" sz="1600" dirty="0">
                        <a:effectLst/>
                        <a:latin typeface="Times New Roman" panose="02020603050405020304" pitchFamily="18" charset="0"/>
                        <a:cs typeface="Times New Roman" panose="02020603050405020304" pitchFamily="18" charset="0"/>
                      </a:endParaRPr>
                    </a:p>
                    <a:p>
                      <a:pPr>
                        <a:lnSpc>
                          <a:spcPct val="100000"/>
                        </a:lnSpc>
                        <a:spcAft>
                          <a:spcPts val="0"/>
                        </a:spcAft>
                      </a:pPr>
                      <a:r>
                        <a:rPr lang="kk-KZ" sz="1600" dirty="0">
                          <a:effectLst/>
                          <a:latin typeface="Times New Roman" panose="02020603050405020304" pitchFamily="18" charset="0"/>
                          <a:cs typeface="Times New Roman" panose="02020603050405020304" pitchFamily="18" charset="0"/>
                        </a:rPr>
                        <a:t>2. Хирургия новорожденных.</a:t>
                      </a:r>
                      <a:endParaRPr lang="ru-RU" sz="1600" dirty="0">
                        <a:effectLst/>
                        <a:latin typeface="Times New Roman" panose="02020603050405020304" pitchFamily="18" charset="0"/>
                        <a:ea typeface="Times New Roman"/>
                        <a:cs typeface="Times New Roman" panose="02020603050405020304" pitchFamily="18" charset="0"/>
                      </a:endParaRPr>
                    </a:p>
                  </a:txBody>
                  <a:tcPr marL="61520" marR="61520" marT="0" marB="0"/>
                </a:tc>
                <a:extLst>
                  <a:ext uri="{0D108BD9-81ED-4DB2-BD59-A6C34878D82A}">
                    <a16:rowId xmlns="" xmlns:a16="http://schemas.microsoft.com/office/drawing/2014/main" val="10004"/>
                  </a:ext>
                </a:extLst>
              </a:tr>
            </a:tbl>
          </a:graphicData>
        </a:graphic>
      </p:graphicFrame>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193204"/>
            <a:ext cx="792088" cy="507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94113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79512" y="193205"/>
            <a:ext cx="8784976"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Прямая соединительная линия 3"/>
          <p:cNvCxnSpPr/>
          <p:nvPr/>
        </p:nvCxnSpPr>
        <p:spPr>
          <a:xfrm>
            <a:off x="2571736" y="1214426"/>
            <a:ext cx="71438"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9976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4282" y="857236"/>
            <a:ext cx="8715436" cy="4093428"/>
          </a:xfrm>
          <a:prstGeom prst="rect">
            <a:avLst/>
          </a:prstGeom>
        </p:spPr>
        <p:txBody>
          <a:bodyPr wrap="square">
            <a:spAutoFit/>
          </a:bodyPr>
          <a:lstStyle/>
          <a:p>
            <a:pPr>
              <a:lnSpc>
                <a:spcPct val="100000"/>
              </a:lnSpc>
              <a:buFont typeface="Wingdings" pitchFamily="2" charset="2"/>
              <a:buChar char="Ø"/>
            </a:pPr>
            <a:r>
              <a:rPr lang="ru-RU" sz="1600" dirty="0" smtClean="0">
                <a:solidFill>
                  <a:prstClr val="black"/>
                </a:solidFill>
                <a:latin typeface="Times New Roman" pitchFamily="18" charset="0"/>
                <a:cs typeface="Times New Roman" pitchFamily="18" charset="0"/>
              </a:rPr>
              <a:t>   Приказ и.о. Министра здравоохранения Республики Казахстан от 27 марта 2018 года № 126.</a:t>
            </a:r>
            <a:r>
              <a:rPr lang="ru-RU" sz="1600" dirty="0" smtClean="0">
                <a:latin typeface="Times New Roman" pitchFamily="18" charset="0"/>
                <a:cs typeface="Times New Roman" pitchFamily="18" charset="0"/>
              </a:rPr>
              <a:t> Об утверждении Санитарных правил "Санитарно – эпидемиологические требования к организации и проведению санитарно – противоэпидемических, санитарно – профилактических мероприятий по предупреждению инфекционных заболеваний"</a:t>
            </a:r>
            <a:endParaRPr lang="ru-RU" sz="1600" dirty="0" smtClean="0">
              <a:solidFill>
                <a:prstClr val="black"/>
              </a:solidFill>
              <a:latin typeface="Times New Roman" pitchFamily="18" charset="0"/>
              <a:cs typeface="Times New Roman" pitchFamily="18" charset="0"/>
            </a:endParaRPr>
          </a:p>
          <a:p>
            <a:pPr lvl="0">
              <a:lnSpc>
                <a:spcPct val="100000"/>
              </a:lnSpc>
              <a:buFont typeface="Wingdings" pitchFamily="2" charset="2"/>
              <a:buChar char="Ø"/>
            </a:pPr>
            <a:r>
              <a:rPr lang="ru-RU" sz="1600" dirty="0" smtClean="0">
                <a:solidFill>
                  <a:prstClr val="black"/>
                </a:solidFill>
                <a:latin typeface="Times New Roman" pitchFamily="18" charset="0"/>
                <a:cs typeface="Times New Roman" pitchFamily="18" charset="0"/>
              </a:rPr>
              <a:t>   Приказ МЗ РК от 27 мая 2021 года № ҚР ДСМ – 47  «Об утверждении Санитарных правил "Санитарно-эпидемиологические требования к организации и проведению санитарно-противоэпидемических, санитарно-профилактических мероприятий при острых респираторных вирусных инфекциях, гриппе и их осложнениях (пневмонии), менингококковой инфекции, </a:t>
            </a:r>
            <a:r>
              <a:rPr lang="ru-RU" sz="1600" dirty="0" err="1" smtClean="0">
                <a:solidFill>
                  <a:prstClr val="black"/>
                </a:solidFill>
                <a:latin typeface="Times New Roman" pitchFamily="18" charset="0"/>
                <a:cs typeface="Times New Roman" pitchFamily="18" charset="0"/>
              </a:rPr>
              <a:t>коронавирусной</a:t>
            </a:r>
            <a:r>
              <a:rPr lang="ru-RU" sz="1600" dirty="0" smtClean="0">
                <a:solidFill>
                  <a:prstClr val="black"/>
                </a:solidFill>
                <a:latin typeface="Times New Roman" pitchFamily="18" charset="0"/>
                <a:cs typeface="Times New Roman" pitchFamily="18" charset="0"/>
              </a:rPr>
              <a:t> инфекции COVID-19, ветряной оспа</a:t>
            </a:r>
            <a:r>
              <a:rPr lang="kk-KZ" sz="1600" dirty="0" smtClean="0">
                <a:solidFill>
                  <a:prstClr val="black"/>
                </a:solidFill>
                <a:latin typeface="Times New Roman" pitchFamily="18" charset="0"/>
                <a:cs typeface="Times New Roman" pitchFamily="18" charset="0"/>
              </a:rPr>
              <a:t>.</a:t>
            </a:r>
          </a:p>
          <a:p>
            <a:pPr lvl="0">
              <a:lnSpc>
                <a:spcPct val="100000"/>
              </a:lnSpc>
              <a:buFont typeface="Wingdings" pitchFamily="2" charset="2"/>
              <a:buChar char="Ø"/>
            </a:pPr>
            <a:r>
              <a:rPr lang="ru-RU" sz="1600" dirty="0" smtClean="0">
                <a:solidFill>
                  <a:prstClr val="black"/>
                </a:solidFill>
                <a:latin typeface="Times New Roman" pitchFamily="18" charset="0"/>
                <a:cs typeface="Times New Roman" pitchFamily="18" charset="0"/>
              </a:rPr>
              <a:t>   Постановление МЗ РК  ГГСВ от 3 сентября 2021 г № 39  «О проведении санитарно-профилактических, санитарно-противоэпидемических мероприятий по гриппу и ОРВИ на </a:t>
            </a:r>
            <a:r>
              <a:rPr lang="ru-RU" sz="1600" dirty="0" err="1" smtClean="0">
                <a:solidFill>
                  <a:prstClr val="black"/>
                </a:solidFill>
                <a:latin typeface="Times New Roman" pitchFamily="18" charset="0"/>
                <a:cs typeface="Times New Roman" pitchFamily="18" charset="0"/>
              </a:rPr>
              <a:t>эпидсезон</a:t>
            </a:r>
            <a:r>
              <a:rPr lang="ru-RU" sz="1600" dirty="0" smtClean="0">
                <a:solidFill>
                  <a:prstClr val="black"/>
                </a:solidFill>
                <a:latin typeface="Times New Roman" pitchFamily="18" charset="0"/>
                <a:cs typeface="Times New Roman" pitchFamily="18" charset="0"/>
              </a:rPr>
              <a:t> 2021-2022гг».коре и скарлатине».</a:t>
            </a:r>
          </a:p>
          <a:p>
            <a:pPr lvl="0">
              <a:lnSpc>
                <a:spcPct val="100000"/>
              </a:lnSpc>
              <a:buFont typeface="Wingdings" pitchFamily="2" charset="2"/>
              <a:buChar char="Ø"/>
            </a:pPr>
            <a:r>
              <a:rPr lang="ru-RU" sz="1600" dirty="0" smtClean="0">
                <a:solidFill>
                  <a:prstClr val="black"/>
                </a:solidFill>
                <a:latin typeface="Times New Roman" pitchFamily="18" charset="0"/>
                <a:cs typeface="Times New Roman" pitchFamily="18" charset="0"/>
              </a:rPr>
              <a:t>   2021 г. № 40 «О проведении лабораторных исследований в рамках эпидемиологического надзора за гриппом и ОРВИ на </a:t>
            </a:r>
            <a:r>
              <a:rPr lang="ru-RU" sz="1600" dirty="0" err="1" smtClean="0">
                <a:solidFill>
                  <a:prstClr val="black"/>
                </a:solidFill>
                <a:latin typeface="Times New Roman" pitchFamily="18" charset="0"/>
                <a:cs typeface="Times New Roman" pitchFamily="18" charset="0"/>
              </a:rPr>
              <a:t>эпидсезон</a:t>
            </a:r>
            <a:r>
              <a:rPr lang="ru-RU" sz="1600" dirty="0" smtClean="0">
                <a:solidFill>
                  <a:prstClr val="black"/>
                </a:solidFill>
                <a:latin typeface="Times New Roman" pitchFamily="18" charset="0"/>
                <a:cs typeface="Times New Roman" pitchFamily="18" charset="0"/>
              </a:rPr>
              <a:t> 2021-2022 гг.  при </a:t>
            </a:r>
            <a:r>
              <a:rPr lang="ru-RU" sz="1600" dirty="0" err="1" smtClean="0">
                <a:solidFill>
                  <a:prstClr val="black"/>
                </a:solidFill>
                <a:latin typeface="Times New Roman" pitchFamily="18" charset="0"/>
                <a:cs typeface="Times New Roman" pitchFamily="18" charset="0"/>
              </a:rPr>
              <a:t>церкуляции</a:t>
            </a:r>
            <a:r>
              <a:rPr lang="ru-RU" sz="1600" dirty="0" smtClean="0">
                <a:solidFill>
                  <a:prstClr val="black"/>
                </a:solidFill>
                <a:latin typeface="Times New Roman" pitchFamily="18" charset="0"/>
                <a:cs typeface="Times New Roman" pitchFamily="18" charset="0"/>
              </a:rPr>
              <a:t> SARS-CoV-2».</a:t>
            </a:r>
          </a:p>
          <a:p>
            <a:pPr>
              <a:buFont typeface="Wingdings" pitchFamily="2" charset="2"/>
              <a:buChar char="Ø"/>
            </a:pPr>
            <a:r>
              <a:rPr lang="ru-RU" sz="1600" dirty="0" smtClean="0">
                <a:solidFill>
                  <a:prstClr val="black"/>
                </a:solidFill>
                <a:latin typeface="Times New Roman" pitchFamily="18" charset="0"/>
                <a:cs typeface="Times New Roman" pitchFamily="18" charset="0"/>
              </a:rPr>
              <a:t>   Приказ МЗ РК от 11 августа 2020 года № ҚР ДСМ-96/2020 «Санитарные правила «Санитарно-эпидемиологические» требования к объектам здравоохранения»</a:t>
            </a:r>
          </a:p>
        </p:txBody>
      </p:sp>
      <p:sp>
        <p:nvSpPr>
          <p:cNvPr id="3" name="TextBox 2"/>
          <p:cNvSpPr txBox="1"/>
          <p:nvPr/>
        </p:nvSpPr>
        <p:spPr>
          <a:xfrm>
            <a:off x="571472" y="285732"/>
            <a:ext cx="7429552" cy="523220"/>
          </a:xfrm>
          <a:prstGeom prst="rect">
            <a:avLst/>
          </a:prstGeom>
          <a:noFill/>
        </p:spPr>
        <p:txBody>
          <a:bodyPr wrap="square" rtlCol="0">
            <a:spAutoFit/>
          </a:bodyPr>
          <a:lstStyle/>
          <a:p>
            <a:pPr algn="ctr"/>
            <a:r>
              <a:rPr lang="ru-RU" sz="2800" dirty="0" smtClean="0">
                <a:latin typeface="Times New Roman" pitchFamily="18" charset="0"/>
                <a:cs typeface="Times New Roman" pitchFamily="18" charset="0"/>
              </a:rPr>
              <a:t>Нормативно-правовые акты</a:t>
            </a:r>
            <a:endParaRPr lang="ru-RU"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stretch>
            <a:fillRect/>
          </a:stretch>
        </p:blipFill>
        <p:spPr>
          <a:xfrm>
            <a:off x="8172400" y="157962"/>
            <a:ext cx="841784" cy="691351"/>
          </a:xfrm>
          <a:prstGeom prst="rect">
            <a:avLst/>
          </a:prstGeom>
        </p:spPr>
      </p:pic>
      <p:sp>
        <p:nvSpPr>
          <p:cNvPr id="7" name="Rectangle 3"/>
          <p:cNvSpPr>
            <a:spLocks noGrp="1" noChangeArrowheads="1"/>
          </p:cNvSpPr>
          <p:nvPr>
            <p:ph idx="1"/>
          </p:nvPr>
        </p:nvSpPr>
        <p:spPr>
          <a:xfrm>
            <a:off x="357158" y="1394520"/>
            <a:ext cx="8249570" cy="2963178"/>
          </a:xfrm>
        </p:spPr>
        <p:txBody>
          <a:bodyPr>
            <a:normAutofit/>
          </a:bodyPr>
          <a:lstStyle/>
          <a:p>
            <a:pPr eaLnBrk="1" hangingPunct="1">
              <a:lnSpc>
                <a:spcPct val="80000"/>
              </a:lnSpc>
            </a:pPr>
            <a:endParaRPr lang="ru-RU" altLang="ru-RU" sz="2400" dirty="0" smtClean="0">
              <a:latin typeface="Times New Roman" pitchFamily="18" charset="0"/>
              <a:cs typeface="Times New Roman" pitchFamily="18" charset="0"/>
            </a:endParaRPr>
          </a:p>
          <a:p>
            <a:pPr eaLnBrk="1" hangingPunct="1">
              <a:lnSpc>
                <a:spcPct val="80000"/>
              </a:lnSpc>
            </a:pPr>
            <a:r>
              <a:rPr lang="ru-RU" altLang="ru-RU" sz="2400" dirty="0" smtClean="0">
                <a:latin typeface="Times New Roman" pitchFamily="18" charset="0"/>
                <a:cs typeface="Times New Roman" pitchFamily="18" charset="0"/>
              </a:rPr>
              <a:t>Инфекционные капли, выделяемые, например, при чихании или кашле, слишком тяжелы, чтобы плавать в воздухе и передается менее 2 м от источника капель. </a:t>
            </a:r>
          </a:p>
          <a:p>
            <a:pPr eaLnBrk="1" hangingPunct="1">
              <a:lnSpc>
                <a:spcPct val="80000"/>
              </a:lnSpc>
            </a:pPr>
            <a:r>
              <a:rPr lang="ru-RU" altLang="ru-RU" sz="2400" dirty="0" smtClean="0">
                <a:latin typeface="Times New Roman" pitchFamily="18" charset="0"/>
                <a:cs typeface="Times New Roman" pitchFamily="18" charset="0"/>
              </a:rPr>
              <a:t>Распространение может быть прямым или косвенным. </a:t>
            </a:r>
          </a:p>
          <a:p>
            <a:pPr eaLnBrk="1" hangingPunct="1">
              <a:lnSpc>
                <a:spcPct val="80000"/>
              </a:lnSpc>
            </a:pPr>
            <a:r>
              <a:rPr lang="ru-RU" altLang="ru-RU" sz="2400" dirty="0" smtClean="0">
                <a:latin typeface="Times New Roman" pitchFamily="18" charset="0"/>
                <a:cs typeface="Times New Roman" pitchFamily="18" charset="0"/>
              </a:rPr>
              <a:t>Прямая капельная передача </a:t>
            </a:r>
          </a:p>
          <a:p>
            <a:pPr lvl="1" eaLnBrk="1" hangingPunct="1">
              <a:lnSpc>
                <a:spcPct val="80000"/>
              </a:lnSpc>
            </a:pPr>
            <a:r>
              <a:rPr lang="ru-RU" altLang="ru-RU" dirty="0" smtClean="0">
                <a:latin typeface="Times New Roman" pitchFamily="18" charset="0"/>
                <a:cs typeface="Times New Roman" pitchFamily="18" charset="0"/>
              </a:rPr>
              <a:t>капельки достигают слизистые оболочки</a:t>
            </a:r>
          </a:p>
          <a:p>
            <a:pPr lvl="1" eaLnBrk="1" hangingPunct="1">
              <a:lnSpc>
                <a:spcPct val="80000"/>
              </a:lnSpc>
            </a:pPr>
            <a:r>
              <a:rPr lang="ru-RU" altLang="ru-RU" dirty="0" smtClean="0">
                <a:latin typeface="Times New Roman" pitchFamily="18" charset="0"/>
                <a:cs typeface="Times New Roman" pitchFamily="18" charset="0"/>
              </a:rPr>
              <a:t>в виде ингаляций </a:t>
            </a:r>
          </a:p>
        </p:txBody>
      </p:sp>
      <p:sp>
        <p:nvSpPr>
          <p:cNvPr id="8" name="Rectangle 2"/>
          <p:cNvSpPr>
            <a:spLocks noGrp="1" noChangeArrowheads="1"/>
          </p:cNvSpPr>
          <p:nvPr>
            <p:ph type="title"/>
          </p:nvPr>
        </p:nvSpPr>
        <p:spPr>
          <a:xfrm>
            <a:off x="642910" y="571484"/>
            <a:ext cx="7931150" cy="995511"/>
          </a:xfrm>
        </p:spPr>
        <p:txBody>
          <a:bodyPr>
            <a:normAutofit/>
          </a:bodyPr>
          <a:lstStyle/>
          <a:p>
            <a:pPr algn="ctr" eaLnBrk="1" hangingPunct="1">
              <a:defRPr/>
            </a:pPr>
            <a:r>
              <a:rPr lang="ru-RU" sz="3600" b="1" dirty="0" smtClean="0">
                <a:latin typeface="Times New Roman" pitchFamily="18" charset="0"/>
                <a:cs typeface="Times New Roman" pitchFamily="18" charset="0"/>
              </a:rPr>
              <a:t>Капельное распространение</a:t>
            </a:r>
            <a:endParaRPr lang="lt-LT" sz="3600" b="1"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4274"/>
            <a:ext cx="7886700" cy="969050"/>
          </a:xfrm>
        </p:spPr>
        <p:txBody>
          <a:bodyPr/>
          <a:lstStyle/>
          <a:p>
            <a:pPr algn="ctr" eaLnBrk="1" hangingPunct="1">
              <a:defRPr/>
            </a:pPr>
            <a:r>
              <a:rPr lang="ru-RU" sz="3667" b="1" dirty="0">
                <a:latin typeface="Times New Roman" pitchFamily="18" charset="0"/>
                <a:cs typeface="Times New Roman" pitchFamily="18" charset="0"/>
              </a:rPr>
              <a:t>Капельное распространение</a:t>
            </a:r>
            <a:endParaRPr lang="en-US" b="1" dirty="0" smtClean="0">
              <a:latin typeface="Times New Roman" pitchFamily="18" charset="0"/>
              <a:cs typeface="Times New Roman" pitchFamily="18" charset="0"/>
            </a:endParaRPr>
          </a:p>
        </p:txBody>
      </p:sp>
      <p:sp>
        <p:nvSpPr>
          <p:cNvPr id="3" name="Content Placeholder 2"/>
          <p:cNvSpPr>
            <a:spLocks noGrp="1"/>
          </p:cNvSpPr>
          <p:nvPr>
            <p:ph idx="1"/>
          </p:nvPr>
        </p:nvSpPr>
        <p:spPr>
          <a:xfrm>
            <a:off x="539552" y="1333500"/>
            <a:ext cx="8280920" cy="4103688"/>
          </a:xfrm>
        </p:spPr>
        <p:txBody>
          <a:bodyPr>
            <a:normAutofit/>
          </a:bodyPr>
          <a:lstStyle/>
          <a:p>
            <a:pPr marL="285739" lvl="1" indent="-285739">
              <a:lnSpc>
                <a:spcPct val="80000"/>
              </a:lnSpc>
              <a:buClr>
                <a:schemeClr val="folHlink"/>
              </a:buClr>
              <a:buSzPct val="90000"/>
              <a:defRPr/>
            </a:pPr>
            <a:r>
              <a:rPr lang="ru-RU" b="1" dirty="0" smtClean="0">
                <a:latin typeface="Times New Roman" pitchFamily="18" charset="0"/>
                <a:cs typeface="Times New Roman" pitchFamily="18" charset="0"/>
              </a:rPr>
              <a:t>Косвенная капельная передача </a:t>
            </a:r>
            <a:r>
              <a:rPr lang="ru-RU" dirty="0">
                <a:latin typeface="Times New Roman" pitchFamily="18" charset="0"/>
                <a:cs typeface="Times New Roman" pitchFamily="18" charset="0"/>
              </a:rPr>
              <a:t>каплей более частая, чем прямая передача. </a:t>
            </a:r>
          </a:p>
          <a:p>
            <a:pPr eaLnBrk="1" hangingPunct="1">
              <a:lnSpc>
                <a:spcPct val="80000"/>
              </a:lnSpc>
              <a:defRPr/>
            </a:pPr>
            <a:endParaRPr lang="ru-RU" sz="2400" b="1" dirty="0" smtClean="0">
              <a:latin typeface="Times New Roman" pitchFamily="18" charset="0"/>
              <a:cs typeface="Times New Roman" pitchFamily="18" charset="0"/>
            </a:endParaRPr>
          </a:p>
          <a:p>
            <a:pPr lvl="1" eaLnBrk="1" hangingPunct="1">
              <a:lnSpc>
                <a:spcPct val="80000"/>
              </a:lnSpc>
              <a:defRPr/>
            </a:pPr>
            <a:r>
              <a:rPr lang="ru-RU" dirty="0">
                <a:latin typeface="Times New Roman" pitchFamily="18" charset="0"/>
                <a:cs typeface="Times New Roman" pitchFamily="18" charset="0"/>
              </a:rPr>
              <a:t>Капли падают на поверхности или руки и передаются на слизистые оболочки или продукты питания. </a:t>
            </a:r>
          </a:p>
          <a:p>
            <a:pPr lvl="1" eaLnBrk="1" hangingPunct="1">
              <a:lnSpc>
                <a:spcPct val="80000"/>
              </a:lnSpc>
              <a:defRPr/>
            </a:pPr>
            <a:endParaRPr lang="ru-RU" dirty="0">
              <a:latin typeface="Times New Roman" pitchFamily="18" charset="0"/>
              <a:cs typeface="Times New Roman" pitchFamily="18" charset="0"/>
            </a:endParaRPr>
          </a:p>
          <a:p>
            <a:pPr eaLnBrk="1" hangingPunct="1">
              <a:lnSpc>
                <a:spcPct val="80000"/>
              </a:lnSpc>
              <a:defRPr/>
            </a:pPr>
            <a:r>
              <a:rPr lang="ru-RU" sz="2400" dirty="0" smtClean="0">
                <a:latin typeface="Times New Roman" pitchFamily="18" charset="0"/>
                <a:cs typeface="Times New Roman" pitchFamily="18" charset="0"/>
              </a:rPr>
              <a:t>Таким образом распространяется </a:t>
            </a:r>
            <a:r>
              <a:rPr lang="ru-RU" sz="2400" b="1" dirty="0" smtClean="0">
                <a:latin typeface="Times New Roman" pitchFamily="18" charset="0"/>
                <a:cs typeface="Times New Roman" pitchFamily="18" charset="0"/>
              </a:rPr>
              <a:t>вирусы простуды, грипп</a:t>
            </a:r>
            <a:r>
              <a:rPr lang="ru-RU" sz="2400" dirty="0" smtClean="0">
                <a:latin typeface="Times New Roman" pitchFamily="18" charset="0"/>
                <a:cs typeface="Times New Roman" pitchFamily="18" charset="0"/>
              </a:rPr>
              <a:t>, респираторно-синцитиальный вирус.</a:t>
            </a:r>
            <a:endParaRPr lang="en-US" sz="2400" dirty="0" smtClean="0">
              <a:latin typeface="Times New Roman" pitchFamily="18" charset="0"/>
              <a:cs typeface="Times New Roman" pitchFamily="18" charset="0"/>
            </a:endParaRPr>
          </a:p>
        </p:txBody>
      </p:sp>
      <p:pic>
        <p:nvPicPr>
          <p:cNvPr id="4" name="Рисунок 3"/>
          <p:cNvPicPr>
            <a:picLocks noChangeAspect="1"/>
          </p:cNvPicPr>
          <p:nvPr/>
        </p:nvPicPr>
        <p:blipFill>
          <a:blip r:embed="rId2" cstate="print"/>
          <a:stretch>
            <a:fillRect/>
          </a:stretch>
        </p:blipFill>
        <p:spPr>
          <a:xfrm>
            <a:off x="8172400" y="157962"/>
            <a:ext cx="841784" cy="691351"/>
          </a:xfrm>
          <a:prstGeom prst="rect">
            <a:avLst/>
          </a:prstGeom>
        </p:spPr>
      </p:pic>
    </p:spTree>
    <p:extLst>
      <p:ext uri="{BB962C8B-B14F-4D97-AF65-F5344CB8AC3E}">
        <p14:creationId xmlns:p14="http://schemas.microsoft.com/office/powerpoint/2010/main" val="36831446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49"/>
          <p:cNvSpPr txBox="1">
            <a:spLocks noGrp="1"/>
          </p:cNvSpPr>
          <p:nvPr>
            <p:ph type="title"/>
          </p:nvPr>
        </p:nvSpPr>
        <p:spPr>
          <a:xfrm>
            <a:off x="285720" y="285752"/>
            <a:ext cx="8072495" cy="531525"/>
          </a:xfrm>
          <a:prstGeom prst="rect">
            <a:avLst/>
          </a:prstGeom>
          <a:noFill/>
          <a:ln>
            <a:noFill/>
          </a:ln>
        </p:spPr>
        <p:txBody>
          <a:bodyPr spcFirstLastPara="1" vert="horz" wrap="square" lIns="13500" tIns="0" rIns="270000" bIns="0" rtlCol="0" anchor="b" anchorCtr="0">
            <a:noAutofit/>
          </a:bodyPr>
          <a:lstStyle/>
          <a:p>
            <a:pPr algn="ctr">
              <a:spcBef>
                <a:spcPts val="0"/>
              </a:spcBef>
              <a:buClr>
                <a:srgbClr val="0092CC"/>
              </a:buClr>
              <a:buSzPts val="3200"/>
            </a:pPr>
            <a:r>
              <a:rPr lang="ru-RU" sz="2400" b="1" dirty="0">
                <a:latin typeface="Times New Roman" pitchFamily="18" charset="0"/>
                <a:cs typeface="Times New Roman" pitchFamily="18" charset="0"/>
              </a:rPr>
              <a:t>Элементы стандартных мер предосторожности</a:t>
            </a:r>
            <a:endParaRPr sz="2400" b="1" dirty="0">
              <a:latin typeface="Times New Roman" pitchFamily="18" charset="0"/>
              <a:cs typeface="Times New Roman" pitchFamily="18" charset="0"/>
            </a:endParaRPr>
          </a:p>
        </p:txBody>
      </p:sp>
      <p:sp>
        <p:nvSpPr>
          <p:cNvPr id="534" name="Google Shape;534;p49"/>
          <p:cNvSpPr txBox="1">
            <a:spLocks noGrp="1"/>
          </p:cNvSpPr>
          <p:nvPr>
            <p:ph type="body" idx="1"/>
          </p:nvPr>
        </p:nvSpPr>
        <p:spPr>
          <a:xfrm>
            <a:off x="357158" y="1000113"/>
            <a:ext cx="8358246" cy="4449676"/>
          </a:xfrm>
          <a:prstGeom prst="rect">
            <a:avLst/>
          </a:prstGeom>
          <a:noFill/>
          <a:ln>
            <a:noFill/>
          </a:ln>
        </p:spPr>
        <p:txBody>
          <a:bodyPr spcFirstLastPara="1" vert="horz" wrap="square" lIns="13500" tIns="0" rIns="13500" bIns="0" rtlCol="0" anchor="t" anchorCtr="0">
            <a:noAutofit/>
          </a:bodyPr>
          <a:lstStyle/>
          <a:p>
            <a:pPr marL="457200" indent="-457200">
              <a:lnSpc>
                <a:spcPct val="110000"/>
              </a:lnSpc>
              <a:spcBef>
                <a:spcPts val="0"/>
              </a:spcBef>
              <a:buSzPts val="1600"/>
              <a:buFont typeface="Arial"/>
              <a:buChar char="•"/>
            </a:pPr>
            <a:r>
              <a:rPr lang="ru-RU" sz="2000" dirty="0">
                <a:latin typeface="Times New Roman" pitchFamily="18" charset="0"/>
                <a:cs typeface="Times New Roman" pitchFamily="18" charset="0"/>
              </a:rPr>
              <a:t>Гигиена рук</a:t>
            </a:r>
            <a:endParaRPr sz="2000" dirty="0">
              <a:latin typeface="Times New Roman" pitchFamily="18" charset="0"/>
              <a:cs typeface="Times New Roman" pitchFamily="18" charset="0"/>
            </a:endParaRPr>
          </a:p>
          <a:p>
            <a:pPr marL="457200" indent="-457200">
              <a:lnSpc>
                <a:spcPct val="110000"/>
              </a:lnSpc>
              <a:spcBef>
                <a:spcPts val="1200"/>
              </a:spcBef>
              <a:buSzPts val="1600"/>
              <a:buFont typeface="Arial"/>
              <a:buChar char="•"/>
            </a:pPr>
            <a:r>
              <a:rPr lang="ru-RU" sz="2000" dirty="0">
                <a:latin typeface="Times New Roman" pitchFamily="18" charset="0"/>
                <a:cs typeface="Times New Roman" pitchFamily="18" charset="0"/>
              </a:rPr>
              <a:t>Респираторный этикет</a:t>
            </a:r>
            <a:endParaRPr sz="2000" dirty="0">
              <a:latin typeface="Times New Roman" pitchFamily="18" charset="0"/>
              <a:cs typeface="Times New Roman" pitchFamily="18" charset="0"/>
            </a:endParaRPr>
          </a:p>
          <a:p>
            <a:pPr marL="457200" indent="-457200">
              <a:lnSpc>
                <a:spcPct val="110000"/>
              </a:lnSpc>
              <a:spcBef>
                <a:spcPts val="1200"/>
              </a:spcBef>
              <a:buSzPts val="1600"/>
              <a:buFont typeface="Arial"/>
              <a:buChar char="•"/>
            </a:pPr>
            <a:r>
              <a:rPr lang="ru-RU" sz="2000" dirty="0">
                <a:latin typeface="Times New Roman" pitchFamily="18" charset="0"/>
                <a:cs typeface="Times New Roman" pitchFamily="18" charset="0"/>
              </a:rPr>
              <a:t>Применение средств индивидуальной защиты в соответствии </a:t>
            </a:r>
            <a:r>
              <a:rPr lang="ru-RU" sz="2000" dirty="0" smtClean="0">
                <a:latin typeface="Times New Roman" pitchFamily="18" charset="0"/>
                <a:cs typeface="Times New Roman" pitchFamily="18" charset="0"/>
              </a:rPr>
              <a:t>                 с </a:t>
            </a:r>
            <a:r>
              <a:rPr lang="ru-RU" sz="2000" dirty="0">
                <a:latin typeface="Times New Roman" pitchFamily="18" charset="0"/>
                <a:cs typeface="Times New Roman" pitchFamily="18" charset="0"/>
              </a:rPr>
              <a:t>результатами оценки риска</a:t>
            </a:r>
            <a:endParaRPr sz="2000" dirty="0">
              <a:latin typeface="Times New Roman" pitchFamily="18" charset="0"/>
              <a:cs typeface="Times New Roman" pitchFamily="18" charset="0"/>
            </a:endParaRPr>
          </a:p>
          <a:p>
            <a:pPr marL="457200" indent="-457200">
              <a:lnSpc>
                <a:spcPct val="110000"/>
              </a:lnSpc>
              <a:spcBef>
                <a:spcPts val="1200"/>
              </a:spcBef>
              <a:buSzPts val="1600"/>
              <a:buFont typeface="Arial"/>
              <a:buChar char="•"/>
            </a:pPr>
            <a:r>
              <a:rPr lang="ru-RU" sz="2000" dirty="0">
                <a:latin typeface="Times New Roman" pitchFamily="18" charset="0"/>
                <a:cs typeface="Times New Roman" pitchFamily="18" charset="0"/>
              </a:rPr>
              <a:t>Безопасность инъекций и обращение с острыми предметами</a:t>
            </a:r>
            <a:endParaRPr sz="2000" dirty="0">
              <a:latin typeface="Times New Roman" pitchFamily="18" charset="0"/>
              <a:cs typeface="Times New Roman" pitchFamily="18" charset="0"/>
            </a:endParaRPr>
          </a:p>
          <a:p>
            <a:pPr marL="457200" indent="-457200">
              <a:lnSpc>
                <a:spcPct val="110000"/>
              </a:lnSpc>
              <a:spcBef>
                <a:spcPts val="1200"/>
              </a:spcBef>
              <a:buSzPts val="1600"/>
              <a:buFont typeface="Arial"/>
              <a:buChar char="•"/>
            </a:pPr>
            <a:r>
              <a:rPr lang="ru-RU" sz="2000" dirty="0">
                <a:latin typeface="Times New Roman" pitchFamily="18" charset="0"/>
                <a:cs typeface="Times New Roman" pitchFamily="18" charset="0"/>
              </a:rPr>
              <a:t>Безопасное обращение, очистка и дезинфекция оборудования для ухода за пациентами</a:t>
            </a:r>
            <a:endParaRPr sz="2000" dirty="0">
              <a:latin typeface="Times New Roman" pitchFamily="18" charset="0"/>
              <a:cs typeface="Times New Roman" pitchFamily="18" charset="0"/>
            </a:endParaRPr>
          </a:p>
          <a:p>
            <a:pPr marL="457200" indent="-457200">
              <a:lnSpc>
                <a:spcPct val="110000"/>
              </a:lnSpc>
              <a:spcBef>
                <a:spcPts val="1200"/>
              </a:spcBef>
              <a:buSzPts val="1600"/>
              <a:buFont typeface="Arial"/>
              <a:buChar char="•"/>
            </a:pPr>
            <a:r>
              <a:rPr lang="ru-RU" sz="2000" dirty="0">
                <a:latin typeface="Times New Roman" pitchFamily="18" charset="0"/>
                <a:cs typeface="Times New Roman" pitchFamily="18" charset="0"/>
              </a:rPr>
              <a:t>Очистка окружающего пространства </a:t>
            </a:r>
            <a:endParaRPr sz="2000" dirty="0">
              <a:latin typeface="Times New Roman" pitchFamily="18" charset="0"/>
              <a:cs typeface="Times New Roman" pitchFamily="18" charset="0"/>
            </a:endParaRPr>
          </a:p>
          <a:p>
            <a:pPr marL="457200" indent="-457200">
              <a:lnSpc>
                <a:spcPct val="110000"/>
              </a:lnSpc>
              <a:spcBef>
                <a:spcPts val="1200"/>
              </a:spcBef>
              <a:buSzPts val="1600"/>
              <a:buFont typeface="Arial"/>
              <a:buChar char="•"/>
            </a:pPr>
            <a:r>
              <a:rPr lang="ru-RU" sz="2000" dirty="0">
                <a:latin typeface="Times New Roman" pitchFamily="18" charset="0"/>
                <a:cs typeface="Times New Roman" pitchFamily="18" charset="0"/>
              </a:rPr>
              <a:t>Безопасное обращение с загрязненным бельем и его очистка</a:t>
            </a:r>
            <a:endParaRPr sz="2000" dirty="0">
              <a:latin typeface="Times New Roman" pitchFamily="18" charset="0"/>
              <a:cs typeface="Times New Roman" pitchFamily="18" charset="0"/>
            </a:endParaRPr>
          </a:p>
          <a:p>
            <a:pPr marL="457200" indent="-457200">
              <a:lnSpc>
                <a:spcPct val="110000"/>
              </a:lnSpc>
              <a:spcBef>
                <a:spcPts val="1200"/>
              </a:spcBef>
              <a:buSzPts val="1600"/>
              <a:buFont typeface="Arial"/>
              <a:buChar char="•"/>
            </a:pPr>
            <a:r>
              <a:rPr lang="ru-RU" sz="2000" dirty="0">
                <a:latin typeface="Times New Roman" pitchFamily="18" charset="0"/>
                <a:cs typeface="Times New Roman" pitchFamily="18" charset="0"/>
              </a:rPr>
              <a:t>Обращение с отходами </a:t>
            </a:r>
            <a:endParaRPr sz="2000" dirty="0">
              <a:latin typeface="Times New Roman" pitchFamily="18" charset="0"/>
              <a:cs typeface="Times New Roman" pitchFamily="18" charset="0"/>
            </a:endParaRPr>
          </a:p>
        </p:txBody>
      </p:sp>
      <p:pic>
        <p:nvPicPr>
          <p:cNvPr id="6" name="Рисунок 5"/>
          <p:cNvPicPr>
            <a:picLocks noChangeAspect="1"/>
          </p:cNvPicPr>
          <p:nvPr/>
        </p:nvPicPr>
        <p:blipFill>
          <a:blip r:embed="rId3" cstate="print"/>
          <a:stretch>
            <a:fillRect/>
          </a:stretch>
        </p:blipFill>
        <p:spPr>
          <a:xfrm>
            <a:off x="8264962" y="125927"/>
            <a:ext cx="677213" cy="571334"/>
          </a:xfrm>
          <a:prstGeom prst="rect">
            <a:avLst/>
          </a:prstGeom>
        </p:spPr>
      </p:pic>
    </p:spTree>
    <p:extLst>
      <p:ext uri="{BB962C8B-B14F-4D97-AF65-F5344CB8AC3E}">
        <p14:creationId xmlns:p14="http://schemas.microsoft.com/office/powerpoint/2010/main" val="27299129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04274"/>
            <a:ext cx="7886700" cy="753026"/>
          </a:xfrm>
        </p:spPr>
        <p:txBody>
          <a:bodyPr>
            <a:normAutofit fontScale="90000"/>
          </a:bodyPr>
          <a:lstStyle/>
          <a:p>
            <a:pPr algn="ctr"/>
            <a:r>
              <a:rPr lang="ru-RU" sz="3200" b="1" dirty="0">
                <a:latin typeface="Times New Roman" panose="02020603050405020304" pitchFamily="18" charset="0"/>
                <a:cs typeface="Times New Roman" panose="02020603050405020304" pitchFamily="18" charset="0"/>
              </a:rPr>
              <a:t>Воздушное распространение </a:t>
            </a:r>
            <a:r>
              <a:rPr lang="ru-RU" sz="2400" b="1" dirty="0">
                <a:latin typeface="Times New Roman" panose="02020603050405020304" pitchFamily="18" charset="0"/>
                <a:cs typeface="Times New Roman" panose="02020603050405020304" pitchFamily="18" charset="0"/>
              </a:rPr>
              <a:t/>
            </a:r>
            <a:br>
              <a:rPr lang="ru-RU" sz="2400" b="1" dirty="0">
                <a:latin typeface="Times New Roman" panose="02020603050405020304" pitchFamily="18" charset="0"/>
                <a:cs typeface="Times New Roman" panose="02020603050405020304" pitchFamily="18" charset="0"/>
              </a:rPr>
            </a:br>
            <a:endParaRPr lang="ru-RU" sz="24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28650" y="1057300"/>
            <a:ext cx="7886700" cy="4090169"/>
          </a:xfrm>
        </p:spPr>
        <p:txBody>
          <a:bodyPr>
            <a:normAutofit/>
          </a:bodyPr>
          <a:lstStyle/>
          <a:p>
            <a:pPr marL="342900" lvl="0" indent="-342900" defTabSz="914400" fontAlgn="base">
              <a:lnSpc>
                <a:spcPct val="100000"/>
              </a:lnSpc>
              <a:spcBef>
                <a:spcPct val="20000"/>
              </a:spcBef>
              <a:spcAft>
                <a:spcPct val="0"/>
              </a:spcAft>
              <a:buClr>
                <a:srgbClr val="B2B2B2"/>
              </a:buClr>
              <a:buSzPct val="90000"/>
              <a:buFont typeface="Wingdings" pitchFamily="2" charset="2"/>
              <a:buChar char="n"/>
            </a:pPr>
            <a:r>
              <a:rPr lang="ru-RU" altLang="ru-RU" kern="0" dirty="0">
                <a:solidFill>
                  <a:srgbClr val="000000"/>
                </a:solidFill>
                <a:latin typeface="Times New Roman" panose="02020603050405020304" pitchFamily="18" charset="0"/>
                <a:cs typeface="Times New Roman" panose="02020603050405020304" pitchFamily="18" charset="0"/>
              </a:rPr>
              <a:t>Мелкие частицы (≤ 5 мкм в размерах), несущие микробы могут оставаться в воздухе; </a:t>
            </a:r>
          </a:p>
          <a:p>
            <a:pPr marL="342900" lvl="0" indent="-342900" defTabSz="914400" fontAlgn="base">
              <a:lnSpc>
                <a:spcPct val="100000"/>
              </a:lnSpc>
              <a:spcBef>
                <a:spcPct val="20000"/>
              </a:spcBef>
              <a:spcAft>
                <a:spcPct val="0"/>
              </a:spcAft>
              <a:buClr>
                <a:srgbClr val="B2B2B2"/>
              </a:buClr>
              <a:buSzPct val="90000"/>
              <a:buFont typeface="Wingdings" pitchFamily="2" charset="2"/>
              <a:buChar char="n"/>
            </a:pPr>
            <a:r>
              <a:rPr lang="ru-RU" altLang="ru-RU" kern="0" dirty="0">
                <a:solidFill>
                  <a:srgbClr val="000000"/>
                </a:solidFill>
                <a:latin typeface="Times New Roman" panose="02020603050405020304" pitchFamily="18" charset="0"/>
                <a:cs typeface="Times New Roman" panose="02020603050405020304" pitchFamily="18" charset="0"/>
              </a:rPr>
              <a:t>Они могут быть переданы через воздушный поток </a:t>
            </a:r>
            <a:r>
              <a:rPr lang="ru-RU" altLang="ru-RU" b="1" kern="0" dirty="0">
                <a:solidFill>
                  <a:srgbClr val="000000"/>
                </a:solidFill>
                <a:latin typeface="Times New Roman" panose="02020603050405020304" pitchFamily="18" charset="0"/>
                <a:cs typeface="Times New Roman" panose="02020603050405020304" pitchFamily="18" charset="0"/>
              </a:rPr>
              <a:t>более чем 2 м от источника</a:t>
            </a:r>
            <a:r>
              <a:rPr lang="ru-RU" altLang="ru-RU" kern="0" dirty="0">
                <a:solidFill>
                  <a:srgbClr val="000000"/>
                </a:solidFill>
                <a:latin typeface="Times New Roman" panose="02020603050405020304" pitchFamily="18" charset="0"/>
                <a:cs typeface="Times New Roman" panose="02020603050405020304" pitchFamily="18" charset="0"/>
              </a:rPr>
              <a:t>, </a:t>
            </a:r>
          </a:p>
          <a:p>
            <a:pPr marL="342900" lvl="0" indent="-342900" defTabSz="914400" fontAlgn="base">
              <a:lnSpc>
                <a:spcPct val="100000"/>
              </a:lnSpc>
              <a:spcBef>
                <a:spcPct val="20000"/>
              </a:spcBef>
              <a:spcAft>
                <a:spcPct val="0"/>
              </a:spcAft>
              <a:buClr>
                <a:srgbClr val="B2B2B2"/>
              </a:buClr>
              <a:buSzPct val="90000"/>
              <a:buFont typeface="Wingdings" pitchFamily="2" charset="2"/>
              <a:buChar char="n"/>
            </a:pPr>
            <a:r>
              <a:rPr lang="ru-RU" altLang="ru-RU" kern="0" dirty="0">
                <a:solidFill>
                  <a:srgbClr val="000000"/>
                </a:solidFill>
                <a:latin typeface="Times New Roman" panose="02020603050405020304" pitchFamily="18" charset="0"/>
                <a:cs typeface="Times New Roman" panose="02020603050405020304" pitchFamily="18" charset="0"/>
              </a:rPr>
              <a:t>Примеры микробов которые распространяются таким образом  ветряная оспа, корь, </a:t>
            </a:r>
            <a:r>
              <a:rPr lang="ru-RU" altLang="ru-RU" b="1" kern="0" dirty="0">
                <a:solidFill>
                  <a:srgbClr val="000000"/>
                </a:solidFill>
                <a:latin typeface="Times New Roman" panose="02020603050405020304" pitchFamily="18" charset="0"/>
                <a:cs typeface="Times New Roman" panose="02020603050405020304" pitchFamily="18" charset="0"/>
              </a:rPr>
              <a:t>туберкулез легких.</a:t>
            </a:r>
            <a:endParaRPr lang="en-US" altLang="ru-RU" b="1" kern="0" dirty="0">
              <a:solidFill>
                <a:srgbClr val="000000"/>
              </a:solidFill>
              <a:latin typeface="Times New Roman" panose="02020603050405020304" pitchFamily="18" charset="0"/>
              <a:cs typeface="Times New Roman" panose="02020603050405020304" pitchFamily="18" charset="0"/>
            </a:endParaRP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193204"/>
            <a:ext cx="792088" cy="507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89886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865"/>
            <a:ext cx="8229600" cy="900443"/>
          </a:xfrm>
        </p:spPr>
        <p:txBody>
          <a:bodyPr>
            <a:normAutofit/>
          </a:bodyPr>
          <a:lstStyle/>
          <a:p>
            <a:r>
              <a:rPr lang="ru-RU" sz="2400" b="1" dirty="0">
                <a:latin typeface="Times New Roman" panose="02020603050405020304" pitchFamily="18" charset="0"/>
                <a:cs typeface="Times New Roman" panose="02020603050405020304" pitchFamily="18" charset="0"/>
              </a:rPr>
              <a:t>Когда использовать меры предосторожности от капельной передачи </a:t>
            </a:r>
            <a:r>
              <a:rPr lang="ru-RU" sz="2400" b="1" dirty="0" smtClean="0">
                <a:latin typeface="Times New Roman" panose="02020603050405020304" pitchFamily="18" charset="0"/>
                <a:cs typeface="Times New Roman" panose="02020603050405020304" pitchFamily="18" charset="0"/>
              </a:rPr>
              <a:t>инфекции ?</a:t>
            </a:r>
            <a:endParaRPr lang="ru-RU" sz="24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57200" y="1129308"/>
            <a:ext cx="8229600" cy="4320480"/>
          </a:xfrm>
        </p:spPr>
        <p:txBody>
          <a:bodyPr>
            <a:normAutofit/>
          </a:bodyPr>
          <a:lstStyle/>
          <a:p>
            <a:pPr marL="0" indent="0" algn="just">
              <a:buNone/>
            </a:pPr>
            <a:r>
              <a:rPr lang="ru-RU" sz="2400" dirty="0">
                <a:latin typeface="Times New Roman" panose="02020603050405020304" pitchFamily="18" charset="0"/>
                <a:cs typeface="Times New Roman" panose="02020603050405020304" pitchFamily="18" charset="0"/>
              </a:rPr>
              <a:t>Меры предосторожности от капельной передачи инфекции используются, когда у пациента есть или подозревается инфекционное заболевание, которое передается с крупными инфекционными каплями (например, при лихорадке и кашле, менингите, </a:t>
            </a:r>
            <a:r>
              <a:rPr lang="ru-RU" sz="2400" dirty="0" smtClean="0">
                <a:latin typeface="Times New Roman" panose="02020603050405020304" pitchFamily="18" charset="0"/>
                <a:cs typeface="Times New Roman" panose="02020603050405020304" pitchFamily="18" charset="0"/>
              </a:rPr>
              <a:t>гриппе).</a:t>
            </a:r>
            <a:endParaRPr lang="ru-RU" sz="2400" dirty="0">
              <a:latin typeface="Times New Roman" panose="02020603050405020304" pitchFamily="18" charset="0"/>
              <a:cs typeface="Times New Roman" panose="02020603050405020304" pitchFamily="18" charset="0"/>
            </a:endParaRPr>
          </a:p>
          <a:p>
            <a:pPr marL="0" indent="0" algn="just">
              <a:buNone/>
            </a:pPr>
            <a:r>
              <a:rPr lang="ru-RU" sz="2400" dirty="0">
                <a:latin typeface="Times New Roman" panose="02020603050405020304" pitchFamily="18" charset="0"/>
                <a:cs typeface="Times New Roman" panose="02020603050405020304" pitchFamily="18" charset="0"/>
              </a:rPr>
              <a:t>Капли образуются при кашле и </a:t>
            </a:r>
            <a:r>
              <a:rPr lang="ru-RU" sz="2400" dirty="0" smtClean="0">
                <a:latin typeface="Times New Roman" panose="02020603050405020304" pitchFamily="18" charset="0"/>
                <a:cs typeface="Times New Roman" panose="02020603050405020304" pitchFamily="18" charset="0"/>
              </a:rPr>
              <a:t>чихании?</a:t>
            </a:r>
            <a:endParaRPr lang="ru-RU" sz="2400" dirty="0">
              <a:latin typeface="Times New Roman" panose="02020603050405020304" pitchFamily="18" charset="0"/>
              <a:cs typeface="Times New Roman" panose="02020603050405020304" pitchFamily="18" charset="0"/>
            </a:endParaRPr>
          </a:p>
          <a:p>
            <a:pPr marL="0" indent="0" algn="just">
              <a:buNone/>
            </a:pPr>
            <a:r>
              <a:rPr lang="ru-RU" sz="2400" dirty="0">
                <a:latin typeface="Times New Roman" panose="02020603050405020304" pitchFamily="18" charset="0"/>
                <a:cs typeface="Times New Roman" panose="02020603050405020304" pitchFamily="18" charset="0"/>
              </a:rPr>
              <a:t>Они могут разлетаться на расстояние до 2 метров и попадать в глаза, нос или рот пациентов, медицинских работников и посетителей или падать на поверхности объектов внешней среды, способствуя непрямой контактной передаче </a:t>
            </a:r>
            <a:r>
              <a:rPr lang="ru-RU" sz="2400" dirty="0" smtClean="0">
                <a:latin typeface="Times New Roman" panose="02020603050405020304" pitchFamily="18" charset="0"/>
                <a:cs typeface="Times New Roman" panose="02020603050405020304" pitchFamily="18" charset="0"/>
              </a:rPr>
              <a:t>инфекции.</a:t>
            </a:r>
            <a:endParaRPr lang="ru-RU" sz="2400" dirty="0">
              <a:latin typeface="Times New Roman" panose="02020603050405020304" pitchFamily="18" charset="0"/>
              <a:cs typeface="Times New Roman" panose="02020603050405020304" pitchFamily="18" charset="0"/>
            </a:endParaRPr>
          </a:p>
          <a:p>
            <a:pPr marL="0" indent="0">
              <a:buNone/>
            </a:pPr>
            <a:endParaRPr lang="ru-RU" dirty="0"/>
          </a:p>
        </p:txBody>
      </p:sp>
      <p:pic>
        <p:nvPicPr>
          <p:cNvPr id="573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121196"/>
            <a:ext cx="822325"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07107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
            <a:ext cx="8229600" cy="625251"/>
          </a:xfrm>
        </p:spPr>
        <p:txBody>
          <a:bodyPr>
            <a:normAutofit/>
          </a:bodyPr>
          <a:lstStyle/>
          <a:p>
            <a:r>
              <a:rPr lang="ru-RU" sz="2000" b="1" dirty="0">
                <a:latin typeface="Times New Roman" panose="02020603050405020304" pitchFamily="18" charset="0"/>
                <a:cs typeface="Times New Roman" panose="02020603050405020304" pitchFamily="18" charset="0"/>
              </a:rPr>
              <a:t>Элементы мер предосторожности от капельной передачи</a:t>
            </a:r>
          </a:p>
        </p:txBody>
      </p:sp>
      <p:sp>
        <p:nvSpPr>
          <p:cNvPr id="3" name="Объект 2"/>
          <p:cNvSpPr>
            <a:spLocks noGrp="1"/>
          </p:cNvSpPr>
          <p:nvPr>
            <p:ph idx="1"/>
          </p:nvPr>
        </p:nvSpPr>
        <p:spPr>
          <a:xfrm>
            <a:off x="457200" y="913284"/>
            <a:ext cx="8229600" cy="4536504"/>
          </a:xfrm>
        </p:spPr>
        <p:txBody>
          <a:bodyPr>
            <a:normAutofit/>
          </a:bodyPr>
          <a:lstStyle/>
          <a:p>
            <a:pPr marL="0" indent="0">
              <a:buNone/>
            </a:pPr>
            <a:r>
              <a:rPr lang="ru-RU" sz="3600" dirty="0" smtClean="0">
                <a:latin typeface="Times New Roman" panose="02020603050405020304" pitchFamily="18" charset="0"/>
                <a:cs typeface="Times New Roman" panose="02020603050405020304" pitchFamily="18" charset="0"/>
              </a:rPr>
              <a:t> </a:t>
            </a:r>
            <a:endParaRPr lang="ru-RU" sz="3600" dirty="0">
              <a:latin typeface="Times New Roman" panose="02020603050405020304" pitchFamily="18" charset="0"/>
              <a:cs typeface="Times New Roman" panose="02020603050405020304" pitchFamily="18" charset="0"/>
            </a:endParaRPr>
          </a:p>
          <a:p>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686971972"/>
              </p:ext>
            </p:extLst>
          </p:nvPr>
        </p:nvGraphicFramePr>
        <p:xfrm>
          <a:off x="251520" y="625252"/>
          <a:ext cx="8640960" cy="4724400"/>
        </p:xfrm>
        <a:graphic>
          <a:graphicData uri="http://schemas.openxmlformats.org/drawingml/2006/table">
            <a:tbl>
              <a:tblPr firstRow="1" bandRow="1">
                <a:tableStyleId>{5C22544A-7EE6-4342-B048-85BDC9FD1C3A}</a:tableStyleId>
              </a:tblPr>
              <a:tblGrid>
                <a:gridCol w="4896544">
                  <a:extLst>
                    <a:ext uri="{9D8B030D-6E8A-4147-A177-3AD203B41FA5}">
                      <a16:colId xmlns="" xmlns:a16="http://schemas.microsoft.com/office/drawing/2014/main" val="20000"/>
                    </a:ext>
                  </a:extLst>
                </a:gridCol>
                <a:gridCol w="3744416">
                  <a:extLst>
                    <a:ext uri="{9D8B030D-6E8A-4147-A177-3AD203B41FA5}">
                      <a16:colId xmlns="" xmlns:a16="http://schemas.microsoft.com/office/drawing/2014/main" val="20001"/>
                    </a:ext>
                  </a:extLst>
                </a:gridCol>
              </a:tblGrid>
              <a:tr h="1440160">
                <a:tc>
                  <a:txBody>
                    <a:bodyPr/>
                    <a:lstStyle/>
                    <a:p>
                      <a:r>
                        <a:rPr lang="ru-RU" sz="1600" dirty="0" smtClean="0">
                          <a:solidFill>
                            <a:schemeClr val="tx1"/>
                          </a:solidFill>
                          <a:latin typeface="Times New Roman" panose="02020603050405020304" pitchFamily="18" charset="0"/>
                          <a:cs typeface="Times New Roman" panose="02020603050405020304" pitchFamily="18" charset="0"/>
                        </a:rPr>
                        <a:t>Работники здравоохранения</a:t>
                      </a:r>
                    </a:p>
                    <a:p>
                      <a:r>
                        <a:rPr lang="ru-RU" sz="1600" dirty="0" smtClean="0">
                          <a:solidFill>
                            <a:schemeClr val="tx1"/>
                          </a:solidFill>
                          <a:latin typeface="Times New Roman" panose="02020603050405020304" pitchFamily="18" charset="0"/>
                          <a:cs typeface="Times New Roman" panose="02020603050405020304" pitchFamily="18" charset="0"/>
                        </a:rPr>
                        <a:t>Разместите соответствующие указатели на двери / в помещении</a:t>
                      </a:r>
                    </a:p>
                    <a:p>
                      <a:r>
                        <a:rPr lang="ru-RU" sz="1600" dirty="0" smtClean="0">
                          <a:solidFill>
                            <a:schemeClr val="tx1"/>
                          </a:solidFill>
                          <a:latin typeface="Times New Roman" panose="02020603050405020304" pitchFamily="18" charset="0"/>
                          <a:cs typeface="Times New Roman" panose="02020603050405020304" pitchFamily="18" charset="0"/>
                        </a:rPr>
                        <a:t>Сделайте запись в журнале</a:t>
                      </a:r>
                    </a:p>
                    <a:p>
                      <a:r>
                        <a:rPr lang="ru-RU" sz="1600" dirty="0" smtClean="0">
                          <a:solidFill>
                            <a:schemeClr val="tx1"/>
                          </a:solidFill>
                          <a:latin typeface="Times New Roman" panose="02020603050405020304" pitchFamily="18" charset="0"/>
                          <a:cs typeface="Times New Roman" panose="02020603050405020304" pitchFamily="18" charset="0"/>
                        </a:rPr>
                        <a:t>Перед тем, как войти в палату пациента, или перед контактом с пациентом:</a:t>
                      </a:r>
                    </a:p>
                    <a:p>
                      <a:r>
                        <a:rPr lang="ru-RU" sz="1600" i="1" dirty="0" smtClean="0">
                          <a:solidFill>
                            <a:schemeClr val="tx1"/>
                          </a:solidFill>
                          <a:latin typeface="Times New Roman" panose="02020603050405020304" pitchFamily="18" charset="0"/>
                          <a:cs typeface="Times New Roman" panose="02020603050405020304" pitchFamily="18" charset="0"/>
                        </a:rPr>
                        <a:t>вымойте руки</a:t>
                      </a:r>
                    </a:p>
                    <a:p>
                      <a:r>
                        <a:rPr lang="ru-RU" sz="1600" i="1" dirty="0" smtClean="0">
                          <a:solidFill>
                            <a:schemeClr val="tx1"/>
                          </a:solidFill>
                          <a:latin typeface="Times New Roman" panose="02020603050405020304" pitchFamily="18" charset="0"/>
                          <a:cs typeface="Times New Roman" panose="02020603050405020304" pitchFamily="18" charset="0"/>
                        </a:rPr>
                        <a:t>наденьте СИЗ – маска + очки (защита лица)</a:t>
                      </a:r>
                    </a:p>
                    <a:p>
                      <a:r>
                        <a:rPr lang="ru-RU" sz="1600" dirty="0" smtClean="0">
                          <a:solidFill>
                            <a:schemeClr val="tx1"/>
                          </a:solidFill>
                          <a:latin typeface="Times New Roman" panose="02020603050405020304" pitchFamily="18" charset="0"/>
                          <a:cs typeface="Times New Roman" panose="02020603050405020304" pitchFamily="18" charset="0"/>
                        </a:rPr>
                        <a:t>Сразу после контакта с пациентом / окружающим пациента пространством:</a:t>
                      </a:r>
                    </a:p>
                    <a:p>
                      <a:r>
                        <a:rPr lang="ru-RU" sz="1600" i="1" dirty="0" smtClean="0">
                          <a:solidFill>
                            <a:schemeClr val="tx1"/>
                          </a:solidFill>
                          <a:latin typeface="Times New Roman" panose="02020603050405020304" pitchFamily="18" charset="0"/>
                          <a:cs typeface="Times New Roman" panose="02020603050405020304" pitchFamily="18" charset="0"/>
                        </a:rPr>
                        <a:t>снимите СИЗ согласно протоколам</a:t>
                      </a:r>
                    </a:p>
                    <a:p>
                      <a:r>
                        <a:rPr lang="ru-RU" sz="1600" i="1" dirty="0" smtClean="0">
                          <a:solidFill>
                            <a:schemeClr val="tx1"/>
                          </a:solidFill>
                          <a:latin typeface="Times New Roman" panose="02020603050405020304" pitchFamily="18" charset="0"/>
                          <a:cs typeface="Times New Roman" panose="02020603050405020304" pitchFamily="18" charset="0"/>
                        </a:rPr>
                        <a:t>вымойте руки</a:t>
                      </a:r>
                    </a:p>
                    <a:p>
                      <a:r>
                        <a:rPr lang="ru-RU" sz="1600" dirty="0" smtClean="0">
                          <a:solidFill>
                            <a:schemeClr val="tx1"/>
                          </a:solidFill>
                          <a:latin typeface="Times New Roman" panose="02020603050405020304" pitchFamily="18" charset="0"/>
                          <a:cs typeface="Times New Roman" panose="02020603050405020304" pitchFamily="18" charset="0"/>
                        </a:rPr>
                        <a:t>Выделите оборудование (по возможности):</a:t>
                      </a:r>
                    </a:p>
                    <a:p>
                      <a:r>
                        <a:rPr lang="ru-RU" sz="1600" i="1" dirty="0" smtClean="0">
                          <a:solidFill>
                            <a:schemeClr val="tx1"/>
                          </a:solidFill>
                          <a:latin typeface="Times New Roman" panose="02020603050405020304" pitchFamily="18" charset="0"/>
                          <a:cs typeface="Times New Roman" panose="02020603050405020304" pitchFamily="18" charset="0"/>
                        </a:rPr>
                        <a:t>в </a:t>
                      </a:r>
                      <a:r>
                        <a:rPr lang="ru-RU" sz="1600" i="1" dirty="0" err="1" smtClean="0">
                          <a:solidFill>
                            <a:schemeClr val="tx1"/>
                          </a:solidFill>
                          <a:latin typeface="Times New Roman" panose="02020603050405020304" pitchFamily="18" charset="0"/>
                          <a:cs typeface="Times New Roman" panose="02020603050405020304" pitchFamily="18" charset="0"/>
                        </a:rPr>
                        <a:t>т.ч</a:t>
                      </a:r>
                      <a:r>
                        <a:rPr lang="ru-RU" sz="1600" i="1" dirty="0" smtClean="0">
                          <a:solidFill>
                            <a:schemeClr val="tx1"/>
                          </a:solidFill>
                          <a:latin typeface="Times New Roman" panose="02020603050405020304" pitchFamily="18" charset="0"/>
                          <a:cs typeface="Times New Roman" panose="02020603050405020304" pitchFamily="18" charset="0"/>
                        </a:rPr>
                        <a:t>. термометр, стетоскоп, </a:t>
                      </a:r>
                      <a:r>
                        <a:rPr lang="ru-RU" sz="1600" i="1" dirty="0" err="1" smtClean="0">
                          <a:solidFill>
                            <a:schemeClr val="tx1"/>
                          </a:solidFill>
                          <a:latin typeface="Times New Roman" panose="02020603050405020304" pitchFamily="18" charset="0"/>
                          <a:cs typeface="Times New Roman" panose="02020603050405020304" pitchFamily="18" charset="0"/>
                        </a:rPr>
                        <a:t>глюкометр</a:t>
                      </a:r>
                      <a:r>
                        <a:rPr lang="ru-RU" sz="1600" i="1" dirty="0" smtClean="0">
                          <a:solidFill>
                            <a:schemeClr val="tx1"/>
                          </a:solidFill>
                          <a:latin typeface="Times New Roman" panose="02020603050405020304" pitchFamily="18" charset="0"/>
                          <a:cs typeface="Times New Roman" panose="02020603050405020304" pitchFamily="18" charset="0"/>
                        </a:rPr>
                        <a:t>, манжету для тонометра и т.д.</a:t>
                      </a:r>
                    </a:p>
                    <a:p>
                      <a:r>
                        <a:rPr lang="ru-RU" sz="1600" dirty="0" smtClean="0">
                          <a:solidFill>
                            <a:schemeClr val="tx1"/>
                          </a:solidFill>
                          <a:latin typeface="Times New Roman" panose="02020603050405020304" pitchFamily="18" charset="0"/>
                          <a:cs typeface="Times New Roman" panose="02020603050405020304" pitchFamily="18" charset="0"/>
                        </a:rPr>
                        <a:t>Соблюдайте протоколы очистки и изоляции:</a:t>
                      </a:r>
                    </a:p>
                    <a:p>
                      <a:r>
                        <a:rPr lang="ru-RU" sz="1600" i="1" dirty="0" smtClean="0">
                          <a:solidFill>
                            <a:schemeClr val="tx1"/>
                          </a:solidFill>
                          <a:latin typeface="Times New Roman" panose="02020603050405020304" pitchFamily="18" charset="0"/>
                          <a:cs typeface="Times New Roman" panose="02020603050405020304" pitchFamily="18" charset="0"/>
                        </a:rPr>
                        <a:t>планируйте уборку палаты в последнюю очередь и не используйте оборудование в других палатах</a:t>
                      </a:r>
                    </a:p>
                    <a:p>
                      <a:endParaRPr lang="ru-RU"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600" dirty="0" smtClean="0">
                          <a:solidFill>
                            <a:schemeClr val="tx1"/>
                          </a:solidFill>
                          <a:latin typeface="Times New Roman" panose="02020603050405020304" pitchFamily="18" charset="0"/>
                          <a:cs typeface="Times New Roman" panose="02020603050405020304" pitchFamily="18" charset="0"/>
                        </a:rPr>
                        <a:t>Посетители</a:t>
                      </a:r>
                    </a:p>
                    <a:p>
                      <a:r>
                        <a:rPr lang="ru-RU" sz="1600" dirty="0" smtClean="0">
                          <a:solidFill>
                            <a:schemeClr val="tx1"/>
                          </a:solidFill>
                          <a:latin typeface="Times New Roman" panose="02020603050405020304" pitchFamily="18" charset="0"/>
                          <a:cs typeface="Times New Roman" panose="02020603050405020304" pitchFamily="18" charset="0"/>
                        </a:rPr>
                        <a:t>Мойте руки до и после посещения</a:t>
                      </a:r>
                    </a:p>
                    <a:p>
                      <a:r>
                        <a:rPr lang="ru-RU" sz="1600" dirty="0" smtClean="0">
                          <a:solidFill>
                            <a:schemeClr val="tx1"/>
                          </a:solidFill>
                          <a:latin typeface="Times New Roman" panose="02020603050405020304" pitchFamily="18" charset="0"/>
                          <a:cs typeface="Times New Roman" panose="02020603050405020304" pitchFamily="18" charset="0"/>
                        </a:rPr>
                        <a:t>Наденьте маску и средства защиты глаз</a:t>
                      </a:r>
                    </a:p>
                    <a:p>
                      <a:r>
                        <a:rPr lang="ru-RU" sz="1600" dirty="0" smtClean="0">
                          <a:solidFill>
                            <a:schemeClr val="tx1"/>
                          </a:solidFill>
                          <a:latin typeface="Times New Roman" panose="02020603050405020304" pitchFamily="18" charset="0"/>
                          <a:cs typeface="Times New Roman" panose="02020603050405020304" pitchFamily="18" charset="0"/>
                        </a:rPr>
                        <a:t>Знайте о необходимых мерах предосторожности и их причинах</a:t>
                      </a:r>
                    </a:p>
                    <a:p>
                      <a:r>
                        <a:rPr lang="ru-RU" sz="1600" dirty="0" smtClean="0">
                          <a:solidFill>
                            <a:schemeClr val="tx1"/>
                          </a:solidFill>
                          <a:latin typeface="Times New Roman" panose="02020603050405020304" pitchFamily="18" charset="0"/>
                          <a:cs typeface="Times New Roman" panose="02020603050405020304" pitchFamily="18" charset="0"/>
                        </a:rPr>
                        <a:t>Лица, осуществляющие уход</a:t>
                      </a:r>
                    </a:p>
                    <a:p>
                      <a:r>
                        <a:rPr lang="ru-RU" sz="1600" dirty="0" smtClean="0">
                          <a:solidFill>
                            <a:schemeClr val="tx1"/>
                          </a:solidFill>
                          <a:latin typeface="Times New Roman" panose="02020603050405020304" pitchFamily="18" charset="0"/>
                          <a:cs typeface="Times New Roman" panose="02020603050405020304" pitchFamily="18" charset="0"/>
                        </a:rPr>
                        <a:t>Мойте руки до и после посещения</a:t>
                      </a:r>
                    </a:p>
                    <a:p>
                      <a:r>
                        <a:rPr lang="ru-RU" sz="1600" dirty="0" smtClean="0">
                          <a:solidFill>
                            <a:schemeClr val="tx1"/>
                          </a:solidFill>
                          <a:latin typeface="Times New Roman" panose="02020603050405020304" pitchFamily="18" charset="0"/>
                          <a:cs typeface="Times New Roman" panose="02020603050405020304" pitchFamily="18" charset="0"/>
                        </a:rPr>
                        <a:t>Соблюдайте меры предосторожности от капельной передачи при непосредственном уходе </a:t>
                      </a:r>
                    </a:p>
                    <a:p>
                      <a:r>
                        <a:rPr lang="ru-RU" sz="1600" dirty="0" smtClean="0">
                          <a:solidFill>
                            <a:schemeClr val="tx1"/>
                          </a:solidFill>
                          <a:latin typeface="Times New Roman" panose="02020603050405020304" pitchFamily="18" charset="0"/>
                          <a:cs typeface="Times New Roman" panose="02020603050405020304" pitchFamily="18" charset="0"/>
                        </a:rPr>
                        <a:t>Не посещайте других пациентов</a:t>
                      </a:r>
                    </a:p>
                    <a:p>
                      <a:r>
                        <a:rPr lang="ru-RU" sz="1600" dirty="0" smtClean="0">
                          <a:solidFill>
                            <a:schemeClr val="tx1"/>
                          </a:solidFill>
                          <a:latin typeface="Times New Roman" panose="02020603050405020304" pitchFamily="18" charset="0"/>
                          <a:cs typeface="Times New Roman" panose="02020603050405020304" pitchFamily="18" charset="0"/>
                        </a:rPr>
                        <a:t>Транспортировка пациента</a:t>
                      </a:r>
                    </a:p>
                    <a:p>
                      <a:r>
                        <a:rPr lang="ru-RU" sz="1600" dirty="0" smtClean="0">
                          <a:solidFill>
                            <a:schemeClr val="tx1"/>
                          </a:solidFill>
                          <a:latin typeface="Times New Roman" panose="02020603050405020304" pitchFamily="18" charset="0"/>
                          <a:cs typeface="Times New Roman" panose="02020603050405020304" pitchFamily="18" charset="0"/>
                        </a:rPr>
                        <a:t>Уведомьте принимающее отделение о необходимых мерах предосторожности</a:t>
                      </a:r>
                    </a:p>
                    <a:p>
                      <a:r>
                        <a:rPr lang="ru-RU" sz="1600" dirty="0" smtClean="0">
                          <a:solidFill>
                            <a:schemeClr val="tx1"/>
                          </a:solidFill>
                          <a:latin typeface="Times New Roman" panose="02020603050405020304" pitchFamily="18" charset="0"/>
                          <a:cs typeface="Times New Roman" panose="02020603050405020304" pitchFamily="18" charset="0"/>
                        </a:rPr>
                        <a:t>Убедитесь, что руки пациента чистые</a:t>
                      </a:r>
                    </a:p>
                    <a:p>
                      <a:r>
                        <a:rPr lang="ru-RU" sz="1600" dirty="0" smtClean="0">
                          <a:solidFill>
                            <a:schemeClr val="tx1"/>
                          </a:solidFill>
                          <a:latin typeface="Times New Roman" panose="02020603050405020304" pitchFamily="18" charset="0"/>
                          <a:cs typeface="Times New Roman" panose="02020603050405020304" pitchFamily="18" charset="0"/>
                        </a:rPr>
                        <a:t>Убедитесь, что пациент носит маску, если может ее переносить</a:t>
                      </a:r>
                      <a:endParaRPr lang="ru-RU" sz="16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0"/>
                  </a:ext>
                </a:extLst>
              </a:tr>
            </a:tbl>
          </a:graphicData>
        </a:graphic>
      </p:graphicFrame>
      <p:pic>
        <p:nvPicPr>
          <p:cNvPr id="5" name="Рисунок 4"/>
          <p:cNvPicPr>
            <a:picLocks noChangeAspect="1"/>
          </p:cNvPicPr>
          <p:nvPr/>
        </p:nvPicPr>
        <p:blipFill>
          <a:blip r:embed="rId2" cstate="print"/>
          <a:stretch>
            <a:fillRect/>
          </a:stretch>
        </p:blipFill>
        <p:spPr>
          <a:xfrm>
            <a:off x="8215338" y="71418"/>
            <a:ext cx="726838" cy="613200"/>
          </a:xfrm>
          <a:prstGeom prst="rect">
            <a:avLst/>
          </a:prstGeom>
        </p:spPr>
      </p:pic>
    </p:spTree>
    <p:extLst>
      <p:ext uri="{BB962C8B-B14F-4D97-AF65-F5344CB8AC3E}">
        <p14:creationId xmlns:p14="http://schemas.microsoft.com/office/powerpoint/2010/main" val="28359956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0034" y="142856"/>
            <a:ext cx="8248430" cy="5004616"/>
          </a:xfrm>
        </p:spPr>
        <p:txBody>
          <a:bodyPr>
            <a:normAutofit/>
          </a:bodyPr>
          <a:lstStyle/>
          <a:p>
            <a:pPr marL="0" indent="0">
              <a:buNone/>
            </a:pPr>
            <a:r>
              <a:rPr lang="ru-RU" sz="2400" dirty="0" smtClean="0">
                <a:latin typeface="Times New Roman" pitchFamily="18" charset="0"/>
                <a:cs typeface="Times New Roman" pitchFamily="18" charset="0"/>
              </a:rPr>
              <a:t>      </a:t>
            </a:r>
          </a:p>
          <a:p>
            <a:pPr marL="0" indent="0">
              <a:buNone/>
            </a:pPr>
            <a:r>
              <a:rPr lang="ru-RU" sz="2400" b="1" dirty="0">
                <a:latin typeface="Times New Roman" pitchFamily="18" charset="0"/>
                <a:cs typeface="Times New Roman" pitchFamily="18" charset="0"/>
              </a:rPr>
              <a:t> </a:t>
            </a:r>
            <a:r>
              <a:rPr lang="ru-RU" sz="2400" b="1" dirty="0" smtClean="0">
                <a:latin typeface="Times New Roman" pitchFamily="18" charset="0"/>
                <a:cs typeface="Times New Roman" pitchFamily="18" charset="0"/>
              </a:rPr>
              <a:t>     По </a:t>
            </a:r>
            <a:r>
              <a:rPr lang="ru-RU" sz="2400" b="1" dirty="0">
                <a:latin typeface="Times New Roman" pitchFamily="18" charset="0"/>
                <a:cs typeface="Times New Roman" pitchFamily="18" charset="0"/>
              </a:rPr>
              <a:t>прибытии </a:t>
            </a:r>
            <a:r>
              <a:rPr lang="ru-RU" sz="2400" b="1" dirty="0" smtClean="0">
                <a:latin typeface="Times New Roman" pitchFamily="18" charset="0"/>
                <a:cs typeface="Times New Roman" pitchFamily="18" charset="0"/>
              </a:rPr>
              <a:t>пациенты в </a:t>
            </a:r>
            <a:r>
              <a:rPr lang="ru-RU" sz="2400" b="1" dirty="0">
                <a:latin typeface="Times New Roman" pitchFamily="18" charset="0"/>
                <a:cs typeface="Times New Roman" pitchFamily="18" charset="0"/>
              </a:rPr>
              <a:t>лечебное учреждение</a:t>
            </a:r>
          </a:p>
          <a:p>
            <a:r>
              <a:rPr lang="ru-RU" sz="2400" dirty="0">
                <a:latin typeface="Times New Roman" pitchFamily="18" charset="0"/>
                <a:cs typeface="Times New Roman" pitchFamily="18" charset="0"/>
              </a:rPr>
              <a:t>Использовать существующие станции сортировки для быстрого выявления и изоляции больных с воздушно-капельной инфекций.</a:t>
            </a:r>
          </a:p>
          <a:p>
            <a:r>
              <a:rPr lang="ru-RU" sz="2400" dirty="0">
                <a:latin typeface="Times New Roman" pitchFamily="18" charset="0"/>
                <a:cs typeface="Times New Roman" pitchFamily="18" charset="0"/>
              </a:rPr>
              <a:t>Лица с признаками или симптомами  должны быть идентифицированы, обеспечены масками </a:t>
            </a:r>
            <a:r>
              <a:rPr lang="ru-RU" sz="2400" dirty="0" smtClean="0">
                <a:latin typeface="Times New Roman" pitchFamily="18" charset="0"/>
                <a:cs typeface="Times New Roman" pitchFamily="18" charset="0"/>
              </a:rPr>
              <a:t>для </a:t>
            </a:r>
            <a:r>
              <a:rPr lang="ru-RU" sz="2400" dirty="0">
                <a:latin typeface="Times New Roman" pitchFamily="18" charset="0"/>
                <a:cs typeface="Times New Roman" pitchFamily="18" charset="0"/>
              </a:rPr>
              <a:t>ношения и отделены от других пациентов до или как можно скорее после входа в учреждение.</a:t>
            </a:r>
          </a:p>
          <a:p>
            <a:pPr marL="0" indent="0">
              <a:buNone/>
            </a:pPr>
            <a:r>
              <a:rPr lang="ru-RU" sz="2400" dirty="0" smtClean="0">
                <a:latin typeface="Times New Roman" pitchFamily="18" charset="0"/>
                <a:cs typeface="Times New Roman" pitchFamily="18" charset="0"/>
              </a:rPr>
              <a:t>(</a:t>
            </a:r>
            <a:r>
              <a:rPr lang="ru-RU" sz="2400" i="1" dirty="0" smtClean="0">
                <a:latin typeface="Times New Roman" pitchFamily="18" charset="0"/>
                <a:cs typeface="Times New Roman" pitchFamily="18" charset="0"/>
              </a:rPr>
              <a:t>Сноска </a:t>
            </a:r>
            <a:r>
              <a:rPr lang="ru-RU" sz="2400" i="1" dirty="0">
                <a:latin typeface="Times New Roman" pitchFamily="18" charset="0"/>
                <a:cs typeface="Times New Roman" pitchFamily="18" charset="0"/>
              </a:rPr>
              <a:t>2: Маска для лица — это термин, который в совокупности применяется к предметам, используемым для закрытия носа и рта, и включает в себя как процедурные маски, так и хирургические маски</a:t>
            </a:r>
            <a:r>
              <a:rPr lang="ru-RU" sz="2400" dirty="0">
                <a:latin typeface="Times New Roman" pitchFamily="18" charset="0"/>
                <a:cs typeface="Times New Roman" pitchFamily="18" charset="0"/>
              </a:rPr>
              <a:t>.)</a:t>
            </a:r>
          </a:p>
        </p:txBody>
      </p:sp>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5338" y="142856"/>
            <a:ext cx="831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86505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38" y="285732"/>
            <a:ext cx="6786610" cy="288032"/>
          </a:xfrm>
        </p:spPr>
        <p:txBody>
          <a:bodyPr>
            <a:noAutofit/>
          </a:bodyPr>
          <a:lstStyle/>
          <a:p>
            <a:pPr algn="ctr"/>
            <a:r>
              <a:rPr lang="ru-RU" sz="1800" b="1" dirty="0">
                <a:latin typeface="Times New Roman" panose="02020603050405020304" pitchFamily="18" charset="0"/>
                <a:cs typeface="Times New Roman" panose="02020603050405020304" pitchFamily="18" charset="0"/>
              </a:rPr>
              <a:t>По стандартам меры предосторожности при входе в изолятор сотрудники соблюдают следующее: </a:t>
            </a:r>
          </a:p>
        </p:txBody>
      </p:sp>
      <p:sp>
        <p:nvSpPr>
          <p:cNvPr id="3" name="Объект 2"/>
          <p:cNvSpPr>
            <a:spLocks noGrp="1"/>
          </p:cNvSpPr>
          <p:nvPr>
            <p:ph idx="1"/>
          </p:nvPr>
        </p:nvSpPr>
        <p:spPr>
          <a:xfrm>
            <a:off x="628650" y="769268"/>
            <a:ext cx="7886700" cy="4752528"/>
          </a:xfrm>
        </p:spPr>
        <p:txBody>
          <a:bodyPr/>
          <a:lstStyle/>
          <a:p>
            <a:pPr marL="0" lvl="0" indent="0" defTabSz="914400">
              <a:lnSpc>
                <a:spcPct val="115000"/>
              </a:lnSpc>
              <a:spcBef>
                <a:spcPts val="0"/>
              </a:spcBef>
              <a:buNone/>
            </a:pPr>
            <a:endParaRPr lang="kk-KZ" sz="2000" dirty="0">
              <a:solidFill>
                <a:prstClr val="black"/>
              </a:solidFill>
              <a:latin typeface="Times New Roman" panose="02020603050405020304" pitchFamily="18" charset="0"/>
              <a:cs typeface="Times New Roman" panose="02020603050405020304" pitchFamily="18" charset="0"/>
            </a:endParaRPr>
          </a:p>
          <a:p>
            <a:pPr marL="0" lvl="0" indent="0" defTabSz="914400">
              <a:lnSpc>
                <a:spcPct val="115000"/>
              </a:lnSpc>
              <a:spcBef>
                <a:spcPts val="0"/>
              </a:spcBef>
              <a:buNone/>
            </a:pPr>
            <a:endParaRPr lang="kk-KZ" sz="2000" dirty="0">
              <a:solidFill>
                <a:prstClr val="black"/>
              </a:solidFill>
              <a:latin typeface="Times New Roman" panose="02020603050405020304" pitchFamily="18" charset="0"/>
              <a:cs typeface="Times New Roman" panose="02020603050405020304" pitchFamily="18" charset="0"/>
            </a:endParaRPr>
          </a:p>
        </p:txBody>
      </p:sp>
      <p:pic>
        <p:nvPicPr>
          <p:cNvPr id="10257"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43900" y="142856"/>
            <a:ext cx="864024"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593" y="571484"/>
            <a:ext cx="8514407" cy="474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13317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49187"/>
            <a:ext cx="7920880" cy="5544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5304" y="142857"/>
            <a:ext cx="532620" cy="357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00424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1197"/>
            <a:ext cx="8229600" cy="720080"/>
          </a:xfrm>
        </p:spPr>
        <p:txBody>
          <a:bodyPr>
            <a:normAutofit/>
          </a:bodyPr>
          <a:lstStyle/>
          <a:p>
            <a:r>
              <a:rPr lang="ru-RU" sz="2000" b="1" dirty="0">
                <a:latin typeface="Times New Roman" panose="02020603050405020304" pitchFamily="18" charset="0"/>
                <a:cs typeface="Times New Roman" panose="02020603050405020304" pitchFamily="18" charset="0"/>
              </a:rPr>
              <a:t>Когда использовать меры предосторожности от воздушно-капельной передачи инфекции?</a:t>
            </a:r>
          </a:p>
        </p:txBody>
      </p:sp>
      <p:sp>
        <p:nvSpPr>
          <p:cNvPr id="3" name="Объект 2"/>
          <p:cNvSpPr>
            <a:spLocks noGrp="1"/>
          </p:cNvSpPr>
          <p:nvPr>
            <p:ph idx="1"/>
          </p:nvPr>
        </p:nvSpPr>
        <p:spPr>
          <a:xfrm>
            <a:off x="457200" y="913284"/>
            <a:ext cx="8229600" cy="4536504"/>
          </a:xfrm>
        </p:spPr>
        <p:txBody>
          <a:bodyPr>
            <a:noAutofit/>
          </a:bodyPr>
          <a:lstStyle/>
          <a:p>
            <a:pPr marL="0" indent="0" algn="just">
              <a:buNone/>
            </a:pPr>
            <a:r>
              <a:rPr lang="ru-RU" sz="2200" dirty="0">
                <a:latin typeface="Times New Roman" panose="02020603050405020304" pitchFamily="18" charset="0"/>
                <a:cs typeface="Times New Roman" panose="02020603050405020304" pitchFamily="18" charset="0"/>
              </a:rPr>
              <a:t>Меры предосторожности от воздушно-капельной передачи инфекции используются, когда у пациента есть подтвержденное или подозреваемое инфекционное заболевание, передающееся с взвешенными в воздухе частицами (очень маленькими – меньше, чем капли), которые могут перемещаться с воздушными потоками (например, при кори, туберкулезе и ветряной оспе</a:t>
            </a:r>
            <a:r>
              <a:rPr lang="ru-RU" sz="2200" dirty="0" smtClean="0">
                <a:latin typeface="Times New Roman" panose="02020603050405020304" pitchFamily="18" charset="0"/>
                <a:cs typeface="Times New Roman" panose="02020603050405020304" pitchFamily="18" charset="0"/>
              </a:rPr>
              <a:t>).</a:t>
            </a:r>
            <a:endParaRPr lang="ru-RU" sz="2200" dirty="0">
              <a:latin typeface="Times New Roman" panose="02020603050405020304" pitchFamily="18" charset="0"/>
              <a:cs typeface="Times New Roman" panose="02020603050405020304" pitchFamily="18" charset="0"/>
            </a:endParaRPr>
          </a:p>
          <a:p>
            <a:pPr marL="0" indent="0" algn="just">
              <a:buNone/>
            </a:pPr>
            <a:r>
              <a:rPr lang="ru-RU" sz="2200" dirty="0">
                <a:latin typeface="Times New Roman" panose="02020603050405020304" pitchFamily="18" charset="0"/>
                <a:cs typeface="Times New Roman" panose="02020603050405020304" pitchFamily="18" charset="0"/>
              </a:rPr>
              <a:t>Частицы вдыхаются другими пациентами, посетителями и медицинскими </a:t>
            </a:r>
            <a:r>
              <a:rPr lang="ru-RU" sz="2200" dirty="0" smtClean="0">
                <a:latin typeface="Times New Roman" panose="02020603050405020304" pitchFamily="18" charset="0"/>
                <a:cs typeface="Times New Roman" panose="02020603050405020304" pitchFamily="18" charset="0"/>
              </a:rPr>
              <a:t>работниками.</a:t>
            </a:r>
            <a:endParaRPr lang="ru-RU" sz="2200" dirty="0">
              <a:latin typeface="Times New Roman" panose="02020603050405020304" pitchFamily="18" charset="0"/>
              <a:cs typeface="Times New Roman" panose="02020603050405020304" pitchFamily="18" charset="0"/>
            </a:endParaRPr>
          </a:p>
          <a:p>
            <a:pPr marL="0" indent="0" algn="just">
              <a:buNone/>
            </a:pPr>
            <a:r>
              <a:rPr lang="ru-RU" sz="2200" dirty="0">
                <a:latin typeface="Times New Roman" panose="02020603050405020304" pitchFamily="18" charset="0"/>
                <a:cs typeface="Times New Roman" panose="02020603050405020304" pitchFamily="18" charset="0"/>
              </a:rPr>
              <a:t>Это может происходить в одном и том же месте или, в зависимости от воздушных потоков и вентиляции, в другой комнате или </a:t>
            </a:r>
            <a:r>
              <a:rPr lang="ru-RU" sz="2200" dirty="0" smtClean="0">
                <a:latin typeface="Times New Roman" panose="02020603050405020304" pitchFamily="18" charset="0"/>
                <a:cs typeface="Times New Roman" panose="02020603050405020304" pitchFamily="18" charset="0"/>
              </a:rPr>
              <a:t>палате.</a:t>
            </a:r>
            <a:endParaRPr lang="ru-RU" sz="2200" dirty="0">
              <a:latin typeface="Times New Roman" panose="02020603050405020304" pitchFamily="18" charset="0"/>
              <a:cs typeface="Times New Roman" panose="02020603050405020304" pitchFamily="18" charset="0"/>
            </a:endParaRPr>
          </a:p>
          <a:p>
            <a:pPr marL="0" indent="0" algn="just">
              <a:buNone/>
            </a:pPr>
            <a:r>
              <a:rPr lang="ru-RU" sz="2200" dirty="0">
                <a:latin typeface="Times New Roman" panose="02020603050405020304" pitchFamily="18" charset="0"/>
                <a:cs typeface="Times New Roman" panose="02020603050405020304" pitchFamily="18" charset="0"/>
              </a:rPr>
              <a:t>Контроль включает в себя системы вентиляции и использование респираторных </a:t>
            </a:r>
            <a:r>
              <a:rPr lang="ru-RU" sz="2200" dirty="0" smtClean="0">
                <a:latin typeface="Times New Roman" panose="02020603050405020304" pitchFamily="18" charset="0"/>
                <a:cs typeface="Times New Roman" panose="02020603050405020304" pitchFamily="18" charset="0"/>
              </a:rPr>
              <a:t>масок.</a:t>
            </a:r>
            <a:endParaRPr lang="ru-RU" sz="2200" dirty="0">
              <a:latin typeface="Times New Roman" panose="02020603050405020304" pitchFamily="18" charset="0"/>
              <a:cs typeface="Times New Roman" panose="02020603050405020304" pitchFamily="18" charset="0"/>
            </a:endParaRPr>
          </a:p>
        </p:txBody>
      </p:sp>
      <p:pic>
        <p:nvPicPr>
          <p:cNvPr id="5"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75304" y="142857"/>
            <a:ext cx="532620" cy="357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9511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28650" y="193205"/>
            <a:ext cx="7886700" cy="5184576"/>
          </a:xfrm>
        </p:spPr>
        <p:txBody>
          <a:bodyPr>
            <a:normAutofit fontScale="32500" lnSpcReduction="20000"/>
          </a:bodyPr>
          <a:lstStyle/>
          <a:p>
            <a:pPr marL="0" indent="0">
              <a:buNone/>
            </a:pPr>
            <a:r>
              <a:rPr lang="ru-RU" sz="7400" b="1" dirty="0">
                <a:latin typeface="Times New Roman" panose="02020603050405020304" pitchFamily="18" charset="0"/>
                <a:cs typeface="Times New Roman" panose="02020603050405020304" pitchFamily="18" charset="0"/>
              </a:rPr>
              <a:t>Способствовать соблюдению респираторной гигиены, правил поведения при кашле, гигиене рук и процедур сортировки.</a:t>
            </a:r>
          </a:p>
          <a:p>
            <a:pPr marL="0" indent="0">
              <a:buNone/>
            </a:pPr>
            <a:r>
              <a:rPr lang="ru-RU" sz="7400" dirty="0">
                <a:latin typeface="Times New Roman" panose="02020603050405020304" pitchFamily="18" charset="0"/>
                <a:cs typeface="Times New Roman" panose="02020603050405020304" pitchFamily="18" charset="0"/>
              </a:rPr>
              <a:t>- Разместить на входе в учреждение и в местах общего пользования (например, в зонах ожидания, лифтах, столовых) визуальные предупреждения (например, вывески, плакаты) о респираторной гигиене, этикете кашля и гигиене рук на соответствующих языках.</a:t>
            </a:r>
          </a:p>
          <a:p>
            <a:pPr marL="0" indent="0">
              <a:buNone/>
            </a:pPr>
            <a:r>
              <a:rPr lang="ru-RU" sz="7400" dirty="0">
                <a:latin typeface="Times New Roman" panose="02020603050405020304" pitchFamily="18" charset="0"/>
                <a:cs typeface="Times New Roman" panose="02020603050405020304" pitchFamily="18" charset="0"/>
              </a:rPr>
              <a:t>- Обеспечить  лиц с признаками или симптомами инструкциями по мерам профилактики и соблюдению мер безопасности и инфекционного контроля.</a:t>
            </a:r>
          </a:p>
          <a:p>
            <a:pPr marL="0" indent="0">
              <a:buNone/>
            </a:pPr>
            <a:r>
              <a:rPr lang="ru-RU" sz="7400" dirty="0">
                <a:latin typeface="Times New Roman" panose="02020603050405020304" pitchFamily="18" charset="0"/>
                <a:cs typeface="Times New Roman" panose="02020603050405020304" pitchFamily="18" charset="0"/>
              </a:rPr>
              <a:t>- Обеспечить  доступность принадлежностей для выполнения гигиены рук для всех лиц в учреждении.</a:t>
            </a:r>
          </a:p>
          <a:p>
            <a:pPr marL="0" indent="0">
              <a:buNone/>
            </a:pPr>
            <a:r>
              <a:rPr lang="ru-RU" sz="7400" dirty="0">
                <a:latin typeface="Times New Roman" panose="02020603050405020304" pitchFamily="18" charset="0"/>
                <a:cs typeface="Times New Roman" panose="02020603050405020304" pitchFamily="18" charset="0"/>
              </a:rPr>
              <a:t>- Если возможно, разместите расходные материалы (маски для лица, перчатки) рядом с визуальными сигналами тревоги.</a:t>
            </a:r>
          </a:p>
          <a:p>
            <a:pPr marL="0" indent="0">
              <a:buNone/>
            </a:pPr>
            <a:endParaRPr lang="ru-RU" sz="7400" dirty="0">
              <a:latin typeface="Times New Roman" panose="02020603050405020304" pitchFamily="18" charset="0"/>
              <a:cs typeface="Times New Roman" panose="02020603050405020304" pitchFamily="18" charset="0"/>
            </a:endParaRPr>
          </a:p>
          <a:p>
            <a:endParaRPr lang="ru-RU" dirty="0"/>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6417" y="49998"/>
            <a:ext cx="756177" cy="52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31359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1928793" y="214294"/>
          <a:ext cx="5357851" cy="5027502"/>
        </p:xfrm>
        <a:graphic>
          <a:graphicData uri="http://schemas.openxmlformats.org/drawingml/2006/table">
            <a:tbl>
              <a:tblPr/>
              <a:tblGrid>
                <a:gridCol w="1214447"/>
                <a:gridCol w="230878"/>
                <a:gridCol w="2769518"/>
                <a:gridCol w="1143008"/>
              </a:tblGrid>
              <a:tr h="911010">
                <a:tc rowSpan="2">
                  <a:txBody>
                    <a:bodyPr/>
                    <a:lstStyle/>
                    <a:p>
                      <a:pPr>
                        <a:lnSpc>
                          <a:spcPct val="115000"/>
                        </a:lnSpc>
                        <a:spcAft>
                          <a:spcPts val="0"/>
                        </a:spcAft>
                      </a:pPr>
                      <a:endParaRPr lang="ru-RU" sz="800" dirty="0">
                        <a:latin typeface="Times New Roman"/>
                        <a:ea typeface="Times New Roman"/>
                        <a:cs typeface="Times New Roman"/>
                      </a:endParaRPr>
                    </a:p>
                  </a:txBody>
                  <a:tcPr marL="49673" marR="4967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00B0F0"/>
                    </a:solidFill>
                  </a:tcPr>
                </a:tc>
                <a:tc gridSpan="2">
                  <a:txBody>
                    <a:bodyPr/>
                    <a:lstStyle/>
                    <a:p>
                      <a:pPr algn="ctr">
                        <a:lnSpc>
                          <a:spcPct val="115000"/>
                        </a:lnSpc>
                        <a:spcAft>
                          <a:spcPts val="0"/>
                        </a:spcAft>
                      </a:pPr>
                      <a:endParaRPr lang="ru-RU" sz="1100" dirty="0">
                        <a:latin typeface="Times New Roman"/>
                        <a:ea typeface="Times New Roman"/>
                        <a:cs typeface="Times New Roman"/>
                      </a:endParaRPr>
                    </a:p>
                    <a:p>
                      <a:pPr algn="ctr">
                        <a:lnSpc>
                          <a:spcPct val="115000"/>
                        </a:lnSpc>
                        <a:spcAft>
                          <a:spcPts val="0"/>
                        </a:spcAft>
                      </a:pPr>
                      <a:r>
                        <a:rPr lang="ru-RU" sz="1100" dirty="0">
                          <a:latin typeface="Times New Roman"/>
                          <a:ea typeface="Times New Roman"/>
                          <a:cs typeface="Times New Roman"/>
                        </a:rPr>
                        <a:t>ӘУЕ ТАСЫМАЛЫ КЕЗІНДЕГІ САҚТЫҚ ШАРАЛАРЫ</a:t>
                      </a:r>
                      <a:endParaRPr lang="ru-RU" sz="1100" dirty="0">
                        <a:latin typeface="Calibri"/>
                        <a:ea typeface="Times New Roman"/>
                        <a:cs typeface="Times New Roman"/>
                      </a:endParaRPr>
                    </a:p>
                    <a:p>
                      <a:pPr algn="ctr">
                        <a:lnSpc>
                          <a:spcPct val="115000"/>
                        </a:lnSpc>
                        <a:spcAft>
                          <a:spcPts val="0"/>
                        </a:spcAft>
                      </a:pPr>
                      <a:r>
                        <a:rPr lang="ru-RU" sz="1100" dirty="0">
                          <a:latin typeface="Times New Roman"/>
                          <a:ea typeface="Times New Roman"/>
                          <a:cs typeface="Times New Roman"/>
                        </a:rPr>
                        <a:t>МЕРЫ ПРЕДОСТОРОЖНОСТИ ПРИ ВОЗДУШНОЙ ПЕРЕДАЧЕ </a:t>
                      </a:r>
                      <a:endParaRPr lang="ru-RU" sz="1100" dirty="0">
                        <a:latin typeface="Calibri"/>
                        <a:ea typeface="Times New Roman"/>
                        <a:cs typeface="Times New Roman"/>
                      </a:endParaRPr>
                    </a:p>
                  </a:txBody>
                  <a:tcPr marL="49673" marR="49673" marT="0" marB="0">
                    <a:lnL>
                      <a:noFill/>
                    </a:lnL>
                    <a:lnR>
                      <a:noFill/>
                    </a:lnR>
                    <a:lnT w="12700" cap="flat" cmpd="sng" algn="ctr">
                      <a:solidFill>
                        <a:srgbClr val="000000"/>
                      </a:solidFill>
                      <a:prstDash val="solid"/>
                      <a:round/>
                      <a:headEnd type="none" w="med" len="med"/>
                      <a:tailEnd type="none" w="med" len="med"/>
                    </a:lnT>
                    <a:lnB>
                      <a:noFill/>
                    </a:lnB>
                    <a:solidFill>
                      <a:srgbClr val="00B0F0"/>
                    </a:solidFill>
                  </a:tcPr>
                </a:tc>
                <a:tc hMerge="1">
                  <a:txBody>
                    <a:bodyPr/>
                    <a:lstStyle/>
                    <a:p>
                      <a:pPr algn="ctr">
                        <a:lnSpc>
                          <a:spcPct val="115000"/>
                        </a:lnSpc>
                        <a:spcAft>
                          <a:spcPts val="0"/>
                        </a:spcAft>
                      </a:pPr>
                      <a:endParaRPr lang="ru-RU" sz="800" dirty="0">
                        <a:latin typeface="Calibri"/>
                        <a:ea typeface="Times New Roman"/>
                        <a:cs typeface="Times New Roman"/>
                      </a:endParaRPr>
                    </a:p>
                  </a:txBody>
                  <a:tcPr marL="49673" marR="49673" marT="0" marB="0">
                    <a:lnL>
                      <a:noFill/>
                    </a:lnL>
                    <a:lnR>
                      <a:noFill/>
                    </a:lnR>
                    <a:lnT w="12700" cap="flat" cmpd="sng" algn="ctr">
                      <a:solidFill>
                        <a:srgbClr val="000000"/>
                      </a:solidFill>
                      <a:prstDash val="solid"/>
                      <a:round/>
                      <a:headEnd type="none" w="med" len="med"/>
                      <a:tailEnd type="none" w="med" len="med"/>
                    </a:lnT>
                    <a:lnB>
                      <a:noFill/>
                    </a:lnB>
                    <a:solidFill>
                      <a:srgbClr val="00B0F0"/>
                    </a:solidFill>
                  </a:tcPr>
                </a:tc>
                <a:tc rowSpan="2">
                  <a:txBody>
                    <a:bodyPr/>
                    <a:lstStyle/>
                    <a:p>
                      <a:pPr>
                        <a:lnSpc>
                          <a:spcPct val="115000"/>
                        </a:lnSpc>
                        <a:spcAft>
                          <a:spcPts val="0"/>
                        </a:spcAft>
                      </a:pPr>
                      <a:endParaRPr lang="ru-RU" sz="800">
                        <a:latin typeface="Times New Roman"/>
                        <a:ea typeface="Times New Roman"/>
                        <a:cs typeface="Times New Roman"/>
                      </a:endParaRPr>
                    </a:p>
                  </a:txBody>
                  <a:tcPr marL="49673" marR="4967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B0F0"/>
                    </a:solidFill>
                  </a:tcPr>
                </a:tc>
              </a:tr>
              <a:tr h="364404">
                <a:tc vMerge="1">
                  <a:txBody>
                    <a:bodyPr/>
                    <a:lstStyle/>
                    <a:p>
                      <a:endParaRPr lang="ru-RU"/>
                    </a:p>
                  </a:txBody>
                  <a:tcPr/>
                </a:tc>
                <a:tc gridSpan="2">
                  <a:txBody>
                    <a:bodyPr/>
                    <a:lstStyle/>
                    <a:p>
                      <a:pPr algn="ctr">
                        <a:lnSpc>
                          <a:spcPct val="115000"/>
                        </a:lnSpc>
                        <a:spcAft>
                          <a:spcPts val="0"/>
                        </a:spcAft>
                      </a:pPr>
                      <a:r>
                        <a:rPr lang="ru-RU" sz="1100" dirty="0">
                          <a:latin typeface="Times New Roman"/>
                          <a:ea typeface="Times New Roman"/>
                          <a:cs typeface="Times New Roman"/>
                        </a:rPr>
                        <a:t>ӘРБІР</a:t>
                      </a:r>
                      <a:r>
                        <a:rPr lang="kk-KZ" sz="1100" dirty="0">
                          <a:latin typeface="Times New Roman"/>
                          <a:ea typeface="Times New Roman"/>
                          <a:cs typeface="Times New Roman"/>
                        </a:rPr>
                        <a:t>І</a:t>
                      </a:r>
                      <a:r>
                        <a:rPr lang="ru-RU" sz="1100" dirty="0">
                          <a:latin typeface="Times New Roman"/>
                          <a:ea typeface="Times New Roman"/>
                          <a:cs typeface="Times New Roman"/>
                        </a:rPr>
                        <a:t> ТИІС</a:t>
                      </a:r>
                      <a:r>
                        <a:rPr lang="kk-KZ" sz="1100" dirty="0">
                          <a:latin typeface="Times New Roman"/>
                          <a:ea typeface="Times New Roman"/>
                          <a:cs typeface="Times New Roman"/>
                        </a:rPr>
                        <a:t>І</a:t>
                      </a:r>
                      <a:r>
                        <a:rPr lang="ru-RU" sz="1100" dirty="0">
                          <a:latin typeface="Times New Roman"/>
                          <a:ea typeface="Times New Roman"/>
                          <a:cs typeface="Times New Roman"/>
                        </a:rPr>
                        <a:t>:</a:t>
                      </a:r>
                      <a:endParaRPr lang="ru-RU" sz="1100" dirty="0">
                        <a:latin typeface="Calibri"/>
                        <a:ea typeface="Times New Roman"/>
                        <a:cs typeface="Times New Roman"/>
                      </a:endParaRPr>
                    </a:p>
                    <a:p>
                      <a:pPr algn="ctr">
                        <a:lnSpc>
                          <a:spcPct val="115000"/>
                        </a:lnSpc>
                        <a:spcAft>
                          <a:spcPts val="0"/>
                        </a:spcAft>
                      </a:pPr>
                      <a:r>
                        <a:rPr lang="ru-RU" sz="1100" dirty="0">
                          <a:latin typeface="Times New Roman"/>
                          <a:ea typeface="Times New Roman"/>
                          <a:cs typeface="Times New Roman"/>
                        </a:rPr>
                        <a:t>ВСЕ ДОЛЖНЫ:</a:t>
                      </a:r>
                      <a:endParaRPr lang="ru-RU" sz="1100" dirty="0">
                        <a:latin typeface="Calibri"/>
                        <a:ea typeface="Times New Roman"/>
                        <a:cs typeface="Times New Roman"/>
                      </a:endParaRPr>
                    </a:p>
                  </a:txBody>
                  <a:tcPr marL="49673" marR="49673" marT="0" marB="0">
                    <a:lnL>
                      <a:noFill/>
                    </a:lnL>
                    <a:lnR>
                      <a:noFill/>
                    </a:lnR>
                    <a:lnT>
                      <a:noFill/>
                    </a:lnT>
                    <a:lnB>
                      <a:noFill/>
                    </a:lnB>
                    <a:solidFill>
                      <a:srgbClr val="00B0F0"/>
                    </a:solidFill>
                  </a:tcPr>
                </a:tc>
                <a:tc hMerge="1">
                  <a:txBody>
                    <a:bodyPr/>
                    <a:lstStyle/>
                    <a:p>
                      <a:pPr algn="ctr">
                        <a:lnSpc>
                          <a:spcPct val="115000"/>
                        </a:lnSpc>
                        <a:spcAft>
                          <a:spcPts val="0"/>
                        </a:spcAft>
                      </a:pPr>
                      <a:endParaRPr lang="ru-RU" sz="800">
                        <a:latin typeface="Calibri"/>
                        <a:ea typeface="Times New Roman"/>
                        <a:cs typeface="Times New Roman"/>
                      </a:endParaRPr>
                    </a:p>
                  </a:txBody>
                  <a:tcPr marL="49673" marR="49673" marT="0" marB="0">
                    <a:lnL>
                      <a:noFill/>
                    </a:lnL>
                    <a:lnR>
                      <a:noFill/>
                    </a:lnR>
                    <a:lnT>
                      <a:noFill/>
                    </a:lnT>
                    <a:lnB>
                      <a:noFill/>
                    </a:lnB>
                    <a:solidFill>
                      <a:srgbClr val="00B0F0"/>
                    </a:solidFill>
                  </a:tcPr>
                </a:tc>
                <a:tc vMerge="1">
                  <a:txBody>
                    <a:bodyPr/>
                    <a:lstStyle/>
                    <a:p>
                      <a:endParaRPr lang="ru-RU"/>
                    </a:p>
                  </a:txBody>
                  <a:tcPr/>
                </a:tc>
              </a:tr>
              <a:tr h="798518">
                <a:tc gridSpan="4">
                  <a:txBody>
                    <a:bodyPr/>
                    <a:lstStyle/>
                    <a:p>
                      <a:pPr algn="ctr">
                        <a:lnSpc>
                          <a:spcPct val="115000"/>
                        </a:lnSpc>
                        <a:spcAft>
                          <a:spcPts val="0"/>
                        </a:spcAft>
                      </a:pPr>
                      <a:endParaRPr lang="kk-KZ" sz="1100" dirty="0">
                        <a:latin typeface="Times New Roman"/>
                        <a:ea typeface="Times New Roman"/>
                        <a:cs typeface="Times New Roman"/>
                      </a:endParaRPr>
                    </a:p>
                    <a:p>
                      <a:pPr algn="ctr">
                        <a:lnSpc>
                          <a:spcPct val="115000"/>
                        </a:lnSpc>
                        <a:spcAft>
                          <a:spcPts val="0"/>
                        </a:spcAft>
                      </a:pPr>
                      <a:r>
                        <a:rPr lang="kk-KZ" sz="1100" dirty="0">
                          <a:latin typeface="Times New Roman"/>
                          <a:ea typeface="Times New Roman"/>
                          <a:cs typeface="Times New Roman"/>
                        </a:rPr>
                        <a:t>Қолыңызды жуыңыз, оның ішінде бөлмеге кірер алдында және одан     шыққан кезде.</a:t>
                      </a:r>
                      <a:endParaRPr lang="ru-RU" sz="1100" dirty="0">
                        <a:latin typeface="Calibri"/>
                        <a:ea typeface="Times New Roman"/>
                        <a:cs typeface="Times New Roman"/>
                      </a:endParaRPr>
                    </a:p>
                    <a:p>
                      <a:pPr algn="ctr">
                        <a:lnSpc>
                          <a:spcPct val="115000"/>
                        </a:lnSpc>
                        <a:spcAft>
                          <a:spcPts val="0"/>
                        </a:spcAft>
                      </a:pPr>
                      <a:r>
                        <a:rPr lang="ru-RU" sz="1100" dirty="0">
                          <a:latin typeface="Times New Roman"/>
                          <a:ea typeface="Times New Roman"/>
                          <a:cs typeface="Times New Roman"/>
                        </a:rPr>
                        <a:t>Мойте руки, в том числе перед входом в помещение и при выходе из него.</a:t>
                      </a:r>
                      <a:endParaRPr lang="ru-RU" sz="1100" dirty="0">
                        <a:latin typeface="Calibri"/>
                        <a:ea typeface="Times New Roman"/>
                        <a:cs typeface="Times New Roman"/>
                      </a:endParaRPr>
                    </a:p>
                  </a:txBody>
                  <a:tcPr marL="49673" marR="49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B0F0"/>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733884">
                <a:tc gridSpan="4">
                  <a:txBody>
                    <a:bodyPr/>
                    <a:lstStyle/>
                    <a:p>
                      <a:pPr algn="ctr">
                        <a:lnSpc>
                          <a:spcPct val="115000"/>
                        </a:lnSpc>
                        <a:spcAft>
                          <a:spcPts val="0"/>
                        </a:spcAft>
                      </a:pPr>
                      <a:endParaRPr lang="ru-RU" sz="900" dirty="0">
                        <a:latin typeface="Times New Roman"/>
                        <a:ea typeface="Times New Roman"/>
                        <a:cs typeface="Times New Roman"/>
                      </a:endParaRPr>
                    </a:p>
                  </a:txBody>
                  <a:tcPr marL="49673" marR="49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B0F0"/>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045365">
                <a:tc gridSpan="4">
                  <a:txBody>
                    <a:bodyPr/>
                    <a:lstStyle/>
                    <a:p>
                      <a:pPr algn="ctr">
                        <a:lnSpc>
                          <a:spcPct val="115000"/>
                        </a:lnSpc>
                        <a:spcAft>
                          <a:spcPts val="0"/>
                        </a:spcAft>
                      </a:pPr>
                      <a:r>
                        <a:rPr lang="kk-KZ" sz="1100" dirty="0">
                          <a:latin typeface="Times New Roman"/>
                          <a:ea typeface="Times New Roman"/>
                          <a:cs typeface="Times New Roman"/>
                        </a:rPr>
                        <a:t>Палатаға кірер алдында жарамдылығы тексерілген N95 немесе одан жоғары деңгейдегі респираторды киіңіз.</a:t>
                      </a:r>
                      <a:endParaRPr lang="ru-RU" sz="1100" dirty="0">
                        <a:latin typeface="Calibri"/>
                        <a:ea typeface="Times New Roman"/>
                        <a:cs typeface="Times New Roman"/>
                      </a:endParaRPr>
                    </a:p>
                    <a:p>
                      <a:pPr algn="ctr">
                        <a:lnSpc>
                          <a:spcPct val="115000"/>
                        </a:lnSpc>
                        <a:spcAft>
                          <a:spcPts val="0"/>
                        </a:spcAft>
                      </a:pPr>
                      <a:r>
                        <a:rPr lang="ru-RU" sz="1100" dirty="0">
                          <a:latin typeface="Times New Roman"/>
                          <a:ea typeface="Times New Roman"/>
                          <a:cs typeface="Times New Roman"/>
                        </a:rPr>
                        <a:t>Надевайте респиратор </a:t>
                      </a:r>
                      <a:r>
                        <a:rPr lang="en-US" sz="1100" dirty="0">
                          <a:latin typeface="Times New Roman"/>
                          <a:ea typeface="Times New Roman"/>
                          <a:cs typeface="Times New Roman"/>
                        </a:rPr>
                        <a:t>N</a:t>
                      </a:r>
                      <a:r>
                        <a:rPr lang="ru-RU" sz="1100" dirty="0">
                          <a:latin typeface="Times New Roman"/>
                          <a:ea typeface="Times New Roman"/>
                          <a:cs typeface="Times New Roman"/>
                        </a:rPr>
                        <a:t>-95или более высокого уровня, который был проверен на пригодность, перед входом в палату</a:t>
                      </a:r>
                      <a:endParaRPr lang="ru-RU" sz="1100" dirty="0">
                        <a:latin typeface="Calibri"/>
                        <a:ea typeface="Times New Roman"/>
                        <a:cs typeface="Times New Roman"/>
                      </a:endParaRPr>
                    </a:p>
                  </a:txBody>
                  <a:tcPr marL="49673" marR="49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B0F0"/>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308410">
                <a:tc gridSpan="4">
                  <a:txBody>
                    <a:bodyPr/>
                    <a:lstStyle/>
                    <a:p>
                      <a:pPr algn="ctr">
                        <a:lnSpc>
                          <a:spcPct val="115000"/>
                        </a:lnSpc>
                        <a:spcAft>
                          <a:spcPts val="0"/>
                        </a:spcAft>
                      </a:pPr>
                      <a:r>
                        <a:rPr lang="ru-RU" sz="1100" dirty="0">
                          <a:latin typeface="Times New Roman"/>
                          <a:ea typeface="Times New Roman"/>
                          <a:cs typeface="Times New Roman"/>
                        </a:rPr>
                        <a:t>.</a:t>
                      </a:r>
                      <a:r>
                        <a:rPr lang="ru-RU" sz="1100" dirty="0">
                          <a:latin typeface="Calibri"/>
                          <a:ea typeface="Times New Roman"/>
                          <a:cs typeface="Times New Roman"/>
                        </a:rPr>
                        <a:t> </a:t>
                      </a:r>
                    </a:p>
                  </a:txBody>
                  <a:tcPr marL="49673" marR="49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B0F0"/>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791823">
                <a:tc gridSpan="2">
                  <a:txBody>
                    <a:bodyPr/>
                    <a:lstStyle/>
                    <a:p>
                      <a:pPr algn="ctr">
                        <a:lnSpc>
                          <a:spcPct val="115000"/>
                        </a:lnSpc>
                        <a:spcAft>
                          <a:spcPts val="0"/>
                        </a:spcAft>
                      </a:pPr>
                      <a:r>
                        <a:rPr lang="ru-RU" sz="900">
                          <a:latin typeface="Times New Roman"/>
                          <a:ea typeface="Times New Roman"/>
                          <a:cs typeface="Times New Roman"/>
                        </a:rPr>
                        <a:t>. </a:t>
                      </a:r>
                      <a:endParaRPr lang="ru-RU" sz="800">
                        <a:latin typeface="Calibri"/>
                        <a:ea typeface="Times New Roman"/>
                        <a:cs typeface="Times New Roman"/>
                      </a:endParaRPr>
                    </a:p>
                  </a:txBody>
                  <a:tcPr marL="49673" marR="49673"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ru-RU"/>
                    </a:p>
                  </a:txBody>
                  <a:tcPr/>
                </a:tc>
                <a:tc gridSpan="2">
                  <a:txBody>
                    <a:bodyPr/>
                    <a:lstStyle/>
                    <a:p>
                      <a:pPr algn="ctr">
                        <a:lnSpc>
                          <a:spcPct val="115000"/>
                        </a:lnSpc>
                        <a:spcAft>
                          <a:spcPts val="0"/>
                        </a:spcAft>
                      </a:pPr>
                      <a:endParaRPr lang="kk-KZ" sz="1100" dirty="0">
                        <a:latin typeface="Times New Roman"/>
                        <a:ea typeface="Times New Roman"/>
                        <a:cs typeface="Times New Roman"/>
                      </a:endParaRPr>
                    </a:p>
                    <a:p>
                      <a:pPr algn="ctr">
                        <a:lnSpc>
                          <a:spcPct val="115000"/>
                        </a:lnSpc>
                        <a:spcAft>
                          <a:spcPts val="0"/>
                        </a:spcAft>
                      </a:pPr>
                      <a:r>
                        <a:rPr lang="kk-KZ" sz="1100" dirty="0">
                          <a:latin typeface="Times New Roman"/>
                          <a:ea typeface="Times New Roman"/>
                          <a:cs typeface="Times New Roman"/>
                        </a:rPr>
                        <a:t>Палатадан шыққаннан кейін респираторды шешіп, есікті жабыңыз.</a:t>
                      </a:r>
                      <a:endParaRPr lang="ru-RU" sz="1100" dirty="0">
                        <a:latin typeface="Calibri"/>
                        <a:ea typeface="Times New Roman"/>
                        <a:cs typeface="Times New Roman"/>
                      </a:endParaRPr>
                    </a:p>
                    <a:p>
                      <a:pPr algn="ctr">
                        <a:lnSpc>
                          <a:spcPct val="115000"/>
                        </a:lnSpc>
                        <a:spcAft>
                          <a:spcPts val="0"/>
                        </a:spcAft>
                      </a:pPr>
                      <a:r>
                        <a:rPr lang="ru-RU" sz="1100" dirty="0">
                          <a:latin typeface="Times New Roman"/>
                          <a:ea typeface="Times New Roman"/>
                          <a:cs typeface="Times New Roman"/>
                        </a:rPr>
                        <a:t>Снять респиратор после выхода из палаты и закрыть дверь</a:t>
                      </a:r>
                      <a:endParaRPr lang="ru-RU" sz="1100" dirty="0">
                        <a:latin typeface="Calibri"/>
                        <a:ea typeface="Times New Roman"/>
                        <a:cs typeface="Times New Roman"/>
                      </a:endParaRPr>
                    </a:p>
                  </a:txBody>
                  <a:tcPr marL="49673" marR="49673"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ru-RU"/>
                    </a:p>
                  </a:txBody>
                  <a:tcPr/>
                </a:tc>
              </a:tr>
            </a:tbl>
          </a:graphicData>
        </a:graphic>
      </p:graphicFrame>
      <p:pic>
        <p:nvPicPr>
          <p:cNvPr id="172035" name="Рисунок 5" descr="antiseptic_PNG45.png"/>
          <p:cNvPicPr>
            <a:picLocks noChangeAspect="1" noChangeArrowheads="1"/>
          </p:cNvPicPr>
          <p:nvPr/>
        </p:nvPicPr>
        <p:blipFill>
          <a:blip r:embed="rId2"/>
          <a:srcRect/>
          <a:stretch>
            <a:fillRect/>
          </a:stretch>
        </p:blipFill>
        <p:spPr bwMode="auto">
          <a:xfrm>
            <a:off x="4143372" y="2285996"/>
            <a:ext cx="714380" cy="714380"/>
          </a:xfrm>
          <a:prstGeom prst="rect">
            <a:avLst/>
          </a:prstGeom>
          <a:noFill/>
        </p:spPr>
      </p:pic>
      <p:pic>
        <p:nvPicPr>
          <p:cNvPr id="172034" name="Рисунок 7" descr="Маска-респиратор для лица KN95 купить в СПб"/>
          <p:cNvPicPr>
            <a:picLocks noChangeAspect="1" noChangeArrowheads="1"/>
          </p:cNvPicPr>
          <p:nvPr/>
        </p:nvPicPr>
        <p:blipFill>
          <a:blip r:embed="rId3" cstate="print"/>
          <a:srcRect/>
          <a:stretch>
            <a:fillRect/>
          </a:stretch>
        </p:blipFill>
        <p:spPr bwMode="auto">
          <a:xfrm>
            <a:off x="4214810" y="3857632"/>
            <a:ext cx="714380" cy="714380"/>
          </a:xfrm>
          <a:prstGeom prst="rect">
            <a:avLst/>
          </a:prstGeom>
          <a:noFill/>
        </p:spPr>
      </p:pic>
      <p:pic>
        <p:nvPicPr>
          <p:cNvPr id="172033" name="Рисунок 17" descr="a18d5e070d5b02bf36a44ed76b01e4e5.jpg"/>
          <p:cNvPicPr>
            <a:picLocks noChangeAspect="1" noChangeArrowheads="1"/>
          </p:cNvPicPr>
          <p:nvPr/>
        </p:nvPicPr>
        <p:blipFill>
          <a:blip r:embed="rId4"/>
          <a:srcRect/>
          <a:stretch>
            <a:fillRect/>
          </a:stretch>
        </p:blipFill>
        <p:spPr bwMode="auto">
          <a:xfrm>
            <a:off x="2428860" y="4000508"/>
            <a:ext cx="571504" cy="1078591"/>
          </a:xfrm>
          <a:prstGeom prst="rect">
            <a:avLst/>
          </a:prstGeom>
          <a:noFill/>
        </p:spPr>
      </p:pic>
      <p:pic>
        <p:nvPicPr>
          <p:cNvPr id="10" name="Рисунок 0" descr="1597307056_stop.jpg"/>
          <p:cNvPicPr>
            <a:picLocks noChangeAspect="1" noChangeArrowheads="1"/>
          </p:cNvPicPr>
          <p:nvPr/>
        </p:nvPicPr>
        <p:blipFill>
          <a:blip r:embed="rId5" cstate="print">
            <a:clrChange>
              <a:clrFrom>
                <a:srgbClr val="FFFFFF"/>
              </a:clrFrom>
              <a:clrTo>
                <a:srgbClr val="FFFFFF">
                  <a:alpha val="0"/>
                </a:srgbClr>
              </a:clrTo>
            </a:clrChange>
          </a:blip>
          <a:srcRect l="17912" t="11792" r="20616" b="11781"/>
          <a:stretch>
            <a:fillRect/>
          </a:stretch>
        </p:blipFill>
        <p:spPr bwMode="auto">
          <a:xfrm>
            <a:off x="6286512" y="357170"/>
            <a:ext cx="795274" cy="790130"/>
          </a:xfrm>
          <a:prstGeom prst="rect">
            <a:avLst/>
          </a:prstGeom>
          <a:noFill/>
        </p:spPr>
      </p:pic>
      <p:pic>
        <p:nvPicPr>
          <p:cNvPr id="11" name="Рисунок 0" descr="1597307056_stop.jpg"/>
          <p:cNvPicPr>
            <a:picLocks noChangeAspect="1" noChangeArrowheads="1"/>
          </p:cNvPicPr>
          <p:nvPr/>
        </p:nvPicPr>
        <p:blipFill>
          <a:blip r:embed="rId5" cstate="print">
            <a:clrChange>
              <a:clrFrom>
                <a:srgbClr val="FFFFFF"/>
              </a:clrFrom>
              <a:clrTo>
                <a:srgbClr val="FFFFFF">
                  <a:alpha val="0"/>
                </a:srgbClr>
              </a:clrTo>
            </a:clrChange>
          </a:blip>
          <a:srcRect l="17912" t="11792" r="20616" b="11781"/>
          <a:stretch>
            <a:fillRect/>
          </a:stretch>
        </p:blipFill>
        <p:spPr bwMode="auto">
          <a:xfrm>
            <a:off x="2143108" y="285732"/>
            <a:ext cx="795274" cy="790130"/>
          </a:xfrm>
          <a:prstGeom prst="rect">
            <a:avLst/>
          </a:prstGeom>
          <a:noFill/>
        </p:spPr>
      </p:pic>
      <p:pic>
        <p:nvPicPr>
          <p:cNvPr id="12" name="Рисунок 11"/>
          <p:cNvPicPr>
            <a:picLocks noChangeAspect="1"/>
          </p:cNvPicPr>
          <p:nvPr/>
        </p:nvPicPr>
        <p:blipFill>
          <a:blip r:embed="rId6" cstate="print"/>
          <a:stretch>
            <a:fillRect/>
          </a:stretch>
        </p:blipFill>
        <p:spPr>
          <a:xfrm>
            <a:off x="8264962" y="125927"/>
            <a:ext cx="677213" cy="571334"/>
          </a:xfrm>
          <a:prstGeom prst="rect">
            <a:avLst/>
          </a:prstGeom>
        </p:spPr>
      </p:pic>
    </p:spTree>
    <p:extLst>
      <p:ext uri="{BB962C8B-B14F-4D97-AF65-F5344CB8AC3E}">
        <p14:creationId xmlns:p14="http://schemas.microsoft.com/office/powerpoint/2010/main" val="8871424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2285984" y="214295"/>
          <a:ext cx="5357850" cy="5377207"/>
        </p:xfrm>
        <a:graphic>
          <a:graphicData uri="http://schemas.openxmlformats.org/drawingml/2006/table">
            <a:tbl>
              <a:tblPr/>
              <a:tblGrid>
                <a:gridCol w="1000132"/>
                <a:gridCol w="3357586"/>
                <a:gridCol w="1000132"/>
              </a:tblGrid>
              <a:tr h="810070">
                <a:tc rowSpan="2">
                  <a:txBody>
                    <a:bodyPr/>
                    <a:lstStyle/>
                    <a:p>
                      <a:pPr marL="90170" algn="ctr">
                        <a:lnSpc>
                          <a:spcPct val="115000"/>
                        </a:lnSpc>
                        <a:spcAft>
                          <a:spcPts val="0"/>
                        </a:spcAft>
                      </a:pPr>
                      <a:endParaRPr lang="kk-KZ" sz="800" dirty="0">
                        <a:latin typeface="Times New Roman"/>
                        <a:ea typeface="Times New Roman"/>
                        <a:cs typeface="Times New Roman"/>
                      </a:endParaRPr>
                    </a:p>
                  </a:txBody>
                  <a:tcPr marL="58057" marR="58057"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ctr">
                        <a:lnSpc>
                          <a:spcPct val="115000"/>
                        </a:lnSpc>
                        <a:spcAft>
                          <a:spcPts val="0"/>
                        </a:spcAft>
                      </a:pPr>
                      <a:endParaRPr lang="ru-RU" sz="1100" dirty="0">
                        <a:latin typeface="Times New Roman"/>
                        <a:ea typeface="Times New Roman"/>
                        <a:cs typeface="Times New Roman"/>
                      </a:endParaRPr>
                    </a:p>
                    <a:p>
                      <a:pPr algn="ctr">
                        <a:lnSpc>
                          <a:spcPct val="115000"/>
                        </a:lnSpc>
                        <a:spcAft>
                          <a:spcPts val="0"/>
                        </a:spcAft>
                      </a:pPr>
                      <a:r>
                        <a:rPr lang="ru-RU" sz="1100" dirty="0">
                          <a:latin typeface="Times New Roman"/>
                          <a:ea typeface="Times New Roman"/>
                          <a:cs typeface="Times New Roman"/>
                        </a:rPr>
                        <a:t>ТАМШЫЛАРДЫҢ АЛДЫН АЛУ ШАРАЛАРЫ</a:t>
                      </a:r>
                      <a:endParaRPr lang="ru-RU" sz="1100" dirty="0">
                        <a:latin typeface="Calibri"/>
                        <a:ea typeface="Times New Roman"/>
                        <a:cs typeface="Times New Roman"/>
                      </a:endParaRPr>
                    </a:p>
                    <a:p>
                      <a:pPr algn="ctr">
                        <a:lnSpc>
                          <a:spcPct val="115000"/>
                        </a:lnSpc>
                        <a:spcAft>
                          <a:spcPts val="0"/>
                        </a:spcAft>
                      </a:pPr>
                      <a:r>
                        <a:rPr lang="ru-RU" sz="1100" dirty="0">
                          <a:latin typeface="Times New Roman"/>
                          <a:ea typeface="Times New Roman"/>
                          <a:cs typeface="Times New Roman"/>
                        </a:rPr>
                        <a:t>МЕРЫ ПРЕДОСТОРОЖНОСТИ ПРИ ПОПАДАНИЙ КАПЕЛЬ </a:t>
                      </a:r>
                      <a:endParaRPr lang="ru-RU" sz="1100" dirty="0">
                        <a:latin typeface="Calibri"/>
                        <a:ea typeface="Times New Roman"/>
                        <a:cs typeface="Times New Roman"/>
                      </a:endParaRPr>
                    </a:p>
                  </a:txBody>
                  <a:tcPr marL="58057" marR="58057" marT="0" marB="0">
                    <a:lnL>
                      <a:noFill/>
                    </a:lnL>
                    <a:lnR>
                      <a:noFill/>
                    </a:lnR>
                    <a:lnT w="12700" cap="flat" cmpd="sng" algn="ctr">
                      <a:solidFill>
                        <a:srgbClr val="000000"/>
                      </a:solidFill>
                      <a:prstDash val="solid"/>
                      <a:round/>
                      <a:headEnd type="none" w="med" len="med"/>
                      <a:tailEnd type="none" w="med" len="med"/>
                    </a:lnT>
                    <a:lnB>
                      <a:noFill/>
                    </a:lnB>
                    <a:solidFill>
                      <a:srgbClr val="92D050"/>
                    </a:solidFill>
                  </a:tcPr>
                </a:tc>
                <a:tc rowSpan="2">
                  <a:txBody>
                    <a:bodyPr/>
                    <a:lstStyle/>
                    <a:p>
                      <a:pPr algn="ctr">
                        <a:lnSpc>
                          <a:spcPct val="115000"/>
                        </a:lnSpc>
                        <a:spcAft>
                          <a:spcPts val="0"/>
                        </a:spcAft>
                      </a:pPr>
                      <a:endParaRPr lang="kk-KZ" sz="800">
                        <a:latin typeface="Times New Roman"/>
                        <a:ea typeface="Times New Roman"/>
                        <a:cs typeface="Times New Roman"/>
                      </a:endParaRPr>
                    </a:p>
                  </a:txBody>
                  <a:tcPr marL="58057" marR="58057"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tr>
              <a:tr h="579753">
                <a:tc vMerge="1">
                  <a:txBody>
                    <a:bodyPr/>
                    <a:lstStyle/>
                    <a:p>
                      <a:endParaRPr lang="ru-RU"/>
                    </a:p>
                  </a:txBody>
                  <a:tcPr/>
                </a:tc>
                <a:tc>
                  <a:txBody>
                    <a:bodyPr/>
                    <a:lstStyle/>
                    <a:p>
                      <a:pPr algn="ctr">
                        <a:lnSpc>
                          <a:spcPct val="115000"/>
                        </a:lnSpc>
                        <a:spcAft>
                          <a:spcPts val="0"/>
                        </a:spcAft>
                      </a:pPr>
                      <a:r>
                        <a:rPr lang="ru-RU" sz="1100" dirty="0">
                          <a:latin typeface="Times New Roman"/>
                          <a:ea typeface="Times New Roman"/>
                          <a:cs typeface="Times New Roman"/>
                        </a:rPr>
                        <a:t>ӘРБІР</a:t>
                      </a:r>
                      <a:r>
                        <a:rPr lang="kk-KZ" sz="1100" dirty="0">
                          <a:latin typeface="Times New Roman"/>
                          <a:ea typeface="Times New Roman"/>
                          <a:cs typeface="Times New Roman"/>
                        </a:rPr>
                        <a:t>І</a:t>
                      </a:r>
                      <a:r>
                        <a:rPr lang="ru-RU" sz="1100" dirty="0">
                          <a:latin typeface="Times New Roman"/>
                          <a:ea typeface="Times New Roman"/>
                          <a:cs typeface="Times New Roman"/>
                        </a:rPr>
                        <a:t> ТИІС</a:t>
                      </a:r>
                      <a:r>
                        <a:rPr lang="kk-KZ" sz="1100" dirty="0">
                          <a:latin typeface="Times New Roman"/>
                          <a:ea typeface="Times New Roman"/>
                          <a:cs typeface="Times New Roman"/>
                        </a:rPr>
                        <a:t>І</a:t>
                      </a:r>
                      <a:r>
                        <a:rPr lang="ru-RU" sz="1100" dirty="0">
                          <a:latin typeface="Times New Roman"/>
                          <a:ea typeface="Times New Roman"/>
                          <a:cs typeface="Times New Roman"/>
                        </a:rPr>
                        <a:t>:</a:t>
                      </a:r>
                      <a:endParaRPr lang="ru-RU" sz="1100" dirty="0">
                        <a:latin typeface="Calibri"/>
                        <a:ea typeface="Times New Roman"/>
                        <a:cs typeface="Times New Roman"/>
                      </a:endParaRPr>
                    </a:p>
                    <a:p>
                      <a:pPr algn="ctr">
                        <a:lnSpc>
                          <a:spcPct val="115000"/>
                        </a:lnSpc>
                        <a:spcAft>
                          <a:spcPts val="0"/>
                        </a:spcAft>
                      </a:pPr>
                      <a:r>
                        <a:rPr lang="ru-RU" sz="1100" dirty="0">
                          <a:latin typeface="Times New Roman"/>
                          <a:ea typeface="Times New Roman"/>
                          <a:cs typeface="Times New Roman"/>
                        </a:rPr>
                        <a:t>КАЖДЫЙ ДОЛЖЕН:</a:t>
                      </a:r>
                      <a:endParaRPr lang="ru-RU" sz="1100" dirty="0">
                        <a:latin typeface="Calibri"/>
                        <a:ea typeface="Times New Roman"/>
                        <a:cs typeface="Times New Roman"/>
                      </a:endParaRPr>
                    </a:p>
                  </a:txBody>
                  <a:tcPr marL="58057" marR="58057" marT="0" marB="0">
                    <a:lnL>
                      <a:noFill/>
                    </a:lnL>
                    <a:lnR>
                      <a:noFill/>
                    </a:lnR>
                    <a:lnT>
                      <a:noFill/>
                    </a:lnT>
                    <a:lnB>
                      <a:noFill/>
                    </a:lnB>
                    <a:solidFill>
                      <a:srgbClr val="92D050"/>
                    </a:solidFill>
                  </a:tcPr>
                </a:tc>
                <a:tc vMerge="1">
                  <a:txBody>
                    <a:bodyPr/>
                    <a:lstStyle/>
                    <a:p>
                      <a:endParaRPr lang="ru-RU"/>
                    </a:p>
                  </a:txBody>
                  <a:tcPr/>
                </a:tc>
              </a:tr>
              <a:tr h="365329">
                <a:tc gridSpan="3">
                  <a:txBody>
                    <a:bodyPr/>
                    <a:lstStyle/>
                    <a:p>
                      <a:pPr algn="ctr">
                        <a:lnSpc>
                          <a:spcPct val="115000"/>
                        </a:lnSpc>
                        <a:spcAft>
                          <a:spcPts val="0"/>
                        </a:spcAft>
                      </a:pPr>
                      <a:r>
                        <a:rPr lang="kk-KZ" sz="1100" dirty="0">
                          <a:latin typeface="Times New Roman"/>
                          <a:ea typeface="Times New Roman"/>
                          <a:cs typeface="Times New Roman"/>
                        </a:rPr>
                        <a:t>Қолыңызды жуыңыз, оның ішінде бөлмеге кірер алдында және одан     шыққан кезде.</a:t>
                      </a:r>
                      <a:endParaRPr lang="ru-RU" sz="1100" dirty="0">
                        <a:latin typeface="Calibri"/>
                        <a:ea typeface="Times New Roman"/>
                        <a:cs typeface="Times New Roman"/>
                      </a:endParaRPr>
                    </a:p>
                    <a:p>
                      <a:pPr algn="ctr">
                        <a:lnSpc>
                          <a:spcPct val="115000"/>
                        </a:lnSpc>
                        <a:spcAft>
                          <a:spcPts val="0"/>
                        </a:spcAft>
                      </a:pPr>
                      <a:r>
                        <a:rPr lang="ru-RU" sz="1100" dirty="0">
                          <a:latin typeface="Times New Roman"/>
                          <a:ea typeface="Times New Roman"/>
                          <a:cs typeface="Times New Roman"/>
                        </a:rPr>
                        <a:t>Мойте руки, в том числе перед входом в помещение и при выходе из него.</a:t>
                      </a:r>
                      <a:endParaRPr lang="ru-RU" sz="1100" dirty="0">
                        <a:latin typeface="Calibri"/>
                        <a:ea typeface="Times New Roman"/>
                        <a:cs typeface="Times New Roman"/>
                      </a:endParaRPr>
                    </a:p>
                  </a:txBody>
                  <a:tcPr marL="58057" marR="580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92D050"/>
                    </a:solidFill>
                  </a:tcPr>
                </a:tc>
                <a:tc hMerge="1">
                  <a:txBody>
                    <a:bodyPr/>
                    <a:lstStyle/>
                    <a:p>
                      <a:endParaRPr lang="ru-RU"/>
                    </a:p>
                  </a:txBody>
                  <a:tcPr/>
                </a:tc>
                <a:tc hMerge="1">
                  <a:txBody>
                    <a:bodyPr/>
                    <a:lstStyle/>
                    <a:p>
                      <a:endParaRPr lang="ru-RU"/>
                    </a:p>
                  </a:txBody>
                  <a:tcPr/>
                </a:tc>
              </a:tr>
              <a:tr h="896291">
                <a:tc gridSpan="3">
                  <a:txBody>
                    <a:bodyPr/>
                    <a:lstStyle/>
                    <a:p>
                      <a:pPr algn="ctr">
                        <a:lnSpc>
                          <a:spcPct val="115000"/>
                        </a:lnSpc>
                        <a:spcAft>
                          <a:spcPts val="0"/>
                        </a:spcAft>
                      </a:pPr>
                      <a:endParaRPr lang="ru-RU" sz="1100" dirty="0" smtClean="0">
                        <a:latin typeface="Times New Roman"/>
                        <a:ea typeface="Times New Roman"/>
                        <a:cs typeface="Times New Roman"/>
                      </a:endParaRPr>
                    </a:p>
                    <a:p>
                      <a:pPr algn="ctr">
                        <a:lnSpc>
                          <a:spcPct val="115000"/>
                        </a:lnSpc>
                        <a:spcAft>
                          <a:spcPts val="0"/>
                        </a:spcAft>
                      </a:pPr>
                      <a:endParaRPr lang="ru-RU" sz="1100" dirty="0" smtClean="0">
                        <a:latin typeface="Times New Roman"/>
                        <a:ea typeface="Times New Roman"/>
                        <a:cs typeface="Times New Roman"/>
                      </a:endParaRPr>
                    </a:p>
                    <a:p>
                      <a:pPr algn="ctr">
                        <a:lnSpc>
                          <a:spcPct val="115000"/>
                        </a:lnSpc>
                        <a:spcAft>
                          <a:spcPts val="0"/>
                        </a:spcAft>
                      </a:pPr>
                      <a:endParaRPr lang="ru-RU" sz="1100" dirty="0" smtClean="0">
                        <a:latin typeface="Times New Roman"/>
                        <a:ea typeface="Times New Roman"/>
                        <a:cs typeface="Times New Roman"/>
                      </a:endParaRPr>
                    </a:p>
                    <a:p>
                      <a:pPr algn="ctr">
                        <a:lnSpc>
                          <a:spcPct val="115000"/>
                        </a:lnSpc>
                        <a:spcAft>
                          <a:spcPts val="0"/>
                        </a:spcAft>
                      </a:pPr>
                      <a:endParaRPr lang="ru-RU" sz="1100" dirty="0" smtClean="0">
                        <a:latin typeface="Times New Roman"/>
                        <a:ea typeface="Times New Roman"/>
                        <a:cs typeface="Times New Roman"/>
                      </a:endParaRPr>
                    </a:p>
                    <a:p>
                      <a:pPr algn="ctr">
                        <a:lnSpc>
                          <a:spcPct val="115000"/>
                        </a:lnSpc>
                        <a:spcAft>
                          <a:spcPts val="0"/>
                        </a:spcAft>
                      </a:pPr>
                      <a:endParaRPr lang="ru-RU" sz="1100" dirty="0" smtClean="0">
                        <a:latin typeface="Times New Roman"/>
                        <a:ea typeface="Times New Roman"/>
                        <a:cs typeface="Times New Roman"/>
                      </a:endParaRPr>
                    </a:p>
                  </a:txBody>
                  <a:tcPr marL="58057" marR="580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92D050"/>
                    </a:solidFill>
                  </a:tcPr>
                </a:tc>
                <a:tc hMerge="1">
                  <a:txBody>
                    <a:bodyPr/>
                    <a:lstStyle/>
                    <a:p>
                      <a:endParaRPr lang="ru-RU"/>
                    </a:p>
                  </a:txBody>
                  <a:tcPr/>
                </a:tc>
                <a:tc hMerge="1">
                  <a:txBody>
                    <a:bodyPr/>
                    <a:lstStyle/>
                    <a:p>
                      <a:endParaRPr lang="ru-RU"/>
                    </a:p>
                  </a:txBody>
                  <a:tcPr/>
                </a:tc>
              </a:tr>
              <a:tr h="611536">
                <a:tc gridSpan="3">
                  <a:txBody>
                    <a:bodyPr/>
                    <a:lstStyle/>
                    <a:p>
                      <a:pPr algn="ctr">
                        <a:lnSpc>
                          <a:spcPct val="115000"/>
                        </a:lnSpc>
                        <a:spcAft>
                          <a:spcPts val="0"/>
                        </a:spcAft>
                      </a:pPr>
                      <a:endParaRPr lang="kk-KZ" sz="1100" dirty="0">
                        <a:latin typeface="Times New Roman"/>
                        <a:ea typeface="Times New Roman"/>
                        <a:cs typeface="Times New Roman"/>
                      </a:endParaRPr>
                    </a:p>
                    <a:p>
                      <a:pPr algn="ctr">
                        <a:lnSpc>
                          <a:spcPct val="115000"/>
                        </a:lnSpc>
                        <a:spcAft>
                          <a:spcPts val="0"/>
                        </a:spcAft>
                      </a:pPr>
                      <a:r>
                        <a:rPr lang="kk-KZ" sz="1100" dirty="0">
                          <a:latin typeface="Times New Roman"/>
                          <a:ea typeface="Times New Roman"/>
                          <a:cs typeface="Times New Roman"/>
                        </a:rPr>
                        <a:t>Бөлмеге кірер алдында көз, мұрын және ауыз толығымен жабылғанына көз жеткізіңіз</a:t>
                      </a:r>
                      <a:endParaRPr lang="ru-RU" sz="1100" dirty="0">
                        <a:latin typeface="Calibri"/>
                        <a:ea typeface="Times New Roman"/>
                        <a:cs typeface="Times New Roman"/>
                      </a:endParaRPr>
                    </a:p>
                    <a:p>
                      <a:pPr algn="ctr">
                        <a:lnSpc>
                          <a:spcPct val="115000"/>
                        </a:lnSpc>
                        <a:spcAft>
                          <a:spcPts val="0"/>
                        </a:spcAft>
                      </a:pPr>
                      <a:r>
                        <a:rPr lang="ru-RU" sz="1100" dirty="0">
                          <a:latin typeface="Times New Roman"/>
                          <a:ea typeface="Times New Roman"/>
                          <a:cs typeface="Times New Roman"/>
                        </a:rPr>
                        <a:t>Перед входом в комнату убедитесь, что глаза, нос и рот полностью закрыты</a:t>
                      </a:r>
                      <a:endParaRPr lang="ru-RU" sz="1100" dirty="0">
                        <a:latin typeface="Calibri"/>
                        <a:ea typeface="Times New Roman"/>
                        <a:cs typeface="Times New Roman"/>
                      </a:endParaRPr>
                    </a:p>
                  </a:txBody>
                  <a:tcPr marL="58057" marR="580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92D050"/>
                    </a:solidFill>
                  </a:tcPr>
                </a:tc>
                <a:tc hMerge="1">
                  <a:txBody>
                    <a:bodyPr/>
                    <a:lstStyle/>
                    <a:p>
                      <a:endParaRPr lang="ru-RU"/>
                    </a:p>
                  </a:txBody>
                  <a:tcPr/>
                </a:tc>
                <a:tc hMerge="1">
                  <a:txBody>
                    <a:bodyPr/>
                    <a:lstStyle/>
                    <a:p>
                      <a:endParaRPr lang="ru-RU"/>
                    </a:p>
                  </a:txBody>
                  <a:tcPr/>
                </a:tc>
              </a:tr>
              <a:tr h="1082365">
                <a:tc gridSpan="3">
                  <a:txBody>
                    <a:bodyPr/>
                    <a:lstStyle/>
                    <a:p>
                      <a:pPr algn="ctr">
                        <a:lnSpc>
                          <a:spcPct val="115000"/>
                        </a:lnSpc>
                        <a:spcAft>
                          <a:spcPts val="0"/>
                        </a:spcAft>
                      </a:pPr>
                      <a:r>
                        <a:rPr lang="en-US" sz="1100" dirty="0">
                          <a:latin typeface="Times New Roman"/>
                          <a:ea typeface="Times New Roman"/>
                          <a:cs typeface="Times New Roman"/>
                        </a:rPr>
                        <a:t>   </a:t>
                      </a:r>
                      <a:endParaRPr lang="ru-RU" sz="1100" dirty="0" smtClean="0">
                        <a:latin typeface="Times New Roman"/>
                        <a:ea typeface="Times New Roman"/>
                        <a:cs typeface="Times New Roman"/>
                      </a:endParaRPr>
                    </a:p>
                    <a:p>
                      <a:pPr algn="ctr">
                        <a:lnSpc>
                          <a:spcPct val="115000"/>
                        </a:lnSpc>
                        <a:spcAft>
                          <a:spcPts val="0"/>
                        </a:spcAft>
                      </a:pPr>
                      <a:endParaRPr lang="ru-RU" sz="1100" dirty="0" smtClean="0">
                        <a:latin typeface="Times New Roman"/>
                        <a:ea typeface="Times New Roman"/>
                        <a:cs typeface="Times New Roman"/>
                      </a:endParaRPr>
                    </a:p>
                    <a:p>
                      <a:pPr algn="ctr">
                        <a:lnSpc>
                          <a:spcPct val="115000"/>
                        </a:lnSpc>
                        <a:spcAft>
                          <a:spcPts val="0"/>
                        </a:spcAft>
                      </a:pPr>
                      <a:endParaRPr lang="ru-RU" sz="1100" dirty="0" smtClean="0">
                        <a:latin typeface="Times New Roman"/>
                        <a:ea typeface="Times New Roman"/>
                        <a:cs typeface="Times New Roman"/>
                      </a:endParaRPr>
                    </a:p>
                    <a:p>
                      <a:pPr algn="ctr">
                        <a:lnSpc>
                          <a:spcPct val="115000"/>
                        </a:lnSpc>
                        <a:spcAft>
                          <a:spcPts val="0"/>
                        </a:spcAft>
                      </a:pPr>
                      <a:endParaRPr lang="ru-RU" sz="1100" dirty="0" smtClean="0">
                        <a:latin typeface="Times New Roman"/>
                        <a:ea typeface="Times New Roman"/>
                        <a:cs typeface="Times New Roman"/>
                      </a:endParaRPr>
                    </a:p>
                    <a:p>
                      <a:pPr algn="ctr">
                        <a:lnSpc>
                          <a:spcPct val="115000"/>
                        </a:lnSpc>
                        <a:spcAft>
                          <a:spcPts val="0"/>
                        </a:spcAft>
                      </a:pPr>
                      <a:r>
                        <a:rPr lang="en-US" sz="1100" dirty="0" smtClean="0">
                          <a:latin typeface="Times New Roman"/>
                          <a:ea typeface="Times New Roman"/>
                          <a:cs typeface="Times New Roman"/>
                        </a:rPr>
                        <a:t>  </a:t>
                      </a:r>
                      <a:r>
                        <a:rPr lang="en-US" sz="1100" dirty="0">
                          <a:latin typeface="Times New Roman"/>
                          <a:ea typeface="Times New Roman"/>
                          <a:cs typeface="Times New Roman"/>
                        </a:rPr>
                        <a:t>or     </a:t>
                      </a:r>
                      <a:endParaRPr lang="ru-RU" sz="1100" dirty="0" smtClean="0">
                        <a:latin typeface="Times New Roman"/>
                        <a:ea typeface="Times New Roman"/>
                        <a:cs typeface="Times New Roman"/>
                      </a:endParaRPr>
                    </a:p>
                    <a:p>
                      <a:pPr algn="ctr">
                        <a:lnSpc>
                          <a:spcPct val="115000"/>
                        </a:lnSpc>
                        <a:spcAft>
                          <a:spcPts val="0"/>
                        </a:spcAft>
                      </a:pPr>
                      <a:endParaRPr lang="ru-RU" sz="1100" dirty="0">
                        <a:latin typeface="Calibri"/>
                        <a:ea typeface="Times New Roman"/>
                        <a:cs typeface="Times New Roman"/>
                      </a:endParaRPr>
                    </a:p>
                  </a:txBody>
                  <a:tcPr marL="58057" marR="580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92D050"/>
                    </a:solidFill>
                  </a:tcPr>
                </a:tc>
                <a:tc hMerge="1">
                  <a:txBody>
                    <a:bodyPr/>
                    <a:lstStyle/>
                    <a:p>
                      <a:endParaRPr lang="ru-RU"/>
                    </a:p>
                  </a:txBody>
                  <a:tcPr/>
                </a:tc>
                <a:tc hMerge="1">
                  <a:txBody>
                    <a:bodyPr/>
                    <a:lstStyle/>
                    <a:p>
                      <a:endParaRPr lang="ru-RU"/>
                    </a:p>
                  </a:txBody>
                  <a:tcPr/>
                </a:tc>
              </a:tr>
              <a:tr h="869630">
                <a:tc gridSpan="3">
                  <a:txBody>
                    <a:bodyPr/>
                    <a:lstStyle/>
                    <a:p>
                      <a:pPr algn="ctr">
                        <a:lnSpc>
                          <a:spcPct val="115000"/>
                        </a:lnSpc>
                        <a:spcAft>
                          <a:spcPts val="0"/>
                        </a:spcAft>
                      </a:pPr>
                      <a:endParaRPr lang="ru-RU" sz="1100" dirty="0">
                        <a:latin typeface="Times New Roman"/>
                        <a:ea typeface="Times New Roman"/>
                        <a:cs typeface="Times New Roman"/>
                      </a:endParaRPr>
                    </a:p>
                    <a:p>
                      <a:pPr algn="ctr">
                        <a:lnSpc>
                          <a:spcPct val="115000"/>
                        </a:lnSpc>
                        <a:spcAft>
                          <a:spcPts val="0"/>
                        </a:spcAft>
                      </a:pPr>
                      <a:r>
                        <a:rPr lang="ru-RU" sz="1100" dirty="0" err="1">
                          <a:latin typeface="Times New Roman"/>
                          <a:ea typeface="Times New Roman"/>
                          <a:cs typeface="Times New Roman"/>
                        </a:rPr>
                        <a:t>Бөлмеден шықпасбұрынқорғанысмаскасын</a:t>
                      </a:r>
                      <a:r>
                        <a:rPr lang="kk-KZ" sz="1100" dirty="0">
                          <a:latin typeface="Times New Roman"/>
                          <a:ea typeface="Times New Roman"/>
                          <a:cs typeface="Times New Roman"/>
                        </a:rPr>
                        <a:t>шешіңіз</a:t>
                      </a:r>
                      <a:r>
                        <a:rPr lang="ru-RU" sz="1100" dirty="0">
                          <a:latin typeface="Times New Roman"/>
                          <a:ea typeface="Times New Roman"/>
                          <a:cs typeface="Times New Roman"/>
                        </a:rPr>
                        <a:t>.</a:t>
                      </a:r>
                      <a:endParaRPr lang="ru-RU" sz="1100" dirty="0">
                        <a:latin typeface="Calibri"/>
                        <a:ea typeface="Times New Roman"/>
                        <a:cs typeface="Times New Roman"/>
                      </a:endParaRPr>
                    </a:p>
                    <a:p>
                      <a:pPr algn="ctr">
                        <a:lnSpc>
                          <a:spcPct val="115000"/>
                        </a:lnSpc>
                        <a:spcAft>
                          <a:spcPts val="0"/>
                        </a:spcAft>
                      </a:pPr>
                      <a:r>
                        <a:rPr lang="ru-RU" sz="1100" dirty="0">
                          <a:latin typeface="Times New Roman"/>
                          <a:ea typeface="Times New Roman"/>
                          <a:cs typeface="Times New Roman"/>
                        </a:rPr>
                        <a:t>Снимите защитную маску перед выходом из помещения.</a:t>
                      </a:r>
                      <a:endParaRPr lang="ru-RU" sz="1100" dirty="0">
                        <a:latin typeface="Calibri"/>
                        <a:ea typeface="Times New Roman"/>
                        <a:cs typeface="Times New Roman"/>
                      </a:endParaRPr>
                    </a:p>
                  </a:txBody>
                  <a:tcPr marL="58057" marR="580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ru-RU"/>
                    </a:p>
                  </a:txBody>
                  <a:tcPr/>
                </a:tc>
                <a:tc hMerge="1">
                  <a:txBody>
                    <a:bodyPr/>
                    <a:lstStyle/>
                    <a:p>
                      <a:endParaRPr lang="ru-RU"/>
                    </a:p>
                  </a:txBody>
                  <a:tcPr/>
                </a:tc>
              </a:tr>
            </a:tbl>
          </a:graphicData>
        </a:graphic>
      </p:graphicFrame>
      <p:pic>
        <p:nvPicPr>
          <p:cNvPr id="171012" name="Рисунок 0" descr="1597307056_stop.jpg"/>
          <p:cNvPicPr>
            <a:picLocks noChangeAspect="1" noChangeArrowheads="1"/>
          </p:cNvPicPr>
          <p:nvPr/>
        </p:nvPicPr>
        <p:blipFill>
          <a:blip r:embed="rId2" cstate="print">
            <a:clrChange>
              <a:clrFrom>
                <a:srgbClr val="FFFFFF"/>
              </a:clrFrom>
              <a:clrTo>
                <a:srgbClr val="FFFFFF">
                  <a:alpha val="0"/>
                </a:srgbClr>
              </a:clrTo>
            </a:clrChange>
          </a:blip>
          <a:srcRect l="17912" t="11792" r="20616" b="11781"/>
          <a:stretch>
            <a:fillRect/>
          </a:stretch>
        </p:blipFill>
        <p:spPr bwMode="auto">
          <a:xfrm>
            <a:off x="2428860" y="357170"/>
            <a:ext cx="798542" cy="793376"/>
          </a:xfrm>
          <a:prstGeom prst="rect">
            <a:avLst/>
          </a:prstGeom>
          <a:noFill/>
        </p:spPr>
      </p:pic>
      <p:pic>
        <p:nvPicPr>
          <p:cNvPr id="171011" name="Рисунок 5" descr="antiseptic_PNG45.png"/>
          <p:cNvPicPr>
            <a:picLocks noChangeAspect="1" noChangeArrowheads="1"/>
          </p:cNvPicPr>
          <p:nvPr/>
        </p:nvPicPr>
        <p:blipFill>
          <a:blip r:embed="rId3"/>
          <a:srcRect/>
          <a:stretch>
            <a:fillRect/>
          </a:stretch>
        </p:blipFill>
        <p:spPr bwMode="auto">
          <a:xfrm>
            <a:off x="4429124" y="2000244"/>
            <a:ext cx="928694" cy="928694"/>
          </a:xfrm>
          <a:prstGeom prst="rect">
            <a:avLst/>
          </a:prstGeom>
          <a:noFill/>
        </p:spPr>
      </p:pic>
      <p:pic>
        <p:nvPicPr>
          <p:cNvPr id="171010" name="Рисунок 15" descr="Защитный экран для лица - Все производители медицинского оборудования"/>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357554" y="3571880"/>
            <a:ext cx="1071570" cy="1071570"/>
          </a:xfrm>
          <a:prstGeom prst="rect">
            <a:avLst/>
          </a:prstGeom>
          <a:noFill/>
        </p:spPr>
      </p:pic>
      <p:pic>
        <p:nvPicPr>
          <p:cNvPr id="171009" name="Рисунок 21" descr="Медицинские очки защитные – 100% герметичная защита от вирусов, осколков,  пыли - Moredobra"/>
          <p:cNvPicPr>
            <a:picLocks noChangeAspect="1" noChangeArrowheads="1"/>
          </p:cNvPicPr>
          <p:nvPr/>
        </p:nvPicPr>
        <p:blipFill>
          <a:blip r:embed="rId5" cstate="print">
            <a:clrChange>
              <a:clrFrom>
                <a:srgbClr val="DEDEDC"/>
              </a:clrFrom>
              <a:clrTo>
                <a:srgbClr val="DEDEDC">
                  <a:alpha val="0"/>
                </a:srgbClr>
              </a:clrTo>
            </a:clrChange>
          </a:blip>
          <a:srcRect/>
          <a:stretch>
            <a:fillRect/>
          </a:stretch>
        </p:blipFill>
        <p:spPr bwMode="auto">
          <a:xfrm>
            <a:off x="5500694" y="3571880"/>
            <a:ext cx="1049338" cy="977995"/>
          </a:xfrm>
          <a:prstGeom prst="rect">
            <a:avLst/>
          </a:prstGeom>
          <a:noFill/>
        </p:spPr>
      </p:pic>
      <p:pic>
        <p:nvPicPr>
          <p:cNvPr id="10" name="Рисунок 0" descr="1597307056_stop.jpg"/>
          <p:cNvPicPr>
            <a:picLocks noChangeAspect="1" noChangeArrowheads="1"/>
          </p:cNvPicPr>
          <p:nvPr/>
        </p:nvPicPr>
        <p:blipFill>
          <a:blip r:embed="rId2" cstate="print">
            <a:clrChange>
              <a:clrFrom>
                <a:srgbClr val="FFFFFF"/>
              </a:clrFrom>
              <a:clrTo>
                <a:srgbClr val="FFFFFF">
                  <a:alpha val="0"/>
                </a:srgbClr>
              </a:clrTo>
            </a:clrChange>
          </a:blip>
          <a:srcRect l="17912" t="11792" r="20616" b="11781"/>
          <a:stretch>
            <a:fillRect/>
          </a:stretch>
        </p:blipFill>
        <p:spPr bwMode="auto">
          <a:xfrm>
            <a:off x="6715140" y="357170"/>
            <a:ext cx="798542" cy="793376"/>
          </a:xfrm>
          <a:prstGeom prst="rect">
            <a:avLst/>
          </a:prstGeom>
          <a:noFill/>
        </p:spPr>
      </p:pic>
      <p:pic>
        <p:nvPicPr>
          <p:cNvPr id="11" name="Рисунок 10"/>
          <p:cNvPicPr>
            <a:picLocks noChangeAspect="1"/>
          </p:cNvPicPr>
          <p:nvPr/>
        </p:nvPicPr>
        <p:blipFill>
          <a:blip r:embed="rId6" cstate="print"/>
          <a:stretch>
            <a:fillRect/>
          </a:stretch>
        </p:blipFill>
        <p:spPr>
          <a:xfrm>
            <a:off x="8264962" y="125927"/>
            <a:ext cx="677213" cy="571334"/>
          </a:xfrm>
          <a:prstGeom prst="rect">
            <a:avLst/>
          </a:prstGeom>
        </p:spPr>
      </p:pic>
    </p:spTree>
    <p:extLst>
      <p:ext uri="{BB962C8B-B14F-4D97-AF65-F5344CB8AC3E}">
        <p14:creationId xmlns:p14="http://schemas.microsoft.com/office/powerpoint/2010/main" val="1085986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74" name="Picture 62"/>
          <p:cNvPicPr>
            <a:picLocks noChangeAspect="1" noChangeArrowheads="1"/>
          </p:cNvPicPr>
          <p:nvPr/>
        </p:nvPicPr>
        <p:blipFill>
          <a:blip r:embed="rId2"/>
          <a:srcRect l="15820" t="7291" r="53711" b="34375"/>
          <a:stretch>
            <a:fillRect/>
          </a:stretch>
        </p:blipFill>
        <p:spPr bwMode="auto">
          <a:xfrm>
            <a:off x="2071670" y="0"/>
            <a:ext cx="4857784" cy="5539193"/>
          </a:xfrm>
          <a:prstGeom prst="rect">
            <a:avLst/>
          </a:prstGeom>
          <a:noFill/>
          <a:ln w="9525">
            <a:noFill/>
            <a:miter lim="800000"/>
            <a:headEnd/>
            <a:tailEnd/>
          </a:ln>
          <a:effectLst/>
        </p:spPr>
      </p:pic>
      <p:pic>
        <p:nvPicPr>
          <p:cNvPr id="59" name="Рисунок 58"/>
          <p:cNvPicPr>
            <a:picLocks noChangeAspect="1"/>
          </p:cNvPicPr>
          <p:nvPr/>
        </p:nvPicPr>
        <p:blipFill>
          <a:blip r:embed="rId3" cstate="print"/>
          <a:stretch>
            <a:fillRect/>
          </a:stretch>
        </p:blipFill>
        <p:spPr>
          <a:xfrm>
            <a:off x="8264962" y="125927"/>
            <a:ext cx="677213" cy="571334"/>
          </a:xfrm>
          <a:prstGeom prst="rect">
            <a:avLst/>
          </a:prstGeom>
        </p:spPr>
      </p:pic>
    </p:spTree>
    <p:extLst>
      <p:ext uri="{BB962C8B-B14F-4D97-AF65-F5344CB8AC3E}">
        <p14:creationId xmlns:p14="http://schemas.microsoft.com/office/powerpoint/2010/main" val="8576226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865"/>
            <a:ext cx="8229600" cy="324379"/>
          </a:xfrm>
        </p:spPr>
        <p:txBody>
          <a:bodyPr>
            <a:noAutofit/>
          </a:bodyPr>
          <a:lstStyle/>
          <a:p>
            <a:r>
              <a:rPr lang="ru-RU" sz="2400" b="1" dirty="0">
                <a:latin typeface="Times New Roman" panose="02020603050405020304" pitchFamily="18" charset="0"/>
                <a:cs typeface="Times New Roman" panose="02020603050405020304" pitchFamily="18" charset="0"/>
              </a:rPr>
              <a:t>Как обеспечить изоляцию (1)</a:t>
            </a:r>
          </a:p>
        </p:txBody>
      </p:sp>
      <p:sp>
        <p:nvSpPr>
          <p:cNvPr id="3" name="Объект 2"/>
          <p:cNvSpPr>
            <a:spLocks noGrp="1"/>
          </p:cNvSpPr>
          <p:nvPr>
            <p:ph idx="1"/>
          </p:nvPr>
        </p:nvSpPr>
        <p:spPr>
          <a:xfrm>
            <a:off x="457200" y="697260"/>
            <a:ext cx="8229600" cy="4824536"/>
          </a:xfrm>
        </p:spPr>
        <p:txBody>
          <a:bodyPr>
            <a:normAutofit fontScale="92500" lnSpcReduction="20000"/>
          </a:bodyPr>
          <a:lstStyle/>
          <a:p>
            <a:pPr marL="0" indent="0">
              <a:buNone/>
            </a:pPr>
            <a:r>
              <a:rPr lang="ru-RU" dirty="0" smtClean="0">
                <a:latin typeface="Times New Roman" panose="02020603050405020304" pitchFamily="18" charset="0"/>
                <a:cs typeface="Times New Roman" panose="02020603050405020304" pitchFamily="18" charset="0"/>
              </a:rPr>
              <a:t>- Определите </a:t>
            </a:r>
            <a:r>
              <a:rPr lang="ru-RU" dirty="0">
                <a:latin typeface="Times New Roman" panose="02020603050405020304" pitchFamily="18" charset="0"/>
                <a:cs typeface="Times New Roman" panose="02020603050405020304" pitchFamily="18" charset="0"/>
              </a:rPr>
              <a:t>необходимые меры предосторожности в зависимости от пути передачи инфекции</a:t>
            </a:r>
          </a:p>
          <a:p>
            <a:pPr marL="0" indent="0">
              <a:buNone/>
            </a:pPr>
            <a:r>
              <a:rPr lang="ru-RU" dirty="0" smtClean="0">
                <a:latin typeface="Times New Roman" panose="02020603050405020304" pitchFamily="18" charset="0"/>
                <a:cs typeface="Times New Roman" panose="02020603050405020304" pitchFamily="18" charset="0"/>
              </a:rPr>
              <a:t>- Изолируйте </a:t>
            </a:r>
            <a:r>
              <a:rPr lang="ru-RU" dirty="0">
                <a:latin typeface="Times New Roman" panose="02020603050405020304" pitchFamily="18" charset="0"/>
                <a:cs typeface="Times New Roman" panose="02020603050405020304" pitchFamily="18" charset="0"/>
              </a:rPr>
              <a:t>пациента (в одноместной палате или в альтернативном помещении, если одноместная палата недоступна)</a:t>
            </a:r>
          </a:p>
          <a:p>
            <a:pPr marL="0" indent="0">
              <a:buNone/>
            </a:pPr>
            <a:r>
              <a:rPr lang="ru-RU" dirty="0" smtClean="0">
                <a:latin typeface="Times New Roman" panose="02020603050405020304" pitchFamily="18" charset="0"/>
                <a:cs typeface="Times New Roman" panose="02020603050405020304" pitchFamily="18" charset="0"/>
              </a:rPr>
              <a:t>- Наденьте </a:t>
            </a:r>
            <a:r>
              <a:rPr lang="ru-RU" dirty="0">
                <a:latin typeface="Times New Roman" panose="02020603050405020304" pitchFamily="18" charset="0"/>
                <a:cs typeface="Times New Roman" panose="02020603050405020304" pitchFamily="18" charset="0"/>
              </a:rPr>
              <a:t>подходящие СИЗ в соответствии с указанными мерами предосторожности</a:t>
            </a:r>
          </a:p>
          <a:p>
            <a:pPr marL="0" indent="0">
              <a:buNone/>
            </a:pPr>
            <a:r>
              <a:rPr lang="ru-RU" dirty="0" smtClean="0">
                <a:latin typeface="Times New Roman" panose="02020603050405020304" pitchFamily="18" charset="0"/>
                <a:cs typeface="Times New Roman" panose="02020603050405020304" pitchFamily="18" charset="0"/>
              </a:rPr>
              <a:t>- Сообщите </a:t>
            </a:r>
            <a:r>
              <a:rPr lang="ru-RU" dirty="0">
                <a:latin typeface="Times New Roman" panose="02020603050405020304" pitchFamily="18" charset="0"/>
                <a:cs typeface="Times New Roman" panose="02020603050405020304" pitchFamily="18" charset="0"/>
              </a:rPr>
              <a:t>пациенту, семье и посетителям причину таких мер предосторожности и то, что они должны делать</a:t>
            </a:r>
          </a:p>
          <a:p>
            <a:pPr marL="0" indent="0">
              <a:buNone/>
            </a:pPr>
            <a:r>
              <a:rPr lang="ru-RU" dirty="0" smtClean="0">
                <a:latin typeface="Times New Roman" panose="02020603050405020304" pitchFamily="18" charset="0"/>
                <a:cs typeface="Times New Roman" panose="02020603050405020304" pitchFamily="18" charset="0"/>
              </a:rPr>
              <a:t>- Разместите </a:t>
            </a:r>
            <a:r>
              <a:rPr lang="ru-RU" dirty="0">
                <a:latin typeface="Times New Roman" panose="02020603050405020304" pitchFamily="18" charset="0"/>
                <a:cs typeface="Times New Roman" panose="02020603050405020304" pitchFamily="18" charset="0"/>
              </a:rPr>
              <a:t>предупреждающий указатель на двери / в помещении</a:t>
            </a:r>
          </a:p>
          <a:p>
            <a:pPr marL="0" indent="0">
              <a:buNone/>
            </a:pPr>
            <a:r>
              <a:rPr lang="ru-RU" dirty="0" smtClean="0">
                <a:latin typeface="Times New Roman" panose="02020603050405020304" pitchFamily="18" charset="0"/>
                <a:cs typeface="Times New Roman" panose="02020603050405020304" pitchFamily="18" charset="0"/>
              </a:rPr>
              <a:t>- Сделайте </a:t>
            </a:r>
            <a:r>
              <a:rPr lang="ru-RU" dirty="0">
                <a:latin typeface="Times New Roman" panose="02020603050405020304" pitchFamily="18" charset="0"/>
                <a:cs typeface="Times New Roman" panose="02020603050405020304" pitchFamily="18" charset="0"/>
              </a:rPr>
              <a:t>запись в журнале и проинформируйте группу ПИИК</a:t>
            </a:r>
          </a:p>
          <a:p>
            <a:pPr marL="0" indent="0">
              <a:buNone/>
            </a:pPr>
            <a:endParaRPr lang="ru-RU" dirty="0">
              <a:latin typeface="Times New Roman" panose="02020603050405020304" pitchFamily="18" charset="0"/>
              <a:cs typeface="Times New Roman" panose="02020603050405020304" pitchFamily="18" charset="0"/>
            </a:endParaRPr>
          </a:p>
        </p:txBody>
      </p:sp>
      <p:pic>
        <p:nvPicPr>
          <p:cNvPr id="4"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29652" y="142857"/>
            <a:ext cx="578272" cy="387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93912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865"/>
            <a:ext cx="8229600" cy="324379"/>
          </a:xfrm>
        </p:spPr>
        <p:txBody>
          <a:bodyPr>
            <a:noAutofit/>
          </a:bodyPr>
          <a:lstStyle/>
          <a:p>
            <a:r>
              <a:rPr lang="ru-RU" sz="2400" b="1" dirty="0">
                <a:latin typeface="Times New Roman" panose="02020603050405020304" pitchFamily="18" charset="0"/>
                <a:cs typeface="Times New Roman" panose="02020603050405020304" pitchFamily="18" charset="0"/>
              </a:rPr>
              <a:t>Как обеспечить изоляцию (2)</a:t>
            </a:r>
          </a:p>
        </p:txBody>
      </p:sp>
      <p:sp>
        <p:nvSpPr>
          <p:cNvPr id="3" name="Объект 2"/>
          <p:cNvSpPr>
            <a:spLocks noGrp="1"/>
          </p:cNvSpPr>
          <p:nvPr>
            <p:ph idx="1"/>
          </p:nvPr>
        </p:nvSpPr>
        <p:spPr>
          <a:xfrm>
            <a:off x="457200" y="625252"/>
            <a:ext cx="8229600" cy="4824536"/>
          </a:xfrm>
        </p:spPr>
        <p:txBody>
          <a:bodyPr>
            <a:normAutofit/>
          </a:bodyPr>
          <a:lstStyle/>
          <a:p>
            <a:pPr marL="0" indent="0">
              <a:buNone/>
            </a:pPr>
            <a:r>
              <a:rPr lang="ru-RU" sz="2400" dirty="0" smtClean="0">
                <a:latin typeface="Times New Roman" panose="02020603050405020304" pitchFamily="18" charset="0"/>
                <a:cs typeface="Times New Roman" panose="02020603050405020304" pitchFamily="18" charset="0"/>
              </a:rPr>
              <a:t>- Ограничьте </a:t>
            </a:r>
            <a:r>
              <a:rPr lang="ru-RU" sz="2400" dirty="0">
                <a:latin typeface="Times New Roman" panose="02020603050405020304" pitchFamily="18" charset="0"/>
                <a:cs typeface="Times New Roman" panose="02020603050405020304" pitchFamily="18" charset="0"/>
              </a:rPr>
              <a:t>количество посетителей</a:t>
            </a:r>
          </a:p>
          <a:p>
            <a:pPr marL="0" indent="0">
              <a:buNone/>
            </a:pPr>
            <a:r>
              <a:rPr lang="ru-RU" sz="2400" dirty="0" smtClean="0">
                <a:latin typeface="Times New Roman" panose="02020603050405020304" pitchFamily="18" charset="0"/>
                <a:cs typeface="Times New Roman" panose="02020603050405020304" pitchFamily="18" charset="0"/>
              </a:rPr>
              <a:t>- Оставьте </a:t>
            </a:r>
            <a:r>
              <a:rPr lang="ru-RU" sz="2400" dirty="0">
                <a:latin typeface="Times New Roman" panose="02020603050405020304" pitchFamily="18" charset="0"/>
                <a:cs typeface="Times New Roman" panose="02020603050405020304" pitchFamily="18" charset="0"/>
              </a:rPr>
              <a:t>все необходимое оборудование в изоляторе / изолированной зоне до тех пор, пока оно не потребуется</a:t>
            </a:r>
          </a:p>
          <a:p>
            <a:pPr marL="0" indent="0">
              <a:buNone/>
            </a:pPr>
            <a:r>
              <a:rPr lang="ru-RU" sz="2400" dirty="0" smtClean="0">
                <a:latin typeface="Times New Roman" panose="02020603050405020304" pitchFamily="18" charset="0"/>
                <a:cs typeface="Times New Roman" panose="02020603050405020304" pitchFamily="18" charset="0"/>
              </a:rPr>
              <a:t>- По </a:t>
            </a:r>
            <a:r>
              <a:rPr lang="ru-RU" sz="2400" dirty="0">
                <a:latin typeface="Times New Roman" panose="02020603050405020304" pitchFamily="18" charset="0"/>
                <a:cs typeface="Times New Roman" panose="02020603050405020304" pitchFamily="18" charset="0"/>
              </a:rPr>
              <a:t>возможности используйте только выделенное оборудование – проведите обеззараживание всего многоразового оборудования между каждым использованием и перед его выносом из изолятора (при выписке)</a:t>
            </a:r>
          </a:p>
          <a:p>
            <a:pPr marL="0" indent="0">
              <a:buNone/>
            </a:pPr>
            <a:r>
              <a:rPr lang="ru-RU" sz="2400" dirty="0" smtClean="0">
                <a:latin typeface="Times New Roman" panose="02020603050405020304" pitchFamily="18" charset="0"/>
                <a:cs typeface="Times New Roman" panose="02020603050405020304" pitchFamily="18" charset="0"/>
              </a:rPr>
              <a:t>- Осторожно </a:t>
            </a:r>
            <a:r>
              <a:rPr lang="ru-RU" sz="2400" dirty="0">
                <a:latin typeface="Times New Roman" panose="02020603050405020304" pitchFamily="18" charset="0"/>
                <a:cs typeface="Times New Roman" panose="02020603050405020304" pitchFamily="18" charset="0"/>
              </a:rPr>
              <a:t>обращайтесь и утилизируйте отходы из изолятора</a:t>
            </a:r>
          </a:p>
          <a:p>
            <a:pPr marL="0" indent="0">
              <a:buNone/>
            </a:pPr>
            <a:endParaRPr lang="ru-RU" dirty="0"/>
          </a:p>
        </p:txBody>
      </p:sp>
      <p:pic>
        <p:nvPicPr>
          <p:cNvPr id="4"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29652" y="142857"/>
            <a:ext cx="578272" cy="387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65321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865"/>
            <a:ext cx="8229600" cy="756427"/>
          </a:xfrm>
        </p:spPr>
        <p:txBody>
          <a:bodyPr>
            <a:noAutofit/>
          </a:bodyPr>
          <a:lstStyle/>
          <a:p>
            <a:pPr algn="ctr"/>
            <a:r>
              <a:rPr lang="ru-RU" sz="2400" b="1" dirty="0">
                <a:latin typeface="Times New Roman" panose="02020603050405020304" pitchFamily="18" charset="0"/>
                <a:cs typeface="Times New Roman" panose="02020603050405020304" pitchFamily="18" charset="0"/>
              </a:rPr>
              <a:t>Перечень эпидемиологических показаний пациентов подлежащих изолированию</a:t>
            </a:r>
            <a:r>
              <a:rPr lang="ru-RU" sz="2400" b="1" dirty="0" smtClean="0">
                <a:latin typeface="Times New Roman" panose="02020603050405020304" pitchFamily="18" charset="0"/>
                <a:cs typeface="Times New Roman" panose="02020603050405020304" pitchFamily="18" charset="0"/>
              </a:rPr>
              <a:t>:</a:t>
            </a:r>
            <a:endParaRPr lang="ru-RU" sz="2400" b="1" dirty="0">
              <a:latin typeface="Times New Roman" panose="02020603050405020304" pitchFamily="18" charset="0"/>
              <a:cs typeface="Times New Roman" panose="02020603050405020304" pitchFamily="18" charset="0"/>
            </a:endParaRPr>
          </a:p>
        </p:txBody>
      </p:sp>
      <p:pic>
        <p:nvPicPr>
          <p:cNvPr id="5"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29652" y="142857"/>
            <a:ext cx="578272" cy="387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Таблица 7"/>
          <p:cNvGraphicFramePr>
            <a:graphicFrameLocks noGrp="1"/>
          </p:cNvGraphicFramePr>
          <p:nvPr/>
        </p:nvGraphicFramePr>
        <p:xfrm>
          <a:off x="285720" y="1071550"/>
          <a:ext cx="8572560" cy="4466798"/>
        </p:xfrm>
        <a:graphic>
          <a:graphicData uri="http://schemas.openxmlformats.org/drawingml/2006/table">
            <a:tbl>
              <a:tblPr/>
              <a:tblGrid>
                <a:gridCol w="387389"/>
                <a:gridCol w="5423456"/>
                <a:gridCol w="2761715"/>
              </a:tblGrid>
              <a:tr h="504225">
                <a:tc>
                  <a:txBody>
                    <a:bodyPr/>
                    <a:lstStyle/>
                    <a:p>
                      <a:pPr>
                        <a:lnSpc>
                          <a:spcPct val="115000"/>
                        </a:lnSpc>
                        <a:spcAft>
                          <a:spcPts val="0"/>
                        </a:spcAft>
                      </a:pPr>
                      <a:r>
                        <a:rPr lang="ru-RU" sz="1600" b="1" dirty="0" smtClean="0">
                          <a:latin typeface="Times New Roman" pitchFamily="18" charset="0"/>
                          <a:ea typeface="Times New Roman"/>
                          <a:cs typeface="Times New Roman" pitchFamily="18" charset="0"/>
                        </a:rPr>
                        <a:t>№ </a:t>
                      </a:r>
                      <a:endParaRPr lang="ru-RU" sz="1600" dirty="0">
                        <a:latin typeface="Times New Roman" pitchFamily="18" charset="0"/>
                        <a:ea typeface="Times New Roman"/>
                        <a:cs typeface="Times New Roman" pitchFamily="18" charset="0"/>
                      </a:endParaRPr>
                    </a:p>
                  </a:txBody>
                  <a:tcPr marL="47986" marR="47986" marT="888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0"/>
                        </a:spcAft>
                      </a:pPr>
                      <a:r>
                        <a:rPr lang="ru-RU" sz="1600" b="1" dirty="0">
                          <a:latin typeface="Times New Roman" pitchFamily="18" charset="0"/>
                          <a:ea typeface="Times New Roman"/>
                          <a:cs typeface="Times New Roman" pitchFamily="18" charset="0"/>
                        </a:rPr>
                        <a:t>Наименование инфекции </a:t>
                      </a:r>
                      <a:endParaRPr lang="ru-RU" sz="1600" dirty="0">
                        <a:latin typeface="Times New Roman" pitchFamily="18" charset="0"/>
                        <a:ea typeface="Times New Roman"/>
                        <a:cs typeface="Times New Roman" pitchFamily="18" charset="0"/>
                      </a:endParaRPr>
                    </a:p>
                  </a:txBody>
                  <a:tcPr marL="47986" marR="47986" marT="888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0"/>
                        </a:spcAft>
                      </a:pPr>
                      <a:r>
                        <a:rPr lang="ru-RU" sz="1600" b="1">
                          <a:latin typeface="Times New Roman" pitchFamily="18" charset="0"/>
                          <a:ea typeface="Times New Roman"/>
                          <a:cs typeface="Times New Roman" pitchFamily="18" charset="0"/>
                        </a:rPr>
                        <a:t>Снятие режима изоляции  (один из критериев) </a:t>
                      </a:r>
                      <a:endParaRPr lang="ru-RU" sz="1600">
                        <a:latin typeface="Times New Roman" pitchFamily="18" charset="0"/>
                        <a:ea typeface="Times New Roman"/>
                        <a:cs typeface="Times New Roman" pitchFamily="18" charset="0"/>
                      </a:endParaRPr>
                    </a:p>
                  </a:txBody>
                  <a:tcPr marL="47986" marR="47986" marT="888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tr>
              <a:tr h="992963">
                <a:tc>
                  <a:txBody>
                    <a:bodyPr/>
                    <a:lstStyle/>
                    <a:p>
                      <a:pPr>
                        <a:lnSpc>
                          <a:spcPct val="115000"/>
                        </a:lnSpc>
                        <a:spcAft>
                          <a:spcPts val="0"/>
                        </a:spcAft>
                      </a:pPr>
                      <a:r>
                        <a:rPr lang="ru-RU" sz="1600" dirty="0" smtClean="0">
                          <a:latin typeface="Times New Roman" pitchFamily="18" charset="0"/>
                          <a:ea typeface="Times New Roman"/>
                          <a:cs typeface="Times New Roman" pitchFamily="18" charset="0"/>
                        </a:rPr>
                        <a:t>1</a:t>
                      </a:r>
                      <a:endParaRPr lang="ru-RU" sz="1600" dirty="0">
                        <a:latin typeface="Times New Roman" pitchFamily="18" charset="0"/>
                        <a:ea typeface="Times New Roman"/>
                        <a:cs typeface="Times New Roman" pitchFamily="18" charset="0"/>
                      </a:endParaRPr>
                    </a:p>
                  </a:txBody>
                  <a:tcPr marL="47986" marR="47986" marT="888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0"/>
                        </a:spcAft>
                      </a:pPr>
                      <a:r>
                        <a:rPr lang="ru-RU" sz="1600" dirty="0">
                          <a:latin typeface="Times New Roman" pitchFamily="18" charset="0"/>
                          <a:ea typeface="Times New Roman"/>
                          <a:cs typeface="Times New Roman" pitchFamily="18" charset="0"/>
                        </a:rPr>
                        <a:t>Инфекции, вызванные  </a:t>
                      </a:r>
                      <a:r>
                        <a:rPr lang="ru-RU" sz="1600" dirty="0" err="1">
                          <a:latin typeface="Times New Roman" pitchFamily="18" charset="0"/>
                          <a:ea typeface="Times New Roman"/>
                          <a:cs typeface="Times New Roman" pitchFamily="18" charset="0"/>
                        </a:rPr>
                        <a:t>Staphylococcus</a:t>
                      </a:r>
                      <a:r>
                        <a:rPr lang="ru-RU" sz="1600" dirty="0">
                          <a:latin typeface="Times New Roman" pitchFamily="18" charset="0"/>
                          <a:ea typeface="Times New Roman"/>
                          <a:cs typeface="Times New Roman" pitchFamily="18" charset="0"/>
                        </a:rPr>
                        <a:t> </a:t>
                      </a:r>
                      <a:r>
                        <a:rPr lang="ru-RU" sz="1600" dirty="0" err="1">
                          <a:latin typeface="Times New Roman" pitchFamily="18" charset="0"/>
                          <a:ea typeface="Times New Roman"/>
                          <a:cs typeface="Times New Roman" pitchFamily="18" charset="0"/>
                        </a:rPr>
                        <a:t>aureus</a:t>
                      </a:r>
                      <a:r>
                        <a:rPr lang="ru-RU" sz="1600" dirty="0">
                          <a:latin typeface="Times New Roman" pitchFamily="18" charset="0"/>
                          <a:ea typeface="Times New Roman"/>
                          <a:cs typeface="Times New Roman" pitchFamily="18" charset="0"/>
                        </a:rPr>
                        <a:t>, </a:t>
                      </a:r>
                      <a:r>
                        <a:rPr lang="ru-RU" sz="1600" dirty="0" err="1">
                          <a:latin typeface="Times New Roman" pitchFamily="18" charset="0"/>
                          <a:ea typeface="Times New Roman"/>
                          <a:cs typeface="Times New Roman" pitchFamily="18" charset="0"/>
                        </a:rPr>
                        <a:t>Pseudomonas</a:t>
                      </a:r>
                      <a:r>
                        <a:rPr lang="ru-RU" sz="1600" dirty="0">
                          <a:latin typeface="Times New Roman" pitchFamily="18" charset="0"/>
                          <a:ea typeface="Times New Roman"/>
                          <a:cs typeface="Times New Roman" pitchFamily="18" charset="0"/>
                        </a:rPr>
                        <a:t> </a:t>
                      </a:r>
                      <a:r>
                        <a:rPr lang="ru-RU" sz="1600" dirty="0" err="1">
                          <a:latin typeface="Times New Roman" pitchFamily="18" charset="0"/>
                          <a:ea typeface="Times New Roman"/>
                          <a:cs typeface="Times New Roman" pitchFamily="18" charset="0"/>
                        </a:rPr>
                        <a:t>aeruginosa</a:t>
                      </a:r>
                      <a:r>
                        <a:rPr lang="ru-RU" sz="1600" dirty="0">
                          <a:latin typeface="Times New Roman" pitchFamily="18" charset="0"/>
                          <a:ea typeface="Times New Roman"/>
                          <a:cs typeface="Times New Roman" pitchFamily="18" charset="0"/>
                        </a:rPr>
                        <a:t> 10</a:t>
                      </a:r>
                      <a:r>
                        <a:rPr lang="ru-RU" sz="1600" baseline="30000" dirty="0">
                          <a:latin typeface="Times New Roman" pitchFamily="18" charset="0"/>
                          <a:ea typeface="Times New Roman"/>
                          <a:cs typeface="Times New Roman" pitchFamily="18" charset="0"/>
                        </a:rPr>
                        <a:t>5</a:t>
                      </a:r>
                      <a:r>
                        <a:rPr lang="ru-RU" sz="1600" dirty="0">
                          <a:latin typeface="Times New Roman" pitchFamily="18" charset="0"/>
                          <a:ea typeface="Times New Roman"/>
                          <a:cs typeface="Times New Roman" pitchFamily="18" charset="0"/>
                        </a:rPr>
                        <a:t>(и выше)  и другими микроорганизмами, резистентные к </a:t>
                      </a:r>
                      <a:r>
                        <a:rPr lang="ru-RU" sz="1600" dirty="0" err="1">
                          <a:latin typeface="Times New Roman" pitchFamily="18" charset="0"/>
                          <a:ea typeface="Times New Roman"/>
                          <a:cs typeface="Times New Roman" pitchFamily="18" charset="0"/>
                        </a:rPr>
                        <a:t>цефалоспаринам</a:t>
                      </a:r>
                      <a:r>
                        <a:rPr lang="ru-RU" sz="1600" dirty="0">
                          <a:latin typeface="Times New Roman" pitchFamily="18" charset="0"/>
                          <a:ea typeface="Times New Roman"/>
                          <a:cs typeface="Times New Roman" pitchFamily="18" charset="0"/>
                        </a:rPr>
                        <a:t>, </a:t>
                      </a:r>
                      <a:r>
                        <a:rPr lang="ru-RU" sz="1600" dirty="0" err="1">
                          <a:latin typeface="Times New Roman" pitchFamily="18" charset="0"/>
                          <a:ea typeface="Times New Roman"/>
                          <a:cs typeface="Times New Roman" pitchFamily="18" charset="0"/>
                        </a:rPr>
                        <a:t>метициллин</a:t>
                      </a:r>
                      <a:r>
                        <a:rPr lang="ru-RU" sz="1600" dirty="0">
                          <a:latin typeface="Times New Roman" pitchFamily="18" charset="0"/>
                          <a:ea typeface="Times New Roman"/>
                          <a:cs typeface="Times New Roman" pitchFamily="18" charset="0"/>
                        </a:rPr>
                        <a:t> (</a:t>
                      </a:r>
                      <a:r>
                        <a:rPr lang="ru-RU" sz="1600" dirty="0" err="1">
                          <a:latin typeface="Times New Roman" pitchFamily="18" charset="0"/>
                          <a:ea typeface="Times New Roman"/>
                          <a:cs typeface="Times New Roman" pitchFamily="18" charset="0"/>
                        </a:rPr>
                        <a:t>оксациллин</a:t>
                      </a:r>
                      <a:r>
                        <a:rPr lang="ru-RU" sz="1600" dirty="0">
                          <a:latin typeface="Times New Roman" pitchFamily="18" charset="0"/>
                          <a:ea typeface="Times New Roman"/>
                          <a:cs typeface="Times New Roman" pitchFamily="18" charset="0"/>
                        </a:rPr>
                        <a:t>)-резистентным золотистым стафилококком </a:t>
                      </a:r>
                      <a:r>
                        <a:rPr lang="en-US" sz="1600" dirty="0">
                          <a:latin typeface="Times New Roman" pitchFamily="18" charset="0"/>
                          <a:ea typeface="Times New Roman"/>
                          <a:cs typeface="Times New Roman" pitchFamily="18" charset="0"/>
                        </a:rPr>
                        <a:t>MRSA</a:t>
                      </a:r>
                      <a:r>
                        <a:rPr lang="ru-RU" sz="1600" dirty="0">
                          <a:latin typeface="Times New Roman" pitchFamily="18" charset="0"/>
                          <a:ea typeface="Times New Roman"/>
                          <a:cs typeface="Times New Roman" pitchFamily="18" charset="0"/>
                        </a:rPr>
                        <a:t> или </a:t>
                      </a:r>
                      <a:r>
                        <a:rPr lang="ru-RU" sz="1600" dirty="0" err="1">
                          <a:latin typeface="Times New Roman" pitchFamily="18" charset="0"/>
                          <a:ea typeface="Times New Roman"/>
                          <a:cs typeface="Times New Roman" pitchFamily="18" charset="0"/>
                        </a:rPr>
                        <a:t>ванкомицинрезистентным</a:t>
                      </a:r>
                      <a:r>
                        <a:rPr lang="ru-RU" sz="1600" dirty="0">
                          <a:latin typeface="Times New Roman" pitchFamily="18" charset="0"/>
                          <a:ea typeface="Times New Roman"/>
                          <a:cs typeface="Times New Roman" pitchFamily="18" charset="0"/>
                        </a:rPr>
                        <a:t> энтерококком:  Пневмония, менингит, сепсис  и т.д. </a:t>
                      </a:r>
                    </a:p>
                  </a:txBody>
                  <a:tcPr marL="47986" marR="47986" marT="888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0"/>
                        </a:spcAft>
                      </a:pPr>
                      <a:r>
                        <a:rPr lang="ru-RU" sz="1600">
                          <a:latin typeface="Times New Roman" pitchFamily="18" charset="0"/>
                          <a:ea typeface="Times New Roman"/>
                          <a:cs typeface="Times New Roman" pitchFamily="18" charset="0"/>
                        </a:rPr>
                        <a:t>Отрицательный бак.посев, исчезновение клинических симптомов, заключение инфекциониста </a:t>
                      </a:r>
                    </a:p>
                  </a:txBody>
                  <a:tcPr marL="47986" marR="47986" marT="888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2DEEF"/>
                    </a:solidFill>
                  </a:tcPr>
                </a:tc>
              </a:tr>
              <a:tr h="452248">
                <a:tc>
                  <a:txBody>
                    <a:bodyPr/>
                    <a:lstStyle/>
                    <a:p>
                      <a:pPr>
                        <a:lnSpc>
                          <a:spcPct val="115000"/>
                        </a:lnSpc>
                        <a:spcAft>
                          <a:spcPts val="0"/>
                        </a:spcAft>
                      </a:pPr>
                      <a:r>
                        <a:rPr lang="x-none" sz="1600" b="1" kern="1200">
                          <a:solidFill>
                            <a:srgbClr val="000000"/>
                          </a:solidFill>
                          <a:latin typeface="Times New Roman" pitchFamily="18" charset="0"/>
                          <a:ea typeface="Times New Roman"/>
                          <a:cs typeface="Times New Roman" pitchFamily="18" charset="0"/>
                        </a:rPr>
                        <a:t>2</a:t>
                      </a:r>
                      <a:r>
                        <a:rPr lang="x-none" sz="1600" b="1" kern="1200">
                          <a:solidFill>
                            <a:srgbClr val="000000"/>
                          </a:solidFill>
                          <a:latin typeface="Times New Roman" pitchFamily="18" charset="0"/>
                          <a:ea typeface="Tahoma"/>
                          <a:cs typeface="Times New Roman" pitchFamily="18" charset="0"/>
                        </a:rPr>
                        <a:t> </a:t>
                      </a:r>
                      <a:endParaRPr lang="ru-RU" sz="1600">
                        <a:latin typeface="Times New Roman" pitchFamily="18" charset="0"/>
                        <a:ea typeface="Times New Roman"/>
                        <a:cs typeface="Times New Roman" pitchFamily="18" charset="0"/>
                      </a:endParaRPr>
                    </a:p>
                  </a:txBody>
                  <a:tcPr marL="47986" marR="47986" marT="888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2DEEF"/>
                    </a:solidFill>
                  </a:tcPr>
                </a:tc>
                <a:tc>
                  <a:txBody>
                    <a:bodyPr/>
                    <a:lstStyle/>
                    <a:p>
                      <a:pPr algn="just">
                        <a:lnSpc>
                          <a:spcPct val="115000"/>
                        </a:lnSpc>
                        <a:spcAft>
                          <a:spcPts val="0"/>
                        </a:spcAft>
                      </a:pPr>
                      <a:r>
                        <a:rPr lang="x-none" sz="1600" b="1" kern="1200">
                          <a:solidFill>
                            <a:srgbClr val="000000"/>
                          </a:solidFill>
                          <a:latin typeface="Times New Roman" pitchFamily="18" charset="0"/>
                          <a:ea typeface="Times New Roman"/>
                          <a:cs typeface="Times New Roman" pitchFamily="18" charset="0"/>
                        </a:rPr>
                        <a:t>Карантинные инфекции согласно указания ДООЗ РК</a:t>
                      </a:r>
                      <a:r>
                        <a:rPr lang="x-none" sz="1600" b="1" kern="1200">
                          <a:solidFill>
                            <a:srgbClr val="000000"/>
                          </a:solidFill>
                          <a:latin typeface="Times New Roman" pitchFamily="18" charset="0"/>
                          <a:ea typeface="Tahoma"/>
                          <a:cs typeface="Times New Roman" pitchFamily="18" charset="0"/>
                        </a:rPr>
                        <a:t> </a:t>
                      </a:r>
                      <a:endParaRPr lang="ru-RU" sz="1600" dirty="0">
                        <a:latin typeface="Times New Roman" pitchFamily="18" charset="0"/>
                        <a:ea typeface="Times New Roman"/>
                        <a:cs typeface="Times New Roman" pitchFamily="18" charset="0"/>
                      </a:endParaRPr>
                    </a:p>
                  </a:txBody>
                  <a:tcPr marL="47986" marR="47986" marT="888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0"/>
                        </a:spcAft>
                      </a:pPr>
                      <a:r>
                        <a:rPr lang="x-none" sz="1600" b="1" kern="1200">
                          <a:solidFill>
                            <a:srgbClr val="000000"/>
                          </a:solidFill>
                          <a:latin typeface="Times New Roman" pitchFamily="18" charset="0"/>
                          <a:ea typeface="Times New Roman"/>
                          <a:cs typeface="Times New Roman" pitchFamily="18" charset="0"/>
                        </a:rPr>
                        <a:t>После снятия карантина</a:t>
                      </a:r>
                      <a:r>
                        <a:rPr lang="x-none" sz="1600" b="1" kern="1200">
                          <a:solidFill>
                            <a:srgbClr val="000000"/>
                          </a:solidFill>
                          <a:latin typeface="Times New Roman" pitchFamily="18" charset="0"/>
                          <a:ea typeface="Tahoma"/>
                          <a:cs typeface="Times New Roman" pitchFamily="18" charset="0"/>
                        </a:rPr>
                        <a:t> </a:t>
                      </a:r>
                      <a:endParaRPr lang="ru-RU" sz="1600" dirty="0">
                        <a:latin typeface="Times New Roman" pitchFamily="18" charset="0"/>
                        <a:ea typeface="Times New Roman"/>
                        <a:cs typeface="Times New Roman" pitchFamily="18" charset="0"/>
                      </a:endParaRPr>
                    </a:p>
                  </a:txBody>
                  <a:tcPr marL="47986" marR="47986" marT="888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2DEEF"/>
                    </a:solidFill>
                  </a:tcPr>
                </a:tc>
              </a:tr>
              <a:tr h="614014">
                <a:tc>
                  <a:txBody>
                    <a:bodyPr/>
                    <a:lstStyle/>
                    <a:p>
                      <a:pPr>
                        <a:lnSpc>
                          <a:spcPts val="1570"/>
                        </a:lnSpc>
                        <a:spcAft>
                          <a:spcPts val="0"/>
                        </a:spcAft>
                      </a:pPr>
                      <a:r>
                        <a:rPr lang="x-none" sz="1600" kern="1200">
                          <a:solidFill>
                            <a:srgbClr val="000000"/>
                          </a:solidFill>
                          <a:latin typeface="Times New Roman" pitchFamily="18" charset="0"/>
                          <a:ea typeface="Times New Roman"/>
                          <a:cs typeface="Times New Roman" pitchFamily="18" charset="0"/>
                        </a:rPr>
                        <a:t>3</a:t>
                      </a:r>
                      <a:r>
                        <a:rPr lang="x-none" sz="1600" kern="1200">
                          <a:solidFill>
                            <a:srgbClr val="000000"/>
                          </a:solidFill>
                          <a:latin typeface="Times New Roman" pitchFamily="18" charset="0"/>
                          <a:ea typeface="Tahoma"/>
                          <a:cs typeface="Times New Roman" pitchFamily="18" charset="0"/>
                        </a:rPr>
                        <a:t> </a:t>
                      </a:r>
                      <a:endParaRPr lang="ru-RU" sz="1600">
                        <a:latin typeface="Times New Roman" pitchFamily="18" charset="0"/>
                        <a:ea typeface="Times New Roman"/>
                        <a:cs typeface="Times New Roman" pitchFamily="18" charset="0"/>
                      </a:endParaRPr>
                    </a:p>
                  </a:txBody>
                  <a:tcPr marL="47986" marR="47986" marT="888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2DEEF"/>
                    </a:solidFill>
                  </a:tcPr>
                </a:tc>
                <a:tc>
                  <a:txBody>
                    <a:bodyPr/>
                    <a:lstStyle/>
                    <a:p>
                      <a:pPr algn="just">
                        <a:lnSpc>
                          <a:spcPct val="115000"/>
                        </a:lnSpc>
                        <a:spcAft>
                          <a:spcPts val="0"/>
                        </a:spcAft>
                      </a:pPr>
                      <a:r>
                        <a:rPr lang="x-none" sz="1600" kern="1200">
                          <a:solidFill>
                            <a:srgbClr val="000000"/>
                          </a:solidFill>
                          <a:latin typeface="Times New Roman" pitchFamily="18" charset="0"/>
                          <a:ea typeface="Times New Roman"/>
                          <a:cs typeface="Times New Roman" pitchFamily="18" charset="0"/>
                        </a:rPr>
                        <a:t>ОРВИ, ОРЗ, грипп и другие воздушно-капельные инфекции </a:t>
                      </a:r>
                      <a:endParaRPr lang="ru-RU" sz="1600">
                        <a:latin typeface="Times New Roman" pitchFamily="18" charset="0"/>
                        <a:ea typeface="Times New Roman"/>
                        <a:cs typeface="Times New Roman" pitchFamily="18" charset="0"/>
                      </a:endParaRPr>
                    </a:p>
                    <a:p>
                      <a:pPr algn="just">
                        <a:lnSpc>
                          <a:spcPts val="1570"/>
                        </a:lnSpc>
                        <a:spcAft>
                          <a:spcPts val="0"/>
                        </a:spcAft>
                      </a:pPr>
                      <a:r>
                        <a:rPr lang="ru-RU" sz="1600" kern="1200">
                          <a:solidFill>
                            <a:srgbClr val="000000"/>
                          </a:solidFill>
                          <a:latin typeface="Times New Roman" pitchFamily="18" charset="0"/>
                          <a:ea typeface="Times New Roman"/>
                          <a:cs typeface="Times New Roman" pitchFamily="18" charset="0"/>
                        </a:rPr>
                        <a:t> </a:t>
                      </a:r>
                      <a:r>
                        <a:rPr lang="ru-RU" sz="1600" kern="1200">
                          <a:solidFill>
                            <a:srgbClr val="000000"/>
                          </a:solidFill>
                          <a:latin typeface="Times New Roman" pitchFamily="18" charset="0"/>
                          <a:ea typeface="Tahoma"/>
                          <a:cs typeface="Times New Roman" pitchFamily="18" charset="0"/>
                        </a:rPr>
                        <a:t> </a:t>
                      </a:r>
                      <a:endParaRPr lang="ru-RU" sz="1600">
                        <a:latin typeface="Times New Roman" pitchFamily="18" charset="0"/>
                        <a:ea typeface="Times New Roman"/>
                        <a:cs typeface="Times New Roman" pitchFamily="18" charset="0"/>
                      </a:endParaRPr>
                    </a:p>
                  </a:txBody>
                  <a:tcPr marL="47986" marR="47986" marT="888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2DEEF"/>
                    </a:solidFill>
                  </a:tcPr>
                </a:tc>
                <a:tc>
                  <a:txBody>
                    <a:bodyPr/>
                    <a:lstStyle/>
                    <a:p>
                      <a:pPr>
                        <a:lnSpc>
                          <a:spcPts val="1570"/>
                        </a:lnSpc>
                        <a:spcAft>
                          <a:spcPts val="0"/>
                        </a:spcAft>
                      </a:pPr>
                      <a:r>
                        <a:rPr lang="x-none" sz="1600" kern="1200">
                          <a:solidFill>
                            <a:srgbClr val="000000"/>
                          </a:solidFill>
                          <a:latin typeface="Times New Roman" pitchFamily="18" charset="0"/>
                          <a:ea typeface="Times New Roman"/>
                          <a:cs typeface="Times New Roman" pitchFamily="18" charset="0"/>
                        </a:rPr>
                        <a:t>Перевод в инфекционную больницу</a:t>
                      </a:r>
                      <a:r>
                        <a:rPr lang="x-none" sz="1600" kern="1200">
                          <a:solidFill>
                            <a:srgbClr val="000000"/>
                          </a:solidFill>
                          <a:latin typeface="Times New Roman" pitchFamily="18" charset="0"/>
                          <a:ea typeface="Tahoma"/>
                          <a:cs typeface="Times New Roman" pitchFamily="18" charset="0"/>
                        </a:rPr>
                        <a:t> </a:t>
                      </a:r>
                      <a:endParaRPr lang="ru-RU" sz="1600" dirty="0">
                        <a:latin typeface="Times New Roman" pitchFamily="18" charset="0"/>
                        <a:ea typeface="Times New Roman"/>
                        <a:cs typeface="Times New Roman" pitchFamily="18" charset="0"/>
                      </a:endParaRPr>
                    </a:p>
                  </a:txBody>
                  <a:tcPr marL="47986" marR="47986" marT="888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2DEEF"/>
                    </a:solidFill>
                  </a:tcPr>
                </a:tc>
              </a:tr>
              <a:tr h="504225">
                <a:tc>
                  <a:txBody>
                    <a:bodyPr/>
                    <a:lstStyle/>
                    <a:p>
                      <a:pPr>
                        <a:lnSpc>
                          <a:spcPct val="115000"/>
                        </a:lnSpc>
                        <a:spcAft>
                          <a:spcPts val="0"/>
                        </a:spcAft>
                      </a:pPr>
                      <a:r>
                        <a:rPr lang="x-none" sz="1600" kern="1200">
                          <a:solidFill>
                            <a:srgbClr val="000000"/>
                          </a:solidFill>
                          <a:latin typeface="Times New Roman" pitchFamily="18" charset="0"/>
                          <a:ea typeface="Times New Roman"/>
                          <a:cs typeface="Times New Roman" pitchFamily="18" charset="0"/>
                        </a:rPr>
                        <a:t>4</a:t>
                      </a:r>
                      <a:r>
                        <a:rPr lang="x-none" sz="1600" kern="1200">
                          <a:solidFill>
                            <a:srgbClr val="000000"/>
                          </a:solidFill>
                          <a:latin typeface="Times New Roman" pitchFamily="18" charset="0"/>
                          <a:ea typeface="Tahoma"/>
                          <a:cs typeface="Times New Roman" pitchFamily="18" charset="0"/>
                        </a:rPr>
                        <a:t> </a:t>
                      </a:r>
                      <a:endParaRPr lang="ru-RU" sz="1600" dirty="0">
                        <a:latin typeface="Times New Roman" pitchFamily="18" charset="0"/>
                        <a:ea typeface="Times New Roman"/>
                        <a:cs typeface="Times New Roman" pitchFamily="18" charset="0"/>
                      </a:endParaRPr>
                    </a:p>
                  </a:txBody>
                  <a:tcPr marL="47986" marR="47986" marT="888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2DEEF"/>
                    </a:solidFill>
                  </a:tcPr>
                </a:tc>
                <a:tc>
                  <a:txBody>
                    <a:bodyPr/>
                    <a:lstStyle/>
                    <a:p>
                      <a:pPr algn="just">
                        <a:lnSpc>
                          <a:spcPct val="115000"/>
                        </a:lnSpc>
                        <a:spcAft>
                          <a:spcPts val="0"/>
                        </a:spcAft>
                      </a:pPr>
                      <a:r>
                        <a:rPr lang="x-none" sz="1600" kern="1200">
                          <a:solidFill>
                            <a:srgbClr val="000000"/>
                          </a:solidFill>
                          <a:latin typeface="Times New Roman" pitchFamily="18" charset="0"/>
                          <a:ea typeface="Times New Roman"/>
                          <a:cs typeface="Times New Roman" pitchFamily="18" charset="0"/>
                        </a:rPr>
                        <a:t>Туберкулез </a:t>
                      </a:r>
                      <a:endParaRPr lang="ru-RU" sz="1600" dirty="0">
                        <a:latin typeface="Times New Roman" pitchFamily="18" charset="0"/>
                        <a:ea typeface="Times New Roman"/>
                        <a:cs typeface="Times New Roman" pitchFamily="18" charset="0"/>
                      </a:endParaRPr>
                    </a:p>
                    <a:p>
                      <a:pPr algn="just">
                        <a:lnSpc>
                          <a:spcPct val="115000"/>
                        </a:lnSpc>
                        <a:spcAft>
                          <a:spcPts val="0"/>
                        </a:spcAft>
                      </a:pPr>
                      <a:r>
                        <a:rPr lang="x-none" sz="1600" kern="1200">
                          <a:solidFill>
                            <a:srgbClr val="000000"/>
                          </a:solidFill>
                          <a:latin typeface="Times New Roman" pitchFamily="18" charset="0"/>
                          <a:ea typeface="Times New Roman"/>
                          <a:cs typeface="Times New Roman" pitchFamily="18" charset="0"/>
                        </a:rPr>
                        <a:t> </a:t>
                      </a:r>
                      <a:r>
                        <a:rPr lang="x-none" sz="1600" kern="1200">
                          <a:solidFill>
                            <a:srgbClr val="000000"/>
                          </a:solidFill>
                          <a:latin typeface="Times New Roman" pitchFamily="18" charset="0"/>
                          <a:ea typeface="Tahoma"/>
                          <a:cs typeface="Times New Roman" pitchFamily="18" charset="0"/>
                        </a:rPr>
                        <a:t> </a:t>
                      </a:r>
                      <a:endParaRPr lang="ru-RU" sz="1600" dirty="0">
                        <a:latin typeface="Times New Roman" pitchFamily="18" charset="0"/>
                        <a:ea typeface="Times New Roman"/>
                        <a:cs typeface="Times New Roman" pitchFamily="18" charset="0"/>
                      </a:endParaRPr>
                    </a:p>
                  </a:txBody>
                  <a:tcPr marL="47986" marR="47986" marT="888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2DEEF"/>
                    </a:solidFill>
                  </a:tcPr>
                </a:tc>
                <a:tc>
                  <a:txBody>
                    <a:bodyPr/>
                    <a:lstStyle/>
                    <a:p>
                      <a:pPr algn="just">
                        <a:lnSpc>
                          <a:spcPct val="115000"/>
                        </a:lnSpc>
                        <a:spcAft>
                          <a:spcPts val="0"/>
                        </a:spcAft>
                      </a:pPr>
                      <a:r>
                        <a:rPr lang="x-none" sz="1600" kern="1200">
                          <a:solidFill>
                            <a:srgbClr val="000000"/>
                          </a:solidFill>
                          <a:latin typeface="Times New Roman" pitchFamily="18" charset="0"/>
                          <a:ea typeface="Times New Roman"/>
                          <a:cs typeface="Times New Roman" pitchFamily="18" charset="0"/>
                        </a:rPr>
                        <a:t>Перевод в туберкулезный диспансер</a:t>
                      </a:r>
                      <a:r>
                        <a:rPr lang="x-none" sz="1600" kern="1200">
                          <a:solidFill>
                            <a:srgbClr val="000000"/>
                          </a:solidFill>
                          <a:latin typeface="Times New Roman" pitchFamily="18" charset="0"/>
                          <a:ea typeface="Tahoma"/>
                          <a:cs typeface="Times New Roman" pitchFamily="18" charset="0"/>
                        </a:rPr>
                        <a:t> </a:t>
                      </a:r>
                      <a:endParaRPr lang="ru-RU" sz="1600" dirty="0">
                        <a:latin typeface="Times New Roman" pitchFamily="18" charset="0"/>
                        <a:ea typeface="Times New Roman"/>
                        <a:cs typeface="Times New Roman" pitchFamily="18" charset="0"/>
                      </a:endParaRPr>
                    </a:p>
                  </a:txBody>
                  <a:tcPr marL="47986" marR="47986" marT="888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2DEEF"/>
                    </a:solidFill>
                  </a:tcPr>
                </a:tc>
              </a:tr>
              <a:tr h="504225">
                <a:tc>
                  <a:txBody>
                    <a:bodyPr/>
                    <a:lstStyle/>
                    <a:p>
                      <a:pPr>
                        <a:lnSpc>
                          <a:spcPct val="115000"/>
                        </a:lnSpc>
                        <a:spcAft>
                          <a:spcPts val="0"/>
                        </a:spcAft>
                      </a:pPr>
                      <a:r>
                        <a:rPr lang="x-none" sz="1600" kern="1200" smtClean="0">
                          <a:solidFill>
                            <a:srgbClr val="000000"/>
                          </a:solidFill>
                          <a:latin typeface="Times New Roman" pitchFamily="18" charset="0"/>
                          <a:ea typeface="Times New Roman"/>
                          <a:cs typeface="Times New Roman" pitchFamily="18" charset="0"/>
                        </a:rPr>
                        <a:t>5</a:t>
                      </a:r>
                      <a:r>
                        <a:rPr lang="x-none" sz="1600" kern="1200" smtClean="0">
                          <a:solidFill>
                            <a:srgbClr val="000000"/>
                          </a:solidFill>
                          <a:latin typeface="Times New Roman" pitchFamily="18" charset="0"/>
                          <a:ea typeface="Tahoma"/>
                          <a:cs typeface="Times New Roman" pitchFamily="18" charset="0"/>
                        </a:rPr>
                        <a:t> </a:t>
                      </a:r>
                      <a:endParaRPr lang="ru-RU" sz="1600" dirty="0">
                        <a:latin typeface="Times New Roman" pitchFamily="18" charset="0"/>
                        <a:ea typeface="Times New Roman"/>
                        <a:cs typeface="Times New Roman" pitchFamily="18" charset="0"/>
                      </a:endParaRPr>
                    </a:p>
                  </a:txBody>
                  <a:tcPr marL="47986" marR="47986" marT="888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just">
                        <a:lnSpc>
                          <a:spcPct val="115000"/>
                        </a:lnSpc>
                        <a:spcAft>
                          <a:spcPts val="0"/>
                        </a:spcAft>
                      </a:pPr>
                      <a:r>
                        <a:rPr lang="x-none" sz="1600" kern="1200">
                          <a:solidFill>
                            <a:srgbClr val="000000"/>
                          </a:solidFill>
                          <a:latin typeface="Times New Roman" pitchFamily="18" charset="0"/>
                          <a:ea typeface="Times New Roman"/>
                          <a:cs typeface="Times New Roman" pitchFamily="18" charset="0"/>
                        </a:rPr>
                        <a:t>Подозрение на инфекцию различной этиологии</a:t>
                      </a:r>
                      <a:r>
                        <a:rPr lang="x-none" sz="1600" kern="1200">
                          <a:solidFill>
                            <a:srgbClr val="000000"/>
                          </a:solidFill>
                          <a:latin typeface="Times New Roman" pitchFamily="18" charset="0"/>
                          <a:ea typeface="Tahoma"/>
                          <a:cs typeface="Times New Roman" pitchFamily="18" charset="0"/>
                        </a:rPr>
                        <a:t> </a:t>
                      </a:r>
                      <a:endParaRPr lang="ru-RU" sz="1600">
                        <a:latin typeface="Times New Roman" pitchFamily="18" charset="0"/>
                        <a:ea typeface="Times New Roman"/>
                        <a:cs typeface="Times New Roman" pitchFamily="18" charset="0"/>
                      </a:endParaRPr>
                    </a:p>
                  </a:txBody>
                  <a:tcPr marL="47986" marR="47986" marT="888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just">
                        <a:lnSpc>
                          <a:spcPct val="115000"/>
                        </a:lnSpc>
                        <a:spcAft>
                          <a:spcPts val="0"/>
                        </a:spcAft>
                      </a:pPr>
                      <a:r>
                        <a:rPr lang="x-none" sz="1600" kern="1200">
                          <a:solidFill>
                            <a:srgbClr val="000000"/>
                          </a:solidFill>
                          <a:latin typeface="Times New Roman" pitchFamily="18" charset="0"/>
                          <a:ea typeface="Times New Roman"/>
                          <a:cs typeface="Times New Roman" pitchFamily="18" charset="0"/>
                        </a:rPr>
                        <a:t>Не подтверждение наличия той или иной инфекции</a:t>
                      </a:r>
                      <a:r>
                        <a:rPr lang="x-none" sz="1600" kern="1200">
                          <a:solidFill>
                            <a:srgbClr val="000000"/>
                          </a:solidFill>
                          <a:latin typeface="Times New Roman" pitchFamily="18" charset="0"/>
                          <a:ea typeface="Tahoma"/>
                          <a:cs typeface="Times New Roman" pitchFamily="18" charset="0"/>
                        </a:rPr>
                        <a:t> </a:t>
                      </a:r>
                      <a:endParaRPr lang="ru-RU" sz="1600" dirty="0">
                        <a:latin typeface="Times New Roman" pitchFamily="18" charset="0"/>
                        <a:ea typeface="Times New Roman"/>
                        <a:cs typeface="Times New Roman" pitchFamily="18" charset="0"/>
                      </a:endParaRPr>
                    </a:p>
                  </a:txBody>
                  <a:tcPr marL="47986" marR="47986" marT="888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r>
            </a:tbl>
          </a:graphicData>
        </a:graphic>
      </p:graphicFrame>
    </p:spTree>
    <p:extLst>
      <p:ext uri="{BB962C8B-B14F-4D97-AF65-F5344CB8AC3E}">
        <p14:creationId xmlns:p14="http://schemas.microsoft.com/office/powerpoint/2010/main" val="27295834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1197"/>
            <a:ext cx="7901014" cy="792088"/>
          </a:xfrm>
        </p:spPr>
        <p:txBody>
          <a:bodyPr>
            <a:normAutofit fontScale="90000"/>
          </a:bodyPr>
          <a:lstStyle/>
          <a:p>
            <a:pPr algn="ctr"/>
            <a:r>
              <a:rPr lang="kk-KZ" sz="2400" dirty="0" smtClean="0">
                <a:latin typeface="Times New Roman" panose="02020603050405020304" pitchFamily="18" charset="0"/>
                <a:cs typeface="Times New Roman" panose="02020603050405020304" pitchFamily="18" charset="0"/>
              </a:rPr>
              <a:t>Пояснение к использованию вывесок на дверях палат пациентов о контактных мерах предосторожности (КМП) для медицинского персонала</a:t>
            </a:r>
            <a:endParaRPr lang="ru-RU" sz="2400" dirty="0">
              <a:latin typeface="Times New Roman" panose="02020603050405020304" pitchFamily="18" charset="0"/>
              <a:cs typeface="Times New Roman" panose="02020603050405020304" pitchFamily="18" charset="0"/>
            </a:endParaRPr>
          </a:p>
        </p:txBody>
      </p:sp>
      <p:pic>
        <p:nvPicPr>
          <p:cNvPr id="5"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29652" y="142857"/>
            <a:ext cx="578272" cy="387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Таблица 5"/>
          <p:cNvGraphicFramePr>
            <a:graphicFrameLocks noGrp="1"/>
          </p:cNvGraphicFramePr>
          <p:nvPr/>
        </p:nvGraphicFramePr>
        <p:xfrm>
          <a:off x="214282" y="935193"/>
          <a:ext cx="8786874" cy="4409856"/>
        </p:xfrm>
        <a:graphic>
          <a:graphicData uri="http://schemas.openxmlformats.org/drawingml/2006/table">
            <a:tbl>
              <a:tblPr/>
              <a:tblGrid>
                <a:gridCol w="1173519"/>
                <a:gridCol w="2735415"/>
                <a:gridCol w="4877940"/>
              </a:tblGrid>
              <a:tr h="834552">
                <a:tc>
                  <a:txBody>
                    <a:bodyPr/>
                    <a:lstStyle/>
                    <a:p>
                      <a:pPr>
                        <a:lnSpc>
                          <a:spcPct val="115000"/>
                        </a:lnSpc>
                        <a:spcAft>
                          <a:spcPts val="0"/>
                        </a:spcAft>
                      </a:pPr>
                      <a:r>
                        <a:rPr lang="kk-KZ" sz="1200" b="1" dirty="0">
                          <a:latin typeface="Times New Roman" pitchFamily="18" charset="0"/>
                          <a:ea typeface="Times New Roman"/>
                          <a:cs typeface="Times New Roman" pitchFamily="18" charset="0"/>
                        </a:rPr>
                        <a:t>Виды  КМП </a:t>
                      </a:r>
                      <a:endParaRPr lang="ru-RU" sz="1200" dirty="0">
                        <a:latin typeface="Times New Roman" pitchFamily="18" charset="0"/>
                        <a:ea typeface="Times New Roman"/>
                        <a:cs typeface="Times New Roman" pitchFamily="18" charset="0"/>
                      </a:endParaRPr>
                    </a:p>
                  </a:txBody>
                  <a:tcPr marL="48338" marR="483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a:txBody>
                    <a:bodyPr/>
                    <a:lstStyle/>
                    <a:p>
                      <a:pPr>
                        <a:lnSpc>
                          <a:spcPct val="115000"/>
                        </a:lnSpc>
                        <a:spcAft>
                          <a:spcPts val="0"/>
                        </a:spcAft>
                      </a:pPr>
                      <a:r>
                        <a:rPr lang="kk-KZ" sz="1200" b="1" dirty="0">
                          <a:latin typeface="Times New Roman" pitchFamily="18" charset="0"/>
                          <a:ea typeface="Times New Roman"/>
                          <a:cs typeface="Times New Roman" pitchFamily="18" charset="0"/>
                        </a:rPr>
                        <a:t>Инфекционные заболевания, возбудители при которых  испльзуется  вывеска </a:t>
                      </a:r>
                      <a:endParaRPr lang="ru-RU" sz="1200" dirty="0">
                        <a:latin typeface="Times New Roman" pitchFamily="18" charset="0"/>
                        <a:ea typeface="Times New Roman"/>
                        <a:cs typeface="Times New Roman" pitchFamily="18" charset="0"/>
                      </a:endParaRPr>
                    </a:p>
                  </a:txBody>
                  <a:tcPr marL="48338" marR="483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a:txBody>
                    <a:bodyPr/>
                    <a:lstStyle/>
                    <a:p>
                      <a:pPr>
                        <a:lnSpc>
                          <a:spcPct val="115000"/>
                        </a:lnSpc>
                        <a:spcAft>
                          <a:spcPts val="0"/>
                        </a:spcAft>
                      </a:pPr>
                      <a:r>
                        <a:rPr lang="kk-KZ" sz="1200" b="1" dirty="0">
                          <a:latin typeface="Times New Roman" pitchFamily="18" charset="0"/>
                          <a:ea typeface="Times New Roman"/>
                          <a:cs typeface="Times New Roman" pitchFamily="18" charset="0"/>
                        </a:rPr>
                        <a:t>Необходимые задачи </a:t>
                      </a:r>
                      <a:endParaRPr lang="ru-RU" sz="1200" dirty="0">
                        <a:latin typeface="Times New Roman" pitchFamily="18" charset="0"/>
                        <a:ea typeface="Times New Roman"/>
                        <a:cs typeface="Times New Roman" pitchFamily="18" charset="0"/>
                      </a:endParaRPr>
                    </a:p>
                  </a:txBody>
                  <a:tcPr marL="48338" marR="483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r>
              <a:tr h="1241534">
                <a:tc>
                  <a:txBody>
                    <a:bodyPr/>
                    <a:lstStyle/>
                    <a:p>
                      <a:pPr>
                        <a:lnSpc>
                          <a:spcPct val="115000"/>
                        </a:lnSpc>
                        <a:spcAft>
                          <a:spcPts val="0"/>
                        </a:spcAft>
                      </a:pPr>
                      <a:r>
                        <a:rPr lang="kk-KZ" sz="1200" b="1" dirty="0">
                          <a:latin typeface="Times New Roman" pitchFamily="18" charset="0"/>
                          <a:ea typeface="Times New Roman"/>
                          <a:cs typeface="Times New Roman" pitchFamily="18" charset="0"/>
                        </a:rPr>
                        <a:t>Желтый  цвет </a:t>
                      </a:r>
                      <a:endParaRPr lang="ru-RU" sz="1200" dirty="0">
                        <a:latin typeface="Times New Roman" pitchFamily="18" charset="0"/>
                        <a:ea typeface="Times New Roman"/>
                        <a:cs typeface="Times New Roman" pitchFamily="18" charset="0"/>
                      </a:endParaRPr>
                    </a:p>
                  </a:txBody>
                  <a:tcPr marL="48338" marR="483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342900" lvl="0" indent="-342900">
                        <a:lnSpc>
                          <a:spcPct val="115000"/>
                        </a:lnSpc>
                        <a:spcAft>
                          <a:spcPts val="0"/>
                        </a:spcAft>
                        <a:buFont typeface="+mj-lt"/>
                        <a:buAutoNum type="arabicPeriod"/>
                        <a:tabLst>
                          <a:tab pos="457200" algn="l"/>
                        </a:tabLst>
                      </a:pPr>
                      <a:r>
                        <a:rPr lang="kk-KZ" sz="1200" dirty="0">
                          <a:latin typeface="Times New Roman" pitchFamily="18" charset="0"/>
                          <a:ea typeface="Times New Roman"/>
                          <a:cs typeface="Times New Roman" pitchFamily="18" charset="0"/>
                        </a:rPr>
                        <a:t>Респираторные  формы заболеваний </a:t>
                      </a:r>
                      <a:endParaRPr lang="ru-RU" sz="1200" dirty="0">
                        <a:latin typeface="Times New Roman" pitchFamily="18" charset="0"/>
                        <a:ea typeface="Times New Roman"/>
                        <a:cs typeface="Times New Roman" pitchFamily="18" charset="0"/>
                      </a:endParaRPr>
                    </a:p>
                    <a:p>
                      <a:pPr marL="342900" lvl="0" indent="-342900">
                        <a:lnSpc>
                          <a:spcPct val="115000"/>
                        </a:lnSpc>
                        <a:spcAft>
                          <a:spcPts val="0"/>
                        </a:spcAft>
                        <a:buFont typeface="+mj-lt"/>
                        <a:buAutoNum type="arabicParenR"/>
                        <a:tabLst>
                          <a:tab pos="457200" algn="l"/>
                        </a:tabLst>
                      </a:pPr>
                      <a:r>
                        <a:rPr lang="en-US" sz="1200" dirty="0">
                          <a:latin typeface="Times New Roman" pitchFamily="18" charset="0"/>
                          <a:ea typeface="Times New Roman"/>
                          <a:cs typeface="Times New Roman" pitchFamily="18" charset="0"/>
                        </a:rPr>
                        <a:t>VISA</a:t>
                      </a:r>
                      <a:r>
                        <a:rPr lang="ru-RU" sz="1200" dirty="0">
                          <a:latin typeface="Times New Roman" pitchFamily="18" charset="0"/>
                          <a:ea typeface="Times New Roman"/>
                          <a:cs typeface="Times New Roman" pitchFamily="18" charset="0"/>
                        </a:rPr>
                        <a:t> – </a:t>
                      </a:r>
                      <a:r>
                        <a:rPr lang="en-US" sz="1200" dirty="0">
                          <a:latin typeface="Times New Roman" pitchFamily="18" charset="0"/>
                          <a:ea typeface="Times New Roman"/>
                          <a:cs typeface="Times New Roman" pitchFamily="18" charset="0"/>
                        </a:rPr>
                        <a:t>S</a:t>
                      </a:r>
                      <a:r>
                        <a:rPr lang="ru-RU" sz="1200" dirty="0">
                          <a:latin typeface="Times New Roman" pitchFamily="18" charset="0"/>
                          <a:ea typeface="Times New Roman"/>
                          <a:cs typeface="Times New Roman" pitchFamily="18" charset="0"/>
                        </a:rPr>
                        <a:t>.</a:t>
                      </a:r>
                      <a:r>
                        <a:rPr lang="en-US" sz="1200" dirty="0" err="1">
                          <a:latin typeface="Times New Roman" pitchFamily="18" charset="0"/>
                          <a:ea typeface="Times New Roman"/>
                          <a:cs typeface="Times New Roman" pitchFamily="18" charset="0"/>
                        </a:rPr>
                        <a:t>aureus</a:t>
                      </a:r>
                      <a:r>
                        <a:rPr lang="en-US" sz="1200" dirty="0">
                          <a:latin typeface="Times New Roman" pitchFamily="18" charset="0"/>
                          <a:ea typeface="Times New Roman"/>
                          <a:cs typeface="Times New Roman" pitchFamily="18" charset="0"/>
                        </a:rPr>
                        <a:t> </a:t>
                      </a:r>
                      <a:r>
                        <a:rPr lang="kk-KZ" sz="1200" dirty="0">
                          <a:latin typeface="Times New Roman" pitchFamily="18" charset="0"/>
                          <a:ea typeface="Times New Roman"/>
                          <a:cs typeface="Times New Roman" pitchFamily="18" charset="0"/>
                        </a:rPr>
                        <a:t>со снижением чуствительностью к ванкомицину</a:t>
                      </a:r>
                      <a:endParaRPr lang="ru-RU" sz="1200" dirty="0">
                        <a:latin typeface="Times New Roman" pitchFamily="18" charset="0"/>
                        <a:ea typeface="Times New Roman"/>
                        <a:cs typeface="Times New Roman" pitchFamily="18" charset="0"/>
                      </a:endParaRPr>
                    </a:p>
                    <a:p>
                      <a:pPr>
                        <a:lnSpc>
                          <a:spcPct val="115000"/>
                        </a:lnSpc>
                        <a:spcAft>
                          <a:spcPts val="0"/>
                        </a:spcAft>
                      </a:pPr>
                      <a:r>
                        <a:rPr lang="kk-KZ" sz="1200" dirty="0">
                          <a:latin typeface="Times New Roman" pitchFamily="18" charset="0"/>
                          <a:ea typeface="Times New Roman"/>
                          <a:cs typeface="Times New Roman" pitchFamily="18" charset="0"/>
                        </a:rPr>
                        <a:t>2)  </a:t>
                      </a:r>
                      <a:r>
                        <a:rPr lang="en-US" sz="1200" dirty="0">
                          <a:latin typeface="Times New Roman" pitchFamily="18" charset="0"/>
                          <a:ea typeface="Times New Roman"/>
                          <a:cs typeface="Times New Roman" pitchFamily="18" charset="0"/>
                        </a:rPr>
                        <a:t>VRSA</a:t>
                      </a:r>
                      <a:r>
                        <a:rPr lang="ru-RU" sz="1200" dirty="0">
                          <a:latin typeface="Times New Roman" pitchFamily="18" charset="0"/>
                          <a:ea typeface="Times New Roman"/>
                          <a:cs typeface="Times New Roman" pitchFamily="18" charset="0"/>
                        </a:rPr>
                        <a:t> – </a:t>
                      </a:r>
                      <a:r>
                        <a:rPr lang="kk-KZ" sz="1200" dirty="0">
                          <a:latin typeface="Times New Roman" pitchFamily="18" charset="0"/>
                          <a:ea typeface="Times New Roman"/>
                          <a:cs typeface="Times New Roman" pitchFamily="18" charset="0"/>
                        </a:rPr>
                        <a:t>ванкомицин-резистентный  </a:t>
                      </a:r>
                      <a:r>
                        <a:rPr lang="en-US" sz="1200" dirty="0">
                          <a:latin typeface="Times New Roman" pitchFamily="18" charset="0"/>
                          <a:ea typeface="Times New Roman"/>
                          <a:cs typeface="Times New Roman" pitchFamily="18" charset="0"/>
                        </a:rPr>
                        <a:t>Staphylococcus </a:t>
                      </a:r>
                      <a:r>
                        <a:rPr lang="en-US" sz="1200" dirty="0" err="1">
                          <a:latin typeface="Times New Roman" pitchFamily="18" charset="0"/>
                          <a:ea typeface="Times New Roman"/>
                          <a:cs typeface="Times New Roman" pitchFamily="18" charset="0"/>
                        </a:rPr>
                        <a:t>aureus</a:t>
                      </a:r>
                      <a:r>
                        <a:rPr lang="kk-KZ" sz="1200" dirty="0">
                          <a:latin typeface="Times New Roman" pitchFamily="18" charset="0"/>
                          <a:ea typeface="Times New Roman"/>
                          <a:cs typeface="Times New Roman" pitchFamily="18" charset="0"/>
                        </a:rPr>
                        <a:t>. </a:t>
                      </a:r>
                      <a:endParaRPr lang="ru-RU" sz="1200" dirty="0">
                        <a:latin typeface="Times New Roman" pitchFamily="18" charset="0"/>
                        <a:ea typeface="Times New Roman"/>
                        <a:cs typeface="Times New Roman" pitchFamily="18" charset="0"/>
                      </a:endParaRPr>
                    </a:p>
                  </a:txBody>
                  <a:tcPr marL="48338" marR="483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nSpc>
                          <a:spcPct val="115000"/>
                        </a:lnSpc>
                        <a:spcAft>
                          <a:spcPts val="0"/>
                        </a:spcAft>
                      </a:pPr>
                      <a:r>
                        <a:rPr lang="kk-KZ" sz="1200" dirty="0">
                          <a:latin typeface="Times New Roman" pitchFamily="18" charset="0"/>
                          <a:ea typeface="Times New Roman"/>
                          <a:cs typeface="Times New Roman" pitchFamily="18" charset="0"/>
                        </a:rPr>
                        <a:t>1.Повесить знак на дверь палаты пациента. </a:t>
                      </a:r>
                      <a:endParaRPr lang="ru-RU" sz="1200" dirty="0">
                        <a:latin typeface="Times New Roman" pitchFamily="18" charset="0"/>
                        <a:ea typeface="Times New Roman"/>
                        <a:cs typeface="Times New Roman" pitchFamily="18" charset="0"/>
                      </a:endParaRPr>
                    </a:p>
                    <a:p>
                      <a:pPr>
                        <a:lnSpc>
                          <a:spcPct val="115000"/>
                        </a:lnSpc>
                        <a:spcAft>
                          <a:spcPts val="0"/>
                        </a:spcAft>
                      </a:pPr>
                      <a:r>
                        <a:rPr lang="kk-KZ" sz="1200" dirty="0">
                          <a:latin typeface="Times New Roman" pitchFamily="18" charset="0"/>
                          <a:ea typeface="Times New Roman"/>
                          <a:cs typeface="Times New Roman" pitchFamily="18" charset="0"/>
                        </a:rPr>
                        <a:t>2.Поставить извнестность эпидемиолога.  </a:t>
                      </a:r>
                      <a:endParaRPr lang="ru-RU" sz="1200" dirty="0">
                        <a:latin typeface="Times New Roman" pitchFamily="18" charset="0"/>
                        <a:ea typeface="Times New Roman"/>
                        <a:cs typeface="Times New Roman" pitchFamily="18" charset="0"/>
                      </a:endParaRPr>
                    </a:p>
                    <a:p>
                      <a:pPr>
                        <a:lnSpc>
                          <a:spcPct val="115000"/>
                        </a:lnSpc>
                        <a:spcAft>
                          <a:spcPts val="0"/>
                        </a:spcAft>
                      </a:pPr>
                      <a:r>
                        <a:rPr lang="kk-KZ" sz="1200" dirty="0">
                          <a:latin typeface="Times New Roman" pitchFamily="18" charset="0"/>
                          <a:ea typeface="Times New Roman"/>
                          <a:cs typeface="Times New Roman" pitchFamily="18" charset="0"/>
                        </a:rPr>
                        <a:t>3.Провести беседу с пациентом и ухаживающими лицами</a:t>
                      </a:r>
                      <a:endParaRPr lang="ru-RU" sz="1200" dirty="0">
                        <a:latin typeface="Times New Roman" pitchFamily="18" charset="0"/>
                        <a:ea typeface="Times New Roman"/>
                        <a:cs typeface="Times New Roman" pitchFamily="18" charset="0"/>
                      </a:endParaRPr>
                    </a:p>
                    <a:p>
                      <a:pPr>
                        <a:lnSpc>
                          <a:spcPct val="115000"/>
                        </a:lnSpc>
                        <a:spcAft>
                          <a:spcPts val="0"/>
                        </a:spcAft>
                      </a:pPr>
                      <a:r>
                        <a:rPr lang="kk-KZ" sz="1200" dirty="0">
                          <a:latin typeface="Times New Roman" pitchFamily="18" charset="0"/>
                          <a:ea typeface="Times New Roman"/>
                          <a:cs typeface="Times New Roman" pitchFamily="18" charset="0"/>
                        </a:rPr>
                        <a:t>4.Соблюдать  гигиену рук, и использованием СИЗ (респераторы типа №95, </a:t>
                      </a:r>
                      <a:r>
                        <a:rPr lang="en-US" sz="1200" dirty="0">
                          <a:latin typeface="Times New Roman" pitchFamily="18" charset="0"/>
                          <a:ea typeface="Times New Roman"/>
                          <a:cs typeface="Times New Roman" pitchFamily="18" charset="0"/>
                        </a:rPr>
                        <a:t>FFP</a:t>
                      </a:r>
                      <a:r>
                        <a:rPr lang="ru-RU" sz="1200" dirty="0">
                          <a:latin typeface="Times New Roman" pitchFamily="18" charset="0"/>
                          <a:ea typeface="Times New Roman"/>
                          <a:cs typeface="Times New Roman" pitchFamily="18" charset="0"/>
                        </a:rPr>
                        <a:t>2, </a:t>
                      </a:r>
                      <a:r>
                        <a:rPr lang="kk-KZ" sz="1200" dirty="0">
                          <a:latin typeface="Times New Roman" pitchFamily="18" charset="0"/>
                          <a:ea typeface="Times New Roman"/>
                          <a:cs typeface="Times New Roman" pitchFamily="18" charset="0"/>
                        </a:rPr>
                        <a:t>№99, </a:t>
                      </a:r>
                      <a:r>
                        <a:rPr lang="en-US" sz="1200" dirty="0">
                          <a:latin typeface="Times New Roman" pitchFamily="18" charset="0"/>
                          <a:ea typeface="Times New Roman"/>
                          <a:cs typeface="Times New Roman" pitchFamily="18" charset="0"/>
                        </a:rPr>
                        <a:t>FFP</a:t>
                      </a:r>
                      <a:r>
                        <a:rPr lang="ru-RU" sz="1200" dirty="0">
                          <a:latin typeface="Times New Roman" pitchFamily="18" charset="0"/>
                          <a:ea typeface="Times New Roman"/>
                          <a:cs typeface="Times New Roman" pitchFamily="18" charset="0"/>
                        </a:rPr>
                        <a:t>3</a:t>
                      </a:r>
                      <a:r>
                        <a:rPr lang="kk-KZ" sz="1200" dirty="0">
                          <a:latin typeface="Times New Roman" pitchFamily="18" charset="0"/>
                          <a:ea typeface="Times New Roman"/>
                          <a:cs typeface="Times New Roman" pitchFamily="18" charset="0"/>
                        </a:rPr>
                        <a:t>) </a:t>
                      </a:r>
                      <a:endParaRPr lang="ru-RU" sz="1200" dirty="0">
                        <a:latin typeface="Times New Roman" pitchFamily="18" charset="0"/>
                        <a:ea typeface="Times New Roman"/>
                        <a:cs typeface="Times New Roman" pitchFamily="18" charset="0"/>
                      </a:endParaRPr>
                    </a:p>
                    <a:p>
                      <a:pPr>
                        <a:lnSpc>
                          <a:spcPct val="115000"/>
                        </a:lnSpc>
                        <a:spcAft>
                          <a:spcPts val="0"/>
                        </a:spcAft>
                      </a:pPr>
                      <a:r>
                        <a:rPr lang="kk-KZ" sz="1200" dirty="0">
                          <a:latin typeface="Times New Roman" pitchFamily="18" charset="0"/>
                          <a:ea typeface="Times New Roman"/>
                          <a:cs typeface="Times New Roman" pitchFamily="18" charset="0"/>
                        </a:rPr>
                        <a:t>5. Трехразовое кварцевание, проветривание палат; </a:t>
                      </a:r>
                      <a:endParaRPr lang="ru-RU" sz="1200" dirty="0">
                        <a:latin typeface="Times New Roman" pitchFamily="18" charset="0"/>
                        <a:ea typeface="Times New Roman"/>
                        <a:cs typeface="Times New Roman" pitchFamily="18" charset="0"/>
                      </a:endParaRPr>
                    </a:p>
                    <a:p>
                      <a:pPr>
                        <a:lnSpc>
                          <a:spcPct val="115000"/>
                        </a:lnSpc>
                        <a:spcAft>
                          <a:spcPts val="0"/>
                        </a:spcAft>
                      </a:pPr>
                      <a:r>
                        <a:rPr lang="kk-KZ" sz="1200" dirty="0">
                          <a:latin typeface="Times New Roman" pitchFamily="18" charset="0"/>
                          <a:ea typeface="Times New Roman"/>
                          <a:cs typeface="Times New Roman" pitchFamily="18" charset="0"/>
                        </a:rPr>
                        <a:t>6. Использовать соответствующие  концентрации дезинфицирующего  раствора. </a:t>
                      </a:r>
                      <a:endParaRPr lang="ru-RU" sz="1200" dirty="0">
                        <a:latin typeface="Times New Roman" pitchFamily="18" charset="0"/>
                        <a:ea typeface="Times New Roman"/>
                        <a:cs typeface="Times New Roman" pitchFamily="18" charset="0"/>
                      </a:endParaRPr>
                    </a:p>
                  </a:txBody>
                  <a:tcPr marL="48338" marR="483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709448">
                <a:tc>
                  <a:txBody>
                    <a:bodyPr/>
                    <a:lstStyle/>
                    <a:p>
                      <a:pPr>
                        <a:lnSpc>
                          <a:spcPct val="115000"/>
                        </a:lnSpc>
                        <a:spcAft>
                          <a:spcPts val="0"/>
                        </a:spcAft>
                      </a:pPr>
                      <a:r>
                        <a:rPr lang="kk-KZ" sz="1200" b="1" dirty="0">
                          <a:latin typeface="Times New Roman" pitchFamily="18" charset="0"/>
                          <a:ea typeface="Times New Roman"/>
                          <a:cs typeface="Times New Roman" pitchFamily="18" charset="0"/>
                        </a:rPr>
                        <a:t>Синий  цвет </a:t>
                      </a:r>
                      <a:endParaRPr lang="ru-RU" sz="1200" dirty="0">
                        <a:latin typeface="Times New Roman" pitchFamily="18" charset="0"/>
                        <a:ea typeface="Times New Roman"/>
                        <a:cs typeface="Times New Roman" pitchFamily="18" charset="0"/>
                      </a:endParaRPr>
                    </a:p>
                  </a:txBody>
                  <a:tcPr marL="48338" marR="483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342900" lvl="0" indent="-342900">
                        <a:lnSpc>
                          <a:spcPct val="115000"/>
                        </a:lnSpc>
                        <a:spcAft>
                          <a:spcPts val="0"/>
                        </a:spcAft>
                        <a:buFont typeface="+mj-lt"/>
                        <a:buAutoNum type="arabicParenR"/>
                        <a:tabLst>
                          <a:tab pos="457200" algn="l"/>
                        </a:tabLst>
                      </a:pPr>
                      <a:r>
                        <a:rPr lang="kk-KZ" sz="1200" dirty="0">
                          <a:latin typeface="Times New Roman" pitchFamily="18" charset="0"/>
                          <a:ea typeface="Times New Roman"/>
                          <a:cs typeface="Times New Roman" pitchFamily="18" charset="0"/>
                        </a:rPr>
                        <a:t>Туберкулез легких (подозрения или подтвержденные случай) </a:t>
                      </a:r>
                      <a:endParaRPr lang="ru-RU" sz="1200" dirty="0">
                        <a:latin typeface="Times New Roman" pitchFamily="18" charset="0"/>
                        <a:ea typeface="Times New Roman"/>
                        <a:cs typeface="Times New Roman" pitchFamily="18" charset="0"/>
                      </a:endParaRPr>
                    </a:p>
                    <a:p>
                      <a:pPr>
                        <a:lnSpc>
                          <a:spcPct val="115000"/>
                        </a:lnSpc>
                        <a:spcAft>
                          <a:spcPts val="0"/>
                        </a:spcAft>
                      </a:pPr>
                      <a:r>
                        <a:rPr lang="kk-KZ" sz="1200" dirty="0">
                          <a:latin typeface="Times New Roman" pitchFamily="18" charset="0"/>
                          <a:ea typeface="Times New Roman"/>
                          <a:cs typeface="Times New Roman" pitchFamily="18" charset="0"/>
                        </a:rPr>
                        <a:t>2) Туберкулез внелегочной выявленный на момент оперативного вмешательства </a:t>
                      </a:r>
                      <a:endParaRPr lang="ru-RU" sz="1200" dirty="0">
                        <a:latin typeface="Times New Roman" pitchFamily="18" charset="0"/>
                        <a:ea typeface="Times New Roman"/>
                        <a:cs typeface="Times New Roman" pitchFamily="18" charset="0"/>
                      </a:endParaRPr>
                    </a:p>
                  </a:txBody>
                  <a:tcPr marL="48338" marR="483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tr>
              <a:tr h="1241534">
                <a:tc>
                  <a:txBody>
                    <a:bodyPr/>
                    <a:lstStyle/>
                    <a:p>
                      <a:pPr>
                        <a:lnSpc>
                          <a:spcPct val="115000"/>
                        </a:lnSpc>
                        <a:spcAft>
                          <a:spcPts val="0"/>
                        </a:spcAft>
                      </a:pPr>
                      <a:r>
                        <a:rPr lang="kk-KZ" sz="1200" b="1">
                          <a:latin typeface="Times New Roman" pitchFamily="18" charset="0"/>
                          <a:ea typeface="Times New Roman"/>
                          <a:cs typeface="Times New Roman" pitchFamily="18" charset="0"/>
                        </a:rPr>
                        <a:t>Зеленный  цвет </a:t>
                      </a:r>
                      <a:endParaRPr lang="ru-RU" sz="1200">
                        <a:latin typeface="Times New Roman" pitchFamily="18" charset="0"/>
                        <a:ea typeface="Times New Roman"/>
                        <a:cs typeface="Times New Roman" pitchFamily="18" charset="0"/>
                      </a:endParaRPr>
                    </a:p>
                  </a:txBody>
                  <a:tcPr marL="48338" marR="483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nSpc>
                          <a:spcPct val="115000"/>
                        </a:lnSpc>
                        <a:spcAft>
                          <a:spcPts val="0"/>
                        </a:spcAft>
                      </a:pPr>
                      <a:r>
                        <a:rPr lang="kk-KZ" sz="1200">
                          <a:latin typeface="Times New Roman" pitchFamily="18" charset="0"/>
                          <a:ea typeface="Times New Roman"/>
                          <a:cs typeface="Times New Roman" pitchFamily="18" charset="0"/>
                        </a:rPr>
                        <a:t>Респираторные формы инфекционных  заболеваний: </a:t>
                      </a:r>
                      <a:endParaRPr lang="ru-RU" sz="1200">
                        <a:latin typeface="Times New Roman" pitchFamily="18" charset="0"/>
                        <a:ea typeface="Times New Roman"/>
                        <a:cs typeface="Times New Roman" pitchFamily="18" charset="0"/>
                      </a:endParaRPr>
                    </a:p>
                    <a:p>
                      <a:pPr marL="342900" lvl="0" indent="-342900">
                        <a:lnSpc>
                          <a:spcPct val="115000"/>
                        </a:lnSpc>
                        <a:spcAft>
                          <a:spcPts val="0"/>
                        </a:spcAft>
                        <a:buFont typeface="+mj-lt"/>
                        <a:buAutoNum type="arabicPeriod"/>
                        <a:tabLst>
                          <a:tab pos="457200" algn="l"/>
                        </a:tabLst>
                      </a:pPr>
                      <a:r>
                        <a:rPr lang="kk-KZ" sz="1200">
                          <a:latin typeface="Times New Roman" pitchFamily="18" charset="0"/>
                          <a:ea typeface="Times New Roman"/>
                          <a:cs typeface="Times New Roman" pitchFamily="18" charset="0"/>
                        </a:rPr>
                        <a:t>Ветряная  оспа;</a:t>
                      </a:r>
                      <a:endParaRPr lang="ru-RU" sz="1200">
                        <a:latin typeface="Times New Roman" pitchFamily="18" charset="0"/>
                        <a:ea typeface="Times New Roman"/>
                        <a:cs typeface="Times New Roman" pitchFamily="18" charset="0"/>
                      </a:endParaRPr>
                    </a:p>
                    <a:p>
                      <a:pPr marL="342900" lvl="0" indent="-342900">
                        <a:lnSpc>
                          <a:spcPct val="115000"/>
                        </a:lnSpc>
                        <a:spcAft>
                          <a:spcPts val="0"/>
                        </a:spcAft>
                        <a:buFont typeface="+mj-lt"/>
                        <a:buAutoNum type="arabicPeriod" startAt="2"/>
                        <a:tabLst>
                          <a:tab pos="457200" algn="l"/>
                        </a:tabLst>
                      </a:pPr>
                      <a:r>
                        <a:rPr lang="kk-KZ" sz="1200">
                          <a:latin typeface="Times New Roman" pitchFamily="18" charset="0"/>
                          <a:ea typeface="Times New Roman"/>
                          <a:cs typeface="Times New Roman" pitchFamily="18" charset="0"/>
                        </a:rPr>
                        <a:t>Бактериальный менингит;</a:t>
                      </a:r>
                      <a:endParaRPr lang="ru-RU" sz="1200">
                        <a:latin typeface="Times New Roman" pitchFamily="18" charset="0"/>
                        <a:ea typeface="Times New Roman"/>
                        <a:cs typeface="Times New Roman" pitchFamily="18" charset="0"/>
                      </a:endParaRPr>
                    </a:p>
                    <a:p>
                      <a:pPr marL="342900" lvl="0" indent="-342900">
                        <a:lnSpc>
                          <a:spcPct val="115000"/>
                        </a:lnSpc>
                        <a:spcAft>
                          <a:spcPts val="0"/>
                        </a:spcAft>
                        <a:buFont typeface="+mj-lt"/>
                        <a:buAutoNum type="arabicPeriod" startAt="3"/>
                        <a:tabLst>
                          <a:tab pos="457200" algn="l"/>
                        </a:tabLst>
                      </a:pPr>
                      <a:r>
                        <a:rPr lang="kk-KZ" sz="1200">
                          <a:latin typeface="Times New Roman" pitchFamily="18" charset="0"/>
                          <a:ea typeface="Times New Roman"/>
                          <a:cs typeface="Times New Roman" pitchFamily="18" charset="0"/>
                        </a:rPr>
                        <a:t>Эпидемический паратит;</a:t>
                      </a:r>
                      <a:endParaRPr lang="ru-RU" sz="1200">
                        <a:latin typeface="Times New Roman" pitchFamily="18" charset="0"/>
                        <a:ea typeface="Times New Roman"/>
                        <a:cs typeface="Times New Roman" pitchFamily="18" charset="0"/>
                      </a:endParaRPr>
                    </a:p>
                    <a:p>
                      <a:pPr marL="342900" lvl="0" indent="-342900">
                        <a:lnSpc>
                          <a:spcPct val="115000"/>
                        </a:lnSpc>
                        <a:spcAft>
                          <a:spcPts val="0"/>
                        </a:spcAft>
                        <a:buFont typeface="+mj-lt"/>
                        <a:buAutoNum type="arabicPeriod" startAt="4"/>
                        <a:tabLst>
                          <a:tab pos="457200" algn="l"/>
                        </a:tabLst>
                      </a:pPr>
                      <a:r>
                        <a:rPr lang="kk-KZ" sz="1200">
                          <a:latin typeface="Times New Roman" pitchFamily="18" charset="0"/>
                          <a:ea typeface="Times New Roman"/>
                          <a:cs typeface="Times New Roman" pitchFamily="18" charset="0"/>
                        </a:rPr>
                        <a:t>Респираторные вирусы; </a:t>
                      </a:r>
                      <a:endParaRPr lang="ru-RU" sz="1200">
                        <a:latin typeface="Times New Roman" pitchFamily="18" charset="0"/>
                        <a:ea typeface="Times New Roman"/>
                        <a:cs typeface="Times New Roman" pitchFamily="18" charset="0"/>
                      </a:endParaRPr>
                    </a:p>
                    <a:p>
                      <a:pPr marL="342900" lvl="0" indent="-342900">
                        <a:lnSpc>
                          <a:spcPct val="115000"/>
                        </a:lnSpc>
                        <a:spcAft>
                          <a:spcPts val="0"/>
                        </a:spcAft>
                        <a:buFont typeface="+mj-lt"/>
                        <a:buAutoNum type="arabicPeriod" startAt="4"/>
                        <a:tabLst>
                          <a:tab pos="457200" algn="l"/>
                        </a:tabLst>
                      </a:pPr>
                      <a:r>
                        <a:rPr lang="kk-KZ" sz="1200">
                          <a:latin typeface="Times New Roman" pitchFamily="18" charset="0"/>
                          <a:ea typeface="Times New Roman"/>
                          <a:cs typeface="Times New Roman" pitchFamily="18" charset="0"/>
                        </a:rPr>
                        <a:t> ОРЗ, ОРВИ, грипп. </a:t>
                      </a:r>
                      <a:endParaRPr lang="ru-RU" sz="1200">
                        <a:latin typeface="Times New Roman" pitchFamily="18" charset="0"/>
                        <a:ea typeface="Times New Roman"/>
                        <a:cs typeface="Times New Roman" pitchFamily="18" charset="0"/>
                      </a:endParaRPr>
                    </a:p>
                  </a:txBody>
                  <a:tcPr marL="48338" marR="483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lvl="0" indent="-342900">
                        <a:lnSpc>
                          <a:spcPct val="115000"/>
                        </a:lnSpc>
                        <a:spcAft>
                          <a:spcPts val="0"/>
                        </a:spcAft>
                        <a:buFont typeface="+mj-lt"/>
                        <a:buAutoNum type="arabicParenR"/>
                        <a:tabLst>
                          <a:tab pos="457200" algn="l"/>
                        </a:tabLst>
                      </a:pPr>
                      <a:r>
                        <a:rPr lang="kk-KZ" sz="1200" dirty="0">
                          <a:latin typeface="Times New Roman" pitchFamily="18" charset="0"/>
                          <a:ea typeface="Times New Roman"/>
                          <a:cs typeface="Times New Roman" pitchFamily="18" charset="0"/>
                        </a:rPr>
                        <a:t>Повесить знак на дверь палаты пациента; </a:t>
                      </a:r>
                      <a:endParaRPr lang="ru-RU" sz="1200" dirty="0">
                        <a:latin typeface="Times New Roman" pitchFamily="18" charset="0"/>
                        <a:ea typeface="Times New Roman"/>
                        <a:cs typeface="Times New Roman" pitchFamily="18" charset="0"/>
                      </a:endParaRPr>
                    </a:p>
                    <a:p>
                      <a:pPr>
                        <a:lnSpc>
                          <a:spcPct val="115000"/>
                        </a:lnSpc>
                        <a:spcAft>
                          <a:spcPts val="0"/>
                        </a:spcAft>
                      </a:pPr>
                      <a:r>
                        <a:rPr lang="kk-KZ" sz="1200" dirty="0">
                          <a:latin typeface="Times New Roman" pitchFamily="18" charset="0"/>
                          <a:ea typeface="Times New Roman"/>
                          <a:cs typeface="Times New Roman" pitchFamily="18" charset="0"/>
                        </a:rPr>
                        <a:t>2) Поставить в известность эпидемиолога;</a:t>
                      </a:r>
                      <a:endParaRPr lang="ru-RU" sz="1200" dirty="0">
                        <a:latin typeface="Times New Roman" pitchFamily="18" charset="0"/>
                        <a:ea typeface="Times New Roman"/>
                        <a:cs typeface="Times New Roman" pitchFamily="18" charset="0"/>
                      </a:endParaRPr>
                    </a:p>
                    <a:p>
                      <a:pPr>
                        <a:lnSpc>
                          <a:spcPct val="115000"/>
                        </a:lnSpc>
                        <a:spcAft>
                          <a:spcPts val="0"/>
                        </a:spcAft>
                      </a:pPr>
                      <a:r>
                        <a:rPr lang="kk-KZ" sz="1200" dirty="0">
                          <a:latin typeface="Times New Roman" pitchFamily="18" charset="0"/>
                          <a:ea typeface="Times New Roman"/>
                          <a:cs typeface="Times New Roman" pitchFamily="18" charset="0"/>
                        </a:rPr>
                        <a:t>3) Провести беседу с пациентом и ухаживающими лицами; </a:t>
                      </a:r>
                      <a:endParaRPr lang="ru-RU" sz="1200" dirty="0">
                        <a:latin typeface="Times New Roman" pitchFamily="18" charset="0"/>
                        <a:ea typeface="Times New Roman"/>
                        <a:cs typeface="Times New Roman" pitchFamily="18" charset="0"/>
                      </a:endParaRPr>
                    </a:p>
                    <a:p>
                      <a:pPr>
                        <a:lnSpc>
                          <a:spcPct val="115000"/>
                        </a:lnSpc>
                        <a:spcAft>
                          <a:spcPts val="0"/>
                        </a:spcAft>
                      </a:pPr>
                      <a:r>
                        <a:rPr lang="kk-KZ" sz="1200" dirty="0">
                          <a:latin typeface="Times New Roman" pitchFamily="18" charset="0"/>
                          <a:ea typeface="Times New Roman"/>
                          <a:cs typeface="Times New Roman" pitchFamily="18" charset="0"/>
                        </a:rPr>
                        <a:t>4) Соблюдать гигиену рук и использование СИЗ (халат только  при ветряной оспе) ;</a:t>
                      </a:r>
                      <a:endParaRPr lang="ru-RU" sz="1200" dirty="0">
                        <a:latin typeface="Times New Roman" pitchFamily="18" charset="0"/>
                        <a:ea typeface="Times New Roman"/>
                        <a:cs typeface="Times New Roman" pitchFamily="18" charset="0"/>
                      </a:endParaRPr>
                    </a:p>
                    <a:p>
                      <a:pPr>
                        <a:lnSpc>
                          <a:spcPct val="115000"/>
                        </a:lnSpc>
                        <a:spcAft>
                          <a:spcPts val="0"/>
                        </a:spcAft>
                      </a:pPr>
                      <a:r>
                        <a:rPr lang="kk-KZ" sz="1200" dirty="0">
                          <a:latin typeface="Times New Roman" pitchFamily="18" charset="0"/>
                          <a:ea typeface="Times New Roman"/>
                          <a:cs typeface="Times New Roman" pitchFamily="18" charset="0"/>
                        </a:rPr>
                        <a:t>5) Пациенты без кислорода должны надеть  одноразовую маску до того, как выйдут из палаты. </a:t>
                      </a:r>
                      <a:endParaRPr lang="ru-RU" sz="1200" dirty="0">
                        <a:latin typeface="Times New Roman" pitchFamily="18" charset="0"/>
                        <a:ea typeface="Times New Roman"/>
                        <a:cs typeface="Times New Roman" pitchFamily="18" charset="0"/>
                      </a:endParaRPr>
                    </a:p>
                  </a:txBody>
                  <a:tcPr marL="48338" marR="483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8677797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1800" y="193624"/>
            <a:ext cx="3675430" cy="523220"/>
          </a:xfrm>
          <a:prstGeom prst="rect">
            <a:avLst/>
          </a:prstGeom>
          <a:noFill/>
        </p:spPr>
        <p:txBody>
          <a:bodyPr wrap="none" rtlCol="0">
            <a:spAutoFit/>
          </a:bodyPr>
          <a:lstStyle/>
          <a:p>
            <a:r>
              <a:rPr lang="kk-KZ" sz="2800" dirty="0" smtClean="0">
                <a:latin typeface="Times New Roman" pitchFamily="18" charset="0"/>
                <a:cs typeface="Times New Roman" pitchFamily="18" charset="0"/>
              </a:rPr>
              <a:t>Вакцинопрофилактика</a:t>
            </a:r>
            <a:endParaRPr lang="ru-RU" sz="28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2841" y="3937620"/>
            <a:ext cx="2160240" cy="1331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83568" y="855129"/>
            <a:ext cx="7416824" cy="2954655"/>
          </a:xfrm>
          <a:prstGeom prst="rect">
            <a:avLst/>
          </a:prstGeom>
        </p:spPr>
        <p:txBody>
          <a:bodyPr wrap="square">
            <a:spAutoFit/>
          </a:bodyPr>
          <a:lstStyle/>
          <a:p>
            <a:pPr marL="285750" indent="-285750" algn="just">
              <a:buFont typeface="Arial" pitchFamily="34" charset="0"/>
              <a:buChar char="•"/>
            </a:pPr>
            <a:r>
              <a:rPr lang="ru-RU" dirty="0"/>
              <a:t> </a:t>
            </a:r>
            <a:r>
              <a:rPr lang="ru-RU" sz="2000" dirty="0">
                <a:latin typeface="Times New Roman" pitchFamily="18" charset="0"/>
                <a:cs typeface="Times New Roman" pitchFamily="18" charset="0"/>
              </a:rPr>
              <a:t>Иммунопрофилактика инфекционных заболеваний — это система мероприятий, осуществляемых в целях предупреждения, ограничения, распространения и ликвидации инфекционных болезней путем проведения </a:t>
            </a:r>
            <a:r>
              <a:rPr lang="ru-RU" sz="2000" dirty="0" smtClean="0">
                <a:latin typeface="Times New Roman" pitchFamily="18" charset="0"/>
                <a:cs typeface="Times New Roman" pitchFamily="18" charset="0"/>
              </a:rPr>
              <a:t>прививок</a:t>
            </a:r>
            <a:r>
              <a:rPr lang="ru-RU" sz="2000" dirty="0">
                <a:latin typeface="Times New Roman" pitchFamily="18" charset="0"/>
                <a:cs typeface="Times New Roman" pitchFamily="18" charset="0"/>
              </a:rPr>
              <a:t>.</a:t>
            </a:r>
          </a:p>
          <a:p>
            <a:pPr marL="285750" indent="-285750" algn="just">
              <a:buFont typeface="Arial" pitchFamily="34" charset="0"/>
              <a:buChar char="•"/>
            </a:pPr>
            <a:r>
              <a:rPr lang="ru-RU" sz="2000" dirty="0" smtClean="0">
                <a:latin typeface="Times New Roman" pitchFamily="18" charset="0"/>
                <a:cs typeface="Times New Roman" pitchFamily="18" charset="0"/>
              </a:rPr>
              <a:t>Иммунизация населения поможет </a:t>
            </a:r>
            <a:r>
              <a:rPr lang="ru-RU" sz="2000" dirty="0">
                <a:latin typeface="Times New Roman" pitchFamily="18" charset="0"/>
                <a:cs typeface="Times New Roman" pitchFamily="18" charset="0"/>
              </a:rPr>
              <a:t>предотвратить появление в медицинских </a:t>
            </a:r>
            <a:r>
              <a:rPr lang="ru-RU" sz="2000" dirty="0" smtClean="0">
                <a:latin typeface="Times New Roman" pitchFamily="18" charset="0"/>
                <a:cs typeface="Times New Roman" pitchFamily="18" charset="0"/>
              </a:rPr>
              <a:t>учреждениях болезней</a:t>
            </a:r>
            <a:r>
              <a:rPr lang="ru-RU" sz="2000" dirty="0">
                <a:latin typeface="Times New Roman" pitchFamily="18" charset="0"/>
                <a:cs typeface="Times New Roman" pitchFamily="18" charset="0"/>
              </a:rPr>
              <a:t>, которые можно предотвратить с помощью вакцин</a:t>
            </a:r>
            <a:r>
              <a:rPr lang="ru-RU" sz="2000" dirty="0" smtClean="0">
                <a:latin typeface="Times New Roman" pitchFamily="18" charset="0"/>
                <a:cs typeface="Times New Roman" pitchFamily="18" charset="0"/>
              </a:rPr>
              <a:t>.</a:t>
            </a:r>
          </a:p>
          <a:p>
            <a:pPr marL="285750" indent="-285750" algn="just">
              <a:lnSpc>
                <a:spcPct val="115000"/>
              </a:lnSpc>
              <a:spcAft>
                <a:spcPts val="0"/>
              </a:spcAft>
              <a:buFont typeface="Arial" pitchFamily="34" charset="0"/>
              <a:buChar char="•"/>
            </a:pPr>
            <a:r>
              <a:rPr lang="ru-RU" sz="2000" dirty="0" smtClean="0">
                <a:latin typeface="Times New Roman" pitchFamily="18" charset="0"/>
                <a:cs typeface="Times New Roman" pitchFamily="18" charset="0"/>
              </a:rPr>
              <a:t>Профилактические </a:t>
            </a:r>
            <a:r>
              <a:rPr lang="ru-RU" sz="2000" dirty="0">
                <a:latin typeface="Times New Roman" pitchFamily="18" charset="0"/>
                <a:cs typeface="Times New Roman" pitchFamily="18" charset="0"/>
              </a:rPr>
              <a:t>прививки </a:t>
            </a:r>
            <a:r>
              <a:rPr lang="ru-RU" sz="2000" dirty="0" smtClean="0">
                <a:latin typeface="Times New Roman" pitchFamily="18" charset="0"/>
                <a:cs typeface="Times New Roman" pitchFamily="18" charset="0"/>
              </a:rPr>
              <a:t>населения осуществляется </a:t>
            </a:r>
            <a:r>
              <a:rPr lang="ru-RU" sz="2000" dirty="0">
                <a:latin typeface="Times New Roman" pitchFamily="18" charset="0"/>
                <a:cs typeface="Times New Roman" pitchFamily="18" charset="0"/>
              </a:rPr>
              <a:t>в соответствии с Постановлением № 612.</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293" y="3937620"/>
            <a:ext cx="2016224" cy="1388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3819" y="193209"/>
            <a:ext cx="642990" cy="52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93934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5112"/>
            <a:ext cx="8424936" cy="5256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2255" y="142856"/>
            <a:ext cx="745669" cy="500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22680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04275"/>
            <a:ext cx="7886700" cy="392986"/>
          </a:xfrm>
        </p:spPr>
        <p:txBody>
          <a:bodyPr>
            <a:normAutofit fontScale="90000"/>
          </a:bodyPr>
          <a:lstStyle/>
          <a:p>
            <a:r>
              <a:rPr lang="ru-RU" sz="2400" dirty="0">
                <a:latin typeface="Times New Roman" panose="02020603050405020304" pitchFamily="18" charset="0"/>
                <a:cs typeface="Times New Roman" panose="02020603050405020304" pitchFamily="18" charset="0"/>
              </a:rPr>
              <a:t>Прием воздушно-капельных инфекции</a:t>
            </a:r>
          </a:p>
        </p:txBody>
      </p:sp>
      <p:pic>
        <p:nvPicPr>
          <p:cNvPr id="112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1" y="769938"/>
            <a:ext cx="7653162" cy="437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5338" y="93943"/>
            <a:ext cx="734984" cy="477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081617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04275"/>
            <a:ext cx="6967686" cy="392986"/>
          </a:xfrm>
        </p:spPr>
        <p:txBody>
          <a:bodyPr>
            <a:normAutofit fontScale="90000"/>
          </a:bodyPr>
          <a:lstStyle/>
          <a:p>
            <a:r>
              <a:rPr lang="ru-RU" sz="2400" dirty="0">
                <a:latin typeface="Times New Roman" panose="02020603050405020304" pitchFamily="18" charset="0"/>
                <a:cs typeface="Times New Roman" panose="02020603050405020304" pitchFamily="18" charset="0"/>
              </a:rPr>
              <a:t>Проводится уборки и дезинфекция по графику</a:t>
            </a:r>
          </a:p>
        </p:txBody>
      </p:sp>
      <p:pic>
        <p:nvPicPr>
          <p:cNvPr id="1433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51" y="912813"/>
            <a:ext cx="3672407" cy="423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21" y="841277"/>
            <a:ext cx="3744415"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1" y="121197"/>
            <a:ext cx="864096"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47824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31039"/>
            <a:ext cx="7128792" cy="872317"/>
          </a:xfrm>
        </p:spPr>
        <p:txBody>
          <a:bodyPr>
            <a:normAutofit/>
          </a:bodyPr>
          <a:lstStyle/>
          <a:p>
            <a:r>
              <a:rPr lang="ru-RU" sz="2400" dirty="0">
                <a:latin typeface="Times New Roman" panose="02020603050405020304" pitchFamily="18" charset="0"/>
                <a:cs typeface="Times New Roman" panose="02020603050405020304" pitchFamily="18" charset="0"/>
              </a:rPr>
              <a:t>Проводится уборки и дезинфекция по графику</a:t>
            </a:r>
          </a:p>
        </p:txBody>
      </p:sp>
      <p:pic>
        <p:nvPicPr>
          <p:cNvPr id="1331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7590" y="769269"/>
            <a:ext cx="3096343" cy="4579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769268"/>
            <a:ext cx="4032448" cy="467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5338" y="142856"/>
            <a:ext cx="757883" cy="504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97362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3864211471"/>
              </p:ext>
            </p:extLst>
          </p:nvPr>
        </p:nvGraphicFramePr>
        <p:xfrm>
          <a:off x="642910" y="214296"/>
          <a:ext cx="7543750" cy="947504"/>
        </p:xfrm>
        <a:graphic>
          <a:graphicData uri="http://schemas.openxmlformats.org/drawingml/2006/table">
            <a:tbl>
              <a:tblPr firstRow="1" bandRow="1">
                <a:tableStyleId>{5C22544A-7EE6-4342-B048-85BDC9FD1C3A}</a:tableStyleId>
              </a:tblPr>
              <a:tblGrid>
                <a:gridCol w="3565245">
                  <a:extLst>
                    <a:ext uri="{9D8B030D-6E8A-4147-A177-3AD203B41FA5}">
                      <a16:colId xmlns="" xmlns:a16="http://schemas.microsoft.com/office/drawing/2014/main" val="20000"/>
                    </a:ext>
                  </a:extLst>
                </a:gridCol>
                <a:gridCol w="3978505">
                  <a:extLst>
                    <a:ext uri="{9D8B030D-6E8A-4147-A177-3AD203B41FA5}">
                      <a16:colId xmlns="" xmlns:a16="http://schemas.microsoft.com/office/drawing/2014/main" val="20001"/>
                    </a:ext>
                  </a:extLst>
                </a:gridCol>
              </a:tblGrid>
              <a:tr h="947504">
                <a:tc>
                  <a:txBody>
                    <a:bodyPr/>
                    <a:lstStyle/>
                    <a:p>
                      <a:r>
                        <a:rPr lang="kk-KZ" sz="1800" dirty="0" smtClean="0"/>
                        <a:t>Предупреждение  на двух  языках</a:t>
                      </a:r>
                      <a:endParaRPr lang="ru-RU" sz="1800" dirty="0"/>
                    </a:p>
                  </a:txBody>
                  <a:tcPr/>
                </a:tc>
                <a:tc>
                  <a:txBody>
                    <a:bodyPr/>
                    <a:lstStyle/>
                    <a:p>
                      <a:r>
                        <a:rPr lang="kk-KZ" sz="1800" dirty="0" smtClean="0"/>
                        <a:t>Работа  бактерицидного облучателя</a:t>
                      </a:r>
                      <a:endParaRPr lang="ru-RU" sz="1800" dirty="0"/>
                    </a:p>
                  </a:txBody>
                  <a:tcPr/>
                </a:tc>
                <a:extLst>
                  <a:ext uri="{0D108BD9-81ED-4DB2-BD59-A6C34878D82A}">
                    <a16:rowId xmlns="" xmlns:a16="http://schemas.microsoft.com/office/drawing/2014/main" val="10000"/>
                  </a:ext>
                </a:extLst>
              </a:tr>
            </a:tbl>
          </a:graphicData>
        </a:graphic>
      </p:graphicFrame>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8925"/>
          <a:stretch>
            <a:fillRect/>
          </a:stretch>
        </p:blipFill>
        <p:spPr bwMode="auto">
          <a:xfrm>
            <a:off x="323529" y="1000113"/>
            <a:ext cx="8496944" cy="450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6416" y="193205"/>
            <a:ext cx="720080"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18769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071550"/>
            <a:ext cx="9001156" cy="4500594"/>
          </a:xfrm>
        </p:spPr>
        <p:txBody>
          <a:bodyPr>
            <a:noAutofit/>
          </a:bodyPr>
          <a:lstStyle/>
          <a:p>
            <a:pPr lvl="1"/>
            <a:r>
              <a:rPr lang="ru-RU" sz="2000" dirty="0" smtClean="0">
                <a:latin typeface="Times New Roman" panose="02020603050405020304" pitchFamily="18" charset="0"/>
                <a:cs typeface="Times New Roman" panose="02020603050405020304" pitchFamily="18" charset="0"/>
              </a:rPr>
              <a:t>Меры </a:t>
            </a:r>
            <a:r>
              <a:rPr lang="ru-RU" sz="2000" dirty="0">
                <a:latin typeface="Times New Roman" panose="02020603050405020304" pitchFamily="18" charset="0"/>
                <a:cs typeface="Times New Roman" panose="02020603050405020304" pitchFamily="18" charset="0"/>
              </a:rPr>
              <a:t>по предотвращению передачи инфекции должны использоваться </a:t>
            </a:r>
            <a:r>
              <a:rPr lang="ru-RU" sz="2000" dirty="0" smtClean="0">
                <a:latin typeface="Times New Roman" panose="02020603050405020304" pitchFamily="18" charset="0"/>
                <a:cs typeface="Times New Roman" panose="02020603050405020304" pitchFamily="18" charset="0"/>
              </a:rPr>
              <a:t>      </a:t>
            </a:r>
            <a:r>
              <a:rPr lang="ru-RU" sz="2000" b="1" dirty="0" smtClean="0">
                <a:latin typeface="Times New Roman" panose="02020603050405020304" pitchFamily="18" charset="0"/>
                <a:cs typeface="Times New Roman" panose="02020603050405020304" pitchFamily="18" charset="0"/>
              </a:rPr>
              <a:t>в </a:t>
            </a:r>
            <a:r>
              <a:rPr lang="ru-RU" sz="2000" b="1" dirty="0">
                <a:latin typeface="Times New Roman" panose="02020603050405020304" pitchFamily="18" charset="0"/>
                <a:cs typeface="Times New Roman" panose="02020603050405020304" pitchFamily="18" charset="0"/>
              </a:rPr>
              <a:t>дополнение </a:t>
            </a:r>
            <a:r>
              <a:rPr lang="ru-RU" sz="2000" dirty="0">
                <a:latin typeface="Times New Roman" panose="02020603050405020304" pitchFamily="18" charset="0"/>
                <a:cs typeface="Times New Roman" panose="02020603050405020304" pitchFamily="18" charset="0"/>
              </a:rPr>
              <a:t>к стандартным мерам предосторожности для пациентов, которые могут быть инфицированы </a:t>
            </a:r>
            <a:r>
              <a:rPr lang="ru-RU" sz="2000" dirty="0" smtClean="0">
                <a:latin typeface="Times New Roman" panose="02020603050405020304" pitchFamily="18" charset="0"/>
                <a:cs typeface="Times New Roman" panose="02020603050405020304" pitchFamily="18" charset="0"/>
              </a:rPr>
              <a:t>или колонизированы </a:t>
            </a:r>
            <a:r>
              <a:rPr lang="ru-RU" sz="2000" dirty="0">
                <a:latin typeface="Times New Roman" panose="02020603050405020304" pitchFamily="18" charset="0"/>
                <a:cs typeface="Times New Roman" panose="02020603050405020304" pitchFamily="18" charset="0"/>
              </a:rPr>
              <a:t>определенными возбудителями инфекционных заболеваний, для которых необходимы </a:t>
            </a:r>
            <a:r>
              <a:rPr lang="ru-RU" sz="2000" b="1" dirty="0">
                <a:latin typeface="Times New Roman" panose="02020603050405020304" pitchFamily="18" charset="0"/>
                <a:cs typeface="Times New Roman" panose="02020603050405020304" pitchFamily="18" charset="0"/>
              </a:rPr>
              <a:t>дополнительные меры предосторожности </a:t>
            </a:r>
            <a:r>
              <a:rPr lang="ru-RU" sz="2000" dirty="0">
                <a:latin typeface="Times New Roman" panose="02020603050405020304" pitchFamily="18" charset="0"/>
                <a:cs typeface="Times New Roman" panose="02020603050405020304" pitchFamily="18" charset="0"/>
              </a:rPr>
              <a:t>для предотвращения передачи инфекции.</a:t>
            </a:r>
          </a:p>
          <a:p>
            <a:pPr lvl="1"/>
            <a:r>
              <a:rPr lang="ru-RU" sz="2000" dirty="0">
                <a:latin typeface="Times New Roman" panose="02020603050405020304" pitchFamily="18" charset="0"/>
                <a:cs typeface="Times New Roman" panose="02020603050405020304" pitchFamily="18" charset="0"/>
              </a:rPr>
              <a:t>Они основаны на путях передачи специфических инфекций </a:t>
            </a:r>
            <a:r>
              <a:rPr lang="ru-RU" sz="2000" dirty="0" smtClean="0">
                <a:latin typeface="Times New Roman" panose="02020603050405020304" pitchFamily="18" charset="0"/>
                <a:cs typeface="Times New Roman" panose="02020603050405020304" pitchFamily="18" charset="0"/>
              </a:rPr>
              <a:t>(контактный, капельный, воздушно-капельный и др.). </a:t>
            </a:r>
          </a:p>
          <a:p>
            <a:pPr lvl="1"/>
            <a:r>
              <a:rPr lang="ru-RU" sz="2000" b="1" dirty="0" smtClean="0">
                <a:latin typeface="Times New Roman" pitchFamily="18" charset="0"/>
                <a:cs typeface="Times New Roman" pitchFamily="18" charset="0"/>
              </a:rPr>
              <a:t>Некоторые инфекции для профилактики их передачи требуют сочетания данных категорий (например, меры предосторожности от контактной + капельной передачи)</a:t>
            </a:r>
          </a:p>
          <a:p>
            <a:pPr lvl="1"/>
            <a:r>
              <a:rPr lang="ru-RU" sz="2000" dirty="0" smtClean="0">
                <a:latin typeface="Times New Roman" pitchFamily="18" charset="0"/>
                <a:cs typeface="Times New Roman" pitchFamily="18" charset="0"/>
              </a:rPr>
              <a:t>В работе использовалось «Руководство </a:t>
            </a:r>
            <a:r>
              <a:rPr lang="ru-RU" sz="2000" dirty="0">
                <a:latin typeface="Times New Roman" panose="02020603050405020304" pitchFamily="18" charset="0"/>
                <a:cs typeface="Times New Roman" panose="02020603050405020304" pitchFamily="18" charset="0"/>
              </a:rPr>
              <a:t>Центров по профилактике и контролю заболеваний США по изоляционным мерам </a:t>
            </a:r>
            <a:r>
              <a:rPr lang="ru-RU" sz="2000" dirty="0" smtClean="0">
                <a:latin typeface="Times New Roman" panose="02020603050405020304" pitchFamily="18" charset="0"/>
                <a:cs typeface="Times New Roman" panose="02020603050405020304" pitchFamily="18" charset="0"/>
              </a:rPr>
              <a:t>предосторожности» </a:t>
            </a:r>
            <a:r>
              <a:rPr lang="ru-RU" sz="2000" dirty="0">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hlinkClick r:id="rId2"/>
              </a:rPr>
              <a:t>https://</a:t>
            </a:r>
            <a:r>
              <a:rPr lang="ru-RU" sz="2000" dirty="0" smtClean="0">
                <a:latin typeface="Times New Roman" panose="02020603050405020304" pitchFamily="18" charset="0"/>
                <a:cs typeface="Times New Roman" panose="02020603050405020304" pitchFamily="18" charset="0"/>
                <a:hlinkClick r:id="rId2"/>
              </a:rPr>
              <a:t>www.cdc.gov/infectioncontrol/pdf/guidelines/isolation-guidelines.pdf</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по состоянию на 13 января 2019 г</a:t>
            </a:r>
            <a:r>
              <a:rPr lang="ru-RU" sz="2000" dirty="0" smtClean="0">
                <a:latin typeface="Times New Roman" panose="02020603050405020304" pitchFamily="18" charset="0"/>
                <a:cs typeface="Times New Roman" panose="02020603050405020304" pitchFamily="18" charset="0"/>
              </a:rPr>
              <a:t>.).</a:t>
            </a:r>
          </a:p>
          <a:p>
            <a:pPr lvl="1"/>
            <a:endParaRPr lang="ru-RU" sz="2000" dirty="0">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214282" y="642922"/>
            <a:ext cx="8786874" cy="461661"/>
          </a:xfrm>
          <a:prstGeom prst="rect">
            <a:avLst/>
          </a:prstGeom>
        </p:spPr>
        <p:txBody>
          <a:bodyPr wrap="square" lIns="91437" tIns="45718" rIns="91437" bIns="45718">
            <a:spAutoFit/>
          </a:bodyPr>
          <a:lstStyle/>
          <a:p>
            <a:pPr algn="just"/>
            <a:r>
              <a:rPr lang="ru-RU" sz="2400" b="1" dirty="0" smtClean="0">
                <a:latin typeface="Times New Roman" panose="02020603050405020304" pitchFamily="18" charset="0"/>
                <a:cs typeface="Times New Roman" panose="02020603050405020304" pitchFamily="18" charset="0"/>
              </a:rPr>
              <a:t>Меры </a:t>
            </a:r>
            <a:r>
              <a:rPr lang="ru-RU" sz="2400" b="1" dirty="0">
                <a:latin typeface="Times New Roman" panose="02020603050405020304" pitchFamily="18" charset="0"/>
                <a:cs typeface="Times New Roman" panose="02020603050405020304" pitchFamily="18" charset="0"/>
              </a:rPr>
              <a:t>предосторожности, основанные на передаче инфекции. </a:t>
            </a:r>
          </a:p>
        </p:txBody>
      </p:sp>
      <p:pic>
        <p:nvPicPr>
          <p:cNvPr id="6" name="Рисунок 5"/>
          <p:cNvPicPr>
            <a:picLocks noChangeAspect="1"/>
          </p:cNvPicPr>
          <p:nvPr/>
        </p:nvPicPr>
        <p:blipFill>
          <a:blip r:embed="rId3" cstate="print"/>
          <a:stretch>
            <a:fillRect/>
          </a:stretch>
        </p:blipFill>
        <p:spPr>
          <a:xfrm>
            <a:off x="8264962" y="125927"/>
            <a:ext cx="677213" cy="571334"/>
          </a:xfrm>
          <a:prstGeom prst="rect">
            <a:avLst/>
          </a:prstGeom>
        </p:spPr>
      </p:pic>
    </p:spTree>
    <p:extLst>
      <p:ext uri="{BB962C8B-B14F-4D97-AF65-F5344CB8AC3E}">
        <p14:creationId xmlns:p14="http://schemas.microsoft.com/office/powerpoint/2010/main" val="9084433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1" y="409575"/>
            <a:ext cx="3528392" cy="495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0"/>
            <a:ext cx="468052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4" y="193208"/>
            <a:ext cx="888426" cy="720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872338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4F1FE15-9281-41D5-86EE-443CE69FF17B}"/>
              </a:ext>
            </a:extLst>
          </p:cNvPr>
          <p:cNvSpPr>
            <a:spLocks noGrp="1"/>
          </p:cNvSpPr>
          <p:nvPr>
            <p:ph type="title"/>
          </p:nvPr>
        </p:nvSpPr>
        <p:spPr>
          <a:xfrm>
            <a:off x="453546" y="455328"/>
            <a:ext cx="8488630" cy="2882226"/>
          </a:xfrm>
        </p:spPr>
        <p:txBody>
          <a:bodyPr>
            <a:noAutofit/>
          </a:bodyPr>
          <a:lstStyle/>
          <a:p>
            <a:pPr marL="266700">
              <a:lnSpc>
                <a:spcPct val="100000"/>
              </a:lnSpc>
            </a:pPr>
            <a:r>
              <a:rPr lang="ru-RU" sz="2000" b="1" dirty="0" smtClean="0">
                <a:latin typeface="Times New Roman" panose="02020603050405020304" pitchFamily="18" charset="0"/>
                <a:cs typeface="Times New Roman" panose="02020603050405020304" pitchFamily="18" charset="0"/>
              </a:rPr>
              <a:t/>
            </a:r>
            <a:br>
              <a:rPr lang="ru-RU" sz="2000" b="1" dirty="0" smtClean="0">
                <a:latin typeface="Times New Roman" panose="02020603050405020304" pitchFamily="18" charset="0"/>
                <a:cs typeface="Times New Roman" panose="02020603050405020304" pitchFamily="18" charset="0"/>
              </a:rPr>
            </a:br>
            <a:r>
              <a:rPr lang="ru-RU" sz="2000" b="1" dirty="0">
                <a:latin typeface="Times New Roman" panose="02020603050405020304" pitchFamily="18" charset="0"/>
                <a:cs typeface="Times New Roman" panose="02020603050405020304" pitchFamily="18" charset="0"/>
              </a:rPr>
              <a:t/>
            </a:r>
            <a:br>
              <a:rPr lang="ru-RU" sz="2000" b="1" dirty="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
            </a:r>
            <a:br>
              <a:rPr lang="ru-RU" sz="2000" b="1" dirty="0" smtClean="0">
                <a:latin typeface="Times New Roman" panose="02020603050405020304" pitchFamily="18" charset="0"/>
                <a:cs typeface="Times New Roman" panose="02020603050405020304" pitchFamily="18" charset="0"/>
              </a:rPr>
            </a:br>
            <a:r>
              <a:rPr lang="ru-RU" sz="2000" b="1" dirty="0">
                <a:latin typeface="Times New Roman" panose="02020603050405020304" pitchFamily="18" charset="0"/>
                <a:cs typeface="Times New Roman" panose="02020603050405020304" pitchFamily="18" charset="0"/>
              </a:rPr>
              <a:t/>
            </a:r>
            <a:br>
              <a:rPr lang="ru-RU" sz="2000" b="1" dirty="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
            </a:r>
            <a:br>
              <a:rPr lang="ru-RU" sz="2000" b="1" dirty="0" smtClean="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Полевое задание группа №7</a:t>
            </a:r>
            <a:br>
              <a:rPr lang="ru-RU" sz="2000" b="1" dirty="0" smtClean="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УЧАСТНИК № 4</a:t>
            </a:r>
            <a:br>
              <a:rPr lang="ru-RU" sz="2000" b="1" dirty="0" smtClean="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
            </a:r>
            <a:br>
              <a:rPr lang="ru-RU" sz="2000" b="1" dirty="0" smtClean="0">
                <a:latin typeface="Times New Roman" panose="02020603050405020304" pitchFamily="18" charset="0"/>
                <a:cs typeface="Times New Roman" panose="02020603050405020304" pitchFamily="18" charset="0"/>
              </a:rPr>
            </a:br>
            <a:r>
              <a:rPr lang="ru-RU" sz="2000" b="1" dirty="0" err="1" smtClean="0">
                <a:latin typeface="Times New Roman" panose="02020603050405020304" pitchFamily="18" charset="0"/>
                <a:cs typeface="Times New Roman" panose="02020603050405020304" pitchFamily="18" charset="0"/>
              </a:rPr>
              <a:t>Тәттіғалиева</a:t>
            </a:r>
            <a:r>
              <a:rPr lang="ru-RU" sz="2000" b="1" dirty="0" smtClean="0">
                <a:latin typeface="Times New Roman" panose="02020603050405020304" pitchFamily="18" charset="0"/>
                <a:cs typeface="Times New Roman" panose="02020603050405020304" pitchFamily="18" charset="0"/>
              </a:rPr>
              <a:t> Айдана Болатбекқызы </a:t>
            </a:r>
            <a:r>
              <a:rPr lang="ru-RU" sz="2000" dirty="0" smtClean="0">
                <a:latin typeface="Times New Roman" panose="02020603050405020304" pitchFamily="18" charset="0"/>
                <a:cs typeface="Times New Roman" panose="02020603050405020304" pitchFamily="18" charset="0"/>
              </a:rPr>
              <a:t>– врач эпидемиолог  ГКП на ПХВ «Областная больница г.Талдыкорган»  УЗ акимата  Алматинской  области</a:t>
            </a:r>
            <a:br>
              <a:rPr lang="ru-RU"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
            </a:r>
            <a:br>
              <a:rPr lang="ru-RU"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
            </a:r>
            <a:br>
              <a:rPr lang="ru-RU" sz="2000" dirty="0" smtClean="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b="1" dirty="0">
                <a:latin typeface="Times New Roman" panose="02020603050405020304" pitchFamily="18" charset="0"/>
                <a:cs typeface="Times New Roman" panose="02020603050405020304" pitchFamily="18" charset="0"/>
              </a:rPr>
              <a:t>Задание </a:t>
            </a:r>
            <a:r>
              <a:rPr lang="ru-RU" sz="2000" b="1" dirty="0" smtClean="0">
                <a:latin typeface="Times New Roman" panose="02020603050405020304" pitchFamily="18" charset="0"/>
                <a:cs typeface="Times New Roman" panose="02020603050405020304" pitchFamily="18" charset="0"/>
              </a:rPr>
              <a:t>№</a:t>
            </a:r>
            <a:r>
              <a:rPr lang="ru-RU" sz="2000" b="1" dirty="0">
                <a:latin typeface="Times New Roman" panose="02020603050405020304" pitchFamily="18" charset="0"/>
                <a:cs typeface="Times New Roman" panose="02020603050405020304" pitchFamily="18" charset="0"/>
              </a:rPr>
              <a:t>4</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Разработать </a:t>
            </a:r>
            <a:r>
              <a:rPr lang="ru-RU" sz="2000" dirty="0" smtClean="0">
                <a:latin typeface="Times New Roman" panose="02020603050405020304" pitchFamily="18" charset="0"/>
                <a:ea typeface="Times New Roman" panose="02020603050405020304" pitchFamily="18" charset="0"/>
                <a:cs typeface="Times New Roman" panose="02020603050405020304" pitchFamily="18" charset="0"/>
              </a:rPr>
              <a:t>контактные </a:t>
            </a:r>
            <a:r>
              <a:rPr lang="ru-RU" sz="2000" dirty="0" smtClean="0">
                <a:latin typeface="Times New Roman" panose="02020603050405020304" pitchFamily="18" charset="0"/>
                <a:cs typeface="Times New Roman" panose="02020603050405020304" pitchFamily="18" charset="0"/>
              </a:rPr>
              <a:t>меры </a:t>
            </a:r>
            <a:r>
              <a:rPr lang="ru-RU" sz="2000" dirty="0">
                <a:latin typeface="Times New Roman" panose="02020603050405020304" pitchFamily="18" charset="0"/>
                <a:cs typeface="Times New Roman" panose="02020603050405020304" pitchFamily="18" charset="0"/>
              </a:rPr>
              <a:t>предосторожности направлены на снижение риска передачи особо-опасных инфекции. </a:t>
            </a:r>
            <a:r>
              <a:rPr lang="ru-RU" sz="2000" dirty="0" smtClean="0">
                <a:latin typeface="Times New Roman" panose="02020603050405020304" pitchFamily="18" charset="0"/>
                <a:cs typeface="Times New Roman" panose="02020603050405020304" pitchFamily="18" charset="0"/>
              </a:rPr>
              <a:t/>
            </a:r>
            <a:br>
              <a:rPr lang="ru-RU"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Разработать </a:t>
            </a:r>
            <a:r>
              <a:rPr lang="ru-RU" sz="2000" dirty="0">
                <a:latin typeface="Times New Roman" panose="02020603050405020304" pitchFamily="18" charset="0"/>
                <a:cs typeface="Times New Roman" panose="02020603050405020304" pitchFamily="18" charset="0"/>
              </a:rPr>
              <a:t>цветовые кодировки в зависимости инфекции. Рекомендуется использовать международную практику на примере данных воз,сдс и др.источников. Дать ваше видение проблемы, с учетом НПА РК.</a:t>
            </a:r>
          </a:p>
        </p:txBody>
      </p:sp>
      <p:pic>
        <p:nvPicPr>
          <p:cNvPr id="7" name="Рисунок 6"/>
          <p:cNvPicPr>
            <a:picLocks noChangeAspect="1"/>
          </p:cNvPicPr>
          <p:nvPr/>
        </p:nvPicPr>
        <p:blipFill>
          <a:blip r:embed="rId2" cstate="print"/>
          <a:stretch>
            <a:fillRect/>
          </a:stretch>
        </p:blipFill>
        <p:spPr>
          <a:xfrm>
            <a:off x="8122704" y="125924"/>
            <a:ext cx="819472" cy="691351"/>
          </a:xfrm>
          <a:prstGeom prst="rect">
            <a:avLst/>
          </a:prstGeom>
        </p:spPr>
      </p:pic>
    </p:spTree>
    <p:extLst>
      <p:ext uri="{BB962C8B-B14F-4D97-AF65-F5344CB8AC3E}">
        <p14:creationId xmlns:p14="http://schemas.microsoft.com/office/powerpoint/2010/main" val="151683414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95903"/>
            <a:ext cx="7632848" cy="707886"/>
          </a:xfrm>
          <a:prstGeom prst="rect">
            <a:avLst/>
          </a:prstGeom>
          <a:noFill/>
        </p:spPr>
        <p:txBody>
          <a:bodyPr wrap="square" rtlCol="0">
            <a:spAutoFit/>
          </a:bodyPr>
          <a:lstStyle/>
          <a:p>
            <a:pPr algn="ctr"/>
            <a:r>
              <a:rPr lang="kk-KZ" sz="2000" b="1" dirty="0" smtClean="0">
                <a:latin typeface="Times New Roman" pitchFamily="18" charset="0"/>
                <a:cs typeface="Times New Roman" pitchFamily="18" charset="0"/>
              </a:rPr>
              <a:t>ГКП на ПХВ «Областная больница г.Талдыкорган»                   УЗ Алматинской области</a:t>
            </a:r>
            <a:endParaRPr lang="ru-RU" sz="2000" b="1" dirty="0">
              <a:latin typeface="Times New Roman" pitchFamily="18" charset="0"/>
              <a:cs typeface="Times New Roman" pitchFamily="18" charset="0"/>
            </a:endParaRPr>
          </a:p>
        </p:txBody>
      </p:sp>
      <p:pic>
        <p:nvPicPr>
          <p:cNvPr id="583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889" t="35119" r="21889" b="25716"/>
          <a:stretch/>
        </p:blipFill>
        <p:spPr bwMode="auto">
          <a:xfrm>
            <a:off x="244584" y="913284"/>
            <a:ext cx="8719904" cy="3140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504" y="4066998"/>
            <a:ext cx="8856984" cy="1754326"/>
          </a:xfrm>
          <a:prstGeom prst="rect">
            <a:avLst/>
          </a:prstGeom>
          <a:noFill/>
        </p:spPr>
        <p:txBody>
          <a:bodyPr wrap="square" rtlCol="0">
            <a:spAutoFit/>
          </a:bodyPr>
          <a:lstStyle/>
          <a:p>
            <a:r>
              <a:rPr lang="kk-KZ" dirty="0" smtClean="0">
                <a:latin typeface="Times New Roman" pitchFamily="18" charset="0"/>
                <a:cs typeface="Times New Roman" pitchFamily="18" charset="0"/>
              </a:rPr>
              <a:t>Больница на 290 коек</a:t>
            </a:r>
          </a:p>
          <a:p>
            <a:pPr lvl="0"/>
            <a:r>
              <a:rPr lang="kk-KZ" dirty="0" smtClean="0">
                <a:latin typeface="Times New Roman" pitchFamily="18" charset="0"/>
                <a:cs typeface="Times New Roman" pitchFamily="18" charset="0"/>
              </a:rPr>
              <a:t>Многопрофильный стационар</a:t>
            </a:r>
          </a:p>
          <a:p>
            <a:pPr lvl="0"/>
            <a:r>
              <a:rPr lang="ru-RU" dirty="0" smtClean="0">
                <a:solidFill>
                  <a:prstClr val="black"/>
                </a:solidFill>
                <a:latin typeface="Times New Roman" pitchFamily="18" charset="0"/>
                <a:cs typeface="Times New Roman" pitchFamily="18" charset="0"/>
              </a:rPr>
              <a:t>Количество </a:t>
            </a:r>
            <a:r>
              <a:rPr lang="ru-RU" dirty="0">
                <a:solidFill>
                  <a:prstClr val="black"/>
                </a:solidFill>
                <a:latin typeface="Times New Roman" pitchFamily="18" charset="0"/>
                <a:cs typeface="Times New Roman" pitchFamily="18" charset="0"/>
              </a:rPr>
              <a:t>сотрудников – </a:t>
            </a:r>
            <a:r>
              <a:rPr lang="ru-RU" dirty="0" smtClean="0">
                <a:solidFill>
                  <a:prstClr val="black"/>
                </a:solidFill>
                <a:latin typeface="Times New Roman" pitchFamily="18" charset="0"/>
                <a:cs typeface="Times New Roman" pitchFamily="18" charset="0"/>
              </a:rPr>
              <a:t>558 (в </a:t>
            </a:r>
            <a:r>
              <a:rPr lang="ru-RU" dirty="0" err="1" smtClean="0">
                <a:solidFill>
                  <a:prstClr val="black"/>
                </a:solidFill>
                <a:latin typeface="Times New Roman" pitchFamily="18" charset="0"/>
                <a:cs typeface="Times New Roman" pitchFamily="18" charset="0"/>
              </a:rPr>
              <a:t>т.ч</a:t>
            </a:r>
            <a:r>
              <a:rPr lang="ru-RU" dirty="0" smtClean="0">
                <a:solidFill>
                  <a:prstClr val="black"/>
                </a:solidFill>
                <a:latin typeface="Times New Roman" pitchFamily="18" charset="0"/>
                <a:cs typeface="Times New Roman" pitchFamily="18" charset="0"/>
              </a:rPr>
              <a:t>. </a:t>
            </a:r>
            <a:r>
              <a:rPr lang="ru-RU" dirty="0">
                <a:solidFill>
                  <a:prstClr val="black"/>
                </a:solidFill>
                <a:latin typeface="Times New Roman" pitchFamily="18" charset="0"/>
                <a:cs typeface="Times New Roman" pitchFamily="18" charset="0"/>
              </a:rPr>
              <a:t>врачи – </a:t>
            </a:r>
            <a:r>
              <a:rPr lang="ru-RU" dirty="0" smtClean="0">
                <a:solidFill>
                  <a:prstClr val="black"/>
                </a:solidFill>
                <a:latin typeface="Times New Roman" pitchFamily="18" charset="0"/>
                <a:cs typeface="Times New Roman" pitchFamily="18" charset="0"/>
              </a:rPr>
              <a:t>72, </a:t>
            </a:r>
            <a:r>
              <a:rPr lang="ru-RU" dirty="0">
                <a:solidFill>
                  <a:prstClr val="black"/>
                </a:solidFill>
                <a:latin typeface="Times New Roman" pitchFamily="18" charset="0"/>
                <a:cs typeface="Times New Roman" pitchFamily="18" charset="0"/>
              </a:rPr>
              <a:t>СМР – </a:t>
            </a:r>
            <a:r>
              <a:rPr lang="ru-RU" dirty="0" smtClean="0">
                <a:solidFill>
                  <a:prstClr val="black"/>
                </a:solidFill>
                <a:latin typeface="Times New Roman" pitchFamily="18" charset="0"/>
                <a:cs typeface="Times New Roman" pitchFamily="18" charset="0"/>
              </a:rPr>
              <a:t>242, </a:t>
            </a:r>
            <a:r>
              <a:rPr lang="ru-RU" dirty="0">
                <a:solidFill>
                  <a:prstClr val="black"/>
                </a:solidFill>
                <a:latin typeface="Times New Roman" pitchFamily="18" charset="0"/>
                <a:cs typeface="Times New Roman" pitchFamily="18" charset="0"/>
              </a:rPr>
              <a:t>ММР – </a:t>
            </a:r>
            <a:r>
              <a:rPr lang="ru-RU" dirty="0" smtClean="0">
                <a:solidFill>
                  <a:prstClr val="black"/>
                </a:solidFill>
                <a:latin typeface="Times New Roman" pitchFamily="18" charset="0"/>
                <a:cs typeface="Times New Roman" pitchFamily="18" charset="0"/>
              </a:rPr>
              <a:t>169, АХЧ  </a:t>
            </a:r>
            <a:r>
              <a:rPr lang="ru-RU" dirty="0">
                <a:solidFill>
                  <a:prstClr val="black"/>
                </a:solidFill>
                <a:latin typeface="Times New Roman" pitchFamily="18" charset="0"/>
                <a:cs typeface="Times New Roman" pitchFamily="18" charset="0"/>
              </a:rPr>
              <a:t>– </a:t>
            </a:r>
            <a:r>
              <a:rPr lang="ru-RU" dirty="0" smtClean="0">
                <a:solidFill>
                  <a:prstClr val="black"/>
                </a:solidFill>
                <a:latin typeface="Times New Roman" pitchFamily="18" charset="0"/>
                <a:cs typeface="Times New Roman" pitchFamily="18" charset="0"/>
              </a:rPr>
              <a:t>75)</a:t>
            </a:r>
            <a:endParaRPr lang="ru-RU" dirty="0">
              <a:solidFill>
                <a:prstClr val="black"/>
              </a:solidFill>
              <a:latin typeface="Times New Roman" pitchFamily="18" charset="0"/>
              <a:cs typeface="Times New Roman" pitchFamily="18" charset="0"/>
            </a:endParaRPr>
          </a:p>
          <a:p>
            <a:endParaRPr lang="kk-KZ" dirty="0" smtClean="0"/>
          </a:p>
          <a:p>
            <a:endParaRPr lang="kk-KZ" dirty="0" smtClean="0"/>
          </a:p>
          <a:p>
            <a:endParaRPr lang="ru-RU" dirty="0"/>
          </a:p>
        </p:txBody>
      </p:sp>
      <p:pic>
        <p:nvPicPr>
          <p:cNvPr id="5" name="Рисунок 4"/>
          <p:cNvPicPr>
            <a:picLocks noChangeAspect="1"/>
          </p:cNvPicPr>
          <p:nvPr/>
        </p:nvPicPr>
        <p:blipFill>
          <a:blip r:embed="rId3" cstate="print"/>
          <a:stretch>
            <a:fillRect/>
          </a:stretch>
        </p:blipFill>
        <p:spPr>
          <a:xfrm>
            <a:off x="8264962" y="125927"/>
            <a:ext cx="677213" cy="571334"/>
          </a:xfrm>
          <a:prstGeom prst="rect">
            <a:avLst/>
          </a:prstGeom>
        </p:spPr>
      </p:pic>
    </p:spTree>
    <p:extLst>
      <p:ext uri="{BB962C8B-B14F-4D97-AF65-F5344CB8AC3E}">
        <p14:creationId xmlns:p14="http://schemas.microsoft.com/office/powerpoint/2010/main" val="236588961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8122704" y="125924"/>
            <a:ext cx="819472" cy="691351"/>
          </a:xfrm>
          <a:prstGeom prst="rect">
            <a:avLst/>
          </a:prstGeom>
        </p:spPr>
      </p:pic>
      <p:sp>
        <p:nvSpPr>
          <p:cNvPr id="3" name="Заголовок 1"/>
          <p:cNvSpPr txBox="1">
            <a:spLocks/>
          </p:cNvSpPr>
          <p:nvPr/>
        </p:nvSpPr>
        <p:spPr>
          <a:xfrm>
            <a:off x="1043608" y="277217"/>
            <a:ext cx="6815127" cy="540058"/>
          </a:xfrm>
          <a:prstGeom prst="rect">
            <a:avLst/>
          </a:prstGeom>
        </p:spPr>
        <p:txBody>
          <a:bodyP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kk-KZ" sz="2800" b="1" i="1" dirty="0" smtClean="0">
                <a:latin typeface="Times New Roman" pitchFamily="18" charset="0"/>
                <a:cs typeface="Times New Roman" pitchFamily="18" charset="0"/>
              </a:rPr>
              <a:t>Нормативные документы  в области особо опасных инфекции:</a:t>
            </a:r>
            <a:endParaRPr lang="ru-RU" sz="2800" b="1" i="1" dirty="0">
              <a:latin typeface="Times New Roman" pitchFamily="18" charset="0"/>
              <a:cs typeface="Times New Roman" pitchFamily="18" charset="0"/>
            </a:endParaRPr>
          </a:p>
        </p:txBody>
      </p:sp>
      <p:sp>
        <p:nvSpPr>
          <p:cNvPr id="5" name="Объект 2"/>
          <p:cNvSpPr txBox="1">
            <a:spLocks/>
          </p:cNvSpPr>
          <p:nvPr/>
        </p:nvSpPr>
        <p:spPr>
          <a:xfrm>
            <a:off x="428596" y="985292"/>
            <a:ext cx="8318158" cy="46085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ru-RU" sz="1600" dirty="0" smtClean="0">
                <a:latin typeface="Times New Roman" pitchFamily="18" charset="0"/>
                <a:cs typeface="Times New Roman" panose="02020603050405020304" pitchFamily="18" charset="0"/>
              </a:rPr>
              <a:t>Приказ МЗ </a:t>
            </a:r>
            <a:r>
              <a:rPr lang="ru-RU" sz="1600" dirty="0">
                <a:latin typeface="Times New Roman" pitchFamily="18" charset="0"/>
                <a:cs typeface="Times New Roman" panose="02020603050405020304" pitchFamily="18" charset="0"/>
              </a:rPr>
              <a:t>РК от 12 ноября 2021 года № </a:t>
            </a:r>
            <a:r>
              <a:rPr lang="ru-RU" sz="1600" b="1" dirty="0">
                <a:latin typeface="Times New Roman" pitchFamily="18" charset="0"/>
                <a:cs typeface="Times New Roman" panose="02020603050405020304" pitchFamily="18" charset="0"/>
              </a:rPr>
              <a:t>ҚР ДСМ-114 </a:t>
            </a:r>
            <a:r>
              <a:rPr lang="ru-RU" sz="1600" dirty="0" smtClean="0">
                <a:solidFill>
                  <a:srgbClr val="666666"/>
                </a:solidFill>
                <a:latin typeface="Times New Roman" pitchFamily="18" charset="0"/>
                <a:cs typeface="Times New Roman" pitchFamily="18" charset="0"/>
              </a:rPr>
              <a:t>«</a:t>
            </a:r>
            <a:r>
              <a:rPr lang="ru-RU" sz="1600" dirty="0" smtClean="0">
                <a:latin typeface="Times New Roman" panose="02020603050405020304" pitchFamily="18" charset="0"/>
                <a:cs typeface="Times New Roman" panose="02020603050405020304" pitchFamily="18" charset="0"/>
              </a:rPr>
              <a:t>Об </a:t>
            </a:r>
            <a:r>
              <a:rPr lang="ru-RU" sz="1600" dirty="0">
                <a:latin typeface="Times New Roman" panose="02020603050405020304" pitchFamily="18" charset="0"/>
                <a:cs typeface="Times New Roman" panose="02020603050405020304" pitchFamily="18" charset="0"/>
              </a:rPr>
              <a:t>утверждении Санитарных правил </a:t>
            </a:r>
            <a:r>
              <a:rPr lang="ru-RU" sz="1600" dirty="0" smtClean="0">
                <a:latin typeface="Times New Roman" panose="02020603050405020304" pitchFamily="18" charset="0"/>
                <a:cs typeface="Times New Roman" panose="02020603050405020304" pitchFamily="18" charset="0"/>
              </a:rPr>
              <a:t>«Санитарно-эпидемиологические </a:t>
            </a:r>
            <a:r>
              <a:rPr lang="ru-RU" sz="1600" dirty="0">
                <a:latin typeface="Times New Roman" panose="02020603050405020304" pitchFamily="18" charset="0"/>
                <a:cs typeface="Times New Roman" panose="02020603050405020304" pitchFamily="18" charset="0"/>
              </a:rPr>
              <a:t>требования к организации и проведению санитарно-противоэпидемических, санитарно-профилактических мероприятий по предупреждению особо опасных инфекционных </a:t>
            </a:r>
            <a:r>
              <a:rPr lang="ru-RU" sz="1600" dirty="0" smtClean="0">
                <a:latin typeface="Times New Roman" panose="02020603050405020304" pitchFamily="18" charset="0"/>
                <a:cs typeface="Times New Roman" panose="02020603050405020304" pitchFamily="18" charset="0"/>
              </a:rPr>
              <a:t>заболеваний»;</a:t>
            </a:r>
          </a:p>
          <a:p>
            <a:pPr algn="just"/>
            <a:r>
              <a:rPr lang="kk-KZ" sz="1600" dirty="0" smtClean="0">
                <a:latin typeface="Times New Roman" panose="02020603050405020304" pitchFamily="18" charset="0"/>
                <a:cs typeface="Times New Roman" panose="02020603050405020304" pitchFamily="18" charset="0"/>
              </a:rPr>
              <a:t>Приказ МЗ РК от 17 ноября 2021 года №</a:t>
            </a:r>
            <a:r>
              <a:rPr lang="kk-KZ" sz="1600" b="1" dirty="0" smtClean="0">
                <a:latin typeface="Times New Roman" panose="02020603050405020304" pitchFamily="18" charset="0"/>
                <a:cs typeface="Times New Roman" panose="02020603050405020304" pitchFamily="18" charset="0"/>
              </a:rPr>
              <a:t>ҚР ДСМ-116 </a:t>
            </a:r>
            <a:r>
              <a:rPr lang="kk-KZ" sz="1600" dirty="0" smtClean="0">
                <a:latin typeface="Times New Roman" panose="02020603050405020304" pitchFamily="18" charset="0"/>
                <a:cs typeface="Times New Roman" panose="02020603050405020304" pitchFamily="18" charset="0"/>
              </a:rPr>
              <a:t>«Об утверждении Санитарных правил «Санитарно-эпидемиологические требования к организации и проведению санитарно-противоэпидемических мероприятий по предупреждению инфекционных заболеваний (чума, холера)»;</a:t>
            </a:r>
          </a:p>
          <a:p>
            <a:pPr algn="just"/>
            <a:r>
              <a:rPr lang="kk-KZ" sz="1600" dirty="0" smtClean="0">
                <a:latin typeface="Times New Roman" panose="02020603050405020304" pitchFamily="18" charset="0"/>
                <a:cs typeface="Times New Roman" panose="02020603050405020304" pitchFamily="18" charset="0"/>
              </a:rPr>
              <a:t>Приказ МЗ РК от 15 октября 2021 года №</a:t>
            </a:r>
            <a:r>
              <a:rPr lang="kk-KZ" sz="1600" b="1" dirty="0" smtClean="0">
                <a:latin typeface="Times New Roman" panose="02020603050405020304" pitchFamily="18" charset="0"/>
                <a:cs typeface="Times New Roman" panose="02020603050405020304" pitchFamily="18" charset="0"/>
              </a:rPr>
              <a:t>ҚР ДСМ-105 </a:t>
            </a:r>
            <a:r>
              <a:rPr lang="kk-KZ" sz="1600" dirty="0" smtClean="0">
                <a:latin typeface="Times New Roman" panose="02020603050405020304" pitchFamily="18" charset="0"/>
                <a:cs typeface="Times New Roman" panose="02020603050405020304" pitchFamily="18" charset="0"/>
              </a:rPr>
              <a:t>«Об </a:t>
            </a:r>
            <a:r>
              <a:rPr lang="kk-KZ" sz="1600" dirty="0">
                <a:latin typeface="Times New Roman" panose="02020603050405020304" pitchFamily="18" charset="0"/>
                <a:cs typeface="Times New Roman" panose="02020603050405020304" pitchFamily="18" charset="0"/>
              </a:rPr>
              <a:t>утверждении Санитарных правил </a:t>
            </a:r>
            <a:r>
              <a:rPr lang="kk-KZ" sz="1600" dirty="0" smtClean="0">
                <a:latin typeface="Times New Roman" panose="02020603050405020304" pitchFamily="18" charset="0"/>
                <a:cs typeface="Times New Roman" panose="02020603050405020304" pitchFamily="18" charset="0"/>
              </a:rPr>
              <a:t>«Санитарно-эпидемиологические </a:t>
            </a:r>
            <a:r>
              <a:rPr lang="kk-KZ" sz="1600" dirty="0">
                <a:latin typeface="Times New Roman" panose="02020603050405020304" pitchFamily="18" charset="0"/>
                <a:cs typeface="Times New Roman" panose="02020603050405020304" pitchFamily="18" charset="0"/>
              </a:rPr>
              <a:t>требования к лабораториям, использующим потенциально опасные химические и биологические </a:t>
            </a:r>
            <a:r>
              <a:rPr lang="kk-KZ" sz="1600" dirty="0" smtClean="0">
                <a:latin typeface="Times New Roman" panose="02020603050405020304" pitchFamily="18" charset="0"/>
                <a:cs typeface="Times New Roman" panose="02020603050405020304" pitchFamily="18" charset="0"/>
              </a:rPr>
              <a:t>вещества»;</a:t>
            </a:r>
          </a:p>
          <a:p>
            <a:pPr algn="just"/>
            <a:r>
              <a:rPr lang="ru-RU" sz="1600" dirty="0">
                <a:latin typeface="Times New Roman" panose="02020603050405020304" pitchFamily="18" charset="0"/>
                <a:cs typeface="Times New Roman" panose="02020603050405020304" pitchFamily="18" charset="0"/>
              </a:rPr>
              <a:t>Приказ </a:t>
            </a:r>
            <a:r>
              <a:rPr lang="ru-RU" sz="1600" dirty="0" err="1">
                <a:latin typeface="Times New Roman" panose="02020603050405020304" pitchFamily="18" charset="0"/>
                <a:cs typeface="Times New Roman" panose="02020603050405020304" pitchFamily="18" charset="0"/>
              </a:rPr>
              <a:t>и.о</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МЗ РК </a:t>
            </a:r>
            <a:r>
              <a:rPr lang="ru-RU" sz="1600" dirty="0">
                <a:latin typeface="Times New Roman" panose="02020603050405020304" pitchFamily="18" charset="0"/>
                <a:cs typeface="Times New Roman" panose="02020603050405020304" pitchFamily="18" charset="0"/>
              </a:rPr>
              <a:t>от 27 мая 2021 года № </a:t>
            </a:r>
            <a:r>
              <a:rPr lang="ru-RU" sz="1600" b="1" dirty="0">
                <a:latin typeface="Times New Roman" panose="02020603050405020304" pitchFamily="18" charset="0"/>
                <a:cs typeface="Times New Roman" panose="02020603050405020304" pitchFamily="18" charset="0"/>
              </a:rPr>
              <a:t>ҚР ДСМ -</a:t>
            </a:r>
            <a:r>
              <a:rPr lang="ru-RU" sz="1600" b="1" dirty="0" smtClean="0">
                <a:latin typeface="Times New Roman" panose="02020603050405020304" pitchFamily="18" charset="0"/>
                <a:cs typeface="Times New Roman" panose="02020603050405020304" pitchFamily="18" charset="0"/>
              </a:rPr>
              <a:t>47</a:t>
            </a:r>
            <a:r>
              <a:rPr lang="ru-RU" sz="1600" dirty="0" smtClean="0">
                <a:latin typeface="Times New Roman" panose="02020603050405020304" pitchFamily="18" charset="0"/>
                <a:cs typeface="Times New Roman" panose="02020603050405020304" pitchFamily="18" charset="0"/>
              </a:rPr>
              <a:t> Об </a:t>
            </a:r>
            <a:r>
              <a:rPr lang="ru-RU" sz="1600" dirty="0">
                <a:latin typeface="Times New Roman" panose="02020603050405020304" pitchFamily="18" charset="0"/>
                <a:cs typeface="Times New Roman" panose="02020603050405020304" pitchFamily="18" charset="0"/>
              </a:rPr>
              <a:t>утверждении Санитарных правил </a:t>
            </a:r>
            <a:r>
              <a:rPr lang="ru-RU" sz="1600" dirty="0" smtClean="0">
                <a:latin typeface="Times New Roman" panose="02020603050405020304" pitchFamily="18" charset="0"/>
                <a:cs typeface="Times New Roman" panose="02020603050405020304" pitchFamily="18" charset="0"/>
              </a:rPr>
              <a:t>«Санитарно-эпидемиологические </a:t>
            </a:r>
            <a:r>
              <a:rPr lang="ru-RU" sz="1600" dirty="0">
                <a:latin typeface="Times New Roman" panose="02020603050405020304" pitchFamily="18" charset="0"/>
                <a:cs typeface="Times New Roman" panose="02020603050405020304" pitchFamily="18" charset="0"/>
              </a:rPr>
              <a:t>требования к организации и проведению санитарно-противоэпидемических, санитарно-профилактических мероприятий при острых респираторных вирусных инфекциях, гриппе и их осложнениях (пневмонии), менингококковой инфекции, </a:t>
            </a:r>
            <a:r>
              <a:rPr lang="ru-RU" sz="1600" dirty="0" err="1">
                <a:latin typeface="Times New Roman" panose="02020603050405020304" pitchFamily="18" charset="0"/>
                <a:cs typeface="Times New Roman" panose="02020603050405020304" pitchFamily="18" charset="0"/>
              </a:rPr>
              <a:t>коронавирусной</a:t>
            </a:r>
            <a:r>
              <a:rPr lang="ru-RU" sz="1600" dirty="0">
                <a:latin typeface="Times New Roman" panose="02020603050405020304" pitchFamily="18" charset="0"/>
                <a:cs typeface="Times New Roman" panose="02020603050405020304" pitchFamily="18" charset="0"/>
              </a:rPr>
              <a:t> инфекции COVID-19, ветряной оспе и </a:t>
            </a:r>
            <a:r>
              <a:rPr lang="ru-RU" sz="1600" dirty="0" smtClean="0">
                <a:latin typeface="Times New Roman" panose="02020603050405020304" pitchFamily="18" charset="0"/>
                <a:cs typeface="Times New Roman" panose="02020603050405020304" pitchFamily="18" charset="0"/>
              </a:rPr>
              <a:t>скарлатине».</a:t>
            </a:r>
          </a:p>
          <a:p>
            <a:pPr algn="just"/>
            <a:r>
              <a:rPr lang="ru-RU" sz="1600" dirty="0">
                <a:latin typeface="Times New Roman" panose="02020603050405020304" pitchFamily="18" charset="0"/>
                <a:cs typeface="Times New Roman" panose="02020603050405020304" pitchFamily="18" charset="0"/>
              </a:rPr>
              <a:t>д</a:t>
            </a:r>
            <a:r>
              <a:rPr lang="ru-RU" sz="1600" dirty="0" smtClean="0">
                <a:latin typeface="Times New Roman" panose="02020603050405020304" pitchFamily="18" charset="0"/>
                <a:cs typeface="Times New Roman" panose="02020603050405020304" pitchFamily="18" charset="0"/>
              </a:rPr>
              <a:t>р.</a:t>
            </a:r>
            <a:endParaRPr lang="kk-KZ" sz="1600" dirty="0" smtClean="0">
              <a:latin typeface="Times New Roman" panose="02020603050405020304" pitchFamily="18" charset="0"/>
              <a:cs typeface="Times New Roman" panose="02020603050405020304" pitchFamily="18" charset="0"/>
            </a:endParaRPr>
          </a:p>
          <a:p>
            <a:pPr algn="just"/>
            <a:endParaRPr lang="kk-KZ" sz="2000" dirty="0" smtClean="0">
              <a:latin typeface="Times New Roman" panose="02020603050405020304" pitchFamily="18" charset="0"/>
              <a:cs typeface="Times New Roman" panose="02020603050405020304" pitchFamily="18" charset="0"/>
            </a:endParaRPr>
          </a:p>
          <a:p>
            <a:pPr algn="just"/>
            <a:endParaRPr lang="ru-RU" sz="2000" dirty="0" smtClean="0">
              <a:latin typeface="Times New Roman" panose="02020603050405020304" pitchFamily="18" charset="0"/>
              <a:cs typeface="Times New Roman" panose="02020603050405020304" pitchFamily="18" charset="0"/>
            </a:endParaRPr>
          </a:p>
          <a:p>
            <a:pPr algn="just"/>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069522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057300"/>
            <a:ext cx="8690656" cy="2464264"/>
          </a:xfrm>
          <a:prstGeom prst="rect">
            <a:avLst/>
          </a:prstGeom>
        </p:spPr>
        <p:txBody>
          <a:bodyPr wrap="square">
            <a:spAutoFit/>
          </a:bodyPr>
          <a:lstStyle/>
          <a:p>
            <a:pPr marL="228600" lvl="0" indent="-228600" algn="just">
              <a:lnSpc>
                <a:spcPct val="90000"/>
              </a:lnSpc>
              <a:spcBef>
                <a:spcPts val="1000"/>
              </a:spcBef>
              <a:buFont typeface="Arial" panose="020B0604020202020204" pitchFamily="34" charset="0"/>
              <a:buChar char="•"/>
            </a:pPr>
            <a:r>
              <a:rPr lang="ru-RU" b="1" dirty="0">
                <a:solidFill>
                  <a:srgbClr val="000000"/>
                </a:solidFill>
                <a:latin typeface="Times New Roman" pitchFamily="18" charset="0"/>
                <a:cs typeface="Times New Roman" pitchFamily="18" charset="0"/>
              </a:rPr>
              <a:t>Особо опасные инфекции </a:t>
            </a:r>
            <a:r>
              <a:rPr lang="ru-RU" dirty="0">
                <a:solidFill>
                  <a:srgbClr val="000000"/>
                </a:solidFill>
                <a:latin typeface="Times New Roman" pitchFamily="18" charset="0"/>
                <a:cs typeface="Times New Roman" pitchFamily="18" charset="0"/>
              </a:rPr>
              <a:t>– заболевания, способные передаваться от животных и человека к человеку, вызывая среди населения массовые вспышки с большой смертностью и (или) инвалидизацией, быстро распространяющиеся на обширные территории и поражающие большие количества людей (эпидемические вспышки и эпидемии)</a:t>
            </a:r>
            <a:r>
              <a:rPr lang="kk-KZ" dirty="0">
                <a:solidFill>
                  <a:srgbClr val="000000"/>
                </a:solidFill>
                <a:latin typeface="Times New Roman" pitchFamily="18" charset="0"/>
                <a:cs typeface="Times New Roman" pitchFamily="18" charset="0"/>
              </a:rPr>
              <a:t>. Особо опасными инфекциями называются заболевания инфекционной природы, представляющие чрезвычайную эпидемическую опасность для окружающих</a:t>
            </a:r>
            <a:r>
              <a:rPr lang="kk-KZ" dirty="0" smtClean="0">
                <a:solidFill>
                  <a:srgbClr val="000000"/>
                </a:solidFill>
                <a:latin typeface="Times New Roman" pitchFamily="18" charset="0"/>
                <a:cs typeface="Times New Roman" pitchFamily="18" charset="0"/>
              </a:rPr>
              <a:t>.</a:t>
            </a:r>
          </a:p>
          <a:p>
            <a:pPr marL="228600" lvl="0" indent="-228600" algn="just">
              <a:lnSpc>
                <a:spcPct val="90000"/>
              </a:lnSpc>
              <a:spcBef>
                <a:spcPts val="1000"/>
              </a:spcBef>
              <a:buFont typeface="Arial" panose="020B0604020202020204" pitchFamily="34" charset="0"/>
              <a:buChar char="•"/>
            </a:pPr>
            <a:r>
              <a:rPr lang="ru-RU" b="1" dirty="0" err="1" smtClean="0">
                <a:solidFill>
                  <a:prstClr val="black"/>
                </a:solidFill>
                <a:latin typeface="Times New Roman" pitchFamily="18" charset="0"/>
                <a:cs typeface="Times New Roman" pitchFamily="18" charset="0"/>
              </a:rPr>
              <a:t>Коронавирусная</a:t>
            </a:r>
            <a:r>
              <a:rPr lang="ru-RU" b="1" dirty="0" smtClean="0">
                <a:solidFill>
                  <a:prstClr val="black"/>
                </a:solidFill>
                <a:latin typeface="Times New Roman" pitchFamily="18" charset="0"/>
                <a:cs typeface="Times New Roman" pitchFamily="18" charset="0"/>
              </a:rPr>
              <a:t> </a:t>
            </a:r>
            <a:r>
              <a:rPr lang="ru-RU" b="1" dirty="0">
                <a:solidFill>
                  <a:prstClr val="black"/>
                </a:solidFill>
                <a:latin typeface="Times New Roman" pitchFamily="18" charset="0"/>
                <a:cs typeface="Times New Roman" pitchFamily="18" charset="0"/>
              </a:rPr>
              <a:t>инфекция COVID-19 </a:t>
            </a:r>
            <a:r>
              <a:rPr lang="ru-RU" b="1" dirty="0" smtClean="0">
                <a:solidFill>
                  <a:prstClr val="black"/>
                </a:solidFill>
                <a:latin typeface="Times New Roman" pitchFamily="18" charset="0"/>
                <a:cs typeface="Times New Roman" pitchFamily="18" charset="0"/>
              </a:rPr>
              <a:t> </a:t>
            </a:r>
            <a:r>
              <a:rPr lang="ru-RU" dirty="0">
                <a:solidFill>
                  <a:prstClr val="black"/>
                </a:solidFill>
                <a:latin typeface="Times New Roman" pitchFamily="18" charset="0"/>
                <a:cs typeface="Times New Roman" pitchFamily="18" charset="0"/>
              </a:rPr>
              <a:t>– инфекционное заболевание, вызванное новым типом вируса из семейства </a:t>
            </a:r>
            <a:r>
              <a:rPr lang="ru-RU" dirty="0" err="1">
                <a:solidFill>
                  <a:prstClr val="black"/>
                </a:solidFill>
                <a:latin typeface="Times New Roman" pitchFamily="18" charset="0"/>
                <a:cs typeface="Times New Roman" pitchFamily="18" charset="0"/>
              </a:rPr>
              <a:t>коронавирусов</a:t>
            </a:r>
            <a:r>
              <a:rPr lang="ru-RU" dirty="0">
                <a:solidFill>
                  <a:prstClr val="black"/>
                </a:solidFill>
                <a:latin typeface="Times New Roman" pitchFamily="18" charset="0"/>
                <a:cs typeface="Times New Roman" pitchFamily="18" charset="0"/>
              </a:rPr>
              <a:t>.</a:t>
            </a:r>
          </a:p>
        </p:txBody>
      </p:sp>
      <p:pic>
        <p:nvPicPr>
          <p:cNvPr id="3" name="Рисунок 2"/>
          <p:cNvPicPr>
            <a:picLocks noChangeAspect="1"/>
          </p:cNvPicPr>
          <p:nvPr/>
        </p:nvPicPr>
        <p:blipFill>
          <a:blip r:embed="rId2" cstate="print"/>
          <a:stretch>
            <a:fillRect/>
          </a:stretch>
        </p:blipFill>
        <p:spPr>
          <a:xfrm>
            <a:off x="8122704" y="125924"/>
            <a:ext cx="819472" cy="691351"/>
          </a:xfrm>
          <a:prstGeom prst="rect">
            <a:avLst/>
          </a:prstGeom>
        </p:spPr>
      </p:pic>
      <p:sp>
        <p:nvSpPr>
          <p:cNvPr id="4" name="Прямоугольник 3"/>
          <p:cNvSpPr/>
          <p:nvPr/>
        </p:nvSpPr>
        <p:spPr>
          <a:xfrm>
            <a:off x="2343069" y="51127"/>
            <a:ext cx="4354141" cy="523220"/>
          </a:xfrm>
          <a:prstGeom prst="rect">
            <a:avLst/>
          </a:prstGeom>
        </p:spPr>
        <p:txBody>
          <a:bodyPr wrap="none">
            <a:spAutoFit/>
          </a:bodyPr>
          <a:lstStyle/>
          <a:p>
            <a:pPr algn="ctr"/>
            <a:r>
              <a:rPr lang="ru-RU" sz="2800" b="1" dirty="0" smtClean="0">
                <a:latin typeface="Times New Roman" panose="02020603050405020304" pitchFamily="18" charset="0"/>
                <a:cs typeface="Times New Roman" panose="02020603050405020304" pitchFamily="18" charset="0"/>
              </a:rPr>
              <a:t>Особо опасные инфекции</a:t>
            </a:r>
            <a:endParaRPr lang="ru-RU" sz="2800" dirty="0"/>
          </a:p>
        </p:txBody>
      </p:sp>
      <p:sp>
        <p:nvSpPr>
          <p:cNvPr id="5" name="AutoShape 2" descr="Особо опасные инфекции - Инфекционные заболевания - 11-я городская  поликлиника г. Минска"/>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Особо опасные инфекции - Инфекционные заболевания - 11-я городская  поликлиника г. Минска"/>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2" descr="Новая коронавирусная инфекция (COVID-19 ) - ГБУЗ СО «Новокуйбышевская  центральная городская больница»"/>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AutoShape 4" descr="Новая коронавирусная инфекция (COVID-19 ) - ГБУЗ СО «Новокуйбышевская  центральная городская больница»"/>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AutoShape 6" descr="Новая коронавирусная инфекция (COVID-19 ) - ГБУЗ СО «Новокуйбышевская  центральная городская больница»"/>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17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8757" y="3649588"/>
            <a:ext cx="2790825"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3852" y="3649588"/>
            <a:ext cx="2705100"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58821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stretch>
            <a:fillRect/>
          </a:stretch>
        </p:blipFill>
        <p:spPr>
          <a:xfrm>
            <a:off x="8122704" y="125924"/>
            <a:ext cx="819472" cy="691351"/>
          </a:xfrm>
          <a:prstGeom prst="rect">
            <a:avLst/>
          </a:prstGeom>
        </p:spPr>
      </p:pic>
      <p:sp>
        <p:nvSpPr>
          <p:cNvPr id="4" name="Прямоугольник 3"/>
          <p:cNvSpPr/>
          <p:nvPr/>
        </p:nvSpPr>
        <p:spPr>
          <a:xfrm>
            <a:off x="2029402" y="329963"/>
            <a:ext cx="5001113" cy="584775"/>
          </a:xfrm>
          <a:prstGeom prst="rect">
            <a:avLst/>
          </a:prstGeom>
        </p:spPr>
        <p:txBody>
          <a:bodyPr wrap="none">
            <a:spAutoFit/>
          </a:bodyPr>
          <a:lstStyle/>
          <a:p>
            <a:pPr algn="ctr"/>
            <a:r>
              <a:rPr lang="ru-RU" sz="3200" b="1" dirty="0" smtClean="0">
                <a:latin typeface="Times New Roman" panose="02020603050405020304" pitchFamily="18" charset="0"/>
                <a:cs typeface="Times New Roman" panose="02020603050405020304" pitchFamily="18" charset="0"/>
              </a:rPr>
              <a:t>Карантинные инфекции: </a:t>
            </a:r>
            <a:endParaRPr lang="ru-RU" sz="3200" dirty="0"/>
          </a:p>
        </p:txBody>
      </p:sp>
      <p:sp>
        <p:nvSpPr>
          <p:cNvPr id="5" name="TextBox 4"/>
          <p:cNvSpPr txBox="1"/>
          <p:nvPr/>
        </p:nvSpPr>
        <p:spPr>
          <a:xfrm>
            <a:off x="1137538" y="937287"/>
            <a:ext cx="4824536" cy="1015663"/>
          </a:xfrm>
          <a:prstGeom prst="rect">
            <a:avLst/>
          </a:prstGeom>
          <a:noFill/>
        </p:spPr>
        <p:txBody>
          <a:bodyPr wrap="square" rtlCol="0">
            <a:spAutoFit/>
          </a:bodyPr>
          <a:lstStyle/>
          <a:p>
            <a:pPr marL="285750" indent="-285750">
              <a:buFont typeface="Wingdings" pitchFamily="2" charset="2"/>
              <a:buChar char="Ø"/>
            </a:pPr>
            <a:r>
              <a:rPr lang="kk-KZ" sz="2000" dirty="0" smtClean="0">
                <a:latin typeface="Times New Roman" pitchFamily="18" charset="0"/>
                <a:cs typeface="Times New Roman" pitchFamily="18" charset="0"/>
              </a:rPr>
              <a:t>Чума</a:t>
            </a:r>
          </a:p>
          <a:p>
            <a:pPr marL="285750" indent="-285750">
              <a:buFont typeface="Wingdings" pitchFamily="2" charset="2"/>
              <a:buChar char="Ø"/>
            </a:pPr>
            <a:r>
              <a:rPr lang="kk-KZ" sz="2000" dirty="0" smtClean="0">
                <a:latin typeface="Times New Roman" pitchFamily="18" charset="0"/>
                <a:cs typeface="Times New Roman" pitchFamily="18" charset="0"/>
              </a:rPr>
              <a:t>Холера</a:t>
            </a:r>
          </a:p>
          <a:p>
            <a:pPr marL="285750" indent="-285750">
              <a:buFont typeface="Wingdings" pitchFamily="2" charset="2"/>
              <a:buChar char="Ø"/>
            </a:pPr>
            <a:endParaRPr lang="ru-RU" sz="2000" dirty="0">
              <a:latin typeface="Times New Roman" pitchFamily="18" charset="0"/>
              <a:cs typeface="Times New Roman" pitchFamily="18" charset="0"/>
            </a:endParaRPr>
          </a:p>
        </p:txBody>
      </p:sp>
      <p:sp>
        <p:nvSpPr>
          <p:cNvPr id="7" name="TextBox 6"/>
          <p:cNvSpPr txBox="1"/>
          <p:nvPr/>
        </p:nvSpPr>
        <p:spPr>
          <a:xfrm>
            <a:off x="2225860" y="1693904"/>
            <a:ext cx="5332040" cy="584775"/>
          </a:xfrm>
          <a:prstGeom prst="rect">
            <a:avLst/>
          </a:prstGeom>
          <a:noFill/>
        </p:spPr>
        <p:txBody>
          <a:bodyPr wrap="square" rtlCol="0">
            <a:spAutoFit/>
          </a:bodyPr>
          <a:lstStyle/>
          <a:p>
            <a:r>
              <a:rPr lang="kk-KZ" sz="3200" b="1" dirty="0" smtClean="0">
                <a:latin typeface="Times New Roman" pitchFamily="18" charset="0"/>
                <a:cs typeface="Times New Roman" pitchFamily="18" charset="0"/>
              </a:rPr>
              <a:t>Особо опасные инфекции:</a:t>
            </a:r>
            <a:endParaRPr lang="ru-RU" sz="3200" b="1" dirty="0">
              <a:latin typeface="Times New Roman" pitchFamily="18" charset="0"/>
              <a:cs typeface="Times New Roman" pitchFamily="18" charset="0"/>
            </a:endParaRPr>
          </a:p>
        </p:txBody>
      </p:sp>
      <p:sp>
        <p:nvSpPr>
          <p:cNvPr id="8" name="TextBox 7"/>
          <p:cNvSpPr txBox="1"/>
          <p:nvPr/>
        </p:nvSpPr>
        <p:spPr>
          <a:xfrm>
            <a:off x="1137538" y="2206638"/>
            <a:ext cx="6120680" cy="4093428"/>
          </a:xfrm>
          <a:prstGeom prst="rect">
            <a:avLst/>
          </a:prstGeom>
          <a:noFill/>
        </p:spPr>
        <p:txBody>
          <a:bodyPr wrap="square" rtlCol="0">
            <a:spAutoFit/>
          </a:bodyPr>
          <a:lstStyle/>
          <a:p>
            <a:pPr marL="285750" indent="-285750">
              <a:buFont typeface="Wingdings" pitchFamily="2" charset="2"/>
              <a:buChar char="Ø"/>
            </a:pPr>
            <a:r>
              <a:rPr lang="kk-KZ" sz="2000" dirty="0" smtClean="0">
                <a:latin typeface="Times New Roman" pitchFamily="18" charset="0"/>
                <a:cs typeface="Times New Roman" pitchFamily="18" charset="0"/>
              </a:rPr>
              <a:t>Коронавирусная инфекция</a:t>
            </a:r>
            <a:endParaRPr lang="kk-KZ" sz="2000" dirty="0">
              <a:latin typeface="Times New Roman" pitchFamily="18" charset="0"/>
              <a:cs typeface="Times New Roman" pitchFamily="18" charset="0"/>
            </a:endParaRPr>
          </a:p>
          <a:p>
            <a:pPr marL="285750" indent="-285750">
              <a:buFont typeface="Wingdings" pitchFamily="2" charset="2"/>
              <a:buChar char="Ø"/>
            </a:pPr>
            <a:r>
              <a:rPr lang="kk-KZ" sz="2000" dirty="0" smtClean="0">
                <a:latin typeface="Times New Roman" pitchFamily="18" charset="0"/>
                <a:cs typeface="Times New Roman" pitchFamily="18" charset="0"/>
              </a:rPr>
              <a:t>Сибирская язва</a:t>
            </a:r>
          </a:p>
          <a:p>
            <a:pPr marL="285750" indent="-285750">
              <a:buFont typeface="Wingdings" pitchFamily="2" charset="2"/>
              <a:buChar char="Ø"/>
            </a:pPr>
            <a:r>
              <a:rPr lang="kk-KZ" sz="2000" dirty="0" smtClean="0">
                <a:latin typeface="Times New Roman" pitchFamily="18" charset="0"/>
                <a:cs typeface="Times New Roman" pitchFamily="18" charset="0"/>
              </a:rPr>
              <a:t>Тулеремия</a:t>
            </a:r>
          </a:p>
          <a:p>
            <a:pPr marL="285750" indent="-285750">
              <a:buFont typeface="Wingdings" pitchFamily="2" charset="2"/>
              <a:buChar char="Ø"/>
            </a:pPr>
            <a:r>
              <a:rPr lang="kk-KZ" sz="2000" dirty="0" smtClean="0">
                <a:latin typeface="Times New Roman" pitchFamily="18" charset="0"/>
                <a:cs typeface="Times New Roman" pitchFamily="18" charset="0"/>
              </a:rPr>
              <a:t>Конго-Крымская геморрагическая лихорадка</a:t>
            </a:r>
          </a:p>
          <a:p>
            <a:pPr marL="285750" indent="-285750">
              <a:buFont typeface="Wingdings" pitchFamily="2" charset="2"/>
              <a:buChar char="Ø"/>
            </a:pPr>
            <a:r>
              <a:rPr lang="kk-KZ" sz="2000" dirty="0" smtClean="0">
                <a:latin typeface="Times New Roman" pitchFamily="18" charset="0"/>
                <a:cs typeface="Times New Roman" pitchFamily="18" charset="0"/>
              </a:rPr>
              <a:t>Геморрагическая  лихорадка с почечным синдромам</a:t>
            </a:r>
          </a:p>
          <a:p>
            <a:pPr marL="285750" indent="-285750">
              <a:buFont typeface="Wingdings" pitchFamily="2" charset="2"/>
              <a:buChar char="Ø"/>
            </a:pPr>
            <a:r>
              <a:rPr lang="kk-KZ" sz="2000" dirty="0" smtClean="0">
                <a:latin typeface="Times New Roman" pitchFamily="18" charset="0"/>
                <a:cs typeface="Times New Roman" pitchFamily="18" charset="0"/>
              </a:rPr>
              <a:t>Бешенства</a:t>
            </a:r>
          </a:p>
          <a:p>
            <a:pPr marL="285750" indent="-285750">
              <a:buFont typeface="Wingdings" pitchFamily="2" charset="2"/>
              <a:buChar char="Ø"/>
            </a:pPr>
            <a:r>
              <a:rPr lang="kk-KZ" sz="2000" dirty="0" smtClean="0">
                <a:latin typeface="Times New Roman" pitchFamily="18" charset="0"/>
                <a:cs typeface="Times New Roman" pitchFamily="18" charset="0"/>
              </a:rPr>
              <a:t>Листериоз</a:t>
            </a:r>
          </a:p>
          <a:p>
            <a:pPr marL="285750" indent="-285750">
              <a:buFont typeface="Wingdings" pitchFamily="2" charset="2"/>
              <a:buChar char="Ø"/>
            </a:pPr>
            <a:r>
              <a:rPr lang="kk-KZ" sz="2000" dirty="0" smtClean="0">
                <a:latin typeface="Times New Roman" pitchFamily="18" charset="0"/>
                <a:cs typeface="Times New Roman" pitchFamily="18" charset="0"/>
              </a:rPr>
              <a:t>Лептоспироз</a:t>
            </a:r>
          </a:p>
          <a:p>
            <a:pPr marL="285750" indent="-285750">
              <a:buFont typeface="Wingdings" pitchFamily="2" charset="2"/>
              <a:buChar char="Ø"/>
            </a:pPr>
            <a:r>
              <a:rPr lang="kk-KZ" sz="2000" dirty="0" smtClean="0">
                <a:latin typeface="Times New Roman" pitchFamily="18" charset="0"/>
                <a:cs typeface="Times New Roman" pitchFamily="18" charset="0"/>
              </a:rPr>
              <a:t>Бруцеллез</a:t>
            </a:r>
          </a:p>
          <a:p>
            <a:pPr marL="285750" indent="-285750">
              <a:buFont typeface="Wingdings" pitchFamily="2" charset="2"/>
              <a:buChar char="Ø"/>
            </a:pPr>
            <a:endParaRPr lang="kk-KZ" sz="2000" dirty="0" smtClean="0">
              <a:latin typeface="Times New Roman" pitchFamily="18" charset="0"/>
              <a:cs typeface="Times New Roman" pitchFamily="18" charset="0"/>
            </a:endParaRPr>
          </a:p>
          <a:p>
            <a:pPr marL="285750" indent="-285750">
              <a:buFont typeface="Wingdings" pitchFamily="2" charset="2"/>
              <a:buChar char="Ø"/>
            </a:pPr>
            <a:endParaRPr lang="kk-KZ" sz="2000" dirty="0" smtClean="0">
              <a:latin typeface="Times New Roman" pitchFamily="18" charset="0"/>
              <a:cs typeface="Times New Roman" pitchFamily="18" charset="0"/>
            </a:endParaRPr>
          </a:p>
          <a:p>
            <a:pPr marL="285750" indent="-285750">
              <a:buFont typeface="Wingdings" pitchFamily="2" charset="2"/>
              <a:buChar char="Ø"/>
            </a:pP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292648847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3221038" y="1521354"/>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cs typeface="Arial" pitchFamily="34" charset="0"/>
              </a:rPr>
              <a:t/>
            </a:r>
            <a:br>
              <a:rPr kumimoji="0" lang="ru-RU" sz="1800" b="0" i="0" u="none" strike="noStrike" cap="none" normalizeH="0" baseline="0" smtClean="0">
                <a:ln>
                  <a:noFill/>
                </a:ln>
                <a:solidFill>
                  <a:schemeClr val="tx1"/>
                </a:solidFill>
                <a:effectLst/>
                <a:latin typeface="Arial" pitchFamily="34" charset="0"/>
                <a:cs typeface="Arial" pitchFamily="34"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2680798383"/>
              </p:ext>
            </p:extLst>
          </p:nvPr>
        </p:nvGraphicFramePr>
        <p:xfrm>
          <a:off x="142844" y="142856"/>
          <a:ext cx="8858312" cy="4899557"/>
        </p:xfrm>
        <a:graphic>
          <a:graphicData uri="http://schemas.openxmlformats.org/drawingml/2006/table">
            <a:tbl>
              <a:tblPr/>
              <a:tblGrid>
                <a:gridCol w="1714512">
                  <a:extLst>
                    <a:ext uri="{9D8B030D-6E8A-4147-A177-3AD203B41FA5}">
                      <a16:colId xmlns="" xmlns:a16="http://schemas.microsoft.com/office/drawing/2014/main" val="20000"/>
                    </a:ext>
                  </a:extLst>
                </a:gridCol>
                <a:gridCol w="1383822">
                  <a:extLst>
                    <a:ext uri="{9D8B030D-6E8A-4147-A177-3AD203B41FA5}">
                      <a16:colId xmlns="" xmlns:a16="http://schemas.microsoft.com/office/drawing/2014/main" val="20001"/>
                    </a:ext>
                  </a:extLst>
                </a:gridCol>
                <a:gridCol w="5759978">
                  <a:extLst>
                    <a:ext uri="{9D8B030D-6E8A-4147-A177-3AD203B41FA5}">
                      <a16:colId xmlns="" xmlns:a16="http://schemas.microsoft.com/office/drawing/2014/main" val="20003"/>
                    </a:ext>
                  </a:extLst>
                </a:gridCol>
              </a:tblGrid>
              <a:tr h="415184">
                <a:tc>
                  <a:txBody>
                    <a:bodyPr/>
                    <a:lstStyle/>
                    <a:p>
                      <a:pPr algn="ctr" fontAlgn="b"/>
                      <a:r>
                        <a:rPr lang="ru-RU" sz="1200" b="1" dirty="0" smtClean="0">
                          <a:solidFill>
                            <a:srgbClr val="000000"/>
                          </a:solidFill>
                          <a:effectLst/>
                          <a:latin typeface="Times New Roman" pitchFamily="18" charset="0"/>
                          <a:cs typeface="Times New Roman" pitchFamily="18" charset="0"/>
                        </a:rPr>
                        <a:t>Инфекция/состояние</a:t>
                      </a:r>
                      <a:endParaRPr lang="ru-RU" sz="1200" b="1" dirty="0">
                        <a:solidFill>
                          <a:srgbClr val="000000"/>
                        </a:solidFill>
                        <a:effectLst/>
                        <a:latin typeface="Times New Roman" pitchFamily="18" charset="0"/>
                        <a:cs typeface="Times New Roman" pitchFamily="18" charset="0"/>
                      </a:endParaRPr>
                    </a:p>
                  </a:txBody>
                  <a:tcPr marL="8515" marR="8515" marT="3548" marB="3548" anchor="b">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4EBAAA"/>
                    </a:solidFill>
                  </a:tcPr>
                </a:tc>
                <a:tc>
                  <a:txBody>
                    <a:bodyPr/>
                    <a:lstStyle/>
                    <a:p>
                      <a:pPr algn="ctr" fontAlgn="b"/>
                      <a:r>
                        <a:rPr lang="ru-RU" sz="1200" b="1" dirty="0">
                          <a:solidFill>
                            <a:srgbClr val="000000"/>
                          </a:solidFill>
                          <a:effectLst/>
                          <a:latin typeface="Times New Roman" pitchFamily="18" charset="0"/>
                          <a:cs typeface="Times New Roman" pitchFamily="18" charset="0"/>
                        </a:rPr>
                        <a:t>Тип меры предосторожности</a:t>
                      </a:r>
                    </a:p>
                  </a:txBody>
                  <a:tcPr marL="8515" marR="8515" marT="3548" marB="3548" anchor="b">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4EBAAA"/>
                    </a:solidFill>
                  </a:tcPr>
                </a:tc>
                <a:tc>
                  <a:txBody>
                    <a:bodyPr/>
                    <a:lstStyle/>
                    <a:p>
                      <a:pPr algn="ctr" fontAlgn="b"/>
                      <a:r>
                        <a:rPr lang="ru-RU" sz="1200" b="1" dirty="0">
                          <a:solidFill>
                            <a:srgbClr val="000000"/>
                          </a:solidFill>
                          <a:effectLst/>
                          <a:latin typeface="Times New Roman" pitchFamily="18" charset="0"/>
                          <a:cs typeface="Times New Roman" pitchFamily="18" charset="0"/>
                        </a:rPr>
                        <a:t>Меры предосторожности/комментарии</a:t>
                      </a:r>
                    </a:p>
                  </a:txBody>
                  <a:tcPr marL="8515" marR="8515" marT="3548" marB="3548" anchor="b">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4EBAAA"/>
                    </a:solidFill>
                  </a:tcPr>
                </a:tc>
                <a:extLst>
                  <a:ext uri="{0D108BD9-81ED-4DB2-BD59-A6C34878D82A}">
                    <a16:rowId xmlns="" xmlns:a16="http://schemas.microsoft.com/office/drawing/2014/main" val="10000"/>
                  </a:ext>
                </a:extLst>
              </a:tr>
              <a:tr h="0">
                <a:tc>
                  <a:txBody>
                    <a:bodyPr/>
                    <a:lstStyle/>
                    <a:p>
                      <a:pPr fontAlgn="t"/>
                      <a:r>
                        <a:rPr lang="ru-RU" sz="1200" dirty="0">
                          <a:effectLst/>
                          <a:latin typeface="Times New Roman" pitchFamily="18" charset="0"/>
                          <a:cs typeface="Times New Roman" pitchFamily="18" charset="0"/>
                        </a:rPr>
                        <a:t>Чума </a:t>
                      </a:r>
                    </a:p>
                  </a:txBody>
                  <a:tcPr marT="38100" marB="38100">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algn="ctr" fontAlgn="t"/>
                      <a:r>
                        <a:rPr lang="ru-RU" sz="1200" dirty="0">
                          <a:effectLst/>
                          <a:latin typeface="Times New Roman" pitchFamily="18" charset="0"/>
                          <a:cs typeface="Times New Roman" pitchFamily="18" charset="0"/>
                        </a:rPr>
                        <a:t>Капля + стандарт</a:t>
                      </a:r>
                    </a:p>
                  </a:txBody>
                  <a:tcPr marT="38100" marB="38100">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fontAlgn="t"/>
                      <a:r>
                        <a:rPr lang="ru-RU" sz="1200" dirty="0">
                          <a:effectLst/>
                          <a:latin typeface="Times New Roman" pitchFamily="18" charset="0"/>
                          <a:cs typeface="Times New Roman" pitchFamily="18" charset="0"/>
                        </a:rPr>
                        <a:t>Антимикробная профилактика при контакте с медработниками [207].</a:t>
                      </a:r>
                    </a:p>
                  </a:txBody>
                  <a:tcPr marT="38100" marB="38100">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1468876">
                <a:tc>
                  <a:txBody>
                    <a:bodyPr/>
                    <a:lstStyle/>
                    <a:p>
                      <a:pPr fontAlgn="t"/>
                      <a:r>
                        <a:rPr lang="ru-RU" sz="1200" dirty="0">
                          <a:effectLst/>
                          <a:latin typeface="Times New Roman" pitchFamily="18" charset="0"/>
                          <a:cs typeface="Times New Roman" pitchFamily="18" charset="0"/>
                        </a:rPr>
                        <a:t>Сибирская язва</a:t>
                      </a:r>
                    </a:p>
                  </a:txBody>
                  <a:tcPr marL="8515" marR="8515" marT="3548" marB="3548">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algn="ctr" fontAlgn="t"/>
                      <a:r>
                        <a:rPr lang="ru-RU" sz="1200" dirty="0">
                          <a:effectLst/>
                          <a:latin typeface="Times New Roman" pitchFamily="18" charset="0"/>
                          <a:cs typeface="Times New Roman" pitchFamily="18" charset="0"/>
                        </a:rPr>
                        <a:t>Стандарт</a:t>
                      </a:r>
                    </a:p>
                  </a:txBody>
                  <a:tcPr marL="8515" marR="8515" marT="3548" marB="3548">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Возможна передача через неповрежденный кожный контакт с дренирующими   поражениями, поэтому используйте меры предосторожности при контакте, если имеется большое количество негерметичных выделений. Носить респиратор (маска N95 или PAPR), защитную одежду</a:t>
                      </a:r>
                      <a:r>
                        <a:rPr kumimoji="0" lang="kk-KZ" sz="1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Гигиена рук:</a:t>
                      </a:r>
                      <a:r>
                        <a:rPr kumimoji="0" lang="ru-RU" sz="1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мытье рук в течение 30–60 секунд водой с мылом или 2% раствором </a:t>
                      </a:r>
                      <a:r>
                        <a:rPr kumimoji="0" lang="ru-RU" sz="12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хлоргексидина</a:t>
                      </a:r>
                      <a:r>
                        <a:rPr kumimoji="0" lang="ru-RU" sz="1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глюконата после контакта со спорами (спиртовые средства для обработки рук не действуют на споры.</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Постконтактная</a:t>
                      </a:r>
                      <a:r>
                        <a:rPr kumimoji="0" lang="ru-RU" sz="1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профилактика после контакта с окружающей средой:</a:t>
                      </a:r>
                      <a:r>
                        <a:rPr kumimoji="0" lang="ru-RU" sz="1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60 дней противомикробных препаратов (</a:t>
                      </a:r>
                      <a:r>
                        <a:rPr kumimoji="0" lang="ru-RU" sz="12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доксициклин</a:t>
                      </a:r>
                      <a:r>
                        <a:rPr kumimoji="0" lang="ru-RU" sz="1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ru-RU" sz="12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ципрофлоксацин</a:t>
                      </a:r>
                      <a:r>
                        <a:rPr kumimoji="0" lang="ru-RU" sz="1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или </a:t>
                      </a:r>
                      <a:r>
                        <a:rPr kumimoji="0" lang="ru-RU" sz="12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левофлоксацин</a:t>
                      </a:r>
                      <a:r>
                        <a:rPr kumimoji="0" lang="ru-RU" sz="1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и </a:t>
                      </a:r>
                      <a:r>
                        <a:rPr kumimoji="0" lang="ru-RU" sz="12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постконтактная</a:t>
                      </a:r>
                      <a:r>
                        <a:rPr kumimoji="0" lang="ru-RU" sz="1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вакцина в соответствии с IND.</a:t>
                      </a:r>
                      <a:endParaRPr lang="ru-RU" sz="1200" dirty="0">
                        <a:effectLst/>
                        <a:latin typeface="Times New Roman" pitchFamily="18" charset="0"/>
                        <a:cs typeface="Times New Roman" pitchFamily="18" charset="0"/>
                      </a:endParaRPr>
                    </a:p>
                  </a:txBody>
                  <a:tcPr marL="8515" marR="8515" marT="3548" marB="3548">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r h="133046">
                <a:tc>
                  <a:txBody>
                    <a:bodyPr/>
                    <a:lstStyle/>
                    <a:p>
                      <a:pPr fontAlgn="t"/>
                      <a:r>
                        <a:rPr lang="ru-RU" sz="1200" dirty="0">
                          <a:effectLst/>
                          <a:latin typeface="Times New Roman" pitchFamily="18" charset="0"/>
                          <a:cs typeface="Times New Roman" pitchFamily="18" charset="0"/>
                        </a:rPr>
                        <a:t>Туляремия</a:t>
                      </a:r>
                    </a:p>
                    <a:p>
                      <a:pPr fontAlgn="t"/>
                      <a:r>
                        <a:rPr lang="ru-RU" sz="1200" dirty="0">
                          <a:effectLst/>
                          <a:latin typeface="Times New Roman" pitchFamily="18" charset="0"/>
                          <a:cs typeface="Times New Roman" pitchFamily="18" charset="0"/>
                        </a:rPr>
                        <a:t>Дренажное поражение</a:t>
                      </a:r>
                    </a:p>
                  </a:txBody>
                  <a:tcPr marT="38100" marB="38100">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algn="ctr" fontAlgn="t"/>
                      <a:r>
                        <a:rPr lang="ru-RU" sz="1200" dirty="0">
                          <a:effectLst/>
                          <a:latin typeface="Times New Roman" pitchFamily="18" charset="0"/>
                          <a:cs typeface="Times New Roman" pitchFamily="18" charset="0"/>
                        </a:rPr>
                        <a:t>Стандарт</a:t>
                      </a:r>
                    </a:p>
                  </a:txBody>
                  <a:tcPr marT="38100" marB="38100">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fontAlgn="t"/>
                      <a:r>
                        <a:rPr lang="ru-RU" sz="1200" dirty="0">
                          <a:effectLst/>
                          <a:latin typeface="Times New Roman" pitchFamily="18" charset="0"/>
                          <a:cs typeface="Times New Roman" pitchFamily="18" charset="0"/>
                        </a:rPr>
                        <a:t>Не передается от человека к человеку.</a:t>
                      </a:r>
                    </a:p>
                  </a:txBody>
                  <a:tcPr marT="38100" marB="38100">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extLst>
                  <a:ext uri="{0D108BD9-81ED-4DB2-BD59-A6C34878D82A}">
                    <a16:rowId xmlns="" xmlns:a16="http://schemas.microsoft.com/office/drawing/2014/main" val="10003"/>
                  </a:ext>
                </a:extLst>
              </a:tr>
              <a:tr h="612842">
                <a:tc>
                  <a:txBody>
                    <a:bodyPr/>
                    <a:lstStyle/>
                    <a:p>
                      <a:pPr fontAlgn="t"/>
                      <a:r>
                        <a:rPr lang="ru-RU" sz="1200" dirty="0">
                          <a:effectLst/>
                          <a:latin typeface="Times New Roman" pitchFamily="18" charset="0"/>
                          <a:cs typeface="Times New Roman" pitchFamily="18" charset="0"/>
                        </a:rPr>
                        <a:t>Бруцеллез </a:t>
                      </a:r>
                    </a:p>
                  </a:txBody>
                  <a:tcPr marT="38100" marB="38100">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algn="ctr" fontAlgn="t"/>
                      <a:r>
                        <a:rPr lang="ru-RU" sz="1200" dirty="0">
                          <a:effectLst/>
                          <a:latin typeface="Times New Roman" pitchFamily="18" charset="0"/>
                          <a:cs typeface="Times New Roman" pitchFamily="18" charset="0"/>
                        </a:rPr>
                        <a:t>Стандарт</a:t>
                      </a:r>
                    </a:p>
                  </a:txBody>
                  <a:tcPr marT="38100" marB="38100">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fontAlgn="t"/>
                      <a:r>
                        <a:rPr lang="ru-RU" sz="1200" dirty="0">
                          <a:effectLst/>
                          <a:latin typeface="Times New Roman" pitchFamily="18" charset="0"/>
                          <a:cs typeface="Times New Roman" pitchFamily="18" charset="0"/>
                        </a:rPr>
                        <a:t>Не передается от человека к человеку, за исключением редких случаев через накопленные сперматозоиды и половой </a:t>
                      </a:r>
                      <a:r>
                        <a:rPr lang="ru-RU" sz="1200" dirty="0" smtClean="0">
                          <a:effectLst/>
                          <a:latin typeface="Times New Roman" pitchFamily="18" charset="0"/>
                          <a:cs typeface="Times New Roman" pitchFamily="18" charset="0"/>
                        </a:rPr>
                        <a:t>контакт.</a:t>
                      </a:r>
                      <a:r>
                        <a:rPr lang="ru-RU" sz="1200" dirty="0">
                          <a:effectLst/>
                          <a:latin typeface="Times New Roman" pitchFamily="18" charset="0"/>
                          <a:cs typeface="Times New Roman" pitchFamily="18" charset="0"/>
                        </a:rPr>
                        <a:t> Обеспечьте антимикробную профилактику после лабораторного </a:t>
                      </a:r>
                      <a:r>
                        <a:rPr lang="ru-RU" sz="1200" dirty="0" smtClean="0">
                          <a:effectLst/>
                          <a:latin typeface="Times New Roman" pitchFamily="18" charset="0"/>
                          <a:cs typeface="Times New Roman" pitchFamily="18" charset="0"/>
                        </a:rPr>
                        <a:t>воздействия.</a:t>
                      </a:r>
                      <a:endParaRPr lang="ru-RU" sz="1200" dirty="0">
                        <a:effectLst/>
                        <a:latin typeface="Times New Roman" pitchFamily="18" charset="0"/>
                        <a:cs typeface="Times New Roman" pitchFamily="18" charset="0"/>
                      </a:endParaRPr>
                    </a:p>
                  </a:txBody>
                  <a:tcPr marT="38100" marB="38100">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r h="792210">
                <a:tc>
                  <a:txBody>
                    <a:bodyPr/>
                    <a:lstStyle/>
                    <a:p>
                      <a:pPr fontAlgn="t"/>
                      <a:r>
                        <a:rPr lang="ru-RU" sz="1200" dirty="0">
                          <a:effectLst/>
                          <a:latin typeface="Times New Roman" pitchFamily="18" charset="0"/>
                          <a:cs typeface="Times New Roman" pitchFamily="18" charset="0"/>
                        </a:rPr>
                        <a:t>Бешенство</a:t>
                      </a:r>
                    </a:p>
                  </a:txBody>
                  <a:tcPr marT="38100" marB="38100">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algn="ctr" fontAlgn="t"/>
                      <a:r>
                        <a:rPr lang="ru-RU" sz="1200" dirty="0">
                          <a:effectLst/>
                          <a:latin typeface="Times New Roman" pitchFamily="18" charset="0"/>
                          <a:cs typeface="Times New Roman" pitchFamily="18" charset="0"/>
                        </a:rPr>
                        <a:t>Стандарт</a:t>
                      </a:r>
                    </a:p>
                  </a:txBody>
                  <a:tcPr marT="38100" marB="38100">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fontAlgn="t"/>
                      <a:r>
                        <a:rPr lang="ru-RU" sz="1200" dirty="0">
                          <a:effectLst/>
                          <a:latin typeface="Times New Roman" pitchFamily="18" charset="0"/>
                          <a:cs typeface="Times New Roman" pitchFamily="18" charset="0"/>
                        </a:rPr>
                        <a:t>Передача от человека к человеку встречается редко; сообщалось о передаче через трансплантаты роговицы, тканей и </a:t>
                      </a:r>
                      <a:r>
                        <a:rPr lang="ru-RU" sz="1200" dirty="0" smtClean="0">
                          <a:effectLst/>
                          <a:latin typeface="Times New Roman" pitchFamily="18" charset="0"/>
                          <a:cs typeface="Times New Roman" pitchFamily="18" charset="0"/>
                        </a:rPr>
                        <a:t>органов.</a:t>
                      </a:r>
                      <a:r>
                        <a:rPr lang="ru-RU" sz="1200" dirty="0">
                          <a:effectLst/>
                          <a:latin typeface="Times New Roman" pitchFamily="18" charset="0"/>
                          <a:cs typeface="Times New Roman" pitchFamily="18" charset="0"/>
                        </a:rPr>
                        <a:t> Если пациент укусил другого человека или слюна загрязнила открытую рану или слизистую оболочку, тщательно промойте пораженный участок и проведите </a:t>
                      </a:r>
                      <a:r>
                        <a:rPr lang="ru-RU" sz="1200" dirty="0" err="1">
                          <a:effectLst/>
                          <a:latin typeface="Times New Roman" pitchFamily="18" charset="0"/>
                          <a:cs typeface="Times New Roman" pitchFamily="18" charset="0"/>
                        </a:rPr>
                        <a:t>постконтактную</a:t>
                      </a:r>
                      <a:r>
                        <a:rPr lang="ru-RU" sz="1200" dirty="0">
                          <a:effectLst/>
                          <a:latin typeface="Times New Roman" pitchFamily="18" charset="0"/>
                          <a:cs typeface="Times New Roman" pitchFamily="18" charset="0"/>
                        </a:rPr>
                        <a:t> профилактику</a:t>
                      </a:r>
                      <a:r>
                        <a:rPr lang="ru-RU" sz="1200" dirty="0" smtClean="0">
                          <a:effectLst/>
                          <a:latin typeface="Times New Roman" pitchFamily="18" charset="0"/>
                          <a:cs typeface="Times New Roman" pitchFamily="18" charset="0"/>
                        </a:rPr>
                        <a:t>.</a:t>
                      </a:r>
                      <a:endParaRPr lang="ru-RU" sz="1200" dirty="0">
                        <a:effectLst/>
                        <a:latin typeface="Times New Roman" pitchFamily="18" charset="0"/>
                        <a:cs typeface="Times New Roman" pitchFamily="18" charset="0"/>
                      </a:endParaRPr>
                    </a:p>
                  </a:txBody>
                  <a:tcPr marT="38100" marB="38100">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extLst>
                  <a:ext uri="{0D108BD9-81ED-4DB2-BD59-A6C34878D82A}">
                    <a16:rowId xmlns="" xmlns:a16="http://schemas.microsoft.com/office/drawing/2014/main" val="10005"/>
                  </a:ext>
                </a:extLst>
              </a:tr>
              <a:tr h="514877">
                <a:tc>
                  <a:txBody>
                    <a:bodyPr/>
                    <a:lstStyle/>
                    <a:p>
                      <a:pPr fontAlgn="t"/>
                      <a:r>
                        <a:rPr lang="kk-KZ" sz="1200" dirty="0" smtClean="0">
                          <a:effectLst/>
                          <a:latin typeface="Times New Roman" pitchFamily="18" charset="0"/>
                          <a:cs typeface="Times New Roman" pitchFamily="18" charset="0"/>
                        </a:rPr>
                        <a:t>Коронавирусная Инфекция</a:t>
                      </a:r>
                      <a:endParaRPr lang="ru-RU" sz="1200" dirty="0">
                        <a:effectLst/>
                        <a:latin typeface="Times New Roman" pitchFamily="18" charset="0"/>
                        <a:cs typeface="Times New Roman" pitchFamily="18" charset="0"/>
                      </a:endParaRPr>
                    </a:p>
                  </a:txBody>
                  <a:tcPr marT="38100" marB="38100">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algn="ctr" fontAlgn="t"/>
                      <a:r>
                        <a:rPr lang="kk-KZ" sz="1200" dirty="0" smtClean="0">
                          <a:effectLst/>
                          <a:latin typeface="Times New Roman" pitchFamily="18" charset="0"/>
                          <a:cs typeface="Times New Roman" pitchFamily="18" charset="0"/>
                        </a:rPr>
                        <a:t>Стандарт+Капля</a:t>
                      </a:r>
                      <a:endParaRPr lang="ru-RU" sz="1200" dirty="0">
                        <a:effectLst/>
                        <a:latin typeface="Times New Roman" pitchFamily="18" charset="0"/>
                        <a:cs typeface="Times New Roman" pitchFamily="18" charset="0"/>
                      </a:endParaRPr>
                    </a:p>
                  </a:txBody>
                  <a:tcPr marT="38100" marB="38100">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fontAlgn="t"/>
                      <a:endParaRPr lang="ru-RU" sz="1200" dirty="0">
                        <a:effectLst/>
                        <a:latin typeface="Times New Roman" pitchFamily="18" charset="0"/>
                        <a:cs typeface="Times New Roman" pitchFamily="18" charset="0"/>
                      </a:endParaRPr>
                    </a:p>
                  </a:txBody>
                  <a:tcPr marT="38100" marB="38100">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extLst>
                  <a:ext uri="{0D108BD9-81ED-4DB2-BD59-A6C34878D82A}">
                    <a16:rowId xmlns="" xmlns:a16="http://schemas.microsoft.com/office/drawing/2014/main" val="10006"/>
                  </a:ext>
                </a:extLst>
              </a:tr>
            </a:tbl>
          </a:graphicData>
        </a:graphic>
      </p:graphicFrame>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7968" y="97195"/>
            <a:ext cx="466713" cy="378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428728" y="5143516"/>
            <a:ext cx="7394384" cy="338554"/>
          </a:xfrm>
          <a:prstGeom prst="rect">
            <a:avLst/>
          </a:prstGeom>
        </p:spPr>
        <p:txBody>
          <a:bodyPr wrap="square">
            <a:spAutoFit/>
          </a:bodyPr>
          <a:lstStyle/>
          <a:p>
            <a:pPr algn="ctr"/>
            <a:r>
              <a:rPr lang="ru-RU" sz="1600" dirty="0">
                <a:latin typeface="Times New Roman" panose="02020603050405020304" pitchFamily="18" charset="0"/>
                <a:cs typeface="Times New Roman" panose="02020603050405020304" pitchFamily="18" charset="0"/>
                <a:hlinkClick r:id="rId3"/>
              </a:rPr>
              <a:t>https://www.cdc.gov/infectioncontrol/pdf/guidelines/isolation-guidelines.pdf</a:t>
            </a:r>
            <a:endParaRPr lang="ru-RU" sz="1600" dirty="0"/>
          </a:p>
        </p:txBody>
      </p:sp>
    </p:spTree>
    <p:extLst>
      <p:ext uri="{BB962C8B-B14F-4D97-AF65-F5344CB8AC3E}">
        <p14:creationId xmlns:p14="http://schemas.microsoft.com/office/powerpoint/2010/main" val="49305801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889" t="20833" r="21889" b="8459"/>
          <a:stretch/>
        </p:blipFill>
        <p:spPr bwMode="auto">
          <a:xfrm>
            <a:off x="80721" y="142856"/>
            <a:ext cx="8595735" cy="5306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3819" y="193209"/>
            <a:ext cx="642990" cy="52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62659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265212"/>
            <a:ext cx="8064896" cy="984885"/>
          </a:xfrm>
          <a:prstGeom prst="rect">
            <a:avLst/>
          </a:prstGeom>
          <a:noFill/>
        </p:spPr>
        <p:txBody>
          <a:bodyPr wrap="square" rtlCol="0">
            <a:spAutoFit/>
          </a:bodyPr>
          <a:lstStyle/>
          <a:p>
            <a:pPr algn="ctr"/>
            <a:r>
              <a:rPr lang="kk-KZ" sz="2000" b="1" dirty="0" smtClean="0">
                <a:latin typeface="Times New Roman" pitchFamily="18" charset="0"/>
                <a:cs typeface="Times New Roman" pitchFamily="18" charset="0"/>
              </a:rPr>
              <a:t>Во время пандемии коронавирусной инфекции зонирование медицинской организации</a:t>
            </a:r>
          </a:p>
          <a:p>
            <a:endParaRPr lang="ru-RU" dirty="0"/>
          </a:p>
        </p:txBody>
      </p:sp>
      <p:pic>
        <p:nvPicPr>
          <p:cNvPr id="573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76" t="27097" r="56243" b="15869"/>
          <a:stretch/>
        </p:blipFill>
        <p:spPr bwMode="auto">
          <a:xfrm>
            <a:off x="251520" y="1057300"/>
            <a:ext cx="8712968"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3819" y="193209"/>
            <a:ext cx="642990" cy="52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295805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600" y="247770"/>
            <a:ext cx="7416824" cy="646331"/>
          </a:xfrm>
          <a:prstGeom prst="rect">
            <a:avLst/>
          </a:prstGeom>
          <a:noFill/>
        </p:spPr>
        <p:txBody>
          <a:bodyPr wrap="square" rtlCol="0">
            <a:spAutoFit/>
          </a:bodyPr>
          <a:lstStyle/>
          <a:p>
            <a:pPr algn="ctr"/>
            <a:r>
              <a:rPr lang="kk-KZ" b="1" dirty="0" smtClean="0">
                <a:latin typeface="Times New Roman" pitchFamily="18" charset="0"/>
                <a:cs typeface="Times New Roman" pitchFamily="18" charset="0"/>
              </a:rPr>
              <a:t>Стандартные меры при выявлении у  пациента особо опасной инфекции</a:t>
            </a:r>
            <a:endParaRPr lang="ru-RU" b="1" dirty="0">
              <a:latin typeface="Times New Roman" pitchFamily="18" charset="0"/>
              <a:cs typeface="Times New Roman" pitchFamily="18" charset="0"/>
            </a:endParaRPr>
          </a:p>
        </p:txBody>
      </p:sp>
      <p:sp>
        <p:nvSpPr>
          <p:cNvPr id="6" name="TextBox 5"/>
          <p:cNvSpPr txBox="1"/>
          <p:nvPr/>
        </p:nvSpPr>
        <p:spPr>
          <a:xfrm>
            <a:off x="146035" y="928672"/>
            <a:ext cx="7594317" cy="6155531"/>
          </a:xfrm>
          <a:prstGeom prst="rect">
            <a:avLst/>
          </a:prstGeom>
          <a:noFill/>
        </p:spPr>
        <p:txBody>
          <a:bodyPr wrap="square" rtlCol="0">
            <a:spAutoFit/>
          </a:bodyPr>
          <a:lstStyle/>
          <a:p>
            <a:pPr marL="342900" indent="-342900">
              <a:buAutoNum type="arabicPeriod"/>
            </a:pPr>
            <a:r>
              <a:rPr lang="kk-KZ" sz="2000" b="1" dirty="0" smtClean="0">
                <a:latin typeface="Times New Roman" pitchFamily="18" charset="0"/>
                <a:cs typeface="Times New Roman" pitchFamily="18" charset="0"/>
              </a:rPr>
              <a:t>Изоляция пациента:</a:t>
            </a:r>
          </a:p>
          <a:p>
            <a:pPr marL="285750" indent="-285750">
              <a:buFont typeface="Wingdings" pitchFamily="2" charset="2"/>
              <a:buChar char="Ø"/>
            </a:pPr>
            <a:r>
              <a:rPr lang="kk-KZ" sz="1600" dirty="0" smtClean="0">
                <a:latin typeface="Times New Roman" pitchFamily="18" charset="0"/>
                <a:cs typeface="Times New Roman" pitchFamily="18" charset="0"/>
              </a:rPr>
              <a:t> Размещение </a:t>
            </a:r>
            <a:r>
              <a:rPr lang="kk-KZ" sz="1600" dirty="0">
                <a:latin typeface="Times New Roman" pitchFamily="18" charset="0"/>
                <a:cs typeface="Times New Roman" pitchFamily="18" charset="0"/>
              </a:rPr>
              <a:t>пациента в </a:t>
            </a:r>
            <a:r>
              <a:rPr lang="kk-KZ" sz="1600" dirty="0" smtClean="0">
                <a:latin typeface="Times New Roman" pitchFamily="18" charset="0"/>
                <a:cs typeface="Times New Roman" pitchFamily="18" charset="0"/>
              </a:rPr>
              <a:t>одноместную </a:t>
            </a:r>
            <a:r>
              <a:rPr lang="kk-KZ" sz="1600" dirty="0">
                <a:latin typeface="Times New Roman" pitchFamily="18" charset="0"/>
                <a:cs typeface="Times New Roman" pitchFamily="18" charset="0"/>
              </a:rPr>
              <a:t>палату (в том числе с ванной комнатой и </a:t>
            </a:r>
            <a:r>
              <a:rPr lang="kk-KZ" sz="1600" dirty="0" smtClean="0">
                <a:latin typeface="Times New Roman" pitchFamily="18" charset="0"/>
                <a:cs typeface="Times New Roman" pitchFamily="18" charset="0"/>
              </a:rPr>
              <a:t>раковиной </a:t>
            </a:r>
            <a:r>
              <a:rPr lang="kk-KZ" sz="1600" dirty="0">
                <a:latin typeface="Times New Roman" pitchFamily="18" charset="0"/>
                <a:cs typeface="Times New Roman" pitchFamily="18" charset="0"/>
              </a:rPr>
              <a:t>с средствами гигиены рук</a:t>
            </a:r>
            <a:r>
              <a:rPr lang="kk-KZ" sz="1600" dirty="0" smtClean="0">
                <a:latin typeface="Times New Roman" pitchFamily="18" charset="0"/>
                <a:cs typeface="Times New Roman" pitchFamily="18" charset="0"/>
              </a:rPr>
              <a:t>).</a:t>
            </a:r>
          </a:p>
          <a:p>
            <a:pPr marL="285750" lvl="0" indent="-285750">
              <a:buFont typeface="Wingdings" pitchFamily="2" charset="2"/>
              <a:buChar char="Ø"/>
            </a:pPr>
            <a:r>
              <a:rPr lang="kk-KZ" sz="1600" dirty="0">
                <a:latin typeface="Times New Roman" pitchFamily="18" charset="0"/>
                <a:cs typeface="Times New Roman" pitchFamily="18" charset="0"/>
              </a:rPr>
              <a:t>Вентиляция с отрицательным </a:t>
            </a:r>
            <a:r>
              <a:rPr lang="kk-KZ" sz="1600" dirty="0" smtClean="0">
                <a:latin typeface="Times New Roman" pitchFamily="18" charset="0"/>
                <a:cs typeface="Times New Roman" pitchFamily="18" charset="0"/>
              </a:rPr>
              <a:t>давлением (</a:t>
            </a:r>
            <a:r>
              <a:rPr lang="ru-RU" sz="1600" dirty="0">
                <a:latin typeface="Times New Roman" pitchFamily="18" charset="0"/>
                <a:cs typeface="Times New Roman" pitchFamily="18" charset="0"/>
              </a:rPr>
              <a:t>предотвращения перекрестного загрязнения от комнаты к </a:t>
            </a:r>
            <a:r>
              <a:rPr lang="ru-RU" sz="1600" dirty="0" smtClean="0">
                <a:latin typeface="Times New Roman" pitchFamily="18" charset="0"/>
                <a:cs typeface="Times New Roman" pitchFamily="18" charset="0"/>
              </a:rPr>
              <a:t>комнате).</a:t>
            </a:r>
            <a:endParaRPr lang="kk-KZ" sz="1600" dirty="0" smtClean="0">
              <a:latin typeface="Times New Roman" pitchFamily="18" charset="0"/>
              <a:cs typeface="Times New Roman" pitchFamily="18" charset="0"/>
            </a:endParaRPr>
          </a:p>
          <a:p>
            <a:pPr marL="285750" lvl="0" indent="-285750">
              <a:buFont typeface="Wingdings" pitchFamily="2" charset="2"/>
              <a:buChar char="Ø"/>
            </a:pPr>
            <a:r>
              <a:rPr lang="kk-KZ" sz="1600" dirty="0" smtClean="0">
                <a:solidFill>
                  <a:prstClr val="black"/>
                </a:solidFill>
                <a:latin typeface="Times New Roman" pitchFamily="18" charset="0"/>
                <a:cs typeface="Times New Roman" pitchFamily="18" charset="0"/>
              </a:rPr>
              <a:t>Средства </a:t>
            </a:r>
            <a:r>
              <a:rPr lang="kk-KZ" sz="1600" dirty="0">
                <a:solidFill>
                  <a:prstClr val="black"/>
                </a:solidFill>
                <a:latin typeface="Times New Roman" pitchFamily="18" charset="0"/>
                <a:cs typeface="Times New Roman" pitchFamily="18" charset="0"/>
              </a:rPr>
              <a:t>индивидуальной защиты (одноразовые халаты или комбинезон, фартуки, респиратор, защитные очки, перчатка, непромокаемая обувь</a:t>
            </a:r>
            <a:r>
              <a:rPr lang="kk-KZ" sz="1600" dirty="0" smtClean="0">
                <a:solidFill>
                  <a:prstClr val="black"/>
                </a:solidFill>
                <a:latin typeface="Times New Roman" pitchFamily="18" charset="0"/>
                <a:cs typeface="Times New Roman" pitchFamily="18" charset="0"/>
              </a:rPr>
              <a:t>).</a:t>
            </a:r>
            <a:r>
              <a:rPr lang="ru-RU" sz="1600" dirty="0">
                <a:solidFill>
                  <a:prstClr val="black"/>
                </a:solidFill>
                <a:latin typeface="Times New Roman" pitchFamily="18" charset="0"/>
                <a:cs typeface="Times New Roman" pitchFamily="18" charset="0"/>
              </a:rPr>
              <a:t> Надевание СИЗ при входе в палату и выбрасывание их перед выходом из палаты пациента необходимо для защиты от патогенов, особенно тех, которые были вовлечены в передачу через загрязнение окружающей </a:t>
            </a:r>
            <a:r>
              <a:rPr lang="ru-RU" sz="1600" dirty="0" smtClean="0">
                <a:solidFill>
                  <a:prstClr val="black"/>
                </a:solidFill>
                <a:latin typeface="Times New Roman" pitchFamily="18" charset="0"/>
                <a:cs typeface="Times New Roman" pitchFamily="18" charset="0"/>
              </a:rPr>
              <a:t>среды.</a:t>
            </a:r>
            <a:endParaRPr lang="kk-KZ" sz="1600" dirty="0" smtClean="0">
              <a:solidFill>
                <a:prstClr val="black"/>
              </a:solidFill>
              <a:latin typeface="Times New Roman" pitchFamily="18" charset="0"/>
              <a:cs typeface="Times New Roman" pitchFamily="18" charset="0"/>
            </a:endParaRPr>
          </a:p>
          <a:p>
            <a:pPr marL="285750" lvl="0" indent="-285750">
              <a:buFont typeface="Wingdings" pitchFamily="2" charset="2"/>
              <a:buChar char="Ø"/>
            </a:pPr>
            <a:r>
              <a:rPr lang="kk-KZ" sz="1600" dirty="0" smtClean="0">
                <a:solidFill>
                  <a:prstClr val="black"/>
                </a:solidFill>
                <a:latin typeface="Times New Roman" pitchFamily="18" charset="0"/>
                <a:cs typeface="Times New Roman" pitchFamily="18" charset="0"/>
              </a:rPr>
              <a:t>Мусорный ящик для сбора мед отходов.</a:t>
            </a:r>
          </a:p>
          <a:p>
            <a:pPr marL="285750" lvl="0" indent="-285750">
              <a:buFont typeface="Wingdings" pitchFamily="2" charset="2"/>
              <a:buChar char="Ø"/>
            </a:pPr>
            <a:r>
              <a:rPr lang="kk-KZ" sz="1600" dirty="0" smtClean="0">
                <a:solidFill>
                  <a:prstClr val="black"/>
                </a:solidFill>
                <a:latin typeface="Times New Roman" pitchFamily="18" charset="0"/>
                <a:cs typeface="Times New Roman" pitchFamily="18" charset="0"/>
              </a:rPr>
              <a:t>Для изолированных пациентов необходимо выделить отдельные медицинские оборудования и инструменты.</a:t>
            </a:r>
          </a:p>
          <a:p>
            <a:pPr marL="285750" lvl="0" indent="-285750">
              <a:buFont typeface="Wingdings" pitchFamily="2" charset="2"/>
              <a:buChar char="Ø"/>
            </a:pPr>
            <a:r>
              <a:rPr lang="kk-KZ" sz="1600" dirty="0" smtClean="0">
                <a:solidFill>
                  <a:prstClr val="black"/>
                </a:solidFill>
                <a:latin typeface="Times New Roman" pitchFamily="18" charset="0"/>
                <a:cs typeface="Times New Roman" pitchFamily="18" charset="0"/>
              </a:rPr>
              <a:t>Оборудование по уходу за пациентом материалы, а так же белье загрязненные инфекционным материалом очищается и дезинфицируется после использования.</a:t>
            </a:r>
          </a:p>
          <a:p>
            <a:pPr marL="285750" lvl="0" indent="-285750">
              <a:buFont typeface="Wingdings" pitchFamily="2" charset="2"/>
              <a:buChar char="Ø"/>
            </a:pPr>
            <a:r>
              <a:rPr lang="kk-KZ" sz="1600" dirty="0" smtClean="0">
                <a:solidFill>
                  <a:prstClr val="black"/>
                </a:solidFill>
                <a:latin typeface="Times New Roman" pitchFamily="18" charset="0"/>
                <a:cs typeface="Times New Roman" pitchFamily="18" charset="0"/>
              </a:rPr>
              <a:t>Двери изолятора без необходимости входа и выхода должны быть закрыты.</a:t>
            </a:r>
          </a:p>
          <a:p>
            <a:pPr marL="285750" lvl="0" indent="-285750">
              <a:buFont typeface="Wingdings" pitchFamily="2" charset="2"/>
              <a:buChar char="Ø"/>
            </a:pPr>
            <a:r>
              <a:rPr lang="kk-KZ" sz="1600" dirty="0" smtClean="0">
                <a:solidFill>
                  <a:prstClr val="black"/>
                </a:solidFill>
                <a:latin typeface="Times New Roman" pitchFamily="18" charset="0"/>
                <a:cs typeface="Times New Roman" pitchFamily="18" charset="0"/>
              </a:rPr>
              <a:t>У входа в изолятор должно быть знак и информации для сотрудников о необходимости средств индивидуальной защиты и гигиена рук.</a:t>
            </a:r>
          </a:p>
          <a:p>
            <a:pPr marL="285750" lvl="0" indent="-285750">
              <a:buFont typeface="Wingdings" pitchFamily="2" charset="2"/>
              <a:buChar char="Ø"/>
            </a:pPr>
            <a:endParaRPr lang="kk-KZ" sz="1400" dirty="0" smtClean="0">
              <a:solidFill>
                <a:prstClr val="black"/>
              </a:solidFill>
              <a:latin typeface="Times New Roman" pitchFamily="18" charset="0"/>
              <a:cs typeface="Times New Roman" pitchFamily="18" charset="0"/>
            </a:endParaRPr>
          </a:p>
          <a:p>
            <a:pPr marL="285750" lvl="0" indent="-285750">
              <a:buFont typeface="Wingdings" pitchFamily="2" charset="2"/>
              <a:buChar char="Ø"/>
            </a:pPr>
            <a:endParaRPr lang="kk-KZ" sz="1400" dirty="0" smtClean="0">
              <a:solidFill>
                <a:prstClr val="black"/>
              </a:solidFill>
              <a:latin typeface="Times New Roman" pitchFamily="18" charset="0"/>
              <a:cs typeface="Times New Roman" pitchFamily="18" charset="0"/>
            </a:endParaRPr>
          </a:p>
          <a:p>
            <a:pPr marL="285750" lvl="0" indent="-285750">
              <a:buFont typeface="Wingdings" pitchFamily="2" charset="2"/>
              <a:buChar char="Ø"/>
            </a:pPr>
            <a:endParaRPr lang="kk-KZ" sz="1400" dirty="0" smtClean="0">
              <a:solidFill>
                <a:prstClr val="black"/>
              </a:solidFill>
              <a:latin typeface="Times New Roman" pitchFamily="18" charset="0"/>
              <a:cs typeface="Times New Roman" pitchFamily="18" charset="0"/>
            </a:endParaRPr>
          </a:p>
          <a:p>
            <a:pPr marL="285750" lvl="0" indent="-285750">
              <a:buFont typeface="Wingdings" pitchFamily="2" charset="2"/>
              <a:buChar char="Ø"/>
            </a:pPr>
            <a:endParaRPr lang="ru-RU" sz="1400" dirty="0">
              <a:solidFill>
                <a:prstClr val="black"/>
              </a:solidFill>
              <a:latin typeface="Times New Roman" pitchFamily="18" charset="0"/>
              <a:cs typeface="Times New Roman" pitchFamily="18" charset="0"/>
            </a:endParaRPr>
          </a:p>
          <a:p>
            <a:pPr marL="285750" lvl="0" indent="-285750">
              <a:buFont typeface="Wingdings" pitchFamily="2" charset="2"/>
              <a:buChar char="Ø"/>
            </a:pPr>
            <a:endParaRPr lang="ru-RU" sz="1400" b="1" dirty="0">
              <a:latin typeface="Times New Roman" pitchFamily="18" charset="0"/>
              <a:cs typeface="Times New Roman" pitchFamily="18" charset="0"/>
            </a:endParaRPr>
          </a:p>
          <a:p>
            <a:pPr marL="285750" indent="-285750">
              <a:buFont typeface="Wingdings" pitchFamily="2" charset="2"/>
              <a:buChar char="Ø"/>
            </a:pPr>
            <a:endParaRPr lang="ru-RU" sz="1400" b="1" dirty="0">
              <a:latin typeface="Times New Roman" pitchFamily="18" charset="0"/>
              <a:cs typeface="Times New Roman" pitchFamily="18" charset="0"/>
            </a:endParaRPr>
          </a:p>
          <a:p>
            <a:pPr marL="285750" indent="-285750">
              <a:buFont typeface="Wingdings" pitchFamily="2" charset="2"/>
              <a:buChar char="Ø"/>
            </a:pPr>
            <a:endParaRPr lang="ru-RU" dirty="0"/>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3819" y="193209"/>
            <a:ext cx="642990" cy="52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43662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33576" t="32562" r="35691" b="28202"/>
          <a:stretch>
            <a:fillRect/>
          </a:stretch>
        </p:blipFill>
        <p:spPr bwMode="auto">
          <a:xfrm>
            <a:off x="142844" y="642922"/>
            <a:ext cx="4701081" cy="4286280"/>
          </a:xfrm>
          <a:prstGeom prst="rect">
            <a:avLst/>
          </a:prstGeom>
          <a:noFill/>
          <a:ln w="9525">
            <a:noFill/>
            <a:miter lim="800000"/>
            <a:headEnd/>
            <a:tailEnd/>
          </a:ln>
          <a:effectLst/>
        </p:spPr>
      </p:pic>
      <p:sp>
        <p:nvSpPr>
          <p:cNvPr id="4" name="TextBox 3"/>
          <p:cNvSpPr txBox="1"/>
          <p:nvPr/>
        </p:nvSpPr>
        <p:spPr>
          <a:xfrm>
            <a:off x="4857752" y="1071550"/>
            <a:ext cx="4143372" cy="4093428"/>
          </a:xfrm>
          <a:prstGeom prst="rect">
            <a:avLst/>
          </a:prstGeom>
          <a:noFill/>
        </p:spPr>
        <p:txBody>
          <a:bodyPr wrap="square" rtlCol="0">
            <a:spAutoFit/>
          </a:bodyPr>
          <a:lstStyle/>
          <a:p>
            <a:r>
              <a:rPr lang="ru-RU" sz="2000" b="1" dirty="0" smtClean="0">
                <a:latin typeface="Times New Roman" pitchFamily="18" charset="0"/>
                <a:cs typeface="Times New Roman" pitchFamily="18" charset="0"/>
              </a:rPr>
              <a:t>Меры предупреждение:</a:t>
            </a:r>
          </a:p>
          <a:p>
            <a:endParaRPr lang="ru-RU" sz="2000" dirty="0" smtClean="0">
              <a:latin typeface="Times New Roman" pitchFamily="18" charset="0"/>
              <a:cs typeface="Times New Roman" pitchFamily="18" charset="0"/>
            </a:endParaRPr>
          </a:p>
          <a:p>
            <a:r>
              <a:rPr lang="ru-RU" sz="2000" dirty="0" smtClean="0">
                <a:latin typeface="Times New Roman" pitchFamily="18" charset="0"/>
                <a:cs typeface="Times New Roman" pitchFamily="18" charset="0"/>
              </a:rPr>
              <a:t>1. Стандартные меры </a:t>
            </a:r>
          </a:p>
          <a:p>
            <a:pPr lvl="0"/>
            <a:r>
              <a:rPr lang="ru-RU" sz="2000" dirty="0" smtClean="0">
                <a:latin typeface="Times New Roman" pitchFamily="18" charset="0"/>
                <a:cs typeface="Times New Roman" pitchFamily="18" charset="0"/>
              </a:rPr>
              <a:t>2. Меры предосторожности, основанные на передаче инфекции: </a:t>
            </a:r>
          </a:p>
          <a:p>
            <a:pPr lvl="0">
              <a:buFont typeface="Arial" pitchFamily="34" charset="0"/>
              <a:buChar char="•"/>
            </a:pPr>
            <a:r>
              <a:rPr lang="ru-RU" sz="2000" dirty="0" smtClean="0">
                <a:latin typeface="Times New Roman" pitchFamily="18" charset="0"/>
                <a:cs typeface="Times New Roman" pitchFamily="18" charset="0"/>
              </a:rPr>
              <a:t> контактные меры</a:t>
            </a:r>
          </a:p>
          <a:p>
            <a:pPr lvl="0">
              <a:buFont typeface="Arial" pitchFamily="34" charset="0"/>
              <a:buChar char="•"/>
            </a:pPr>
            <a:r>
              <a:rPr lang="ru-RU" sz="2000" dirty="0" smtClean="0">
                <a:latin typeface="Times New Roman" pitchFamily="18" charset="0"/>
                <a:cs typeface="Times New Roman" pitchFamily="18" charset="0"/>
              </a:rPr>
              <a:t> капельные меры</a:t>
            </a:r>
          </a:p>
          <a:p>
            <a:pPr lvl="0">
              <a:buFont typeface="Arial" pitchFamily="34" charset="0"/>
              <a:buChar char="•"/>
            </a:pPr>
            <a:r>
              <a:rPr lang="ru-RU" sz="2000" dirty="0" smtClean="0">
                <a:latin typeface="Times New Roman" pitchFamily="18" charset="0"/>
                <a:cs typeface="Times New Roman" pitchFamily="18" charset="0"/>
              </a:rPr>
              <a:t> воздушно-капельные меры</a:t>
            </a:r>
          </a:p>
          <a:p>
            <a:pPr lvl="0"/>
            <a:r>
              <a:rPr lang="ru-RU" sz="2000" dirty="0" smtClean="0">
                <a:latin typeface="Times New Roman" pitchFamily="18" charset="0"/>
                <a:cs typeface="Times New Roman" pitchFamily="18" charset="0"/>
              </a:rPr>
              <a:t>Другие инфекционные меры</a:t>
            </a:r>
          </a:p>
          <a:p>
            <a:pPr lvl="0">
              <a:buFont typeface="Arial" pitchFamily="34" charset="0"/>
              <a:buChar char="•"/>
            </a:pPr>
            <a:r>
              <a:rPr lang="ru-RU" sz="2000" dirty="0" smtClean="0">
                <a:latin typeface="Times New Roman" pitchFamily="18" charset="0"/>
                <a:cs typeface="Times New Roman" pitchFamily="18" charset="0"/>
              </a:rPr>
              <a:t> ООИ (КВИ)</a:t>
            </a:r>
          </a:p>
          <a:p>
            <a:pPr lvl="0">
              <a:buFont typeface="Arial" pitchFamily="34" charset="0"/>
              <a:buChar char="•"/>
            </a:pPr>
            <a:r>
              <a:rPr lang="ru-RU" sz="2000" dirty="0" smtClean="0">
                <a:latin typeface="Times New Roman" pitchFamily="18" charset="0"/>
                <a:cs typeface="Times New Roman" pitchFamily="18" charset="0"/>
              </a:rPr>
              <a:t> Защитная изоляция</a:t>
            </a:r>
          </a:p>
          <a:p>
            <a:pPr lvl="0">
              <a:buFont typeface="Arial" pitchFamily="34" charset="0"/>
              <a:buChar char="•"/>
            </a:pPr>
            <a:r>
              <a:rPr lang="ru-RU" sz="2000" dirty="0" smtClean="0">
                <a:latin typeface="Times New Roman" pitchFamily="18" charset="0"/>
                <a:cs typeface="Times New Roman" pitchFamily="18" charset="0"/>
              </a:rPr>
              <a:t> Кишечная инфекция </a:t>
            </a:r>
          </a:p>
          <a:p>
            <a:endParaRPr lang="ru-RU" sz="2000" dirty="0" smtClean="0">
              <a:latin typeface="Times New Roman" pitchFamily="18" charset="0"/>
              <a:cs typeface="Times New Roman" pitchFamily="18" charset="0"/>
            </a:endParaRPr>
          </a:p>
        </p:txBody>
      </p:sp>
      <p:pic>
        <p:nvPicPr>
          <p:cNvPr id="5" name="Рисунок 4"/>
          <p:cNvPicPr>
            <a:picLocks noChangeAspect="1"/>
          </p:cNvPicPr>
          <p:nvPr/>
        </p:nvPicPr>
        <p:blipFill>
          <a:blip r:embed="rId3" cstate="print"/>
          <a:stretch>
            <a:fillRect/>
          </a:stretch>
        </p:blipFill>
        <p:spPr>
          <a:xfrm>
            <a:off x="8264962" y="125927"/>
            <a:ext cx="677213" cy="571334"/>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757267"/>
            <a:ext cx="2473622" cy="162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3909" y="587580"/>
            <a:ext cx="2090737" cy="1320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1907850"/>
            <a:ext cx="2558330" cy="1173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2857500"/>
            <a:ext cx="2410928" cy="1620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9832" y="757267"/>
            <a:ext cx="2145466" cy="162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0792" y="2857500"/>
            <a:ext cx="2244561" cy="1536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64088" y="3081277"/>
            <a:ext cx="1795348" cy="164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77793" y="3176526"/>
            <a:ext cx="1453704" cy="145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73819" y="193209"/>
            <a:ext cx="642990" cy="52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369119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8" y="642922"/>
            <a:ext cx="8501122" cy="4965462"/>
          </a:xfrm>
          <a:prstGeom prst="rect">
            <a:avLst/>
          </a:prstGeom>
        </p:spPr>
        <p:txBody>
          <a:bodyPr wrap="square">
            <a:spAutoFit/>
          </a:bodyPr>
          <a:lstStyle/>
          <a:p>
            <a:pPr marL="457200" lvl="0" indent="-457200">
              <a:buSzPts val="1760"/>
              <a:buFont typeface="Arial"/>
              <a:buAutoNum type="arabicPeriod"/>
            </a:pPr>
            <a:r>
              <a:rPr lang="ru-RU" sz="1400" dirty="0">
                <a:latin typeface="Times New Roman" pitchFamily="18" charset="0"/>
                <a:cs typeface="Times New Roman" pitchFamily="18" charset="0"/>
              </a:rPr>
              <a:t>Определите необходимые меры предосторожности в зависимости от пути передачи </a:t>
            </a:r>
            <a:r>
              <a:rPr lang="ru-RU" sz="1400" dirty="0" smtClean="0">
                <a:latin typeface="Times New Roman" pitchFamily="18" charset="0"/>
                <a:cs typeface="Times New Roman" pitchFamily="18" charset="0"/>
              </a:rPr>
              <a:t>инфекции.</a:t>
            </a:r>
            <a:endParaRPr lang="ru-RU" sz="1400" dirty="0">
              <a:latin typeface="Times New Roman" pitchFamily="18" charset="0"/>
              <a:cs typeface="Times New Roman" pitchFamily="18" charset="0"/>
            </a:endParaRPr>
          </a:p>
          <a:p>
            <a:pPr marL="457200" lvl="0" indent="-457200">
              <a:spcBef>
                <a:spcPts val="1600"/>
              </a:spcBef>
              <a:buSzPts val="1760"/>
              <a:buFont typeface="Arial"/>
              <a:buAutoNum type="arabicPeriod"/>
            </a:pPr>
            <a:r>
              <a:rPr lang="ru-RU" sz="1400" dirty="0">
                <a:latin typeface="Times New Roman" pitchFamily="18" charset="0"/>
                <a:cs typeface="Times New Roman" pitchFamily="18" charset="0"/>
              </a:rPr>
              <a:t>Изолируйте пациента (в одноместной палате или в альтернативном помещении, если одноместная палата недоступна</a:t>
            </a:r>
            <a:r>
              <a:rPr lang="ru-RU"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p>
            <a:pPr marL="457200" lvl="0" indent="-457200">
              <a:spcBef>
                <a:spcPts val="1600"/>
              </a:spcBef>
              <a:buSzPts val="1760"/>
              <a:buFont typeface="Arial"/>
              <a:buAutoNum type="arabicPeriod"/>
            </a:pPr>
            <a:r>
              <a:rPr lang="ru-RU" sz="1400" dirty="0">
                <a:latin typeface="Times New Roman" pitchFamily="18" charset="0"/>
                <a:cs typeface="Times New Roman" pitchFamily="18" charset="0"/>
              </a:rPr>
              <a:t>Наденьте подходящие СИЗ в соответствии с </a:t>
            </a:r>
            <a:r>
              <a:rPr lang="ru-RU" sz="1400" dirty="0" smtClean="0">
                <a:latin typeface="Times New Roman" pitchFamily="18" charset="0"/>
                <a:cs typeface="Times New Roman" pitchFamily="18" charset="0"/>
              </a:rPr>
              <a:t>указанными </a:t>
            </a:r>
            <a:r>
              <a:rPr lang="ru-RU" sz="1400" dirty="0">
                <a:latin typeface="Times New Roman" pitchFamily="18" charset="0"/>
                <a:cs typeface="Times New Roman" pitchFamily="18" charset="0"/>
              </a:rPr>
              <a:t>мерами </a:t>
            </a:r>
            <a:r>
              <a:rPr lang="ru-RU" sz="1400" dirty="0" smtClean="0">
                <a:latin typeface="Times New Roman" pitchFamily="18" charset="0"/>
                <a:cs typeface="Times New Roman" pitchFamily="18" charset="0"/>
              </a:rPr>
              <a:t>предосторожности.</a:t>
            </a:r>
            <a:endParaRPr lang="ru-RU" sz="1400" dirty="0">
              <a:latin typeface="Times New Roman" pitchFamily="18" charset="0"/>
              <a:cs typeface="Times New Roman" pitchFamily="18" charset="0"/>
            </a:endParaRPr>
          </a:p>
          <a:p>
            <a:pPr marL="457200" lvl="0" indent="-457200">
              <a:spcBef>
                <a:spcPts val="1600"/>
              </a:spcBef>
              <a:buSzPts val="1760"/>
              <a:buFont typeface="Arial"/>
              <a:buAutoNum type="arabicPeriod"/>
            </a:pPr>
            <a:r>
              <a:rPr lang="ru-RU" sz="1400" dirty="0">
                <a:latin typeface="Times New Roman" pitchFamily="18" charset="0"/>
                <a:cs typeface="Times New Roman" pitchFamily="18" charset="0"/>
              </a:rPr>
              <a:t>Сообщите пациенту, семье и посетителям причину таких мер предосторожности и то, что они должны </a:t>
            </a:r>
            <a:r>
              <a:rPr lang="ru-RU" sz="1400" dirty="0" smtClean="0">
                <a:latin typeface="Times New Roman" pitchFamily="18" charset="0"/>
                <a:cs typeface="Times New Roman" pitchFamily="18" charset="0"/>
              </a:rPr>
              <a:t>делать.</a:t>
            </a:r>
            <a:endParaRPr lang="ru-RU" sz="1400" dirty="0">
              <a:latin typeface="Times New Roman" pitchFamily="18" charset="0"/>
              <a:cs typeface="Times New Roman" pitchFamily="18" charset="0"/>
            </a:endParaRPr>
          </a:p>
          <a:p>
            <a:pPr marL="457200" lvl="0" indent="-457200">
              <a:spcBef>
                <a:spcPts val="1600"/>
              </a:spcBef>
              <a:buSzPts val="1760"/>
              <a:buFont typeface="Arial"/>
              <a:buAutoNum type="arabicPeriod"/>
            </a:pPr>
            <a:r>
              <a:rPr lang="ru-RU" sz="1400" dirty="0">
                <a:latin typeface="Times New Roman" pitchFamily="18" charset="0"/>
                <a:cs typeface="Times New Roman" pitchFamily="18" charset="0"/>
              </a:rPr>
              <a:t>Разместите предупреждающий указатель на двери / в </a:t>
            </a:r>
            <a:r>
              <a:rPr lang="ru-RU" sz="1400" dirty="0" smtClean="0">
                <a:latin typeface="Times New Roman" pitchFamily="18" charset="0"/>
                <a:cs typeface="Times New Roman" pitchFamily="18" charset="0"/>
              </a:rPr>
              <a:t>помещении.</a:t>
            </a:r>
            <a:endParaRPr lang="ru-RU" sz="1400" dirty="0">
              <a:latin typeface="Times New Roman" pitchFamily="18" charset="0"/>
              <a:cs typeface="Times New Roman" pitchFamily="18" charset="0"/>
            </a:endParaRPr>
          </a:p>
          <a:p>
            <a:pPr marL="457200" lvl="0" indent="-457200">
              <a:spcBef>
                <a:spcPts val="1600"/>
              </a:spcBef>
              <a:buSzPts val="1760"/>
              <a:buFont typeface="Arial"/>
              <a:buAutoNum type="arabicPeriod"/>
            </a:pPr>
            <a:r>
              <a:rPr lang="ru-RU" sz="1400" dirty="0">
                <a:latin typeface="Times New Roman" pitchFamily="18" charset="0"/>
                <a:cs typeface="Times New Roman" pitchFamily="18" charset="0"/>
              </a:rPr>
              <a:t>Сделайте запись в журнале и проинформируйте группу </a:t>
            </a:r>
            <a:r>
              <a:rPr lang="ru-RU" sz="1400" dirty="0" smtClean="0">
                <a:latin typeface="Times New Roman" pitchFamily="18" charset="0"/>
                <a:cs typeface="Times New Roman" pitchFamily="18" charset="0"/>
              </a:rPr>
              <a:t>ПИИК.</a:t>
            </a:r>
          </a:p>
          <a:p>
            <a:pPr marL="457200" lvl="0" indent="-457200">
              <a:buSzPts val="1760"/>
              <a:buFont typeface="Arial"/>
              <a:buAutoNum type="arabicPeriod" startAt="7"/>
            </a:pPr>
            <a:r>
              <a:rPr lang="ru-RU" sz="1400" dirty="0" smtClean="0">
                <a:latin typeface="Times New Roman" pitchFamily="18" charset="0"/>
                <a:cs typeface="Times New Roman" pitchFamily="18" charset="0"/>
              </a:rPr>
              <a:t>Ограничьте количество посетителей.</a:t>
            </a:r>
          </a:p>
          <a:p>
            <a:pPr marL="457200" lvl="0" indent="-457200">
              <a:spcBef>
                <a:spcPts val="1600"/>
              </a:spcBef>
              <a:buSzPts val="1760"/>
              <a:buFont typeface="Arial"/>
              <a:buAutoNum type="arabicPeriod" startAt="7"/>
            </a:pPr>
            <a:r>
              <a:rPr lang="ru-RU" sz="1400" dirty="0" smtClean="0">
                <a:latin typeface="Times New Roman" pitchFamily="18" charset="0"/>
                <a:cs typeface="Times New Roman" pitchFamily="18" charset="0"/>
              </a:rPr>
              <a:t>Оставьте все необходимое оборудование в изоляторе / изолированной зоне до тех пор, пока оно не потребуется.</a:t>
            </a:r>
          </a:p>
          <a:p>
            <a:pPr marL="457200" lvl="0" indent="-457200">
              <a:spcBef>
                <a:spcPts val="1600"/>
              </a:spcBef>
              <a:buSzPts val="1760"/>
              <a:buFont typeface="Arial"/>
              <a:buAutoNum type="arabicPeriod" startAt="7"/>
            </a:pPr>
            <a:r>
              <a:rPr lang="ru-RU" sz="1400" dirty="0" smtClean="0">
                <a:latin typeface="Times New Roman" pitchFamily="18" charset="0"/>
                <a:cs typeface="Times New Roman" pitchFamily="18" charset="0"/>
              </a:rPr>
              <a:t>По возможности используйте только выделенное оборудование – проведите обеззараживание всего многоразового оборудования между каждым использованием и перед его выносом из изолятора (при выписке).</a:t>
            </a:r>
          </a:p>
          <a:p>
            <a:pPr marL="457200" lvl="0" indent="-457200">
              <a:spcBef>
                <a:spcPts val="1600"/>
              </a:spcBef>
              <a:buSzPts val="1760"/>
              <a:buFont typeface="Arial"/>
              <a:buAutoNum type="arabicPeriod" startAt="7"/>
            </a:pPr>
            <a:r>
              <a:rPr lang="ru-RU" sz="1400" dirty="0" smtClean="0">
                <a:latin typeface="Times New Roman" pitchFamily="18" charset="0"/>
                <a:cs typeface="Times New Roman" pitchFamily="18" charset="0"/>
              </a:rPr>
              <a:t>Осторожно обращайтесь и утилизируйте отходы из изолятора.</a:t>
            </a:r>
            <a:endParaRPr lang="ru-RU" sz="1400" dirty="0">
              <a:latin typeface="Times New Roman" pitchFamily="18" charset="0"/>
              <a:cs typeface="Times New Roman" pitchFamily="18" charset="0"/>
            </a:endParaRPr>
          </a:p>
        </p:txBody>
      </p:sp>
      <p:sp>
        <p:nvSpPr>
          <p:cNvPr id="3" name="TextBox 2"/>
          <p:cNvSpPr txBox="1"/>
          <p:nvPr/>
        </p:nvSpPr>
        <p:spPr>
          <a:xfrm>
            <a:off x="2643174" y="142856"/>
            <a:ext cx="4174754" cy="461665"/>
          </a:xfrm>
          <a:prstGeom prst="rect">
            <a:avLst/>
          </a:prstGeom>
          <a:noFill/>
        </p:spPr>
        <p:txBody>
          <a:bodyPr wrap="square" rtlCol="0">
            <a:spAutoFit/>
          </a:bodyPr>
          <a:lstStyle/>
          <a:p>
            <a:pPr algn="ctr"/>
            <a:r>
              <a:rPr lang="ru-RU" sz="2400" b="1" dirty="0">
                <a:latin typeface="Times New Roman" pitchFamily="18" charset="0"/>
                <a:cs typeface="Times New Roman" pitchFamily="18" charset="0"/>
              </a:rPr>
              <a:t>Как обеспечить изоляцию </a:t>
            </a: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3819" y="193209"/>
            <a:ext cx="642990" cy="52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446335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87304" y="517240"/>
            <a:ext cx="8928992" cy="1323439"/>
          </a:xfrm>
          <a:prstGeom prst="rect">
            <a:avLst/>
          </a:prstGeom>
          <a:ln>
            <a:solidFill>
              <a:srgbClr val="E10000"/>
            </a:solidFill>
          </a:ln>
        </p:spPr>
        <p:txBody>
          <a:bodyPr wrap="square">
            <a:spAutoFit/>
          </a:bodyPr>
          <a:lstStyle/>
          <a:p>
            <a:pPr algn="ctr"/>
            <a:r>
              <a:rPr lang="ru-RU" sz="2000" b="1" dirty="0" smtClean="0">
                <a:latin typeface="Times New Roman" pitchFamily="18" charset="0"/>
                <a:cs typeface="Times New Roman" pitchFamily="18" charset="0"/>
              </a:rPr>
              <a:t>При оказании медицинской помощи пациентом инфекционных заболевании, оцениваем риски.  Следует </a:t>
            </a:r>
            <a:r>
              <a:rPr lang="ru-RU" sz="2000" b="1" dirty="0">
                <a:latin typeface="Times New Roman" pitchFamily="18" charset="0"/>
                <a:cs typeface="Times New Roman" pitchFamily="18" charset="0"/>
              </a:rPr>
              <a:t>оценить </a:t>
            </a:r>
            <a:r>
              <a:rPr lang="ru-RU" sz="2000" b="1" dirty="0" smtClean="0">
                <a:latin typeface="Times New Roman" pitchFamily="18" charset="0"/>
                <a:cs typeface="Times New Roman" pitchFamily="18" charset="0"/>
              </a:rPr>
              <a:t>все действия </a:t>
            </a:r>
            <a:r>
              <a:rPr lang="ru-RU" sz="2000" b="1" dirty="0">
                <a:latin typeface="Times New Roman" pitchFamily="18" charset="0"/>
                <a:cs typeface="Times New Roman" pitchFamily="18" charset="0"/>
              </a:rPr>
              <a:t>по оказанию медицинской помощи для </a:t>
            </a:r>
            <a:r>
              <a:rPr lang="ru-RU" sz="2000" b="1" dirty="0" smtClean="0">
                <a:latin typeface="Times New Roman" pitchFamily="18" charset="0"/>
                <a:cs typeface="Times New Roman" pitchFamily="18" charset="0"/>
              </a:rPr>
              <a:t>определения требующейся </a:t>
            </a:r>
            <a:r>
              <a:rPr lang="ru-RU" sz="2000" b="1" dirty="0">
                <a:latin typeface="Times New Roman" pitchFamily="18" charset="0"/>
                <a:cs typeface="Times New Roman" pitchFamily="18" charset="0"/>
              </a:rPr>
              <a:t>индивидуальной защиты</a:t>
            </a:r>
            <a:r>
              <a:rPr lang="ru-RU" sz="2000" b="1" dirty="0" smtClean="0">
                <a:latin typeface="Times New Roman" pitchFamily="18" charset="0"/>
                <a:cs typeface="Times New Roman" pitchFamily="18" charset="0"/>
              </a:rPr>
              <a:t>.  </a:t>
            </a:r>
            <a:endParaRPr lang="ru-RU" sz="2000" b="1" dirty="0">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5" y="2137420"/>
            <a:ext cx="8496944" cy="3212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3819" y="193209"/>
            <a:ext cx="642990" cy="52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750703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04036" y="79046"/>
            <a:ext cx="6884385" cy="830997"/>
          </a:xfrm>
          <a:prstGeom prst="rect">
            <a:avLst/>
          </a:prstGeom>
          <a:noFill/>
        </p:spPr>
        <p:txBody>
          <a:bodyPr wrap="none" rtlCol="0">
            <a:spAutoFit/>
          </a:bodyPr>
          <a:lstStyle/>
          <a:p>
            <a:pPr algn="ctr"/>
            <a:r>
              <a:rPr lang="kk-KZ" sz="2400" dirty="0" smtClean="0">
                <a:latin typeface="Times New Roman" pitchFamily="18" charset="0"/>
                <a:cs typeface="Times New Roman" pitchFamily="18" charset="0"/>
              </a:rPr>
              <a:t>При входе в изолятор контактные меры</a:t>
            </a:r>
          </a:p>
          <a:p>
            <a:pPr algn="ctr"/>
            <a:r>
              <a:rPr lang="kk-KZ" sz="2400" dirty="0" smtClean="0">
                <a:latin typeface="Times New Roman" pitchFamily="18" charset="0"/>
                <a:cs typeface="Times New Roman" pitchFamily="18" charset="0"/>
              </a:rPr>
              <a:t> предосторожности при коронавирусной инфекции</a:t>
            </a:r>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4463" y="910043"/>
            <a:ext cx="6315075" cy="4804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3819" y="193209"/>
            <a:ext cx="642990" cy="52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159644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0" name="Picture 7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586" t="22005" r="13940" b="10980"/>
          <a:stretch/>
        </p:blipFill>
        <p:spPr bwMode="auto">
          <a:xfrm>
            <a:off x="251520" y="121196"/>
            <a:ext cx="8172400" cy="5452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3819" y="193209"/>
            <a:ext cx="642990" cy="52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05596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8264962" y="143026"/>
            <a:ext cx="677213" cy="571334"/>
          </a:xfrm>
          <a:prstGeom prst="rect">
            <a:avLst/>
          </a:prstGeom>
        </p:spPr>
      </p:pic>
      <p:pic>
        <p:nvPicPr>
          <p:cNvPr id="141313" name="Picture 1"/>
          <p:cNvPicPr>
            <a:picLocks noChangeAspect="1" noChangeArrowheads="1"/>
          </p:cNvPicPr>
          <p:nvPr/>
        </p:nvPicPr>
        <p:blipFill>
          <a:blip r:embed="rId3"/>
          <a:srcRect l="21094" t="20833" r="20898" b="11458"/>
          <a:stretch>
            <a:fillRect/>
          </a:stretch>
        </p:blipFill>
        <p:spPr bwMode="auto">
          <a:xfrm>
            <a:off x="857224" y="500046"/>
            <a:ext cx="7289973" cy="4786346"/>
          </a:xfrm>
          <a:prstGeom prst="rect">
            <a:avLst/>
          </a:prstGeom>
          <a:noFill/>
          <a:ln w="9525">
            <a:noFill/>
            <a:miter lim="800000"/>
            <a:headEnd/>
            <a:tailEnd/>
          </a:ln>
          <a:effectLst/>
        </p:spPr>
      </p:pic>
    </p:spTree>
    <p:extLst>
      <p:ext uri="{BB962C8B-B14F-4D97-AF65-F5344CB8AC3E}">
        <p14:creationId xmlns:p14="http://schemas.microsoft.com/office/powerpoint/2010/main" val="423511040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04274"/>
            <a:ext cx="7886700" cy="537002"/>
          </a:xfrm>
        </p:spPr>
        <p:txBody>
          <a:bodyPr>
            <a:normAutofit fontScale="90000"/>
          </a:bodyPr>
          <a:lstStyle/>
          <a:p>
            <a:r>
              <a:rPr lang="ru-RU" sz="2400" b="1" dirty="0">
                <a:latin typeface="Times New Roman" panose="02020603050405020304" pitchFamily="18" charset="0"/>
                <a:cs typeface="Times New Roman" panose="02020603050405020304" pitchFamily="18" charset="0"/>
              </a:rPr>
              <a:t>Защитная изоляция.</a:t>
            </a:r>
            <a:br>
              <a:rPr lang="ru-RU" sz="2400" b="1" dirty="0">
                <a:latin typeface="Times New Roman" panose="02020603050405020304" pitchFamily="18" charset="0"/>
                <a:cs typeface="Times New Roman" panose="02020603050405020304" pitchFamily="18" charset="0"/>
              </a:rPr>
            </a:br>
            <a:endParaRPr lang="ru-RU" sz="24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11560" y="625252"/>
            <a:ext cx="7886700" cy="4824536"/>
          </a:xfrm>
        </p:spPr>
        <p:txBody>
          <a:bodyPr>
            <a:noAutofit/>
          </a:bodyPr>
          <a:lstStyle/>
          <a:p>
            <a:pPr marL="342900" lvl="0" indent="-342900" defTabSz="914400" fontAlgn="base">
              <a:spcBef>
                <a:spcPct val="20000"/>
              </a:spcBef>
              <a:spcAft>
                <a:spcPct val="0"/>
              </a:spcAft>
              <a:buClr>
                <a:srgbClr val="B2B2B2"/>
              </a:buClr>
              <a:buSzPct val="90000"/>
              <a:buFont typeface="Wingdings" pitchFamily="2" charset="2"/>
              <a:buChar char="n"/>
            </a:pPr>
            <a:r>
              <a:rPr lang="ru-RU" altLang="ru-RU" sz="2200" u="sng" kern="0" dirty="0">
                <a:solidFill>
                  <a:srgbClr val="000000"/>
                </a:solidFill>
                <a:latin typeface="Times New Roman" panose="02020603050405020304" pitchFamily="18" charset="0"/>
                <a:cs typeface="Times New Roman" panose="02020603050405020304" pitchFamily="18" charset="0"/>
              </a:rPr>
              <a:t>Положительное давление </a:t>
            </a:r>
            <a:r>
              <a:rPr lang="ru-RU" altLang="ru-RU" sz="2200" kern="0" dirty="0">
                <a:solidFill>
                  <a:srgbClr val="000000"/>
                </a:solidFill>
                <a:latin typeface="Times New Roman" panose="02020603050405020304" pitchFamily="18" charset="0"/>
                <a:cs typeface="Times New Roman" panose="02020603050405020304" pitchFamily="18" charset="0"/>
              </a:rPr>
              <a:t>воздуха в помещении требуется , по отношению к коридорам , наряду с HEPA фильтрации приточного воздуха на ≥ 12 воздухообмена в час.</a:t>
            </a:r>
          </a:p>
          <a:p>
            <a:pPr marL="342900" lvl="0" indent="-342900" algn="just" defTabSz="914400" fontAlgn="base">
              <a:spcBef>
                <a:spcPct val="20000"/>
              </a:spcBef>
              <a:spcAft>
                <a:spcPct val="0"/>
              </a:spcAft>
              <a:buClr>
                <a:srgbClr val="B2B2B2"/>
              </a:buClr>
              <a:buSzPct val="90000"/>
              <a:buFont typeface="Wingdings" pitchFamily="2" charset="2"/>
              <a:buChar char="n"/>
            </a:pPr>
            <a:r>
              <a:rPr lang="ru-RU" altLang="ru-RU" sz="2200" kern="0" dirty="0">
                <a:solidFill>
                  <a:srgbClr val="000000"/>
                </a:solidFill>
                <a:latin typeface="Times New Roman" panose="02020603050405020304" pitchFamily="18" charset="0"/>
                <a:cs typeface="Times New Roman" panose="02020603050405020304" pitchFamily="18" charset="0"/>
              </a:rPr>
              <a:t>Защитная изоляция рекомендуется только для аллогенных пациентов с пересаженными гемопоэтическими стволовыми клетками , </a:t>
            </a:r>
          </a:p>
          <a:p>
            <a:pPr marL="342900" lvl="0" indent="-342900" defTabSz="914400" fontAlgn="base">
              <a:spcBef>
                <a:spcPct val="20000"/>
              </a:spcBef>
              <a:spcAft>
                <a:spcPct val="0"/>
              </a:spcAft>
              <a:buClr>
                <a:srgbClr val="B2B2B2"/>
              </a:buClr>
              <a:buSzPct val="90000"/>
              <a:buFont typeface="Wingdings" pitchFamily="2" charset="2"/>
              <a:buChar char="n"/>
            </a:pPr>
            <a:r>
              <a:rPr lang="ru-RU" altLang="ru-RU" sz="2200" kern="0" dirty="0">
                <a:solidFill>
                  <a:srgbClr val="000000"/>
                </a:solidFill>
                <a:latin typeface="Times New Roman" panose="02020603050405020304" pitchFamily="18" charset="0"/>
                <a:cs typeface="Times New Roman" panose="02020603050405020304" pitchFamily="18" charset="0"/>
              </a:rPr>
              <a:t>Требуется средства контроля для предотвращения воздействия на окружающую среду грибковых спор.</a:t>
            </a:r>
          </a:p>
          <a:p>
            <a:pPr marL="342900" lvl="0" indent="-342900" defTabSz="914400" fontAlgn="base">
              <a:spcBef>
                <a:spcPct val="20000"/>
              </a:spcBef>
              <a:spcAft>
                <a:spcPct val="0"/>
              </a:spcAft>
              <a:buClr>
                <a:srgbClr val="B2B2B2"/>
              </a:buClr>
              <a:buSzPct val="90000"/>
              <a:buFont typeface="Wingdings" pitchFamily="2" charset="2"/>
              <a:buChar char="n"/>
            </a:pPr>
            <a:endParaRPr lang="ru-RU" altLang="ru-RU" sz="2200" i="1" kern="0" dirty="0" smtClean="0">
              <a:solidFill>
                <a:srgbClr val="000000"/>
              </a:solidFill>
              <a:latin typeface="Times New Roman" panose="02020603050405020304" pitchFamily="18" charset="0"/>
              <a:cs typeface="Times New Roman" panose="02020603050405020304" pitchFamily="18" charset="0"/>
            </a:endParaRPr>
          </a:p>
          <a:p>
            <a:pPr marL="342900" lvl="0" indent="-342900" defTabSz="914400" fontAlgn="base">
              <a:spcBef>
                <a:spcPct val="20000"/>
              </a:spcBef>
              <a:spcAft>
                <a:spcPct val="0"/>
              </a:spcAft>
              <a:buClr>
                <a:srgbClr val="B2B2B2"/>
              </a:buClr>
              <a:buSzPct val="90000"/>
              <a:buFont typeface="Wingdings" pitchFamily="2" charset="2"/>
              <a:buChar char="n"/>
            </a:pPr>
            <a:r>
              <a:rPr lang="ru-RU" altLang="ru-RU" sz="2200" i="1" kern="0" dirty="0" smtClean="0">
                <a:solidFill>
                  <a:srgbClr val="000000"/>
                </a:solidFill>
                <a:latin typeface="Times New Roman" panose="02020603050405020304" pitchFamily="18" charset="0"/>
                <a:cs typeface="Times New Roman" panose="02020603050405020304" pitchFamily="18" charset="0"/>
              </a:rPr>
              <a:t>В </a:t>
            </a:r>
            <a:r>
              <a:rPr lang="ru-RU" altLang="ru-RU" sz="2200" i="1" kern="0" dirty="0">
                <a:solidFill>
                  <a:srgbClr val="000000"/>
                </a:solidFill>
                <a:latin typeface="Times New Roman" panose="02020603050405020304" pitchFamily="18" charset="0"/>
                <a:cs typeface="Times New Roman" panose="02020603050405020304" pitchFamily="18" charset="0"/>
              </a:rPr>
              <a:t>одноместных палатах с вентилируемыми прихожими (шлюзы), риск </a:t>
            </a:r>
          </a:p>
          <a:p>
            <a:pPr marL="342900" lvl="0" indent="-342900" defTabSz="914400" fontAlgn="base">
              <a:spcBef>
                <a:spcPct val="20000"/>
              </a:spcBef>
              <a:spcAft>
                <a:spcPct val="0"/>
              </a:spcAft>
              <a:buClr>
                <a:srgbClr val="B2B2B2"/>
              </a:buClr>
              <a:buSzPct val="90000"/>
              <a:buNone/>
            </a:pPr>
            <a:r>
              <a:rPr lang="ru-RU" altLang="ru-RU" sz="2200" i="1" kern="0" dirty="0">
                <a:solidFill>
                  <a:srgbClr val="000000"/>
                </a:solidFill>
                <a:latin typeface="Times New Roman" panose="02020603050405020304" pitchFamily="18" charset="0"/>
                <a:cs typeface="Times New Roman" panose="02020603050405020304" pitchFamily="18" charset="0"/>
              </a:rPr>
              <a:t>движения воздуха между палатой и коридором минимальный. Эту систему легче содержать, однако это дорого построить.</a:t>
            </a:r>
          </a:p>
          <a:p>
            <a:pPr marL="0" indent="0">
              <a:buNone/>
            </a:pP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488857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Grp="1" noChangeAspect="1" noChangeArrowheads="1"/>
          </p:cNvPicPr>
          <p:nvPr>
            <p:ph idx="1"/>
          </p:nvPr>
        </p:nvPicPr>
        <p:blipFill>
          <a:blip r:embed="rId2"/>
          <a:srcRect l="25629" t="21094" r="44461" b="8008"/>
          <a:stretch>
            <a:fillRect/>
          </a:stretch>
        </p:blipFill>
        <p:spPr bwMode="auto">
          <a:xfrm>
            <a:off x="1714480" y="0"/>
            <a:ext cx="5572164" cy="5619789"/>
          </a:xfrm>
          <a:prstGeom prst="rect">
            <a:avLst/>
          </a:prstGeom>
          <a:noFill/>
          <a:ln w="9525">
            <a:noFill/>
            <a:miter lim="800000"/>
            <a:headEnd/>
            <a:tailEnd/>
          </a:ln>
          <a:effectLst/>
        </p:spPr>
      </p:pic>
    </p:spTree>
    <p:extLst>
      <p:ext uri="{BB962C8B-B14F-4D97-AF65-F5344CB8AC3E}">
        <p14:creationId xmlns:p14="http://schemas.microsoft.com/office/powerpoint/2010/main" val="396040140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722" t="4297" r="31333" b="3525"/>
          <a:stretch/>
        </p:blipFill>
        <p:spPr bwMode="auto">
          <a:xfrm>
            <a:off x="4283968" y="553244"/>
            <a:ext cx="4464496"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189" t="21007" r="38360" b="21007"/>
          <a:stretch/>
        </p:blipFill>
        <p:spPr bwMode="auto">
          <a:xfrm>
            <a:off x="467544" y="697260"/>
            <a:ext cx="3600400"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3819" y="193209"/>
            <a:ext cx="642990" cy="52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820063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WhatsApp Image 2022-07-28 at 12.40.30.jpeg"/>
          <p:cNvPicPr>
            <a:picLocks noChangeAspect="1"/>
          </p:cNvPicPr>
          <p:nvPr/>
        </p:nvPicPr>
        <p:blipFill>
          <a:blip r:embed="rId2" cstate="print"/>
          <a:srcRect l="3846" t="3750" r="3846" b="6250"/>
          <a:stretch>
            <a:fillRect/>
          </a:stretch>
        </p:blipFill>
        <p:spPr>
          <a:xfrm>
            <a:off x="5143504" y="3246101"/>
            <a:ext cx="3429024" cy="2468899"/>
          </a:xfrm>
          <a:prstGeom prst="rect">
            <a:avLst/>
          </a:prstGeom>
        </p:spPr>
      </p:pic>
      <p:pic>
        <p:nvPicPr>
          <p:cNvPr id="3" name="Рисунок 2" descr="WhatsApp Image 2022-07-28 at 12.40.29 (1).jpeg"/>
          <p:cNvPicPr>
            <a:picLocks noChangeAspect="1"/>
          </p:cNvPicPr>
          <p:nvPr/>
        </p:nvPicPr>
        <p:blipFill>
          <a:blip r:embed="rId3" cstate="print"/>
          <a:srcRect l="3765" t="2375" r="3938" b="5124"/>
          <a:stretch>
            <a:fillRect/>
          </a:stretch>
        </p:blipFill>
        <p:spPr>
          <a:xfrm>
            <a:off x="357158" y="664488"/>
            <a:ext cx="3357586" cy="2343976"/>
          </a:xfrm>
          <a:prstGeom prst="rect">
            <a:avLst/>
          </a:prstGeom>
        </p:spPr>
      </p:pic>
      <p:pic>
        <p:nvPicPr>
          <p:cNvPr id="4" name="Рисунок 3" descr="WhatsApp Image 2022-07-28 at 12.40.29.jpeg"/>
          <p:cNvPicPr>
            <a:picLocks noChangeAspect="1"/>
          </p:cNvPicPr>
          <p:nvPr/>
        </p:nvPicPr>
        <p:blipFill>
          <a:blip r:embed="rId4" cstate="print"/>
          <a:srcRect l="3527" t="1000" r="3857" b="1499"/>
          <a:stretch>
            <a:fillRect/>
          </a:stretch>
        </p:blipFill>
        <p:spPr>
          <a:xfrm>
            <a:off x="357159" y="3227447"/>
            <a:ext cx="3429024" cy="2388070"/>
          </a:xfrm>
          <a:prstGeom prst="rect">
            <a:avLst/>
          </a:prstGeom>
        </p:spPr>
      </p:pic>
      <p:pic>
        <p:nvPicPr>
          <p:cNvPr id="5" name="Рисунок 4" descr="WhatsApp Image 2022-07-28 at 12.40.27.jpeg"/>
          <p:cNvPicPr>
            <a:picLocks noChangeAspect="1"/>
          </p:cNvPicPr>
          <p:nvPr/>
        </p:nvPicPr>
        <p:blipFill>
          <a:blip r:embed="rId5" cstate="print"/>
          <a:srcRect l="4294" t="3376" r="3943" b="4124"/>
          <a:stretch>
            <a:fillRect/>
          </a:stretch>
        </p:blipFill>
        <p:spPr>
          <a:xfrm>
            <a:off x="5143504" y="642922"/>
            <a:ext cx="3381720" cy="2383308"/>
          </a:xfrm>
          <a:prstGeom prst="rect">
            <a:avLst/>
          </a:prstGeom>
        </p:spPr>
      </p:pic>
      <p:sp>
        <p:nvSpPr>
          <p:cNvPr id="6" name="Прямоугольник 5"/>
          <p:cNvSpPr/>
          <p:nvPr/>
        </p:nvSpPr>
        <p:spPr>
          <a:xfrm>
            <a:off x="2500298" y="2928938"/>
            <a:ext cx="4162230" cy="369332"/>
          </a:xfrm>
          <a:prstGeom prst="rect">
            <a:avLst/>
          </a:prstGeom>
        </p:spPr>
        <p:txBody>
          <a:bodyPr wrap="none">
            <a:spAutoFit/>
          </a:bodyPr>
          <a:lstStyle/>
          <a:p>
            <a:r>
              <a:rPr lang="en-US" dirty="0" smtClean="0">
                <a:hlinkClick r:id="rId6"/>
              </a:rPr>
              <a:t>https://openwho.org/courses/IPC-TBP-EN</a:t>
            </a:r>
            <a:r>
              <a:rPr lang="ru-RU" dirty="0" smtClean="0"/>
              <a:t> </a:t>
            </a:r>
            <a:endParaRPr lang="ru-RU" dirty="0"/>
          </a:p>
        </p:txBody>
      </p:sp>
      <p:pic>
        <p:nvPicPr>
          <p:cNvPr id="7"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8214" y="142856"/>
            <a:ext cx="642990" cy="52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428596" y="142856"/>
            <a:ext cx="8072494" cy="523220"/>
          </a:xfrm>
          <a:prstGeom prst="rect">
            <a:avLst/>
          </a:prstGeom>
        </p:spPr>
        <p:txBody>
          <a:bodyPr wrap="square">
            <a:spAutoFit/>
          </a:bodyPr>
          <a:lstStyle/>
          <a:p>
            <a:r>
              <a:rPr lang="ru-RU" sz="2800" b="1" dirty="0" smtClean="0">
                <a:latin typeface="Times New Roman" pitchFamily="18" charset="0"/>
                <a:cs typeface="Times New Roman" pitchFamily="18" charset="0"/>
              </a:rPr>
              <a:t>Меры предосторожности в отношении передачи</a:t>
            </a:r>
            <a:endParaRPr lang="ru-RU" sz="28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8" name="Google Shape;368;p39"/>
          <p:cNvSpPr txBox="1">
            <a:spLocks noGrp="1"/>
          </p:cNvSpPr>
          <p:nvPr>
            <p:ph type="title"/>
          </p:nvPr>
        </p:nvSpPr>
        <p:spPr>
          <a:xfrm>
            <a:off x="1071538" y="285732"/>
            <a:ext cx="6855207" cy="600000"/>
          </a:xfrm>
          <a:prstGeom prst="rect">
            <a:avLst/>
          </a:prstGeom>
          <a:noFill/>
          <a:ln>
            <a:noFill/>
          </a:ln>
        </p:spPr>
        <p:txBody>
          <a:bodyPr spcFirstLastPara="1" wrap="square" lIns="18000" tIns="0" rIns="360000" bIns="0" anchor="b" anchorCtr="0">
            <a:noAutofit/>
          </a:bodyPr>
          <a:lstStyle/>
          <a:p>
            <a:pPr algn="ctr">
              <a:buSzPts val="3200"/>
            </a:pPr>
            <a:r>
              <a:rPr lang="ru-RU" sz="2400" b="1" dirty="0">
                <a:latin typeface="Times New Roman" pitchFamily="18" charset="0"/>
                <a:cs typeface="Times New Roman" pitchFamily="18" charset="0"/>
              </a:rPr>
              <a:t>Что включают в себя </a:t>
            </a:r>
            <a:r>
              <a:rPr lang="ru-RU" sz="2400" b="1" dirty="0" smtClean="0">
                <a:latin typeface="Times New Roman" panose="02020603050405020304" pitchFamily="18" charset="0"/>
                <a:cs typeface="Times New Roman" panose="02020603050405020304" pitchFamily="18" charset="0"/>
              </a:rPr>
              <a:t>меры предосторожности, основанные на передаче инфекции ?</a:t>
            </a:r>
            <a:endParaRPr sz="2400" b="1">
              <a:latin typeface="Times New Roman" pitchFamily="18" charset="0"/>
              <a:cs typeface="Times New Roman" pitchFamily="18" charset="0"/>
            </a:endParaRPr>
          </a:p>
        </p:txBody>
      </p:sp>
      <p:sp>
        <p:nvSpPr>
          <p:cNvPr id="369" name="Google Shape;369;p39"/>
          <p:cNvSpPr/>
          <p:nvPr/>
        </p:nvSpPr>
        <p:spPr>
          <a:xfrm>
            <a:off x="1142976" y="1000112"/>
            <a:ext cx="6562201" cy="4246596"/>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b="0" i="0" u="none" strike="noStrike" cap="none">
              <a:solidFill>
                <a:schemeClr val="lt1"/>
              </a:solidFill>
              <a:latin typeface="Times New Roman" pitchFamily="18" charset="0"/>
              <a:ea typeface="Arial"/>
              <a:cs typeface="Times New Roman" pitchFamily="18" charset="0"/>
              <a:sym typeface="Arial"/>
            </a:endParaRPr>
          </a:p>
          <a:p>
            <a:pPr marL="0" marR="0" lvl="0" indent="0" algn="ctr" rtl="0">
              <a:spcBef>
                <a:spcPts val="0"/>
              </a:spcBef>
              <a:spcAft>
                <a:spcPts val="0"/>
              </a:spcAft>
              <a:buNone/>
            </a:pPr>
            <a:r>
              <a:rPr lang="ru-RU" b="0" i="0" u="none" strike="noStrike" cap="none" dirty="0" smtClean="0">
                <a:solidFill>
                  <a:schemeClr val="dk1"/>
                </a:solidFill>
                <a:latin typeface="Times New Roman" pitchFamily="18" charset="0"/>
                <a:ea typeface="Arial"/>
                <a:cs typeface="Times New Roman" pitchFamily="18" charset="0"/>
                <a:sym typeface="Arial"/>
              </a:rPr>
              <a:t>Стандартные </a:t>
            </a:r>
            <a:r>
              <a:rPr lang="ru-RU" b="0" i="0" u="none" strike="noStrike" cap="none" dirty="0">
                <a:solidFill>
                  <a:schemeClr val="dk1"/>
                </a:solidFill>
                <a:latin typeface="Times New Roman" pitchFamily="18" charset="0"/>
                <a:ea typeface="Arial"/>
                <a:cs typeface="Times New Roman" pitchFamily="18" charset="0"/>
                <a:sym typeface="Arial"/>
              </a:rPr>
              <a:t>меры предосторожности</a:t>
            </a:r>
            <a:endParaRPr>
              <a:latin typeface="Times New Roman" pitchFamily="18" charset="0"/>
              <a:cs typeface="Times New Roman" pitchFamily="18" charset="0"/>
            </a:endParaRPr>
          </a:p>
          <a:p>
            <a:pPr marL="0" marR="0" lvl="0" indent="0" algn="ctr" rtl="0">
              <a:spcBef>
                <a:spcPts val="0"/>
              </a:spcBef>
              <a:spcAft>
                <a:spcPts val="0"/>
              </a:spcAft>
              <a:buNone/>
            </a:pPr>
            <a:r>
              <a:rPr lang="ru-RU" b="0" i="0" u="none" strike="noStrike" cap="none" dirty="0">
                <a:solidFill>
                  <a:schemeClr val="dk1"/>
                </a:solidFill>
                <a:latin typeface="Times New Roman" pitchFamily="18" charset="0"/>
                <a:ea typeface="Arial"/>
                <a:cs typeface="Times New Roman" pitchFamily="18" charset="0"/>
                <a:sym typeface="Arial"/>
              </a:rPr>
              <a:t>+</a:t>
            </a:r>
            <a:endParaRPr>
              <a:latin typeface="Times New Roman" pitchFamily="18" charset="0"/>
              <a:cs typeface="Times New Roman" pitchFamily="18" charset="0"/>
            </a:endParaRPr>
          </a:p>
          <a:p>
            <a:pPr marL="0" marR="0" lvl="0" indent="0" algn="ctr" rtl="0">
              <a:spcBef>
                <a:spcPts val="0"/>
              </a:spcBef>
              <a:spcAft>
                <a:spcPts val="0"/>
              </a:spcAft>
              <a:buNone/>
            </a:pPr>
            <a:r>
              <a:rPr lang="ru-RU" b="0" i="0" u="none" strike="noStrike" cap="none" dirty="0">
                <a:solidFill>
                  <a:schemeClr val="dk1"/>
                </a:solidFill>
                <a:latin typeface="Times New Roman" pitchFamily="18" charset="0"/>
                <a:ea typeface="Arial"/>
                <a:cs typeface="Times New Roman" pitchFamily="18" charset="0"/>
                <a:sym typeface="Arial"/>
              </a:rPr>
              <a:t>Особые условия пребывания / изоляция (например, одноместная палата, пространство между койками, отдельный туалет)</a:t>
            </a:r>
            <a:endParaRPr>
              <a:latin typeface="Times New Roman" pitchFamily="18" charset="0"/>
              <a:cs typeface="Times New Roman" pitchFamily="18" charset="0"/>
            </a:endParaRPr>
          </a:p>
          <a:p>
            <a:pPr marL="0" marR="0" lvl="0" indent="0" algn="ctr" rtl="0">
              <a:spcBef>
                <a:spcPts val="0"/>
              </a:spcBef>
              <a:spcAft>
                <a:spcPts val="0"/>
              </a:spcAft>
              <a:buNone/>
            </a:pPr>
            <a:r>
              <a:rPr lang="ru-RU" b="0" i="0" u="none" strike="noStrike" cap="none" dirty="0">
                <a:solidFill>
                  <a:schemeClr val="dk1"/>
                </a:solidFill>
                <a:latin typeface="Times New Roman" pitchFamily="18" charset="0"/>
                <a:ea typeface="Arial"/>
                <a:cs typeface="Times New Roman" pitchFamily="18" charset="0"/>
                <a:sym typeface="Arial"/>
              </a:rPr>
              <a:t>+</a:t>
            </a:r>
            <a:endParaRPr>
              <a:latin typeface="Times New Roman" pitchFamily="18" charset="0"/>
              <a:cs typeface="Times New Roman" pitchFamily="18" charset="0"/>
            </a:endParaRPr>
          </a:p>
          <a:p>
            <a:pPr marL="0" marR="0" lvl="0" indent="0" algn="ctr" rtl="0">
              <a:spcBef>
                <a:spcPts val="0"/>
              </a:spcBef>
              <a:spcAft>
                <a:spcPts val="0"/>
              </a:spcAft>
              <a:buNone/>
            </a:pPr>
            <a:r>
              <a:rPr lang="ru-RU" b="0" i="0" u="none" strike="noStrike" cap="none" dirty="0">
                <a:solidFill>
                  <a:schemeClr val="dk1"/>
                </a:solidFill>
                <a:latin typeface="Times New Roman" pitchFamily="18" charset="0"/>
                <a:ea typeface="Arial"/>
                <a:cs typeface="Times New Roman" pitchFamily="18" charset="0"/>
                <a:sym typeface="Arial"/>
              </a:rPr>
              <a:t>Предупреждающие указатели</a:t>
            </a:r>
            <a:endParaRPr>
              <a:latin typeface="Times New Roman" pitchFamily="18" charset="0"/>
              <a:cs typeface="Times New Roman" pitchFamily="18" charset="0"/>
            </a:endParaRPr>
          </a:p>
          <a:p>
            <a:pPr marL="0" marR="0" lvl="0" indent="0" algn="ctr" rtl="0">
              <a:spcBef>
                <a:spcPts val="0"/>
              </a:spcBef>
              <a:spcAft>
                <a:spcPts val="0"/>
              </a:spcAft>
              <a:buNone/>
            </a:pPr>
            <a:r>
              <a:rPr lang="ru-RU" b="0" i="0" u="none" strike="noStrike" cap="none" dirty="0">
                <a:solidFill>
                  <a:schemeClr val="dk1"/>
                </a:solidFill>
                <a:latin typeface="Times New Roman" pitchFamily="18" charset="0"/>
                <a:ea typeface="Arial"/>
                <a:cs typeface="Times New Roman" pitchFamily="18" charset="0"/>
                <a:sym typeface="Arial"/>
              </a:rPr>
              <a:t>+</a:t>
            </a:r>
            <a:endParaRPr>
              <a:latin typeface="Times New Roman" pitchFamily="18" charset="0"/>
              <a:cs typeface="Times New Roman" pitchFamily="18" charset="0"/>
            </a:endParaRPr>
          </a:p>
          <a:p>
            <a:pPr marL="0" marR="0" lvl="0" indent="0" algn="ctr" rtl="0">
              <a:spcBef>
                <a:spcPts val="0"/>
              </a:spcBef>
              <a:spcAft>
                <a:spcPts val="0"/>
              </a:spcAft>
              <a:buNone/>
            </a:pPr>
            <a:r>
              <a:rPr lang="ru-RU" b="0" i="0" u="none" strike="noStrike" cap="none" dirty="0">
                <a:solidFill>
                  <a:schemeClr val="dk1"/>
                </a:solidFill>
                <a:latin typeface="Times New Roman" pitchFamily="18" charset="0"/>
                <a:ea typeface="Arial"/>
                <a:cs typeface="Times New Roman" pitchFamily="18" charset="0"/>
                <a:sym typeface="Arial"/>
              </a:rPr>
              <a:t>Средства индивидуальной защиты (СИЗ)</a:t>
            </a:r>
            <a:endParaRPr>
              <a:latin typeface="Times New Roman" pitchFamily="18" charset="0"/>
              <a:cs typeface="Times New Roman" pitchFamily="18" charset="0"/>
            </a:endParaRPr>
          </a:p>
          <a:p>
            <a:pPr marL="0" marR="0" lvl="0" indent="0" algn="ctr" rtl="0">
              <a:spcBef>
                <a:spcPts val="0"/>
              </a:spcBef>
              <a:spcAft>
                <a:spcPts val="0"/>
              </a:spcAft>
              <a:buNone/>
            </a:pPr>
            <a:r>
              <a:rPr lang="ru-RU" b="0" i="0" u="none" strike="noStrike" cap="none" dirty="0">
                <a:solidFill>
                  <a:schemeClr val="dk1"/>
                </a:solidFill>
                <a:latin typeface="Times New Roman" pitchFamily="18" charset="0"/>
                <a:ea typeface="Arial"/>
                <a:cs typeface="Times New Roman" pitchFamily="18" charset="0"/>
                <a:sym typeface="Arial"/>
              </a:rPr>
              <a:t>+</a:t>
            </a:r>
            <a:endParaRPr>
              <a:latin typeface="Times New Roman" pitchFamily="18" charset="0"/>
              <a:cs typeface="Times New Roman" pitchFamily="18" charset="0"/>
            </a:endParaRPr>
          </a:p>
          <a:p>
            <a:pPr marL="0" marR="0" lvl="0" indent="0" algn="ctr" rtl="0">
              <a:spcBef>
                <a:spcPts val="0"/>
              </a:spcBef>
              <a:spcAft>
                <a:spcPts val="0"/>
              </a:spcAft>
              <a:buNone/>
            </a:pPr>
            <a:r>
              <a:rPr lang="ru-RU" b="0" i="0" u="none" strike="noStrike" cap="none" dirty="0">
                <a:solidFill>
                  <a:schemeClr val="dk1"/>
                </a:solidFill>
                <a:latin typeface="Times New Roman" pitchFamily="18" charset="0"/>
                <a:ea typeface="Arial"/>
                <a:cs typeface="Times New Roman" pitchFamily="18" charset="0"/>
                <a:sym typeface="Arial"/>
              </a:rPr>
              <a:t>Специальное оборудование и дополнительная уборка</a:t>
            </a:r>
            <a:endParaRPr>
              <a:latin typeface="Times New Roman" pitchFamily="18" charset="0"/>
              <a:cs typeface="Times New Roman" pitchFamily="18" charset="0"/>
            </a:endParaRPr>
          </a:p>
          <a:p>
            <a:pPr marL="0" marR="0" lvl="0" indent="0" algn="ctr" rtl="0">
              <a:spcBef>
                <a:spcPts val="0"/>
              </a:spcBef>
              <a:spcAft>
                <a:spcPts val="0"/>
              </a:spcAft>
              <a:buNone/>
            </a:pPr>
            <a:r>
              <a:rPr lang="ru-RU" b="0" i="0" u="none" strike="noStrike" cap="none" dirty="0">
                <a:solidFill>
                  <a:schemeClr val="dk1"/>
                </a:solidFill>
                <a:latin typeface="Times New Roman" pitchFamily="18" charset="0"/>
                <a:ea typeface="Arial"/>
                <a:cs typeface="Times New Roman" pitchFamily="18" charset="0"/>
                <a:sym typeface="Arial"/>
              </a:rPr>
              <a:t>+</a:t>
            </a:r>
            <a:endParaRPr>
              <a:latin typeface="Times New Roman" pitchFamily="18" charset="0"/>
              <a:cs typeface="Times New Roman" pitchFamily="18" charset="0"/>
            </a:endParaRPr>
          </a:p>
          <a:p>
            <a:pPr marL="0" marR="0" lvl="0" indent="0" algn="ctr" rtl="0">
              <a:spcBef>
                <a:spcPts val="0"/>
              </a:spcBef>
              <a:spcAft>
                <a:spcPts val="0"/>
              </a:spcAft>
              <a:buNone/>
            </a:pPr>
            <a:r>
              <a:rPr lang="ru-RU" b="0" i="0" u="none" strike="noStrike" cap="none" dirty="0">
                <a:solidFill>
                  <a:schemeClr val="dk1"/>
                </a:solidFill>
                <a:latin typeface="Times New Roman" pitchFamily="18" charset="0"/>
                <a:ea typeface="Arial"/>
                <a:cs typeface="Times New Roman" pitchFamily="18" charset="0"/>
                <a:sym typeface="Arial"/>
              </a:rPr>
              <a:t>Ограничение передвижения</a:t>
            </a:r>
            <a:endParaRPr>
              <a:latin typeface="Times New Roman" pitchFamily="18" charset="0"/>
              <a:cs typeface="Times New Roman" pitchFamily="18" charset="0"/>
            </a:endParaRPr>
          </a:p>
          <a:p>
            <a:pPr marL="0" marR="0" lvl="0" indent="0" algn="ctr" rtl="0">
              <a:spcBef>
                <a:spcPts val="0"/>
              </a:spcBef>
              <a:spcAft>
                <a:spcPts val="0"/>
              </a:spcAft>
              <a:buNone/>
            </a:pPr>
            <a:r>
              <a:rPr lang="ru-RU" b="0" i="0" u="none" strike="noStrike" cap="none" dirty="0">
                <a:solidFill>
                  <a:schemeClr val="dk1"/>
                </a:solidFill>
                <a:latin typeface="Times New Roman" pitchFamily="18" charset="0"/>
                <a:ea typeface="Arial"/>
                <a:cs typeface="Times New Roman" pitchFamily="18" charset="0"/>
                <a:sym typeface="Arial"/>
              </a:rPr>
              <a:t>+</a:t>
            </a:r>
            <a:endParaRPr>
              <a:latin typeface="Times New Roman" pitchFamily="18" charset="0"/>
              <a:cs typeface="Times New Roman" pitchFamily="18" charset="0"/>
            </a:endParaRPr>
          </a:p>
          <a:p>
            <a:pPr marL="0" marR="0" lvl="0" indent="0" algn="ctr" rtl="0">
              <a:spcBef>
                <a:spcPts val="0"/>
              </a:spcBef>
              <a:spcAft>
                <a:spcPts val="0"/>
              </a:spcAft>
              <a:buNone/>
            </a:pPr>
            <a:r>
              <a:rPr lang="ru-RU" b="0" i="0" u="none" strike="noStrike" cap="none" dirty="0" smtClean="0">
                <a:solidFill>
                  <a:schemeClr val="dk1"/>
                </a:solidFill>
                <a:latin typeface="Times New Roman" pitchFamily="18" charset="0"/>
                <a:ea typeface="Arial"/>
                <a:cs typeface="Times New Roman" pitchFamily="18" charset="0"/>
                <a:sym typeface="Arial"/>
              </a:rPr>
              <a:t>Коммуникация</a:t>
            </a:r>
            <a:endParaRPr b="0" i="0" u="none" strike="noStrike" cap="none" smtClean="0">
              <a:solidFill>
                <a:schemeClr val="lt1"/>
              </a:solidFill>
              <a:latin typeface="Times New Roman" pitchFamily="18" charset="0"/>
              <a:ea typeface="Arial"/>
              <a:cs typeface="Times New Roman" pitchFamily="18" charset="0"/>
              <a:sym typeface="Arial"/>
            </a:endParaRPr>
          </a:p>
          <a:p>
            <a:pPr marL="0" marR="0" lvl="0" indent="0" algn="ctr" rtl="0">
              <a:spcBef>
                <a:spcPts val="0"/>
              </a:spcBef>
              <a:spcAft>
                <a:spcPts val="0"/>
              </a:spcAft>
              <a:buNone/>
            </a:pPr>
            <a:endParaRPr b="0" i="0" u="none" strike="noStrike" cap="none">
              <a:solidFill>
                <a:schemeClr val="lt1"/>
              </a:solidFill>
              <a:latin typeface="Times New Roman" pitchFamily="18" charset="0"/>
              <a:ea typeface="Arial"/>
              <a:cs typeface="Times New Roman" pitchFamily="18" charset="0"/>
              <a:sym typeface="Arial"/>
            </a:endParaRPr>
          </a:p>
        </p:txBody>
      </p:sp>
      <p:pic>
        <p:nvPicPr>
          <p:cNvPr id="8" name="Рисунок 7"/>
          <p:cNvPicPr>
            <a:picLocks noChangeAspect="1"/>
          </p:cNvPicPr>
          <p:nvPr/>
        </p:nvPicPr>
        <p:blipFill>
          <a:blip r:embed="rId3" cstate="print"/>
          <a:stretch>
            <a:fillRect/>
          </a:stretch>
        </p:blipFill>
        <p:spPr>
          <a:xfrm>
            <a:off x="8264962" y="125927"/>
            <a:ext cx="677213" cy="571334"/>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214294"/>
            <a:ext cx="7886700" cy="695838"/>
          </a:xfrm>
        </p:spPr>
        <p:txBody>
          <a:bodyPr>
            <a:normAutofit/>
          </a:bodyPr>
          <a:lstStyle/>
          <a:p>
            <a:pPr algn="ctr"/>
            <a:r>
              <a:rPr lang="en-US" sz="3600" dirty="0" smtClean="0">
                <a:latin typeface="Times New Roman" pitchFamily="18" charset="0"/>
                <a:cs typeface="Times New Roman" pitchFamily="18" charset="0"/>
              </a:rPr>
              <a:t>COVIID-19</a:t>
            </a:r>
            <a:endParaRPr lang="ru-RU" sz="3600" dirty="0">
              <a:latin typeface="Times New Roman" pitchFamily="18" charset="0"/>
              <a:cs typeface="Times New Roman" pitchFamily="18" charset="0"/>
            </a:endParaRPr>
          </a:p>
        </p:txBody>
      </p:sp>
      <p:pic>
        <p:nvPicPr>
          <p:cNvPr id="4" name="Содержимое 3" descr="WhatsApp Image 2022-07-27 at 18.28.22.jpeg"/>
          <p:cNvPicPr>
            <a:picLocks noGrp="1" noChangeAspect="1"/>
          </p:cNvPicPr>
          <p:nvPr>
            <p:ph idx="1"/>
          </p:nvPr>
        </p:nvPicPr>
        <p:blipFill>
          <a:blip r:embed="rId2" cstate="print"/>
          <a:stretch>
            <a:fillRect/>
          </a:stretch>
        </p:blipFill>
        <p:spPr>
          <a:xfrm>
            <a:off x="642910" y="928674"/>
            <a:ext cx="7853722" cy="3627438"/>
          </a:xfrm>
        </p:spPr>
      </p:pic>
      <p:sp>
        <p:nvSpPr>
          <p:cNvPr id="5" name="Прямоугольник 4"/>
          <p:cNvSpPr/>
          <p:nvPr/>
        </p:nvSpPr>
        <p:spPr>
          <a:xfrm>
            <a:off x="2843808" y="4729708"/>
            <a:ext cx="4198585" cy="461665"/>
          </a:xfrm>
          <a:prstGeom prst="rect">
            <a:avLst/>
          </a:prstGeom>
        </p:spPr>
        <p:txBody>
          <a:bodyPr wrap="none">
            <a:spAutoFit/>
          </a:bodyPr>
          <a:lstStyle/>
          <a:p>
            <a:r>
              <a:rPr lang="en-US" sz="2400" dirty="0" smtClean="0">
                <a:latin typeface="Times New Roman" pitchFamily="18" charset="0"/>
                <a:cs typeface="Times New Roman" pitchFamily="18" charset="0"/>
                <a:hlinkClick r:id="rId3"/>
              </a:rPr>
              <a:t>https://youtu.be/Mp-EE0Z2X3k</a:t>
            </a:r>
            <a:r>
              <a:rPr lang="en-US" sz="2400" dirty="0" smtClean="0">
                <a:latin typeface="Times New Roman" pitchFamily="18" charset="0"/>
                <a:cs typeface="Times New Roman" pitchFamily="18" charset="0"/>
              </a:rPr>
              <a:t> </a:t>
            </a: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71418"/>
            <a:ext cx="7886700" cy="480053"/>
          </a:xfrm>
        </p:spPr>
        <p:txBody>
          <a:bodyPr>
            <a:noAutofit/>
          </a:bodyPr>
          <a:lstStyle/>
          <a:p>
            <a:pPr algn="ctr"/>
            <a:r>
              <a:rPr lang="ru-RU" sz="3600" b="1" dirty="0" smtClean="0">
                <a:latin typeface="Times New Roman" panose="02020603050405020304" pitchFamily="18" charset="0"/>
                <a:cs typeface="Times New Roman" panose="02020603050405020304" pitchFamily="18" charset="0"/>
              </a:rPr>
              <a:t>Источники</a:t>
            </a:r>
            <a:endParaRPr lang="ru-RU" sz="36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57158" y="571484"/>
            <a:ext cx="8501122" cy="5072098"/>
          </a:xfrm>
        </p:spPr>
        <p:txBody>
          <a:bodyPr>
            <a:noAutofit/>
          </a:bodyPr>
          <a:lstStyle/>
          <a:p>
            <a:pPr>
              <a:lnSpc>
                <a:spcPct val="100000"/>
              </a:lnSpc>
            </a:pPr>
            <a:r>
              <a:rPr lang="en-US" sz="1400" dirty="0" smtClean="0">
                <a:latin typeface="Times New Roman" pitchFamily="18" charset="0"/>
                <a:cs typeface="Times New Roman" pitchFamily="18" charset="0"/>
                <a:hlinkClick r:id="rId2"/>
              </a:rPr>
              <a:t>https</a:t>
            </a:r>
            <a:r>
              <a:rPr lang="en-US" sz="1400" dirty="0">
                <a:latin typeface="Times New Roman" pitchFamily="18" charset="0"/>
                <a:cs typeface="Times New Roman" pitchFamily="18" charset="0"/>
                <a:hlinkClick r:id="rId2"/>
              </a:rPr>
              <a:t>://</a:t>
            </a:r>
            <a:r>
              <a:rPr lang="en-US" sz="1400" dirty="0" smtClean="0">
                <a:latin typeface="Times New Roman" pitchFamily="18" charset="0"/>
                <a:cs typeface="Times New Roman" pitchFamily="18" charset="0"/>
                <a:hlinkClick r:id="rId2"/>
              </a:rPr>
              <a:t>www.who.int/ru/health-topics</a:t>
            </a:r>
            <a:endParaRPr lang="ru-RU" sz="1400" dirty="0" smtClean="0">
              <a:latin typeface="Times New Roman" pitchFamily="18" charset="0"/>
              <a:cs typeface="Times New Roman" pitchFamily="18" charset="0"/>
            </a:endParaRPr>
          </a:p>
          <a:p>
            <a:pPr>
              <a:lnSpc>
                <a:spcPct val="100000"/>
              </a:lnSpc>
            </a:pPr>
            <a:r>
              <a:rPr lang="en-US" sz="1400" dirty="0" smtClean="0">
                <a:latin typeface="Times New Roman" pitchFamily="18" charset="0"/>
                <a:cs typeface="Times New Roman" pitchFamily="18" charset="0"/>
                <a:hlinkClick r:id="rId3"/>
              </a:rPr>
              <a:t>https://www.who.int/ru/news-room/fact-sheets/detail/blood-safety-and-availability</a:t>
            </a:r>
            <a:endParaRPr lang="ru-RU" sz="1400" dirty="0" smtClean="0">
              <a:latin typeface="Times New Roman" pitchFamily="18" charset="0"/>
              <a:cs typeface="Times New Roman" pitchFamily="18" charset="0"/>
            </a:endParaRPr>
          </a:p>
          <a:p>
            <a:pPr>
              <a:lnSpc>
                <a:spcPct val="100000"/>
              </a:lnSpc>
            </a:pPr>
            <a:r>
              <a:rPr lang="kk-KZ" sz="1400" dirty="0" smtClean="0">
                <a:solidFill>
                  <a:prstClr val="black"/>
                </a:solidFill>
                <a:latin typeface="Times New Roman" pitchFamily="18" charset="0"/>
                <a:cs typeface="Times New Roman" pitchFamily="18" charset="0"/>
                <a:hlinkClick r:id="rId3"/>
              </a:rPr>
              <a:t> </a:t>
            </a:r>
            <a:r>
              <a:rPr lang="en-US" sz="1400" dirty="0" smtClean="0">
                <a:solidFill>
                  <a:prstClr val="black"/>
                </a:solidFill>
                <a:latin typeface="Times New Roman" pitchFamily="18" charset="0"/>
                <a:cs typeface="Times New Roman" pitchFamily="18" charset="0"/>
                <a:hlinkClick r:id="rId4"/>
              </a:rPr>
              <a:t>https://www.who.int/ru/news-room/fact-sheets/detail/plague</a:t>
            </a:r>
            <a:endParaRPr lang="kk-KZ" sz="1400" dirty="0" smtClean="0">
              <a:solidFill>
                <a:prstClr val="black"/>
              </a:solidFill>
              <a:latin typeface="Times New Roman" pitchFamily="18" charset="0"/>
              <a:cs typeface="Times New Roman" pitchFamily="18" charset="0"/>
            </a:endParaRPr>
          </a:p>
          <a:p>
            <a:pPr lvl="0">
              <a:lnSpc>
                <a:spcPct val="100000"/>
              </a:lnSpc>
            </a:pPr>
            <a:r>
              <a:rPr lang="en-US" sz="1400" dirty="0" smtClean="0">
                <a:latin typeface="Times New Roman" pitchFamily="18" charset="0"/>
                <a:cs typeface="Times New Roman" pitchFamily="18" charset="0"/>
                <a:hlinkClick r:id="rId5"/>
              </a:rPr>
              <a:t>https://openwho.org/courses/IPC-TBP-EN</a:t>
            </a:r>
            <a:r>
              <a:rPr lang="ru-RU" sz="1400" dirty="0" smtClean="0">
                <a:latin typeface="Times New Roman" pitchFamily="18" charset="0"/>
                <a:cs typeface="Times New Roman" pitchFamily="18" charset="0"/>
              </a:rPr>
              <a:t> </a:t>
            </a:r>
          </a:p>
          <a:p>
            <a:pPr>
              <a:lnSpc>
                <a:spcPct val="100000"/>
              </a:lnSpc>
            </a:pPr>
            <a:r>
              <a:rPr lang="en-US" sz="1400" dirty="0" smtClean="0">
                <a:latin typeface="Times New Roman" pitchFamily="18" charset="0"/>
                <a:cs typeface="Times New Roman" pitchFamily="18" charset="0"/>
                <a:hlinkClick r:id="rId6"/>
              </a:rPr>
              <a:t>https://www.cdc.gov/infectioncontrol/guidelines/isolation/index.html</a:t>
            </a:r>
            <a:endParaRPr lang="kk-KZ" sz="1400" dirty="0" smtClean="0">
              <a:latin typeface="Times New Roman" pitchFamily="18" charset="0"/>
              <a:cs typeface="Times New Roman" pitchFamily="18" charset="0"/>
            </a:endParaRPr>
          </a:p>
          <a:p>
            <a:pPr>
              <a:lnSpc>
                <a:spcPct val="100000"/>
              </a:lnSpc>
            </a:pPr>
            <a:r>
              <a:rPr lang="en-US" sz="1400" dirty="0" smtClean="0">
                <a:latin typeface="Times New Roman" pitchFamily="18" charset="0"/>
                <a:cs typeface="Times New Roman" pitchFamily="18" charset="0"/>
                <a:hlinkClick r:id="rId7"/>
              </a:rPr>
              <a:t>https://www.cdc.gov/std/treatment-guidelines/hiv.htm</a:t>
            </a:r>
            <a:endParaRPr lang="kk-KZ" sz="1400" dirty="0" smtClean="0">
              <a:latin typeface="Times New Roman" pitchFamily="18" charset="0"/>
              <a:cs typeface="Times New Roman" pitchFamily="18" charset="0"/>
            </a:endParaRPr>
          </a:p>
          <a:p>
            <a:pPr>
              <a:lnSpc>
                <a:spcPct val="100000"/>
              </a:lnSpc>
            </a:pPr>
            <a:r>
              <a:rPr lang="en-US" sz="1400" dirty="0" smtClean="0">
                <a:latin typeface="Times New Roman" pitchFamily="18" charset="0"/>
                <a:cs typeface="Times New Roman" pitchFamily="18" charset="0"/>
                <a:hlinkClick r:id="rId8"/>
              </a:rPr>
              <a:t>https</a:t>
            </a:r>
            <a:r>
              <a:rPr lang="en-US" sz="1400" dirty="0">
                <a:latin typeface="Times New Roman" pitchFamily="18" charset="0"/>
                <a:cs typeface="Times New Roman" pitchFamily="18" charset="0"/>
                <a:hlinkClick r:id="rId8"/>
              </a:rPr>
              <a:t>://</a:t>
            </a:r>
            <a:r>
              <a:rPr lang="en-US" sz="1400" dirty="0" smtClean="0">
                <a:latin typeface="Times New Roman" pitchFamily="18" charset="0"/>
                <a:cs typeface="Times New Roman" pitchFamily="18" charset="0"/>
                <a:hlinkClick r:id="rId8"/>
              </a:rPr>
              <a:t>alfamedex.ru/blog/articles/993.html</a:t>
            </a:r>
            <a:endParaRPr lang="en-US" sz="1400" dirty="0" smtClean="0">
              <a:latin typeface="Times New Roman" pitchFamily="18" charset="0"/>
              <a:cs typeface="Times New Roman" pitchFamily="18" charset="0"/>
            </a:endParaRPr>
          </a:p>
          <a:p>
            <a:pPr lvl="0">
              <a:lnSpc>
                <a:spcPct val="100000"/>
              </a:lnSpc>
            </a:pPr>
            <a:r>
              <a:rPr lang="en-US" sz="1400" dirty="0" smtClean="0">
                <a:solidFill>
                  <a:prstClr val="black"/>
                </a:solidFill>
                <a:latin typeface="Times New Roman" pitchFamily="18" charset="0"/>
                <a:cs typeface="Times New Roman" pitchFamily="18" charset="0"/>
                <a:hlinkClick r:id="rId9"/>
              </a:rPr>
              <a:t>https</a:t>
            </a:r>
            <a:r>
              <a:rPr lang="en-US" sz="1400" dirty="0">
                <a:solidFill>
                  <a:prstClr val="black"/>
                </a:solidFill>
                <a:latin typeface="Times New Roman" pitchFamily="18" charset="0"/>
                <a:cs typeface="Times New Roman" pitchFamily="18" charset="0"/>
                <a:hlinkClick r:id="rId9"/>
              </a:rPr>
              <a:t>://www.cdc.gov/infectioncontrol/guidelines/environmental/index.html</a:t>
            </a:r>
            <a:endParaRPr lang="kk-KZ" sz="1400" dirty="0">
              <a:solidFill>
                <a:prstClr val="black"/>
              </a:solidFill>
              <a:latin typeface="Times New Roman" pitchFamily="18" charset="0"/>
              <a:cs typeface="Times New Roman" pitchFamily="18" charset="0"/>
            </a:endParaRPr>
          </a:p>
          <a:p>
            <a:pPr lvl="0">
              <a:lnSpc>
                <a:spcPct val="100000"/>
              </a:lnSpc>
            </a:pPr>
            <a:r>
              <a:rPr lang="en-US" sz="1400" dirty="0" smtClean="0">
                <a:solidFill>
                  <a:prstClr val="black"/>
                </a:solidFill>
                <a:latin typeface="Times New Roman" pitchFamily="18" charset="0"/>
                <a:cs typeface="Times New Roman" pitchFamily="18" charset="0"/>
                <a:hlinkClick r:id="rId10"/>
              </a:rPr>
              <a:t>https</a:t>
            </a:r>
            <a:r>
              <a:rPr lang="en-US" sz="1400" dirty="0">
                <a:solidFill>
                  <a:prstClr val="black"/>
                </a:solidFill>
                <a:latin typeface="Times New Roman" pitchFamily="18" charset="0"/>
                <a:cs typeface="Times New Roman" pitchFamily="18" charset="0"/>
                <a:hlinkClick r:id="rId10"/>
              </a:rPr>
              <a:t>://</a:t>
            </a:r>
            <a:r>
              <a:rPr lang="en-US" sz="1400" dirty="0" smtClean="0">
                <a:solidFill>
                  <a:prstClr val="black"/>
                </a:solidFill>
                <a:latin typeface="Times New Roman" pitchFamily="18" charset="0"/>
                <a:cs typeface="Times New Roman" pitchFamily="18" charset="0"/>
                <a:hlinkClick r:id="rId10"/>
              </a:rPr>
              <a:t>www.cdc.gov/infectioncontrol/pdf/guidelines/isolation-guidelines-H.pdf</a:t>
            </a:r>
            <a:endParaRPr lang="ru-RU" sz="1400" dirty="0" smtClean="0">
              <a:solidFill>
                <a:prstClr val="black"/>
              </a:solidFill>
              <a:latin typeface="Times New Roman" pitchFamily="18" charset="0"/>
              <a:cs typeface="Times New Roman" pitchFamily="18" charset="0"/>
            </a:endParaRPr>
          </a:p>
          <a:p>
            <a:pPr>
              <a:lnSpc>
                <a:spcPct val="100000"/>
              </a:lnSpc>
            </a:pPr>
            <a:r>
              <a:rPr lang="en-US" sz="1400" dirty="0" smtClean="0">
                <a:latin typeface="Times New Roman" pitchFamily="18" charset="0"/>
                <a:cs typeface="Times New Roman" pitchFamily="18" charset="0"/>
                <a:hlinkClick r:id="rId11"/>
              </a:rPr>
              <a:t>https://www.cdc.gov/infectioncontrol/guidelines/isolation/appendix/index.html</a:t>
            </a:r>
            <a:endParaRPr lang="ru-RU" sz="1400" dirty="0" smtClean="0">
              <a:latin typeface="Times New Roman" pitchFamily="18" charset="0"/>
              <a:cs typeface="Times New Roman" pitchFamily="18" charset="0"/>
            </a:endParaRPr>
          </a:p>
          <a:p>
            <a:pPr>
              <a:lnSpc>
                <a:spcPct val="100000"/>
              </a:lnSpc>
            </a:pPr>
            <a:r>
              <a:rPr lang="en-US" sz="1400" dirty="0" smtClean="0">
                <a:latin typeface="Times New Roman" pitchFamily="18" charset="0"/>
                <a:cs typeface="Times New Roman" pitchFamily="18" charset="0"/>
                <a:hlinkClick r:id="rId12"/>
              </a:rPr>
              <a:t>https://www.cdc.gov/infectioncontrol/guidelines/isolation/appendix/type-duration-precautions.html#staphylococcal-disease</a:t>
            </a:r>
            <a:endParaRPr lang="ru-RU" sz="1400" dirty="0" smtClean="0">
              <a:latin typeface="Times New Roman" pitchFamily="18" charset="0"/>
              <a:cs typeface="Times New Roman" pitchFamily="18" charset="0"/>
            </a:endParaRPr>
          </a:p>
          <a:p>
            <a:pPr>
              <a:lnSpc>
                <a:spcPct val="100000"/>
              </a:lnSpc>
            </a:pPr>
            <a:r>
              <a:rPr lang="ru-RU" sz="1400" dirty="0" smtClean="0">
                <a:latin typeface="Times New Roman" pitchFamily="18" charset="0"/>
                <a:cs typeface="Times New Roman" pitchFamily="18" charset="0"/>
              </a:rPr>
              <a:t>Михаилом А.Г. ГЕМОКОНТАКТНЫЕ ИНФЕКЦИИ В СТАЦИОНАРЕ. Журнал им. Н.В. Склифосовского НЕОТЛОЖНАЯ МЕДИЦИНСКАЯ ПОМОЩЬ — 2016</a:t>
            </a:r>
          </a:p>
          <a:p>
            <a:pPr lvl="0">
              <a:lnSpc>
                <a:spcPct val="100000"/>
              </a:lnSpc>
            </a:pPr>
            <a:r>
              <a:rPr lang="ru-RU" sz="1400" dirty="0" smtClean="0">
                <a:solidFill>
                  <a:prstClr val="black"/>
                </a:solidFill>
                <a:latin typeface="Times New Roman" pitchFamily="18" charset="0"/>
                <a:cs typeface="Times New Roman" pitchFamily="18" charset="0"/>
              </a:rPr>
              <a:t>Годков М. А. </a:t>
            </a:r>
            <a:r>
              <a:rPr lang="ru-RU" sz="1400" dirty="0" err="1" smtClean="0">
                <a:solidFill>
                  <a:prstClr val="black"/>
                </a:solidFill>
                <a:latin typeface="Times New Roman" pitchFamily="18" charset="0"/>
                <a:cs typeface="Times New Roman" pitchFamily="18" charset="0"/>
              </a:rPr>
              <a:t>Гемоконтактные</a:t>
            </a:r>
            <a:r>
              <a:rPr lang="ru-RU" sz="1400" dirty="0" smtClean="0">
                <a:solidFill>
                  <a:prstClr val="black"/>
                </a:solidFill>
                <a:latin typeface="Times New Roman" pitchFamily="18" charset="0"/>
                <a:cs typeface="Times New Roman" pitchFamily="18" charset="0"/>
              </a:rPr>
              <a:t> вирусные инфекции (ВИЧ-инфекция, гепатиты В и С) в стационаре скорой медицинской помощи. - М., 2010</a:t>
            </a:r>
          </a:p>
          <a:p>
            <a:pPr>
              <a:lnSpc>
                <a:spcPct val="100000"/>
              </a:lnSpc>
            </a:pPr>
            <a:endParaRPr lang="ru-RU" sz="1400" dirty="0" smtClean="0">
              <a:latin typeface="Times New Roman" pitchFamily="18" charset="0"/>
              <a:cs typeface="Times New Roman" pitchFamily="18" charset="0"/>
            </a:endParaRPr>
          </a:p>
        </p:txBody>
      </p:sp>
      <p:pic>
        <p:nvPicPr>
          <p:cNvPr id="4"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73819" y="193209"/>
            <a:ext cx="642990" cy="52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807443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482532"/>
            <a:ext cx="8856984" cy="6075509"/>
          </a:xfrm>
          <a:prstGeom prst="rect">
            <a:avLst/>
          </a:prstGeom>
          <a:noFill/>
        </p:spPr>
        <p:txBody>
          <a:bodyPr wrap="square" rtlCol="0">
            <a:spAutoFit/>
          </a:bodyPr>
          <a:lstStyle/>
          <a:p>
            <a:pPr marL="342900" indent="-342900" algn="just">
              <a:buAutoNum type="arabicPeriod"/>
            </a:pPr>
            <a:r>
              <a:rPr lang="ru-RU" dirty="0" smtClean="0">
                <a:latin typeface="Times New Roman" pitchFamily="18" charset="0"/>
                <a:cs typeface="Times New Roman" pitchFamily="18" charset="0"/>
              </a:rPr>
              <a:t>Соблюдение </a:t>
            </a:r>
            <a:r>
              <a:rPr lang="ru-RU" dirty="0">
                <a:latin typeface="Times New Roman" pitchFamily="18" charset="0"/>
                <a:cs typeface="Times New Roman" pitchFamily="18" charset="0"/>
              </a:rPr>
              <a:t>стандартных мер предосторожности необходимо при выполнении повседневных процедур в любом медицинском учреждении независимо от его профиля. Эти меры эффективно предупреждают распространение инфекционных заболеваний даже в периоды эпидемий. </a:t>
            </a:r>
          </a:p>
          <a:p>
            <a:pPr marL="342900" indent="-342900" algn="just">
              <a:buAutoNum type="arabicPeriod"/>
            </a:pPr>
            <a:r>
              <a:rPr lang="kk-KZ" dirty="0" smtClean="0">
                <a:latin typeface="Times New Roman" pitchFamily="18" charset="0"/>
                <a:cs typeface="Times New Roman" pitchFamily="18" charset="0"/>
              </a:rPr>
              <a:t>Внедряя меры предосторожности, в том числе контактные, стандартные меры, мы способствуем повышению безопасности пациентов  и качества оказания медицинской помощи в медицинских организациях, а также обеспечиваем эпидемиологическую безопасность медицинского персонала на рабочем местах и окружающей среды. </a:t>
            </a:r>
          </a:p>
          <a:p>
            <a:pPr marL="342900" indent="-342900" algn="just">
              <a:buAutoNum type="arabicPeriod"/>
            </a:pPr>
            <a:r>
              <a:rPr lang="ru-RU" altLang="ru-RU" dirty="0" smtClean="0">
                <a:latin typeface="Times New Roman" panose="02020603050405020304" pitchFamily="18" charset="0"/>
                <a:cs typeface="Times New Roman" panose="02020603050405020304" pitchFamily="18" charset="0"/>
              </a:rPr>
              <a:t>С </a:t>
            </a:r>
            <a:r>
              <a:rPr lang="ru-RU" altLang="ru-RU" dirty="0">
                <a:latin typeface="Times New Roman" panose="02020603050405020304" pitchFamily="18" charset="0"/>
                <a:cs typeface="Times New Roman" panose="02020603050405020304" pitchFamily="18" charset="0"/>
              </a:rPr>
              <a:t>постоянным появлением новых патогенов, особенно </a:t>
            </a:r>
            <a:r>
              <a:rPr lang="ru-RU" altLang="ru-RU" b="1" dirty="0">
                <a:latin typeface="Times New Roman" panose="02020603050405020304" pitchFamily="18" charset="0"/>
                <a:cs typeface="Times New Roman" panose="02020603050405020304" pitchFamily="18" charset="0"/>
              </a:rPr>
              <a:t>резистентных к антибиотикам</a:t>
            </a:r>
            <a:r>
              <a:rPr lang="ru-RU" altLang="ru-RU" dirty="0">
                <a:latin typeface="Times New Roman" panose="02020603050405020304" pitchFamily="18" charset="0"/>
                <a:cs typeface="Times New Roman" panose="02020603050405020304" pitchFamily="18" charset="0"/>
              </a:rPr>
              <a:t>, изоляция   зараженных  пациентов в медицинском  </a:t>
            </a:r>
            <a:r>
              <a:rPr lang="ru-RU" altLang="ru-RU" dirty="0" smtClean="0">
                <a:latin typeface="Times New Roman" panose="02020603050405020304" pitchFamily="18" charset="0"/>
                <a:cs typeface="Times New Roman" panose="02020603050405020304" pitchFamily="18" charset="0"/>
              </a:rPr>
              <a:t>организации </a:t>
            </a:r>
            <a:r>
              <a:rPr lang="ru-RU" altLang="ru-RU" dirty="0">
                <a:latin typeface="Times New Roman" panose="02020603050405020304" pitchFamily="18" charset="0"/>
                <a:cs typeface="Times New Roman" panose="02020603050405020304" pitchFamily="18" charset="0"/>
              </a:rPr>
              <a:t>становится чрезвычайно важным. </a:t>
            </a:r>
            <a:endParaRPr lang="en-US" altLang="ru-RU" dirty="0">
              <a:latin typeface="Times New Roman" panose="02020603050405020304" pitchFamily="18" charset="0"/>
              <a:cs typeface="Times New Roman" panose="02020603050405020304" pitchFamily="18" charset="0"/>
            </a:endParaRPr>
          </a:p>
          <a:p>
            <a:pPr>
              <a:lnSpc>
                <a:spcPct val="80000"/>
              </a:lnSpc>
            </a:pPr>
            <a:endParaRPr lang="ru-RU" altLang="ru-RU" dirty="0">
              <a:latin typeface="Times New Roman" panose="02020603050405020304" pitchFamily="18" charset="0"/>
              <a:cs typeface="Times New Roman" panose="02020603050405020304" pitchFamily="18" charset="0"/>
            </a:endParaRPr>
          </a:p>
          <a:p>
            <a:pPr>
              <a:lnSpc>
                <a:spcPct val="80000"/>
              </a:lnSpc>
            </a:pPr>
            <a:r>
              <a:rPr lang="ru-RU" altLang="ru-RU" dirty="0" smtClean="0">
                <a:latin typeface="Times New Roman" panose="02020603050405020304" pitchFamily="18" charset="0"/>
                <a:cs typeface="Times New Roman" panose="02020603050405020304" pitchFamily="18" charset="0"/>
              </a:rPr>
              <a:t>4. Основные </a:t>
            </a:r>
            <a:r>
              <a:rPr lang="ru-RU" altLang="ru-RU" dirty="0">
                <a:latin typeface="Times New Roman" panose="02020603050405020304" pitchFamily="18" charset="0"/>
                <a:cs typeface="Times New Roman" panose="02020603050405020304" pitchFamily="18" charset="0"/>
              </a:rPr>
              <a:t>принципы : </a:t>
            </a:r>
          </a:p>
          <a:p>
            <a:pPr marL="742931" lvl="1" indent="-285750">
              <a:lnSpc>
                <a:spcPct val="80000"/>
              </a:lnSpc>
              <a:buFont typeface="Arial" panose="020B0604020202020204" pitchFamily="34" charset="0"/>
              <a:buChar char="•"/>
            </a:pPr>
            <a:r>
              <a:rPr lang="ru-RU" altLang="ru-RU" dirty="0">
                <a:latin typeface="Times New Roman" panose="02020603050405020304" pitchFamily="18" charset="0"/>
                <a:cs typeface="Times New Roman" panose="02020603050405020304" pitchFamily="18" charset="0"/>
              </a:rPr>
              <a:t>ц</a:t>
            </a:r>
            <a:r>
              <a:rPr lang="ru-RU" altLang="ru-RU" dirty="0" smtClean="0">
                <a:latin typeface="Times New Roman" panose="02020603050405020304" pitchFamily="18" charset="0"/>
                <a:cs typeface="Times New Roman" panose="02020603050405020304" pitchFamily="18" charset="0"/>
              </a:rPr>
              <a:t>елесообразная  </a:t>
            </a:r>
            <a:r>
              <a:rPr lang="ru-RU" altLang="ru-RU" dirty="0">
                <a:latin typeface="Times New Roman" panose="02020603050405020304" pitchFamily="18" charset="0"/>
                <a:cs typeface="Times New Roman" panose="02020603050405020304" pitchFamily="18" charset="0"/>
              </a:rPr>
              <a:t>изоляция и меры предосторожности  </a:t>
            </a:r>
          </a:p>
          <a:p>
            <a:pPr marL="742931" lvl="1" indent="-285750">
              <a:lnSpc>
                <a:spcPct val="80000"/>
              </a:lnSpc>
              <a:buFont typeface="Arial" panose="020B0604020202020204" pitchFamily="34" charset="0"/>
              <a:buChar char="•"/>
            </a:pPr>
            <a:r>
              <a:rPr lang="ru-RU" altLang="ru-RU" dirty="0" smtClean="0">
                <a:latin typeface="Times New Roman" panose="02020603050405020304" pitchFamily="18" charset="0"/>
                <a:cs typeface="Times New Roman" panose="02020603050405020304" pitchFamily="18" charset="0"/>
              </a:rPr>
              <a:t>знание </a:t>
            </a:r>
            <a:r>
              <a:rPr lang="ru-RU" altLang="ru-RU" dirty="0">
                <a:latin typeface="Times New Roman" panose="02020603050405020304" pitchFamily="18" charset="0"/>
                <a:cs typeface="Times New Roman" panose="02020603050405020304" pitchFamily="18" charset="0"/>
              </a:rPr>
              <a:t>путей передачи инфекции </a:t>
            </a:r>
          </a:p>
          <a:p>
            <a:pPr marL="742931" lvl="1" indent="-285750">
              <a:lnSpc>
                <a:spcPct val="80000"/>
              </a:lnSpc>
              <a:buFont typeface="Arial" panose="020B0604020202020204" pitchFamily="34" charset="0"/>
              <a:buChar char="•"/>
            </a:pPr>
            <a:r>
              <a:rPr lang="ru-RU" altLang="ru-RU" dirty="0" smtClean="0">
                <a:latin typeface="Times New Roman" panose="02020603050405020304" pitchFamily="18" charset="0"/>
                <a:cs typeface="Times New Roman" panose="02020603050405020304" pitchFamily="18" charset="0"/>
              </a:rPr>
              <a:t>уменьшение </a:t>
            </a:r>
            <a:r>
              <a:rPr lang="ru-RU" altLang="ru-RU" dirty="0">
                <a:latin typeface="Times New Roman" panose="02020603050405020304" pitchFamily="18" charset="0"/>
                <a:cs typeface="Times New Roman" panose="02020603050405020304" pitchFamily="18" charset="0"/>
              </a:rPr>
              <a:t>риска между пациентами и между пациентами и </a:t>
            </a:r>
            <a:r>
              <a:rPr lang="ru-RU" altLang="ru-RU" dirty="0" smtClean="0">
                <a:latin typeface="Times New Roman" panose="02020603050405020304" pitchFamily="18" charset="0"/>
                <a:cs typeface="Times New Roman" panose="02020603050405020304" pitchFamily="18" charset="0"/>
              </a:rPr>
              <a:t>медработником </a:t>
            </a:r>
          </a:p>
          <a:p>
            <a:pPr marL="742931" lvl="1" indent="-285750">
              <a:lnSpc>
                <a:spcPct val="80000"/>
              </a:lnSpc>
              <a:buFont typeface="Arial" panose="020B0604020202020204" pitchFamily="34" charset="0"/>
              <a:buChar char="•"/>
            </a:pPr>
            <a:r>
              <a:rPr lang="ru-RU" altLang="ru-RU" dirty="0">
                <a:latin typeface="Times New Roman" panose="02020603050405020304" pitchFamily="18" charset="0"/>
                <a:cs typeface="Times New Roman" panose="02020603050405020304" pitchFamily="18" charset="0"/>
              </a:rPr>
              <a:t>п</a:t>
            </a:r>
            <a:r>
              <a:rPr lang="ru-RU" altLang="ru-RU" dirty="0" smtClean="0">
                <a:latin typeface="Times New Roman" panose="02020603050405020304" pitchFamily="18" charset="0"/>
                <a:cs typeface="Times New Roman" panose="02020603050405020304" pitchFamily="18" charset="0"/>
              </a:rPr>
              <a:t>роведение обучения персонала по соблюдению стандартных и контактных мер предосторожностей с </a:t>
            </a:r>
            <a:r>
              <a:rPr lang="ru-RU" altLang="ru-RU" smtClean="0">
                <a:latin typeface="Times New Roman" panose="02020603050405020304" pitchFamily="18" charset="0"/>
                <a:cs typeface="Times New Roman" panose="02020603050405020304" pitchFamily="18" charset="0"/>
              </a:rPr>
              <a:t>мониторингов соблюдения </a:t>
            </a:r>
            <a:endParaRPr lang="ru-RU" altLang="ru-RU" dirty="0">
              <a:latin typeface="Times New Roman" panose="02020603050405020304" pitchFamily="18" charset="0"/>
              <a:cs typeface="Times New Roman" panose="02020603050405020304" pitchFamily="18" charset="0"/>
            </a:endParaRPr>
          </a:p>
          <a:p>
            <a:pPr algn="just"/>
            <a:endParaRPr lang="ru-RU" dirty="0" smtClean="0">
              <a:latin typeface="Times New Roman" pitchFamily="18" charset="0"/>
              <a:cs typeface="Times New Roman" pitchFamily="18" charset="0"/>
            </a:endParaRPr>
          </a:p>
          <a:p>
            <a:pPr algn="just"/>
            <a:r>
              <a:rPr lang="kk-KZ" dirty="0" smtClean="0">
                <a:latin typeface="Times New Roman" pitchFamily="18" charset="0"/>
                <a:cs typeface="Times New Roman" pitchFamily="18" charset="0"/>
              </a:rPr>
              <a:t>                                                   </a:t>
            </a:r>
          </a:p>
          <a:p>
            <a:pPr algn="just"/>
            <a:r>
              <a:rPr lang="kk-KZ" dirty="0">
                <a:latin typeface="Times New Roman" pitchFamily="18" charset="0"/>
                <a:cs typeface="Times New Roman" pitchFamily="18" charset="0"/>
              </a:rPr>
              <a:t> </a:t>
            </a:r>
            <a:r>
              <a:rPr lang="kk-KZ" dirty="0" smtClean="0">
                <a:latin typeface="Times New Roman" pitchFamily="18" charset="0"/>
                <a:cs typeface="Times New Roman" pitchFamily="18" charset="0"/>
              </a:rPr>
              <a:t>                                                                                       </a:t>
            </a:r>
            <a:endParaRPr lang="kk-KZ" dirty="0">
              <a:latin typeface="Times New Roman" pitchFamily="18" charset="0"/>
              <a:cs typeface="Times New Roman" pitchFamily="18" charset="0"/>
            </a:endParaRPr>
          </a:p>
          <a:p>
            <a:pPr algn="just"/>
            <a:endParaRPr lang="ru-RU" dirty="0">
              <a:latin typeface="Times New Roman" pitchFamily="18" charset="0"/>
              <a:cs typeface="Times New Roman" pitchFamily="18" charset="0"/>
            </a:endParaRPr>
          </a:p>
        </p:txBody>
      </p:sp>
      <p:sp>
        <p:nvSpPr>
          <p:cNvPr id="5" name="TextBox 4"/>
          <p:cNvSpPr txBox="1"/>
          <p:nvPr/>
        </p:nvSpPr>
        <p:spPr>
          <a:xfrm>
            <a:off x="3419872" y="82422"/>
            <a:ext cx="1910680" cy="400110"/>
          </a:xfrm>
          <a:prstGeom prst="rect">
            <a:avLst/>
          </a:prstGeom>
          <a:noFill/>
        </p:spPr>
        <p:txBody>
          <a:bodyPr wrap="square" rtlCol="0">
            <a:spAutoFit/>
          </a:bodyPr>
          <a:lstStyle/>
          <a:p>
            <a:r>
              <a:rPr lang="kk-KZ" sz="2000" b="1" dirty="0" smtClean="0">
                <a:latin typeface="Times New Roman" pitchFamily="18" charset="0"/>
                <a:cs typeface="Times New Roman" pitchFamily="18" charset="0"/>
              </a:rPr>
              <a:t>Выводы: </a:t>
            </a:r>
            <a:endParaRPr lang="ru-RU" sz="2000" b="1" dirty="0">
              <a:latin typeface="Times New Roman" pitchFamily="18" charset="0"/>
              <a:cs typeface="Times New Roman" pitchFamily="18" charset="0"/>
            </a:endParaRP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1010" y="28616"/>
            <a:ext cx="642990" cy="52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623682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643570" y="4572012"/>
            <a:ext cx="1763624" cy="461665"/>
          </a:xfrm>
          <a:prstGeom prst="rect">
            <a:avLst/>
          </a:prstGeom>
        </p:spPr>
        <p:txBody>
          <a:bodyPr wrap="none">
            <a:spAutoFit/>
          </a:bodyPr>
          <a:lstStyle/>
          <a:p>
            <a:r>
              <a:rPr lang="ru-RU" sz="2400" dirty="0" smtClean="0">
                <a:latin typeface="Times New Roman" pitchFamily="18" charset="0"/>
                <a:cs typeface="Times New Roman" pitchFamily="18" charset="0"/>
                <a:hlinkClick r:id="rId3"/>
              </a:rPr>
              <a:t>https://hls.kz</a:t>
            </a:r>
          </a:p>
        </p:txBody>
      </p:sp>
      <p:sp>
        <p:nvSpPr>
          <p:cNvPr id="3" name="Прямоугольник 2"/>
          <p:cNvSpPr/>
          <p:nvPr/>
        </p:nvSpPr>
        <p:spPr>
          <a:xfrm>
            <a:off x="71406" y="857236"/>
            <a:ext cx="8715436" cy="1446550"/>
          </a:xfrm>
          <a:prstGeom prst="rect">
            <a:avLst/>
          </a:prstGeom>
          <a:noFill/>
        </p:spPr>
        <p:txBody>
          <a:bodyPr wrap="square" lIns="91440" tIns="45720" rIns="91440" bIns="45720">
            <a:spAutoFit/>
          </a:bodyPr>
          <a:lstStyle/>
          <a:p>
            <a:pPr algn="ctr"/>
            <a:r>
              <a:rPr lang="ru-RU" sz="44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Назарлары</a:t>
            </a:r>
            <a:r>
              <a:rPr lang="kk-KZ"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ңызға рахмет!</a:t>
            </a:r>
          </a:p>
          <a:p>
            <a:pPr algn="ctr"/>
            <a:r>
              <a:rPr lang="ru-RU"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Спасибо за внимание!</a:t>
            </a:r>
          </a:p>
        </p:txBody>
      </p:sp>
      <p:pic>
        <p:nvPicPr>
          <p:cNvPr id="5" name="Рисунок 4"/>
          <p:cNvPicPr>
            <a:picLocks noChangeAspect="1"/>
          </p:cNvPicPr>
          <p:nvPr/>
        </p:nvPicPr>
        <p:blipFill>
          <a:blip r:embed="rId4" cstate="print"/>
          <a:stretch>
            <a:fillRect/>
          </a:stretch>
        </p:blipFill>
        <p:spPr>
          <a:xfrm>
            <a:off x="245821" y="87610"/>
            <a:ext cx="819472" cy="691351"/>
          </a:xfrm>
          <a:prstGeom prst="rect">
            <a:avLst/>
          </a:prstGeom>
        </p:spPr>
      </p:pic>
      <p:sp>
        <p:nvSpPr>
          <p:cNvPr id="6" name="Прямоугольник 5"/>
          <p:cNvSpPr/>
          <p:nvPr/>
        </p:nvSpPr>
        <p:spPr>
          <a:xfrm>
            <a:off x="1065293" y="260162"/>
            <a:ext cx="4221088" cy="400105"/>
          </a:xfrm>
          <a:prstGeom prst="rect">
            <a:avLst/>
          </a:prstGeom>
        </p:spPr>
        <p:txBody>
          <a:bodyPr wrap="square" lIns="91437" tIns="45718" rIns="91437" bIns="45718">
            <a:spAutoFit/>
          </a:bodyPr>
          <a:lstStyle/>
          <a:p>
            <a:r>
              <a:rPr lang="ru-RU" sz="1000" cap="all" dirty="0">
                <a:latin typeface="Times New Roman" panose="02020603050405020304" pitchFamily="18" charset="0"/>
                <a:cs typeface="Times New Roman" panose="02020603050405020304" pitchFamily="18" charset="0"/>
              </a:rPr>
              <a:t>НАЦИОНАЛЬНЫЙ ЦЕНТР ОБЩЕСТВЕННОГО ЗДРАВООХРАНЕНИЯ</a:t>
            </a:r>
            <a:r>
              <a:rPr lang="ru-RU" sz="1000" dirty="0">
                <a:latin typeface="Times New Roman" panose="02020603050405020304" pitchFamily="18" charset="0"/>
                <a:cs typeface="Times New Roman" panose="02020603050405020304" pitchFamily="18" charset="0"/>
              </a:rPr>
              <a:t/>
            </a:r>
            <a:br>
              <a:rPr lang="ru-RU" sz="1000" dirty="0">
                <a:latin typeface="Times New Roman" panose="02020603050405020304" pitchFamily="18" charset="0"/>
                <a:cs typeface="Times New Roman" panose="02020603050405020304" pitchFamily="18" charset="0"/>
              </a:rPr>
            </a:br>
            <a:r>
              <a:rPr lang="ru-RU" sz="1000" cap="all" dirty="0">
                <a:latin typeface="Times New Roman" panose="02020603050405020304" pitchFamily="18" charset="0"/>
                <a:cs typeface="Times New Roman" panose="02020603050405020304" pitchFamily="18" charset="0"/>
              </a:rPr>
              <a:t>МИНИСТЕРСТВА ЗДРАВООХРАНЕНИЯ РЕСПУБЛИКИ КАЗАХСТАН</a:t>
            </a:r>
            <a:endParaRPr lang="ru-RU" sz="1000" dirty="0">
              <a:latin typeface="Times New Roman" panose="02020603050405020304" pitchFamily="18" charset="0"/>
              <a:cs typeface="Times New Roman" panose="02020603050405020304" pitchFamily="18" charset="0"/>
            </a:endParaRPr>
          </a:p>
        </p:txBody>
      </p:sp>
      <p:pic>
        <p:nvPicPr>
          <p:cNvPr id="7" name="Picture 2" descr="C:\Users\user\Desktop\Безымянный.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2605"/>
          <a:stretch/>
        </p:blipFill>
        <p:spPr bwMode="auto">
          <a:xfrm>
            <a:off x="5286380" y="142856"/>
            <a:ext cx="3577782" cy="580858"/>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descr="WhatsApp Image 2022-07-29 at 01.27.30.jpeg"/>
          <p:cNvPicPr>
            <a:picLocks noChangeAspect="1"/>
          </p:cNvPicPr>
          <p:nvPr/>
        </p:nvPicPr>
        <p:blipFill>
          <a:blip r:embed="rId6"/>
          <a:stretch>
            <a:fillRect/>
          </a:stretch>
        </p:blipFill>
        <p:spPr>
          <a:xfrm>
            <a:off x="928662" y="2428872"/>
            <a:ext cx="4000528" cy="3000396"/>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7344</TotalTime>
  <Words>6008</Words>
  <Application>Microsoft Office PowerPoint</Application>
  <PresentationFormat>Экран (16:10)</PresentationFormat>
  <Paragraphs>738</Paragraphs>
  <Slides>93</Slides>
  <Notes>15</Notes>
  <HiddenSlides>0</HiddenSlides>
  <MMClips>0</MMClips>
  <ScaleCrop>false</ScaleCrop>
  <HeadingPairs>
    <vt:vector size="8" baseType="variant">
      <vt:variant>
        <vt:lpstr>Использованные шрифты</vt:lpstr>
      </vt:variant>
      <vt:variant>
        <vt:i4>9</vt:i4>
      </vt:variant>
      <vt:variant>
        <vt:lpstr>Тема</vt:lpstr>
      </vt:variant>
      <vt:variant>
        <vt:i4>1</vt:i4>
      </vt:variant>
      <vt:variant>
        <vt:lpstr>Внедренные серверы OLE</vt:lpstr>
      </vt:variant>
      <vt:variant>
        <vt:i4>2</vt:i4>
      </vt:variant>
      <vt:variant>
        <vt:lpstr>Заголовки слайдов</vt:lpstr>
      </vt:variant>
      <vt:variant>
        <vt:i4>93</vt:i4>
      </vt:variant>
    </vt:vector>
  </HeadingPairs>
  <TitlesOfParts>
    <vt:vector size="105" baseType="lpstr">
      <vt:lpstr>Arial</vt:lpstr>
      <vt:lpstr>Calibri</vt:lpstr>
      <vt:lpstr>Calibri Light</vt:lpstr>
      <vt:lpstr>Corbel</vt:lpstr>
      <vt:lpstr>Noto Sans Symbols</vt:lpstr>
      <vt:lpstr>Symbol</vt:lpstr>
      <vt:lpstr>Tahoma</vt:lpstr>
      <vt:lpstr>Times New Roman</vt:lpstr>
      <vt:lpstr>Wingdings</vt:lpstr>
      <vt:lpstr>Тема Office</vt:lpstr>
      <vt:lpstr>Документ</vt:lpstr>
      <vt:lpstr>PDF</vt:lpstr>
      <vt:lpstr>Стандартные меры предосторожности. Оценка рисков, с разработкой плана по улучшению мер предосторожности.</vt:lpstr>
      <vt:lpstr>Презентация PowerPoint</vt:lpstr>
      <vt:lpstr>Презентация PowerPoint</vt:lpstr>
      <vt:lpstr>Обзор стандартных мер предосторожности</vt:lpstr>
      <vt:lpstr>Элементы стандартных мер предосторожности</vt:lpstr>
      <vt:lpstr>Презентация PowerPoint</vt:lpstr>
      <vt:lpstr>Презентация PowerPoint</vt:lpstr>
      <vt:lpstr>Презентация PowerPoint</vt:lpstr>
      <vt:lpstr>Что включают в себя меры предосторожности, основанные на передаче инфекции ?</vt:lpstr>
      <vt:lpstr>Для чего нужна изоляция?</vt:lpstr>
      <vt:lpstr>Когда использовать меры предосторожности от контактной передачи инфекции?</vt:lpstr>
      <vt:lpstr>Пример указателей, требующих использования мер предосторожности от контактной передачи</vt:lpstr>
      <vt:lpstr>Элементы мер предосторожности от контактной передачи</vt:lpstr>
      <vt:lpstr>Презентация PowerPoint</vt:lpstr>
      <vt:lpstr>Презентация PowerPoint</vt:lpstr>
      <vt:lpstr>Презентация PowerPoint</vt:lpstr>
      <vt:lpstr>Презентация PowerPoint</vt:lpstr>
      <vt:lpstr>Презентация PowerPoint</vt:lpstr>
      <vt:lpstr>Полевое задание группа №7 УЧАСТНИК № 1 Ғабсалық Дарын Түбекбайұлы – врач эпидемиолог КГП «Аркалыкская региональная больница» УЗ акимата Костанайской области  Задание №1  Разработать контактные меры предосторожности направлены на снижение риска передачи гемоконтактных инфекции. </vt:lpstr>
      <vt:lpstr>КГП «Аркалыкская региональная больница» УЗ АКО</vt:lpstr>
      <vt:lpstr>Изоляция </vt:lpstr>
      <vt:lpstr>Универсальные меры (УМ) предосторожности </vt:lpstr>
      <vt:lpstr>Презентация PowerPoint</vt:lpstr>
      <vt:lpstr>Презентация PowerPoint</vt:lpstr>
      <vt:lpstr>Презентация PowerPoint</vt:lpstr>
      <vt:lpstr>Презентация PowerPoint</vt:lpstr>
      <vt:lpstr>Презентация PowerPoint</vt:lpstr>
      <vt:lpstr>№ 2 қатысушы  Оспанова Айнур Танирбергеновна – Ақтөбе облысы ДСБ «Облыстық клиникалық инфекциялық ауруханасы» МҚК дәрігер эпидемиологы   №2 ТАПСЫРМА     Ішек инфекциясының таралу тәуекелін азайтуға бағытталған контактілі сақтық шараларын әзірлеу. Инфекцияға байланысты түсті кодтауды жасау.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Инфекциялық ауруларға қатысты Қазақстан Республикасының нормативтік құқықтық актілері: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ПАСПОРТ  ГКП на ПХВ «Городская детская клиническая больница»  УЗ г. Шымкент</vt:lpstr>
      <vt:lpstr>Презентация PowerPoint</vt:lpstr>
      <vt:lpstr>Презентация PowerPoint</vt:lpstr>
      <vt:lpstr>Капельное распространение</vt:lpstr>
      <vt:lpstr>Капельное распространение</vt:lpstr>
      <vt:lpstr>Воздушное распространение  </vt:lpstr>
      <vt:lpstr>Когда использовать меры предосторожности от капельной передачи инфекции ?</vt:lpstr>
      <vt:lpstr>Элементы мер предосторожности от капельной передачи</vt:lpstr>
      <vt:lpstr>Презентация PowerPoint</vt:lpstr>
      <vt:lpstr>По стандартам меры предосторожности при входе в изолятор сотрудники соблюдают следующее: </vt:lpstr>
      <vt:lpstr>Презентация PowerPoint</vt:lpstr>
      <vt:lpstr>Когда использовать меры предосторожности от воздушно-капельной передачи инфекции?</vt:lpstr>
      <vt:lpstr>Презентация PowerPoint</vt:lpstr>
      <vt:lpstr>Презентация PowerPoint</vt:lpstr>
      <vt:lpstr>Презентация PowerPoint</vt:lpstr>
      <vt:lpstr>Как обеспечить изоляцию (1)</vt:lpstr>
      <vt:lpstr>Как обеспечить изоляцию (2)</vt:lpstr>
      <vt:lpstr>Перечень эпидемиологических показаний пациентов подлежащих изолированию:</vt:lpstr>
      <vt:lpstr>Пояснение к использованию вывесок на дверях палат пациентов о контактных мерах предосторожности (КМП) для медицинского персонала</vt:lpstr>
      <vt:lpstr>Презентация PowerPoint</vt:lpstr>
      <vt:lpstr>Презентация PowerPoint</vt:lpstr>
      <vt:lpstr>Прием воздушно-капельных инфекции</vt:lpstr>
      <vt:lpstr>Проводится уборки и дезинфекция по графику</vt:lpstr>
      <vt:lpstr>Проводится уборки и дезинфекция по графику</vt:lpstr>
      <vt:lpstr>Презентация PowerPoint</vt:lpstr>
      <vt:lpstr>Презентация PowerPoint</vt:lpstr>
      <vt:lpstr>     Полевое задание группа №7 УЧАСТНИК № 4  Тәттіғалиева Айдана Болатбекқызы – врач эпидемиолог  ГКП на ПХВ «Областная больница г.Талдыкорган»  УЗ акимата  Алматинской  области    Задание №4 Разработать контактные меры предосторожности направлены на снижение риска передачи особо-опасных инфекции.  Разработать цветовые кодировки в зависимости инфекции. Рекомендуется использовать международную практику на примере данных воз,сдс и др.источников. Дать ваше видение проблемы, с учетом НПА РК.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Защитная изоляция. </vt:lpstr>
      <vt:lpstr>Презентация PowerPoint</vt:lpstr>
      <vt:lpstr>Презентация PowerPoint</vt:lpstr>
      <vt:lpstr>Презентация PowerPoint</vt:lpstr>
      <vt:lpstr>COVIID-19</vt:lpstr>
      <vt:lpstr>Источники</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userok</dc:creator>
  <cp:lastModifiedBy>Агажаева Гаухар Онерхановна</cp:lastModifiedBy>
  <cp:revision>391</cp:revision>
  <dcterms:created xsi:type="dcterms:W3CDTF">2021-11-25T17:32:39Z</dcterms:created>
  <dcterms:modified xsi:type="dcterms:W3CDTF">2022-08-01T04:52:00Z</dcterms:modified>
</cp:coreProperties>
</file>