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7" r:id="rId2"/>
    <p:sldId id="258" r:id="rId3"/>
    <p:sldId id="259" r:id="rId4"/>
    <p:sldId id="260" r:id="rId5"/>
    <p:sldId id="261" r:id="rId6"/>
    <p:sldId id="326" r:id="rId7"/>
    <p:sldId id="327" r:id="rId8"/>
    <p:sldId id="295" r:id="rId9"/>
    <p:sldId id="328" r:id="rId10"/>
    <p:sldId id="373" r:id="rId11"/>
    <p:sldId id="329" r:id="rId12"/>
    <p:sldId id="330" r:id="rId13"/>
    <p:sldId id="308" r:id="rId14"/>
    <p:sldId id="331" r:id="rId15"/>
    <p:sldId id="332" r:id="rId16"/>
    <p:sldId id="333" r:id="rId17"/>
    <p:sldId id="334" r:id="rId18"/>
    <p:sldId id="335" r:id="rId19"/>
    <p:sldId id="374" r:id="rId20"/>
    <p:sldId id="375" r:id="rId21"/>
    <p:sldId id="336" r:id="rId22"/>
    <p:sldId id="337" r:id="rId23"/>
    <p:sldId id="339" r:id="rId24"/>
    <p:sldId id="338" r:id="rId25"/>
    <p:sldId id="340" r:id="rId26"/>
    <p:sldId id="377" r:id="rId27"/>
    <p:sldId id="378" r:id="rId28"/>
    <p:sldId id="379" r:id="rId29"/>
    <p:sldId id="380" r:id="rId30"/>
    <p:sldId id="341" r:id="rId31"/>
    <p:sldId id="342" r:id="rId32"/>
    <p:sldId id="343" r:id="rId33"/>
    <p:sldId id="344" r:id="rId34"/>
    <p:sldId id="346" r:id="rId35"/>
    <p:sldId id="345" r:id="rId36"/>
    <p:sldId id="347" r:id="rId37"/>
    <p:sldId id="348" r:id="rId38"/>
    <p:sldId id="349" r:id="rId39"/>
    <p:sldId id="350" r:id="rId40"/>
    <p:sldId id="351" r:id="rId41"/>
    <p:sldId id="352" r:id="rId42"/>
    <p:sldId id="353" r:id="rId43"/>
    <p:sldId id="355" r:id="rId44"/>
    <p:sldId id="360" r:id="rId45"/>
    <p:sldId id="359" r:id="rId46"/>
    <p:sldId id="354" r:id="rId47"/>
    <p:sldId id="356" r:id="rId48"/>
    <p:sldId id="357" r:id="rId49"/>
    <p:sldId id="358" r:id="rId50"/>
    <p:sldId id="361" r:id="rId51"/>
    <p:sldId id="362" r:id="rId52"/>
    <p:sldId id="363" r:id="rId53"/>
    <p:sldId id="364" r:id="rId54"/>
    <p:sldId id="365" r:id="rId55"/>
    <p:sldId id="366" r:id="rId56"/>
    <p:sldId id="367" r:id="rId57"/>
    <p:sldId id="368" r:id="rId58"/>
    <p:sldId id="369" r:id="rId59"/>
    <p:sldId id="370" r:id="rId60"/>
    <p:sldId id="371" r:id="rId61"/>
    <p:sldId id="381" r:id="rId62"/>
    <p:sldId id="382" r:id="rId63"/>
    <p:sldId id="383" r:id="rId64"/>
    <p:sldId id="384" r:id="rId65"/>
    <p:sldId id="372" r:id="rId66"/>
    <p:sldId id="376" r:id="rId6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D20F198B-6C41-4148-A208-A9EA6EBF6A1B}">
          <p14:sldIdLst>
            <p14:sldId id="257"/>
            <p14:sldId id="258"/>
            <p14:sldId id="259"/>
            <p14:sldId id="260"/>
            <p14:sldId id="261"/>
            <p14:sldId id="326"/>
            <p14:sldId id="327"/>
            <p14:sldId id="295"/>
            <p14:sldId id="328"/>
            <p14:sldId id="373"/>
            <p14:sldId id="329"/>
            <p14:sldId id="330"/>
            <p14:sldId id="308"/>
            <p14:sldId id="331"/>
            <p14:sldId id="332"/>
            <p14:sldId id="333"/>
            <p14:sldId id="334"/>
            <p14:sldId id="335"/>
            <p14:sldId id="374"/>
            <p14:sldId id="375"/>
            <p14:sldId id="336"/>
            <p14:sldId id="337"/>
            <p14:sldId id="339"/>
            <p14:sldId id="338"/>
            <p14:sldId id="340"/>
            <p14:sldId id="377"/>
            <p14:sldId id="378"/>
            <p14:sldId id="379"/>
            <p14:sldId id="380"/>
            <p14:sldId id="341"/>
            <p14:sldId id="342"/>
            <p14:sldId id="343"/>
            <p14:sldId id="344"/>
            <p14:sldId id="346"/>
            <p14:sldId id="345"/>
            <p14:sldId id="347"/>
            <p14:sldId id="348"/>
            <p14:sldId id="349"/>
            <p14:sldId id="350"/>
            <p14:sldId id="351"/>
            <p14:sldId id="352"/>
            <p14:sldId id="360"/>
            <p14:sldId id="353"/>
            <p14:sldId id="355"/>
            <p14:sldId id="359"/>
            <p14:sldId id="354"/>
            <p14:sldId id="356"/>
            <p14:sldId id="357"/>
            <p14:sldId id="358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81"/>
            <p14:sldId id="382"/>
            <p14:sldId id="383"/>
            <p14:sldId id="384"/>
            <p14:sldId id="372"/>
            <p14:sldId id="37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4660"/>
  </p:normalViewPr>
  <p:slideViewPr>
    <p:cSldViewPr snapToGrid="0">
      <p:cViewPr>
        <p:scale>
          <a:sx n="77" d="100"/>
          <a:sy n="77" d="100"/>
        </p:scale>
        <p:origin x="-1776" y="-7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615A8-BFE7-422A-AC8D-9F87F5ED940B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5E7CF-E6B2-4903-89E3-B77F2A33BF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2452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979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4438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9012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5636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8157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710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AD8994-27DA-4EAB-9AE9-34D17785C708}" type="slidenum">
              <a:rPr lang="en-GB" smtClean="0">
                <a:latin typeface="Arial" pitchFamily="34" charset="0"/>
              </a:rPr>
              <a:pPr/>
              <a:t>43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2613" y="798513"/>
            <a:ext cx="5694362" cy="3203575"/>
          </a:xfrm>
          <a:ln w="12700" cap="flat">
            <a:solidFill>
              <a:schemeClr val="tx1"/>
            </a:solidFill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</p:spPr>
        <p:txBody>
          <a:bodyPr lIns="90607" tIns="46981" rIns="90607" bIns="46981"/>
          <a:lstStyle/>
          <a:p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1986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B72D9-73EE-4E12-A9B1-86BEDFC207D8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1828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2001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2860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>
              <a:latin typeface="Arial" pitchFamily="34" charset="0"/>
            </a:endParaRP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F25AD6-8BA3-42F8-9884-831CCD76A9EA}" type="slidenum">
              <a:rPr lang="ru-RU" smtClean="0">
                <a:latin typeface="Arial" pitchFamily="34" charset="0"/>
              </a:rPr>
              <a:pPr/>
              <a:t>55</a:t>
            </a:fld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55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0865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>
              <a:latin typeface="Arial" pitchFamily="34" charset="0"/>
            </a:endParaRPr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16A50C-BF97-488E-806D-A798A3360959}" type="slidenum">
              <a:rPr lang="ru-RU" smtClean="0">
                <a:latin typeface="Arial" pitchFamily="34" charset="0"/>
              </a:rPr>
              <a:pPr/>
              <a:t>57</a:t>
            </a:fld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0647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0684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6008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3460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4993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6311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3127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0791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250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43E4-F03B-4FCB-94F0-6D48982A0335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D405-9B80-465C-BC7C-78D62CA18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9186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43E4-F03B-4FCB-94F0-6D48982A0335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D405-9B80-465C-BC7C-78D62CA18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8062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43E4-F03B-4FCB-94F0-6D48982A0335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D405-9B80-465C-BC7C-78D62CA18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244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43E4-F03B-4FCB-94F0-6D48982A0335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D405-9B80-465C-BC7C-78D62CA18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22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43E4-F03B-4FCB-94F0-6D48982A0335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D405-9B80-465C-BC7C-78D62CA18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077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43E4-F03B-4FCB-94F0-6D48982A0335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D405-9B80-465C-BC7C-78D62CA18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737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43E4-F03B-4FCB-94F0-6D48982A0335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D405-9B80-465C-BC7C-78D62CA18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972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43E4-F03B-4FCB-94F0-6D48982A0335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D405-9B80-465C-BC7C-78D62CA18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037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43E4-F03B-4FCB-94F0-6D48982A0335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D405-9B80-465C-BC7C-78D62CA18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580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43E4-F03B-4FCB-94F0-6D48982A0335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D405-9B80-465C-BC7C-78D62CA18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4351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43E4-F03B-4FCB-94F0-6D48982A0335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D405-9B80-465C-BC7C-78D62CA18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5370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343E4-F03B-4FCB-94F0-6D48982A0335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CD405-9B80-465C-BC7C-78D62CA180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281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dilet.zan.kz/rus/docs/V2000021443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dilet.zan.kz/rus/docs/P2000000612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nline.zakon.kz/Document/?doc_id=3149794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dilet.zan.kz/rus/docs/V160001389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emf"/><Relationship Id="rId5" Type="http://schemas.openxmlformats.org/officeDocument/2006/relationships/image" Target="../media/image20.jpeg"/><Relationship Id="rId10" Type="http://schemas.openxmlformats.org/officeDocument/2006/relationships/image" Target="../media/image25.emf"/><Relationship Id="rId4" Type="http://schemas.openxmlformats.org/officeDocument/2006/relationships/image" Target="../media/image19.jpeg"/><Relationship Id="rId9" Type="http://schemas.openxmlformats.org/officeDocument/2006/relationships/image" Target="../media/image2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5" Type="http://schemas.openxmlformats.org/officeDocument/2006/relationships/image" Target="../media/image42.jpeg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primeminister.kz/ru/news/reviews/obzor-kazahstanskoy-sistemy-zdravoohraneniya-itogi-2021-goda-193393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2895" y="641903"/>
            <a:ext cx="9929446" cy="2932770"/>
          </a:xfrm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norm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«Охрана здоровья медицинского персонала. Профессиональные заболевания».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0916" y="3930977"/>
            <a:ext cx="7701698" cy="1772240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Куратор: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Текебаев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кандидат медицинских наук, директор департамента профилактики инфекционных заболеваний</a:t>
            </a:r>
          </a:p>
          <a:p>
            <a:pPr algn="l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группы №6:</a:t>
            </a:r>
          </a:p>
          <a:p>
            <a:pPr algn="l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Оқаева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А.С. КГП на КГП на ПХВ «Областная инфекционная больница»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г.Талдыкорган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врач эпидемиолог</a:t>
            </a:r>
          </a:p>
          <a:p>
            <a:pPr algn="l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2.Санкешов Е.А. КГП на ПХВ «Городская больница №2 города Семей» УЗ ВКО акимата, врач эпидемиолог</a:t>
            </a: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36" y="147782"/>
            <a:ext cx="11851778" cy="112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894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9EF85B-744A-46DB-A50E-F368864D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61" y="1579417"/>
            <a:ext cx="10515600" cy="79432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заболевания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DB1E8CA-C241-4141-A29E-BBD5C8930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18" y="2515718"/>
            <a:ext cx="10515600" cy="4062626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Сектор здравоохранения, призванный восстанавливать, защищать и укреплять здоровье людей, также</a:t>
            </a:r>
            <a:r>
              <a:rPr lang="ru-RU" sz="2000" spc="-29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создает угрозы здоровью занятых в нем людей. </a:t>
            </a:r>
          </a:p>
          <a:p>
            <a:pPr algn="just"/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Туберкулез (латентная форма) в 25 раз выше, чем в общей массе населения;</a:t>
            </a:r>
          </a:p>
          <a:p>
            <a:pPr algn="just"/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Гепатиты В, С - высокие риски заражения в лечебных учреждениях;</a:t>
            </a:r>
          </a:p>
          <a:p>
            <a:pPr algn="just"/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Эбола в Западной Африке 2014-2016 </a:t>
            </a:r>
            <a:r>
              <a:rPr lang="ru-RU" sz="20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период пандемии; </a:t>
            </a:r>
            <a:endParaRPr lang="ru-RU" sz="20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выгорание медработников в развитых странах17-32%;</a:t>
            </a:r>
          </a:p>
          <a:p>
            <a:pPr algn="just"/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формы насилия на рабочем месте отмечали  63% медработников;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Депрессии и тревожные расстройства имели 23% в период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184726"/>
            <a:ext cx="11860392" cy="11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681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767" y="2040769"/>
            <a:ext cx="8710367" cy="43128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зависимости от специфики трудовой деятельности работники учреждений здравоохранения могут подвергаться воздействию самых различных вредных и (или) опасных факторов производственной среды и трудового процесса. Основными из них, оказывающими наибольшее влияние на уровень профессиональной заболеваемости и здоровье медицинских работников, являются: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биологический фактор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(опасность профессионального заражения туберкулезом,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гемотрансмиссивными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инфекциями, включая гепатиты В, С и ВИЧ-инфекцию, респираторными вирусными инфекциями,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COVID-19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т.д.);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химический фактор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(воздействие вредных и опасных химических веществ, приводящих к острым или хроническим интоксикациям и возможным последующим аллергическим, онкологическим и другим заболеваниям); </a:t>
            </a: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7" y="15045"/>
            <a:ext cx="12035883" cy="181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Чем отличаются вирусы от бактерий?">
            <a:extLst>
              <a:ext uri="{FF2B5EF4-FFF2-40B4-BE49-F238E27FC236}">
                <a16:creationId xmlns:a16="http://schemas.microsoft.com/office/drawing/2014/main" xmlns="" id="{C803D596-C6E1-4577-9E60-FCD73AFBB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19127" y="4950691"/>
            <a:ext cx="3343564" cy="140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816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76" y="1861667"/>
            <a:ext cx="11510127" cy="43174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физические факторы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(ионизирующие и неионизирующие излучения,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виброакустические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факторы, микроклимат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, освещенность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);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напряженность и тяжесть трудового процесса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(физические перегрузки приводящие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развитию патологических процессов);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5.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психоэмоциональные факторы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(уход за больными людьми, требует большого физического и эмоционального напряжения. Психологические факторы риска в работе медицинского персонала могут приводить к различным видам нарушения психоэмоционального состояния. Страх инфицирования, роль в коллективе, нагрузка на нервную систему, человеческое страдание, смерть, моральная ответственность – все это относится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психоэмоциональным факторам. В результате совместного влияния всех этих факторов возникает состояние нервного истощения).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7" y="184726"/>
            <a:ext cx="11925047" cy="132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597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8919" y="1489434"/>
            <a:ext cx="11627442" cy="5206929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воздействия биологических факторов на медицинских работников. Прохождение медицинских осмотров.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охраны здоровья, предупреждения возникновения и распространения заболеваний работники медицинских организаций обязаны проходить профилактические медицинские осмотры: первичный (при приеме на работу) и периодические (в течение работы).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первичного медицинского осмотра необходимо определить соответствие (пригодность) работника к конкретной работе, выявить наличие соматических и психических болезней, в первую очередь – инфекционных и профессиональных.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периодических медицинских осмотров должно обеспечивать динамическое наблюдение за состоянием здоровья работающих в условиях профессиональных вредностей или неблагоприятных условий труда, своевременное установление начальных признаков профессиональных заболеваний и профилактику последующих стадий, выявление общих заболеваний, препятствующих продолжению работы в медицинской организации и представляющих риск возникновения и распространения внутрибольничных инфекции.                                                                                          </a:t>
            </a:r>
          </a:p>
          <a:p>
            <a:pPr marL="0" indent="0" algn="r">
              <a:buNone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adilet.zan.kz/rus/docs/V2000021443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5912" y="3557239"/>
            <a:ext cx="9246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564" y="92364"/>
            <a:ext cx="11748654" cy="117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225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3459" y="1489435"/>
            <a:ext cx="7815961" cy="469505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kk-KZ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Иммунизация:</a:t>
            </a:r>
            <a:r>
              <a:rPr lang="kk-KZ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контроль своевременной иммунизации медицинских работников. Проведение обязательных и по эпидемиологическим показаниям профилактических прививок.</a:t>
            </a:r>
          </a:p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заражения гепатитом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уколе контаминированной иглой </a:t>
            </a:r>
            <a:r>
              <a:rPr lang="kk-K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от 1 до 30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kk-K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гепатитом С – до 7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kk-K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Главным методом профилактики гепатита В является вакцинация. 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5912" y="3557239"/>
            <a:ext cx="9246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964" y="157018"/>
            <a:ext cx="11850254" cy="111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00274331-4E2A-EBEA-862A-476EF7168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9420" y="1622324"/>
            <a:ext cx="3707445" cy="444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711254" y="6317379"/>
            <a:ext cx="3332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https://adilet.zan.kz/rus/docs/P2000000612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527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63" y="1727199"/>
            <a:ext cx="11755226" cy="4447357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ОБУЧЕНИЕ МЕДИЦИНСКОГО ПЕРСОНАЛА ПО ИНФЕКЦИОННОЙ БЕЗОПАСНОСТИ.</a:t>
            </a:r>
          </a:p>
          <a:p>
            <a:pPr algn="ctr">
              <a:buNone/>
            </a:pPr>
            <a:endParaRPr lang="kk-KZ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Важным и необходимым условием в профилактике профессионального инфекционного заболевания является обучение медицинских работников. Лечебные учреждения реально представляют «собрание» различных инфекции, поскольку каждый пациент несет потенциальную опасность. Это важно не только для тех, кто непосредственно связан с диагностическими и лечебными процедурами, но и для тех, кто собирает образцы и работает с кровью, фекалиями и другими биологическими материалами, кто контактирует с перевязочными материалами, бельем, лабораторной посудой и другими предметами, через которые может передаваться инфекция. Поэтому каждый медработник должен знать потенциальные опасности в своей профессиональной деятельности и предпринимать необходимые шаги для их устранения или уменьшения риска их воздействия. </a:t>
            </a:r>
          </a:p>
          <a:p>
            <a:pPr algn="ctr">
              <a:buNone/>
            </a:pPr>
            <a:endParaRPr lang="kk-KZ" sz="28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5912" y="3557239"/>
            <a:ext cx="9246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3" y="212435"/>
            <a:ext cx="11901674" cy="125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90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63" y="1366697"/>
            <a:ext cx="8220173" cy="481709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ОБУЧЕНИЕ МЕДИЦИНСКОГО ПЕРСОНАЛА ПО ИНФЕКЦИОННОЙ БЕЗОПАСНОСТИ.</a:t>
            </a:r>
          </a:p>
          <a:p>
            <a:pPr algn="ctr">
              <a:buNone/>
            </a:pPr>
            <a:endParaRPr lang="kk-KZ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правил по гигиене рук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дешевое и наиболее эффективное средство профилактики инфекций.</a:t>
            </a:r>
          </a:p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персонала по правилам применения, ношения, снятия и утилизации средств индивидуальной защиты. </a:t>
            </a:r>
          </a:p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персонала по обращению не только с пациентами, но и с биологическими материалами.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образцами крови и других биологических жидкостей или материалами, загрязненными ими, следует обращаться так, как если бы они были зараженными</a:t>
            </a:r>
            <a:r>
              <a:rPr lang="ru-RU" sz="2800" dirty="0"/>
              <a:t>. </a:t>
            </a:r>
            <a:endParaRPr lang="kk-KZ" sz="2800" dirty="0"/>
          </a:p>
          <a:p>
            <a:pPr>
              <a:buNone/>
            </a:pPr>
            <a:endParaRPr lang="kk-KZ" sz="28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5912" y="3557239"/>
            <a:ext cx="9246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509" y="249382"/>
            <a:ext cx="11619346" cy="101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75EFB92A-89B2-4DAB-1454-9CCD6B8FF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8136" y="2516957"/>
            <a:ext cx="3641889" cy="33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496978" y="6295812"/>
            <a:ext cx="35509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https://online.zakon.kz/Document/?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doc_id=31497946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33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2549" y="1357461"/>
            <a:ext cx="8201320" cy="5241302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ОБУЧЕНИЕ МЕДИЦИНСКОГО ПЕРСОНАЛА ПО ИНФЕКЦИОННОЙ БЕЗОПАСНОСТИ.</a:t>
            </a:r>
          </a:p>
          <a:p>
            <a:pPr algn="ctr">
              <a:buNone/>
            </a:pPr>
            <a:endParaRPr lang="kk-KZ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проведения различных манипуляционных процедур.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учреждения должны быть снабжены плотными ударопрочными контейнерами для безопасного хранения использованного инъекционного материала. </a:t>
            </a:r>
            <a:r>
              <a:rPr lang="ru-RU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способ профилактики инфекций, связанных с инъекциями – это отменить ненужные инъекции. 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медицинского персонала по обращению с медицинскими отходами является очень важным для сохранения инфекционной безопасности. В лечебно-профилактических учреждениях должен быть ответственный за сбор отходов сотрудник, прошедший специальное обучение. </a:t>
            </a:r>
          </a:p>
          <a:p>
            <a:endParaRPr lang="ru-RU" sz="3200" dirty="0"/>
          </a:p>
          <a:p>
            <a:pPr>
              <a:buNone/>
            </a:pPr>
            <a:endParaRPr lang="kk-KZ" sz="28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5912" y="3557239"/>
            <a:ext cx="9246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549" y="73890"/>
            <a:ext cx="11801596" cy="119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fb.ru/misc/i/gallery/14518/2502562.jpg">
            <a:extLst>
              <a:ext uri="{FF2B5EF4-FFF2-40B4-BE49-F238E27FC236}">
                <a16:creationId xmlns:a16="http://schemas.microsoft.com/office/drawing/2014/main" xmlns="" id="{8B53702D-0D3E-D5FA-2372-AA6799EE8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3367" y="2102177"/>
            <a:ext cx="3538194" cy="3978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8639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63" y="1357460"/>
            <a:ext cx="11755226" cy="5203596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ОБУЧЕНИЕ МЕДИЦИНСКОГО ПЕРСОНАЛА ПО ИНФЕКЦИОННОЙ БЕЗОПАСНОСТИ.</a:t>
            </a:r>
          </a:p>
          <a:p>
            <a:pPr algn="ctr">
              <a:buNone/>
            </a:pPr>
            <a:endParaRPr lang="kk-KZ" sz="3800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персонала по соблюдению зонирования стационара и маркировки территории. 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инфекционных и провизорных стационарах обеспечивается строгое разделение стационара на «чистую» и «грязную» зоны  для исключения риска возникновения и распространения внутрибольничных инфекции. Контроль за соблюдением сотрудников данного режима является очень важным элементом.</a:t>
            </a:r>
          </a:p>
          <a:p>
            <a:r>
              <a:rPr lang="kk-KZ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Профессиональным риском заражения инфекциями могут являться </a:t>
            </a:r>
            <a:r>
              <a:rPr lang="kk-KZ" sz="4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аварийные ситуации </a:t>
            </a:r>
            <a:r>
              <a:rPr lang="kk-KZ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производственные микротравмы: уколы, порезы, царапины, укусы, загрязнения слизистых, кожи и одежды, поверхностей помещениях кровью и  ее компонентами, другими биологическими жидкостями.  По этой же причине, прохождение сотрудниками инструктажа по технике безопасности при обращении  с больными и обучение стандартных мер предосторожности являются наиболее важным по инфекционной безопасности сотрудников. </a:t>
            </a:r>
          </a:p>
          <a:p>
            <a:r>
              <a:rPr lang="kk-KZ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важным является своевременное обращение сотрудников за медицинской помощью и не заниматься самолечением.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доступа к современным и высокоточным лабораторным исследованиям и доступной качественной медицины помогает своевременно выявлять имеющейся заболевания, их профилактики и лечения.  </a:t>
            </a:r>
          </a:p>
          <a:p>
            <a:pPr algn="ctr">
              <a:buNone/>
            </a:pPr>
            <a:endParaRPr lang="kk-KZ" sz="28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5912" y="3557239"/>
            <a:ext cx="9246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3" y="175490"/>
            <a:ext cx="11596873" cy="109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612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77A573-834C-4A3F-8179-C93C9B720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146" y="1339273"/>
            <a:ext cx="10515600" cy="774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получения травм </a:t>
            </a:r>
            <a:br>
              <a:rPr lang="ru-RU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рабочем месте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03B66D7-5F64-41F9-9F32-296792E2E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5" y="2329563"/>
            <a:ext cx="10515600" cy="51101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  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целях безопасности медицинских работников от получения травм колюще-режущими 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инструментами, а также разбрызгивания крови и физиологических жидкостей  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требуется:</a:t>
            </a:r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использование СИЗ (одноразовых перчаток, маски, фартуки),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 соблюдение рекомендуемого Всемирной организацией здравоохранения правильного положения ребенка во время введения ИБППД,</a:t>
            </a:r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3. снабжения прививочных кабинетов современными защитными приспособлениями и безопасными технологиями,</a:t>
            </a:r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расположение КБСУ на устойчивой поверхности рядом с местом непосредственного проведения инъекции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5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073" y="166254"/>
            <a:ext cx="11813309" cy="110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596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80" y="1825625"/>
            <a:ext cx="1083893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обеспечения безопасности пациентов необходимо обеспечить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защиту здоровья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медицинского персонала. Вопрос охраны здоровья медицинских работников является важным для обеспечения бесперебойного функционирования системы здравоохранения и жизни общества. Учитывая данную проведенную полевую работу, важно внедрить в медицинскую организацию перспективный план по охране здоровья медицинских работников, что включает в себя меры по устранению факторов, систематически угрожающих здоровью и безопасности медицинских работников и пациентов.</a:t>
            </a: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7018"/>
            <a:ext cx="12118109" cy="144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812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5D07E5-5927-4756-991E-FD86E8084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2" y="2641600"/>
            <a:ext cx="10515600" cy="409878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сбор использованных шприцев с иглой в КБСУ немедленно после инъекции, без предварительного промывания, дезинфекции, разбора и деформирования;</a:t>
            </a:r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закрытие клапана КБСУ при ее заполнении на три четверти (или до отметки);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7.  выделение специально отведенного места для временного хранения КБСУ, заполненных использованными шприцами;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8.  соблюдение правил безопасности при </a:t>
            </a: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обращении с острыми медицинскими отходами.</a:t>
            </a:r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5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887E21E-87B1-42AF-A18A-09544BF8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73" y="1442316"/>
            <a:ext cx="10515600" cy="99423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получения травм </a:t>
            </a:r>
            <a:br>
              <a:rPr lang="ru-RU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рабочем месте</a:t>
            </a:r>
          </a:p>
        </p:txBody>
      </p:sp>
      <p:pic>
        <p:nvPicPr>
          <p:cNvPr id="6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073" y="166254"/>
            <a:ext cx="11951854" cy="110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399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3694" y="1395167"/>
            <a:ext cx="11990895" cy="5202277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7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воздействия физических факторов на медицинских работников. Инструктаж по технике безопасности.</a:t>
            </a:r>
          </a:p>
          <a:p>
            <a:pPr fontAlgn="base"/>
            <a:r>
              <a:rPr lang="kk-K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профилактике воздействия физических факторов на медицинских работников одним из важных мер является инструктаж по технике безопасности. </a:t>
            </a:r>
          </a:p>
          <a:p>
            <a:pPr fontAlgn="base">
              <a:buNone/>
            </a:pPr>
            <a:r>
              <a:rPr lang="kk-KZ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Вводный инструктаж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проводить со всеми лицами, вновь принимаемыми на постоянную или временную работу, прикомандированными и обучающимися в медицинской организации, независимо от их образования, стажа работы по данной профессии и должности. </a:t>
            </a:r>
          </a:p>
          <a:p>
            <a:pPr fontAlgn="base"/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инструктаж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нужно проводить непосредственно на рабочем месте до начала исполнения работником своей трудовой деятельности. Такой инструктаж следует проводить со всеми работниками и обучающимися, приступающими к исполнению обязанностей на новом месте, а также в случаях выполнения ими новой работы. Основной метод инструктажа – беседа, сопровождающаяся практической демонстрацией безопасных приемов и методов труда.</a:t>
            </a:r>
          </a:p>
          <a:p>
            <a:pPr fontAlgn="base"/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Повторный инструктаж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обязаны проходить все работники медицинской организации не реже одного раза в полгода.</a:t>
            </a:r>
          </a:p>
          <a:p>
            <a:pPr fontAlgn="base"/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Внеплановый инструктаж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проводить в случаях: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изменения или введения в действие новых или переработанных стандартов, правил, инструкций по охране труда;</a:t>
            </a:r>
          </a:p>
          <a:p>
            <a:pPr fontAlgn="base"/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изменения технологического процесса, замены или модернизации оборудования, внедрения новых методик диагностики и лечения;</a:t>
            </a:r>
          </a:p>
          <a:p>
            <a:pPr fontAlgn="base"/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выявления нарушений работниками требований безопасности труда;</a:t>
            </a:r>
          </a:p>
          <a:p>
            <a:pPr fontAlgn="base"/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перерыва в работе 60 и более дней (от 30 до 60 дней – для работ, к которым предъявлены повышенные требования безопасности);</a:t>
            </a:r>
          </a:p>
          <a:p>
            <a:pPr fontAlgn="base"/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требования органов надзора за состоянием охраны труда.</a:t>
            </a:r>
          </a:p>
          <a:p>
            <a:pPr fontAlgn="base"/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Допускается проведение внепланового инструктажа группы работников одной профессии.</a:t>
            </a:r>
          </a:p>
          <a:p>
            <a:pPr algn="ctr">
              <a:buNone/>
            </a:pPr>
            <a:endParaRPr lang="kk-KZ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5912" y="3557239"/>
            <a:ext cx="9246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93" y="175490"/>
            <a:ext cx="11857397" cy="109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28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3695" y="1395167"/>
            <a:ext cx="8616100" cy="5202277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7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воздействия физических факторов на медицинских работников. Техническое обслуживание аппаратуры и медицинского оборудования. </a:t>
            </a:r>
          </a:p>
          <a:p>
            <a:pPr>
              <a:buNone/>
            </a:pP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Устройство и оборудование производственных помещений и рабочих мест медицинского и обслуживающего персонала должно соответствовать санитарным правилам и обеспечивать нормативные (безопасные) параметры факторов госпитальной среды (температура, влажность, скорость движения 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воздуха, шум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электромагнитные поля, ионизирующие излучения и т.п.) и должны подвергаться к техническому обслуживанию согласно графика. </a:t>
            </a:r>
          </a:p>
          <a:p>
            <a:pPr>
              <a:buNone/>
            </a:pP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Работники медицинских учреждений подвергаются воздействию различных неблагоприятных факторов производственной среды. Среди физических факторов одно из ведущих мест занимает ионизирующее излучение. Широкое распространение в медицине получили оборудование и приборы, генерирующие неионизирующие излучения, а также ультразвук, используемые в физиотерапии, хирургии, офтальмологии. Труд многих медиков связан с напряжением зрения, поэтому соблюдение требований по режиму и характеру освещения помещений и рабочих мест персонала является важным элементом рациональной организации труда и сохранения здоровья.</a:t>
            </a:r>
          </a:p>
          <a:p>
            <a:pPr algn="ctr">
              <a:buNone/>
            </a:pPr>
            <a:endParaRPr lang="kk-KZ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5912" y="3557239"/>
            <a:ext cx="9246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924" y="193308"/>
            <a:ext cx="11952381" cy="107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AA9CE38C-7A5B-B0D5-B4E1-12C1F6513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9795" y="1951348"/>
            <a:ext cx="3368510" cy="419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3935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0195" y="1112109"/>
            <a:ext cx="11355859" cy="4159632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1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воздействия химических факторов на медицинских работников.</a:t>
            </a:r>
          </a:p>
          <a:p>
            <a:pPr algn="just" fontAlgn="base">
              <a:buNone/>
            </a:pPr>
            <a:r>
              <a:rPr lang="ru-RU" sz="8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медицинских работников по безопасному обращению с лекарственными препаратами, дезинфицирующими средствами, реактивами, </a:t>
            </a:r>
            <a:r>
              <a:rPr lang="ru-RU" sz="8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и.т.д</a:t>
            </a:r>
            <a:r>
              <a:rPr lang="ru-RU" sz="8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медицинских работников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влиянием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препаратов, дезинфицирующих средств, реактивов, </a:t>
            </a: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цитостатиков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могут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возникать профессиональные заболевания. Опасен инъекционный метод введения лекарств, при котором лекарственный препарат может оказаться в виде паров в зоне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дыхания.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органы дыхания препараты могут попадать при мытье и стерилизации медицинского инструментария, при раздаче таблеток и растворов. Воздействие химических факторов, которые присутствуют в рабочей зоне, попадать на кожу или слизистые поверхности, раздражая их и вызывая опасные для здоровья состояния. Кроме вредных химических веществ или лекарственных препаратов такое воздействие могут оказывать вещества биологической природы, изготовленные при помощи химического синтеза, включая антибиотики, гормоны, ферменты, витамины и прочие. По этой же причине обучение персонала по обращению с препаратами и их годности, срока, правильного хранения и действия при несчастных случаев является основным этапом при профилактике воздействия химических факторов. </a:t>
            </a:r>
          </a:p>
          <a:p>
            <a:pPr algn="just" fontAlgn="base">
              <a:buNone/>
            </a:pPr>
            <a:r>
              <a:rPr lang="kk-K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соблюдением правил использования средств индивидуальной защиты при работе с лекарственными препаратами, реактивами, дезинфицирующими средствами, итд. </a:t>
            </a:r>
          </a:p>
          <a:p>
            <a:pPr algn="just">
              <a:buNone/>
            </a:pPr>
            <a:endParaRPr lang="kk-KZ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5912" y="3557239"/>
            <a:ext cx="9246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Знаки вектора опасности Знак радиации, знак Biohazard, химические оружия  подписывает Иллюстрация вектора - иллюстрации насчитывающей вниманиях,  оксидант: 112605017">
            <a:extLst>
              <a:ext uri="{FF2B5EF4-FFF2-40B4-BE49-F238E27FC236}">
                <a16:creationId xmlns:a16="http://schemas.microsoft.com/office/drawing/2014/main" xmlns="" id="{053A4D75-0D85-48B4-A892-6616A30F0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4314" y="5546978"/>
            <a:ext cx="3337402" cy="96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589"/>
            <a:ext cx="11637963" cy="103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546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3695" y="1395168"/>
            <a:ext cx="8274186" cy="447429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kk-KZ" sz="16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Производственный контроль</a:t>
            </a:r>
            <a:endParaRPr lang="kk-KZ" sz="160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kk-K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 соответсвии с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Министра национальной экономики   Республики Казахстан от 6 июня 2016 года № 239 Об утверждении Санитарных правил "Санитарно-эпидемиологические требования к осуществлению производственного контроля» в медицинских организациях по типу оказания медицинской помощи в обязательном порядке осуществляется производственный контроль в целях оценки факторов риска, анализа выявленных опасностей, критериев безопасности и (или) безвредности факторов производственной и окружающей среды и определение методов контроля безопасности процессов (использования, сбора, транспортировки, хранения, обезвреживания, утилизации, переработки, захоронения), работ, услуг, с определением критических точек контроля для обеспечения управления опасностями и контроля за выполнением предусмотренных программой производственного контроля мероприятий, соблюдением гигиенических требований в ходе технологических процессов, своевременностью устранения и минимизации микробиологических, химических, токсикологических, вирусологических, радиологических, биологических опасностей и посторонних включений. В ходе контроля проводится корректировка мероприятий и реализация мер, направленных на устранение выявленных нарушений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>
              <a:buNone/>
            </a:pP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                                                                        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kk-KZ" sz="4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5912" y="3557239"/>
            <a:ext cx="9246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95" y="212436"/>
            <a:ext cx="11903578" cy="105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55155" y="6102085"/>
            <a:ext cx="30521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https://adilet.zan.kz/rus/docs/V1600013896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8837" y="1804087"/>
            <a:ext cx="3528435" cy="420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491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243" y="1394692"/>
            <a:ext cx="11614775" cy="524625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kk-KZ" sz="3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kk-KZ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 психо-эмоциональных факторов на медицинских </a:t>
            </a:r>
            <a:r>
              <a:rPr lang="kk-KZ" sz="3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</a:t>
            </a:r>
            <a:r>
              <a:rPr lang="ru-RU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</a:t>
            </a: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факторов, воздействующих на психо-эмоциональное состояние </a:t>
            </a:r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работников;</a:t>
            </a:r>
            <a:endParaRPr lang="kk-KZ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</a:t>
            </a: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утвержденного рабочего режима, времени и должностных </a:t>
            </a:r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обязанностей</a:t>
            </a: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</a:t>
            </a: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 и обязанностей медицинских работников;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Соблюдение </a:t>
            </a: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этики и благоприятной психо-эмоциональной обстановки в </a:t>
            </a:r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коллективе;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Повышения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и доступности медицинской помощи, развитие системы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медицинской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реабилитации,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санаторно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–курортного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лечения;</a:t>
            </a:r>
          </a:p>
          <a:p>
            <a:pPr marL="566928" indent="-457200" algn="just">
              <a:buFont typeface="Wingdings" panose="05000000000000000000" pitchFamily="2" charset="2"/>
              <a:buChar char="ü"/>
            </a:pPr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работу с психологом;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 с персоналом о важности ведения </a:t>
            </a: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активного и здорового образа </a:t>
            </a:r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жизни.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kk-KZ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5912" y="3557239"/>
            <a:ext cx="9246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243" y="138544"/>
            <a:ext cx="11836448" cy="113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955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1470" y="1470454"/>
            <a:ext cx="11079893" cy="474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B783CF-D960-424C-B2C0-ADD94E0854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900" y="180631"/>
            <a:ext cx="1079086" cy="109737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1949113" cy="128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9511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828" y="1301220"/>
            <a:ext cx="11009870" cy="517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B783CF-D960-424C-B2C0-ADD94E0854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186" y="197907"/>
            <a:ext cx="1079086" cy="1097375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1211"/>
            <a:ext cx="11949113" cy="119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0665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B783CF-D960-424C-B2C0-ADD94E0854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186" y="197907"/>
            <a:ext cx="1079086" cy="109737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729" y="1408670"/>
            <a:ext cx="11370702" cy="489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blob:https://web.whatsapp.com/ae4e7d7f-73c9-463b-8706-bf96835b3df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339"/>
            <a:ext cx="11949113" cy="114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0101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8249" y="1322175"/>
            <a:ext cx="5634681" cy="47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B783CF-D960-424C-B2C0-ADD94E0854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184" y="247136"/>
            <a:ext cx="1201057" cy="107503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494" y="1322174"/>
            <a:ext cx="4727689" cy="449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243" y="0"/>
            <a:ext cx="11949113" cy="132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68402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  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перспективного плана по охране здоровья медицинского и немедицинского персонала путем повышения  знаний, обеспечения и осведомленности в вопросах по охране здоровья способствует достижению понимания необходимости и важности соблюдения мер профилактики по условии труда и  безопасности здоровья медицинских работников и пациентов.  </a:t>
            </a:r>
            <a:endParaRPr lang="ru-RU" dirty="0"/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203200"/>
            <a:ext cx="11851156" cy="14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784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417" y="1656091"/>
            <a:ext cx="10326255" cy="2056927"/>
          </a:xfrm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normAutofit/>
          </a:bodyPr>
          <a:lstStyle/>
          <a:p>
            <a:r>
              <a:rPr lang="kk-KZ" sz="4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и эффективности СИЗ. </a:t>
            </a:r>
            <a:endParaRPr lang="ru-RU" sz="48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7783" y="4737790"/>
            <a:ext cx="6655926" cy="1296144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</a:t>
            </a:r>
          </a:p>
          <a:p>
            <a:pPr algn="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Врач-эпидемиолог КГП на ПХВ «Городская больница №2 города Семей» УЗ ВКО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акимата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Санкешов Е.А.</a:t>
            </a:r>
            <a:r>
              <a:rPr lang="kk-K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782" y="147782"/>
            <a:ext cx="11905673" cy="110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065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135" y="1977080"/>
            <a:ext cx="7994822" cy="41998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20000"/>
              </a:spcBef>
              <a:buClr>
                <a:srgbClr val="31B6FD"/>
              </a:buClr>
              <a:buSzPct val="100000"/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20000"/>
              </a:spcBef>
              <a:buClr>
                <a:srgbClr val="31B6FD"/>
              </a:buClr>
              <a:buSzPct val="10000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соответствующих средств индивидуальной защиты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текущей оценкой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20000"/>
              </a:spcBef>
              <a:buClr>
                <a:srgbClr val="31B6FD"/>
              </a:buClr>
              <a:buSzPct val="100000"/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800" dirty="0">
              <a:solidFill>
                <a:srgbClr val="073E87"/>
              </a:solidFill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7" y="15045"/>
            <a:ext cx="12035883" cy="181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9596" y="2039780"/>
            <a:ext cx="3620655" cy="388634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xmlns="" val="7974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0508" y="1665327"/>
            <a:ext cx="10741891" cy="985509"/>
          </a:xfrm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018" y="0"/>
            <a:ext cx="11831782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062182" y="1356525"/>
            <a:ext cx="9319491" cy="9144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индивидуальной защиты</a:t>
            </a:r>
          </a:p>
        </p:txBody>
      </p:sp>
      <p:sp>
        <p:nvSpPr>
          <p:cNvPr id="7" name="Стрелка вправо 6"/>
          <p:cNvSpPr/>
          <p:nvPr/>
        </p:nvSpPr>
        <p:spPr>
          <a:xfrm rot="5400000">
            <a:off x="2277871" y="2351299"/>
            <a:ext cx="1138081" cy="106970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8022228" y="2351300"/>
            <a:ext cx="1138082" cy="106970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9455" y="3413607"/>
            <a:ext cx="5347853" cy="250690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индивидуальной защиты (СИЗ)- это специальным образом сконструированная одежда и оборудование(защитные очки, лицевые щитки, респираторы) ношение которых призвано защитить носящего  от инфицирования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11454" y="3455191"/>
            <a:ext cx="5158510" cy="246531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СИЗ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обеспечивают различный уровень защиты работника в зависимости от компонентов, входящих в  комплект, СИЗ необходимо использовать исходя  из риска заражения ( например от вида работы или  действий) и механизма передачи микроорганизма (например контактный, капельный или аэрозольный)</a:t>
            </a: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179583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63" y="15045"/>
            <a:ext cx="11946613" cy="129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39350" y="1237681"/>
            <a:ext cx="11674290" cy="766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комплектации СИЗ  подразделяются на три уровня защиты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9350" y="2265267"/>
            <a:ext cx="17749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1</a:t>
            </a:r>
          </a:p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(минимальная)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9349" y="3670880"/>
            <a:ext cx="1782271" cy="9605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(средняя)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9349" y="5486863"/>
            <a:ext cx="177497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3</a:t>
            </a: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(максимальная)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19653" y="2092454"/>
            <a:ext cx="9593988" cy="1087213"/>
          </a:xfrm>
          <a:prstGeom prst="roundRect">
            <a:avLst>
              <a:gd name="adj" fmla="val 159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шапочка одноразовая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Респиратор (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N95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FFR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или медицинская маска одноразовая в зависимости от степени риска.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Одноразовый халат из нетканого материала с длинными рукавами и завязками на спине</a:t>
            </a:r>
          </a:p>
          <a:p>
            <a:pPr algn="ctr"/>
            <a:r>
              <a:rPr lang="ru-RU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Нитриловые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/латексные перчатки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19652" y="3355812"/>
            <a:ext cx="9593987" cy="1749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шапочка одноразовая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Респиратор 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N95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</a:t>
            </a: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FFR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Одноразовый халат из нетканого материала с длинными рукавами и завязками на спине или одноразовый защитный комбинезон с капюшоном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 фартук если халат (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комбинезон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неустойчив к жидкостям</a:t>
            </a:r>
          </a:p>
          <a:p>
            <a:pPr algn="ctr"/>
            <a:r>
              <a:rPr lang="ru-RU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Нитриловые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латексные перчатки 2 пары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Защитные очки или защитный щиток для лица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Бахилы высокие , водостойкие или сапоги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297916" y="5281662"/>
            <a:ext cx="9615723" cy="13248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шапочка одноразовая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Фильтрующий респиратор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принудительной подачей воздуха (</a:t>
            </a:r>
            <a:r>
              <a:rPr lang="en-US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PAPR)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респираторы типа </a:t>
            </a:r>
            <a:r>
              <a:rPr lang="en-US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N99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FFP3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зависимости от степени риска. Одноразовый   водостойкий защитный комбинезон с капюшоном, 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Нитриловые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латексные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перчатки 2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пары, защитные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очки или защитный щиток для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лица, бахилы высокие и водостойкие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резиновые сапоги.</a:t>
            </a:r>
            <a:endParaRPr lang="ru-RU" sz="1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58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218" y="1825625"/>
            <a:ext cx="11628582" cy="435350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  </a:t>
            </a: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Общие требования к СИЗ: 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СИЗ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надевается в чистой зоне до входа в отделение с подозрительными или подтвержденным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случаем;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грязной зоне медицинский работник снимает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СИЗ;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СИЗ должны быть подобраны в соответствии с размерами одежды персонала, одевается на рабочую медицинскую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пижаму;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чистой зоне хранятся СИЗ и антисептики для обработки рук , обязательно зеркало в полный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рост;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грязной зоне – маркированный контейнер для сбора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мед.отходов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Б и В, раковина для мытья рук и кожный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антисептик;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Надевание СИЗ проводится в присутствии ответственного лица по контролю использования СИЗ, в случае отсутствия ответственного  лица  -  самостоятельное одевание перед зеркалом осуществляя визуальный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самоконтроль;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Ответственное лицо по контролю использования СИЗ – медицинский работник, обученный технике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надевания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снятия СИЗ и мерам биологической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157018"/>
            <a:ext cx="11906574" cy="15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437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118" y="1825625"/>
            <a:ext cx="11832682" cy="435350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  </a:t>
            </a:r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Рутинное использование средств индивидуальной защиты </a:t>
            </a: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СИЗ: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проведением любых медицинских процедур оцените риск контакта с кровью/ биологическими жидкостями и с загрязненными поверхностями (возьми это в привычку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Выбирайте СИЗ на основе оценки риска.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перед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выполнением чистых/ асептических процедур, которые могут привести к риску контакта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кровью или другими биологическими жидкостями;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Чистые нестерильные перчатки- снимайте после использования, перед тем, как прикасаться к незагрязненным предметам и поверхностям, а также перед тем как отправиться к другому пациенту. Немедленно проведите гигиеническую  обработку рук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(«3 Момент»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гигиены рук-после риска контакта с кровью или другими биологическими жидкостями;</a:t>
            </a:r>
          </a:p>
          <a:p>
            <a:pPr marL="342900" indent="-342900"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Чистые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нестерильные перчатки-меняйте между процедурами с одним и тем же пациентом после контакта с потенциально инфицированным материалом кровью или другими биологическими жидкостями;</a:t>
            </a:r>
          </a:p>
          <a:p>
            <a:pPr marL="342900" indent="-342900"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Чистый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нестерильный, непромокаемый халат, маска и средства для защиты глаз, лицевой щиток- снимайте физически загрязненные предметы как можно скорее, прежде чем идти к другому пациенту. Выполнить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«3 Момент» обработки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рук.</a:t>
            </a: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157018"/>
            <a:ext cx="11906574" cy="15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784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118" y="1825625"/>
            <a:ext cx="11832682" cy="43535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157018"/>
            <a:ext cx="11906574" cy="15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88C8DB6-BF63-4FFE-8DDC-AF24DCFC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1570182"/>
            <a:ext cx="12035882" cy="475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2234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118" y="1690688"/>
            <a:ext cx="11832682" cy="43535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  </a:t>
            </a:r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медицинских </a:t>
            </a: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перчаток: 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средством защиты рук медицинского персонала являются латексные медицинские перчатки, использование которых за последнее десятилетие значительно возросло. Это связано прежде всего с распространением инфекционных заболеваний и обеспечением защиты медицинского персонала. C увеличивающимся спросом на медицинские перчатки расширяется и их предложение. Помимо основных конкурентов, традиционно присутствующих на медицинском рынке, появляются и новые малоизвестные производители с дешевой продукцией.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дешевое — это не значит качественное.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последние годы проблема качества стала не просто актуальной,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сверхактуальной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из-за все увеличивающегося числа ВИЧ-инфицированных, зараженных гепатитом. Теперь защита требуется не только пациентам, но и самим врачам. Таким образом, единственным надежным средством защиты являются медицинские перчатки из натурального или синтетического латекса, от качества которых зависит здоровье как пациента, так и врача.</a:t>
            </a:r>
          </a:p>
          <a:p>
            <a:pPr marL="0" indent="0" algn="just">
              <a:buNone/>
            </a:pP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157018"/>
            <a:ext cx="11906574" cy="15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134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118" y="1898795"/>
            <a:ext cx="11832682" cy="44927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перчаток характеризуется следующими параметрами</a:t>
            </a:r>
            <a:r>
              <a:rPr lang="ru-RU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Аллергенность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(чистота перчаток с точки зрения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аллергенов).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рочность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устойчивость к механическим повреждениям: натуральный латекс подвергается процессу вулканизации. При тщательном соблюдении всех норм вулканизации латекс становится непроницаемым для бактерий и вирусов. Но если в технологии происходит сбой, то в перчатках появляются дефекты, и они уже не защищают медперсонал от инфекций, в частности от зараженной крови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и самый распространенный вид брака — микротрещины и дырки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— неравномерная толщина перчатки (при натяжении она скорее всего порвется).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— перчатки, длина которых не соответствует стандарту (в короткую перчатку нельзя заправить рукав халата). Все вышеперечисленные причины объясняются одним — желанием производителя сэкономить на сырье. В этом случае производство удешевляется вместе со снижением качества перчаток</a:t>
            </a:r>
            <a:r>
              <a:rPr lang="ru-RU" sz="2000" dirty="0"/>
              <a:t>.</a:t>
            </a:r>
          </a:p>
          <a:p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1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157018"/>
            <a:ext cx="11906574" cy="15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68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118" y="1898795"/>
            <a:ext cx="11832682" cy="44927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самый главный критерий, по которому выбирают перчатки — это так называемый коэффициент AQL (</a:t>
            </a:r>
            <a:r>
              <a:rPr lang="ru-RU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Acceptable</a:t>
            </a:r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— «приемлемый уровень качества»).</a:t>
            </a:r>
          </a:p>
          <a:p>
            <a:pPr marL="0" indent="0" algn="just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массового производства невозможно контролировать качество каждого изделия, поэтому контроль применяется лишь к небольшой части изделий, и качество этой части должно дать представление о качестве всей партии. По Европейскому стандарту коэффициент не должен быть ниже 1,5. Это означает, что из партии, например в 10 000 пар, выборочно проверяются 630 единиц. Их то и подвергают разрушительным тестам: натяжению водой, надуванию, микробиологическому контролю, измерению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Если по окончании проверки количество бракованных единиц равняется 20 или меньше, то вся партия допускается к продаже, за исключением бракованных изделий. При AQL 1,0 количество бракованных единиц должно быть не более 16.</a:t>
            </a:r>
          </a:p>
          <a:p>
            <a:pPr marL="0" indent="0" algn="just">
              <a:buNone/>
            </a:pPr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157018"/>
            <a:ext cx="11906574" cy="15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388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 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и устранение факторов риска угрожающих здоровью и безопасности медицинских работников и пациентов путем усовершенствования программ по охране здоровья медицинских работников и  перспективного плана, обучения всех категорий работников МО с использованием коллективных стратегий. Контроль за выполнением локальных нормативных актов, посвященных профилактике ИСМП, приказов, протоколов, инструкции со своевременным выявлением и оперативным реагированием на нарушения профилактики ИСМП.  </a:t>
            </a: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7" y="230909"/>
            <a:ext cx="11832683" cy="145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339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118" y="1898795"/>
            <a:ext cx="11832682" cy="469597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9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показателям условной прочности все хирургические перчатки имеют примерно одинаковые </a:t>
            </a:r>
            <a:r>
              <a:rPr lang="ru-RU" sz="9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r>
              <a:rPr lang="ru-RU" sz="9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9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Смотровые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опудренные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перчатки —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Tex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самые длинные (245-251 мм), самые короткие —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Sempermed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(237-246 мм) и WRP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Confit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(240-248 мм), ARCHDALE — 247-250 мм, их толщина также различна. По условной прочности показатели примерно одинаковые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Увеличивается спрос на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неопудренные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перчатки во многом благодаря образовательной и информационной деятельности Практически все компании выпускают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неопудренные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перчатки, преимущества которых по сравнению с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опудренными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всем хорошо известны. Но преимуществом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неопудренных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перчаток  является то, что их внутренняя поверхность обрабатывается силиконом, а не хлорируется, что обеспечивает лучшую защиту от зараженной кровяной сыворотки и патогенов и более длительное использование перчатки, так как силикон не абсорбирует жир.</a:t>
            </a:r>
          </a:p>
          <a:p>
            <a:pPr marL="0" indent="0" algn="ctr"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отличить качественную продукцию от некачественной, необходимо внимательно изучить упаковку, где представлена вся основная информация о товаре. Если перчатки произведены солидной фирмой, поставляющей свою продукцию в различные страны мира и работающие по единому стандарту, она дублирует эту информацию на языках всех стран-потребителей. Другой важный признак качества перчаток — сама упаковка. Специальное покрытие обеспечивает защиту перчаток от разрушительного действия озона.</a:t>
            </a:r>
          </a:p>
          <a:p>
            <a:pPr marL="0" indent="0" algn="ctr">
              <a:buNone/>
            </a:pPr>
            <a:r>
              <a:rPr lang="ru-RU" sz="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157018"/>
            <a:ext cx="11906574" cy="15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998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118" y="1690689"/>
            <a:ext cx="11832682" cy="3435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Маски. Основные характеристики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масок.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157018"/>
            <a:ext cx="11906574" cy="15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6118" y="2069539"/>
            <a:ext cx="9052537" cy="3939889"/>
          </a:xfrm>
          <a:prstGeom prst="rect">
            <a:avLst/>
          </a:prstGeom>
        </p:spPr>
        <p:txBody>
          <a:bodyPr vert="horz" lIns="92075" tIns="46038" rIns="92075" bIns="46038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  <a:defRPr/>
            </a:pPr>
            <a:endParaRPr lang="ru-RU" sz="1800" i="1" dirty="0" smtClean="0"/>
          </a:p>
          <a:p>
            <a:pPr>
              <a:lnSpc>
                <a:spcPts val="1000"/>
              </a:lnSpc>
              <a:defRPr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1346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появление первой медицинской маски         </a:t>
            </a:r>
          </a:p>
          <a:p>
            <a:pPr>
              <a:lnSpc>
                <a:spcPts val="1000"/>
              </a:lnSpc>
              <a:buFont typeface="Arial" panose="020B0604020202020204" pitchFamily="34" charset="0"/>
              <a:buNone/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   (защита от «миазмы»)</a:t>
            </a:r>
          </a:p>
          <a:p>
            <a:pPr>
              <a:lnSpc>
                <a:spcPts val="1000"/>
              </a:lnSpc>
              <a:buFont typeface="Arial" panose="020B0604020202020204" pitchFamily="34" charset="0"/>
              <a:buNone/>
              <a:defRPr/>
            </a:pP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1848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первая маска с клапаном выдоха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1905–1920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возникновение теории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воздушно-капельной передачи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1920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внедрение повсеместного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использования масок</a:t>
            </a:r>
          </a:p>
          <a:p>
            <a:pPr>
              <a:lnSpc>
                <a:spcPct val="40000"/>
              </a:lnSpc>
              <a:buFontTx/>
              <a:buNone/>
              <a:defRPr/>
            </a:pP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en-US" sz="1800" b="1" i="1" dirty="0" smtClean="0"/>
              <a:t>1980</a:t>
            </a:r>
            <a:r>
              <a:rPr lang="ru-RU" sz="1400" b="1" dirty="0" smtClean="0"/>
              <a:t> г </a:t>
            </a:r>
            <a:r>
              <a:rPr lang="en-US" sz="1400" b="1" dirty="0" smtClean="0"/>
              <a:t>–</a:t>
            </a:r>
            <a:r>
              <a:rPr lang="ru-RU" sz="1400" b="1" dirty="0" smtClean="0"/>
              <a:t> </a:t>
            </a:r>
            <a:r>
              <a:rPr lang="en-US" sz="1400" b="1" dirty="0" smtClean="0"/>
              <a:t> </a:t>
            </a:r>
            <a:r>
              <a:rPr lang="ru-RU" sz="1400" dirty="0" smtClean="0"/>
              <a:t>внедрение стандартов фильтрации и узкоспециализированных респираторов</a:t>
            </a:r>
            <a:endParaRPr lang="en-US" sz="1400" dirty="0"/>
          </a:p>
        </p:txBody>
      </p:sp>
      <p:pic>
        <p:nvPicPr>
          <p:cNvPr id="6" name="Picture 6" descr="ContentSer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072" y="5929306"/>
            <a:ext cx="1357322" cy="77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278593" y="5929306"/>
            <a:ext cx="1285884" cy="77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799749" y="5907389"/>
            <a:ext cx="1285884" cy="798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10526" y="5526950"/>
            <a:ext cx="11826170" cy="14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59000" y="5616825"/>
            <a:ext cx="2500330" cy="1118547"/>
          </a:xfrm>
          <a:prstGeom prst="rect">
            <a:avLst/>
          </a:prstGeom>
          <a:noFill/>
        </p:spPr>
      </p:pic>
      <p:pic>
        <p:nvPicPr>
          <p:cNvPr id="11" name="Рисунок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41221" y="1898795"/>
            <a:ext cx="189547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TB bacteria may be released into the air from a TB diseased person when they sneeze, cough, or talk."/>
          <p:cNvPicPr>
            <a:picLocks noChangeAspect="1" noChangeArrowheads="1" noCrop="1"/>
          </p:cNvPicPr>
          <p:nvPr/>
        </p:nvPicPr>
        <p:blipFill>
          <a:blip r:embed="rId9" cstate="print">
            <a:grayscl/>
          </a:blip>
          <a:srcRect/>
          <a:stretch>
            <a:fillRect/>
          </a:stretch>
        </p:blipFill>
        <p:spPr bwMode="auto">
          <a:xfrm>
            <a:off x="4285945" y="3330113"/>
            <a:ext cx="261309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9363" y="2366608"/>
            <a:ext cx="1098583" cy="106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4"/>
          <p:cNvPicPr>
            <a:picLocks noChangeAspect="1" noChangeArrowheads="1"/>
          </p:cNvPicPr>
          <p:nvPr/>
        </p:nvPicPr>
        <p:blipFill>
          <a:blip r:embed="rId11" cstate="print">
            <a:grayscl/>
          </a:blip>
          <a:srcRect/>
          <a:stretch>
            <a:fillRect/>
          </a:stretch>
        </p:blipFill>
        <p:spPr bwMode="auto">
          <a:xfrm>
            <a:off x="6921826" y="2482420"/>
            <a:ext cx="1286697" cy="149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2" cstate="print">
            <a:clrChange>
              <a:clrFrom>
                <a:srgbClr val="92786B"/>
              </a:clrFrom>
              <a:clrTo>
                <a:srgbClr val="92786B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545" y="3730880"/>
            <a:ext cx="1514220" cy="1521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6787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118" y="1588654"/>
            <a:ext cx="11832682" cy="44555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  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Маски. Основные характеристики </a:t>
            </a: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масок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kk-K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kk-K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157018"/>
            <a:ext cx="11906574" cy="15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3822284" y="2294613"/>
            <a:ext cx="2911475" cy="43021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600" b="1" dirty="0">
                <a:solidFill>
                  <a:schemeClr val="bg1"/>
                </a:solidFill>
                <a:latin typeface="Arial Rounded MT Bold" pitchFamily="34" charset="0"/>
              </a:rPr>
              <a:t>Маска</a:t>
            </a:r>
            <a:endParaRPr lang="es-ES_tradnl" sz="26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869694" y="2898537"/>
            <a:ext cx="2235347" cy="43021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200" b="1" dirty="0">
                <a:solidFill>
                  <a:schemeClr val="bg1"/>
                </a:solidFill>
                <a:latin typeface="Arial Rounded MT Bold" pitchFamily="34" charset="0"/>
              </a:rPr>
              <a:t>Защита</a:t>
            </a:r>
            <a:endParaRPr lang="es-ES_tradnl" sz="22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869695" y="3652331"/>
            <a:ext cx="2214577" cy="43021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200" b="1" dirty="0">
                <a:solidFill>
                  <a:schemeClr val="bg1"/>
                </a:solidFill>
                <a:latin typeface="Arial Rounded MT Bold" pitchFamily="34" charset="0"/>
              </a:rPr>
              <a:t>Прилегание</a:t>
            </a:r>
            <a:endParaRPr lang="es-ES_tradnl" sz="22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3822283" y="2898537"/>
            <a:ext cx="2911475" cy="430213"/>
          </a:xfrm>
          <a:prstGeom prst="roundRect">
            <a:avLst>
              <a:gd name="adj" fmla="val 16667"/>
            </a:avLst>
          </a:prstGeom>
          <a:solidFill>
            <a:srgbClr val="BD980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Arial Rounded MT Bold" pitchFamily="34" charset="0"/>
              </a:rPr>
              <a:t>Окружения</a:t>
            </a:r>
            <a:endParaRPr lang="es-ES_tradnl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3822283" y="3652331"/>
            <a:ext cx="2911475" cy="430213"/>
          </a:xfrm>
          <a:prstGeom prst="roundRect">
            <a:avLst>
              <a:gd name="adj" fmla="val 16667"/>
            </a:avLst>
          </a:prstGeom>
          <a:solidFill>
            <a:srgbClr val="BD980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Arial Rounded MT Bold" pitchFamily="34" charset="0"/>
              </a:rPr>
              <a:t>Свободное</a:t>
            </a:r>
            <a:endParaRPr lang="es-ES_tradnl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>
          <a:xfrm>
            <a:off x="3991572" y="4210733"/>
            <a:ext cx="2572896" cy="1449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5"/>
          <p:cNvSpPr>
            <a:spLocks noChangeArrowheads="1"/>
          </p:cNvSpPr>
          <p:nvPr/>
        </p:nvSpPr>
        <p:spPr bwMode="auto">
          <a:xfrm>
            <a:off x="4056520" y="5753705"/>
            <a:ext cx="2668588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cs typeface="Arial" pitchFamily="34" charset="0"/>
              </a:rPr>
              <a:t>При кашле собирает часть инфекционных частичек на своей поверхности до их</a:t>
            </a:r>
            <a:r>
              <a:rPr lang="fi-FI" sz="1400" b="1" dirty="0">
                <a:cs typeface="Arial" pitchFamily="34" charset="0"/>
              </a:rPr>
              <a:t> </a:t>
            </a:r>
            <a:r>
              <a:rPr lang="ru-RU" sz="1400" b="1" dirty="0">
                <a:cs typeface="Arial" pitchFamily="34" charset="0"/>
              </a:rPr>
              <a:t>испарения</a:t>
            </a: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8227003" y="2294612"/>
            <a:ext cx="2909888" cy="430213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600" b="1" dirty="0">
                <a:solidFill>
                  <a:schemeClr val="bg1"/>
                </a:solidFill>
                <a:latin typeface="Arial Rounded MT Bold" pitchFamily="34" charset="0"/>
              </a:rPr>
              <a:t>Респиратор</a:t>
            </a:r>
            <a:endParaRPr lang="es-ES_tradnl" sz="26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8225416" y="2951306"/>
            <a:ext cx="2911475" cy="43003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Arial Rounded MT Bold" pitchFamily="34" charset="0"/>
              </a:rPr>
              <a:t>Пользователя</a:t>
            </a:r>
            <a:endParaRPr lang="es-ES_tradnl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8225415" y="3615299"/>
            <a:ext cx="2911475" cy="46724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Arial Rounded MT Bold" pitchFamily="34" charset="0"/>
              </a:rPr>
              <a:t>Плотное</a:t>
            </a:r>
            <a:endParaRPr lang="es-ES_tradnl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8321964" y="4206640"/>
            <a:ext cx="2814925" cy="1449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8321964" y="5753705"/>
            <a:ext cx="33242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/>
              <a:t>Респиратор задерживает испаренные инфекционные частицы перед ртом и носом пользователя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2528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4952992" y="1928802"/>
            <a:ext cx="5572164" cy="32147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666844" y="2000240"/>
            <a:ext cx="3143272" cy="31432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1819276" y="2641600"/>
            <a:ext cx="186013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endParaRPr lang="es-ES_tradnl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69455" y="1038195"/>
            <a:ext cx="10649527" cy="9048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средств индивидуальной защиты органов дыхания</a:t>
            </a:r>
            <a:endParaRPr lang="es-ES_tradnl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9557" name="AutoShape 5"/>
          <p:cNvSpPr>
            <a:spLocks noChangeArrowheads="1"/>
          </p:cNvSpPr>
          <p:nvPr/>
        </p:nvSpPr>
        <p:spPr bwMode="auto">
          <a:xfrm>
            <a:off x="1793876" y="2133601"/>
            <a:ext cx="2951163" cy="430213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000" dirty="0">
                <a:latin typeface="Arial Rounded MT Bold" pitchFamily="34" charset="0"/>
              </a:rPr>
              <a:t>Изолирующие аппараты</a:t>
            </a:r>
            <a:endParaRPr lang="es-ES_tradnl" sz="2000" dirty="0">
              <a:latin typeface="Arial Rounded MT Bold" pitchFamily="34" charset="0"/>
            </a:endParaRPr>
          </a:p>
        </p:txBody>
      </p:sp>
      <p:sp>
        <p:nvSpPr>
          <p:cNvPr id="1033" name="AutoShape 6"/>
          <p:cNvSpPr>
            <a:spLocks noChangeArrowheads="1"/>
          </p:cNvSpPr>
          <p:nvPr/>
        </p:nvSpPr>
        <p:spPr bwMode="auto">
          <a:xfrm>
            <a:off x="5095868" y="2060576"/>
            <a:ext cx="5286412" cy="511169"/>
          </a:xfrm>
          <a:prstGeom prst="roundRect">
            <a:avLst>
              <a:gd name="adj" fmla="val 16667"/>
            </a:avLst>
          </a:prstGeom>
          <a:solidFill>
            <a:srgbClr val="725F0E"/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900" b="1" dirty="0">
                <a:solidFill>
                  <a:schemeClr val="bg1"/>
                </a:solidFill>
                <a:latin typeface="Arial Rounded MT Bold" pitchFamily="34" charset="0"/>
              </a:rPr>
              <a:t>Воздухоочистительные респираторы</a:t>
            </a:r>
            <a:endParaRPr lang="es-ES_tradnl" sz="19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279559" name="AutoShape 7"/>
          <p:cNvSpPr>
            <a:spLocks noChangeArrowheads="1"/>
          </p:cNvSpPr>
          <p:nvPr/>
        </p:nvSpPr>
        <p:spPr bwMode="auto">
          <a:xfrm>
            <a:off x="1793875" y="2851151"/>
            <a:ext cx="1296988" cy="430213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400" dirty="0">
                <a:latin typeface="Arial Rounded MT Bold" pitchFamily="34" charset="0"/>
              </a:rPr>
              <a:t>Переносные</a:t>
            </a:r>
            <a:r>
              <a:rPr lang="es-ES" sz="1900" dirty="0">
                <a:solidFill>
                  <a:schemeClr val="accent2"/>
                </a:solidFill>
                <a:latin typeface="Arial Rounded MT Bold" pitchFamily="34" charset="0"/>
              </a:rPr>
              <a:t> </a:t>
            </a:r>
          </a:p>
        </p:txBody>
      </p:sp>
      <p:sp>
        <p:nvSpPr>
          <p:cNvPr id="279560" name="AutoShape 8"/>
          <p:cNvSpPr>
            <a:spLocks noChangeArrowheads="1"/>
          </p:cNvSpPr>
          <p:nvPr/>
        </p:nvSpPr>
        <p:spPr bwMode="auto">
          <a:xfrm>
            <a:off x="3163889" y="2851151"/>
            <a:ext cx="1582737" cy="430213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400" dirty="0">
                <a:latin typeface="Arial Rounded MT Bold" pitchFamily="34" charset="0"/>
              </a:rPr>
              <a:t>Стационарные</a:t>
            </a:r>
            <a:endParaRPr lang="es-ES" sz="1400" dirty="0">
              <a:latin typeface="Arial Rounded MT Bold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835130" y="3427413"/>
          <a:ext cx="1260475" cy="1511300"/>
        </p:xfrm>
        <a:graphic>
          <a:graphicData uri="http://schemas.openxmlformats.org/presentationml/2006/ole">
            <p:oleObj spid="_x0000_s1042" name="Photo House" r:id="rId4" imgW="8772904" imgH="5651482" progId="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238480" y="3451226"/>
          <a:ext cx="1435120" cy="1489075"/>
        </p:xfrm>
        <a:graphic>
          <a:graphicData uri="http://schemas.openxmlformats.org/presentationml/2006/ole">
            <p:oleObj spid="_x0000_s1043" name="Photo House" r:id="rId5" imgW="8760711" imgH="5639289" progId="">
              <p:embed/>
            </p:oleObj>
          </a:graphicData>
        </a:graphic>
      </p:graphicFrame>
      <p:sp>
        <p:nvSpPr>
          <p:cNvPr id="1038" name="AutoShape 16"/>
          <p:cNvSpPr>
            <a:spLocks noChangeArrowheads="1"/>
          </p:cNvSpPr>
          <p:nvPr/>
        </p:nvSpPr>
        <p:spPr bwMode="auto">
          <a:xfrm>
            <a:off x="6372236" y="2714621"/>
            <a:ext cx="1295400" cy="68104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sz="1200" b="1" dirty="0">
              <a:solidFill>
                <a:schemeClr val="bg1"/>
              </a:solidFill>
              <a:latin typeface="Arial Rounded MT Bold" pitchFamily="34" charset="0"/>
            </a:endParaRP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Arial Rounded MT Bold" pitchFamily="34" charset="0"/>
              </a:rPr>
              <a:t>С клапаном</a:t>
            </a:r>
          </a:p>
          <a:p>
            <a:pPr algn="ctr">
              <a:defRPr/>
            </a:pPr>
            <a:endParaRPr lang="es-ES" sz="12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041" name="AutoShape 19"/>
          <p:cNvSpPr>
            <a:spLocks noChangeArrowheads="1"/>
          </p:cNvSpPr>
          <p:nvPr/>
        </p:nvSpPr>
        <p:spPr bwMode="auto">
          <a:xfrm>
            <a:off x="5024430" y="2714621"/>
            <a:ext cx="1189038" cy="68104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200" dirty="0">
                <a:solidFill>
                  <a:srgbClr val="C00000"/>
                </a:solidFill>
                <a:latin typeface="Arial Rounded MT Bold" pitchFamily="34" charset="0"/>
              </a:rPr>
              <a:t>Со сменным</a:t>
            </a:r>
          </a:p>
          <a:p>
            <a:pPr algn="ctr">
              <a:defRPr/>
            </a:pPr>
            <a:r>
              <a:rPr lang="ru-RU" sz="1200" dirty="0">
                <a:solidFill>
                  <a:srgbClr val="C00000"/>
                </a:solidFill>
                <a:latin typeface="Arial Rounded MT Bold" pitchFamily="34" charset="0"/>
              </a:rPr>
              <a:t> фильтром</a:t>
            </a:r>
            <a:endParaRPr lang="es-ES" sz="12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1039" name="AutoShape 20"/>
          <p:cNvSpPr>
            <a:spLocks noChangeArrowheads="1"/>
          </p:cNvSpPr>
          <p:nvPr/>
        </p:nvSpPr>
        <p:spPr bwMode="auto">
          <a:xfrm>
            <a:off x="7739075" y="2714621"/>
            <a:ext cx="1357321" cy="68104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 Rounded MT Bold" pitchFamily="34" charset="0"/>
              </a:rPr>
              <a:t>Складываемый</a:t>
            </a:r>
            <a:endParaRPr lang="es-ES" sz="14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040" name="AutoShape 21"/>
          <p:cNvSpPr>
            <a:spLocks noChangeArrowheads="1"/>
          </p:cNvSpPr>
          <p:nvPr/>
        </p:nvSpPr>
        <p:spPr bwMode="auto">
          <a:xfrm>
            <a:off x="9167835" y="2714621"/>
            <a:ext cx="1285883" cy="68104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 Rounded MT Bold" pitchFamily="34" charset="0"/>
              </a:rPr>
              <a:t>Чашеобразный</a:t>
            </a:r>
            <a:endParaRPr lang="es-ES" sz="12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2" name="Picture 23" descr="kinamas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01150" y="3500438"/>
            <a:ext cx="124618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вал 26"/>
          <p:cNvSpPr/>
          <p:nvPr/>
        </p:nvSpPr>
        <p:spPr>
          <a:xfrm>
            <a:off x="1824039" y="5597526"/>
            <a:ext cx="1019175" cy="9763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81891" y="5475312"/>
            <a:ext cx="10437091" cy="131127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8000" dirty="0">
                <a:solidFill>
                  <a:srgbClr val="FF0000"/>
                </a:solidFill>
                <a:sym typeface="Webdings" pitchFamily="18" charset="2"/>
              </a:rPr>
              <a:t></a:t>
            </a:r>
          </a:p>
        </p:txBody>
      </p:sp>
      <p:sp>
        <p:nvSpPr>
          <p:cNvPr id="1044" name="Text Box 4"/>
          <p:cNvSpPr txBox="1">
            <a:spLocks noChangeArrowheads="1"/>
          </p:cNvSpPr>
          <p:nvPr/>
        </p:nvSpPr>
        <p:spPr bwMode="auto">
          <a:xfrm>
            <a:off x="2722563" y="5735639"/>
            <a:ext cx="7542212" cy="708025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bg2"/>
                </a:solidFill>
                <a:latin typeface="Arial Rounded MT Bold" pitchFamily="34" charset="0"/>
              </a:rPr>
              <a:t>Вы можете встретить употребление термина «</a:t>
            </a:r>
            <a:r>
              <a:rPr lang="ru-RU" sz="2000" b="1" dirty="0">
                <a:solidFill>
                  <a:srgbClr val="FFFF00"/>
                </a:solidFill>
                <a:latin typeface="Arial Rounded MT Bold" pitchFamily="34" charset="0"/>
              </a:rPr>
              <a:t>маска</a:t>
            </a:r>
            <a:r>
              <a:rPr lang="ru-RU" sz="2000" b="1" dirty="0">
                <a:solidFill>
                  <a:schemeClr val="bg2"/>
                </a:solidFill>
                <a:latin typeface="Arial Rounded MT Bold" pitchFamily="34" charset="0"/>
              </a:rPr>
              <a:t>» в                                                    отношении респиратора </a:t>
            </a:r>
            <a:endParaRPr lang="es-ES_tradnl" sz="2000" b="1" dirty="0">
              <a:solidFill>
                <a:schemeClr val="bg2"/>
              </a:solidFill>
              <a:latin typeface="Arial Rounded MT Bold" pitchFamily="34" charset="0"/>
            </a:endParaRPr>
          </a:p>
        </p:txBody>
      </p:sp>
      <p:pic>
        <p:nvPicPr>
          <p:cNvPr id="24" name="Picture 1033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4430" y="3500438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7739074" y="3500438"/>
            <a:ext cx="1357322" cy="1500198"/>
          </a:xfrm>
          <a:prstGeom prst="rect">
            <a:avLst/>
          </a:prstGeom>
          <a:noFill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24629" y="3500438"/>
            <a:ext cx="1123941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27" y="157018"/>
            <a:ext cx="11961091" cy="111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5661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6" descr="E:\photo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77" y="1976582"/>
            <a:ext cx="7406288" cy="422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07676" y="1363673"/>
            <a:ext cx="578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spc="300" dirty="0">
                <a:solidFill>
                  <a:srgbClr val="C00000"/>
                </a:solidFill>
                <a:latin typeface="Symusic" pitchFamily="2" charset="0"/>
                <a:cs typeface="Symusic" pitchFamily="2" charset="0"/>
              </a:rPr>
              <a:t>Немного истории…</a:t>
            </a:r>
          </a:p>
        </p:txBody>
      </p:sp>
      <p:pic>
        <p:nvPicPr>
          <p:cNvPr id="6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62" y="140269"/>
            <a:ext cx="11943519" cy="113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035636" y="5494749"/>
            <a:ext cx="3999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Качественный тест с использованием угольной пыли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5254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60217" y="1145308"/>
            <a:ext cx="11406909" cy="99592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факторы, препятствующие плотному прилеганию респиратора к лицу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217" y="2429164"/>
            <a:ext cx="11406909" cy="3500166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массы тела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Шрамы на лице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прикуса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зубные протезы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9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Волосы на лице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Косметическая операция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Чрезмерная косметика (чрезмерное соскальзывание)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Настроение работника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улыбка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нахмуренные брови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9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тела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64" y="92364"/>
            <a:ext cx="11905672" cy="112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4701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ооо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118" y="1390795"/>
            <a:ext cx="11832682" cy="46959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разглядеть непосредственно</a:t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изделии!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157019"/>
            <a:ext cx="11906574" cy="137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884218" y="2767013"/>
            <a:ext cx="8626764" cy="3800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278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118" y="1898795"/>
            <a:ext cx="11832682" cy="469597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8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каким параметрам оценивают эффективность респиратора</a:t>
            </a:r>
            <a:r>
              <a:rPr lang="ru-RU" sz="8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8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критерии, которые позволяют оценить качество респиратора – это проницаемость и коэффициент проникания. Проницаемость – это величина, измеряющая, сколько частиц пропускает материал. Проницаемость проверяют в лабораториях на производстве во время подбора материала. Для каждого класса защиты есть свой максимальный коэффициент проницаемости. Классу FFP1 соответствует проницаемость материала 20%, классу FFP2 – 6%, классу FFP3 – 1%. Коэффициент проникания измеряет количество частиц, которые пропускает уже готовое изделие. Его определяют на человеке. Коэффициент должен учитывать подсос по полосе обтюрации, проникание через клапан выдоха (при его наличии) и проницаемость фильтрующего материала.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Ещё одним важным параметром является коэффициент защиты. Для его определения экспериментально находят коэффициент проникания, выражающий отношение концентрации вредного вещества в 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подмасочном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пространстве СИЗОД к концентрации этого вещества в окружающем или поступающем на СИЗОД воздухе.</a:t>
            </a:r>
          </a:p>
          <a:p>
            <a:pPr marL="0" indent="0" algn="just">
              <a:buNone/>
            </a:pPr>
            <a:r>
              <a:rPr lang="ru-RU" sz="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157018"/>
            <a:ext cx="11906574" cy="15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95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8364" y="2661022"/>
            <a:ext cx="10280072" cy="391124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53975" indent="-3175">
              <a:buNone/>
            </a:pPr>
            <a:endParaRPr lang="ru-RU" sz="2000" b="1" dirty="0">
              <a:latin typeface="+mj-lt"/>
              <a:cs typeface="Arial" pitchFamily="34" charset="0"/>
            </a:endParaRPr>
          </a:p>
          <a:p>
            <a:pPr marL="53975" indent="-3175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Убедиться в том, что каждый работник получил и носит соответствующий к его лицу респиратор</a:t>
            </a:r>
          </a:p>
          <a:p>
            <a:pPr marL="53975" indent="-3175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" indent="-3175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нужно выбрать соответствующий респиратор по: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Формату 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Прилеганию 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резинка и носовая накладка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000108"/>
            <a:ext cx="9144000" cy="1285884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нужен</a:t>
            </a:r>
            <a:b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тест на плотное прилегание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118" y="1080655"/>
            <a:ext cx="2285984" cy="1785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08364" y="5248834"/>
            <a:ext cx="10280072" cy="1323439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8000" dirty="0">
                <a:solidFill>
                  <a:srgbClr val="FF0000"/>
                </a:solidFill>
                <a:sym typeface="Webdings" pitchFamily="18" charset="2"/>
              </a:rPr>
              <a:t>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09918" y="5774312"/>
            <a:ext cx="700092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- обеспечить плотное прилегание респиратора к  лицу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625382" y="1080655"/>
            <a:ext cx="2214546" cy="1693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0"/>
            <a:ext cx="11906574" cy="10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0399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A:\MVC-712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6205" y="4596336"/>
            <a:ext cx="2500330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19223603">
            <a:off x="1655831" y="3448815"/>
            <a:ext cx="2692087" cy="890369"/>
          </a:xfrm>
        </p:spPr>
        <p:txBody>
          <a:bodyPr>
            <a:normAutofit fontScale="32500" lnSpcReduction="20000"/>
          </a:bodyPr>
          <a:lstStyle/>
          <a:p>
            <a:pPr algn="ctr">
              <a:buFontTx/>
              <a:buNone/>
              <a:defRPr/>
            </a:pPr>
            <a:r>
              <a:rPr lang="ru-RU" sz="2800" dirty="0"/>
              <a:t>	</a:t>
            </a:r>
            <a:r>
              <a:rPr lang="ru-RU" sz="13100" b="1" dirty="0"/>
              <a:t>КОГДА?</a:t>
            </a:r>
          </a:p>
          <a:p>
            <a:pPr>
              <a:buFontTx/>
              <a:buNone/>
              <a:defRPr/>
            </a:pPr>
            <a:r>
              <a:rPr lang="ru-RU" sz="2800" dirty="0"/>
              <a:t>		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798665" y="1623155"/>
            <a:ext cx="3195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 </a:t>
            </a:r>
            <a:r>
              <a:rPr lang="kk-K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53124" y="3772338"/>
            <a:ext cx="4143404" cy="2156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 u="sng" dirty="0">
                <a:solidFill>
                  <a:schemeClr val="tx1"/>
                </a:solidFill>
              </a:rPr>
              <a:t>- До</a:t>
            </a:r>
            <a:r>
              <a:rPr lang="ru-RU" dirty="0">
                <a:solidFill>
                  <a:schemeClr val="tx1"/>
                </a:solidFill>
              </a:rPr>
              <a:t> первого </a:t>
            </a:r>
            <a:r>
              <a:rPr lang="ru-RU" dirty="0" smtClean="0">
                <a:solidFill>
                  <a:schemeClr val="tx1"/>
                </a:solidFill>
              </a:rPr>
              <a:t>использования </a:t>
            </a:r>
            <a:r>
              <a:rPr lang="ru-RU" dirty="0">
                <a:solidFill>
                  <a:schemeClr val="tx1"/>
                </a:solidFill>
              </a:rPr>
              <a:t>респиратора;</a:t>
            </a:r>
          </a:p>
          <a:p>
            <a:pPr>
              <a:lnSpc>
                <a:spcPct val="15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b="1" u="sng" dirty="0">
                <a:solidFill>
                  <a:schemeClr val="tx1"/>
                </a:solidFill>
              </a:rPr>
              <a:t>- Каждый раз </a:t>
            </a:r>
            <a:r>
              <a:rPr lang="ru-RU" dirty="0">
                <a:solidFill>
                  <a:schemeClr val="tx1"/>
                </a:solidFill>
              </a:rPr>
              <a:t>при смене  одного респиратора  на другой 	</a:t>
            </a:r>
            <a:r>
              <a:rPr lang="ru-RU" sz="1400" dirty="0">
                <a:solidFill>
                  <a:schemeClr val="tx1"/>
                </a:solidFill>
              </a:rPr>
              <a:t>(другого размера, типа, модели)</a:t>
            </a:r>
            <a:r>
              <a:rPr lang="ru-RU" dirty="0">
                <a:solidFill>
                  <a:schemeClr val="tx1"/>
                </a:solidFill>
              </a:rPr>
              <a:t>;</a:t>
            </a:r>
          </a:p>
          <a:p>
            <a:pPr>
              <a:lnSpc>
                <a:spcPct val="150000"/>
              </a:lnSpc>
              <a:defRPr/>
            </a:pPr>
            <a:endParaRPr lang="ru-RU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b="1" u="sng" dirty="0">
                <a:solidFill>
                  <a:schemeClr val="tx1"/>
                </a:solidFill>
              </a:rPr>
              <a:t>- Дополнительно</a:t>
            </a:r>
            <a:r>
              <a:rPr lang="ru-RU" dirty="0">
                <a:solidFill>
                  <a:schemeClr val="tx1"/>
                </a:solidFill>
              </a:rPr>
              <a:t> при изменении физического состояния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работника или введении новых служебных обязанностей, связанных с ношением респиратора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645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00908748"/>
              </p:ext>
            </p:extLst>
          </p:nvPr>
        </p:nvGraphicFramePr>
        <p:xfrm flipH="1" flipV="1">
          <a:off x="5166013" y="1188345"/>
          <a:ext cx="1435100" cy="1474787"/>
        </p:xfrm>
        <a:graphic>
          <a:graphicData uri="http://schemas.openxmlformats.org/presentationml/2006/ole">
            <p:oleObj spid="_x0000_s2059" name="Clip" r:id="rId4" imgW="3063875" imgH="3148013" progId="">
              <p:embed/>
            </p:oleObj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1311563" y="2815567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C:\Russia\Orel\MVC-623F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l="3125" t="16667"/>
          <a:stretch>
            <a:fillRect/>
          </a:stretch>
        </p:blipFill>
        <p:spPr bwMode="auto">
          <a:xfrm>
            <a:off x="881030" y="1200184"/>
            <a:ext cx="2357454" cy="1415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55" y="92364"/>
            <a:ext cx="12127345" cy="110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31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и доведение </a:t>
            </a: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исполнителей и контроль выполнения локальных нормативных актов, целевых программ и других организационно-методических документов, направленных на улучшение условий труда медицинского персонала; 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Разработать перспективный план по охране здоровья медицинских работников;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Разработать план по улучшению обеспечением СИЗ для медицинских работников; 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мероприятий по охране труда медицинских работников;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и профессиональная подготовка работников;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Учет недостатков разработанного плана для возможности ее усовершенствования в дальнейшем.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361" y="184727"/>
            <a:ext cx="11962329" cy="137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48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71753" y="3848669"/>
            <a:ext cx="3895867" cy="2836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238" y="1636480"/>
            <a:ext cx="1981471" cy="2141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2116" y="1638869"/>
            <a:ext cx="2214577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9439565" y="5966254"/>
            <a:ext cx="2512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 </a:t>
            </a:r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6907" y="1481853"/>
            <a:ext cx="4214842" cy="9144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Качественный тест</a:t>
            </a:r>
          </a:p>
        </p:txBody>
      </p:sp>
      <p:sp>
        <p:nvSpPr>
          <p:cNvPr id="9" name="Содержимое 2"/>
          <p:cNvSpPr>
            <a:spLocks noGrp="1"/>
          </p:cNvSpPr>
          <p:nvPr>
            <p:ph sz="half" idx="4294967295"/>
          </p:nvPr>
        </p:nvSpPr>
        <p:spPr>
          <a:xfrm>
            <a:off x="415028" y="2205515"/>
            <a:ext cx="4038600" cy="443484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buFontTx/>
              <a:buNone/>
              <a:defRPr/>
            </a:pPr>
            <a:endParaRPr lang="ru-RU" sz="2000" b="1" dirty="0" smtClean="0"/>
          </a:p>
          <a:p>
            <a:pPr>
              <a:lnSpc>
                <a:spcPct val="150000"/>
              </a:lnSpc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Испытуемый демонстрирует способность определить на вкус слабый раствор</a:t>
            </a:r>
          </a:p>
          <a:p>
            <a:pPr>
              <a:lnSpc>
                <a:spcPct val="150000"/>
              </a:lnSpc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Испытуемый надевает респиратор, и крепкий раствор взбрызгивается в колпак (≈100 раз) </a:t>
            </a:r>
          </a:p>
          <a:p>
            <a:pPr>
              <a:lnSpc>
                <a:spcPct val="150000"/>
              </a:lnSpc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Респиратор проходит тест в том случае, если испытуемый не почувствует вкус (принятый фактор прилегания = 100)</a:t>
            </a:r>
          </a:p>
          <a:p>
            <a:pPr>
              <a:defRPr/>
            </a:pPr>
            <a:endParaRPr lang="ru-RU" sz="1400" dirty="0"/>
          </a:p>
        </p:txBody>
      </p:sp>
      <p:pic>
        <p:nvPicPr>
          <p:cNvPr id="10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64" y="122495"/>
            <a:ext cx="11961091" cy="117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266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104582" y="6058935"/>
            <a:ext cx="1810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 </a:t>
            </a: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95670" y="1357298"/>
            <a:ext cx="4786346" cy="9144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Качественный тест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24628" y="2928934"/>
            <a:ext cx="3357586" cy="571504"/>
          </a:xfrm>
          <a:prstGeom prst="rect">
            <a:avLst/>
          </a:prstGeom>
          <a:solidFill>
            <a:srgbClr val="725F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НЕДОСТАТКИ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24628" y="3714752"/>
            <a:ext cx="3414730" cy="1000132"/>
          </a:xfrm>
          <a:prstGeom prst="roundRect">
            <a:avLst/>
          </a:prstGeom>
          <a:solidFill>
            <a:srgbClr val="725F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cs typeface="Aharoni" pitchFamily="2" charset="-79"/>
              </a:rPr>
              <a:t>Не всегда результаты достоверны</a:t>
            </a:r>
          </a:p>
          <a:p>
            <a:pPr algn="ctr"/>
            <a:r>
              <a:rPr lang="ru-RU" sz="1400" b="1" dirty="0">
                <a:cs typeface="Aharoni" pitchFamily="2" charset="-79"/>
              </a:rPr>
              <a:t>из-за субъективной реакции испытуемого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095472" y="2928934"/>
            <a:ext cx="3286148" cy="57150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ПРЕИМУЩЕСТВА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095472" y="3714752"/>
            <a:ext cx="3286148" cy="1000132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itchFamily="34" charset="0"/>
                <a:cs typeface="Aharoni" pitchFamily="2" charset="-79"/>
              </a:rPr>
              <a:t>Простота метода – не требует дорогостоящего оборудования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524000" y="2500306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>
            <a:off x="4524364" y="4000504"/>
            <a:ext cx="285752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C:\Documents and Settings\Пользователь\Мои документы\ФОТО\Фото Серика\2008 - Мурманск\DSC0196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2992" y="4929198"/>
            <a:ext cx="2143140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73002"/>
            <a:ext cx="11906574" cy="121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5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/>
        <p:txBody>
          <a:bodyPr/>
          <a:lstStyle/>
          <a:p>
            <a:pPr>
              <a:buFontTx/>
              <a:buNone/>
              <a:defRPr/>
            </a:pPr>
            <a:endParaRPr lang="ru-RU" sz="2000" b="1" dirty="0"/>
          </a:p>
          <a:p>
            <a:pPr>
              <a:defRPr/>
            </a:pPr>
            <a:endParaRPr lang="ru-RU" sz="1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52596" y="1285860"/>
            <a:ext cx="4214842" cy="914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Количественный тест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24034" y="2632536"/>
            <a:ext cx="4143404" cy="2404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Испытуемый носит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апробированный респиратор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окружающей среды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Подсчитывается количество частиц внутри и снаружи маски</a:t>
            </a:r>
          </a:p>
          <a:p>
            <a:pPr>
              <a:lnSpc>
                <a:spcPct val="110000"/>
              </a:lnSpc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8" descr="C:\Russia\Orel\MVC-623F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3125" t="16667"/>
          <a:stretch>
            <a:fillRect/>
          </a:stretch>
        </p:blipFill>
        <p:spPr bwMode="auto">
          <a:xfrm>
            <a:off x="6238876" y="2428868"/>
            <a:ext cx="4071966" cy="3294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461818" y="6024464"/>
            <a:ext cx="1810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 </a:t>
            </a: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8" y="0"/>
            <a:ext cx="11906574" cy="126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227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 rot="5400000">
            <a:off x="4668034" y="3857628"/>
            <a:ext cx="2570974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3595670" y="1357298"/>
            <a:ext cx="4786346" cy="914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Количественный тест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24628" y="2928934"/>
            <a:ext cx="3357586" cy="57150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НЕДОСТАТКИ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24628" y="3714752"/>
            <a:ext cx="3414730" cy="135732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cs typeface="Aharoni" pitchFamily="2" charset="-79"/>
              </a:rPr>
              <a:t>Требуется дорогостоящее оборудование</a:t>
            </a:r>
          </a:p>
          <a:p>
            <a:endParaRPr lang="ru-RU" sz="1400" b="1" dirty="0">
              <a:cs typeface="Aharoni" pitchFamily="2" charset="-79"/>
            </a:endParaRPr>
          </a:p>
          <a:p>
            <a:r>
              <a:rPr lang="ru-RU" sz="1400" b="1" dirty="0">
                <a:cs typeface="Aharoni" pitchFamily="2" charset="-79"/>
              </a:rPr>
              <a:t>Требуется специальное обучение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095472" y="2928934"/>
            <a:ext cx="3286148" cy="57150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ПРЕИМУЩЕСТВА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095472" y="3714752"/>
            <a:ext cx="3286148" cy="1000132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itchFamily="34" charset="0"/>
                <a:cs typeface="Aharoni" pitchFamily="2" charset="-79"/>
              </a:rPr>
              <a:t>Более достоверный результат –</a:t>
            </a:r>
          </a:p>
          <a:p>
            <a:pPr algn="ctr"/>
            <a:r>
              <a:rPr lang="ru-RU" sz="1400" b="1" dirty="0">
                <a:latin typeface="Arial" pitchFamily="34" charset="0"/>
                <a:cs typeface="Aharoni" pitchFamily="2" charset="-79"/>
              </a:rPr>
              <a:t>не зависит от восприимчивости испытуемого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524000" y="2500306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7306" y="5286388"/>
            <a:ext cx="1785950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7038109" y="5329165"/>
            <a:ext cx="1819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PortaCount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Plus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единственный, имеющийся в продаже,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 для подсчета частиц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395782" y="5214950"/>
            <a:ext cx="4557738" cy="14287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61818" y="6024464"/>
            <a:ext cx="1810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 </a:t>
            </a: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17" y="0"/>
            <a:ext cx="11971227" cy="126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582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070250" y="4241114"/>
            <a:ext cx="3757271" cy="239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2596" y="2386026"/>
            <a:ext cx="3714776" cy="4186246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70000"/>
              </a:lnSpc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6888905" y="2115714"/>
            <a:ext cx="305469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8266289" y="4058175"/>
            <a:ext cx="3345563" cy="257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3713078" y="3495917"/>
            <a:ext cx="4246320" cy="56225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871693" y="2469927"/>
            <a:ext cx="3929090" cy="473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Выгнутая вправо стрелка 18"/>
          <p:cNvSpPr/>
          <p:nvPr/>
        </p:nvSpPr>
        <p:spPr>
          <a:xfrm>
            <a:off x="9793636" y="5572140"/>
            <a:ext cx="374330" cy="716086"/>
          </a:xfrm>
          <a:prstGeom prst="curvedLeftArrow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420470" y="1035707"/>
            <a:ext cx="8831535" cy="77891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утечки воздуха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00364" y="2042083"/>
            <a:ext cx="3015810" cy="104286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воздухоочистительный элемент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0365" y="3449997"/>
            <a:ext cx="3015810" cy="105797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70000"/>
              </a:lnSpc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клапаны выдоха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0364" y="4765964"/>
            <a:ext cx="3015810" cy="189677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места</a:t>
            </a:r>
          </a:p>
          <a:p>
            <a:pPr>
              <a:lnSpc>
                <a:spcPct val="110000"/>
              </a:lnSpc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соприкосновения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маски</a:t>
            </a:r>
          </a:p>
          <a:p>
            <a:pPr>
              <a:lnSpc>
                <a:spcPct val="110000"/>
              </a:lnSpc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кожей лица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64" y="51408"/>
            <a:ext cx="11970328" cy="93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1738282" y="1785926"/>
            <a:ext cx="87154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890682" y="1938326"/>
            <a:ext cx="87154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043082" y="2090726"/>
            <a:ext cx="87154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88994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89680732"/>
              </p:ext>
            </p:extLst>
          </p:nvPr>
        </p:nvGraphicFramePr>
        <p:xfrm>
          <a:off x="460044" y="2438678"/>
          <a:ext cx="11500337" cy="431629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953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548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750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750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67034"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фильтра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Сертификационный стандарт</a:t>
                      </a:r>
                      <a:endParaRPr lang="ru-RU" sz="20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Тестируемые размеры частиц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NaCl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20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фильтра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2316"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N95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NIOSH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0,3 </a:t>
                      </a:r>
                      <a:r>
                        <a:rPr lang="en-GB" sz="1800" b="1" dirty="0" smtClean="0">
                          <a:solidFill>
                            <a:schemeClr val="tx2"/>
                          </a:solidFill>
                        </a:rPr>
                        <a:t>µм 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tx2"/>
                          </a:solidFill>
                        </a:rPr>
                        <a:t>≥</a:t>
                      </a:r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95%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2316"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N99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NIOSH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0,3 </a:t>
                      </a:r>
                      <a:r>
                        <a:rPr lang="en-GB" sz="1800" b="1" dirty="0" smtClean="0">
                          <a:solidFill>
                            <a:schemeClr val="tx2"/>
                          </a:solidFill>
                        </a:rPr>
                        <a:t>µм </a:t>
                      </a:r>
                      <a:endParaRPr lang="ru-RU" sz="1800" b="1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tx2"/>
                          </a:solidFill>
                        </a:rPr>
                        <a:t>≥</a:t>
                      </a:r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99%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2316"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FFP2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0,4 </a:t>
                      </a:r>
                      <a:r>
                        <a:rPr lang="en-GB" sz="1800" b="1" dirty="0" smtClean="0">
                          <a:solidFill>
                            <a:schemeClr val="tx2"/>
                          </a:solidFill>
                        </a:rPr>
                        <a:t>µм </a:t>
                      </a:r>
                      <a:endParaRPr lang="ru-RU" sz="1800" b="1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tx2"/>
                          </a:solidFill>
                        </a:rPr>
                        <a:t>&gt;</a:t>
                      </a:r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94%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2316"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FFP3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</a:t>
                      </a:r>
                      <a:endParaRPr lang="ru-RU" sz="1800" b="1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0,4 </a:t>
                      </a:r>
                      <a:r>
                        <a:rPr lang="en-GB" sz="1800" b="1" dirty="0" smtClean="0">
                          <a:solidFill>
                            <a:schemeClr val="tx2"/>
                          </a:solidFill>
                        </a:rPr>
                        <a:t>µм </a:t>
                      </a:r>
                      <a:endParaRPr lang="ru-RU" sz="1800" b="1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tx2"/>
                          </a:solidFill>
                        </a:rPr>
                        <a:t>&gt;</a:t>
                      </a:r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97%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67678" y="962308"/>
            <a:ext cx="11500339" cy="129915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Стандарты эффективности фильтрации</a:t>
            </a:r>
            <a:b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NIOSH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149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эквивалентны по степени защиты от туберкулеза</a:t>
            </a:r>
          </a:p>
        </p:txBody>
      </p:sp>
      <p:pic>
        <p:nvPicPr>
          <p:cNvPr id="6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964" y="0"/>
            <a:ext cx="11868728" cy="98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300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76382" y="1297998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Вы можете сделать?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95564" y="2262909"/>
            <a:ext cx="11536218" cy="3863255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ru-RU" sz="1800" b="1" dirty="0"/>
          </a:p>
          <a:p>
            <a:pPr algn="just">
              <a:lnSpc>
                <a:spcPct val="150000"/>
              </a:lnSpc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участвовать в программе по респираторной защите 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и отобрать приемлемые респираторы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Беречь и хранить свой респиратор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 правильно</a:t>
            </a: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309" y="175490"/>
            <a:ext cx="11868727" cy="125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097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166" y="1283854"/>
            <a:ext cx="8229600" cy="304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респираторной защиты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75491" y="1764145"/>
            <a:ext cx="11794836" cy="4091710"/>
          </a:xfrm>
        </p:spPr>
        <p:txBody>
          <a:bodyPr>
            <a:noAutofit/>
          </a:bodyPr>
          <a:lstStyle/>
          <a:p>
            <a:pPr marL="0" indent="0" algn="just">
              <a:buClr>
                <a:schemeClr val="tx1"/>
              </a:buClr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Назначить работника, ответственного за организацию мер персональной защиты в учреждении</a:t>
            </a:r>
          </a:p>
          <a:p>
            <a:pPr marL="0" indent="0" algn="just">
              <a:buClr>
                <a:schemeClr val="tx1"/>
              </a:buClr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Соблюдать инструкцию по использованию респираторов в учреждении</a:t>
            </a: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Тестировать респираторы на плотность прилегания к лицу</a:t>
            </a: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Приобретать соответствующие респираторы для работников учреждения</a:t>
            </a: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Регулярно обучать работников учреждения надлежащему использованию респираторов</a:t>
            </a: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Регулярно отслеживать практику и план персональной защиты в учреждении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434109" y="1671782"/>
            <a:ext cx="11305309" cy="9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309" y="110836"/>
            <a:ext cx="11868727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439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xmlns="" id="{B31B7BCB-F516-4607-AF05-175B03815F58}"/>
              </a:ext>
            </a:extLst>
          </p:cNvPr>
          <p:cNvSpPr/>
          <p:nvPr/>
        </p:nvSpPr>
        <p:spPr>
          <a:xfrm>
            <a:off x="332509" y="1505825"/>
            <a:ext cx="11720946" cy="115786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Защитные лицевые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экраны – это средство индивидуальной защиты. Прозрачная стеклянная или пластиковая маска предотвращает попадание брызг, капель от аэрозолей, чихания рядом стоящего человека. Зарекомендован как средство, защищающее от проникновения в слизистые оболочки вирусов и других патогенных микроорганизмов.</a:t>
            </a:r>
          </a:p>
          <a:p>
            <a:pPr algn="ctr" fontAlgn="base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xmlns="" id="{08A5AC19-F8B8-4CFB-9D49-8C5796BA3EDD}"/>
              </a:ext>
            </a:extLst>
          </p:cNvPr>
          <p:cNvSpPr/>
          <p:nvPr/>
        </p:nvSpPr>
        <p:spPr>
          <a:xfrm>
            <a:off x="517236" y="2716293"/>
            <a:ext cx="11249891" cy="6601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лицевых экранов и условия применения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xmlns="" id="{4C1D338D-AF5C-4F13-BD3D-94C56E4AD9CE}"/>
              </a:ext>
            </a:extLst>
          </p:cNvPr>
          <p:cNvSpPr/>
          <p:nvPr/>
        </p:nvSpPr>
        <p:spPr>
          <a:xfrm>
            <a:off x="426812" y="3820992"/>
            <a:ext cx="5539879" cy="290448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Защитные экраны могут быть размеров 1000 х 1000 мм, 1000 х 700 мм, 1000 х 500 мм. Толщина оргстекла начинается от 2 мм и доходит до 5 мм в зависимости от степени защиты, в которой нуждается сотрудник. Их  можно дезинфицировать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3">
            <a:extLst>
              <a:ext uri="{FF2B5EF4-FFF2-40B4-BE49-F238E27FC236}">
                <a16:creationId xmlns:a16="http://schemas.microsoft.com/office/drawing/2014/main" xmlns="" id="{FD1FB053-292A-462A-9A20-DB791260684E}"/>
              </a:ext>
            </a:extLst>
          </p:cNvPr>
          <p:cNvSpPr/>
          <p:nvPr/>
        </p:nvSpPr>
        <p:spPr>
          <a:xfrm>
            <a:off x="6716543" y="3820992"/>
            <a:ext cx="5226075" cy="290448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лицевого медицинского экрана вырастает на 90 процентов, если микрочастицы меньше 0,3 микрона. В то время, как частица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коронавируса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равна 0,1 микрону. Это значит, что медицинские защитные экраны являются 100 процентным барьером для проникновения микробов на слизистые человека.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5">
            <a:extLst>
              <a:ext uri="{FF2B5EF4-FFF2-40B4-BE49-F238E27FC236}">
                <a16:creationId xmlns:a16="http://schemas.microsoft.com/office/drawing/2014/main" xmlns="" id="{9377649B-B1E3-4DE7-AE0A-E7D0E6BCE8C8}"/>
              </a:ext>
            </a:extLst>
          </p:cNvPr>
          <p:cNvSpPr/>
          <p:nvPr/>
        </p:nvSpPr>
        <p:spPr>
          <a:xfrm rot="16200000" flipH="1">
            <a:off x="2696695" y="3107808"/>
            <a:ext cx="399290" cy="1027081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5">
            <a:extLst>
              <a:ext uri="{FF2B5EF4-FFF2-40B4-BE49-F238E27FC236}">
                <a16:creationId xmlns:a16="http://schemas.microsoft.com/office/drawing/2014/main" xmlns="" id="{7BD7A223-BA1E-4E76-AA1D-13B282718945}"/>
              </a:ext>
            </a:extLst>
          </p:cNvPr>
          <p:cNvSpPr/>
          <p:nvPr/>
        </p:nvSpPr>
        <p:spPr>
          <a:xfrm rot="5400000">
            <a:off x="9487329" y="3111456"/>
            <a:ext cx="391990" cy="1027081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309" y="110837"/>
            <a:ext cx="11924146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653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102834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982" y="83127"/>
            <a:ext cx="1965033" cy="128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001818" y="327802"/>
            <a:ext cx="8793019" cy="88541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Кроме того, правильность выбора СИЗ характеризуют показатели, которые оценивают: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319" y="1487125"/>
            <a:ext cx="4376098" cy="213477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проведение обучения работников правилам применения СИЗ на рабочих местах с учетом особенностей технологического процесса, простейшим способам проверки их работоспособности, исправности, а также выполнение тренировок по применению СИЗ;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57092" y="1523165"/>
            <a:ext cx="6650181" cy="238255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б) зависимость возникновения травматизма в случаях неприменения СИЗ.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классификаторе причин производственного травматизма есть пункт: травматизм, связанный с неприменением СИЗ. По статистической информации можно оценить последствия неприменения СИЗ – и по данной профессии, и на конкретном производстве, и в отрасли;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86401" y="4708153"/>
            <a:ext cx="6520872" cy="174563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в) соответствие времени носки СИЗ сроку, в течение которого производитель гарантирует сохранение защитных свойств СИЗ (с учетом времени хранения и ухода). Очевидно, что чем выше срок гарантии, тем качественнее СИЗ;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319" y="3775582"/>
            <a:ext cx="4376098" cy="1611520"/>
          </a:xfrm>
          <a:prstGeom prst="roundRect">
            <a:avLst>
              <a:gd name="adj" fmla="val 30736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г) наличие своевременного проведения проверки исправности СИЗ (отметка, клеймо, штамп, протокол и т. п.),  устанавливаемых нормативными документами, а также рекомендациями производителей СИЗ;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4627417" y="2309455"/>
            <a:ext cx="729675" cy="937213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8274176" y="3838331"/>
            <a:ext cx="802434" cy="937213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4553526" y="4714139"/>
            <a:ext cx="932873" cy="937213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319" y="5722644"/>
            <a:ext cx="4682837" cy="104761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д) наличие жалоб со стороны работников на потребительские свойства выданных СИЗ, в том числе комфортность и удобство применения.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2081639" y="5152872"/>
            <a:ext cx="468753" cy="937213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325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855036" cy="476371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/>
              <a:t> 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акты: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Казахстан, 30 августа 1995 года (с изменениями от 2019 года). Статья 24 п.2. Каждый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имеет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условия труда, отвечающие требованиям безопасности и гигиены, на вознаграждение за труд без какой-либо дискриминации, а также на социальную защиту от безработицы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Кодекс Республики Казахстан от 7 июля 2020 года №360-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kk-K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здоровье народа и системе здравоохранения».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kk-K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кодекс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Казахстан, от 23 ноября 2015 года № 414-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kk-K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ЗРК (Глава 18. Статья 181. Права и обязанности работника в области безопасности и охраны труда).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kk-K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и.о. Министра здравоохранения Республики Казахстан от 22 мая 2020 года №ҚР ДСМ-55/2020 </a:t>
            </a:r>
            <a:r>
              <a:rPr lang="kk-K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kk-K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внесении изменений в приказ исполняющего обязанности Министра здравоохранения Республики Казахстан от 27 марта 2018 года №126 Об утверждении Санитарных правил «Санитарно-эпидемиологические требования к организации и проведению санитарно-противоэпидемических, санитарно-профилактических мероприятий по предупреждению инфекционных заболеваний».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kk-K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Министра здравоохранения Республики Казахстан от 11 августа 2020 года №ҚР ДСМ-96/2020 Об утверждении Санитарных правил «Санитарно-эпидемиологические требования к обьектам здравоохранения».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kk-K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и.о. Министра здравоохранения Республики Казахстан от 15 октября 2020 года </a:t>
            </a:r>
            <a:r>
              <a:rPr lang="kk-K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№</a:t>
            </a:r>
            <a:r>
              <a:rPr lang="kk-K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ҚР ДСМ-131/2020 Об утверждении целевых групп лиц, подлежащих обязательным медицинским осмотрам. </a:t>
            </a:r>
          </a:p>
          <a:p>
            <a:pPr marL="342900" indent="-342900">
              <a:buFont typeface="+mj-lt"/>
              <a:buAutoNum type="arabicPeriod"/>
            </a:pP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1" y="193964"/>
            <a:ext cx="11942617" cy="141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024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28" y="110836"/>
            <a:ext cx="12108872" cy="126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5565" y="1803923"/>
            <a:ext cx="113422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Утверждать, что данное СИЗ эффективно только потому, что оно имеет сертификат (декларацию) соответствия, – неправильно. Если работнику выданы сертифицированные СИЗ согласно нормативу, это еще не означает, что обеспечена эффективная защита. Сертификат – документ, подтверждающий только, что СИЗ обладает теми свойствами, которые заявлены в паспорте. В настоящее время в рамках дальнейшей модернизации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трудоохранного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законодательства разрабатывается порядок оценки профессиональных рисков и аттестации рабочих мест. </a:t>
            </a:r>
          </a:p>
        </p:txBody>
      </p:sp>
    </p:spTree>
    <p:extLst>
      <p:ext uri="{BB962C8B-B14F-4D97-AF65-F5344CB8AC3E}">
        <p14:creationId xmlns:p14="http://schemas.microsoft.com/office/powerpoint/2010/main" xmlns="" val="420904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827" y="1087395"/>
            <a:ext cx="5424616" cy="512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8443" y="1103313"/>
            <a:ext cx="5684108" cy="511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B783CF-D960-424C-B2C0-ADD94E0854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349" y="168274"/>
            <a:ext cx="1079086" cy="919121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2551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683094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3255" y="1197274"/>
            <a:ext cx="6252518" cy="543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2270" y="1197274"/>
            <a:ext cx="4695568" cy="543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749" y="100312"/>
            <a:ext cx="10795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48" y="1"/>
            <a:ext cx="11949113" cy="13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578807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4022" y="1371600"/>
            <a:ext cx="10021329" cy="536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714" y="123568"/>
            <a:ext cx="10795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073" y="123568"/>
            <a:ext cx="11951854" cy="114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68343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865" y="210066"/>
            <a:ext cx="10795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0366" y="1427271"/>
            <a:ext cx="6349612" cy="483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9978" y="1427271"/>
            <a:ext cx="4524161" cy="483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1949113" cy="142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30398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A07B10-A379-414D-B89C-7B20FF3FE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167"/>
            <a:ext cx="10515600" cy="68952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endParaRPr lang="ru-RU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E97CAB-0C12-403D-947A-92E9E8B43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27" y="1779374"/>
            <a:ext cx="10940732" cy="3433442"/>
          </a:xfrm>
        </p:spPr>
        <p:txBody>
          <a:bodyPr>
            <a:noAutofit/>
          </a:bodyPr>
          <a:lstStyle/>
          <a:p>
            <a:pPr marL="360363" indent="539750" algn="just">
              <a:buNone/>
            </a:pP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Работники здравоохранения всего мира находятся на переднем крае повседневной борьбы с</a:t>
            </a:r>
            <a:r>
              <a:rPr lang="ru-RU" sz="2000" spc="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заболеваниями,</a:t>
            </a:r>
            <a:r>
              <a:rPr lang="ru-RU" sz="2000" spc="-6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ради</a:t>
            </a:r>
            <a:r>
              <a:rPr lang="ru-RU" sz="2000" spc="-6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спасения</a:t>
            </a:r>
            <a:r>
              <a:rPr lang="ru-RU" sz="2000" spc="-5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жизни</a:t>
            </a:r>
            <a:r>
              <a:rPr lang="ru-RU" sz="2000" spc="-6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людей,</a:t>
            </a:r>
            <a:r>
              <a:rPr lang="ru-RU" sz="2000" spc="-6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нередко</a:t>
            </a:r>
            <a:r>
              <a:rPr lang="ru-RU" sz="2000" spc="-5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рискуя</a:t>
            </a:r>
            <a:r>
              <a:rPr lang="ru-RU" sz="2000" spc="-6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собственным</a:t>
            </a:r>
            <a:r>
              <a:rPr lang="ru-RU" sz="2000" spc="-5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здоровьем,</a:t>
            </a:r>
            <a:r>
              <a:rPr lang="ru-RU" sz="2000" spc="-6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а</a:t>
            </a:r>
            <a:r>
              <a:rPr lang="ru-RU" sz="2000" spc="-6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иногда</a:t>
            </a:r>
            <a:r>
              <a:rPr lang="ru-RU" sz="2000" spc="-5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и</a:t>
            </a:r>
            <a:r>
              <a:rPr lang="ru-RU" sz="2000" spc="-6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своей</a:t>
            </a:r>
            <a:r>
              <a:rPr lang="ru-RU" sz="2000" spc="-29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жизнью. Небезопасные условия труда повышают риск профессиональных заболеваний и травм среди</a:t>
            </a:r>
            <a:r>
              <a:rPr lang="ru-RU" sz="2000" spc="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работников</a:t>
            </a:r>
            <a:r>
              <a:rPr lang="ru-RU" sz="2000" spc="-13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здравоохранения</a:t>
            </a:r>
            <a:r>
              <a:rPr lang="ru-RU" sz="2000" spc="-13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и</a:t>
            </a:r>
            <a:r>
              <a:rPr lang="ru-RU" sz="2000" spc="-12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ставят</a:t>
            </a:r>
            <a:r>
              <a:rPr lang="ru-RU" sz="2000" spc="-13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под</a:t>
            </a:r>
            <a:r>
              <a:rPr lang="ru-RU" sz="2000" spc="-12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угрозу</a:t>
            </a:r>
            <a:r>
              <a:rPr lang="ru-RU" sz="2000" spc="-13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безопасность</a:t>
            </a:r>
            <a:r>
              <a:rPr lang="ru-RU" sz="2000" spc="-12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пациентов,</a:t>
            </a:r>
            <a:r>
              <a:rPr lang="ru-RU" sz="2000" spc="-13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качество</a:t>
            </a:r>
            <a:r>
              <a:rPr lang="ru-RU" sz="2000" spc="-12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медицинской</a:t>
            </a:r>
            <a:r>
              <a:rPr lang="ru-RU" sz="2000" spc="-13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помощи</a:t>
            </a:r>
            <a:r>
              <a:rPr lang="ru-RU" sz="2000" spc="-28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и</a:t>
            </a:r>
            <a:r>
              <a:rPr lang="ru-RU" sz="2000" spc="-11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стабильность</a:t>
            </a:r>
            <a:r>
              <a:rPr lang="ru-RU" sz="2000" spc="-10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систем</a:t>
            </a:r>
            <a:r>
              <a:rPr lang="ru-RU" sz="2000" spc="-10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здравоохранения</a:t>
            </a:r>
            <a:r>
              <a:rPr lang="ru-RU" sz="2000" spc="-10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в</a:t>
            </a:r>
            <a:r>
              <a:rPr lang="ru-RU" sz="2000" spc="-105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целом.</a:t>
            </a:r>
            <a:endParaRPr lang="ru-RU" sz="2000" dirty="0"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360363" indent="539750" algn="just">
              <a:buNone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Всемирная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здравоохранения (ВОЗ) призывает правительства стран и руководителей органов и учреждений здравоохранения принять меры по устранению факторов, систематически угрожающих здоровью и безопасности медицинских работников и пациентов.</a:t>
            </a:r>
          </a:p>
          <a:p>
            <a:pPr marL="360363" indent="539750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«Пандемия COVID-19 напомнила нам о незаменимой роли работников здравоохранения в облегчении страданий и спасении жизней, – заявил Генеральный директор ВОЗ д-р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Тедрос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Адханом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Гебрейесус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Ни одна страна, больница или медицинское учреждение не смогут обеспечить безопасность пациентов, если не будет обеспечена безопасность медицинского персонала.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4" y="0"/>
            <a:ext cx="11949113" cy="96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74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6509" y="5301208"/>
            <a:ext cx="86914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608" y="480291"/>
            <a:ext cx="6984776" cy="482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B35C9-9B67-45E6-ACEA-830A869FB52B}"/>
              </a:ext>
            </a:extLst>
          </p:cNvPr>
          <p:cNvSpPr txBox="1"/>
          <p:nvPr/>
        </p:nvSpPr>
        <p:spPr>
          <a:xfrm>
            <a:off x="9425136" y="6276232"/>
            <a:ext cx="170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https://hls.kz/</a:t>
            </a:r>
          </a:p>
        </p:txBody>
      </p:sp>
    </p:spTree>
    <p:extLst>
      <p:ext uri="{BB962C8B-B14F-4D97-AF65-F5344CB8AC3E}">
        <p14:creationId xmlns:p14="http://schemas.microsoft.com/office/powerpoint/2010/main" xmlns="" val="250174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436258" cy="4763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 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акты: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kk-K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РК от 30 марта 2021 года №173 О внесений изменений в постановление Правительства РК от 24 сентября 2020 года №612 Об утверждении перечня заболеваний, против которых проводятся обязательные профилактические прививки в рамках гарантированного обьема медицинской помощи, правил, сроков их проведения и групп населения, подлежащих профилактическим прививкам.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kk-K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Министра здравоохранения Республики Казахстан от 29 октября 2020 года №ҚР ДСМ-169/2020 «Об утверждении правил регистрации, ведения учета и отчетности случаев инфекционных, паразитарных заболеваний и(или) отравлений, неблагоприятных проявлений после иммунизации».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kk-K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Министра национальной экономики Республики Казахстан от 6 июня 2016 года № 239 Об утверждении Санитарных правил «Санитарно-эпидемиологические требования к осуществлению производственного контроля».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kk-K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Министра здравоохранения Республики Казахстан от 26 мая 2021 года №ҚР ДСМ-44 Об утверждении Санитарных правил «Санитарно-эпидемиологические требования к организации и проведению Санитарно-противоэпидемических, санитарно-профилактических мероприятий по вирусным гепатитам и ВИЧ-инфекции». </a:t>
            </a:r>
          </a:p>
          <a:p>
            <a:pPr marL="742950" indent="-742950">
              <a:buFont typeface="+mj-lt"/>
              <a:buAutoNum type="arabicPeriod"/>
            </a:pP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716" y="149981"/>
            <a:ext cx="11832683" cy="167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131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8982" y="1850055"/>
            <a:ext cx="10603345" cy="2392804"/>
          </a:xfrm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normAutofit/>
          </a:bodyPr>
          <a:lstStyle/>
          <a:p>
            <a:r>
              <a:rPr lang="kk-KZ" sz="4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kk-KZ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и ментального здоровья.</a:t>
            </a:r>
            <a:r>
              <a:rPr lang="ru-RU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3273" y="4698223"/>
            <a:ext cx="6434254" cy="1296144"/>
          </a:xfrm>
        </p:spPr>
        <p:txBody>
          <a:bodyPr>
            <a:no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Врач-эпидемиолог КГП на ПХВ «Областная инфекционная больница»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г.Талдыкорган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Оқаева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А.С.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563" y="184726"/>
            <a:ext cx="11711709" cy="120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36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528" y="1419225"/>
            <a:ext cx="11150600" cy="511088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900" b="1" dirty="0"/>
              <a:t>  </a:t>
            </a:r>
            <a:r>
              <a:rPr lang="ru-RU" sz="39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  <a:p>
            <a:pPr marL="0" indent="0">
              <a:buNone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 здравоохранении Казахстана всего около 254 000 медицинских работников, из них врачей – 75 000, СМР – 179 000. </a:t>
            </a:r>
            <a:endParaRPr lang="ru-RU" sz="2400" dirty="0"/>
          </a:p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Непосредственными причинами возникновения заболеваний являются повышенная чувствительность организма работника к ряду факторов, отсутствие или неэффективность средств индивидуальной защиты, контакт с инфицированными пациентами, несовершенства инструментария и оборудования, недооценка степени опасности госпитальной среды как фактора профессионального риска. 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медицинский персонал в медицинской организации также подвергается влиянию больничной среды на состояние здоровья. Так как эта категория сотрудников не принимает участие в лечении и непосредственном уходе, но имеется риск возможного опосредованного контакта с инфекцией через окружающие предметы, мебель, санитарное оборудование и  воздух. 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 этом также как и медицинский персонал, не медицинский персонал может выступать в роли как источника инфекции, так и восприимчивого организма. </a:t>
            </a: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primeminister.kz/ru/news/reviews/obzor-kazahstanskoy-sistemy-zdravoohraneniya-itogi-2021-goda-1933931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r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0507"/>
            <a:ext cx="11988800" cy="111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036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4735</Words>
  <Application>Microsoft Office PowerPoint</Application>
  <PresentationFormat>Произвольный</PresentationFormat>
  <Paragraphs>452</Paragraphs>
  <Slides>66</Slides>
  <Notes>21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66</vt:i4>
      </vt:variant>
    </vt:vector>
  </HeadingPairs>
  <TitlesOfParts>
    <vt:vector size="69" baseType="lpstr">
      <vt:lpstr>Тема Office</vt:lpstr>
      <vt:lpstr>Photo House</vt:lpstr>
      <vt:lpstr>Clip</vt:lpstr>
      <vt:lpstr>«Охрана здоровья медицинского персонала. Профессиональные заболевания».</vt:lpstr>
      <vt:lpstr>Слайд 2</vt:lpstr>
      <vt:lpstr>Слайд 3</vt:lpstr>
      <vt:lpstr>Слайд 4</vt:lpstr>
      <vt:lpstr>Слайд 5</vt:lpstr>
      <vt:lpstr>Слайд 6</vt:lpstr>
      <vt:lpstr>Слайд 7</vt:lpstr>
      <vt:lpstr>Профилактика физического и ментального здоровья. </vt:lpstr>
      <vt:lpstr>Слайд 9</vt:lpstr>
      <vt:lpstr>Профессиональные заболевания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Профилактика получения травм  на рабочем месте</vt:lpstr>
      <vt:lpstr>Профилактика получения травм  на рабочем месте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Оценка качества и эффективности СИЗ. </vt:lpstr>
      <vt:lpstr>Слайд 31</vt:lpstr>
      <vt:lpstr> 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 Физические факторы, препятствующие плотному прилеганию респиратора к лицу</vt:lpstr>
      <vt:lpstr>ооо</vt:lpstr>
      <vt:lpstr>Слайд 47</vt:lpstr>
      <vt:lpstr>Для чего нужен тест на плотное прилегание?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Что Вы можете сделать?</vt:lpstr>
      <vt:lpstr>Программа респираторной защиты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Заключение </vt:lpstr>
      <vt:lpstr>Слайд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«Организация обучения по инфекционному контролю медицинских, немедицинских работников, посетителей и  пациентов».</dc:title>
  <dc:creator>Пользователь</dc:creator>
  <cp:lastModifiedBy>PC</cp:lastModifiedBy>
  <cp:revision>113</cp:revision>
  <dcterms:created xsi:type="dcterms:W3CDTF">2022-04-02T06:17:49Z</dcterms:created>
  <dcterms:modified xsi:type="dcterms:W3CDTF">2022-08-02T04:42:34Z</dcterms:modified>
</cp:coreProperties>
</file>