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theme/theme32.xml" ContentType="application/vnd.openxmlformats-officedocument.theme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theme/theme33.xml" ContentType="application/vnd.openxmlformats-officedocument.theme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theme/theme34.xml" ContentType="application/vnd.openxmlformats-officedocument.theme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theme/theme35.xml" ContentType="application/vnd.openxmlformats-officedocument.theme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theme/theme36.xml" ContentType="application/vnd.openxmlformats-officedocument.theme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theme/theme37.xml" ContentType="application/vnd.openxmlformats-officedocument.theme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theme/theme38.xml" ContentType="application/vnd.openxmlformats-officedocument.theme+xml"/>
  <Override PartName="/ppt/theme/theme3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  <p:sldMasterId id="2147483756" r:id="rId5"/>
    <p:sldMasterId id="2147483768" r:id="rId6"/>
    <p:sldMasterId id="2147483780" r:id="rId7"/>
    <p:sldMasterId id="2147483792" r:id="rId8"/>
    <p:sldMasterId id="2147483804" r:id="rId9"/>
    <p:sldMasterId id="2147483816" r:id="rId10"/>
    <p:sldMasterId id="2147483828" r:id="rId11"/>
    <p:sldMasterId id="2147483840" r:id="rId12"/>
    <p:sldMasterId id="2147483852" r:id="rId13"/>
    <p:sldMasterId id="2147483876" r:id="rId14"/>
    <p:sldMasterId id="2147483888" r:id="rId15"/>
    <p:sldMasterId id="2147483900" r:id="rId16"/>
    <p:sldMasterId id="2147483912" r:id="rId17"/>
    <p:sldMasterId id="2147483924" r:id="rId18"/>
    <p:sldMasterId id="2147483936" r:id="rId19"/>
    <p:sldMasterId id="2147483948" r:id="rId20"/>
    <p:sldMasterId id="2147483960" r:id="rId21"/>
    <p:sldMasterId id="2147483972" r:id="rId22"/>
    <p:sldMasterId id="2147483984" r:id="rId23"/>
    <p:sldMasterId id="2147483996" r:id="rId24"/>
    <p:sldMasterId id="2147484008" r:id="rId25"/>
    <p:sldMasterId id="2147484020" r:id="rId26"/>
    <p:sldMasterId id="2147484032" r:id="rId27"/>
    <p:sldMasterId id="2147484044" r:id="rId28"/>
    <p:sldMasterId id="2147484056" r:id="rId29"/>
    <p:sldMasterId id="2147484068" r:id="rId30"/>
    <p:sldMasterId id="2147484080" r:id="rId31"/>
    <p:sldMasterId id="2147484092" r:id="rId32"/>
    <p:sldMasterId id="2147484104" r:id="rId33"/>
    <p:sldMasterId id="2147484116" r:id="rId34"/>
    <p:sldMasterId id="2147484128" r:id="rId35"/>
    <p:sldMasterId id="2147484140" r:id="rId36"/>
    <p:sldMasterId id="2147484152" r:id="rId37"/>
    <p:sldMasterId id="2147484164" r:id="rId38"/>
  </p:sldMasterIdLst>
  <p:notesMasterIdLst>
    <p:notesMasterId r:id="rId132"/>
  </p:notesMasterIdLst>
  <p:sldIdLst>
    <p:sldId id="256" r:id="rId39"/>
    <p:sldId id="257" r:id="rId40"/>
    <p:sldId id="284" r:id="rId41"/>
    <p:sldId id="258" r:id="rId42"/>
    <p:sldId id="259" r:id="rId43"/>
    <p:sldId id="260" r:id="rId44"/>
    <p:sldId id="261" r:id="rId45"/>
    <p:sldId id="285" r:id="rId46"/>
    <p:sldId id="286" r:id="rId47"/>
    <p:sldId id="287" r:id="rId48"/>
    <p:sldId id="269" r:id="rId49"/>
    <p:sldId id="288" r:id="rId50"/>
    <p:sldId id="301" r:id="rId51"/>
    <p:sldId id="370" r:id="rId52"/>
    <p:sldId id="364" r:id="rId53"/>
    <p:sldId id="289" r:id="rId54"/>
    <p:sldId id="365" r:id="rId55"/>
    <p:sldId id="290" r:id="rId56"/>
    <p:sldId id="366" r:id="rId57"/>
    <p:sldId id="291" r:id="rId58"/>
    <p:sldId id="367" r:id="rId59"/>
    <p:sldId id="292" r:id="rId60"/>
    <p:sldId id="293" r:id="rId61"/>
    <p:sldId id="368" r:id="rId62"/>
    <p:sldId id="294" r:id="rId63"/>
    <p:sldId id="295" r:id="rId64"/>
    <p:sldId id="296" r:id="rId65"/>
    <p:sldId id="297" r:id="rId66"/>
    <p:sldId id="299" r:id="rId67"/>
    <p:sldId id="362" r:id="rId68"/>
    <p:sldId id="363" r:id="rId69"/>
    <p:sldId id="300" r:id="rId70"/>
    <p:sldId id="302" r:id="rId71"/>
    <p:sldId id="371" r:id="rId72"/>
    <p:sldId id="303" r:id="rId73"/>
    <p:sldId id="304" r:id="rId74"/>
    <p:sldId id="305" r:id="rId75"/>
    <p:sldId id="306" r:id="rId76"/>
    <p:sldId id="307" r:id="rId77"/>
    <p:sldId id="308" r:id="rId78"/>
    <p:sldId id="309" r:id="rId79"/>
    <p:sldId id="310" r:id="rId80"/>
    <p:sldId id="311" r:id="rId81"/>
    <p:sldId id="312" r:id="rId82"/>
    <p:sldId id="313" r:id="rId83"/>
    <p:sldId id="314" r:id="rId84"/>
    <p:sldId id="315" r:id="rId85"/>
    <p:sldId id="316" r:id="rId86"/>
    <p:sldId id="317" r:id="rId87"/>
    <p:sldId id="319" r:id="rId88"/>
    <p:sldId id="320" r:id="rId89"/>
    <p:sldId id="324" r:id="rId90"/>
    <p:sldId id="321" r:id="rId91"/>
    <p:sldId id="318" r:id="rId92"/>
    <p:sldId id="322" r:id="rId93"/>
    <p:sldId id="323" r:id="rId94"/>
    <p:sldId id="325" r:id="rId95"/>
    <p:sldId id="327" r:id="rId96"/>
    <p:sldId id="372" r:id="rId97"/>
    <p:sldId id="328" r:id="rId98"/>
    <p:sldId id="329" r:id="rId99"/>
    <p:sldId id="330" r:id="rId100"/>
    <p:sldId id="331" r:id="rId101"/>
    <p:sldId id="332" r:id="rId102"/>
    <p:sldId id="333" r:id="rId103"/>
    <p:sldId id="335" r:id="rId104"/>
    <p:sldId id="336" r:id="rId105"/>
    <p:sldId id="373" r:id="rId106"/>
    <p:sldId id="337" r:id="rId107"/>
    <p:sldId id="338" r:id="rId108"/>
    <p:sldId id="339" r:id="rId109"/>
    <p:sldId id="340" r:id="rId110"/>
    <p:sldId id="341" r:id="rId111"/>
    <p:sldId id="342" r:id="rId112"/>
    <p:sldId id="343" r:id="rId113"/>
    <p:sldId id="344" r:id="rId114"/>
    <p:sldId id="345" r:id="rId115"/>
    <p:sldId id="346" r:id="rId116"/>
    <p:sldId id="347" r:id="rId117"/>
    <p:sldId id="348" r:id="rId118"/>
    <p:sldId id="349" r:id="rId119"/>
    <p:sldId id="350" r:id="rId120"/>
    <p:sldId id="351" r:id="rId121"/>
    <p:sldId id="352" r:id="rId122"/>
    <p:sldId id="353" r:id="rId123"/>
    <p:sldId id="354" r:id="rId124"/>
    <p:sldId id="355" r:id="rId125"/>
    <p:sldId id="356" r:id="rId126"/>
    <p:sldId id="357" r:id="rId127"/>
    <p:sldId id="358" r:id="rId128"/>
    <p:sldId id="359" r:id="rId129"/>
    <p:sldId id="369" r:id="rId130"/>
    <p:sldId id="360" r:id="rId1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660B408-B3CF-4A94-85FC-2B1E0A45F4A2}" styleName="Темный стиль 2 —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91EBBBCC-DAD2-459C-BE2E-F6DE35CF9A28}" styleName="Темный стиль 2 —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Темный стиль 2 — акцент 5/акцент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117" Type="http://schemas.openxmlformats.org/officeDocument/2006/relationships/slide" Target="slides/slide79.xml"/><Relationship Id="rId21" Type="http://schemas.openxmlformats.org/officeDocument/2006/relationships/slideMaster" Target="slideMasters/slideMaster21.xml"/><Relationship Id="rId42" Type="http://schemas.openxmlformats.org/officeDocument/2006/relationships/slide" Target="slides/slide4.xml"/><Relationship Id="rId47" Type="http://schemas.openxmlformats.org/officeDocument/2006/relationships/slide" Target="slides/slide9.xml"/><Relationship Id="rId63" Type="http://schemas.openxmlformats.org/officeDocument/2006/relationships/slide" Target="slides/slide25.xml"/><Relationship Id="rId68" Type="http://schemas.openxmlformats.org/officeDocument/2006/relationships/slide" Target="slides/slide30.xml"/><Relationship Id="rId84" Type="http://schemas.openxmlformats.org/officeDocument/2006/relationships/slide" Target="slides/slide46.xml"/><Relationship Id="rId89" Type="http://schemas.openxmlformats.org/officeDocument/2006/relationships/slide" Target="slides/slide51.xml"/><Relationship Id="rId112" Type="http://schemas.openxmlformats.org/officeDocument/2006/relationships/slide" Target="slides/slide74.xml"/><Relationship Id="rId133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69.xml"/><Relationship Id="rId11" Type="http://schemas.openxmlformats.org/officeDocument/2006/relationships/slideMaster" Target="slideMasters/slideMaster11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53" Type="http://schemas.openxmlformats.org/officeDocument/2006/relationships/slide" Target="slides/slide15.xml"/><Relationship Id="rId58" Type="http://schemas.openxmlformats.org/officeDocument/2006/relationships/slide" Target="slides/slide20.xml"/><Relationship Id="rId74" Type="http://schemas.openxmlformats.org/officeDocument/2006/relationships/slide" Target="slides/slide36.xml"/><Relationship Id="rId79" Type="http://schemas.openxmlformats.org/officeDocument/2006/relationships/slide" Target="slides/slide41.xml"/><Relationship Id="rId102" Type="http://schemas.openxmlformats.org/officeDocument/2006/relationships/slide" Target="slides/slide64.xml"/><Relationship Id="rId123" Type="http://schemas.openxmlformats.org/officeDocument/2006/relationships/slide" Target="slides/slide85.xml"/><Relationship Id="rId128" Type="http://schemas.openxmlformats.org/officeDocument/2006/relationships/slide" Target="slides/slide90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52.xml"/><Relationship Id="rId95" Type="http://schemas.openxmlformats.org/officeDocument/2006/relationships/slide" Target="slides/slide57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" Target="slides/slide5.xml"/><Relationship Id="rId48" Type="http://schemas.openxmlformats.org/officeDocument/2006/relationships/slide" Target="slides/slide10.xml"/><Relationship Id="rId56" Type="http://schemas.openxmlformats.org/officeDocument/2006/relationships/slide" Target="slides/slide18.xml"/><Relationship Id="rId64" Type="http://schemas.openxmlformats.org/officeDocument/2006/relationships/slide" Target="slides/slide26.xml"/><Relationship Id="rId69" Type="http://schemas.openxmlformats.org/officeDocument/2006/relationships/slide" Target="slides/slide31.xml"/><Relationship Id="rId77" Type="http://schemas.openxmlformats.org/officeDocument/2006/relationships/slide" Target="slides/slide39.xml"/><Relationship Id="rId100" Type="http://schemas.openxmlformats.org/officeDocument/2006/relationships/slide" Target="slides/slide62.xml"/><Relationship Id="rId105" Type="http://schemas.openxmlformats.org/officeDocument/2006/relationships/slide" Target="slides/slide67.xml"/><Relationship Id="rId113" Type="http://schemas.openxmlformats.org/officeDocument/2006/relationships/slide" Target="slides/slide75.xml"/><Relationship Id="rId118" Type="http://schemas.openxmlformats.org/officeDocument/2006/relationships/slide" Target="slides/slide80.xml"/><Relationship Id="rId126" Type="http://schemas.openxmlformats.org/officeDocument/2006/relationships/slide" Target="slides/slide88.xml"/><Relationship Id="rId134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13.xml"/><Relationship Id="rId72" Type="http://schemas.openxmlformats.org/officeDocument/2006/relationships/slide" Target="slides/slide34.xml"/><Relationship Id="rId80" Type="http://schemas.openxmlformats.org/officeDocument/2006/relationships/slide" Target="slides/slide42.xml"/><Relationship Id="rId85" Type="http://schemas.openxmlformats.org/officeDocument/2006/relationships/slide" Target="slides/slide47.xml"/><Relationship Id="rId93" Type="http://schemas.openxmlformats.org/officeDocument/2006/relationships/slide" Target="slides/slide55.xml"/><Relationship Id="rId98" Type="http://schemas.openxmlformats.org/officeDocument/2006/relationships/slide" Target="slides/slide60.xml"/><Relationship Id="rId121" Type="http://schemas.openxmlformats.org/officeDocument/2006/relationships/slide" Target="slides/slide83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8.xml"/><Relationship Id="rId59" Type="http://schemas.openxmlformats.org/officeDocument/2006/relationships/slide" Target="slides/slide21.xml"/><Relationship Id="rId67" Type="http://schemas.openxmlformats.org/officeDocument/2006/relationships/slide" Target="slides/slide29.xml"/><Relationship Id="rId103" Type="http://schemas.openxmlformats.org/officeDocument/2006/relationships/slide" Target="slides/slide65.xml"/><Relationship Id="rId108" Type="http://schemas.openxmlformats.org/officeDocument/2006/relationships/slide" Target="slides/slide70.xml"/><Relationship Id="rId116" Type="http://schemas.openxmlformats.org/officeDocument/2006/relationships/slide" Target="slides/slide78.xml"/><Relationship Id="rId124" Type="http://schemas.openxmlformats.org/officeDocument/2006/relationships/slide" Target="slides/slide86.xml"/><Relationship Id="rId129" Type="http://schemas.openxmlformats.org/officeDocument/2006/relationships/slide" Target="slides/slide91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3.xml"/><Relationship Id="rId54" Type="http://schemas.openxmlformats.org/officeDocument/2006/relationships/slide" Target="slides/slide16.xml"/><Relationship Id="rId62" Type="http://schemas.openxmlformats.org/officeDocument/2006/relationships/slide" Target="slides/slide24.xml"/><Relationship Id="rId70" Type="http://schemas.openxmlformats.org/officeDocument/2006/relationships/slide" Target="slides/slide32.xml"/><Relationship Id="rId75" Type="http://schemas.openxmlformats.org/officeDocument/2006/relationships/slide" Target="slides/slide37.xml"/><Relationship Id="rId83" Type="http://schemas.openxmlformats.org/officeDocument/2006/relationships/slide" Target="slides/slide45.xml"/><Relationship Id="rId88" Type="http://schemas.openxmlformats.org/officeDocument/2006/relationships/slide" Target="slides/slide50.xml"/><Relationship Id="rId91" Type="http://schemas.openxmlformats.org/officeDocument/2006/relationships/slide" Target="slides/slide53.xml"/><Relationship Id="rId96" Type="http://schemas.openxmlformats.org/officeDocument/2006/relationships/slide" Target="slides/slide58.xml"/><Relationship Id="rId111" Type="http://schemas.openxmlformats.org/officeDocument/2006/relationships/slide" Target="slides/slide73.xml"/><Relationship Id="rId13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11.xml"/><Relationship Id="rId57" Type="http://schemas.openxmlformats.org/officeDocument/2006/relationships/slide" Target="slides/slide19.xml"/><Relationship Id="rId106" Type="http://schemas.openxmlformats.org/officeDocument/2006/relationships/slide" Target="slides/slide68.xml"/><Relationship Id="rId114" Type="http://schemas.openxmlformats.org/officeDocument/2006/relationships/slide" Target="slides/slide76.xml"/><Relationship Id="rId119" Type="http://schemas.openxmlformats.org/officeDocument/2006/relationships/slide" Target="slides/slide81.xml"/><Relationship Id="rId127" Type="http://schemas.openxmlformats.org/officeDocument/2006/relationships/slide" Target="slides/slide89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" Target="slides/slide6.xml"/><Relationship Id="rId52" Type="http://schemas.openxmlformats.org/officeDocument/2006/relationships/slide" Target="slides/slide14.xml"/><Relationship Id="rId60" Type="http://schemas.openxmlformats.org/officeDocument/2006/relationships/slide" Target="slides/slide22.xml"/><Relationship Id="rId65" Type="http://schemas.openxmlformats.org/officeDocument/2006/relationships/slide" Target="slides/slide27.xml"/><Relationship Id="rId73" Type="http://schemas.openxmlformats.org/officeDocument/2006/relationships/slide" Target="slides/slide35.xml"/><Relationship Id="rId78" Type="http://schemas.openxmlformats.org/officeDocument/2006/relationships/slide" Target="slides/slide40.xml"/><Relationship Id="rId81" Type="http://schemas.openxmlformats.org/officeDocument/2006/relationships/slide" Target="slides/slide43.xml"/><Relationship Id="rId86" Type="http://schemas.openxmlformats.org/officeDocument/2006/relationships/slide" Target="slides/slide48.xml"/><Relationship Id="rId94" Type="http://schemas.openxmlformats.org/officeDocument/2006/relationships/slide" Target="slides/slide56.xml"/><Relationship Id="rId99" Type="http://schemas.openxmlformats.org/officeDocument/2006/relationships/slide" Target="slides/slide61.xml"/><Relationship Id="rId101" Type="http://schemas.openxmlformats.org/officeDocument/2006/relationships/slide" Target="slides/slide63.xml"/><Relationship Id="rId122" Type="http://schemas.openxmlformats.org/officeDocument/2006/relationships/slide" Target="slides/slide84.xml"/><Relationship Id="rId130" Type="http://schemas.openxmlformats.org/officeDocument/2006/relationships/slide" Target="slides/slide92.xml"/><Relationship Id="rId13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.xml"/><Relationship Id="rId109" Type="http://schemas.openxmlformats.org/officeDocument/2006/relationships/slide" Target="slides/slide71.xml"/><Relationship Id="rId34" Type="http://schemas.openxmlformats.org/officeDocument/2006/relationships/slideMaster" Target="slideMasters/slideMaster34.xml"/><Relationship Id="rId50" Type="http://schemas.openxmlformats.org/officeDocument/2006/relationships/slide" Target="slides/slide12.xml"/><Relationship Id="rId55" Type="http://schemas.openxmlformats.org/officeDocument/2006/relationships/slide" Target="slides/slide17.xml"/><Relationship Id="rId76" Type="http://schemas.openxmlformats.org/officeDocument/2006/relationships/slide" Target="slides/slide38.xml"/><Relationship Id="rId97" Type="http://schemas.openxmlformats.org/officeDocument/2006/relationships/slide" Target="slides/slide59.xml"/><Relationship Id="rId104" Type="http://schemas.openxmlformats.org/officeDocument/2006/relationships/slide" Target="slides/slide66.xml"/><Relationship Id="rId120" Type="http://schemas.openxmlformats.org/officeDocument/2006/relationships/slide" Target="slides/slide82.xml"/><Relationship Id="rId125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33.xml"/><Relationship Id="rId92" Type="http://schemas.openxmlformats.org/officeDocument/2006/relationships/slide" Target="slides/slide54.xml"/><Relationship Id="rId2" Type="http://schemas.openxmlformats.org/officeDocument/2006/relationships/slideMaster" Target="slideMasters/slideMaster2.xml"/><Relationship Id="rId29" Type="http://schemas.openxmlformats.org/officeDocument/2006/relationships/slideMaster" Target="slideMasters/slideMaster29.xml"/><Relationship Id="rId24" Type="http://schemas.openxmlformats.org/officeDocument/2006/relationships/slideMaster" Target="slideMasters/slideMaster24.xml"/><Relationship Id="rId40" Type="http://schemas.openxmlformats.org/officeDocument/2006/relationships/slide" Target="slides/slide2.xml"/><Relationship Id="rId45" Type="http://schemas.openxmlformats.org/officeDocument/2006/relationships/slide" Target="slides/slide7.xml"/><Relationship Id="rId66" Type="http://schemas.openxmlformats.org/officeDocument/2006/relationships/slide" Target="slides/slide28.xml"/><Relationship Id="rId87" Type="http://schemas.openxmlformats.org/officeDocument/2006/relationships/slide" Target="slides/slide49.xml"/><Relationship Id="rId110" Type="http://schemas.openxmlformats.org/officeDocument/2006/relationships/slide" Target="slides/slide72.xml"/><Relationship Id="rId115" Type="http://schemas.openxmlformats.org/officeDocument/2006/relationships/slide" Target="slides/slide77.xml"/><Relationship Id="rId131" Type="http://schemas.openxmlformats.org/officeDocument/2006/relationships/slide" Target="slides/slide93.xml"/><Relationship Id="rId136" Type="http://schemas.openxmlformats.org/officeDocument/2006/relationships/tableStyles" Target="tableStyles.xml"/><Relationship Id="rId61" Type="http://schemas.openxmlformats.org/officeDocument/2006/relationships/slide" Target="slides/slide23.xml"/><Relationship Id="rId82" Type="http://schemas.openxmlformats.org/officeDocument/2006/relationships/slide" Target="slides/slide44.xml"/><Relationship Id="rId19" Type="http://schemas.openxmlformats.org/officeDocument/2006/relationships/slideMaster" Target="slideMasters/slideMaster1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image" Target="../media/image6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9009B-DF17-4A88-A343-0FC54E0B2BE5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18D20F-C42F-48EE-BB52-B17AF2A25C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1588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56063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2672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450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699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924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1758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5660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74061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383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Темой</a:t>
            </a:r>
            <a:r>
              <a:rPr lang="ru-RU" baseline="0" dirty="0"/>
              <a:t> моего полевого задания было определено риски Безопасного обращения с медицинскими отходами на </a:t>
            </a:r>
            <a:r>
              <a:rPr lang="ru-RU" baseline="0" dirty="0" err="1"/>
              <a:t>примересвоей</a:t>
            </a:r>
            <a:r>
              <a:rPr lang="ru-RU" baseline="0" dirty="0"/>
              <a:t> организации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38DD5-6849-434B-B5D5-E0D2B2212748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99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3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4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7305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6100026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0047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9385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8271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71996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533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13309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98828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07533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44560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29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7679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9149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31324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19175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6308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6554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3821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4478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783891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5963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972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53488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31090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308086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99141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13101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0138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95795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08428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77427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331664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03391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3634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45577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2023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7059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21259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13720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92055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45658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87051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21916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7645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848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498250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67520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9239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49524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15104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917466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5810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2249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42499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839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09779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28737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21511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8265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51688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73810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247083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1561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285780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4876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354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247062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5990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39416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615965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740496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83801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773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245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4073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87145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069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252128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3529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979449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0468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77968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41903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752502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16073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82475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083948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57475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482624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95492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2365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78937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60332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175598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076595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5148989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6814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003177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40513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339291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2985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36177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3582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63748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46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806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890545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00863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91606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375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0862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7823199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536812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0338716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6845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59011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87269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9557369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3460366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9492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85540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1883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86747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58416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766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292937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6423342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901983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327706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1044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914323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889239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14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25220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6707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134539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380757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621253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70664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94023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7688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096376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0390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1407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5120524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34553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9991602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90725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58393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2316535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834268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45276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858484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93915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0771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983824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34350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882441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156626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97277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484048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2274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377409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75327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400404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3449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2301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8955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25353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097352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096312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771020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541706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121763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7139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4270033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5886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4040830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6636169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336886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64094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81169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4307282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700356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431880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77904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2258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0552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396786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1163291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29036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771234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64537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236161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31470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415564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636080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744730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1168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384904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903905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51889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036938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70954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802854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1606444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365559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7847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191725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98177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644371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6734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346739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00938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4251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322578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103545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243273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792443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386190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53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205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6462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6946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23431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4548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146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09546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485051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671795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787566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73594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8635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456689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794786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092935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19155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073508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6185325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0853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685112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600334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624904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3433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1819655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1474117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067185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4244347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641256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549142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286430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282500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8730807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835331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430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04551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015888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140055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069218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29602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249132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1082230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1244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980184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81430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1459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662605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00232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95127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6548992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36028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09235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3097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864694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230637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35453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0357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364263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35126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100381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37974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407308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817188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169962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8653056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926510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1997772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81345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513318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873109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777966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678687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693281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20394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43361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494334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70796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306282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1255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781544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659263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9062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84327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631141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15772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863700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64628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959114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118086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6453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1908389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255988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76409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84574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783093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982181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958768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1045932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1010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54723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2118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961387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077032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5202388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5474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22493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981282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46688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264763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584668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1665001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152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46772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563832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8582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9026283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7875748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638764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79691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61154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6317128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958335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0417572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554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768083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021005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582593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787905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00565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922846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421873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630958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91860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03948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0198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4960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2723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61633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6454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921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12871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910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90568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3092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92030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90593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82390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1839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1258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335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28894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33987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336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02604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66630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5757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80355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16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20211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519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447064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589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75493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8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5857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4308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998686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30402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9773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255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09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89311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1804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85288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4656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769657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602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15228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4865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42268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7546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0751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58406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8836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0148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98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09253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270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0930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977964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5742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814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5087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66454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13376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356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7130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6.xml"/><Relationship Id="rId3" Type="http://schemas.openxmlformats.org/officeDocument/2006/relationships/slideLayout" Target="../slideLayouts/slideLayout201.xml"/><Relationship Id="rId7" Type="http://schemas.openxmlformats.org/officeDocument/2006/relationships/slideLayout" Target="../slideLayouts/slideLayout205.xml"/><Relationship Id="rId12" Type="http://schemas.openxmlformats.org/officeDocument/2006/relationships/theme" Target="../theme/theme19.xml"/><Relationship Id="rId2" Type="http://schemas.openxmlformats.org/officeDocument/2006/relationships/slideLayout" Target="../slideLayouts/slideLayout200.xml"/><Relationship Id="rId1" Type="http://schemas.openxmlformats.org/officeDocument/2006/relationships/slideLayout" Target="../slideLayouts/slideLayout199.xml"/><Relationship Id="rId6" Type="http://schemas.openxmlformats.org/officeDocument/2006/relationships/slideLayout" Target="../slideLayouts/slideLayout204.xml"/><Relationship Id="rId11" Type="http://schemas.openxmlformats.org/officeDocument/2006/relationships/slideLayout" Target="../slideLayouts/slideLayout209.xml"/><Relationship Id="rId5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208.xml"/><Relationship Id="rId4" Type="http://schemas.openxmlformats.org/officeDocument/2006/relationships/slideLayout" Target="../slideLayouts/slideLayout202.xml"/><Relationship Id="rId9" Type="http://schemas.openxmlformats.org/officeDocument/2006/relationships/slideLayout" Target="../slideLayouts/slideLayout2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7.xml"/><Relationship Id="rId3" Type="http://schemas.openxmlformats.org/officeDocument/2006/relationships/slideLayout" Target="../slideLayouts/slideLayout212.xml"/><Relationship Id="rId7" Type="http://schemas.openxmlformats.org/officeDocument/2006/relationships/slideLayout" Target="../slideLayouts/slideLayout216.xml"/><Relationship Id="rId12" Type="http://schemas.openxmlformats.org/officeDocument/2006/relationships/theme" Target="../theme/theme20.xml"/><Relationship Id="rId2" Type="http://schemas.openxmlformats.org/officeDocument/2006/relationships/slideLayout" Target="../slideLayouts/slideLayout211.xml"/><Relationship Id="rId1" Type="http://schemas.openxmlformats.org/officeDocument/2006/relationships/slideLayout" Target="../slideLayouts/slideLayout210.xml"/><Relationship Id="rId6" Type="http://schemas.openxmlformats.org/officeDocument/2006/relationships/slideLayout" Target="../slideLayouts/slideLayout215.xml"/><Relationship Id="rId11" Type="http://schemas.openxmlformats.org/officeDocument/2006/relationships/slideLayout" Target="../slideLayouts/slideLayout220.xml"/><Relationship Id="rId5" Type="http://schemas.openxmlformats.org/officeDocument/2006/relationships/slideLayout" Target="../slideLayouts/slideLayout214.xml"/><Relationship Id="rId10" Type="http://schemas.openxmlformats.org/officeDocument/2006/relationships/slideLayout" Target="../slideLayouts/slideLayout219.xml"/><Relationship Id="rId4" Type="http://schemas.openxmlformats.org/officeDocument/2006/relationships/slideLayout" Target="../slideLayouts/slideLayout213.xml"/><Relationship Id="rId9" Type="http://schemas.openxmlformats.org/officeDocument/2006/relationships/slideLayout" Target="../slideLayouts/slideLayout218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8.xml"/><Relationship Id="rId3" Type="http://schemas.openxmlformats.org/officeDocument/2006/relationships/slideLayout" Target="../slideLayouts/slideLayout223.xml"/><Relationship Id="rId7" Type="http://schemas.openxmlformats.org/officeDocument/2006/relationships/slideLayout" Target="../slideLayouts/slideLayout227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222.xml"/><Relationship Id="rId1" Type="http://schemas.openxmlformats.org/officeDocument/2006/relationships/slideLayout" Target="../slideLayouts/slideLayout221.xml"/><Relationship Id="rId6" Type="http://schemas.openxmlformats.org/officeDocument/2006/relationships/slideLayout" Target="../slideLayouts/slideLayout226.xml"/><Relationship Id="rId11" Type="http://schemas.openxmlformats.org/officeDocument/2006/relationships/slideLayout" Target="../slideLayouts/slideLayout231.xml"/><Relationship Id="rId5" Type="http://schemas.openxmlformats.org/officeDocument/2006/relationships/slideLayout" Target="../slideLayouts/slideLayout225.xml"/><Relationship Id="rId10" Type="http://schemas.openxmlformats.org/officeDocument/2006/relationships/slideLayout" Target="../slideLayouts/slideLayout230.xml"/><Relationship Id="rId4" Type="http://schemas.openxmlformats.org/officeDocument/2006/relationships/slideLayout" Target="../slideLayouts/slideLayout224.xml"/><Relationship Id="rId9" Type="http://schemas.openxmlformats.org/officeDocument/2006/relationships/slideLayout" Target="../slideLayouts/slideLayout229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9.xml"/><Relationship Id="rId3" Type="http://schemas.openxmlformats.org/officeDocument/2006/relationships/slideLayout" Target="../slideLayouts/slideLayout234.xml"/><Relationship Id="rId7" Type="http://schemas.openxmlformats.org/officeDocument/2006/relationships/slideLayout" Target="../slideLayouts/slideLayout238.xml"/><Relationship Id="rId12" Type="http://schemas.openxmlformats.org/officeDocument/2006/relationships/theme" Target="../theme/theme22.xml"/><Relationship Id="rId2" Type="http://schemas.openxmlformats.org/officeDocument/2006/relationships/slideLayout" Target="../slideLayouts/slideLayout233.xml"/><Relationship Id="rId1" Type="http://schemas.openxmlformats.org/officeDocument/2006/relationships/slideLayout" Target="../slideLayouts/slideLayout232.xml"/><Relationship Id="rId6" Type="http://schemas.openxmlformats.org/officeDocument/2006/relationships/slideLayout" Target="../slideLayouts/slideLayout237.xml"/><Relationship Id="rId11" Type="http://schemas.openxmlformats.org/officeDocument/2006/relationships/slideLayout" Target="../slideLayouts/slideLayout242.xml"/><Relationship Id="rId5" Type="http://schemas.openxmlformats.org/officeDocument/2006/relationships/slideLayout" Target="../slideLayouts/slideLayout236.xml"/><Relationship Id="rId10" Type="http://schemas.openxmlformats.org/officeDocument/2006/relationships/slideLayout" Target="../slideLayouts/slideLayout241.xml"/><Relationship Id="rId4" Type="http://schemas.openxmlformats.org/officeDocument/2006/relationships/slideLayout" Target="../slideLayouts/slideLayout235.xml"/><Relationship Id="rId9" Type="http://schemas.openxmlformats.org/officeDocument/2006/relationships/slideLayout" Target="../slideLayouts/slideLayout240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3" Type="http://schemas.openxmlformats.org/officeDocument/2006/relationships/slideLayout" Target="../slideLayouts/slideLayout245.xml"/><Relationship Id="rId7" Type="http://schemas.openxmlformats.org/officeDocument/2006/relationships/slideLayout" Target="../slideLayouts/slideLayout249.xml"/><Relationship Id="rId12" Type="http://schemas.openxmlformats.org/officeDocument/2006/relationships/theme" Target="../theme/theme23.xml"/><Relationship Id="rId2" Type="http://schemas.openxmlformats.org/officeDocument/2006/relationships/slideLayout" Target="../slideLayouts/slideLayout244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5" Type="http://schemas.openxmlformats.org/officeDocument/2006/relationships/slideLayout" Target="../slideLayouts/slideLayout247.xml"/><Relationship Id="rId10" Type="http://schemas.openxmlformats.org/officeDocument/2006/relationships/slideLayout" Target="../slideLayouts/slideLayout252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3" Type="http://schemas.openxmlformats.org/officeDocument/2006/relationships/slideLayout" Target="../slideLayouts/slideLayout256.xml"/><Relationship Id="rId7" Type="http://schemas.openxmlformats.org/officeDocument/2006/relationships/slideLayout" Target="../slideLayouts/slideLayout260.xml"/><Relationship Id="rId12" Type="http://schemas.openxmlformats.org/officeDocument/2006/relationships/theme" Target="../theme/theme24.xml"/><Relationship Id="rId2" Type="http://schemas.openxmlformats.org/officeDocument/2006/relationships/slideLayout" Target="../slideLayouts/slideLayout255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5" Type="http://schemas.openxmlformats.org/officeDocument/2006/relationships/slideLayout" Target="../slideLayouts/slideLayout258.xml"/><Relationship Id="rId10" Type="http://schemas.openxmlformats.org/officeDocument/2006/relationships/slideLayout" Target="../slideLayouts/slideLayout263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2.xml"/><Relationship Id="rId3" Type="http://schemas.openxmlformats.org/officeDocument/2006/relationships/slideLayout" Target="../slideLayouts/slideLayout267.xml"/><Relationship Id="rId7" Type="http://schemas.openxmlformats.org/officeDocument/2006/relationships/slideLayout" Target="../slideLayouts/slideLayout271.xml"/><Relationship Id="rId12" Type="http://schemas.openxmlformats.org/officeDocument/2006/relationships/theme" Target="../theme/theme25.xml"/><Relationship Id="rId2" Type="http://schemas.openxmlformats.org/officeDocument/2006/relationships/slideLayout" Target="../slideLayouts/slideLayout266.xml"/><Relationship Id="rId1" Type="http://schemas.openxmlformats.org/officeDocument/2006/relationships/slideLayout" Target="../slideLayouts/slideLayout265.xml"/><Relationship Id="rId6" Type="http://schemas.openxmlformats.org/officeDocument/2006/relationships/slideLayout" Target="../slideLayouts/slideLayout270.xml"/><Relationship Id="rId11" Type="http://schemas.openxmlformats.org/officeDocument/2006/relationships/slideLayout" Target="../slideLayouts/slideLayout275.xml"/><Relationship Id="rId5" Type="http://schemas.openxmlformats.org/officeDocument/2006/relationships/slideLayout" Target="../slideLayouts/slideLayout269.xml"/><Relationship Id="rId10" Type="http://schemas.openxmlformats.org/officeDocument/2006/relationships/slideLayout" Target="../slideLayouts/slideLayout274.xml"/><Relationship Id="rId4" Type="http://schemas.openxmlformats.org/officeDocument/2006/relationships/slideLayout" Target="../slideLayouts/slideLayout268.xml"/><Relationship Id="rId9" Type="http://schemas.openxmlformats.org/officeDocument/2006/relationships/slideLayout" Target="../slideLayouts/slideLayout273.xml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78.xml"/><Relationship Id="rId7" Type="http://schemas.openxmlformats.org/officeDocument/2006/relationships/slideLayout" Target="../slideLayouts/slideLayout282.xml"/><Relationship Id="rId12" Type="http://schemas.openxmlformats.org/officeDocument/2006/relationships/theme" Target="../theme/theme26.xml"/><Relationship Id="rId2" Type="http://schemas.openxmlformats.org/officeDocument/2006/relationships/slideLayout" Target="../slideLayouts/slideLayout277.xml"/><Relationship Id="rId1" Type="http://schemas.openxmlformats.org/officeDocument/2006/relationships/slideLayout" Target="../slideLayouts/slideLayout276.xml"/><Relationship Id="rId6" Type="http://schemas.openxmlformats.org/officeDocument/2006/relationships/slideLayout" Target="../slideLayouts/slideLayout281.xml"/><Relationship Id="rId11" Type="http://schemas.openxmlformats.org/officeDocument/2006/relationships/slideLayout" Target="../slideLayouts/slideLayout286.xml"/><Relationship Id="rId5" Type="http://schemas.openxmlformats.org/officeDocument/2006/relationships/slideLayout" Target="../slideLayouts/slideLayout280.xml"/><Relationship Id="rId10" Type="http://schemas.openxmlformats.org/officeDocument/2006/relationships/slideLayout" Target="../slideLayouts/slideLayout285.xml"/><Relationship Id="rId4" Type="http://schemas.openxmlformats.org/officeDocument/2006/relationships/slideLayout" Target="../slideLayouts/slideLayout279.xml"/><Relationship Id="rId9" Type="http://schemas.openxmlformats.org/officeDocument/2006/relationships/slideLayout" Target="../slideLayouts/slideLayout284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4.xml"/><Relationship Id="rId3" Type="http://schemas.openxmlformats.org/officeDocument/2006/relationships/slideLayout" Target="../slideLayouts/slideLayout289.xml"/><Relationship Id="rId7" Type="http://schemas.openxmlformats.org/officeDocument/2006/relationships/slideLayout" Target="../slideLayouts/slideLayout293.xml"/><Relationship Id="rId12" Type="http://schemas.openxmlformats.org/officeDocument/2006/relationships/theme" Target="../theme/theme27.xml"/><Relationship Id="rId2" Type="http://schemas.openxmlformats.org/officeDocument/2006/relationships/slideLayout" Target="../slideLayouts/slideLayout288.xml"/><Relationship Id="rId1" Type="http://schemas.openxmlformats.org/officeDocument/2006/relationships/slideLayout" Target="../slideLayouts/slideLayout287.xml"/><Relationship Id="rId6" Type="http://schemas.openxmlformats.org/officeDocument/2006/relationships/slideLayout" Target="../slideLayouts/slideLayout292.xml"/><Relationship Id="rId11" Type="http://schemas.openxmlformats.org/officeDocument/2006/relationships/slideLayout" Target="../slideLayouts/slideLayout297.xml"/><Relationship Id="rId5" Type="http://schemas.openxmlformats.org/officeDocument/2006/relationships/slideLayout" Target="../slideLayouts/slideLayout291.xml"/><Relationship Id="rId10" Type="http://schemas.openxmlformats.org/officeDocument/2006/relationships/slideLayout" Target="../slideLayouts/slideLayout296.xml"/><Relationship Id="rId4" Type="http://schemas.openxmlformats.org/officeDocument/2006/relationships/slideLayout" Target="../slideLayouts/slideLayout290.xml"/><Relationship Id="rId9" Type="http://schemas.openxmlformats.org/officeDocument/2006/relationships/slideLayout" Target="../slideLayouts/slideLayout295.xml"/></Relationships>
</file>

<file path=ppt/slideMasters/_rels/slideMaster2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5.xml"/><Relationship Id="rId3" Type="http://schemas.openxmlformats.org/officeDocument/2006/relationships/slideLayout" Target="../slideLayouts/slideLayout300.xml"/><Relationship Id="rId7" Type="http://schemas.openxmlformats.org/officeDocument/2006/relationships/slideLayout" Target="../slideLayouts/slideLayout304.xml"/><Relationship Id="rId12" Type="http://schemas.openxmlformats.org/officeDocument/2006/relationships/theme" Target="../theme/theme28.xml"/><Relationship Id="rId2" Type="http://schemas.openxmlformats.org/officeDocument/2006/relationships/slideLayout" Target="../slideLayouts/slideLayout299.xml"/><Relationship Id="rId1" Type="http://schemas.openxmlformats.org/officeDocument/2006/relationships/slideLayout" Target="../slideLayouts/slideLayout298.xml"/><Relationship Id="rId6" Type="http://schemas.openxmlformats.org/officeDocument/2006/relationships/slideLayout" Target="../slideLayouts/slideLayout303.xml"/><Relationship Id="rId11" Type="http://schemas.openxmlformats.org/officeDocument/2006/relationships/slideLayout" Target="../slideLayouts/slideLayout308.xml"/><Relationship Id="rId5" Type="http://schemas.openxmlformats.org/officeDocument/2006/relationships/slideLayout" Target="../slideLayouts/slideLayout302.xml"/><Relationship Id="rId10" Type="http://schemas.openxmlformats.org/officeDocument/2006/relationships/slideLayout" Target="../slideLayouts/slideLayout307.xml"/><Relationship Id="rId4" Type="http://schemas.openxmlformats.org/officeDocument/2006/relationships/slideLayout" Target="../slideLayouts/slideLayout301.xml"/><Relationship Id="rId9" Type="http://schemas.openxmlformats.org/officeDocument/2006/relationships/slideLayout" Target="../slideLayouts/slideLayout306.xml"/></Relationships>
</file>

<file path=ppt/slideMasters/_rels/slideMaster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6.xml"/><Relationship Id="rId3" Type="http://schemas.openxmlformats.org/officeDocument/2006/relationships/slideLayout" Target="../slideLayouts/slideLayout311.xml"/><Relationship Id="rId7" Type="http://schemas.openxmlformats.org/officeDocument/2006/relationships/slideLayout" Target="../slideLayouts/slideLayout315.xml"/><Relationship Id="rId12" Type="http://schemas.openxmlformats.org/officeDocument/2006/relationships/theme" Target="../theme/theme29.xml"/><Relationship Id="rId2" Type="http://schemas.openxmlformats.org/officeDocument/2006/relationships/slideLayout" Target="../slideLayouts/slideLayout310.xml"/><Relationship Id="rId1" Type="http://schemas.openxmlformats.org/officeDocument/2006/relationships/slideLayout" Target="../slideLayouts/slideLayout309.xml"/><Relationship Id="rId6" Type="http://schemas.openxmlformats.org/officeDocument/2006/relationships/slideLayout" Target="../slideLayouts/slideLayout314.xml"/><Relationship Id="rId11" Type="http://schemas.openxmlformats.org/officeDocument/2006/relationships/slideLayout" Target="../slideLayouts/slideLayout319.xml"/><Relationship Id="rId5" Type="http://schemas.openxmlformats.org/officeDocument/2006/relationships/slideLayout" Target="../slideLayouts/slideLayout313.xml"/><Relationship Id="rId10" Type="http://schemas.openxmlformats.org/officeDocument/2006/relationships/slideLayout" Target="../slideLayouts/slideLayout318.xml"/><Relationship Id="rId4" Type="http://schemas.openxmlformats.org/officeDocument/2006/relationships/slideLayout" Target="../slideLayouts/slideLayout312.xml"/><Relationship Id="rId9" Type="http://schemas.openxmlformats.org/officeDocument/2006/relationships/slideLayout" Target="../slideLayouts/slideLayout3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7.xml"/><Relationship Id="rId3" Type="http://schemas.openxmlformats.org/officeDocument/2006/relationships/slideLayout" Target="../slideLayouts/slideLayout322.xml"/><Relationship Id="rId7" Type="http://schemas.openxmlformats.org/officeDocument/2006/relationships/slideLayout" Target="../slideLayouts/slideLayout326.xml"/><Relationship Id="rId12" Type="http://schemas.openxmlformats.org/officeDocument/2006/relationships/theme" Target="../theme/theme30.xml"/><Relationship Id="rId2" Type="http://schemas.openxmlformats.org/officeDocument/2006/relationships/slideLayout" Target="../slideLayouts/slideLayout321.xml"/><Relationship Id="rId1" Type="http://schemas.openxmlformats.org/officeDocument/2006/relationships/slideLayout" Target="../slideLayouts/slideLayout320.xml"/><Relationship Id="rId6" Type="http://schemas.openxmlformats.org/officeDocument/2006/relationships/slideLayout" Target="../slideLayouts/slideLayout325.xml"/><Relationship Id="rId11" Type="http://schemas.openxmlformats.org/officeDocument/2006/relationships/slideLayout" Target="../slideLayouts/slideLayout330.xml"/><Relationship Id="rId5" Type="http://schemas.openxmlformats.org/officeDocument/2006/relationships/slideLayout" Target="../slideLayouts/slideLayout324.xml"/><Relationship Id="rId10" Type="http://schemas.openxmlformats.org/officeDocument/2006/relationships/slideLayout" Target="../slideLayouts/slideLayout329.xml"/><Relationship Id="rId4" Type="http://schemas.openxmlformats.org/officeDocument/2006/relationships/slideLayout" Target="../slideLayouts/slideLayout323.xml"/><Relationship Id="rId9" Type="http://schemas.openxmlformats.org/officeDocument/2006/relationships/slideLayout" Target="../slideLayouts/slideLayout328.xml"/></Relationships>
</file>

<file path=ppt/slideMasters/_rels/slideMaster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8.xml"/><Relationship Id="rId3" Type="http://schemas.openxmlformats.org/officeDocument/2006/relationships/slideLayout" Target="../slideLayouts/slideLayout333.xml"/><Relationship Id="rId7" Type="http://schemas.openxmlformats.org/officeDocument/2006/relationships/slideLayout" Target="../slideLayouts/slideLayout337.xml"/><Relationship Id="rId12" Type="http://schemas.openxmlformats.org/officeDocument/2006/relationships/theme" Target="../theme/theme31.xml"/><Relationship Id="rId2" Type="http://schemas.openxmlformats.org/officeDocument/2006/relationships/slideLayout" Target="../slideLayouts/slideLayout332.xml"/><Relationship Id="rId1" Type="http://schemas.openxmlformats.org/officeDocument/2006/relationships/slideLayout" Target="../slideLayouts/slideLayout331.xml"/><Relationship Id="rId6" Type="http://schemas.openxmlformats.org/officeDocument/2006/relationships/slideLayout" Target="../slideLayouts/slideLayout336.xml"/><Relationship Id="rId11" Type="http://schemas.openxmlformats.org/officeDocument/2006/relationships/slideLayout" Target="../slideLayouts/slideLayout341.xml"/><Relationship Id="rId5" Type="http://schemas.openxmlformats.org/officeDocument/2006/relationships/slideLayout" Target="../slideLayouts/slideLayout335.xml"/><Relationship Id="rId10" Type="http://schemas.openxmlformats.org/officeDocument/2006/relationships/slideLayout" Target="../slideLayouts/slideLayout340.xml"/><Relationship Id="rId4" Type="http://schemas.openxmlformats.org/officeDocument/2006/relationships/slideLayout" Target="../slideLayouts/slideLayout334.xml"/><Relationship Id="rId9" Type="http://schemas.openxmlformats.org/officeDocument/2006/relationships/slideLayout" Target="../slideLayouts/slideLayout339.xml"/></Relationships>
</file>

<file path=ppt/slideMasters/_rels/slideMaster3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9.xml"/><Relationship Id="rId3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48.xml"/><Relationship Id="rId12" Type="http://schemas.openxmlformats.org/officeDocument/2006/relationships/theme" Target="../theme/theme32.xml"/><Relationship Id="rId2" Type="http://schemas.openxmlformats.org/officeDocument/2006/relationships/slideLayout" Target="../slideLayouts/slideLayout343.xml"/><Relationship Id="rId1" Type="http://schemas.openxmlformats.org/officeDocument/2006/relationships/slideLayout" Target="../slideLayouts/slideLayout342.xml"/><Relationship Id="rId6" Type="http://schemas.openxmlformats.org/officeDocument/2006/relationships/slideLayout" Target="../slideLayouts/slideLayout347.xml"/><Relationship Id="rId11" Type="http://schemas.openxmlformats.org/officeDocument/2006/relationships/slideLayout" Target="../slideLayouts/slideLayout352.xml"/><Relationship Id="rId5" Type="http://schemas.openxmlformats.org/officeDocument/2006/relationships/slideLayout" Target="../slideLayouts/slideLayout346.xml"/><Relationship Id="rId10" Type="http://schemas.openxmlformats.org/officeDocument/2006/relationships/slideLayout" Target="../slideLayouts/slideLayout351.xml"/><Relationship Id="rId4" Type="http://schemas.openxmlformats.org/officeDocument/2006/relationships/slideLayout" Target="../slideLayouts/slideLayout345.xml"/><Relationship Id="rId9" Type="http://schemas.openxmlformats.org/officeDocument/2006/relationships/slideLayout" Target="../slideLayouts/slideLayout350.xml"/></Relationships>
</file>

<file path=ppt/slideMasters/_rels/slideMaster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0.xml"/><Relationship Id="rId3" Type="http://schemas.openxmlformats.org/officeDocument/2006/relationships/slideLayout" Target="../slideLayouts/slideLayout355.xml"/><Relationship Id="rId7" Type="http://schemas.openxmlformats.org/officeDocument/2006/relationships/slideLayout" Target="../slideLayouts/slideLayout359.xml"/><Relationship Id="rId12" Type="http://schemas.openxmlformats.org/officeDocument/2006/relationships/theme" Target="../theme/theme33.xml"/><Relationship Id="rId2" Type="http://schemas.openxmlformats.org/officeDocument/2006/relationships/slideLayout" Target="../slideLayouts/slideLayout354.xml"/><Relationship Id="rId1" Type="http://schemas.openxmlformats.org/officeDocument/2006/relationships/slideLayout" Target="../slideLayouts/slideLayout353.xml"/><Relationship Id="rId6" Type="http://schemas.openxmlformats.org/officeDocument/2006/relationships/slideLayout" Target="../slideLayouts/slideLayout358.xml"/><Relationship Id="rId11" Type="http://schemas.openxmlformats.org/officeDocument/2006/relationships/slideLayout" Target="../slideLayouts/slideLayout363.xml"/><Relationship Id="rId5" Type="http://schemas.openxmlformats.org/officeDocument/2006/relationships/slideLayout" Target="../slideLayouts/slideLayout357.xml"/><Relationship Id="rId10" Type="http://schemas.openxmlformats.org/officeDocument/2006/relationships/slideLayout" Target="../slideLayouts/slideLayout362.xml"/><Relationship Id="rId4" Type="http://schemas.openxmlformats.org/officeDocument/2006/relationships/slideLayout" Target="../slideLayouts/slideLayout356.xml"/><Relationship Id="rId9" Type="http://schemas.openxmlformats.org/officeDocument/2006/relationships/slideLayout" Target="../slideLayouts/slideLayout361.xml"/></Relationships>
</file>

<file path=ppt/slideMasters/_rels/slideMaster3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1.xml"/><Relationship Id="rId3" Type="http://schemas.openxmlformats.org/officeDocument/2006/relationships/slideLayout" Target="../slideLayouts/slideLayout366.xml"/><Relationship Id="rId7" Type="http://schemas.openxmlformats.org/officeDocument/2006/relationships/slideLayout" Target="../slideLayouts/slideLayout370.xml"/><Relationship Id="rId12" Type="http://schemas.openxmlformats.org/officeDocument/2006/relationships/theme" Target="../theme/theme34.xml"/><Relationship Id="rId2" Type="http://schemas.openxmlformats.org/officeDocument/2006/relationships/slideLayout" Target="../slideLayouts/slideLayout365.xml"/><Relationship Id="rId1" Type="http://schemas.openxmlformats.org/officeDocument/2006/relationships/slideLayout" Target="../slideLayouts/slideLayout364.xml"/><Relationship Id="rId6" Type="http://schemas.openxmlformats.org/officeDocument/2006/relationships/slideLayout" Target="../slideLayouts/slideLayout369.xml"/><Relationship Id="rId11" Type="http://schemas.openxmlformats.org/officeDocument/2006/relationships/slideLayout" Target="../slideLayouts/slideLayout374.xml"/><Relationship Id="rId5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73.xml"/><Relationship Id="rId4" Type="http://schemas.openxmlformats.org/officeDocument/2006/relationships/slideLayout" Target="../slideLayouts/slideLayout367.xml"/><Relationship Id="rId9" Type="http://schemas.openxmlformats.org/officeDocument/2006/relationships/slideLayout" Target="../slideLayouts/slideLayout372.xml"/></Relationships>
</file>

<file path=ppt/slideMasters/_rels/slideMaster3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2.xml"/><Relationship Id="rId3" Type="http://schemas.openxmlformats.org/officeDocument/2006/relationships/slideLayout" Target="../slideLayouts/slideLayout377.xml"/><Relationship Id="rId7" Type="http://schemas.openxmlformats.org/officeDocument/2006/relationships/slideLayout" Target="../slideLayouts/slideLayout381.xml"/><Relationship Id="rId12" Type="http://schemas.openxmlformats.org/officeDocument/2006/relationships/theme" Target="../theme/theme35.xml"/><Relationship Id="rId2" Type="http://schemas.openxmlformats.org/officeDocument/2006/relationships/slideLayout" Target="../slideLayouts/slideLayout376.xml"/><Relationship Id="rId1" Type="http://schemas.openxmlformats.org/officeDocument/2006/relationships/slideLayout" Target="../slideLayouts/slideLayout375.xml"/><Relationship Id="rId6" Type="http://schemas.openxmlformats.org/officeDocument/2006/relationships/slideLayout" Target="../slideLayouts/slideLayout380.xml"/><Relationship Id="rId11" Type="http://schemas.openxmlformats.org/officeDocument/2006/relationships/slideLayout" Target="../slideLayouts/slideLayout385.xml"/><Relationship Id="rId5" Type="http://schemas.openxmlformats.org/officeDocument/2006/relationships/slideLayout" Target="../slideLayouts/slideLayout379.xml"/><Relationship Id="rId10" Type="http://schemas.openxmlformats.org/officeDocument/2006/relationships/slideLayout" Target="../slideLayouts/slideLayout384.xml"/><Relationship Id="rId4" Type="http://schemas.openxmlformats.org/officeDocument/2006/relationships/slideLayout" Target="../slideLayouts/slideLayout378.xml"/><Relationship Id="rId9" Type="http://schemas.openxmlformats.org/officeDocument/2006/relationships/slideLayout" Target="../slideLayouts/slideLayout383.xml"/></Relationships>
</file>

<file path=ppt/slideMasters/_rels/slideMaster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3.xml"/><Relationship Id="rId3" Type="http://schemas.openxmlformats.org/officeDocument/2006/relationships/slideLayout" Target="../slideLayouts/slideLayout388.xml"/><Relationship Id="rId7" Type="http://schemas.openxmlformats.org/officeDocument/2006/relationships/slideLayout" Target="../slideLayouts/slideLayout392.xml"/><Relationship Id="rId12" Type="http://schemas.openxmlformats.org/officeDocument/2006/relationships/theme" Target="../theme/theme36.xml"/><Relationship Id="rId2" Type="http://schemas.openxmlformats.org/officeDocument/2006/relationships/slideLayout" Target="../slideLayouts/slideLayout387.xml"/><Relationship Id="rId1" Type="http://schemas.openxmlformats.org/officeDocument/2006/relationships/slideLayout" Target="../slideLayouts/slideLayout386.xml"/><Relationship Id="rId6" Type="http://schemas.openxmlformats.org/officeDocument/2006/relationships/slideLayout" Target="../slideLayouts/slideLayout391.xml"/><Relationship Id="rId11" Type="http://schemas.openxmlformats.org/officeDocument/2006/relationships/slideLayout" Target="../slideLayouts/slideLayout396.xml"/><Relationship Id="rId5" Type="http://schemas.openxmlformats.org/officeDocument/2006/relationships/slideLayout" Target="../slideLayouts/slideLayout390.xml"/><Relationship Id="rId10" Type="http://schemas.openxmlformats.org/officeDocument/2006/relationships/slideLayout" Target="../slideLayouts/slideLayout395.xml"/><Relationship Id="rId4" Type="http://schemas.openxmlformats.org/officeDocument/2006/relationships/slideLayout" Target="../slideLayouts/slideLayout389.xml"/><Relationship Id="rId9" Type="http://schemas.openxmlformats.org/officeDocument/2006/relationships/slideLayout" Target="../slideLayouts/slideLayout394.xml"/></Relationships>
</file>

<file path=ppt/slideMasters/_rels/slideMaster3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4.xml"/><Relationship Id="rId3" Type="http://schemas.openxmlformats.org/officeDocument/2006/relationships/slideLayout" Target="../slideLayouts/slideLayout399.xml"/><Relationship Id="rId7" Type="http://schemas.openxmlformats.org/officeDocument/2006/relationships/slideLayout" Target="../slideLayouts/slideLayout403.xml"/><Relationship Id="rId12" Type="http://schemas.openxmlformats.org/officeDocument/2006/relationships/theme" Target="../theme/theme37.xml"/><Relationship Id="rId2" Type="http://schemas.openxmlformats.org/officeDocument/2006/relationships/slideLayout" Target="../slideLayouts/slideLayout398.xml"/><Relationship Id="rId1" Type="http://schemas.openxmlformats.org/officeDocument/2006/relationships/slideLayout" Target="../slideLayouts/slideLayout397.xml"/><Relationship Id="rId6" Type="http://schemas.openxmlformats.org/officeDocument/2006/relationships/slideLayout" Target="../slideLayouts/slideLayout402.xml"/><Relationship Id="rId11" Type="http://schemas.openxmlformats.org/officeDocument/2006/relationships/slideLayout" Target="../slideLayouts/slideLayout407.xml"/><Relationship Id="rId5" Type="http://schemas.openxmlformats.org/officeDocument/2006/relationships/slideLayout" Target="../slideLayouts/slideLayout401.xml"/><Relationship Id="rId10" Type="http://schemas.openxmlformats.org/officeDocument/2006/relationships/slideLayout" Target="../slideLayouts/slideLayout406.xml"/><Relationship Id="rId4" Type="http://schemas.openxmlformats.org/officeDocument/2006/relationships/slideLayout" Target="../slideLayouts/slideLayout400.xml"/><Relationship Id="rId9" Type="http://schemas.openxmlformats.org/officeDocument/2006/relationships/slideLayout" Target="../slideLayouts/slideLayout405.xml"/></Relationships>
</file>

<file path=ppt/slideMasters/_rels/slideMaster3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5.xml"/><Relationship Id="rId3" Type="http://schemas.openxmlformats.org/officeDocument/2006/relationships/slideLayout" Target="../slideLayouts/slideLayout410.xml"/><Relationship Id="rId7" Type="http://schemas.openxmlformats.org/officeDocument/2006/relationships/slideLayout" Target="../slideLayouts/slideLayout414.xml"/><Relationship Id="rId12" Type="http://schemas.openxmlformats.org/officeDocument/2006/relationships/theme" Target="../theme/theme38.xml"/><Relationship Id="rId2" Type="http://schemas.openxmlformats.org/officeDocument/2006/relationships/slideLayout" Target="../slideLayouts/slideLayout409.xml"/><Relationship Id="rId1" Type="http://schemas.openxmlformats.org/officeDocument/2006/relationships/slideLayout" Target="../slideLayouts/slideLayout408.xml"/><Relationship Id="rId6" Type="http://schemas.openxmlformats.org/officeDocument/2006/relationships/slideLayout" Target="../slideLayouts/slideLayout413.xml"/><Relationship Id="rId11" Type="http://schemas.openxmlformats.org/officeDocument/2006/relationships/slideLayout" Target="../slideLayouts/slideLayout418.xml"/><Relationship Id="rId5" Type="http://schemas.openxmlformats.org/officeDocument/2006/relationships/slideLayout" Target="../slideLayouts/slideLayout412.xml"/><Relationship Id="rId10" Type="http://schemas.openxmlformats.org/officeDocument/2006/relationships/slideLayout" Target="../slideLayouts/slideLayout417.xml"/><Relationship Id="rId4" Type="http://schemas.openxmlformats.org/officeDocument/2006/relationships/slideLayout" Target="../slideLayouts/slideLayout411.xml"/><Relationship Id="rId9" Type="http://schemas.openxmlformats.org/officeDocument/2006/relationships/slideLayout" Target="../slideLayouts/slideLayout41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/>
              <a:t>01.08.2022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276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9812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107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60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234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638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12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204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40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22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12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0721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703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587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578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1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86" r:id="rId2"/>
    <p:sldLayoutId id="2147483987" r:id="rId3"/>
    <p:sldLayoutId id="2147483988" r:id="rId4"/>
    <p:sldLayoutId id="2147483989" r:id="rId5"/>
    <p:sldLayoutId id="2147483990" r:id="rId6"/>
    <p:sldLayoutId id="2147483991" r:id="rId7"/>
    <p:sldLayoutId id="2147483992" r:id="rId8"/>
    <p:sldLayoutId id="2147483993" r:id="rId9"/>
    <p:sldLayoutId id="2147483994" r:id="rId10"/>
    <p:sldLayoutId id="21474839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02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650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9" r:id="rId1"/>
    <p:sldLayoutId id="2147484010" r:id="rId2"/>
    <p:sldLayoutId id="2147484011" r:id="rId3"/>
    <p:sldLayoutId id="2147484012" r:id="rId4"/>
    <p:sldLayoutId id="2147484013" r:id="rId5"/>
    <p:sldLayoutId id="2147484014" r:id="rId6"/>
    <p:sldLayoutId id="2147484015" r:id="rId7"/>
    <p:sldLayoutId id="2147484016" r:id="rId8"/>
    <p:sldLayoutId id="2147484017" r:id="rId9"/>
    <p:sldLayoutId id="2147484018" r:id="rId10"/>
    <p:sldLayoutId id="214748401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169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  <p:sldLayoutId id="2147484026" r:id="rId6"/>
    <p:sldLayoutId id="2147484027" r:id="rId7"/>
    <p:sldLayoutId id="2147484028" r:id="rId8"/>
    <p:sldLayoutId id="2147484029" r:id="rId9"/>
    <p:sldLayoutId id="2147484030" r:id="rId10"/>
    <p:sldLayoutId id="214748403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161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6573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0904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234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852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9454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704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242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615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06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727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17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3" r:id="rId1"/>
    <p:sldLayoutId id="2147484154" r:id="rId2"/>
    <p:sldLayoutId id="2147484155" r:id="rId3"/>
    <p:sldLayoutId id="2147484156" r:id="rId4"/>
    <p:sldLayoutId id="2147484157" r:id="rId5"/>
    <p:sldLayoutId id="2147484158" r:id="rId6"/>
    <p:sldLayoutId id="2147484159" r:id="rId7"/>
    <p:sldLayoutId id="2147484160" r:id="rId8"/>
    <p:sldLayoutId id="2147484161" r:id="rId9"/>
    <p:sldLayoutId id="2147484162" r:id="rId10"/>
    <p:sldLayoutId id="214748416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2762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7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099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197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70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510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87B41C-EF83-4AB3-BFA3-AF7AF0F7960B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01.08.2022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5D60E-445F-43E0-A467-EEC440DDDA2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97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4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4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4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9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0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3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50.xml"/><Relationship Id="rId4" Type="http://schemas.openxmlformats.org/officeDocument/2006/relationships/image" Target="../media/image3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6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8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9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0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1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2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3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34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60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37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8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8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00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1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60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09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hls.kz/" TargetMode="External"/><Relationship Id="rId7" Type="http://schemas.openxmlformats.org/officeDocument/2006/relationships/hyperlink" Target="https://upravlenie-proektami.ru/metod-galstuk-babochka-dlya-ocenki-riskov" TargetMode="External"/><Relationship Id="rId2" Type="http://schemas.openxmlformats.org/officeDocument/2006/relationships/hyperlink" Target="https://www.zdrav.ru/articles/4293657933-17-m10-14-kategoriyu-riska-meditsinskoy-organizatsii" TargetMode="External"/><Relationship Id="rId1" Type="http://schemas.openxmlformats.org/officeDocument/2006/relationships/slideLayout" Target="../slideLayouts/slideLayout409.xml"/><Relationship Id="rId6" Type="http://schemas.openxmlformats.org/officeDocument/2006/relationships/hyperlink" Target="https://images.app.goo.gl/YuQYMdHhKxK97Mi98" TargetMode="External"/><Relationship Id="rId5" Type="http://schemas.openxmlformats.org/officeDocument/2006/relationships/hyperlink" Target="https://studme.org/97810/etika_i_estetika/opredelenie_riska" TargetMode="External"/><Relationship Id="rId4" Type="http://schemas.openxmlformats.org/officeDocument/2006/relationships/hyperlink" Target="https://europa.eu/capacity4dev/file/92454/download?token=s1PqGjf3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9.xml"/><Relationship Id="rId4" Type="http://schemas.openxmlformats.org/officeDocument/2006/relationships/hyperlink" Target="https://hls.k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7504" y="3212976"/>
            <a:ext cx="3960441" cy="3197073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Ментор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врач эпидемиолог высшей категории, магистр ОЗ 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 Анна Сергеевна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972607"/>
            <a:ext cx="8496944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200" b="1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Риски в инфекционном контроле. Оценка рисков и составление плана по снижению инфекционных рисков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1" r="-176" b="86027"/>
          <a:stretch/>
        </p:blipFill>
        <p:spPr>
          <a:xfrm>
            <a:off x="323528" y="0"/>
            <a:ext cx="8280920" cy="1340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одзаголовок 2"/>
          <p:cNvSpPr txBox="1">
            <a:spLocks/>
          </p:cNvSpPr>
          <p:nvPr/>
        </p:nvSpPr>
        <p:spPr>
          <a:xfrm>
            <a:off x="4211960" y="3212976"/>
            <a:ext cx="4752528" cy="345638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Врачи эпидемиологи </a:t>
            </a:r>
          </a:p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Ратова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Гулнур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Акмурзиновна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«МФ Гиппократ г. Караганда»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Серикбаева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Рилия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Илгизовна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«БСМП </a:t>
            </a:r>
            <a:r>
              <a:rPr lang="ru-RU" sz="21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г.Семей</a:t>
            </a:r>
            <a:r>
              <a:rPr lang="ru-RU" sz="21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Еримбетова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Жаннат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Тыныштыкбаевна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«Городская многопрофильная больница г. Уральск»</a:t>
            </a:r>
          </a:p>
          <a:p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Адылбаева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Гульмира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Талгатовна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3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«ВКОБ»УЗ ВКО</a:t>
            </a:r>
            <a:endParaRPr lang="ru-RU" sz="2800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835781" y="6429449"/>
            <a:ext cx="2608343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3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4-15 июля 2022 год</a:t>
            </a:r>
            <a:endParaRPr lang="ru-RU" sz="2800" b="1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53747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51520" y="764704"/>
            <a:ext cx="8352928" cy="16002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Методология оценивания рисков</a:t>
            </a:r>
            <a:r>
              <a:rPr lang="ru-RU" dirty="0"/>
              <a:t/>
            </a:r>
            <a:br>
              <a:rPr lang="ru-RU" dirty="0"/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4743717"/>
              </p:ext>
            </p:extLst>
          </p:nvPr>
        </p:nvGraphicFramePr>
        <p:xfrm>
          <a:off x="323528" y="1988840"/>
          <a:ext cx="8568954" cy="2629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24136">
                  <a:extLst>
                    <a:ext uri="{9D8B030D-6E8A-4147-A177-3AD203B41FA5}">
                      <a16:colId xmlns="" xmlns:a16="http://schemas.microsoft.com/office/drawing/2014/main" val="399212965"/>
                    </a:ext>
                  </a:extLst>
                </a:gridCol>
                <a:gridCol w="1364123">
                  <a:extLst>
                    <a:ext uri="{9D8B030D-6E8A-4147-A177-3AD203B41FA5}">
                      <a16:colId xmlns="" xmlns:a16="http://schemas.microsoft.com/office/drawing/2014/main" val="3786409674"/>
                    </a:ext>
                  </a:extLst>
                </a:gridCol>
                <a:gridCol w="1084149">
                  <a:extLst>
                    <a:ext uri="{9D8B030D-6E8A-4147-A177-3AD203B41FA5}">
                      <a16:colId xmlns="" xmlns:a16="http://schemas.microsoft.com/office/drawing/2014/main" val="2906420302"/>
                    </a:ext>
                  </a:extLst>
                </a:gridCol>
                <a:gridCol w="1440160">
                  <a:extLst>
                    <a:ext uri="{9D8B030D-6E8A-4147-A177-3AD203B41FA5}">
                      <a16:colId xmlns="" xmlns:a16="http://schemas.microsoft.com/office/drawing/2014/main" val="993901575"/>
                    </a:ext>
                  </a:extLst>
                </a:gridCol>
                <a:gridCol w="1224136">
                  <a:extLst>
                    <a:ext uri="{9D8B030D-6E8A-4147-A177-3AD203B41FA5}">
                      <a16:colId xmlns="" xmlns:a16="http://schemas.microsoft.com/office/drawing/2014/main" val="20552159"/>
                    </a:ext>
                  </a:extLst>
                </a:gridCol>
                <a:gridCol w="864096">
                  <a:extLst>
                    <a:ext uri="{9D8B030D-6E8A-4147-A177-3AD203B41FA5}">
                      <a16:colId xmlns="" xmlns:a16="http://schemas.microsoft.com/office/drawing/2014/main" val="1732227206"/>
                    </a:ext>
                  </a:extLst>
                </a:gridCol>
                <a:gridCol w="1368154">
                  <a:extLst>
                    <a:ext uri="{9D8B030D-6E8A-4147-A177-3AD203B41FA5}">
                      <a16:colId xmlns="" xmlns:a16="http://schemas.microsoft.com/office/drawing/2014/main" val="24833767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Качественная оценка вероятности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Описание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Ничтожная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Катастрофический 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455344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822236784"/>
                  </a:ext>
                </a:extLst>
              </a:tr>
              <a:tr h="30135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629385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редко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709195"/>
                  </a:ext>
                </a:extLst>
              </a:tr>
              <a:tr h="33311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45594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87177589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036968"/>
              </p:ext>
            </p:extLst>
          </p:nvPr>
        </p:nvGraphicFramePr>
        <p:xfrm>
          <a:off x="323526" y="5192306"/>
          <a:ext cx="8568956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9">
                  <a:extLst>
                    <a:ext uri="{9D8B030D-6E8A-4147-A177-3AD203B41FA5}">
                      <a16:colId xmlns="" xmlns:a16="http://schemas.microsoft.com/office/drawing/2014/main" val="2045494338"/>
                    </a:ext>
                  </a:extLst>
                </a:gridCol>
                <a:gridCol w="2142239">
                  <a:extLst>
                    <a:ext uri="{9D8B030D-6E8A-4147-A177-3AD203B41FA5}">
                      <a16:colId xmlns="" xmlns:a16="http://schemas.microsoft.com/office/drawing/2014/main" val="486254836"/>
                    </a:ext>
                  </a:extLst>
                </a:gridCol>
                <a:gridCol w="2142239">
                  <a:extLst>
                    <a:ext uri="{9D8B030D-6E8A-4147-A177-3AD203B41FA5}">
                      <a16:colId xmlns="" xmlns:a16="http://schemas.microsoft.com/office/drawing/2014/main" val="2734714096"/>
                    </a:ext>
                  </a:extLst>
                </a:gridCol>
                <a:gridCol w="2142239">
                  <a:extLst>
                    <a:ext uri="{9D8B030D-6E8A-4147-A177-3AD203B41FA5}">
                      <a16:colId xmlns="" xmlns:a16="http://schemas.microsoft.com/office/drawing/2014/main" val="13274214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  <a:r>
                        <a:rPr lang="ru-RU" sz="1400" b="1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высокий риск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43470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1-5</a:t>
                      </a: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6-10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11-15</a:t>
                      </a:r>
                    </a:p>
                  </a:txBody>
                  <a:tcP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16-25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41281444"/>
                  </a:ext>
                </a:extLst>
              </a:tr>
            </a:tbl>
          </a:graphicData>
        </a:graphic>
      </p:graphicFrame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700" y="224644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4203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547664" y="355074"/>
            <a:ext cx="734481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indent="539750"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690563" algn="l"/>
                <a:tab pos="2960688" algn="ct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90563" algn="l"/>
                <a:tab pos="2960688" algn="ctr"/>
              </a:tabLst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соответствии с полученным баллом может быть определена </a:t>
            </a:r>
            <a:b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ln>
                  <a:noFill/>
                </a:ln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kumimoji="0" lang="ru-RU" altLang="ru-RU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общая значимость риска: </a:t>
            </a:r>
            <a:endParaRPr kumimoji="0" lang="ru-RU" altLang="ru-RU" sz="8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indent="0" defTabSz="914400">
              <a:lnSpc>
                <a:spcPct val="100000"/>
              </a:lnSpc>
            </a:pP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16 до 25 баллов наивысшая значимость риска; </a:t>
            </a:r>
            <a: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11 до 15 баллов –  высокая значимость риска; </a:t>
            </a:r>
            <a: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от 6 до 10 баллов – средняя значимость риска; </a:t>
            </a:r>
            <a: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8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 5 баллов – низкая значимость риска.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3356992"/>
            <a:ext cx="885698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Приоритетность проведения мероприятий по управлению отдельными рисками устанавливается в зависимости от цветовой области, в которой расположился риск: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красная область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очень высокий приоритет мероприятий по управлению рисками; 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оранжевая область </a:t>
            </a:r>
            <a:r>
              <a:rPr lang="ru-RU" dirty="0">
                <a:solidFill>
                  <a:srgbClr val="FFC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высокий приоритет мероприятий по управлению рисками; </a:t>
            </a:r>
            <a:endParaRPr lang="ru-RU" sz="1600" dirty="0">
              <a:solidFill>
                <a:srgbClr val="FFC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желтая область – средний приоритет мероприятий по управлению рисками; </a:t>
            </a:r>
            <a:endParaRPr lang="ru-RU" sz="16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spcAft>
                <a:spcPts val="0"/>
              </a:spcAft>
              <a:buFont typeface="Symbol" panose="05050102010706020507" pitchFamily="18" charset="2"/>
              <a:buChar char="-"/>
            </a:pPr>
            <a:r>
              <a:rPr lang="ru-RU" b="1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зеленая область </a:t>
            </a:r>
            <a:r>
              <a:rPr lang="ru-RU" dirty="0">
                <a:solidFill>
                  <a:srgbClr val="92D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низкий приоритет мероприятий по управлению рисками. </a:t>
            </a:r>
            <a:endParaRPr lang="ru-RU" sz="1600" dirty="0">
              <a:solidFill>
                <a:srgbClr val="92D05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Риски из красной области карты рисков относятся к ключевым рискам и требуют наибольшего внимания. К ключевым рискам могут быть отнесены риски из других областей (оранжевой), которые, по мнению руководства/владельца рисков/структурного подразделения, ответственного за вопросы управления рисками, могут оказать наиболее негативное воздействие на достижение целей.    </a:t>
            </a:r>
            <a:endParaRPr lang="ru-RU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2946" y="2154642"/>
            <a:ext cx="8437525" cy="1202350"/>
          </a:xfrm>
          <a:prstGeom prst="rect">
            <a:avLst/>
          </a:prstGeom>
          <a:solidFill>
            <a:srgbClr val="FFC000"/>
          </a:solidFill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45740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43001"/>
              </p:ext>
            </p:extLst>
          </p:nvPr>
        </p:nvGraphicFramePr>
        <p:xfrm>
          <a:off x="251520" y="1916832"/>
          <a:ext cx="8640961" cy="296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4772">
                  <a:extLst>
                    <a:ext uri="{9D8B030D-6E8A-4147-A177-3AD203B41FA5}">
                      <a16:colId xmlns="" xmlns:a16="http://schemas.microsoft.com/office/drawing/2014/main" val="448563162"/>
                    </a:ext>
                  </a:extLst>
                </a:gridCol>
                <a:gridCol w="1507199">
                  <a:extLst>
                    <a:ext uri="{9D8B030D-6E8A-4147-A177-3AD203B41FA5}">
                      <a16:colId xmlns="" xmlns:a16="http://schemas.microsoft.com/office/drawing/2014/main" val="2494666471"/>
                    </a:ext>
                  </a:extLst>
                </a:gridCol>
                <a:gridCol w="1356970">
                  <a:extLst>
                    <a:ext uri="{9D8B030D-6E8A-4147-A177-3AD203B41FA5}">
                      <a16:colId xmlns="" xmlns:a16="http://schemas.microsoft.com/office/drawing/2014/main" val="123304644"/>
                    </a:ext>
                  </a:extLst>
                </a:gridCol>
                <a:gridCol w="1356970">
                  <a:extLst>
                    <a:ext uri="{9D8B030D-6E8A-4147-A177-3AD203B41FA5}">
                      <a16:colId xmlns="" xmlns:a16="http://schemas.microsoft.com/office/drawing/2014/main" val="1536662449"/>
                    </a:ext>
                  </a:extLst>
                </a:gridCol>
                <a:gridCol w="1356970">
                  <a:extLst>
                    <a:ext uri="{9D8B030D-6E8A-4147-A177-3AD203B41FA5}">
                      <a16:colId xmlns="" xmlns:a16="http://schemas.microsoft.com/office/drawing/2014/main" val="2939106944"/>
                    </a:ext>
                  </a:extLst>
                </a:gridCol>
                <a:gridCol w="1528080">
                  <a:extLst>
                    <a:ext uri="{9D8B030D-6E8A-4147-A177-3AD203B41FA5}">
                      <a16:colId xmlns="" xmlns:a16="http://schemas.microsoft.com/office/drawing/2014/main" val="40956022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Ничтожная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Катастрофический 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3091799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высокий риск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Крайне 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2124616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  <a:r>
                        <a:rPr lang="ru-RU" sz="14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высокий риск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Крайне 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99168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</a:t>
                      </a:r>
                      <a:r>
                        <a:rPr lang="kk-KZ" sz="1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редко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40294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441848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k-KZ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78141053"/>
                  </a:ext>
                </a:extLst>
              </a:tr>
            </a:tbl>
          </a:graphicData>
        </a:graphic>
      </p:graphicFrame>
      <p:cxnSp>
        <p:nvCxnSpPr>
          <p:cNvPr id="8" name="Прямая со стрелкой 7"/>
          <p:cNvCxnSpPr/>
          <p:nvPr/>
        </p:nvCxnSpPr>
        <p:spPr>
          <a:xfrm flipV="1">
            <a:off x="7164288" y="3837320"/>
            <a:ext cx="0" cy="158417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Прямая со стрелкой 8"/>
          <p:cNvCxnSpPr/>
          <p:nvPr/>
        </p:nvCxnSpPr>
        <p:spPr>
          <a:xfrm flipH="1" flipV="1">
            <a:off x="6156176" y="2708920"/>
            <a:ext cx="936104" cy="271257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 flipH="1" flipV="1">
            <a:off x="5724128" y="3356992"/>
            <a:ext cx="1314400" cy="206450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flipH="1" flipV="1">
            <a:off x="2969568" y="3294112"/>
            <a:ext cx="4068960" cy="2127384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038528" y="5484376"/>
            <a:ext cx="9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РИСКИ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31640" y="620688"/>
            <a:ext cx="64307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рисков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24625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по разделу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«Охрана здоровья и труда медицинских работников»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1988840"/>
            <a:ext cx="4541423" cy="3022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88241" y="5157192"/>
            <a:ext cx="8588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врач эпидемиолог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Ратова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Гулнур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Акмурзиновна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«МФ Гиппократ»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54154"/>
            <a:ext cx="990464" cy="99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82877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ТОО «Медицинская фирма «Гиппократ»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67667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Генеральный директор Хохлова Надежда Юрьевна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52936"/>
            <a:ext cx="4320481" cy="3422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352" y="2852936"/>
            <a:ext cx="4171276" cy="34221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2436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528945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медработник в процессе своей работы подвергает себя риску заражения инфекционными заболеваниями. И руководитель организации обязан создать безопасные условия труда. В ходе полевых работ мною выявлен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основных рисков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вирусными гепатитами В и С, ВИЧ – инфекцией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кишечными инфекциями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особо-опасными и карантинными инфекциями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туберкулезом, гриппом и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ОРВИ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 заражения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коронавирусной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инфекции</a:t>
            </a:r>
          </a:p>
          <a:p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51722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34378137"/>
              </p:ext>
            </p:extLst>
          </p:nvPr>
        </p:nvGraphicFramePr>
        <p:xfrm>
          <a:off x="323528" y="1107732"/>
          <a:ext cx="8640963" cy="548962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477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1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90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7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328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7445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1. Риск заражения ВГВ, ВГС и ВИЧ инфекцией(</a:t>
                      </a:r>
                      <a:r>
                        <a:rPr lang="ru-RU" sz="1400" b="1" dirty="0" err="1">
                          <a:latin typeface="Times New Roman" pitchFamily="18" charset="0"/>
                          <a:cs typeface="Times New Roman" pitchFamily="18" charset="0"/>
                        </a:rPr>
                        <a:t>гемоконтактные</a:t>
                      </a:r>
                      <a:r>
                        <a:rPr lang="ru-RU" sz="1400" b="1" dirty="0">
                          <a:latin typeface="Times New Roman" pitchFamily="18" charset="0"/>
                          <a:cs typeface="Times New Roman" pitchFamily="18" charset="0"/>
                        </a:rPr>
                        <a:t> инфекции</a:t>
                      </a:r>
                      <a:r>
                        <a:rPr lang="ru-RU" sz="1200" b="1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9108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Проведение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м</a:t>
                      </a: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ножественных инвазивных манипуляции, нарушение асептики и антисептики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Часто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698598"/>
                  </a:ext>
                </a:extLst>
              </a:tr>
              <a:tr h="6874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Нехватка медперсонала, профессиональное выгорание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12008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гигиены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рук и СМП, безопасная инъекция, безопасные обращения МО и загрязнённым бельем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8100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или неправильное использование СИЗ,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(защитных экранов, фартуков)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6874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или нехватка КБСУ, некачественные КБСУ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687410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itchFamily="18" charset="0"/>
                          <a:cs typeface="Times New Roman" pitchFamily="18" charset="0"/>
                        </a:rPr>
                        <a:t>Некачественные ИМН,</a:t>
                      </a:r>
                      <a:r>
                        <a:rPr lang="ru-RU" sz="1400" baseline="0" dirty="0">
                          <a:latin typeface="Times New Roman" pitchFamily="18" charset="0"/>
                          <a:cs typeface="Times New Roman" pitchFamily="18" charset="0"/>
                        </a:rPr>
                        <a:t> повторное использование одноразовых ИМН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521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4927098"/>
              </p:ext>
            </p:extLst>
          </p:nvPr>
        </p:nvGraphicFramePr>
        <p:xfrm>
          <a:off x="179512" y="980990"/>
          <a:ext cx="8784978" cy="576037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93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729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67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4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697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41705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342900" marR="0" indent="-34290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Риск заражения ВГВ, ВГС и ВИЧ инфекцией (</a:t>
                      </a:r>
                      <a:r>
                        <a:rPr lang="ru-RU" sz="1600" b="1" dirty="0" err="1">
                          <a:latin typeface="Times New Roman" pitchFamily="18" charset="0"/>
                          <a:cs typeface="Times New Roman" pitchFamily="18" charset="0"/>
                        </a:rPr>
                        <a:t>гемоконтактные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 инфекции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) ПРОДОЛЖЕНИЕ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99787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Неправильная обработка, дезинфекция и стерилизация многоразовых ИМН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7697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экспресс тестов и ПКП (АРТ препараты)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997877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вакцинации против ВГВ, обследовании у сотрудников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7697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Низкий уровень обучения,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неполных охват обучением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76979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СОПов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, алгоритмов на рабочем месте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720080" cy="72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2201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70268878"/>
              </p:ext>
            </p:extLst>
          </p:nvPr>
        </p:nvGraphicFramePr>
        <p:xfrm>
          <a:off x="251521" y="836713"/>
          <a:ext cx="8712970" cy="561662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706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8173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7789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8269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8264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70217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2. Риск заражения заносными ОКИ, ПТИ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и сальмонеллез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86176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контроля за организацией питания, за продуктами передач больных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698598"/>
                  </a:ext>
                </a:extLst>
              </a:tr>
              <a:tr h="108617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СМП и КМП, отсутствие наглядных информации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957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возможности изоляции больных с кишечными расстройствами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09570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или неправильное использование СИЗ,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нехватка СИЗ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3834"/>
            <a:ext cx="720080" cy="72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11041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91155140"/>
              </p:ext>
            </p:extLst>
          </p:nvPr>
        </p:nvGraphicFramePr>
        <p:xfrm>
          <a:off x="467545" y="908719"/>
          <a:ext cx="8496945" cy="581864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0194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350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2141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3849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3751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0020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2. Риск заражения заносными ОКИ, ПТИ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и сальмонеллез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ПРОДОЛЖЕНИЕ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7251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Некачественная генеральная уборка по типу заключительной дезинфекции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50132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Несвоевременное прохождение медосмотров,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обследование на кишечные группы инф,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лаб.исследования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бак посев, кал на яйца гельминтов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83751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Низкий уровень обучения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83751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СОПов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, алгоритмов на рабочем месте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16632"/>
            <a:ext cx="792088" cy="798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6976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3827" y="188640"/>
            <a:ext cx="8229600" cy="7920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</a:t>
            </a:r>
            <a:endParaRPr lang="ru-RU" sz="4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980728"/>
            <a:ext cx="5976664" cy="5616624"/>
          </a:xfrm>
        </p:spPr>
        <p:txBody>
          <a:bodyPr>
            <a:normAutofit fontScale="92500" lnSpcReduction="20000"/>
          </a:bodyPr>
          <a:lstStyle/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	Программа управления рисками является детально разработанной системой, с помощью которой осуществляется идентификация, классификация, оценка и контроль рисков с целью предупреждения, ограничения и снижения будущих опасностей и потерь. Программа является неотъемлемой частью политики предоставления медицинской помощи высокого качества.</a:t>
            </a:r>
          </a:p>
          <a:p>
            <a:pPr algn="just">
              <a:buNone/>
            </a:pP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		Благодаря оценке рисков на территории медицинской организации создается возможность организации безопасных условий обследования, лечения и труда для всех пациентов, посетителей, специалистов клинического и неклинического профиля.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86" y="1700808"/>
            <a:ext cx="2952454" cy="3600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543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66628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83218357"/>
              </p:ext>
            </p:extLst>
          </p:nvPr>
        </p:nvGraphicFramePr>
        <p:xfrm>
          <a:off x="323529" y="1052735"/>
          <a:ext cx="8640962" cy="5719755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4774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661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590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679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388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4010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3. Риск заражения (заносными)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особо-опасными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и карантинными инфекциями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30515">
                <a:tc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изолятора для больных с подозрением на ООИ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698598"/>
                  </a:ext>
                </a:extLst>
              </a:tr>
              <a:tr h="83051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или неправильное использование СИЗ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333858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функциональных обязанностей утвержденных главным врачом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0004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Отсутствия плана действия по ООИ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7363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схемы оповещения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1227" cy="8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906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79502046"/>
              </p:ext>
            </p:extLst>
          </p:nvPr>
        </p:nvGraphicFramePr>
        <p:xfrm>
          <a:off x="179513" y="836713"/>
          <a:ext cx="8784978" cy="590465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935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72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67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102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10264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3. Риск заражения (заносными)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особо-опасными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и карантинными инфекциями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ПРОДОЛЖЕНИЕ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102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Отсутствие укладки по ООИ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1026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СМП и КМП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129403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обучения, не полный  тщательный сбор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эпид.анемнеза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39205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Некачественная генеральная уборка по типу заключительной дезинфекции после перевода в ИГ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942142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наблюдении за контактными лицами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635203" cy="640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5684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381470"/>
              </p:ext>
            </p:extLst>
          </p:nvPr>
        </p:nvGraphicFramePr>
        <p:xfrm>
          <a:off x="395536" y="764704"/>
          <a:ext cx="8136905" cy="5990266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8272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913">
                  <a:extLst>
                    <a:ext uri="{9D8B030D-6E8A-4147-A177-3AD203B41FA5}">
                      <a16:colId xmlns="" xmlns:a16="http://schemas.microsoft.com/office/drawing/2014/main" val="2105724494"/>
                    </a:ext>
                  </a:extLst>
                </a:gridCol>
                <a:gridCol w="1379642">
                  <a:extLst>
                    <a:ext uri="{9D8B030D-6E8A-4147-A177-3AD203B41FA5}">
                      <a16:colId xmlns="" xmlns:a16="http://schemas.microsoft.com/office/drawing/2014/main" val="4155181309"/>
                    </a:ext>
                  </a:extLst>
                </a:gridCol>
                <a:gridCol w="21272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648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73584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развития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59054">
                <a:tc gridSpan="5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Риск заражения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ТБС, гриппа и другими ОРВИ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325739">
                <a:tc gridSpan="2">
                  <a:txBody>
                    <a:bodyPr/>
                    <a:lstStyle/>
                    <a:p>
                      <a:pPr marL="0" indent="0" algn="just">
                        <a:buFontTx/>
                        <a:buNone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Наличие в МО большого числа источников возбудителей инфекции, 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настороженности сотрудников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698598"/>
                  </a:ext>
                </a:extLst>
              </a:tr>
              <a:tr h="1077163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стандартных мер предосторожности,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масочный режим, соблюдение гигиены рук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28587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возможности изоляции, несоответствие изоляторов требованиям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0011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наблюдении за контактными лицами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 редко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 </a:t>
                      </a:r>
                    </a:p>
                    <a:p>
                      <a:pPr algn="ctr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077163">
                <a:tc gridSpan="2"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Несвоевременное прохождение медосмотров,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ФЛГ легких и вакцинации против гриппа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720080" cy="725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13298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6116270"/>
              </p:ext>
            </p:extLst>
          </p:nvPr>
        </p:nvGraphicFramePr>
        <p:xfrm>
          <a:off x="179512" y="980728"/>
          <a:ext cx="8784977" cy="5757631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9354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72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67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43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238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04176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Риск заражения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КВИ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3921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стандартных мер предосторожности, 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неправильное надевание, снятие  и утилизация СИЗ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1820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режима </a:t>
                      </a:r>
                      <a:r>
                        <a:rPr lang="ru-RU" sz="1600" dirty="0" err="1">
                          <a:latin typeface="Times New Roman" pitchFamily="18" charset="0"/>
                          <a:cs typeface="Times New Roman" pitchFamily="18" charset="0"/>
                        </a:rPr>
                        <a:t>зоонирования</a:t>
                      </a:r>
                      <a:r>
                        <a:rPr lang="ru-RU" sz="1600" dirty="0">
                          <a:latin typeface="Times New Roman" pitchFamily="18" charset="0"/>
                          <a:cs typeface="Times New Roman" pitchFamily="18" charset="0"/>
                        </a:rPr>
                        <a:t> сотрудниками (чистые</a:t>
                      </a: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 и грязные зоны) 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337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aseline="0" dirty="0">
                          <a:latin typeface="Times New Roman" pitchFamily="18" charset="0"/>
                          <a:cs typeface="Times New Roman" pitchFamily="18" charset="0"/>
                        </a:rPr>
                        <a:t>Несоблюдение потока движения, отсутствие принципа 3В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933727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Низкий уровень ежедневного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инструктажа по соблюдению ИБ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1227" cy="8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97401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1816673"/>
              </p:ext>
            </p:extLst>
          </p:nvPr>
        </p:nvGraphicFramePr>
        <p:xfrm>
          <a:off x="179512" y="1052736"/>
          <a:ext cx="8784975" cy="5524303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79354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972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9671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974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854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Факторы развития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0646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ru-RU" sz="1800" b="1" dirty="0">
                          <a:latin typeface="Times New Roman" pitchFamily="18" charset="0"/>
                          <a:cs typeface="Times New Roman" pitchFamily="18" charset="0"/>
                        </a:rPr>
                        <a:t>. </a:t>
                      </a:r>
                      <a:r>
                        <a:rPr lang="ru-RU" sz="1600" b="1" dirty="0">
                          <a:latin typeface="Times New Roman" pitchFamily="18" charset="0"/>
                          <a:cs typeface="Times New Roman" pitchFamily="18" charset="0"/>
                        </a:rPr>
                        <a:t>Риск заражения</a:t>
                      </a: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 КВИ 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1" baseline="0" dirty="0">
                          <a:latin typeface="Times New Roman" pitchFamily="18" charset="0"/>
                          <a:cs typeface="Times New Roman" pitchFamily="18" charset="0"/>
                        </a:rPr>
                        <a:t>ПРОДОЛЖЕНИЕ</a:t>
                      </a:r>
                      <a:endParaRPr lang="ru-RU" sz="1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661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акцинации и ревакцинации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7661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емкостей для обеззараживание ПЧК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766144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шлюза, санпропускника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3390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Нехватка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или </a:t>
                      </a:r>
                      <a:r>
                        <a:rPr lang="ru-RU" sz="1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некаественные</a:t>
                      </a:r>
                      <a:r>
                        <a:rPr lang="ru-RU" sz="1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СИЗ, (ПЧК, защитные очки и </a:t>
                      </a:r>
                      <a:r>
                        <a:rPr lang="ru-RU" sz="1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шитки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маски респираторы, высокие бахилы и перчатки.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851227" cy="858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3051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Процентный показатель по степени важности рисков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91173"/>
              </p:ext>
            </p:extLst>
          </p:nvPr>
        </p:nvGraphicFramePr>
        <p:xfrm>
          <a:off x="755576" y="2708920"/>
          <a:ext cx="7704854" cy="360040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483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7000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700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700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7000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33788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важности риска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3652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рисков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1480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81480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663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062692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760"/>
            <a:ext cx="8229600" cy="1368152"/>
          </a:xfrm>
        </p:spPr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endParaRPr lang="ru-RU" sz="4000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556" b="90889" l="11188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6" t="13443" r="16000" b="-1"/>
          <a:stretch/>
        </p:blipFill>
        <p:spPr bwMode="auto">
          <a:xfrm>
            <a:off x="179512" y="1052736"/>
            <a:ext cx="7833659" cy="604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6855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835954"/>
            <a:ext cx="6264696" cy="5473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59694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275" y="939800"/>
            <a:ext cx="7705725" cy="5513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918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3" y="685594"/>
            <a:ext cx="7398339" cy="583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58" y="145534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651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16632"/>
            <a:ext cx="6768752" cy="980728"/>
          </a:xfrm>
        </p:spPr>
        <p:txBody>
          <a:bodyPr/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908720"/>
            <a:ext cx="4906888" cy="5949280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		Использование программы по управлению рисками в рабочем процессе позволяет производить интегрированный контроль за неблагоприятными событиями в профилактике инфекционной заболеваемости, которая может возникнуть вследствие профессиональной деятельности сотрудников или нанесении ущерба пациентам либо имуществу, так же может снизить вероятность и степень воздействия инфекционной заболеваемости в условиях стационара, больницы.</a:t>
            </a:r>
          </a:p>
          <a:p>
            <a:pPr algn="just">
              <a:buNone/>
            </a:pPr>
            <a:r>
              <a:rPr lang="ru-RU" dirty="0"/>
              <a:t>		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Программа по управлению рисками будет является эффективным инструментом в принятии решений по устранению неблагоприятных событий, которые могут возникнуть в процессе деятельности учреждения, так как уже все те вероятные риски будут определены, разработаны конкретные стандарты и методы позволяющие уменьшить либо предотвратить их.</a:t>
            </a:r>
          </a:p>
          <a:p>
            <a:pPr algn="just"/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695" y="1304059"/>
            <a:ext cx="3600400" cy="5328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75707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43244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3" y="789534"/>
            <a:ext cx="7560841" cy="5735810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88" y="249474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7885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152862" y="836712"/>
            <a:ext cx="7811626" cy="5616624"/>
          </a:xfr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60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1679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000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Итог работы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Выявлены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дополнительные риски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ИК, на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заседании КИК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рассмотрен вопрос о внесении выявленных рисков в реестр и план управление рисками организации на 2023 год,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подготовлен проект приказа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снижению рисков на 2023 год,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схема и программа по управлению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рисками в медицинской организации.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8817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по разделу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«Безопасное обращение с медицинскими отходами»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15719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врач эпидемиолог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Серикбаева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Рилия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Илгизовна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«Больница скорой медицинской помощи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г.Семей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3621" y="2017805"/>
            <a:ext cx="4657700" cy="31672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4647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96652"/>
            <a:ext cx="7859216" cy="110213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«Больница скорой медицинской помощи г. Семей»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16832"/>
            <a:ext cx="8229600" cy="676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Буркутов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Ерлан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Толеугазыевич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blob:https://web.whatsapp.com/4659198b-53fd-4173-901c-29658f7236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2708920"/>
            <a:ext cx="5688632" cy="3774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9520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19872" y="274638"/>
            <a:ext cx="5266928" cy="1143000"/>
          </a:xfrm>
        </p:spPr>
        <p:txBody>
          <a:bodyPr/>
          <a:lstStyle/>
          <a:p>
            <a:r>
              <a:rPr lang="ru-RU" dirty="0"/>
              <a:t>Определения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75856" y="1124744"/>
            <a:ext cx="5410944" cy="5472608"/>
          </a:xfrm>
        </p:spPr>
        <p:txBody>
          <a:bodyPr>
            <a:normAutofit fontScale="85000" lnSpcReduction="20000"/>
          </a:bodyPr>
          <a:lstStyle/>
          <a:p>
            <a:pPr algn="just"/>
            <a:r>
              <a:rPr lang="ru-RU" dirty="0"/>
              <a:t>Медицинские отходы (далее-МО)- это отходы, образующиеся в результате медицинской деятельности (при оказании медицинских услуг)</a:t>
            </a:r>
          </a:p>
          <a:p>
            <a:pPr algn="just"/>
            <a:r>
              <a:rPr lang="ru-RU" dirty="0"/>
              <a:t>Несмотря на прогресс в медицине, небезопасные инъекции продолжают быть причиной </a:t>
            </a:r>
            <a:r>
              <a:rPr lang="ru-RU" dirty="0" err="1"/>
              <a:t>гемоконтактных</a:t>
            </a:r>
            <a:r>
              <a:rPr lang="ru-RU" dirty="0"/>
              <a:t> инфекций. Зачастую со стороны руководства медицинской организации не до оценивается важность вопросов безопасного обращения с МО, что влечет за собой риски </a:t>
            </a:r>
            <a:r>
              <a:rPr lang="ru-RU" dirty="0">
                <a:solidFill>
                  <a:prstClr val="black"/>
                </a:solidFill>
              </a:rPr>
              <a:t>причинения вреда здоровью сотрудников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417638"/>
            <a:ext cx="3096344" cy="4315618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213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77287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Перечень рисков по разделу «Безопасное обращение с МО»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25144"/>
          </a:xfrm>
        </p:spPr>
        <p:txBody>
          <a:bodyPr>
            <a:normAutofit fontScale="85000" lnSpcReduction="20000"/>
          </a:bodyPr>
          <a:lstStyle/>
          <a:p>
            <a:pPr marL="0" algn="just" fontAlgn="t">
              <a:spcBef>
                <a:spcPts val="0"/>
              </a:spcBef>
            </a:pPr>
            <a:r>
              <a:rPr lang="kk-KZ" dirty="0">
                <a:solidFill>
                  <a:srgbClr val="0000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Несвоевременное заключение договора на вывоз МО</a:t>
            </a:r>
            <a:endParaRPr lang="ru-RU" i="0" u="none" strike="noStrike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algn="just" fontAlgn="t">
              <a:spcBef>
                <a:spcPts val="0"/>
              </a:spcBef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 пренебрежительного отношения медперсонала к медицинским отходам</a:t>
            </a:r>
          </a:p>
          <a:p>
            <a:pPr marL="0" algn="just" fontAlgn="t">
              <a:spcBef>
                <a:spcPts val="0"/>
              </a:spcBef>
            </a:pP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либо несвоевременный пересмотр локальных документов по сбору, хранению, транспортировке и вывозу МО </a:t>
            </a:r>
          </a:p>
          <a:p>
            <a:pPr marL="0" algn="just" fontAlgn="t">
              <a:spcBef>
                <a:spcPts val="0"/>
              </a:spcBef>
            </a:pP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Недостаточный объем закупа , либо закуп низкокачественного инвентаря, емкостей для транспортировки, утилизации и обеззараживания МО</a:t>
            </a:r>
          </a:p>
          <a:p>
            <a:pPr marL="0" algn="just" fontAlgn="t">
              <a:spcBef>
                <a:spcPts val="0"/>
              </a:spcBef>
            </a:pP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комнаты (помещения) для хранения МО.</a:t>
            </a:r>
          </a:p>
          <a:p>
            <a:pPr marL="0" algn="just" fontAlgn="t">
              <a:spcBef>
                <a:spcPts val="0"/>
              </a:spcBef>
            </a:pPr>
            <a:r>
              <a:rPr lang="ru-RU" i="0" u="none" strike="noStrik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Отсутствие, либо недостаточный закуп или закуп низкокачественных средств индивидуальной защиты</a:t>
            </a:r>
          </a:p>
          <a:p>
            <a:pPr marL="0" algn="just" fontAlgn="t">
              <a:spcBef>
                <a:spcPts val="0"/>
              </a:spcBef>
            </a:pPr>
            <a:endParaRPr lang="ru-RU" b="0" i="0" u="none" strike="noStrike" dirty="0">
              <a:effectLst/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endParaRPr lang="ru-RU" b="0" i="0" u="none" strike="noStrike" dirty="0">
              <a:effectLst/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endParaRPr lang="ru-RU" b="0" i="0" u="none" strike="noStrike" dirty="0">
              <a:effectLst/>
              <a:latin typeface="Arial"/>
            </a:endParaRPr>
          </a:p>
          <a:p>
            <a:pPr marL="0" algn="just" fontAlgn="t">
              <a:spcBef>
                <a:spcPts val="0"/>
              </a:spcBef>
            </a:pPr>
            <a:endParaRPr lang="ru-RU" b="0" i="0" u="none" strike="noStrike" dirty="0">
              <a:effectLst/>
              <a:latin typeface="Arial"/>
            </a:endParaRPr>
          </a:p>
          <a:p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7463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38591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87973433"/>
              </p:ext>
            </p:extLst>
          </p:nvPr>
        </p:nvGraphicFramePr>
        <p:xfrm>
          <a:off x="1475656" y="404664"/>
          <a:ext cx="7488834" cy="614356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3395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3061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7390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4479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9867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 возникновения 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риска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 важности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0380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/>
                      <a:r>
                        <a:rPr lang="kk-KZ" sz="14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Несвоевременное заключение договора на вывоз МО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значительный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46090">
                <a:tc>
                  <a:txBody>
                    <a:bodyPr/>
                    <a:lstStyle/>
                    <a:p>
                      <a:pPr algn="just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пренебрежительного отношения медперсонала к медицинским отходам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опасная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659778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либо несвоевременный пересмотр локальных документов по сбору, хранению, транспортировке и вывозу МО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0995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пересечения чистых и грязных потоков при транспортировке в место утилизации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незначительный</a:t>
                      </a:r>
                    </a:p>
                    <a:p>
                      <a:pPr algn="ctr"/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25259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Риски возникновения МО ранее не образующихся в организации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/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193698598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76330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9500447"/>
              </p:ext>
            </p:extLst>
          </p:nvPr>
        </p:nvGraphicFramePr>
        <p:xfrm>
          <a:off x="1403648" y="260649"/>
          <a:ext cx="7632846" cy="633670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38450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619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18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7450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93974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реализации ошибки при сортировке МО по классам опасности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Franklin Gothic Book"/>
                        </a:defRPr>
                      </a:lvl9pPr>
                    </a:lstStyle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3974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небезопасного поведения персонала при транспортировке</a:t>
                      </a:r>
                      <a:r>
                        <a:rPr lang="ru-RU" sz="14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57820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Недостаточный объем закупа , либо закуп низкокачественного инвентаря, емкостей для транспортировки, утилизации и обеззараживания МО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3798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переполнения КБСУ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92183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</a:t>
                      </a:r>
                      <a:r>
                        <a:rPr lang="ru-RU" sz="1400" b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утрамбовывания</a:t>
                      </a: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723816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перекрестной контаминации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145413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рассыпания МО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4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13838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0997662"/>
              </p:ext>
            </p:extLst>
          </p:nvPr>
        </p:nvGraphicFramePr>
        <p:xfrm>
          <a:off x="1547664" y="404664"/>
          <a:ext cx="7344814" cy="6326947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29452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9926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3594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150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05859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нерационального использования необходимых емкостей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115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пересыпания  отходов из меньшей емкости в большую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213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утилизации опасных отходов как неопасные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1037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прокола контейнера колющими или режущими отходами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4995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повторного применения одноразового инвентаря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4824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нерегулярной замены контейнеров и пакетов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Невысокий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5111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7175" y="250153"/>
            <a:ext cx="6597159" cy="936104"/>
          </a:xfrm>
        </p:spPr>
        <p:txBody>
          <a:bodyPr>
            <a:norm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endParaRPr lang="ru-RU" sz="44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8481" y="1332887"/>
            <a:ext cx="5703679" cy="245092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инфекционной безопасности медицинских работников, пациентов и окружающей среды в медицинской организации. Минимизировать или предотвратить возможные реализации рисков в медицинской организации</a:t>
            </a:r>
            <a:endParaRPr lang="ru-RU" sz="28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779" y="764704"/>
            <a:ext cx="2703555" cy="3019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4077072"/>
            <a:ext cx="8068078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50" y="178145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6065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5819549"/>
              </p:ext>
            </p:extLst>
          </p:nvPr>
        </p:nvGraphicFramePr>
        <p:xfrm>
          <a:off x="1547664" y="332657"/>
          <a:ext cx="7416822" cy="6192688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31701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1494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95492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2994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467344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комнаты(помещения) для хранения МО.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3130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 получения штрафных санкций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Незначительный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17712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доступа к медицинским отходам медицинского и немедицинского  персонала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04080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инфицирования посетителей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081570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</a:t>
                      </a:r>
                      <a:r>
                        <a:rPr lang="ru-RU" sz="16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куммулирования</a:t>
                      </a: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(склад в отделении)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Значительный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153951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перекрестной контаминации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Весьма редко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Высокий риск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148691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740062"/>
              </p:ext>
            </p:extLst>
          </p:nvPr>
        </p:nvGraphicFramePr>
        <p:xfrm>
          <a:off x="1259632" y="548680"/>
          <a:ext cx="7704854" cy="5830122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4069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7765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3084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58935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656340">
                <a:tc gridSpan="4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Отсутствие, либо недостаточный закуп или закуп низкокачественных средств индивидуальной защиты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ru-RU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81494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возникновения аварийной ситуации связанный с разбрызгиванием и разлитием биологических жидких отходов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Опасный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</a:t>
                      </a:r>
                      <a:r>
                        <a:rPr lang="ru-RU" sz="1600" b="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риск </a:t>
                      </a:r>
                      <a:endParaRPr lang="ru-RU" sz="16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37628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токсического отравления медицинского персонала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1891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инфицирования медицинского персонала воздушно-капельными инфекциями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  <a:endParaRPr kumimoji="0" lang="ru-RU" sz="16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891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распространения инфекций за пределы медицинской организации.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sz="16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12974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6156998"/>
              </p:ext>
            </p:extLst>
          </p:nvPr>
        </p:nvGraphicFramePr>
        <p:xfrm>
          <a:off x="1763688" y="404664"/>
          <a:ext cx="7200798" cy="4320480"/>
        </p:xfrm>
        <a:graphic>
          <a:graphicData uri="http://schemas.openxmlformats.org/drawingml/2006/table">
            <a:tbl>
              <a:tblPr firstRow="1" bandRow="1">
                <a:tableStyleId>{0660B408-B3CF-4A94-85FC-2B1E0A45F4A2}</a:tableStyleId>
              </a:tblPr>
              <a:tblGrid>
                <a:gridCol w="224953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679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9798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8537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36767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химических ожогов во время мероприятий по дезинфекции МО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83713">
                <a:tc>
                  <a:txBody>
                    <a:bodyPr/>
                    <a:lstStyle/>
                    <a:p>
                      <a:pPr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Риск возникновения хронических и острых заболеваний дыхательной системы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Катастрофически опасный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  <a:p>
                      <a:pPr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ru-RU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Средний риск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49088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19675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Процентный показатель по степени важности рисков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29642"/>
              </p:ext>
            </p:extLst>
          </p:nvPr>
        </p:nvGraphicFramePr>
        <p:xfrm>
          <a:off x="971600" y="2564904"/>
          <a:ext cx="7632848" cy="3546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077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626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5626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5626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45626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405112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Степень</a:t>
                      </a:r>
                      <a:r>
                        <a:rPr lang="ru-RU" sz="24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важности риска</a:t>
                      </a:r>
                      <a:endParaRPr lang="ru-RU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983579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рисков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9851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69851">
                <a:tc>
                  <a:txBody>
                    <a:bodyPr/>
                    <a:lstStyle/>
                    <a:p>
                      <a:r>
                        <a:rPr lang="ru-RU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ru-RU" sz="3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7915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35359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blob:https://web.whatsapp.com/beb270a7-e235-49e3-bad2-2570f409b54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6" descr="blob:https://web.whatsapp.com/beb270a7-e235-49e3-bad2-2570f409b54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AutoShape 8" descr="blob:https://web.whatsapp.com/beb270a7-e235-49e3-bad2-2570f409b543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275" y="1340768"/>
            <a:ext cx="3653899" cy="5258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63231"/>
            <a:ext cx="4518757" cy="62193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16780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blob:https://web.whatsapp.com/ca2b6d9d-0755-49a5-b878-bdf5b52386f4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24744"/>
            <a:ext cx="3815744" cy="5251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8" t="24579" r="22204" b="7545"/>
          <a:stretch/>
        </p:blipFill>
        <p:spPr bwMode="auto">
          <a:xfrm>
            <a:off x="4572000" y="620688"/>
            <a:ext cx="4210151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03183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87502" y="-1147142"/>
            <a:ext cx="2585020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244047" y="1876633"/>
            <a:ext cx="2799922" cy="6624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24042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7" y="1095269"/>
            <a:ext cx="4165569" cy="573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096" y="0"/>
            <a:ext cx="4724904" cy="65030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878697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726735" cy="5129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166212" y="52092"/>
            <a:ext cx="4968552" cy="6838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22174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1412776"/>
            <a:ext cx="3760011" cy="5175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AutoShape 4" descr="blob:https://web.whatsapp.com/799bc6dd-a4a8-47a0-a11d-a839490ef1a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747943" y="984397"/>
            <a:ext cx="6111522" cy="4463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46497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701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2732" y="224644"/>
            <a:ext cx="6391636" cy="936104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4831" t="5858" r="7012"/>
          <a:stretch/>
        </p:blipFill>
        <p:spPr>
          <a:xfrm>
            <a:off x="0" y="1772816"/>
            <a:ext cx="5148064" cy="3506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1484784"/>
            <a:ext cx="4932040" cy="496855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(выявить) риски, которые могут провоцировать инфицирования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Определить приоритетность рисков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Составить план реализации программы управления рисками в разрезе заданных тем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Внедрение выявленных рисков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оценки рисков</a:t>
            </a:r>
          </a:p>
          <a:p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9024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60338"/>
            <a:ext cx="8229600" cy="1143000"/>
          </a:xfrm>
        </p:spPr>
        <p:txBody>
          <a:bodyPr/>
          <a:lstStyle/>
          <a:p>
            <a:r>
              <a:rPr lang="ru-RU" dirty="0"/>
              <a:t>Диаграмма галстук-бабочка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539553" y="1541429"/>
            <a:ext cx="7740848" cy="4584734"/>
          </a:xfrm>
        </p:spPr>
        <p:txBody>
          <a:bodyPr/>
          <a:lstStyle/>
          <a:p>
            <a:r>
              <a:rPr lang="ru-RU" dirty="0"/>
              <a:t>Это один из наиболее наглядных методов в анализе рисков, позволяющий показать связь источников риска и последствий его реализации. Получившаяся диаграмма по форме напоминает известный предмет одежды галстук-бабочку.</a:t>
            </a:r>
          </a:p>
        </p:txBody>
      </p:sp>
      <p:sp>
        <p:nvSpPr>
          <p:cNvPr id="3" name="AutoShape 2" descr="⬇ Скачать картинки Парень галстук бабочку, стоковые фото Парень галстук  бабочку в хорошем качестве |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753" b="22502"/>
          <a:stretch/>
        </p:blipFill>
        <p:spPr bwMode="auto">
          <a:xfrm>
            <a:off x="4915408" y="4625009"/>
            <a:ext cx="3888432" cy="1961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001" y="19177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250851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3851920" y="2384884"/>
            <a:ext cx="15841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prstClr val="black"/>
                </a:solidFill>
              </a:rPr>
              <a:t>Отсутствие комнаты временного хранения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 flipV="1">
            <a:off x="5096331" y="836712"/>
            <a:ext cx="771813" cy="1548173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868144" y="836712"/>
            <a:ext cx="160445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7524328" y="462025"/>
            <a:ext cx="1512168" cy="1003031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tabLst>
                <a:tab pos="18351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Причинение вреда здоровью и жизни </a:t>
            </a:r>
            <a:r>
              <a:rPr lang="kk-KZ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персонала и пациентов.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75983" y="4149080"/>
            <a:ext cx="1512168" cy="1233543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tabLst>
                <a:tab pos="183515" algn="l"/>
              </a:tabLst>
            </a:pPr>
            <a:r>
              <a:rPr lang="ru-RU" sz="1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Несоответствие требованиям СП и НПА по безопасной работе с МО. </a:t>
            </a:r>
            <a:endParaRPr lang="ru-RU" sz="1400" dirty="0">
              <a:solidFill>
                <a:prstClr val="black"/>
              </a:solidFill>
              <a:ea typeface="Calibri"/>
              <a:cs typeface="Times New Roman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0786" y="3653462"/>
            <a:ext cx="1800200" cy="156966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Предусмотреть при проектировании вновь строящегося здания под кардиохирургию и ЦАХ возможность включения помещений под временное хранение МО.</a:t>
            </a:r>
          </a:p>
        </p:txBody>
      </p:sp>
      <p:sp>
        <p:nvSpPr>
          <p:cNvPr id="24" name="Блок-схема: ссылка на другую страницу 23"/>
          <p:cNvSpPr/>
          <p:nvPr/>
        </p:nvSpPr>
        <p:spPr>
          <a:xfrm>
            <a:off x="6084168" y="836712"/>
            <a:ext cx="470123" cy="288032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5436096" y="3140968"/>
            <a:ext cx="1161152" cy="36004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/>
          <p:cNvCxnSpPr/>
          <p:nvPr/>
        </p:nvCxnSpPr>
        <p:spPr>
          <a:xfrm>
            <a:off x="6693109" y="3121113"/>
            <a:ext cx="1224136" cy="100811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5857862" y="1124744"/>
            <a:ext cx="1323124" cy="193899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dirty="0">
                <a:solidFill>
                  <a:prstClr val="black"/>
                </a:solidFill>
              </a:rPr>
              <a:t>Предусмотреть временную комнату для хранения МО с подведением горячей и холодной воды, с промаркированными стеллажами.</a:t>
            </a:r>
          </a:p>
        </p:txBody>
      </p:sp>
      <p:sp>
        <p:nvSpPr>
          <p:cNvPr id="31" name="Блок-схема: ссылка на другую страницу 30"/>
          <p:cNvSpPr/>
          <p:nvPr/>
        </p:nvSpPr>
        <p:spPr>
          <a:xfrm>
            <a:off x="6004872" y="3365430"/>
            <a:ext cx="470123" cy="288032"/>
          </a:xfrm>
          <a:prstGeom prst="flowChartOffpageConnector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689183" y="2494637"/>
            <a:ext cx="14548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последствия</a:t>
            </a:r>
          </a:p>
        </p:txBody>
      </p:sp>
      <p:cxnSp>
        <p:nvCxnSpPr>
          <p:cNvPr id="34" name="Прямая со стрелкой 33"/>
          <p:cNvCxnSpPr>
            <a:stCxn id="14" idx="2"/>
          </p:cNvCxnSpPr>
          <p:nvPr/>
        </p:nvCxnSpPr>
        <p:spPr>
          <a:xfrm>
            <a:off x="8280412" y="1465056"/>
            <a:ext cx="0" cy="9198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>
            <a:stCxn id="15" idx="0"/>
          </p:cNvCxnSpPr>
          <p:nvPr/>
        </p:nvCxnSpPr>
        <p:spPr>
          <a:xfrm flipH="1" flipV="1">
            <a:off x="8280412" y="2863969"/>
            <a:ext cx="51655" cy="128511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9512" y="1924970"/>
            <a:ext cx="1296144" cy="116955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ввод в эксплуатацию здания без </a:t>
            </a:r>
            <a:r>
              <a:rPr lang="ru-RU" sz="1400" dirty="0" err="1">
                <a:solidFill>
                  <a:prstClr val="black"/>
                </a:solidFill>
              </a:rPr>
              <a:t>предв</a:t>
            </a:r>
            <a:r>
              <a:rPr lang="ru-RU" sz="1400" dirty="0">
                <a:solidFill>
                  <a:prstClr val="black"/>
                </a:solidFill>
              </a:rPr>
              <a:t>. осмотра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276924" y="3320988"/>
            <a:ext cx="918812" cy="160043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Несоответствие проекту </a:t>
            </a:r>
            <a:r>
              <a:rPr lang="ru-RU" sz="1400" dirty="0" err="1">
                <a:solidFill>
                  <a:prstClr val="black"/>
                </a:solidFill>
              </a:rPr>
              <a:t>попричине</a:t>
            </a:r>
            <a:r>
              <a:rPr lang="ru-RU" sz="1400" dirty="0">
                <a:solidFill>
                  <a:prstClr val="black"/>
                </a:solidFill>
              </a:rPr>
              <a:t> поднятия </a:t>
            </a:r>
            <a:r>
              <a:rPr lang="ru-RU" sz="1400" dirty="0" err="1">
                <a:solidFill>
                  <a:prstClr val="black"/>
                </a:solidFill>
              </a:rPr>
              <a:t>гр</a:t>
            </a:r>
            <a:r>
              <a:rPr lang="ru-RU" sz="1400" dirty="0">
                <a:solidFill>
                  <a:prstClr val="black"/>
                </a:solidFill>
              </a:rPr>
              <a:t> вод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79512" y="5223283"/>
            <a:ext cx="1477976" cy="73866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Выделенное помещение не соответствует СП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823353" y="1140133"/>
            <a:ext cx="1296144" cy="95410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 err="1">
                <a:solidFill>
                  <a:prstClr val="black"/>
                </a:solidFill>
              </a:rPr>
              <a:t>Возм-сть</a:t>
            </a:r>
            <a:r>
              <a:rPr lang="ru-RU" sz="1400" dirty="0">
                <a:solidFill>
                  <a:prstClr val="black"/>
                </a:solidFill>
              </a:rPr>
              <a:t> </a:t>
            </a:r>
            <a:r>
              <a:rPr lang="ru-RU" sz="1400" dirty="0" err="1">
                <a:solidFill>
                  <a:prstClr val="black"/>
                </a:solidFill>
              </a:rPr>
              <a:t>рассм-ия</a:t>
            </a:r>
            <a:r>
              <a:rPr lang="ru-RU" sz="1400" dirty="0">
                <a:solidFill>
                  <a:prstClr val="black"/>
                </a:solidFill>
              </a:rPr>
              <a:t> КВХ с </a:t>
            </a:r>
            <a:r>
              <a:rPr lang="ru-RU" sz="1400" dirty="0" err="1">
                <a:solidFill>
                  <a:prstClr val="black"/>
                </a:solidFill>
              </a:rPr>
              <a:t>привл</a:t>
            </a:r>
            <a:r>
              <a:rPr lang="ru-RU" sz="1400" dirty="0">
                <a:solidFill>
                  <a:prstClr val="black"/>
                </a:solidFill>
              </a:rPr>
              <a:t>-м </a:t>
            </a:r>
            <a:r>
              <a:rPr lang="ru-RU" sz="1400" dirty="0" err="1">
                <a:solidFill>
                  <a:prstClr val="black"/>
                </a:solidFill>
              </a:rPr>
              <a:t>заинт-ных</a:t>
            </a:r>
            <a:r>
              <a:rPr lang="ru-RU" sz="1400" dirty="0">
                <a:solidFill>
                  <a:prstClr val="black"/>
                </a:solidFill>
              </a:rPr>
              <a:t> лиц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555776" y="3320988"/>
            <a:ext cx="115212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</a:rPr>
              <a:t>Рек-</a:t>
            </a:r>
            <a:r>
              <a:rPr lang="ru-RU" sz="1400" dirty="0" err="1">
                <a:solidFill>
                  <a:prstClr val="black"/>
                </a:solidFill>
              </a:rPr>
              <a:t>ть</a:t>
            </a:r>
            <a:r>
              <a:rPr lang="ru-RU" sz="1400" dirty="0">
                <a:solidFill>
                  <a:prstClr val="black"/>
                </a:solidFill>
              </a:rPr>
              <a:t> при расчете сметы совр. </a:t>
            </a:r>
            <a:r>
              <a:rPr lang="ru-RU" sz="1400" dirty="0" err="1">
                <a:solidFill>
                  <a:prstClr val="black"/>
                </a:solidFill>
              </a:rPr>
              <a:t>Спос</a:t>
            </a:r>
            <a:r>
              <a:rPr lang="ru-RU" sz="1400" dirty="0">
                <a:solidFill>
                  <a:prstClr val="black"/>
                </a:solidFill>
              </a:rPr>
              <a:t> и методы </a:t>
            </a:r>
            <a:r>
              <a:rPr lang="ru-RU" sz="1400" dirty="0" err="1">
                <a:solidFill>
                  <a:prstClr val="black"/>
                </a:solidFill>
              </a:rPr>
              <a:t>утил</a:t>
            </a:r>
            <a:r>
              <a:rPr lang="ru-RU" sz="1400" dirty="0">
                <a:solidFill>
                  <a:prstClr val="black"/>
                </a:solidFill>
              </a:rPr>
              <a:t> МО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0" y="3506524"/>
            <a:ext cx="1259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prstClr val="black"/>
                </a:solidFill>
              </a:rPr>
              <a:t>ФАКТОРЫ</a:t>
            </a:r>
          </a:p>
        </p:txBody>
      </p:sp>
      <p:cxnSp>
        <p:nvCxnSpPr>
          <p:cNvPr id="44" name="Прямая со стрелкой 43"/>
          <p:cNvCxnSpPr/>
          <p:nvPr/>
        </p:nvCxnSpPr>
        <p:spPr>
          <a:xfrm flipV="1">
            <a:off x="827584" y="3140968"/>
            <a:ext cx="0" cy="36004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H="1" flipV="1">
            <a:off x="3119497" y="1772816"/>
            <a:ext cx="1020455" cy="72182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2" name="Прямая соединительная линия 51"/>
          <p:cNvCxnSpPr>
            <a:stCxn id="8" idx="3"/>
          </p:cNvCxnSpPr>
          <p:nvPr/>
        </p:nvCxnSpPr>
        <p:spPr>
          <a:xfrm flipH="1">
            <a:off x="3851920" y="3675600"/>
            <a:ext cx="231997" cy="22145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53"/>
          <p:cNvCxnSpPr>
            <a:stCxn id="41" idx="1"/>
          </p:cNvCxnSpPr>
          <p:nvPr/>
        </p:nvCxnSpPr>
        <p:spPr>
          <a:xfrm flipH="1" flipV="1">
            <a:off x="2195736" y="4013485"/>
            <a:ext cx="360040" cy="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6" name="Прямая соединительная линия 55"/>
          <p:cNvCxnSpPr/>
          <p:nvPr/>
        </p:nvCxnSpPr>
        <p:spPr>
          <a:xfrm flipH="1">
            <a:off x="1475656" y="2094240"/>
            <a:ext cx="34769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59" name="Прямая со стрелкой 58"/>
          <p:cNvCxnSpPr>
            <a:stCxn id="42" idx="2"/>
          </p:cNvCxnSpPr>
          <p:nvPr/>
        </p:nvCxnSpPr>
        <p:spPr>
          <a:xfrm>
            <a:off x="629816" y="3875856"/>
            <a:ext cx="0" cy="13472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Прямая со стрелкой 60"/>
          <p:cNvCxnSpPr/>
          <p:nvPr/>
        </p:nvCxnSpPr>
        <p:spPr>
          <a:xfrm>
            <a:off x="918500" y="3875856"/>
            <a:ext cx="341132" cy="2732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1479694" y="306591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solidFill>
                  <a:prstClr val="black"/>
                </a:solidFill>
              </a:rPr>
              <a:t>Проактивные</a:t>
            </a:r>
            <a:r>
              <a:rPr lang="ru-RU" dirty="0">
                <a:solidFill>
                  <a:prstClr val="black"/>
                </a:solidFill>
              </a:rPr>
              <a:t> мероприятия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644008" y="332656"/>
            <a:ext cx="3045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Реактивные мероприятия</a:t>
            </a:r>
          </a:p>
        </p:txBody>
      </p:sp>
      <p:cxnSp>
        <p:nvCxnSpPr>
          <p:cNvPr id="65" name="Прямая со стрелкой 64"/>
          <p:cNvCxnSpPr/>
          <p:nvPr/>
        </p:nvCxnSpPr>
        <p:spPr>
          <a:xfrm>
            <a:off x="5096331" y="701988"/>
            <a:ext cx="0" cy="13472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 flipH="1">
            <a:off x="6474995" y="517322"/>
            <a:ext cx="329253" cy="31939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>
            <a:off x="1823353" y="677017"/>
            <a:ext cx="372383" cy="44772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30168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052736"/>
            <a:ext cx="4110398" cy="565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02278"/>
            <a:ext cx="4536504" cy="6243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27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63273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99" y="116632"/>
            <a:ext cx="6984777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40585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" t="23757" r="4110" b="7098"/>
          <a:stretch/>
        </p:blipFill>
        <p:spPr bwMode="auto">
          <a:xfrm>
            <a:off x="1187624" y="0"/>
            <a:ext cx="7956376" cy="314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4" t="27316" r="10114" b="15246"/>
          <a:stretch/>
        </p:blipFill>
        <p:spPr bwMode="auto">
          <a:xfrm>
            <a:off x="531438" y="3140765"/>
            <a:ext cx="8081123" cy="328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295665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5" t="25303" r="26055" b="18461"/>
          <a:stretch/>
        </p:blipFill>
        <p:spPr bwMode="auto">
          <a:xfrm>
            <a:off x="876901" y="764704"/>
            <a:ext cx="8087586" cy="5472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595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0043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7" t="28413" r="9751" b="24824"/>
          <a:stretch/>
        </p:blipFill>
        <p:spPr bwMode="auto">
          <a:xfrm>
            <a:off x="107504" y="1700808"/>
            <a:ext cx="8871316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80260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889" y="0"/>
            <a:ext cx="8229600" cy="1143000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8363272" cy="5472608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Интенсивное развитие медицины, появление новых технологий приводит к росту числа нежелательных явлений и состояний, непосредственно связанных с медицинской деятельностью. Обеспечение безопасности медицинской деятельности во многом зависит от уровня подготовки медицинских кадров, тем не менее в любой медицинской организации существует ряд рисков, которые требуют управления, поэтому возникла необходимость разработки и утверждение программы по управлению рисками и в нашей организации. Как перед специалистом в области инфекционного контроля по определению рисков связанных с безопасным обращением с медицинскими отходами и внесении данных рисков в существующий реестр. Для достижения и выполнения этой задачи нами была изучена методология оценки рисков и применена на практике, благодаря чему были выявлены новые риски в системе управления МО в нашей организации, разработаны мероприятия по их устранению. После согласования с руководством они были внесены в программу управления рисками.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889" y="11663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28132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по разделу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«Дезинфекционно-стерилизационные мероприятия»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157192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врач эпидемиолог</a:t>
            </a:r>
          </a:p>
          <a:p>
            <a:pPr algn="ctr"/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Еримбетова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Жаннат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Тыныштыкбаевна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«Городская многопрофильная больница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г.Уральск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2241416"/>
            <a:ext cx="5589870" cy="2699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AutoShape 2" descr="blob:https://web.whatsapp.com/baed8191-eefc-41af-8270-7ef65dbcf85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4" y="92872"/>
            <a:ext cx="888033" cy="895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91977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90054"/>
            <a:ext cx="7859216" cy="110213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«Городская многопрофильная больница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г.Уральск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2132856"/>
            <a:ext cx="8229600" cy="67667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Директор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Мурзахметов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Арман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Загыпарович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blob:https://web.whatsapp.com/7e2f7431-921a-4412-bc50-d6daf57331c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068960"/>
            <a:ext cx="5504611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7815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72816"/>
            <a:ext cx="8229600" cy="936104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понятия и определения</a:t>
            </a:r>
            <a:endParaRPr lang="ru-RU" sz="3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708920"/>
            <a:ext cx="8589640" cy="3993307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Вероятность возникновения риска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вероятность того, что событие риска наступит.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Последствия риска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если он случится, выражаются через дни расписания, трудозатраты, деньги и определяют степень воздействия на цели проекта. 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риска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— показатель, объединяющий вероятность возникновения риска и его последствия. Величина риска рассчитывается путем умножения вероятности возникновения риска на соответствующие последствия.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2940" t="12600" r="1961" b="5501"/>
          <a:stretch/>
        </p:blipFill>
        <p:spPr>
          <a:xfrm>
            <a:off x="1403648" y="116632"/>
            <a:ext cx="6984776" cy="1872208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397" y="33265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6048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8186766" cy="125272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Подготовительный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этап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аудита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рисков по дезинфекционно-стерилизационному режиму</a:t>
            </a:r>
            <a:endParaRPr lang="kk-KZ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591056"/>
            <a:ext cx="8496944" cy="5006296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i="1" dirty="0"/>
              <a:t>	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 базе медицинской организации сформирована и утверждена локальным нормативным актом группа аудиторов «Аудит рисков по дезинфекционно-стерилизационному режиму » в составе: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Заместитель директора  по медицинской части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Врач–эпидемиолог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Главная медицинская сестра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Старшая медицинская сестра отделения  экстренной хирургии</a:t>
            </a:r>
          </a:p>
          <a:p>
            <a:pPr lvl="0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Старшая операционная сестра</a:t>
            </a:r>
          </a:p>
          <a:p>
            <a:pPr marL="0" indent="0" algn="just">
              <a:buNone/>
            </a:pPr>
            <a:r>
              <a:rPr lang="ru-RU" sz="2400" b="1" i="1" dirty="0">
                <a:latin typeface="Times New Roman" pitchFamily="18" charset="0"/>
                <a:cs typeface="Times New Roman" pitchFamily="18" charset="0"/>
              </a:rPr>
              <a:t>            Поставлена задача</a:t>
            </a:r>
            <a:r>
              <a:rPr lang="ru-RU" sz="2400" i="1" dirty="0">
                <a:latin typeface="Times New Roman" pitchFamily="18" charset="0"/>
                <a:cs typeface="Times New Roman" pitchFamily="18" charset="0"/>
              </a:rPr>
              <a:t>: выявление несоответствий процессов обработки ИМН стандартным операционным процедурами разработка мероприятий по их устранению. </a:t>
            </a:r>
            <a:endParaRPr lang="kk-KZ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22677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188640"/>
            <a:ext cx="8003232" cy="1402416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latin typeface="Times New Roman" pitchFamily="18" charset="0"/>
                <a:cs typeface="Times New Roman" pitchFamily="18" charset="0"/>
              </a:rPr>
              <a:t>Определен состав рабочих групп:</a:t>
            </a:r>
            <a:endParaRPr lang="kk-KZ" sz="3600" b="1" dirty="0"/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268760"/>
            <a:ext cx="8535322" cy="5160636"/>
          </a:xfrm>
        </p:spPr>
        <p:txBody>
          <a:bodyPr>
            <a:normAutofit lnSpcReduction="10000"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На 1-ом совещании: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назначены председатель и секретарь аудиторской группы;</a:t>
            </a:r>
          </a:p>
          <a:p>
            <a:pPr lvl="1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утвержден план-график работы аудиторской группы;</a:t>
            </a:r>
          </a:p>
          <a:p>
            <a:pPr lvl="1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поставлена задача разработки СОП технологии обработки ИМН и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чек-листов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определены ответственные и сроки исполнения.</a:t>
            </a:r>
          </a:p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На 2-ом совещании: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1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Согласован и утвержден директором ГКП на ПХВ « ГМБ»  СОП технологии обработки ИМН и чек-листы;</a:t>
            </a:r>
          </a:p>
          <a:p>
            <a:pPr lvl="1"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Поставлена задача: ввести в действие  разработанные СОП и чек-листы.</a:t>
            </a:r>
          </a:p>
          <a:p>
            <a:pPr algn="just">
              <a:buNone/>
            </a:pPr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  На 3-ем совещании: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Рассмотрены итоги проведенной работы по чек листам </a:t>
            </a:r>
          </a:p>
          <a:p>
            <a:pPr lvl="0"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утвержден график обучения медицинских работников по  технологии</a:t>
            </a:r>
          </a:p>
          <a:p>
            <a:pPr algn="just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 обработки ИМН.</a:t>
            </a:r>
          </a:p>
          <a:p>
            <a:pPr algn="just"/>
            <a:endParaRPr lang="kk-KZ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898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15603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093059" y="-6198"/>
            <a:ext cx="6995120" cy="125272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itchFamily="18" charset="0"/>
                <a:cs typeface="Times New Roman" pitchFamily="18" charset="0"/>
              </a:rPr>
              <a:t>Основной этап (аудит)</a:t>
            </a:r>
            <a:endParaRPr lang="kk-KZ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51520" y="1196752"/>
            <a:ext cx="8678198" cy="5375520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Каждому аудитору необходимо оценить 8 рисков по дезинфекционно-стерилизационному режиму: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1.Неправильный процесс  дезинфекции, стерилизации  ИМН 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2.Нарушение алгоритма дезинфекции ИМН 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3.Поломка стерилизационного оборудование (автоклав)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4.Несоответствие концентрации активно действующих веществ в дезинфицирующих средствах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5.Несоответствие концентрации активно действующих веществ в дезинфицирующих растворах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6.Несоответствие нормам результатов лабораторных исследований: бактериологический контроль дезинфекционно-стерилизационного оборудования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7.Несоответствие нормам результатов лабораторных исследований: проб на стерильность</a:t>
            </a:r>
          </a:p>
          <a:p>
            <a:pPr algn="just"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8.Риск инфицирования медперсонала  при несоблюдении мер предосторожности 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63318"/>
            <a:ext cx="107298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776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187624" y="116632"/>
            <a:ext cx="7776864" cy="98072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Чек-лист с результатом оценки каждой позиции в баллах по результатам обсуждения аудиторской группой</a:t>
            </a:r>
            <a:endParaRPr lang="kk-KZ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4754213"/>
              </p:ext>
            </p:extLst>
          </p:nvPr>
        </p:nvGraphicFramePr>
        <p:xfrm>
          <a:off x="1043608" y="1219200"/>
          <a:ext cx="7631812" cy="5638800"/>
        </p:xfrm>
        <a:graphic>
          <a:graphicData uri="http://schemas.openxmlformats.org/drawingml/2006/table">
            <a:tbl>
              <a:tblPr/>
              <a:tblGrid>
                <a:gridCol w="40052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09155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379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37991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37991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574928">
                <a:tc>
                  <a:txBody>
                    <a:bodyPr/>
                    <a:lstStyle/>
                    <a:p>
                      <a:pPr marL="95885" marR="76835" indent="28575"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№п/п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6421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marL="66421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en-US" sz="1400" b="1" dirty="0" err="1">
                          <a:latin typeface="Times New Roman"/>
                          <a:ea typeface="Times New Roman"/>
                        </a:rPr>
                        <a:t>Проверяемая</a:t>
                      </a: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en-US" sz="1400" b="1" dirty="0" err="1">
                          <a:latin typeface="Times New Roman"/>
                          <a:ea typeface="Times New Roman"/>
                        </a:rPr>
                        <a:t>позиция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Вероятность возникновения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Последствия риска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8740" marR="69850" indent="28575">
                        <a:spcAft>
                          <a:spcPts val="0"/>
                        </a:spcAft>
                      </a:pPr>
                      <a:r>
                        <a:rPr lang="ru-RU" sz="1400" b="1" dirty="0">
                          <a:latin typeface="Times New Roman"/>
                          <a:ea typeface="Times New Roman"/>
                        </a:rPr>
                        <a:t>Оценка рисков(баллы)по факту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1.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R="80010" algn="ctr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Неправильный процесс  дезинфекции, стерилизации ИМН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2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мало вероятно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катастрофический опасный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698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3989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2.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 marR="80010" algn="l">
                        <a:lnSpc>
                          <a:spcPts val="112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Нарушение алгоритма дезинфекции ИМН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                 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   весьма редко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3</a:t>
                      </a:r>
                    </a:p>
                    <a:p>
                      <a:pPr marL="5715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значительная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4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9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83697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3.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 marR="80645" algn="l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Поломка стерилизационного оборудования (автоклав)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   2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мало вероятно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5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катастрофический опасный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4.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 marR="80645" algn="l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Несоответствие концентрации активно действующих веществ в дезинфицирующих средствах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  1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крайне мало 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вероятно                  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опасная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83697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5.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83820" marR="81915" algn="l">
                        <a:lnSpc>
                          <a:spcPts val="111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Несоответствие концентрации активно действующих веществ в дезинфицирующих растворах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 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мало вероятно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4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опасная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98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698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895293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6.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Несоответствие нормам результатов лабораторных исследований: Бактериологический контроль дезинфекционно-стерилизационного оборудования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 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мало вероятно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катастрофический опасный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en-US" sz="1400">
                          <a:latin typeface="Times New Roman"/>
                          <a:ea typeface="Times New Roman"/>
                        </a:rPr>
                        <a:t>7.</a:t>
                      </a:r>
                      <a:endParaRPr lang="ru-RU" sz="140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Несоответствие нормам результатов лабораторных исследований: проб на стерильность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2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мало вероятно</a:t>
                      </a: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катастрофический опасный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537176">
                <a:tc>
                  <a:txBody>
                    <a:bodyPr/>
                    <a:lstStyle/>
                    <a:p>
                      <a:pPr marL="87630" marR="819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8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Риск инфицирования медперсонала  при несоблюдении мер предосторожности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         3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400">
                          <a:latin typeface="Times New Roman"/>
                          <a:ea typeface="Times New Roman"/>
                        </a:rPr>
                        <a:t>     весьма редко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5</a:t>
                      </a:r>
                    </a:p>
                    <a:p>
                      <a:pPr marL="5715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катастрофический опасный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latin typeface="Times New Roman"/>
                        <a:ea typeface="Times New Roman"/>
                      </a:endParaRPr>
                    </a:p>
                    <a:p>
                      <a:pPr marL="503555" marR="496570" algn="ctr">
                        <a:lnSpc>
                          <a:spcPts val="123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latin typeface="Times New Roman"/>
                          <a:ea typeface="Times New Roman"/>
                        </a:rPr>
                        <a:t>15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35" y="92748"/>
            <a:ext cx="107298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03087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987824" y="260648"/>
            <a:ext cx="4896544" cy="1080120"/>
          </a:xfrm>
        </p:spPr>
        <p:txBody>
          <a:bodyPr>
            <a:noAutofit/>
          </a:bodyPr>
          <a:lstStyle/>
          <a:p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Факторы риска</a:t>
            </a:r>
            <a:endParaRPr lang="kk-KZ" sz="5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="" xmlns:a16="http://schemas.microsoft.com/office/drawing/2014/main" id="{DFDED975-FC81-81E9-AAA3-AF87A0D09B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508086"/>
              </p:ext>
            </p:extLst>
          </p:nvPr>
        </p:nvGraphicFramePr>
        <p:xfrm>
          <a:off x="611560" y="1700808"/>
          <a:ext cx="8136904" cy="46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136904">
                  <a:extLst>
                    <a:ext uri="{9D8B030D-6E8A-4147-A177-3AD203B41FA5}">
                      <a16:colId xmlns="" xmlns:a16="http://schemas.microsoft.com/office/drawing/2014/main" val="3894901234"/>
                    </a:ext>
                  </a:extLst>
                </a:gridCol>
              </a:tblGrid>
              <a:tr h="628828"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AutoNum type="arabicPeriod"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Недостаточное обеспеченность ИМН, дезинфекционных ,моющих средств, СИЗ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2140586751"/>
                  </a:ext>
                </a:extLst>
              </a:tr>
              <a:tr h="307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2.Недостаточность одноразовых инструментов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855941242"/>
                  </a:ext>
                </a:extLst>
              </a:tr>
              <a:tr h="307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 Нехватка кадров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2828411738"/>
                  </a:ext>
                </a:extLst>
              </a:tr>
              <a:tr h="6288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 Неудовлетворительное техническое состояния оборудование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3005086538"/>
                  </a:ext>
                </a:extLst>
              </a:tr>
              <a:tr h="307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 Нехватка упаковочных материалов, биксов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3848924711"/>
                  </a:ext>
                </a:extLst>
              </a:tr>
              <a:tr h="6288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6. Не правильное хранение дезинфекционных растворов, и техника приготовления рабочих растворов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4272576558"/>
                  </a:ext>
                </a:extLst>
              </a:tr>
              <a:tr h="6288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 Частое авария в водопроводных сетях, отключение электроэнергии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4120847113"/>
                  </a:ext>
                </a:extLst>
              </a:tr>
              <a:tr h="628828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 Низкий уровень знаний медперсонала по соблюдению дезинфекционно- -стерилизационного  режима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1887623174"/>
                  </a:ext>
                </a:extLst>
              </a:tr>
              <a:tr h="307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 Отсутствия тест контроля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3637407099"/>
                  </a:ext>
                </a:extLst>
              </a:tr>
              <a:tr h="307276">
                <a:tc>
                  <a:txBody>
                    <a:bodyPr/>
                    <a:lstStyle/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+mj-lt"/>
                        <a:buNone/>
                      </a:pPr>
                      <a:r>
                        <a:rPr lang="ru-RU" sz="15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 Не качественное обработка инструментарии</a:t>
                      </a:r>
                      <a:endParaRPr lang="aa-ET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2534" marR="62534" marT="0" marB="0"/>
                </a:tc>
                <a:extLst>
                  <a:ext uri="{0D108BD9-81ED-4DB2-BD59-A6C34878D82A}">
                    <a16:rowId xmlns="" xmlns:a16="http://schemas.microsoft.com/office/drawing/2014/main" val="749081722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0396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71800" y="0"/>
            <a:ext cx="6053844" cy="1252728"/>
          </a:xfrm>
        </p:spPr>
        <p:txBody>
          <a:bodyPr>
            <a:noAutofit/>
          </a:bodyPr>
          <a:lstStyle/>
          <a:p>
            <a:r>
              <a:rPr lang="kk-KZ" sz="3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План график работы аудиторской группы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11B88443-DFBC-074F-F472-4167E8A3F6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4655688" cy="54006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="" xmlns:a16="http://schemas.microsoft.com/office/drawing/2014/main" id="{370368E2-BCF9-DB3A-97FE-8FFE942E41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6926" y="1412776"/>
            <a:ext cx="4185745" cy="4824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52" y="173642"/>
            <a:ext cx="107298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15866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47664" y="476672"/>
            <a:ext cx="7139136" cy="1252728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данным оценки рисков,   определены приоритеты для мероприятий по устранению и профилактике рисков на 2023 год:</a:t>
            </a:r>
            <a:r>
              <a:rPr lang="ru-RU" sz="28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kk-KZ" sz="4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23528" y="1857364"/>
            <a:ext cx="8391876" cy="428628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Предупреждение профессиональных заболеваний среди персонала (травматизм, использование средств индивидуальной защиты).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2.Проведение 2 раза в год обучение (инструктаж) по соблюдению мер предосторожности с последующим контролем уровня знаний 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Разработать пошаговый алгоритм по обработке ИМН и стандарты по мерам предосторожности.</a:t>
            </a:r>
          </a:p>
          <a:p>
            <a:pPr marL="0" indent="0" algn="just">
              <a:buNone/>
            </a:pP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Повторное проведение аудита с оценкой рисков по дезинфекционно-стерилизационному режиму стационара через установленный срок(не менее 2раза в год)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kk-KZ" dirty="0"/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4696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273908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60648"/>
            <a:ext cx="8568952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по разделу </a:t>
            </a:r>
          </a:p>
          <a:p>
            <a:pPr marL="0" indent="0" algn="ctr">
              <a:buNone/>
            </a:pP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«Организация лечебного питания»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515719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 врач эпидемиолог</a:t>
            </a: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Адылбаева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Гульмира</a:t>
            </a:r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Талгатовна</a:t>
            </a:r>
            <a:endParaRPr lang="ru-RU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«Восточно-Казахстанская областная больница»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204" y="1846798"/>
            <a:ext cx="4419600" cy="2943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999916" cy="10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83362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390054"/>
            <a:ext cx="7859216" cy="1102134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КГП на ПХВ «Восточно-Казахстанская областная больница» УЗ ВКО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0375" y="2132856"/>
            <a:ext cx="8229600" cy="6766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Главный врач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Жигитаев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Толеген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Хайруллаевич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665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AutoShape 2" descr="blob:https://web.whatsapp.com/7e2f7431-921a-4412-bc50-d6daf57331c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2" descr="blob:https://web.whatsapp.com/fd468269-cc84-4c38-b41e-291422f15e7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3768" y="2815405"/>
            <a:ext cx="4347567" cy="37178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913854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Форма оценки подготовленности к рискам </a:t>
            </a:r>
            <a:r>
              <a:rPr lang="kk-KZ" sz="2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инфекционного контроля  по организации лечебного питания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72067" y="365126"/>
            <a:ext cx="7408333" cy="57610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Оценка рисков при лечебном питании в КГП на ПХВ «Восточно-Казахстанская областная больница»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1300114"/>
              </p:ext>
            </p:extLst>
          </p:nvPr>
        </p:nvGraphicFramePr>
        <p:xfrm>
          <a:off x="395536" y="1196752"/>
          <a:ext cx="8496944" cy="5542184"/>
        </p:xfrm>
        <a:graphic>
          <a:graphicData uri="http://schemas.openxmlformats.org/drawingml/2006/table">
            <a:tbl>
              <a:tblPr/>
              <a:tblGrid>
                <a:gridCol w="438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22588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612948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7881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3181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122332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№п/п</a:t>
                      </a:r>
                    </a:p>
                  </a:txBody>
                  <a:tcPr marL="4078" marR="4078" marT="4078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Вид чрезвычайного события/инцидента/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Вероятность  (Ч)                                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Степень влияния (В)        </a:t>
                      </a:r>
                      <a:b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</a:br>
                      <a:endParaRPr lang="ru-RU" sz="1200" b="1" i="1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1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Балл значимости                                                       Б знач. =Ч х В 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5787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маркировки, маркировка стерлась (есть но не понятно, что написано)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 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часто 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       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15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49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моющего средства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22893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дезинфицирующего средства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маловероятно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катострофическиопасная</a:t>
                      </a:r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4996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ветоши для мытья посуды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     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редко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значительная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8167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5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Нет мерной емкости для разведения дезинфицирующего раствора.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      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редко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</a:t>
                      </a:r>
                    </a:p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</a:t>
                      </a:r>
                    </a:p>
                  </a:txBody>
                  <a:tcPr marL="4078" marR="4078" marT="407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51" y="116632"/>
            <a:ext cx="971331" cy="979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38229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69479"/>
            <a:ext cx="5544616" cy="936104"/>
          </a:xfrm>
        </p:spPr>
        <p:txBody>
          <a:bodyPr>
            <a:noAutofit/>
          </a:bodyPr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Методика оценки риска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564904"/>
            <a:ext cx="4978896" cy="356125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расчета величины риска используется следующая формула: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 значимости риска = В* Ч, где: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Балл значимости риска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Величина риска  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Вероятность возникновения риска</a:t>
            </a:r>
          </a:p>
          <a:p>
            <a:pPr marL="0" indent="0">
              <a:buNone/>
            </a:pP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Последствия риска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074" name="Picture 2" descr="https://avatars.mds.yandex.net/i?id=ca7c77880351da1aea36f3f4a23e8abf-5597410-images-thumbs&amp;n=1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800708"/>
            <a:ext cx="3600400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428636" y="1142005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x-none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риска</a:t>
            </a: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величина,  выраженная в рамках комбинации последствий (исхода событий, влияющих на цели) и их вероятности. </a:t>
            </a:r>
            <a:endParaRPr lang="ru-RU" dirty="0"/>
          </a:p>
        </p:txBody>
      </p:sp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01" y="97471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277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42099" y="188640"/>
            <a:ext cx="7886700" cy="1325563"/>
          </a:xfrm>
        </p:spPr>
        <p:txBody>
          <a:bodyPr/>
          <a:lstStyle/>
          <a:p>
            <a:pPr lvl="0" algn="ctr">
              <a:spcBef>
                <a:spcPts val="750"/>
              </a:spcBef>
            </a:pPr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Оценка рисков при лечебном питании в КГП на ПХВ «Восточно-Казахстанская областная больница»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</p:nvPr>
        </p:nvGraphicFramePr>
        <p:xfrm>
          <a:off x="251517" y="1268760"/>
          <a:ext cx="8640962" cy="5256583"/>
        </p:xfrm>
        <a:graphic>
          <a:graphicData uri="http://schemas.openxmlformats.org/drawingml/2006/table">
            <a:tbl>
              <a:tblPr/>
              <a:tblGrid>
                <a:gridCol w="4458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400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6385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71648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7473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8927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6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раковин для замачивания и  мытья посуды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             маловероятно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  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 опасная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3196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7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инструкции по мытью и дезинфекции посуды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   вероятно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    опасная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33534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8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моюще-дезинфицирующей машины, отсутствие инструкции к мойке и дезинфекции машины.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   вероятно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   </a:t>
                      </a:r>
                    </a:p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6831" marR="6831" marT="683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04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02302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65126"/>
            <a:ext cx="7327726" cy="1325563"/>
          </a:xfrm>
        </p:spPr>
        <p:txBody>
          <a:bodyPr/>
          <a:lstStyle/>
          <a:p>
            <a:pPr algn="ctr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Оценка рисков при лечебном питании в КГП на ПХВ «Восточно-Казахстанская областная больница»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95537" y="1268760"/>
          <a:ext cx="8496944" cy="5328591"/>
        </p:xfrm>
        <a:graphic>
          <a:graphicData uri="http://schemas.openxmlformats.org/drawingml/2006/table">
            <a:tbl>
              <a:tblPr/>
              <a:tblGrid>
                <a:gridCol w="4384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437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3446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8788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3182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3134466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9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в личных медицинских книжках работников пищеблока допуска к работе и отметки о прохождении сан.минимумма. 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вероятно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</a:t>
                      </a:r>
                    </a:p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опасная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16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1941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10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Возникновение случая ОКИ связанного с лечебным питанием среди пациентов больницы 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вероятно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        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катастрофическиопасная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528" marR="7528" marT="7528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00" y="188640"/>
            <a:ext cx="1072989" cy="1079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0773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65126"/>
            <a:ext cx="7327726" cy="1325563"/>
          </a:xfrm>
        </p:spPr>
        <p:txBody>
          <a:bodyPr/>
          <a:lstStyle/>
          <a:p>
            <a:pPr algn="ctr"/>
            <a: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  <a:t>Оценка рисков при лечебном питании в КГП на ПХВ «Восточно-Казахстанская областная больница»</a:t>
            </a:r>
            <a:br>
              <a:rPr lang="ru-RU" sz="2100" dirty="0">
                <a:solidFill>
                  <a:prstClr val="black"/>
                </a:solidFill>
                <a:latin typeface="Times New Roman" panose="02020603050405020304" pitchFamily="18" charset="0"/>
                <a:ea typeface="Segoe UI Historic" panose="020B0502040204020203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395536" y="1268760"/>
          <a:ext cx="8424935" cy="5256583"/>
        </p:xfrm>
        <a:graphic>
          <a:graphicData uri="http://schemas.openxmlformats.org/drawingml/2006/table">
            <a:tbl>
              <a:tblPr/>
              <a:tblGrid>
                <a:gridCol w="43469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8653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1976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7357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51036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88130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11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Наличие на руках персонала пищеблока гнойничковых заболеваний, открытых ран 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                       время от времени   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  опасная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75279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Отсутствие в договоре  пункта о контроле в области сан-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эпид</a:t>
                      </a:r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. благополучия со стороны заказчика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4                вероятно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5               </a:t>
                      </a:r>
                      <a:r>
                        <a:rPr lang="ru-RU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катастрофическиопасная</a:t>
                      </a:r>
                      <a:endParaRPr lang="ru-RU" sz="16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20</a:t>
                      </a:r>
                    </a:p>
                  </a:txBody>
                  <a:tcPr marL="7632" marR="7632" marT="76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5" y="11663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1485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8930" y="692696"/>
            <a:ext cx="7038503" cy="903634"/>
          </a:xfrm>
          <a:solidFill>
            <a:schemeClr val="accent1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 инфекционном контроле связанные с лечебным питанием в КГП на ПХВ «Восточно-Казахстанская областная больница»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средней степени значимости: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12610"/>
            <a:ext cx="3868340" cy="3684588"/>
          </a:xfrm>
          <a:solidFill>
            <a:srgbClr val="FFFF00"/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раковины для замачивания и мытья использованной посуды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средства для обезжиривания использованной посуды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средства для дезинфекции использованной посуды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высокой степени значимости: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solidFill>
            <a:srgbClr val="FFC000"/>
          </a:solidFill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 руках персонала пищеблока гнойничковых заболеваний, открытых ран с нагноением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маркировки, маркировка стерлась (есть но не понятно, что написано)</a:t>
            </a:r>
          </a:p>
          <a:p>
            <a:endParaRPr lang="ru-RU" dirty="0"/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2" y="184132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332612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717531"/>
            <a:ext cx="2949178" cy="834585"/>
          </a:xfrm>
          <a:solidFill>
            <a:srgbClr val="FFC000"/>
          </a:solidFill>
        </p:spPr>
        <p:txBody>
          <a:bodyPr>
            <a:no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высокой степени значимости: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06745" y="791281"/>
            <a:ext cx="4629150" cy="54038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контроля наличия повреждений кожного покрова рук (гнойничков) у работников пищеблока со стороны шеф-повара пищеблока 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самоконтроля наличия повреждений кожного покрова рук (гнойничков) у работников пищеблока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соблюдение техники безопасности работниками пищеблока при работе с колюще-режущим инструментарием (ножей, терок и т.п.)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обучающего инструктажа среди работников пищеблока о необходимости соблюдения правил безопасного использования колюще-режущего инструментария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1176742" y="1773181"/>
            <a:ext cx="2949178" cy="4096172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на руках персонала пищеблока гнойничковых заболеваний, открытых ран с нагноением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992" y="3198316"/>
            <a:ext cx="2857500" cy="1866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0431" y="5219643"/>
            <a:ext cx="2912635" cy="1638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09" y="103792"/>
            <a:ext cx="1011988" cy="1020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933825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1196752"/>
            <a:ext cx="2949178" cy="1008112"/>
          </a:xfrm>
          <a:solidFill>
            <a:srgbClr val="FFC000"/>
          </a:solidFill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6212160"/>
          </a:xfrm>
        </p:spPr>
        <p:txBody>
          <a:bodyPr>
            <a:normAutofit fontScale="850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Пред сменный осмотр шеф-поваром и диет сестрой рук работников пищеблока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Самоконтроль со стороны работников на наличие гнойничков и ран на руках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наличии гнойничков на руках отстранение от работы до полного выздоровления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незначительных повреждениях заклеить пораженный участок бактерицидным пластырем, работать в перчатках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и инструктаж правилам безопасного использования колюще-режущего инвентаря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Обучение и инструктаж правилам сбора и утилизации битого стекла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276872"/>
            <a:ext cx="2949178" cy="4581128"/>
          </a:xfrm>
          <a:solidFill>
            <a:srgbClr val="FFC000"/>
          </a:solidFill>
        </p:spPr>
        <p:txBody>
          <a:bodyPr vert="wordArtVert"/>
          <a:lstStyle/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Предупредительные</a:t>
            </a:r>
          </a:p>
          <a:p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1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34405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0" y="1239553"/>
            <a:ext cx="2949178" cy="1027584"/>
          </a:xfrm>
          <a:solidFill>
            <a:srgbClr val="FFC000"/>
          </a:solidFill>
        </p:spPr>
        <p:txBody>
          <a:bodyPr>
            <a:no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высокой степени значимости:</a:t>
            </a:r>
            <a:b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457201"/>
            <a:ext cx="4629150" cy="361987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контроля наличия маркировки со стороны работников пищеблока в том числе и шеф-повара 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знаний действующих НПА в области общественного питания в РК</a:t>
            </a:r>
          </a:p>
          <a:p>
            <a:pPr algn="just"/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обучения либо низкий уровень знаний персоналом пищеблока правил использования помещений, посуды и инвентаря строго по назначению и согласно маркировки 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629841" y="1884996"/>
            <a:ext cx="2949177" cy="2294864"/>
          </a:xfrm>
        </p:spPr>
        <p:txBody>
          <a:bodyPr>
            <a:normAutofit/>
          </a:bodyPr>
          <a:lstStyle/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маркировки, маркировка стерлась (есть но не понятно, что написано)</a:t>
            </a:r>
          </a:p>
          <a:p>
            <a:endParaRPr lang="ru-RU" dirty="0"/>
          </a:p>
        </p:txBody>
      </p:sp>
      <p:pic>
        <p:nvPicPr>
          <p:cNvPr id="2050" name="Picture 2" descr="разделочный инвентарь (разделочные доски и ножи) Для сырой продукции : Для готовой продукции : «СМ», «СК», «СР», «СО», «ВМ», «ВР», «ВК» – вареные куры,  «ВО», «Г», «З», «Х»,  «сельдь»;  Хранить за соответствующими столами (над столом на стене, в ячейке)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39" y="3729304"/>
            <a:ext cx="3325681" cy="296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ухонная посуда кухонная посуда с маркировкой: « крупы», «сахар», «масло», «сметана», «фрукты»,  «яйцо чистое»,  «гарниры», «Х»,  «З»,  «Г» и т.п  « I блюдо»,  « II блюдо»,  « III блюдо»,  «молоко», «СО» «СМ»,  «СК»,  «ВО»,  «СР»,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822" y="4009894"/>
            <a:ext cx="4356248" cy="2814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69" y="117123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89151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8652" y="1268760"/>
            <a:ext cx="2980367" cy="856004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6212160"/>
          </a:xfrm>
        </p:spPr>
        <p:txBody>
          <a:bodyPr>
            <a:norm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Правильная, соответствующая маркировка инвентаря и посуды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Использование инвентаря и посуды согласно маркировки и назначению     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персонала пищеблока правилам маркировки посуды и инвентаря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за соблюдением требований действующих НПА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232428"/>
            <a:ext cx="2949178" cy="4611960"/>
          </a:xfrm>
          <a:solidFill>
            <a:srgbClr val="FFC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71" y="188640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911762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190382"/>
            <a:ext cx="7886700" cy="975642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28650" y="2270502"/>
            <a:ext cx="7886700" cy="4346050"/>
          </a:xfrm>
          <a:solidFill>
            <a:srgbClr val="FF0000"/>
          </a:solidFill>
        </p:spPr>
        <p:txBody>
          <a:bodyPr>
            <a:norm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инструкции по мытью и дезинфекции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посуды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моюще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-дезинфицирующей машины, отсутствие инструкции к мойке и дезинфекции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машины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личных медицинских книжках работников пищеблока допуска к работе и отметки о прохождении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сан.минимумма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Возникновение случая ОКИ связанного с лечебным питанием среди пациентов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больницы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Отсутствие в договоре  пункта о контроле в области сан-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эпид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 благополучия со стороны заказчика</a:t>
            </a:r>
          </a:p>
          <a:p>
            <a:pPr algn="just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394433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29841" y="1522512"/>
            <a:ext cx="2949178" cy="71663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</a:t>
            </a:r>
            <a:r>
              <a:rPr lang="ru-RU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крайневысокой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степени значимости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87391" y="404664"/>
            <a:ext cx="4629150" cy="545638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руководство по применению дезинфицирующего средства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разработанной инструкции утвержденной руководителем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аутсорсинговой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компании, заключившей договор по организации лечебного питания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Нет в наличии моющего и дезинфицирующего средства 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закупа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дезинфирующих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моющих средств руководством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аутсорсинговой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компании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заявки на приобретение моющих и дезинфицирующих средств</a:t>
            </a:r>
          </a:p>
          <a:p>
            <a:pPr algn="just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Дезсредство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наличии имеется, но инструкция к другому препарату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9841" y="2420888"/>
            <a:ext cx="2949178" cy="3448100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инструкции по мытью и дезинфекции посуды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1608" y="3501008"/>
            <a:ext cx="2225297" cy="3076264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82771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714408"/>
          </a:xfrm>
        </p:spPr>
        <p:txBody>
          <a:bodyPr>
            <a:normAutofit fontScale="90000"/>
          </a:bodyPr>
          <a:lstStyle/>
          <a:p>
            <a:pPr algn="ctr"/>
            <a:r>
              <a:rPr lang="x-none" dirty="0"/>
              <a:t> </a:t>
            </a:r>
            <a:r>
              <a:rPr lang="x-none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Оценка  вероятности  </a:t>
            </a:r>
            <a: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x-none" sz="4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риска  (Ч) </a:t>
            </a:r>
            <a:r>
              <a:rPr lang="ru-RU" sz="4400" dirty="0">
                <a:solidFill>
                  <a:schemeClr val="tx1"/>
                </a:solidFill>
              </a:rPr>
              <a:t/>
            </a:r>
            <a:br>
              <a:rPr lang="ru-RU" sz="4400" dirty="0">
                <a:solidFill>
                  <a:schemeClr val="tx1"/>
                </a:solidFill>
              </a:rPr>
            </a:br>
            <a:endParaRPr lang="ru-RU" sz="4400" dirty="0">
              <a:solidFill>
                <a:schemeClr val="tx1"/>
              </a:solidFill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021281"/>
              </p:ext>
            </p:extLst>
          </p:nvPr>
        </p:nvGraphicFramePr>
        <p:xfrm>
          <a:off x="179512" y="1335094"/>
          <a:ext cx="8784975" cy="5262258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81574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7074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8984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44467"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Вероятность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наступления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события</a:t>
                      </a:r>
                      <a:endParaRPr lang="ru-RU" sz="1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09619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Крайне маловероятно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Нет событий зарегестрированных в течении последних 4-х лет и более. Событие может реализоваться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в очень редких случаях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09619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Маловероятно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Очень мало известных или зарегистрированных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инцидентов в течение 3-х лет. Событие может реализоваться в редких случаях.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44467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Весьма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редко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Событие было зарегистрировано в течение последних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2-х лет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44467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Иногда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Событие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было зарегистрировано в течении последнего года.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009619"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Событие было реализовано в течение последнего</a:t>
                      </a:r>
                      <a:r>
                        <a:rPr lang="kk-KZ" sz="1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полугода неоднократно. Вероятность реализации события в следующем полугодие очень высокая. </a:t>
                      </a:r>
                      <a:endParaRPr lang="ru-RU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062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735531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9666" y="980728"/>
            <a:ext cx="2949178" cy="883568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457200"/>
            <a:ext cx="4501033" cy="5996136"/>
          </a:xfrm>
        </p:spPr>
        <p:txBody>
          <a:bodyPr>
            <a:normAutofit lnSpcReduction="10000"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СОП по обеззараживанию, обезжириванию и мойке посуды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Своевременное составление заявки на приобретение моющих и дезинфицирующих средств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Своевременный закуп моющих и  дезинфицирующих средств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Использование дезинфицирующих средств согласно руководства к применению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69666" y="2132856"/>
            <a:ext cx="2949178" cy="4611960"/>
          </a:xfrm>
          <a:solidFill>
            <a:srgbClr val="FF0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5998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59409" y="858863"/>
            <a:ext cx="2949178" cy="71663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283968" y="620688"/>
            <a:ext cx="4629150" cy="5456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Недостаточная, некачественная мойка и дезинфекция посуды и боксов для доставки пищи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Дефицит чистой посуды и боксов для доставки пищи, и как следствие использование посуды и боксов не прошедшей достаточную обработку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079948" y="1581497"/>
            <a:ext cx="3066330" cy="1584176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моюще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-дезинфицирующей машины, отсутствие инструкции к мойке и дезинфекции машины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</a:pP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 descr="Купольная посудомоечная машина Abat МПК-1100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258" y="3115783"/>
            <a:ext cx="3029297" cy="383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64396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908720"/>
            <a:ext cx="2949178" cy="1008112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442553"/>
            <a:ext cx="4629150" cy="6212160"/>
          </a:xfrm>
        </p:spPr>
        <p:txBody>
          <a:bodyPr>
            <a:normAutofit fontScale="62500" lnSpcReduction="2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возможности установки дополнительной  моющей машины с учетом количества необходимого для эффективной мойки и дезинфекции посуды, боксов</a:t>
            </a:r>
            <a:endParaRPr lang="ru-R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Оценка рабочих площадей пищеблока, для установки дополнительных моющих машин</a:t>
            </a:r>
            <a:endParaRPr lang="ru-R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Возможность подключения к водопроводной сети и канализации.              </a:t>
            </a:r>
            <a:endParaRPr lang="ru-R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Составление заявки на приобретение моющей машины       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инструкции по мойке и дезинфекции моющей машины согласно прилагаемой инструкции по эксплуатации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над приобретением и установкой моющей машины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7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Обучение персонала по использованию моющей машины</a:t>
            </a:r>
            <a:endParaRPr lang="ru-RU" sz="27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15616" y="2070085"/>
            <a:ext cx="2949178" cy="4611960"/>
          </a:xfrm>
          <a:solidFill>
            <a:srgbClr val="FF0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81548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98651" y="908720"/>
            <a:ext cx="2949178" cy="71663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315747" y="730916"/>
            <a:ext cx="4629150" cy="54563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Недостаточная, некачественная мойка и дезинфекция посуды и боксов для доставки пищи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Дефицит чистой посуды и боксов для доставки пищи, и как следствие использование посуды и боксов не прошедшей достаточную обработку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981494" y="1757775"/>
            <a:ext cx="3150071" cy="4824536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 в личных медицинских книжках у работников пищеблока допуска к работе и отметки о прохождении </a:t>
            </a:r>
            <a:r>
              <a:rPr lang="ru-RU" sz="20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сан.минимумма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Личная медицинская книж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357" y="3459109"/>
            <a:ext cx="3096344" cy="3284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9590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5368" y="1052736"/>
            <a:ext cx="2949178" cy="936104"/>
          </a:xfrm>
          <a:solidFill>
            <a:srgbClr val="FF0000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83968" y="332656"/>
            <a:ext cx="4573041" cy="6120680"/>
          </a:xfrm>
        </p:spPr>
        <p:txBody>
          <a:bodyPr>
            <a:normAutofit fontScale="92500" lnSpcReduction="10000"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со стороны администрации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аутсординговой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компании наличия допусков в медицинских книжках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отсутствии допуска отстранение от работы до получения допуска. Приказ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и.о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Министра здравоохранения Республики Казахстан от 15 октября 2020 года № ҚР ДСМ-131/2020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отсутствии допуска к работе в личной медицинской книжке при приеме, отказать в устройстве до момента получения допуска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8622" y="2132856"/>
            <a:ext cx="2949178" cy="4611960"/>
          </a:xfrm>
          <a:solidFill>
            <a:srgbClr val="FF0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91292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53636" y="1157165"/>
            <a:ext cx="2949178" cy="71663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887390" y="404664"/>
            <a:ext cx="5149105" cy="6336704"/>
          </a:xfrm>
        </p:spPr>
        <p:txBody>
          <a:bodyPr>
            <a:normAutofit fontScale="550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Несоблюдение правил личной и производственной гигиены:</a:t>
            </a:r>
            <a:endParaRPr lang="ru-RU" sz="20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некачественная обработка куриных яиц перед использованием или ее отсутствие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 соблюдение поточности сырья и готовой продукции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соблюдение правил хранения особо скоропортящихся и скоропортящихся продуктов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хранение мяса КРС, МРС, птицы и рыбы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качественная мойка и обработка сырых овощей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соблюдение техники приготовления пищи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на руках работников пищеблока гнойничковых заболеваний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графика смены рабочей одежды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обучения работников пищеблока гигиенической обработке рук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оборудования, посуды, инвентаря не по назначению и без учета маркировки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наличие у работника пищеблока инфекционного заболевания (сальмонеллез,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дезинтерия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ротовирусная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инфекция и т.п.)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нарушение сроков прохождения работниками пищеблока периодических медицинских осмотров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личных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медицинсих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книжек у работников пищеблока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отсутствие сертификатов качества на сырье и готовую продукцию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отсутствие инструкции по мойке и дезинфекции посуды, инвентаря, оборудования и ветоши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44793" y="1988840"/>
            <a:ext cx="2949178" cy="5476056"/>
          </a:xfrm>
        </p:spPr>
        <p:txBody>
          <a:bodyPr/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Возникновение случая ОКИ связанного с лечебным питанием среди пациентов или сотрудников больницы</a:t>
            </a:r>
            <a:endParaRPr lang="ru-RU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 descr="10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667" y="3573016"/>
            <a:ext cx="2560535" cy="3060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66" y="77045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15985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1052736"/>
            <a:ext cx="2949178" cy="1027584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211960" y="457200"/>
            <a:ext cx="4932039" cy="6212160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Контроль со стороны администрации </a:t>
            </a:r>
            <a:r>
              <a:rPr lang="ru-RU" sz="11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аутсординговой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компании и администрации больницы над:</a:t>
            </a:r>
            <a:endParaRPr lang="ru-RU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соблюдением персоналом использования оборудования, инвентаря и посуды строго по маркировки и назначению. 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соблюдением сроков хранения  сырья и готовой продукции. 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соблюдением поточности чистых и грязных потоков на пищеблоке. 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адекватной мойкой и дезинфекцией посуды, инвентаря, ветоши.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 наличием сертификатов на сырье и готовую продукцию 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</a:t>
            </a:r>
            <a:r>
              <a:rPr lang="ru-RU" sz="11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аутсординговой</a:t>
            </a:r>
            <a:r>
              <a:rPr lang="ru-RU" sz="11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компании:</a:t>
            </a:r>
            <a:endParaRPr lang="ru-RU" sz="10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постоянно проводить обучение работников пищеблока правилам и нормам работы с пищевыми продуктами согласно действующим НПА в области общественного питания. 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проводить обучение персонала по технике мытья рук.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1000"/>
              </a:spcAft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разработка СОП утвержденного руководителем: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мытью рук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технологии обработки сырья, согласно действующих НПА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buNone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хранению сырья и готовой продукции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1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 мытью и дезинфекции посуды, инвентаря, оборудования и ветоши</a:t>
            </a: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43608" y="2232428"/>
            <a:ext cx="2949178" cy="4611960"/>
          </a:xfrm>
          <a:solidFill>
            <a:srgbClr val="FF0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96988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1268760"/>
            <a:ext cx="2949178" cy="71663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</a:t>
            </a:r>
            <a:endParaRPr lang="ru-RU" sz="20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4644008" y="404664"/>
            <a:ext cx="4392487" cy="63367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Факторы причины риска: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в технической спецификации пункта о возможности контроля со стороны заказчика услуг вопросов в области сан-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Благополучия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 согласования  технической спецификации со службой эпидемиологического контроля больницы</a:t>
            </a: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сотрудничество с одним и тем же поставщиком услуг по организации лечебного питания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629841" y="2276872"/>
            <a:ext cx="2949178" cy="4320480"/>
          </a:xfrm>
        </p:spPr>
        <p:txBody>
          <a:bodyPr/>
          <a:lstStyle/>
          <a:p>
            <a:pPr marL="171450" lvl="0" indent="-1714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Отсутствие в договоре  пункта о контроле в области сан-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эпид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</a:rPr>
              <a:t>. благополучия со стороны заказчика</a:t>
            </a:r>
          </a:p>
        </p:txBody>
      </p:sp>
      <p:pic>
        <p:nvPicPr>
          <p:cNvPr id="6146" name="Picture 2" descr="https://fbm.ru/wp-content/uploads/2017/06/xw_106488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8" y="3893407"/>
            <a:ext cx="3676105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0970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2921" y="1179604"/>
            <a:ext cx="2949178" cy="1080120"/>
          </a:xfrm>
          <a:solidFill>
            <a:srgbClr val="FF0000"/>
          </a:solidFill>
        </p:spPr>
        <p:txBody>
          <a:bodyPr/>
          <a:lstStyle/>
          <a:p>
            <a:pPr algn="ctr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Риски крайне высокой степени значимости:</a:t>
            </a:r>
            <a:b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0" y="457200"/>
            <a:ext cx="5256609" cy="6212160"/>
          </a:xfrm>
        </p:spPr>
        <p:txBody>
          <a:bodyPr>
            <a:normAutofit fontScale="77500" lnSpcReduction="20000"/>
          </a:bodyPr>
          <a:lstStyle/>
          <a:p>
            <a:pPr marL="0" lvl="0" indent="0" algn="ctr">
              <a:lnSpc>
                <a:spcPct val="115000"/>
              </a:lnSpc>
              <a:spcAft>
                <a:spcPts val="1000"/>
              </a:spcAft>
              <a:buNone/>
            </a:pPr>
            <a:endParaRPr lang="ru-RU" sz="1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составлении договора «Организация лечебного питания» на 2023 год внести в технические условия пункт о возможности контроля со стороны эпидемиологической службы больницы над соблюдением правил и норм действующих НПА в области общественного и лечебного питания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внести  в план производственного контроля на 2023 год бактериологические исследования на ОМЧ и УПФ с поверхностей кратностью  не реже 1 раза в квартал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службе эпидемиологического контроля проводить контроль над соблюдением норм и правил действующих НПА в области общественного и лечебного питания не реже 1 раза в квартал со взятием смывов с поверхностей с составлением протокола и выдачей рекомендаций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главной медицинской сестре по инфекционному контролю проводить обучение работников пищеблока технике мытья рук согласно приказа № 111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шеф-поваром и диет-сестрой проводить обучение работников пищеблока правилам и норма действующих НПА в области общественного питания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38212" y="2259724"/>
            <a:ext cx="2949178" cy="4611960"/>
          </a:xfrm>
          <a:solidFill>
            <a:srgbClr val="FF0000"/>
          </a:solidFill>
        </p:spPr>
        <p:txBody>
          <a:bodyPr vert="wordArtVert"/>
          <a:lstStyle/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Предупредительные</a:t>
            </a: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endParaRPr lang="ru-RU" sz="16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lvl="0"/>
            <a:r>
              <a:rPr lang="ru-RU" sz="16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  мероприятия</a:t>
            </a:r>
            <a:endParaRPr lang="ru-RU" sz="1600" dirty="0">
              <a:solidFill>
                <a:prstClr val="black"/>
              </a:solidFill>
            </a:endParaRPr>
          </a:p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125886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836712"/>
            <a:ext cx="7149794" cy="1500846"/>
          </a:xfrm>
          <a:prstGeom prst="rect">
            <a:avLst/>
          </a:prstGeom>
        </p:spPr>
      </p:pic>
      <p:graphicFrame>
        <p:nvGraphicFramePr>
          <p:cNvPr id="10" name="Объект 9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0302494"/>
              </p:ext>
            </p:extLst>
          </p:nvPr>
        </p:nvGraphicFramePr>
        <p:xfrm>
          <a:off x="323529" y="2466015"/>
          <a:ext cx="8136904" cy="4266802"/>
        </p:xfrm>
        <a:graphic>
          <a:graphicData uri="http://schemas.openxmlformats.org/drawingml/2006/table">
            <a:tbl>
              <a:tblPr firstRow="1" firstCol="1" bandRow="1"/>
              <a:tblGrid>
                <a:gridCol w="2860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7085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122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1820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9733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22698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997836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860241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1443667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844532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</a:tblGrid>
              <a:tr h="4951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№ п/п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Категория риска 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Цель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Наименование риска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Фактор риск (причина)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Последствия от реализации риска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Участники риска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Предупредительные мероприятия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Обл.карты риска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05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5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Медицинские риски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5876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Медицинские риски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Безопасность пациента и качество медицинских услуг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 маркировки, маркировка стерлась (есть, но не понятно, что написано).</a:t>
                      </a:r>
                      <a:endParaRPr lang="ru-RU" sz="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1)Отсутствие контроля наличия маркировки со стороны работников пищеблока в том числе и шеф-повара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2)Отсутствие знаний действующих НПА в области общественного питания в РК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3)Отсутствие обучения либо низкий уровень знаний персоналом пищеблока правил использования помещений, посуды и инвентаря строго по назначению и согласно маркировки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1)Обсеменение инвентаря, сырья, готовой пищи болезнетворными бактериями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2)заражение пациентов или сотрудников инфекционными заболеваниями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Работники пищеблока, пациенты, сотрудники больницы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1)Правильная, соответствующая маркировка инвентаря и посуды. 2)Использование инвентаря и посуды согласно маркировке и назначению.            3)Обучение персонала пищеблока правилам маркировки посуды и инвентаря.      4)Контроль за соблюдением требований действующих НПА.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8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Высокая значимость риска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Оранжевая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5306" marR="553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575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2943" y="103516"/>
            <a:ext cx="73581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Оценка степени влияния риска (В)</a:t>
            </a:r>
            <a:endParaRPr lang="ru-RU" sz="28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594541"/>
              </p:ext>
            </p:extLst>
          </p:nvPr>
        </p:nvGraphicFramePr>
        <p:xfrm>
          <a:off x="251521" y="1480707"/>
          <a:ext cx="8667352" cy="5241305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50986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48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0939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535402">
                <a:tc>
                  <a:txBody>
                    <a:bodyPr/>
                    <a:lstStyle/>
                    <a:p>
                      <a:pPr algn="ctr"/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Балл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наступления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события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35402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Ничтожная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Отсутствие каких-либо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последствии в случае реализации риска или последствия от реализации риска незначительные.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986267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от реализации риска незначительные.</a:t>
                      </a:r>
                    </a:p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Качественные и количественные результаты производственного процесса ухудшатся,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но результат останется приемлемым. Не угрожает жизни пациента.</a:t>
                      </a:r>
                      <a:endParaRPr lang="kk-KZ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986267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Значительная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от реализации риска значительные, но могут быть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полностью исправлены. </a:t>
                      </a:r>
                    </a:p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Ухудшит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к</a:t>
                      </a:r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ачественные и количественные результаты производственного процесса.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Может угрожать жизни пациента.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11700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Последствия от реализации риска очень значительные, но могут быть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исправлены до опреденной степени.</a:t>
                      </a:r>
                    </a:p>
                    <a:p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Неприемлемый результат производственного процесса, не соответствующий предъявленным требованиям.Угрожает жизни пациента.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986267"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Катастрофически опасная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Критические последствия от реализации риска, которые могут быть устранены</a:t>
                      </a:r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только частично.Вызовет полную остановку производственного процесса.</a:t>
                      </a:r>
                    </a:p>
                    <a:p>
                      <a:r>
                        <a:rPr lang="kk-KZ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Вызовет летальный исход пациента. 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127" y="103516"/>
            <a:ext cx="1106513" cy="111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57170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7218" y="260649"/>
            <a:ext cx="7886700" cy="720080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Комиссии инфекционного контроля</a:t>
            </a:r>
          </a:p>
        </p:txBody>
      </p:sp>
      <p:graphicFrame>
        <p:nvGraphicFramePr>
          <p:cNvPr id="102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8486005"/>
              </p:ext>
            </p:extLst>
          </p:nvPr>
        </p:nvGraphicFramePr>
        <p:xfrm>
          <a:off x="1016490" y="1700808"/>
          <a:ext cx="3248668" cy="49685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3" name="PDF" r:id="rId3" imgW="0" imgH="0" progId="FoxitReader.Document">
                  <p:embed/>
                </p:oleObj>
              </mc:Choice>
              <mc:Fallback>
                <p:oleObj name="PDF" r:id="rId3" imgW="0" imgH="0" progId="FoxitReader.Document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490" y="1700808"/>
                        <a:ext cx="3248668" cy="49685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4"/>
          <p:cNvGraphicFramePr>
            <a:graphicFrameLocks noChangeAspect="1"/>
          </p:cNvGraphicFramePr>
          <p:nvPr/>
        </p:nvGraphicFramePr>
        <p:xfrm>
          <a:off x="4716016" y="980729"/>
          <a:ext cx="3643338" cy="55721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PDF" r:id="rId5" imgW="0" imgH="0" progId="FoxitReader.Document">
                  <p:embed/>
                </p:oleObj>
              </mc:Choice>
              <mc:Fallback>
                <p:oleObj name="PDF" r:id="rId5" imgW="0" imgH="0" progId="FoxitReader.Document">
                  <p:embed/>
                  <p:pic>
                    <p:nvPicPr>
                      <p:cNvPr id="102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980729"/>
                        <a:ext cx="3643338" cy="55721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8" y="260649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588183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7300" y="387652"/>
            <a:ext cx="7886700" cy="1325563"/>
          </a:xfrm>
        </p:spPr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Итоги: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72067" y="1690688"/>
            <a:ext cx="7372341" cy="4906663"/>
          </a:xfrm>
        </p:spPr>
        <p:txBody>
          <a:bodyPr>
            <a:normAutofit fontScale="77500" lnSpcReduction="20000"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Методика оценки рисков и практическое использование данного метода может быть широко применена в работе специалистов любой отрасли в том числе и врача эпидемиолога. Данный метод управления рисками, оценка и переоценка рисков благоприятно влияет на оперативность принятия решений по устранению возможных неблагоприятных последствий реализации рисков, которые могут возникнуть в процессе работы. В случае, если все риски правильно распознаны и оценены это помогает грамотно организовать работу не только отдельно взятого структурного подразделения, но и организации в целом.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ходе полевых работ была достигнута цель именно приобретения практических навыков по управлению рисками. Гипотеза выдвинутая в начале работы полностью себя подтвердила. Хотя и не удалось внести новые риски в существующий реестр, появился бесценный опыт и надежда на то, что при пересмотре рисков на 2023 год, выявленные риски в ходе полевых работ будут учтены и внесены в реестр.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При выполнении задания по выявлению новых рисков и внесения их в реестр  были выявлены некоторые недостатки, присутствующие в договоре «Услуги по организации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таблет-питания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», а именно не было пункта о контроле за инфекционной безопасностью сырья и готовой продукции со стороны администрации нашей организации. Благодаря заданиям полевых работ был установлен данный факт. При составлении договора на 2023 год перед руководством больницы будет ставиться вопрос о внесении данного пункта в условия договора. В соответствии с этим пунктом  вопрос внедрения выявленных рисков в организации лечебного питания будет возможен и внесен в реестр рисков на 2023 год.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" y="182968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685440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8879"/>
            <a:ext cx="7886700" cy="1325563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Источники: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4764187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  <a:hlinkClick r:id="rId2"/>
            </a:endParaRPr>
          </a:p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www.zdrav.ru/articles/4293657933-17-m10-14-kategoriyu-riska-meditsinskoy-organizatsii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https://hls.kz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/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europa.eu/capacity4dev/file/92454/download?token=s1PqGjf3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studme.org/97810/etika_i_estetika/opredelenie_riska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images.app.goo.gl/YuQYMdHhKxK97Mi98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upravlenie-proektami.ru/metod-galstuk-babochka-dlya-ocenki-riskov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управления рисками КГП на ПХВ «Больница скорой медицинской помощи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г.Семей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управления рисками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КГП </a:t>
            </a: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ПХВ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«Восточно-Казахстанская областная больница» УЗ ВКО</a:t>
            </a:r>
          </a:p>
          <a:p>
            <a:pPr lvl="0"/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управления </a:t>
            </a:r>
            <a:r>
              <a:rPr lang="ru-RU" sz="24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рисками ТОО «МФ Гиппократ» </a:t>
            </a:r>
            <a:r>
              <a:rPr lang="ru-RU" sz="2400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г.Караганда</a:t>
            </a:r>
            <a:endParaRPr lang="ru-RU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159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32129"/>
            <a:ext cx="8217430" cy="61630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B863EE2-9037-75DA-FC2E-68BE898135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0963"/>
            <a:ext cx="1071339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948264" y="476672"/>
            <a:ext cx="1425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https://hls.kz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076970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1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1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1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2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2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2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2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2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2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2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2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2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2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0.xml><?xml version="1.0" encoding="utf-8"?>
<a:theme xmlns:a="http://schemas.openxmlformats.org/drawingml/2006/main" name="3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3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3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3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3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3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3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3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3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5400</Words>
  <Application>Microsoft Office PowerPoint</Application>
  <PresentationFormat>Экран (4:3)</PresentationFormat>
  <Paragraphs>1289</Paragraphs>
  <Slides>93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93</vt:i4>
      </vt:variant>
    </vt:vector>
  </HeadingPairs>
  <TitlesOfParts>
    <vt:vector size="138" baseType="lpstr">
      <vt:lpstr>Arial</vt:lpstr>
      <vt:lpstr>Calibri</vt:lpstr>
      <vt:lpstr>Calibri Light</vt:lpstr>
      <vt:lpstr>Segoe UI Historic</vt:lpstr>
      <vt:lpstr>Symbol</vt:lpstr>
      <vt:lpstr>Times New Roman</vt:lpstr>
      <vt:lpstr>Тема Office</vt:lpstr>
      <vt:lpstr>1_Тема Office</vt:lpstr>
      <vt:lpstr>2_Тема Office</vt:lpstr>
      <vt:lpstr>3_Тема Office</vt:lpstr>
      <vt:lpstr>4_Тема Office</vt:lpstr>
      <vt:lpstr>5_Тема Office</vt:lpstr>
      <vt:lpstr>6_Тема Office</vt:lpstr>
      <vt:lpstr>7_Тема Office</vt:lpstr>
      <vt:lpstr>8_Тема Office</vt:lpstr>
      <vt:lpstr>9_Тема Office</vt:lpstr>
      <vt:lpstr>10_Тема Office</vt:lpstr>
      <vt:lpstr>11_Тема Office</vt:lpstr>
      <vt:lpstr>12_Тема Office</vt:lpstr>
      <vt:lpstr>14_Тема Office</vt:lpstr>
      <vt:lpstr>15_Тема Office</vt:lpstr>
      <vt:lpstr>16_Тема Office</vt:lpstr>
      <vt:lpstr>17_Тема Office</vt:lpstr>
      <vt:lpstr>18_Тема Office</vt:lpstr>
      <vt:lpstr>19_Тема Office</vt:lpstr>
      <vt:lpstr>20_Тема Office</vt:lpstr>
      <vt:lpstr>21_Тема Office</vt:lpstr>
      <vt:lpstr>22_Тема Office</vt:lpstr>
      <vt:lpstr>23_Тема Office</vt:lpstr>
      <vt:lpstr>24_Тема Office</vt:lpstr>
      <vt:lpstr>25_Тема Office</vt:lpstr>
      <vt:lpstr>26_Тема Office</vt:lpstr>
      <vt:lpstr>27_Тема Office</vt:lpstr>
      <vt:lpstr>28_Тема Office</vt:lpstr>
      <vt:lpstr>29_Тема Office</vt:lpstr>
      <vt:lpstr>30_Тема Office</vt:lpstr>
      <vt:lpstr>31_Тема Office</vt:lpstr>
      <vt:lpstr>32_Тема Office</vt:lpstr>
      <vt:lpstr>33_Тема Office</vt:lpstr>
      <vt:lpstr>34_Тема Office</vt:lpstr>
      <vt:lpstr>35_Тема Office</vt:lpstr>
      <vt:lpstr>36_Тема Office</vt:lpstr>
      <vt:lpstr>37_Тема Office</vt:lpstr>
      <vt:lpstr>38_Тема Office</vt:lpstr>
      <vt:lpstr>PDF</vt:lpstr>
      <vt:lpstr>Презентация PowerPoint</vt:lpstr>
      <vt:lpstr>Актуальность</vt:lpstr>
      <vt:lpstr>Гипотеза</vt:lpstr>
      <vt:lpstr>Цель</vt:lpstr>
      <vt:lpstr>Задачи </vt:lpstr>
      <vt:lpstr>Основные понятия и определения</vt:lpstr>
      <vt:lpstr>Методика оценки риска </vt:lpstr>
      <vt:lpstr> Оценка  вероятности   реализации риска  (Ч)  </vt:lpstr>
      <vt:lpstr>  </vt:lpstr>
      <vt:lpstr> Методология оценивания рисков </vt:lpstr>
      <vt:lpstr>В соответствии с полученным баллом может быть определена          общая значимость риска:  от 16 до 25 баллов наивысшая значимость риска;  от 11 до 15 баллов –  высокая значимость риска;  от 6 до 10 баллов – средняя значимость риска;  до 5 баллов – низкая значимость риска.</vt:lpstr>
      <vt:lpstr>Презентация PowerPoint</vt:lpstr>
      <vt:lpstr>Презентация PowerPoint</vt:lpstr>
      <vt:lpstr>ТОО «Медицинская фирма «Гиппократ» г.Караганда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Процентный показатель по степени важности рисков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Итог работы</vt:lpstr>
      <vt:lpstr>Презентация PowerPoint</vt:lpstr>
      <vt:lpstr>КГП на ПХВ «Больница скорой медицинской помощи г. Семей»</vt:lpstr>
      <vt:lpstr>Определения</vt:lpstr>
      <vt:lpstr>Перечень рисков по разделу «Безопасное обращение с МО»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Процентный показатель по степени важности рисков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Диаграмма галстук-бабочка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Заключение</vt:lpstr>
      <vt:lpstr>Презентация PowerPoint</vt:lpstr>
      <vt:lpstr>КГП на ПХВ «Городская многопрофильная больница г.Уральск»</vt:lpstr>
      <vt:lpstr>Подготовительный этап аудита рисков по дезинфекционно-стерилизационному режиму</vt:lpstr>
      <vt:lpstr>Определен состав рабочих групп:</vt:lpstr>
      <vt:lpstr>Основной этап (аудит)</vt:lpstr>
      <vt:lpstr>Чек-лист с результатом оценки каждой позиции в баллах по результатам обсуждения аудиторской группой</vt:lpstr>
      <vt:lpstr>Факторы риска</vt:lpstr>
      <vt:lpstr>План график работы аудиторской группы </vt:lpstr>
      <vt:lpstr>По данным оценки рисков,   определены приоритеты для мероприятий по устранению и профилактике рисков на 2023 год: </vt:lpstr>
      <vt:lpstr>Презентация PowerPoint</vt:lpstr>
      <vt:lpstr>КГП на ПХВ «Восточно-Казахстанская областная больница» УЗ ВКО</vt:lpstr>
      <vt:lpstr>Форма оценки подготовленности к рискам инфекционного контроля  по организации лечебного питания  </vt:lpstr>
      <vt:lpstr>Оценка рисков при лечебном питании в КГП на ПХВ «Восточно-Казахстанская областная больница» </vt:lpstr>
      <vt:lpstr>Оценка рисков при лечебном питании в КГП на ПХВ «Восточно-Казахстанская областная больница» </vt:lpstr>
      <vt:lpstr>Оценка рисков при лечебном питании в КГП на ПХВ «Восточно-Казахстанская областная больница» </vt:lpstr>
      <vt:lpstr>Риски в инфекционном контроле связанные с лечебным питанием в КГП на ПХВ «Восточно-Казахстанская областная больница»</vt:lpstr>
      <vt:lpstr>Риски высокой степени значимости: </vt:lpstr>
      <vt:lpstr>Риски высокой степени значимости: </vt:lpstr>
      <vt:lpstr>Риски высокой степени значимости: </vt:lpstr>
      <vt:lpstr>Риски высокой степени значимости: </vt:lpstr>
      <vt:lpstr>Риски крайне высокой степени значимости: </vt:lpstr>
      <vt:lpstr>Риски крайневысокой степени значимости</vt:lpstr>
      <vt:lpstr>Риски крайне высокой степени значимости: </vt:lpstr>
      <vt:lpstr>Риски крайне высокой степени значимости</vt:lpstr>
      <vt:lpstr>Риски крайне высокой степени значимости: </vt:lpstr>
      <vt:lpstr>Риски крайне высокой степени значимости</vt:lpstr>
      <vt:lpstr>Риски крайне высокой степени значимости: </vt:lpstr>
      <vt:lpstr>Риски крайне высокой степени значимости</vt:lpstr>
      <vt:lpstr>Риски крайне высокой степени значимости: </vt:lpstr>
      <vt:lpstr>Риски крайне высокой степени значимости</vt:lpstr>
      <vt:lpstr>Риски крайне высокой степени значимости: </vt:lpstr>
      <vt:lpstr>Презентация PowerPoint</vt:lpstr>
      <vt:lpstr>Решение Комиссии инфекционного контроля</vt:lpstr>
      <vt:lpstr>Итоги:</vt:lpstr>
      <vt:lpstr>Источники: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118</cp:revision>
  <dcterms:created xsi:type="dcterms:W3CDTF">2022-07-23T18:26:03Z</dcterms:created>
  <dcterms:modified xsi:type="dcterms:W3CDTF">2022-08-01T04:34:17Z</dcterms:modified>
</cp:coreProperties>
</file>