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25" r:id="rId3"/>
    <p:sldId id="382" r:id="rId4"/>
    <p:sldId id="369" r:id="rId5"/>
    <p:sldId id="302" r:id="rId6"/>
    <p:sldId id="318" r:id="rId7"/>
    <p:sldId id="386" r:id="rId8"/>
    <p:sldId id="288" r:id="rId9"/>
    <p:sldId id="290" r:id="rId10"/>
    <p:sldId id="376" r:id="rId11"/>
    <p:sldId id="377" r:id="rId12"/>
    <p:sldId id="383" r:id="rId13"/>
    <p:sldId id="315" r:id="rId14"/>
    <p:sldId id="316" r:id="rId15"/>
    <p:sldId id="317" r:id="rId16"/>
    <p:sldId id="319" r:id="rId17"/>
    <p:sldId id="291" r:id="rId18"/>
    <p:sldId id="346" r:id="rId19"/>
    <p:sldId id="294" r:id="rId20"/>
    <p:sldId id="378" r:id="rId21"/>
    <p:sldId id="387" r:id="rId22"/>
    <p:sldId id="260" r:id="rId23"/>
    <p:sldId id="261" r:id="rId24"/>
    <p:sldId id="262" r:id="rId25"/>
    <p:sldId id="327" r:id="rId26"/>
    <p:sldId id="305" r:id="rId27"/>
    <p:sldId id="320" r:id="rId28"/>
    <p:sldId id="287" r:id="rId29"/>
    <p:sldId id="289" r:id="rId30"/>
    <p:sldId id="266" r:id="rId31"/>
    <p:sldId id="384" r:id="rId32"/>
    <p:sldId id="389" r:id="rId33"/>
    <p:sldId id="365" r:id="rId34"/>
    <p:sldId id="385" r:id="rId35"/>
    <p:sldId id="381" r:id="rId36"/>
    <p:sldId id="371" r:id="rId37"/>
    <p:sldId id="372" r:id="rId38"/>
    <p:sldId id="373" r:id="rId39"/>
    <p:sldId id="374" r:id="rId40"/>
    <p:sldId id="375" r:id="rId41"/>
    <p:sldId id="379" r:id="rId42"/>
    <p:sldId id="380" r:id="rId43"/>
    <p:sldId id="350" r:id="rId44"/>
    <p:sldId id="351" r:id="rId45"/>
    <p:sldId id="391" r:id="rId4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62" autoAdjust="0"/>
  </p:normalViewPr>
  <p:slideViewPr>
    <p:cSldViewPr snapToGrid="0">
      <p:cViewPr varScale="1">
        <p:scale>
          <a:sx n="95" d="100"/>
          <a:sy n="95" d="100"/>
        </p:scale>
        <p:origin x="115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1057;&#1099;&#1084;&#1073;&#1072;&#1090;%20&#1044;&#1072;&#1084;&#1080;&#1088;&#1086;&#1074;&#1085;&#1072;\Desktop\2022\&#1054;&#1073;&#1091;&#1095;&#1077;&#1085;&#1080;&#1077;\&#1055;&#1086;&#1083;&#1077;&#1074;&#1099;&#1077;%20&#1088;&#1072;&#1073;&#1086;&#1090;&#1099;\2&#1082;&#1074;&#1072;&#1088;&#1090;&#1072;&#1083;%202022\&#1075;&#1088;&#1072;&#1092;&#1080;&#109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580845328416727"/>
          <c:y val="3.4416251141630189E-2"/>
          <c:w val="0.66422157275239746"/>
          <c:h val="0.47247175921918083"/>
        </c:manualLayout>
      </c:layout>
      <c:barChart>
        <c:barDir val="col"/>
        <c:grouping val="clustered"/>
        <c:varyColors val="0"/>
        <c:ser>
          <c:idx val="0"/>
          <c:order val="0"/>
          <c:tx>
            <c:strRef>
              <c:f>Лист1!$B$1</c:f>
              <c:strCache>
                <c:ptCount val="1"/>
                <c:pt idx="0">
                  <c:v>Ряд 1</c:v>
                </c:pt>
              </c:strCache>
            </c:strRef>
          </c:tx>
          <c:invertIfNegative val="0"/>
          <c:cat>
            <c:strRef>
              <c:f>Лист1!$A$2:$A$7</c:f>
              <c:strCache>
                <c:ptCount val="5"/>
                <c:pt idx="0">
                  <c:v>уақыт жеткіліксіздігі</c:v>
                </c:pt>
                <c:pt idx="1">
                  <c:v>стацинар толуы</c:v>
                </c:pt>
                <c:pt idx="2">
                  <c:v>шұғыл жағдай</c:v>
                </c:pt>
                <c:pt idx="3">
                  <c:v>ұмытшақтық</c:v>
                </c:pt>
                <c:pt idx="4">
                  <c:v>жоғары жұмыс жүктемесі</c:v>
                </c:pt>
              </c:strCache>
            </c:strRef>
          </c:cat>
          <c:val>
            <c:numRef>
              <c:f>Лист1!$B$2:$B$7</c:f>
              <c:numCache>
                <c:formatCode>0%</c:formatCode>
                <c:ptCount val="6"/>
                <c:pt idx="0">
                  <c:v>0.23</c:v>
                </c:pt>
                <c:pt idx="1">
                  <c:v>0.12000000000000002</c:v>
                </c:pt>
                <c:pt idx="2">
                  <c:v>0.4</c:v>
                </c:pt>
                <c:pt idx="3">
                  <c:v>0.42000000000000032</c:v>
                </c:pt>
                <c:pt idx="4">
                  <c:v>0.1</c:v>
                </c:pt>
              </c:numCache>
            </c:numRef>
          </c:val>
          <c:extLst xmlns:c16r2="http://schemas.microsoft.com/office/drawing/2015/06/chart">
            <c:ext xmlns:c16="http://schemas.microsoft.com/office/drawing/2014/chart" uri="{C3380CC4-5D6E-409C-BE32-E72D297353CC}">
              <c16:uniqueId val="{00000000-5D53-4EF8-A240-2220104ABAB4}"/>
            </c:ext>
          </c:extLst>
        </c:ser>
        <c:ser>
          <c:idx val="1"/>
          <c:order val="1"/>
          <c:tx>
            <c:strRef>
              <c:f>Лист1!$C$1</c:f>
              <c:strCache>
                <c:ptCount val="1"/>
                <c:pt idx="0">
                  <c:v>Столбец1</c:v>
                </c:pt>
              </c:strCache>
            </c:strRef>
          </c:tx>
          <c:invertIfNegative val="0"/>
          <c:cat>
            <c:strRef>
              <c:f>Лист1!$A$2:$A$7</c:f>
              <c:strCache>
                <c:ptCount val="5"/>
                <c:pt idx="0">
                  <c:v>уақыт жеткіліксіздігі</c:v>
                </c:pt>
                <c:pt idx="1">
                  <c:v>стацинар толуы</c:v>
                </c:pt>
                <c:pt idx="2">
                  <c:v>шұғыл жағдай</c:v>
                </c:pt>
                <c:pt idx="3">
                  <c:v>ұмытшақтық</c:v>
                </c:pt>
                <c:pt idx="4">
                  <c:v>жоғары жұмыс жүктемесі</c:v>
                </c:pt>
              </c:strCache>
            </c:strRef>
          </c:cat>
          <c:val>
            <c:numRef>
              <c:f>Лист1!$C$2:$C$7</c:f>
              <c:numCache>
                <c:formatCode>General</c:formatCode>
                <c:ptCount val="6"/>
              </c:numCache>
            </c:numRef>
          </c:val>
          <c:extLst xmlns:c16r2="http://schemas.microsoft.com/office/drawing/2015/06/chart">
            <c:ext xmlns:c16="http://schemas.microsoft.com/office/drawing/2014/chart" uri="{C3380CC4-5D6E-409C-BE32-E72D297353CC}">
              <c16:uniqueId val="{00000001-5D53-4EF8-A240-2220104ABAB4}"/>
            </c:ext>
          </c:extLst>
        </c:ser>
        <c:ser>
          <c:idx val="2"/>
          <c:order val="2"/>
          <c:tx>
            <c:strRef>
              <c:f>Лист1!$D$1</c:f>
              <c:strCache>
                <c:ptCount val="1"/>
                <c:pt idx="0">
                  <c:v>Столбец2</c:v>
                </c:pt>
              </c:strCache>
            </c:strRef>
          </c:tx>
          <c:invertIfNegative val="0"/>
          <c:cat>
            <c:strRef>
              <c:f>Лист1!$A$2:$A$7</c:f>
              <c:strCache>
                <c:ptCount val="5"/>
                <c:pt idx="0">
                  <c:v>уақыт жеткіліксіздігі</c:v>
                </c:pt>
                <c:pt idx="1">
                  <c:v>стацинар толуы</c:v>
                </c:pt>
                <c:pt idx="2">
                  <c:v>шұғыл жағдай</c:v>
                </c:pt>
                <c:pt idx="3">
                  <c:v>ұмытшақтық</c:v>
                </c:pt>
                <c:pt idx="4">
                  <c:v>жоғары жұмыс жүктемесі</c:v>
                </c:pt>
              </c:strCache>
            </c:strRef>
          </c:cat>
          <c:val>
            <c:numRef>
              <c:f>Лист1!$D$2:$D$7</c:f>
              <c:numCache>
                <c:formatCode>General</c:formatCode>
                <c:ptCount val="6"/>
              </c:numCache>
            </c:numRef>
          </c:val>
          <c:extLst xmlns:c16r2="http://schemas.microsoft.com/office/drawing/2015/06/chart">
            <c:ext xmlns:c16="http://schemas.microsoft.com/office/drawing/2014/chart" uri="{C3380CC4-5D6E-409C-BE32-E72D297353CC}">
              <c16:uniqueId val="{00000002-5D53-4EF8-A240-2220104ABAB4}"/>
            </c:ext>
          </c:extLst>
        </c:ser>
        <c:dLbls>
          <c:showLegendKey val="0"/>
          <c:showVal val="0"/>
          <c:showCatName val="0"/>
          <c:showSerName val="0"/>
          <c:showPercent val="0"/>
          <c:showBubbleSize val="0"/>
        </c:dLbls>
        <c:gapWidth val="150"/>
        <c:axId val="256408552"/>
        <c:axId val="256412080"/>
      </c:barChart>
      <c:catAx>
        <c:axId val="256408552"/>
        <c:scaling>
          <c:orientation val="minMax"/>
        </c:scaling>
        <c:delete val="0"/>
        <c:axPos val="b"/>
        <c:numFmt formatCode="General" sourceLinked="0"/>
        <c:majorTickMark val="out"/>
        <c:minorTickMark val="none"/>
        <c:tickLblPos val="nextTo"/>
        <c:txPr>
          <a:bodyPr/>
          <a:lstStyle/>
          <a:p>
            <a:pPr>
              <a:defRPr lang="en-US"/>
            </a:pPr>
            <a:endParaRPr lang="ru-RU"/>
          </a:p>
        </c:txPr>
        <c:crossAx val="256412080"/>
        <c:crosses val="autoZero"/>
        <c:auto val="1"/>
        <c:lblAlgn val="ctr"/>
        <c:lblOffset val="100"/>
        <c:noMultiLvlLbl val="0"/>
      </c:catAx>
      <c:valAx>
        <c:axId val="256412080"/>
        <c:scaling>
          <c:orientation val="minMax"/>
        </c:scaling>
        <c:delete val="0"/>
        <c:axPos val="l"/>
        <c:majorGridlines/>
        <c:numFmt formatCode="0%" sourceLinked="1"/>
        <c:majorTickMark val="out"/>
        <c:minorTickMark val="none"/>
        <c:tickLblPos val="nextTo"/>
        <c:txPr>
          <a:bodyPr/>
          <a:lstStyle/>
          <a:p>
            <a:pPr>
              <a:defRPr lang="en-US"/>
            </a:pPr>
            <a:endParaRPr lang="ru-RU"/>
          </a:p>
        </c:txPr>
        <c:crossAx val="25640855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Столбец3</c:v>
                </c:pt>
              </c:strCache>
            </c:strRef>
          </c:tx>
          <c:invertIfNegative val="0"/>
          <c:cat>
            <c:strRef>
              <c:f>Лист1!$A$2:$A$5</c:f>
              <c:strCache>
                <c:ptCount val="2"/>
                <c:pt idx="0">
                  <c:v>дәрігер</c:v>
                </c:pt>
                <c:pt idx="1">
                  <c:v>медбике</c:v>
                </c:pt>
              </c:strCache>
            </c:strRef>
          </c:cat>
          <c:val>
            <c:numRef>
              <c:f>Лист1!$B$2:$B$5</c:f>
              <c:numCache>
                <c:formatCode>General</c:formatCode>
                <c:ptCount val="4"/>
                <c:pt idx="0">
                  <c:v>52</c:v>
                </c:pt>
                <c:pt idx="1">
                  <c:v>350</c:v>
                </c:pt>
              </c:numCache>
            </c:numRef>
          </c:val>
          <c:extLst xmlns:c16r2="http://schemas.microsoft.com/office/drawing/2015/06/chart">
            <c:ext xmlns:c16="http://schemas.microsoft.com/office/drawing/2014/chart" uri="{C3380CC4-5D6E-409C-BE32-E72D297353CC}">
              <c16:uniqueId val="{00000000-D071-4D06-9C63-E2C92DAEAECF}"/>
            </c:ext>
          </c:extLst>
        </c:ser>
        <c:ser>
          <c:idx val="1"/>
          <c:order val="1"/>
          <c:tx>
            <c:strRef>
              <c:f>Лист1!$C$1</c:f>
              <c:strCache>
                <c:ptCount val="1"/>
                <c:pt idx="0">
                  <c:v>Столбец2</c:v>
                </c:pt>
              </c:strCache>
            </c:strRef>
          </c:tx>
          <c:invertIfNegative val="0"/>
          <c:cat>
            <c:strRef>
              <c:f>Лист1!$A$2:$A$5</c:f>
              <c:strCache>
                <c:ptCount val="2"/>
                <c:pt idx="0">
                  <c:v>дәрігер</c:v>
                </c:pt>
                <c:pt idx="1">
                  <c:v>медбике</c:v>
                </c:pt>
              </c:strCache>
            </c:strRef>
          </c:cat>
          <c:val>
            <c:numRef>
              <c:f>Лист1!$C$2:$C$5</c:f>
              <c:numCache>
                <c:formatCode>General</c:formatCode>
                <c:ptCount val="4"/>
              </c:numCache>
            </c:numRef>
          </c:val>
          <c:extLst xmlns:c16r2="http://schemas.microsoft.com/office/drawing/2015/06/chart">
            <c:ext xmlns:c16="http://schemas.microsoft.com/office/drawing/2014/chart" uri="{C3380CC4-5D6E-409C-BE32-E72D297353CC}">
              <c16:uniqueId val="{00000001-D071-4D06-9C63-E2C92DAEAECF}"/>
            </c:ext>
          </c:extLst>
        </c:ser>
        <c:ser>
          <c:idx val="2"/>
          <c:order val="2"/>
          <c:tx>
            <c:strRef>
              <c:f>Лист1!$D$1</c:f>
              <c:strCache>
                <c:ptCount val="1"/>
                <c:pt idx="0">
                  <c:v>Столбец1</c:v>
                </c:pt>
              </c:strCache>
            </c:strRef>
          </c:tx>
          <c:invertIfNegative val="0"/>
          <c:cat>
            <c:strRef>
              <c:f>Лист1!$A$2:$A$5</c:f>
              <c:strCache>
                <c:ptCount val="2"/>
                <c:pt idx="0">
                  <c:v>дәрігер</c:v>
                </c:pt>
                <c:pt idx="1">
                  <c:v>медбике</c:v>
                </c:pt>
              </c:strCache>
            </c:strRef>
          </c:cat>
          <c:val>
            <c:numRef>
              <c:f>Лист1!$D$2:$D$5</c:f>
              <c:numCache>
                <c:formatCode>General</c:formatCode>
                <c:ptCount val="4"/>
                <c:pt idx="1">
                  <c:v>2</c:v>
                </c:pt>
              </c:numCache>
            </c:numRef>
          </c:val>
          <c:extLst xmlns:c16r2="http://schemas.microsoft.com/office/drawing/2015/06/chart">
            <c:ext xmlns:c16="http://schemas.microsoft.com/office/drawing/2014/chart" uri="{C3380CC4-5D6E-409C-BE32-E72D297353CC}">
              <c16:uniqueId val="{00000002-D071-4D06-9C63-E2C92DAEAECF}"/>
            </c:ext>
          </c:extLst>
        </c:ser>
        <c:dLbls>
          <c:showLegendKey val="0"/>
          <c:showVal val="0"/>
          <c:showCatName val="0"/>
          <c:showSerName val="0"/>
          <c:showPercent val="0"/>
          <c:showBubbleSize val="0"/>
        </c:dLbls>
        <c:gapWidth val="150"/>
        <c:shape val="cylinder"/>
        <c:axId val="256408160"/>
        <c:axId val="256407768"/>
        <c:axId val="0"/>
      </c:bar3DChart>
      <c:catAx>
        <c:axId val="256408160"/>
        <c:scaling>
          <c:orientation val="minMax"/>
        </c:scaling>
        <c:delete val="0"/>
        <c:axPos val="b"/>
        <c:numFmt formatCode="General" sourceLinked="0"/>
        <c:majorTickMark val="out"/>
        <c:minorTickMark val="none"/>
        <c:tickLblPos val="nextTo"/>
        <c:txPr>
          <a:bodyPr/>
          <a:lstStyle/>
          <a:p>
            <a:pPr>
              <a:defRPr lang="en-US"/>
            </a:pPr>
            <a:endParaRPr lang="ru-RU"/>
          </a:p>
        </c:txPr>
        <c:crossAx val="256407768"/>
        <c:crosses val="autoZero"/>
        <c:auto val="1"/>
        <c:lblAlgn val="ctr"/>
        <c:lblOffset val="100"/>
        <c:noMultiLvlLbl val="0"/>
      </c:catAx>
      <c:valAx>
        <c:axId val="256407768"/>
        <c:scaling>
          <c:orientation val="minMax"/>
        </c:scaling>
        <c:delete val="0"/>
        <c:axPos val="l"/>
        <c:majorGridlines/>
        <c:numFmt formatCode="0%" sourceLinked="1"/>
        <c:majorTickMark val="out"/>
        <c:minorTickMark val="none"/>
        <c:tickLblPos val="nextTo"/>
        <c:txPr>
          <a:bodyPr/>
          <a:lstStyle/>
          <a:p>
            <a:pPr>
              <a:defRPr lang="en-US"/>
            </a:pPr>
            <a:endParaRPr lang="ru-RU"/>
          </a:p>
        </c:txPr>
        <c:crossAx val="25640816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ru-RU"/>
              <a:t>Карта</a:t>
            </a:r>
            <a:r>
              <a:rPr lang="ru-RU" baseline="0"/>
              <a:t> рейтинга по технике мытья рук за 2квартал 2022года</a:t>
            </a:r>
            <a:endParaRPr lang="ru-RU"/>
          </a:p>
        </c:rich>
      </c:tx>
      <c:layout>
        <c:manualLayout>
          <c:xMode val="edge"/>
          <c:yMode val="edge"/>
          <c:x val="0.16026993923056956"/>
          <c:y val="2.8564797009628298E-2"/>
        </c:manualLayout>
      </c:layout>
      <c:overlay val="0"/>
    </c:title>
    <c:autoTitleDeleted val="0"/>
    <c:plotArea>
      <c:layout/>
      <c:barChart>
        <c:barDir val="col"/>
        <c:grouping val="stacked"/>
        <c:varyColors val="0"/>
        <c:ser>
          <c:idx val="0"/>
          <c:order val="0"/>
          <c:tx>
            <c:strRef>
              <c:f>Лист1!$K$7</c:f>
              <c:strCache>
                <c:ptCount val="1"/>
                <c:pt idx="0">
                  <c:v>Коэфициент подсчета</c:v>
                </c:pt>
              </c:strCache>
            </c:strRef>
          </c:tx>
          <c:invertIfNegative val="0"/>
          <c:dLbls>
            <c:dLbl>
              <c:idx val="0"/>
              <c:layout/>
              <c:tx>
                <c:rich>
                  <a:bodyPr/>
                  <a:lstStyle/>
                  <a:p>
                    <a:r>
                      <a:rPr lang="en-US" dirty="0">
                        <a:solidFill>
                          <a:schemeClr val="bg1"/>
                        </a:solidFill>
                      </a:rPr>
                      <a:t>78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8F8-4CE6-9B64-A6F3F5136B33}"/>
                </c:ext>
                <c:ext xmlns:c15="http://schemas.microsoft.com/office/drawing/2012/chart" uri="{CE6537A1-D6FC-4f65-9D91-7224C49458BB}">
                  <c15:layout/>
                </c:ext>
              </c:extLst>
            </c:dLbl>
            <c:spPr>
              <a:noFill/>
              <a:ln>
                <a:noFill/>
              </a:ln>
              <a:effectLst/>
            </c:spPr>
            <c:txPr>
              <a:bodyPr/>
              <a:lstStyle/>
              <a:p>
                <a:pPr>
                  <a:defRPr lang="en-US">
                    <a:solidFill>
                      <a:schemeClr val="bg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Лист1!$J$8:$J$13</c:f>
              <c:strCache>
                <c:ptCount val="6"/>
                <c:pt idx="0">
                  <c:v>отд.№1</c:v>
                </c:pt>
                <c:pt idx="1">
                  <c:v>отд.№2</c:v>
                </c:pt>
                <c:pt idx="2">
                  <c:v>КДО</c:v>
                </c:pt>
                <c:pt idx="3">
                  <c:v>Приемный покой</c:v>
                </c:pt>
                <c:pt idx="4">
                  <c:v>ОГФ</c:v>
                </c:pt>
                <c:pt idx="5">
                  <c:v>Пищеблок</c:v>
                </c:pt>
              </c:strCache>
            </c:strRef>
          </c:cat>
          <c:val>
            <c:numRef>
              <c:f>Лист1!$K$8:$K$13</c:f>
              <c:numCache>
                <c:formatCode>General</c:formatCode>
                <c:ptCount val="6"/>
                <c:pt idx="0">
                  <c:v>78</c:v>
                </c:pt>
                <c:pt idx="1">
                  <c:v>74</c:v>
                </c:pt>
                <c:pt idx="2">
                  <c:v>68</c:v>
                </c:pt>
                <c:pt idx="3">
                  <c:v>100</c:v>
                </c:pt>
                <c:pt idx="4">
                  <c:v>100</c:v>
                </c:pt>
                <c:pt idx="5">
                  <c:v>83</c:v>
                </c:pt>
              </c:numCache>
            </c:numRef>
          </c:val>
          <c:extLst xmlns:c16r2="http://schemas.microsoft.com/office/drawing/2015/06/chart">
            <c:ext xmlns:c16="http://schemas.microsoft.com/office/drawing/2014/chart" uri="{C3380CC4-5D6E-409C-BE32-E72D297353CC}">
              <c16:uniqueId val="{00000001-08F8-4CE6-9B64-A6F3F5136B33}"/>
            </c:ext>
          </c:extLst>
        </c:ser>
        <c:dLbls>
          <c:showLegendKey val="0"/>
          <c:showVal val="0"/>
          <c:showCatName val="0"/>
          <c:showSerName val="0"/>
          <c:showPercent val="0"/>
          <c:showBubbleSize val="0"/>
        </c:dLbls>
        <c:gapWidth val="150"/>
        <c:overlap val="100"/>
        <c:axId val="256407376"/>
        <c:axId val="256409336"/>
      </c:barChart>
      <c:catAx>
        <c:axId val="256407376"/>
        <c:scaling>
          <c:orientation val="minMax"/>
        </c:scaling>
        <c:delete val="0"/>
        <c:axPos val="b"/>
        <c:numFmt formatCode="General" sourceLinked="1"/>
        <c:majorTickMark val="out"/>
        <c:minorTickMark val="none"/>
        <c:tickLblPos val="nextTo"/>
        <c:txPr>
          <a:bodyPr/>
          <a:lstStyle/>
          <a:p>
            <a:pPr>
              <a:defRPr lang="en-US"/>
            </a:pPr>
            <a:endParaRPr lang="ru-RU"/>
          </a:p>
        </c:txPr>
        <c:crossAx val="256409336"/>
        <c:crosses val="autoZero"/>
        <c:auto val="1"/>
        <c:lblAlgn val="ctr"/>
        <c:lblOffset val="100"/>
        <c:noMultiLvlLbl val="0"/>
      </c:catAx>
      <c:valAx>
        <c:axId val="256409336"/>
        <c:scaling>
          <c:orientation val="minMax"/>
        </c:scaling>
        <c:delete val="0"/>
        <c:axPos val="l"/>
        <c:majorGridlines/>
        <c:numFmt formatCode="General" sourceLinked="1"/>
        <c:majorTickMark val="out"/>
        <c:minorTickMark val="none"/>
        <c:tickLblPos val="nextTo"/>
        <c:txPr>
          <a:bodyPr/>
          <a:lstStyle/>
          <a:p>
            <a:pPr>
              <a:defRPr lang="en-US"/>
            </a:pPr>
            <a:endParaRPr lang="ru-RU"/>
          </a:p>
        </c:txPr>
        <c:crossAx val="256407376"/>
        <c:crosses val="autoZero"/>
        <c:crossBetween val="between"/>
      </c:valAx>
    </c:plotArea>
    <c:legend>
      <c:legendPos val="r"/>
      <c:layout/>
      <c:overlay val="0"/>
      <c:txPr>
        <a:bodyPr/>
        <a:lstStyle/>
        <a:p>
          <a:pPr>
            <a:defRPr lang="en-US"/>
          </a:pPr>
          <a:endParaRPr lang="ru-RU"/>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91510-3328-4B38-AD0E-85B9354989CE}" type="datetimeFigureOut">
              <a:rPr lang="ru-RU" smtClean="0"/>
              <a:pPr/>
              <a:t>01.08.2022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F77D93-B9F2-4551-93A9-EA338CF2566D}" type="slidenum">
              <a:rPr lang="ru-RU" smtClean="0"/>
              <a:pPr/>
              <a:t>‹#›</a:t>
            </a:fld>
            <a:endParaRPr lang="ru-RU"/>
          </a:p>
        </p:txBody>
      </p:sp>
    </p:spTree>
    <p:extLst>
      <p:ext uri="{BB962C8B-B14F-4D97-AF65-F5344CB8AC3E}">
        <p14:creationId xmlns:p14="http://schemas.microsoft.com/office/powerpoint/2010/main" val="47319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D2F77D93-B9F2-4551-93A9-EA338CF2566D}" type="slidenum">
              <a:rPr lang="ru-RU" smtClean="0"/>
              <a:pPr/>
              <a:t>1</a:t>
            </a:fld>
            <a:endParaRPr lang="ru-RU"/>
          </a:p>
        </p:txBody>
      </p:sp>
    </p:spTree>
    <p:extLst>
      <p:ext uri="{BB962C8B-B14F-4D97-AF65-F5344CB8AC3E}">
        <p14:creationId xmlns:p14="http://schemas.microsoft.com/office/powerpoint/2010/main" val="2370183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2F77D93-B9F2-4551-93A9-EA338CF2566D}" type="slidenum">
              <a:rPr lang="ru-RU" smtClean="0"/>
              <a:pPr/>
              <a:t>30</a:t>
            </a:fld>
            <a:endParaRPr lang="ru-RU"/>
          </a:p>
        </p:txBody>
      </p:sp>
    </p:spTree>
    <p:extLst>
      <p:ext uri="{BB962C8B-B14F-4D97-AF65-F5344CB8AC3E}">
        <p14:creationId xmlns:p14="http://schemas.microsoft.com/office/powerpoint/2010/main" val="230065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77D93-B9F2-4551-93A9-EA338CF2566D}"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38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C0D2C492-E528-43AD-9BF9-45429698B8F0}" type="slidenum">
              <a:rPr lang="ru-RU" smtClean="0"/>
              <a:pPr>
                <a:defRPr/>
              </a:pPr>
              <a:t>8</a:t>
            </a:fld>
            <a:endParaRPr lang="ru-RU"/>
          </a:p>
        </p:txBody>
      </p:sp>
    </p:spTree>
    <p:extLst>
      <p:ext uri="{BB962C8B-B14F-4D97-AF65-F5344CB8AC3E}">
        <p14:creationId xmlns:p14="http://schemas.microsoft.com/office/powerpoint/2010/main" val="3883849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2F77D93-B9F2-4551-93A9-EA338CF2566D}" type="slidenum">
              <a:rPr lang="ru-RU" smtClean="0"/>
              <a:pPr/>
              <a:t>16</a:t>
            </a:fld>
            <a:endParaRPr lang="ru-RU"/>
          </a:p>
        </p:txBody>
      </p:sp>
    </p:spTree>
    <p:extLst>
      <p:ext uri="{BB962C8B-B14F-4D97-AF65-F5344CB8AC3E}">
        <p14:creationId xmlns:p14="http://schemas.microsoft.com/office/powerpoint/2010/main" val="231828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В первую очередь это осознание администрации организации здравоохранения о важности и роли надлежащей практики гигиены рук в профилактике инфекций, связанных с оказанием медицинской помощи, и необходимости внедрения мероприятий по улучшению практики гигиены рук.</a:t>
            </a:r>
          </a:p>
          <a:p>
            <a:r>
              <a:rPr lang="ru-RU" dirty="0"/>
              <a:t>При мониторинге</a:t>
            </a:r>
            <a:r>
              <a:rPr lang="ru-RU" baseline="0" dirty="0"/>
              <a:t> по гигиене рук в КГП «КОБ» выявлено: 1) СОП «Обработка рук» – одна на все уровни </a:t>
            </a:r>
            <a:r>
              <a:rPr lang="ru-RU" baseline="0" dirty="0" err="1"/>
              <a:t>деконтаминации</a:t>
            </a:r>
            <a:r>
              <a:rPr lang="ru-RU" baseline="0" dirty="0"/>
              <a:t> рук. 2) Контейнеры с ножным рычагом для мед отходов А (использованные одноразовые полотенца) расположены отдаленно от раковин. </a:t>
            </a:r>
            <a:endParaRPr lang="ru-RU" dirty="0"/>
          </a:p>
        </p:txBody>
      </p:sp>
      <p:sp>
        <p:nvSpPr>
          <p:cNvPr id="4" name="Номер слайда 3"/>
          <p:cNvSpPr>
            <a:spLocks noGrp="1"/>
          </p:cNvSpPr>
          <p:nvPr>
            <p:ph type="sldNum" sz="quarter" idx="10"/>
          </p:nvPr>
        </p:nvSpPr>
        <p:spPr/>
        <p:txBody>
          <a:bodyPr/>
          <a:lstStyle/>
          <a:p>
            <a:fld id="{D2F77D93-B9F2-4551-93A9-EA338CF2566D}" type="slidenum">
              <a:rPr lang="ru-RU" smtClean="0"/>
              <a:pPr/>
              <a:t>22</a:t>
            </a:fld>
            <a:endParaRPr lang="ru-RU"/>
          </a:p>
        </p:txBody>
      </p:sp>
    </p:spTree>
    <p:extLst>
      <p:ext uri="{BB962C8B-B14F-4D97-AF65-F5344CB8AC3E}">
        <p14:creationId xmlns:p14="http://schemas.microsoft.com/office/powerpoint/2010/main" val="107425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a:t>Для достижения наибольшего результата представляется предпочтительным определение одного или нескольких структурных подразделений для начала внедрения программы, например отделение хирургического профиля или реанимации и интенсивной терапии.</a:t>
            </a:r>
            <a:br>
              <a:rPr lang="ru-RU" sz="1200" dirty="0"/>
            </a:br>
            <a:r>
              <a:rPr lang="ru-RU" sz="1200" dirty="0"/>
              <a:t>Для определения исходного уровня следует оценить ряд параметров относящихся как к санитарно-техническому состоянию, так и к обеспеченности расходными материалами и уровню подготовки медицинского персонала.</a:t>
            </a:r>
          </a:p>
          <a:p>
            <a:r>
              <a:rPr lang="ru-RU" dirty="0"/>
              <a:t>В коридорах между палатами на</a:t>
            </a:r>
            <a:r>
              <a:rPr lang="ru-RU" baseline="0" dirty="0"/>
              <a:t> расстоянии 3-4 метров и при входе в палаты установлены локтевые диспенсеры для антисептиков. </a:t>
            </a:r>
          </a:p>
          <a:p>
            <a:r>
              <a:rPr lang="ru-RU" baseline="0" dirty="0"/>
              <a:t>В каждой палате и </a:t>
            </a:r>
            <a:r>
              <a:rPr lang="ru-RU" baseline="0" dirty="0" err="1"/>
              <a:t>эпид</a:t>
            </a:r>
            <a:r>
              <a:rPr lang="ru-RU" baseline="0" dirty="0"/>
              <a:t> значимых помещениях проведено холодное и горячее водоснабжение с раковиной и нажимными смесителями.</a:t>
            </a:r>
            <a:endParaRPr lang="ru-RU" dirty="0"/>
          </a:p>
        </p:txBody>
      </p:sp>
      <p:sp>
        <p:nvSpPr>
          <p:cNvPr id="4" name="Номер слайда 3"/>
          <p:cNvSpPr>
            <a:spLocks noGrp="1"/>
          </p:cNvSpPr>
          <p:nvPr>
            <p:ph type="sldNum" sz="quarter" idx="10"/>
          </p:nvPr>
        </p:nvSpPr>
        <p:spPr/>
        <p:txBody>
          <a:bodyPr/>
          <a:lstStyle/>
          <a:p>
            <a:fld id="{D2F77D93-B9F2-4551-93A9-EA338CF2566D}" type="slidenum">
              <a:rPr lang="ru-RU" smtClean="0"/>
              <a:pPr/>
              <a:t>23</a:t>
            </a:fld>
            <a:endParaRPr lang="ru-RU"/>
          </a:p>
        </p:txBody>
      </p:sp>
    </p:spTree>
    <p:extLst>
      <p:ext uri="{BB962C8B-B14F-4D97-AF65-F5344CB8AC3E}">
        <p14:creationId xmlns:p14="http://schemas.microsoft.com/office/powerpoint/2010/main" val="313731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a:t>В первую очередь следует выполнить требования действующего санитарно-эпидемиологического законодательства: обеспечение режимных кабинетов удобно расположенными умывальниками с подводкой горячей и холодной воды, оснащенными локтевыми, ножными, бесконтактными смесителями, жидким мылом, антисептиками, обеспечение препаратами на спиртовой основе для гигиенической антисептики рук в месте оказания медицинской помощи, обучение и подготовка персонала и т.д.</a:t>
            </a:r>
            <a:br>
              <a:rPr lang="ru-RU" sz="1200" dirty="0"/>
            </a:br>
            <a:r>
              <a:rPr lang="ru-RU" sz="1200" dirty="0"/>
              <a:t>Важным и не требующим больших материальных затрат мероприятием является организация обучения медицинского персонала с применением </a:t>
            </a:r>
            <a:r>
              <a:rPr lang="ru-RU" sz="1200" dirty="0" err="1"/>
              <a:t>мультимедийных</a:t>
            </a:r>
            <a:r>
              <a:rPr lang="ru-RU" sz="1200" dirty="0"/>
              <a:t> презентаций, учебных фильмов, отработки практических навыков на рабочих местах, а также размещение памяток на рабочем месте.</a:t>
            </a:r>
            <a:endParaRPr lang="ru-RU" dirty="0"/>
          </a:p>
        </p:txBody>
      </p:sp>
      <p:sp>
        <p:nvSpPr>
          <p:cNvPr id="4" name="Номер слайда 3"/>
          <p:cNvSpPr>
            <a:spLocks noGrp="1"/>
          </p:cNvSpPr>
          <p:nvPr>
            <p:ph type="sldNum" sz="quarter" idx="10"/>
          </p:nvPr>
        </p:nvSpPr>
        <p:spPr/>
        <p:txBody>
          <a:bodyPr/>
          <a:lstStyle/>
          <a:p>
            <a:fld id="{D2F77D93-B9F2-4551-93A9-EA338CF2566D}" type="slidenum">
              <a:rPr lang="ru-RU" smtClean="0"/>
              <a:pPr/>
              <a:t>24</a:t>
            </a:fld>
            <a:endParaRPr lang="ru-RU"/>
          </a:p>
        </p:txBody>
      </p:sp>
    </p:spTree>
    <p:extLst>
      <p:ext uri="{BB962C8B-B14F-4D97-AF65-F5344CB8AC3E}">
        <p14:creationId xmlns:p14="http://schemas.microsoft.com/office/powerpoint/2010/main" val="1232877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F32C837-F13E-4835-AB7E-52D036FE5DDE}" type="slidenum">
              <a:rPr lang="ru-RU" smtClean="0"/>
              <a:pPr/>
              <a:t>26</a:t>
            </a:fld>
            <a:endParaRPr lang="ru-RU"/>
          </a:p>
        </p:txBody>
      </p:sp>
    </p:spTree>
    <p:extLst>
      <p:ext uri="{BB962C8B-B14F-4D97-AF65-F5344CB8AC3E}">
        <p14:creationId xmlns:p14="http://schemas.microsoft.com/office/powerpoint/2010/main" val="154333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C0D2C492-E528-43AD-9BF9-45429698B8F0}" type="slidenum">
              <a:rPr lang="ru-RU" smtClean="0"/>
              <a:pPr>
                <a:defRPr/>
              </a:pPr>
              <a:t>28</a:t>
            </a:fld>
            <a:endParaRPr lang="ru-RU"/>
          </a:p>
        </p:txBody>
      </p:sp>
    </p:spTree>
    <p:extLst>
      <p:ext uri="{BB962C8B-B14F-4D97-AF65-F5344CB8AC3E}">
        <p14:creationId xmlns:p14="http://schemas.microsoft.com/office/powerpoint/2010/main" val="387716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C0D2C492-E528-43AD-9BF9-45429698B8F0}" type="slidenum">
              <a:rPr lang="ru-RU" smtClean="0"/>
              <a:pPr>
                <a:defRPr/>
              </a:pPr>
              <a:t>29</a:t>
            </a:fld>
            <a:endParaRPr lang="ru-RU"/>
          </a:p>
        </p:txBody>
      </p:sp>
    </p:spTree>
    <p:extLst>
      <p:ext uri="{BB962C8B-B14F-4D97-AF65-F5344CB8AC3E}">
        <p14:creationId xmlns:p14="http://schemas.microsoft.com/office/powerpoint/2010/main" val="1228781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C345C6-0563-487B-8099-9DA184C5AB3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507792DD-604C-4B59-B85C-60406EE08E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CFCD6607-3536-4F77-A957-5A66CDA5358D}"/>
              </a:ext>
            </a:extLst>
          </p:cNvPr>
          <p:cNvSpPr>
            <a:spLocks noGrp="1"/>
          </p:cNvSpPr>
          <p:nvPr>
            <p:ph type="dt" sz="half" idx="10"/>
          </p:nvPr>
        </p:nvSpPr>
        <p:spPr/>
        <p:txBody>
          <a:bodyPr/>
          <a:lstStyle/>
          <a:p>
            <a:fld id="{928FA910-E2B7-41C7-B04A-1A033B6D6AC8}" type="datetimeFigureOut">
              <a:rPr lang="ru-RU" smtClean="0"/>
              <a:pPr/>
              <a:t>01.08.2022</a:t>
            </a:fld>
            <a:endParaRPr lang="ru-RU"/>
          </a:p>
        </p:txBody>
      </p:sp>
      <p:sp>
        <p:nvSpPr>
          <p:cNvPr id="5" name="Нижний колонтитул 4">
            <a:extLst>
              <a:ext uri="{FF2B5EF4-FFF2-40B4-BE49-F238E27FC236}">
                <a16:creationId xmlns:a16="http://schemas.microsoft.com/office/drawing/2014/main" xmlns="" id="{76C97A20-528B-49C4-987B-601FA8DAFE6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1BDB05D-FEFF-478D-9CAB-D883B34B3D1E}"/>
              </a:ext>
            </a:extLst>
          </p:cNvPr>
          <p:cNvSpPr>
            <a:spLocks noGrp="1"/>
          </p:cNvSpPr>
          <p:nvPr>
            <p:ph type="sldNum" sz="quarter" idx="12"/>
          </p:nvPr>
        </p:nvSpPr>
        <p:spPr/>
        <p:txBody>
          <a:bodyPr/>
          <a:lstStyle/>
          <a:p>
            <a:fld id="{098E8BB5-C998-4072-A82B-4417CC6CD9CD}" type="slidenum">
              <a:rPr lang="ru-RU" smtClean="0"/>
              <a:pPr/>
              <a:t>‹#›</a:t>
            </a:fld>
            <a:endParaRPr lang="ru-RU"/>
          </a:p>
        </p:txBody>
      </p:sp>
    </p:spTree>
    <p:extLst>
      <p:ext uri="{BB962C8B-B14F-4D97-AF65-F5344CB8AC3E}">
        <p14:creationId xmlns:p14="http://schemas.microsoft.com/office/powerpoint/2010/main" val="2594449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6DED4A8-6FCA-49A4-BEE9-9B75E1F689C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548440E3-CE77-4732-B007-4079B11FBEE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425FA62-72EC-4E17-937C-CE9074F20B0D}"/>
              </a:ext>
            </a:extLst>
          </p:cNvPr>
          <p:cNvSpPr>
            <a:spLocks noGrp="1"/>
          </p:cNvSpPr>
          <p:nvPr>
            <p:ph type="dt" sz="half" idx="10"/>
          </p:nvPr>
        </p:nvSpPr>
        <p:spPr/>
        <p:txBody>
          <a:bodyPr/>
          <a:lstStyle/>
          <a:p>
            <a:fld id="{928FA910-E2B7-41C7-B04A-1A033B6D6AC8}" type="datetimeFigureOut">
              <a:rPr lang="ru-RU" smtClean="0"/>
              <a:pPr/>
              <a:t>01.08.2022</a:t>
            </a:fld>
            <a:endParaRPr lang="ru-RU"/>
          </a:p>
        </p:txBody>
      </p:sp>
      <p:sp>
        <p:nvSpPr>
          <p:cNvPr id="5" name="Нижний колонтитул 4">
            <a:extLst>
              <a:ext uri="{FF2B5EF4-FFF2-40B4-BE49-F238E27FC236}">
                <a16:creationId xmlns:a16="http://schemas.microsoft.com/office/drawing/2014/main" xmlns="" id="{34D1D396-5AA3-434F-9428-D0E4372BCC8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53D9634-77D9-4F65-850E-DF321E1FA1DE}"/>
              </a:ext>
            </a:extLst>
          </p:cNvPr>
          <p:cNvSpPr>
            <a:spLocks noGrp="1"/>
          </p:cNvSpPr>
          <p:nvPr>
            <p:ph type="sldNum" sz="quarter" idx="12"/>
          </p:nvPr>
        </p:nvSpPr>
        <p:spPr/>
        <p:txBody>
          <a:bodyPr/>
          <a:lstStyle/>
          <a:p>
            <a:fld id="{098E8BB5-C998-4072-A82B-4417CC6CD9CD}" type="slidenum">
              <a:rPr lang="ru-RU" smtClean="0"/>
              <a:pPr/>
              <a:t>‹#›</a:t>
            </a:fld>
            <a:endParaRPr lang="ru-RU"/>
          </a:p>
        </p:txBody>
      </p:sp>
    </p:spTree>
    <p:extLst>
      <p:ext uri="{BB962C8B-B14F-4D97-AF65-F5344CB8AC3E}">
        <p14:creationId xmlns:p14="http://schemas.microsoft.com/office/powerpoint/2010/main" val="386097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233E11F5-4A74-4E5B-8540-F2244FF786B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28132594-949C-422B-93F2-18597AC9068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D80654F-CDF6-4C6E-8830-1D70926D09CE}"/>
              </a:ext>
            </a:extLst>
          </p:cNvPr>
          <p:cNvSpPr>
            <a:spLocks noGrp="1"/>
          </p:cNvSpPr>
          <p:nvPr>
            <p:ph type="dt" sz="half" idx="10"/>
          </p:nvPr>
        </p:nvSpPr>
        <p:spPr/>
        <p:txBody>
          <a:bodyPr/>
          <a:lstStyle/>
          <a:p>
            <a:fld id="{928FA910-E2B7-41C7-B04A-1A033B6D6AC8}" type="datetimeFigureOut">
              <a:rPr lang="ru-RU" smtClean="0"/>
              <a:pPr/>
              <a:t>01.08.2022</a:t>
            </a:fld>
            <a:endParaRPr lang="ru-RU"/>
          </a:p>
        </p:txBody>
      </p:sp>
      <p:sp>
        <p:nvSpPr>
          <p:cNvPr id="5" name="Нижний колонтитул 4">
            <a:extLst>
              <a:ext uri="{FF2B5EF4-FFF2-40B4-BE49-F238E27FC236}">
                <a16:creationId xmlns:a16="http://schemas.microsoft.com/office/drawing/2014/main" xmlns="" id="{E214320F-2FBF-4043-955F-20800322F29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EE8355F-4990-4EB8-98E7-69085AE34DC0}"/>
              </a:ext>
            </a:extLst>
          </p:cNvPr>
          <p:cNvSpPr>
            <a:spLocks noGrp="1"/>
          </p:cNvSpPr>
          <p:nvPr>
            <p:ph type="sldNum" sz="quarter" idx="12"/>
          </p:nvPr>
        </p:nvSpPr>
        <p:spPr/>
        <p:txBody>
          <a:bodyPr/>
          <a:lstStyle/>
          <a:p>
            <a:fld id="{098E8BB5-C998-4072-A82B-4417CC6CD9CD}" type="slidenum">
              <a:rPr lang="ru-RU" smtClean="0"/>
              <a:pPr/>
              <a:t>‹#›</a:t>
            </a:fld>
            <a:endParaRPr lang="ru-RU"/>
          </a:p>
        </p:txBody>
      </p:sp>
    </p:spTree>
    <p:extLst>
      <p:ext uri="{BB962C8B-B14F-4D97-AF65-F5344CB8AC3E}">
        <p14:creationId xmlns:p14="http://schemas.microsoft.com/office/powerpoint/2010/main" val="229078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21B6F2-5616-4FAA-AA4D-38CFC90AB54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AF42C8CB-3766-44CA-93B3-DC7CF454EA2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71262A5E-693A-45E6-A314-CAC14D0D9F60}"/>
              </a:ext>
            </a:extLst>
          </p:cNvPr>
          <p:cNvSpPr>
            <a:spLocks noGrp="1"/>
          </p:cNvSpPr>
          <p:nvPr>
            <p:ph type="dt" sz="half" idx="10"/>
          </p:nvPr>
        </p:nvSpPr>
        <p:spPr/>
        <p:txBody>
          <a:bodyPr/>
          <a:lstStyle/>
          <a:p>
            <a:fld id="{928FA910-E2B7-41C7-B04A-1A033B6D6AC8}" type="datetimeFigureOut">
              <a:rPr lang="ru-RU" smtClean="0"/>
              <a:pPr/>
              <a:t>01.08.2022</a:t>
            </a:fld>
            <a:endParaRPr lang="ru-RU"/>
          </a:p>
        </p:txBody>
      </p:sp>
      <p:sp>
        <p:nvSpPr>
          <p:cNvPr id="5" name="Нижний колонтитул 4">
            <a:extLst>
              <a:ext uri="{FF2B5EF4-FFF2-40B4-BE49-F238E27FC236}">
                <a16:creationId xmlns:a16="http://schemas.microsoft.com/office/drawing/2014/main" xmlns="" id="{A89D158D-91C9-45B7-85FE-BD8D9FA774D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DE785D1-FF31-4951-9CEB-760131ED15EF}"/>
              </a:ext>
            </a:extLst>
          </p:cNvPr>
          <p:cNvSpPr>
            <a:spLocks noGrp="1"/>
          </p:cNvSpPr>
          <p:nvPr>
            <p:ph type="sldNum" sz="quarter" idx="12"/>
          </p:nvPr>
        </p:nvSpPr>
        <p:spPr/>
        <p:txBody>
          <a:bodyPr/>
          <a:lstStyle/>
          <a:p>
            <a:fld id="{098E8BB5-C998-4072-A82B-4417CC6CD9CD}" type="slidenum">
              <a:rPr lang="ru-RU" smtClean="0"/>
              <a:pPr/>
              <a:t>‹#›</a:t>
            </a:fld>
            <a:endParaRPr lang="ru-RU"/>
          </a:p>
        </p:txBody>
      </p:sp>
    </p:spTree>
    <p:extLst>
      <p:ext uri="{BB962C8B-B14F-4D97-AF65-F5344CB8AC3E}">
        <p14:creationId xmlns:p14="http://schemas.microsoft.com/office/powerpoint/2010/main" val="309828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0B0FAB-0AD2-4F0E-BD5E-F94F70D3C08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809145DA-3652-4ABD-A6FE-8D679E5340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4C739C01-3D34-4FFB-B125-21129851DE3B}"/>
              </a:ext>
            </a:extLst>
          </p:cNvPr>
          <p:cNvSpPr>
            <a:spLocks noGrp="1"/>
          </p:cNvSpPr>
          <p:nvPr>
            <p:ph type="dt" sz="half" idx="10"/>
          </p:nvPr>
        </p:nvSpPr>
        <p:spPr/>
        <p:txBody>
          <a:bodyPr/>
          <a:lstStyle/>
          <a:p>
            <a:fld id="{928FA910-E2B7-41C7-B04A-1A033B6D6AC8}" type="datetimeFigureOut">
              <a:rPr lang="ru-RU" smtClean="0"/>
              <a:pPr/>
              <a:t>01.08.2022</a:t>
            </a:fld>
            <a:endParaRPr lang="ru-RU"/>
          </a:p>
        </p:txBody>
      </p:sp>
      <p:sp>
        <p:nvSpPr>
          <p:cNvPr id="5" name="Нижний колонтитул 4">
            <a:extLst>
              <a:ext uri="{FF2B5EF4-FFF2-40B4-BE49-F238E27FC236}">
                <a16:creationId xmlns:a16="http://schemas.microsoft.com/office/drawing/2014/main" xmlns="" id="{7EF13C8E-C878-4CBB-8072-560B713AACF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A6C0344-36C8-4199-AC2E-D6CD17467DC0}"/>
              </a:ext>
            </a:extLst>
          </p:cNvPr>
          <p:cNvSpPr>
            <a:spLocks noGrp="1"/>
          </p:cNvSpPr>
          <p:nvPr>
            <p:ph type="sldNum" sz="quarter" idx="12"/>
          </p:nvPr>
        </p:nvSpPr>
        <p:spPr/>
        <p:txBody>
          <a:bodyPr/>
          <a:lstStyle/>
          <a:p>
            <a:fld id="{098E8BB5-C998-4072-A82B-4417CC6CD9CD}" type="slidenum">
              <a:rPr lang="ru-RU" smtClean="0"/>
              <a:pPr/>
              <a:t>‹#›</a:t>
            </a:fld>
            <a:endParaRPr lang="ru-RU"/>
          </a:p>
        </p:txBody>
      </p:sp>
    </p:spTree>
    <p:extLst>
      <p:ext uri="{BB962C8B-B14F-4D97-AF65-F5344CB8AC3E}">
        <p14:creationId xmlns:p14="http://schemas.microsoft.com/office/powerpoint/2010/main" val="34897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419FA6E-E25A-4450-9BBD-D08425AC797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94FCD82B-EB50-471E-9684-704BB78F440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7A81310A-8116-4D6C-83B9-3D135F72E82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32B58F53-3A41-42C6-85D5-C4FDE7747312}"/>
              </a:ext>
            </a:extLst>
          </p:cNvPr>
          <p:cNvSpPr>
            <a:spLocks noGrp="1"/>
          </p:cNvSpPr>
          <p:nvPr>
            <p:ph type="dt" sz="half" idx="10"/>
          </p:nvPr>
        </p:nvSpPr>
        <p:spPr/>
        <p:txBody>
          <a:bodyPr/>
          <a:lstStyle/>
          <a:p>
            <a:fld id="{928FA910-E2B7-41C7-B04A-1A033B6D6AC8}" type="datetimeFigureOut">
              <a:rPr lang="ru-RU" smtClean="0"/>
              <a:pPr/>
              <a:t>01.08.2022</a:t>
            </a:fld>
            <a:endParaRPr lang="ru-RU"/>
          </a:p>
        </p:txBody>
      </p:sp>
      <p:sp>
        <p:nvSpPr>
          <p:cNvPr id="6" name="Нижний колонтитул 5">
            <a:extLst>
              <a:ext uri="{FF2B5EF4-FFF2-40B4-BE49-F238E27FC236}">
                <a16:creationId xmlns:a16="http://schemas.microsoft.com/office/drawing/2014/main" xmlns="" id="{19E97EDE-D8F8-488E-8796-AEF6290B3A4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179CE120-54F2-413D-A45B-58C6C4C7B962}"/>
              </a:ext>
            </a:extLst>
          </p:cNvPr>
          <p:cNvSpPr>
            <a:spLocks noGrp="1"/>
          </p:cNvSpPr>
          <p:nvPr>
            <p:ph type="sldNum" sz="quarter" idx="12"/>
          </p:nvPr>
        </p:nvSpPr>
        <p:spPr/>
        <p:txBody>
          <a:bodyPr/>
          <a:lstStyle/>
          <a:p>
            <a:fld id="{098E8BB5-C998-4072-A82B-4417CC6CD9CD}" type="slidenum">
              <a:rPr lang="ru-RU" smtClean="0"/>
              <a:pPr/>
              <a:t>‹#›</a:t>
            </a:fld>
            <a:endParaRPr lang="ru-RU"/>
          </a:p>
        </p:txBody>
      </p:sp>
    </p:spTree>
    <p:extLst>
      <p:ext uri="{BB962C8B-B14F-4D97-AF65-F5344CB8AC3E}">
        <p14:creationId xmlns:p14="http://schemas.microsoft.com/office/powerpoint/2010/main" val="386346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ED60C75-E541-4F47-A48F-0ECEACD516E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B83E8A1D-8EF4-4B59-A44C-14FDDE6EF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08170C3A-A674-4EEA-AC75-96858849722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ECF94FBF-DC8B-4505-9E1F-3C3BF2D50D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0FD9E78E-FA99-4BB0-8038-2E162439EBA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C6F93C3F-24D5-4C8B-9CBB-88DF01FEE1C5}"/>
              </a:ext>
            </a:extLst>
          </p:cNvPr>
          <p:cNvSpPr>
            <a:spLocks noGrp="1"/>
          </p:cNvSpPr>
          <p:nvPr>
            <p:ph type="dt" sz="half" idx="10"/>
          </p:nvPr>
        </p:nvSpPr>
        <p:spPr/>
        <p:txBody>
          <a:bodyPr/>
          <a:lstStyle/>
          <a:p>
            <a:fld id="{928FA910-E2B7-41C7-B04A-1A033B6D6AC8}" type="datetimeFigureOut">
              <a:rPr lang="ru-RU" smtClean="0"/>
              <a:pPr/>
              <a:t>01.08.2022</a:t>
            </a:fld>
            <a:endParaRPr lang="ru-RU"/>
          </a:p>
        </p:txBody>
      </p:sp>
      <p:sp>
        <p:nvSpPr>
          <p:cNvPr id="8" name="Нижний колонтитул 7">
            <a:extLst>
              <a:ext uri="{FF2B5EF4-FFF2-40B4-BE49-F238E27FC236}">
                <a16:creationId xmlns:a16="http://schemas.microsoft.com/office/drawing/2014/main" xmlns="" id="{74C463F8-825F-4FD8-B2BD-8A70E3D94B7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AA869539-0DED-4604-9F6F-69F502E198BE}"/>
              </a:ext>
            </a:extLst>
          </p:cNvPr>
          <p:cNvSpPr>
            <a:spLocks noGrp="1"/>
          </p:cNvSpPr>
          <p:nvPr>
            <p:ph type="sldNum" sz="quarter" idx="12"/>
          </p:nvPr>
        </p:nvSpPr>
        <p:spPr/>
        <p:txBody>
          <a:bodyPr/>
          <a:lstStyle/>
          <a:p>
            <a:fld id="{098E8BB5-C998-4072-A82B-4417CC6CD9CD}" type="slidenum">
              <a:rPr lang="ru-RU" smtClean="0"/>
              <a:pPr/>
              <a:t>‹#›</a:t>
            </a:fld>
            <a:endParaRPr lang="ru-RU"/>
          </a:p>
        </p:txBody>
      </p:sp>
    </p:spTree>
    <p:extLst>
      <p:ext uri="{BB962C8B-B14F-4D97-AF65-F5344CB8AC3E}">
        <p14:creationId xmlns:p14="http://schemas.microsoft.com/office/powerpoint/2010/main" val="320384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166296-D48F-4112-ABDC-0415A6FB997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2EAE5795-FA6E-4C6F-B112-FB07FD59E0BC}"/>
              </a:ext>
            </a:extLst>
          </p:cNvPr>
          <p:cNvSpPr>
            <a:spLocks noGrp="1"/>
          </p:cNvSpPr>
          <p:nvPr>
            <p:ph type="dt" sz="half" idx="10"/>
          </p:nvPr>
        </p:nvSpPr>
        <p:spPr/>
        <p:txBody>
          <a:bodyPr/>
          <a:lstStyle/>
          <a:p>
            <a:fld id="{928FA910-E2B7-41C7-B04A-1A033B6D6AC8}" type="datetimeFigureOut">
              <a:rPr lang="ru-RU" smtClean="0"/>
              <a:pPr/>
              <a:t>01.08.2022</a:t>
            </a:fld>
            <a:endParaRPr lang="ru-RU"/>
          </a:p>
        </p:txBody>
      </p:sp>
      <p:sp>
        <p:nvSpPr>
          <p:cNvPr id="4" name="Нижний колонтитул 3">
            <a:extLst>
              <a:ext uri="{FF2B5EF4-FFF2-40B4-BE49-F238E27FC236}">
                <a16:creationId xmlns:a16="http://schemas.microsoft.com/office/drawing/2014/main" xmlns="" id="{ABAB4AE8-D98B-4F66-95C9-2A306BF270B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F504713E-3AA3-4719-8EFE-1478DEE52BFB}"/>
              </a:ext>
            </a:extLst>
          </p:cNvPr>
          <p:cNvSpPr>
            <a:spLocks noGrp="1"/>
          </p:cNvSpPr>
          <p:nvPr>
            <p:ph type="sldNum" sz="quarter" idx="12"/>
          </p:nvPr>
        </p:nvSpPr>
        <p:spPr/>
        <p:txBody>
          <a:bodyPr/>
          <a:lstStyle/>
          <a:p>
            <a:fld id="{098E8BB5-C998-4072-A82B-4417CC6CD9CD}" type="slidenum">
              <a:rPr lang="ru-RU" smtClean="0"/>
              <a:pPr/>
              <a:t>‹#›</a:t>
            </a:fld>
            <a:endParaRPr lang="ru-RU"/>
          </a:p>
        </p:txBody>
      </p:sp>
    </p:spTree>
    <p:extLst>
      <p:ext uri="{BB962C8B-B14F-4D97-AF65-F5344CB8AC3E}">
        <p14:creationId xmlns:p14="http://schemas.microsoft.com/office/powerpoint/2010/main" val="400528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8863C591-D1E5-4DFB-B20A-B35DA1DAAE4A}"/>
              </a:ext>
            </a:extLst>
          </p:cNvPr>
          <p:cNvSpPr>
            <a:spLocks noGrp="1"/>
          </p:cNvSpPr>
          <p:nvPr>
            <p:ph type="dt" sz="half" idx="10"/>
          </p:nvPr>
        </p:nvSpPr>
        <p:spPr/>
        <p:txBody>
          <a:bodyPr/>
          <a:lstStyle/>
          <a:p>
            <a:fld id="{928FA910-E2B7-41C7-B04A-1A033B6D6AC8}" type="datetimeFigureOut">
              <a:rPr lang="ru-RU" smtClean="0"/>
              <a:pPr/>
              <a:t>01.08.2022</a:t>
            </a:fld>
            <a:endParaRPr lang="ru-RU"/>
          </a:p>
        </p:txBody>
      </p:sp>
      <p:sp>
        <p:nvSpPr>
          <p:cNvPr id="3" name="Нижний колонтитул 2">
            <a:extLst>
              <a:ext uri="{FF2B5EF4-FFF2-40B4-BE49-F238E27FC236}">
                <a16:creationId xmlns:a16="http://schemas.microsoft.com/office/drawing/2014/main" xmlns="" id="{9D767411-90AD-4180-877D-5879A8BF60A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55672545-42F0-4CC6-80B4-50408AED7761}"/>
              </a:ext>
            </a:extLst>
          </p:cNvPr>
          <p:cNvSpPr>
            <a:spLocks noGrp="1"/>
          </p:cNvSpPr>
          <p:nvPr>
            <p:ph type="sldNum" sz="quarter" idx="12"/>
          </p:nvPr>
        </p:nvSpPr>
        <p:spPr/>
        <p:txBody>
          <a:bodyPr/>
          <a:lstStyle/>
          <a:p>
            <a:fld id="{098E8BB5-C998-4072-A82B-4417CC6CD9CD}" type="slidenum">
              <a:rPr lang="ru-RU" smtClean="0"/>
              <a:pPr/>
              <a:t>‹#›</a:t>
            </a:fld>
            <a:endParaRPr lang="ru-RU"/>
          </a:p>
        </p:txBody>
      </p:sp>
    </p:spTree>
    <p:extLst>
      <p:ext uri="{BB962C8B-B14F-4D97-AF65-F5344CB8AC3E}">
        <p14:creationId xmlns:p14="http://schemas.microsoft.com/office/powerpoint/2010/main" val="78383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C54785-9FA4-4E9E-87AB-498FD8A1AC2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1E8848C3-7933-4132-81AB-A873D4E9AC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C6B1DEC7-3DFF-45C1-82DC-2E7DB5C0F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4089D997-46F2-4ECE-9E15-576F50C9E6EC}"/>
              </a:ext>
            </a:extLst>
          </p:cNvPr>
          <p:cNvSpPr>
            <a:spLocks noGrp="1"/>
          </p:cNvSpPr>
          <p:nvPr>
            <p:ph type="dt" sz="half" idx="10"/>
          </p:nvPr>
        </p:nvSpPr>
        <p:spPr/>
        <p:txBody>
          <a:bodyPr/>
          <a:lstStyle/>
          <a:p>
            <a:fld id="{928FA910-E2B7-41C7-B04A-1A033B6D6AC8}" type="datetimeFigureOut">
              <a:rPr lang="ru-RU" smtClean="0"/>
              <a:pPr/>
              <a:t>01.08.2022</a:t>
            </a:fld>
            <a:endParaRPr lang="ru-RU"/>
          </a:p>
        </p:txBody>
      </p:sp>
      <p:sp>
        <p:nvSpPr>
          <p:cNvPr id="6" name="Нижний колонтитул 5">
            <a:extLst>
              <a:ext uri="{FF2B5EF4-FFF2-40B4-BE49-F238E27FC236}">
                <a16:creationId xmlns:a16="http://schemas.microsoft.com/office/drawing/2014/main" xmlns="" id="{4D502613-5E3E-4E68-9D58-8F3692DA0A9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8A306C0B-D6AE-487B-9768-FF58A96646E6}"/>
              </a:ext>
            </a:extLst>
          </p:cNvPr>
          <p:cNvSpPr>
            <a:spLocks noGrp="1"/>
          </p:cNvSpPr>
          <p:nvPr>
            <p:ph type="sldNum" sz="quarter" idx="12"/>
          </p:nvPr>
        </p:nvSpPr>
        <p:spPr/>
        <p:txBody>
          <a:bodyPr/>
          <a:lstStyle/>
          <a:p>
            <a:fld id="{098E8BB5-C998-4072-A82B-4417CC6CD9CD}" type="slidenum">
              <a:rPr lang="ru-RU" smtClean="0"/>
              <a:pPr/>
              <a:t>‹#›</a:t>
            </a:fld>
            <a:endParaRPr lang="ru-RU"/>
          </a:p>
        </p:txBody>
      </p:sp>
    </p:spTree>
    <p:extLst>
      <p:ext uri="{BB962C8B-B14F-4D97-AF65-F5344CB8AC3E}">
        <p14:creationId xmlns:p14="http://schemas.microsoft.com/office/powerpoint/2010/main" val="2404452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02D85ED-886C-48EA-B549-38D4707A2F0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6FCE0E76-1B3F-4C9E-98B9-46F659EF5A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A494D6DE-A7F1-48EF-9516-C080BCEFA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62C4BDA8-7C5F-4FE7-BE12-81C62F3793B0}"/>
              </a:ext>
            </a:extLst>
          </p:cNvPr>
          <p:cNvSpPr>
            <a:spLocks noGrp="1"/>
          </p:cNvSpPr>
          <p:nvPr>
            <p:ph type="dt" sz="half" idx="10"/>
          </p:nvPr>
        </p:nvSpPr>
        <p:spPr/>
        <p:txBody>
          <a:bodyPr/>
          <a:lstStyle/>
          <a:p>
            <a:fld id="{928FA910-E2B7-41C7-B04A-1A033B6D6AC8}" type="datetimeFigureOut">
              <a:rPr lang="ru-RU" smtClean="0"/>
              <a:pPr/>
              <a:t>01.08.2022</a:t>
            </a:fld>
            <a:endParaRPr lang="ru-RU"/>
          </a:p>
        </p:txBody>
      </p:sp>
      <p:sp>
        <p:nvSpPr>
          <p:cNvPr id="6" name="Нижний колонтитул 5">
            <a:extLst>
              <a:ext uri="{FF2B5EF4-FFF2-40B4-BE49-F238E27FC236}">
                <a16:creationId xmlns:a16="http://schemas.microsoft.com/office/drawing/2014/main" xmlns="" id="{4C2F221F-68FF-44FA-BB4F-1860BC46943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5EEE017-43A3-4570-ABF2-824FD92AE049}"/>
              </a:ext>
            </a:extLst>
          </p:cNvPr>
          <p:cNvSpPr>
            <a:spLocks noGrp="1"/>
          </p:cNvSpPr>
          <p:nvPr>
            <p:ph type="sldNum" sz="quarter" idx="12"/>
          </p:nvPr>
        </p:nvSpPr>
        <p:spPr/>
        <p:txBody>
          <a:bodyPr/>
          <a:lstStyle/>
          <a:p>
            <a:fld id="{098E8BB5-C998-4072-A82B-4417CC6CD9CD}" type="slidenum">
              <a:rPr lang="ru-RU" smtClean="0"/>
              <a:pPr/>
              <a:t>‹#›</a:t>
            </a:fld>
            <a:endParaRPr lang="ru-RU"/>
          </a:p>
        </p:txBody>
      </p:sp>
    </p:spTree>
    <p:extLst>
      <p:ext uri="{BB962C8B-B14F-4D97-AF65-F5344CB8AC3E}">
        <p14:creationId xmlns:p14="http://schemas.microsoft.com/office/powerpoint/2010/main" val="81786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5E0CB3A-A12F-4790-8676-AA0A65496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782F11A1-E7C6-4300-A1C4-F39CFCEBF4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A0F045F-F864-412D-9F5E-F034E2142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A910-E2B7-41C7-B04A-1A033B6D6AC8}" type="datetimeFigureOut">
              <a:rPr lang="ru-RU" smtClean="0"/>
              <a:pPr/>
              <a:t>01.08.2022</a:t>
            </a:fld>
            <a:endParaRPr lang="ru-RU"/>
          </a:p>
        </p:txBody>
      </p:sp>
      <p:sp>
        <p:nvSpPr>
          <p:cNvPr id="5" name="Нижний колонтитул 4">
            <a:extLst>
              <a:ext uri="{FF2B5EF4-FFF2-40B4-BE49-F238E27FC236}">
                <a16:creationId xmlns:a16="http://schemas.microsoft.com/office/drawing/2014/main" xmlns="" id="{49B3E2A1-E0F0-4FE7-B26F-0ACA3C5F5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8FEB8DE2-5BD0-4AF4-96CD-170DC735BB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E8BB5-C998-4072-A82B-4417CC6CD9CD}" type="slidenum">
              <a:rPr lang="ru-RU" smtClean="0"/>
              <a:pPr/>
              <a:t>‹#›</a:t>
            </a:fld>
            <a:endParaRPr lang="ru-RU"/>
          </a:p>
        </p:txBody>
      </p:sp>
    </p:spTree>
    <p:extLst>
      <p:ext uri="{BB962C8B-B14F-4D97-AF65-F5344CB8AC3E}">
        <p14:creationId xmlns:p14="http://schemas.microsoft.com/office/powerpoint/2010/main" val="2574154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1.pn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who.int/ru" TargetMode="External"/><Relationship Id="rId2" Type="http://schemas.openxmlformats.org/officeDocument/2006/relationships/hyperlink" Target="https://hls.kz/"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adilet.zan.kz/ru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hls.k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3F2870-AAE1-43A6-9FA2-EC2190DE0970}"/>
              </a:ext>
            </a:extLst>
          </p:cNvPr>
          <p:cNvSpPr>
            <a:spLocks noGrp="1"/>
          </p:cNvSpPr>
          <p:nvPr>
            <p:ph type="ctrTitle"/>
          </p:nvPr>
        </p:nvSpPr>
        <p:spPr>
          <a:xfrm>
            <a:off x="1524000" y="1147763"/>
            <a:ext cx="9144000" cy="2387600"/>
          </a:xfrm>
        </p:spPr>
        <p:txBody>
          <a:bodyPr>
            <a:normAutofit fontScale="90000"/>
          </a:bodyPr>
          <a:lstStyle/>
          <a:p>
            <a:r>
              <a:rPr lang="ru-RU" dirty="0">
                <a:latin typeface="Times New Roman" pitchFamily="18" charset="0"/>
                <a:cs typeface="Times New Roman" pitchFamily="18" charset="0"/>
              </a:rPr>
              <a:t>Использование </a:t>
            </a:r>
            <a:r>
              <a:rPr lang="ru-RU" dirty="0" err="1">
                <a:latin typeface="Times New Roman" pitchFamily="18" charset="0"/>
                <a:cs typeface="Times New Roman" pitchFamily="18" charset="0"/>
              </a:rPr>
              <a:t>мультимодальной</a:t>
            </a:r>
            <a:r>
              <a:rPr lang="ru-RU" dirty="0">
                <a:latin typeface="Times New Roman" pitchFamily="18" charset="0"/>
                <a:cs typeface="Times New Roman" pitchFamily="18" charset="0"/>
              </a:rPr>
              <a:t> стратегии ВОЗ для улучшения гигиены рук в МО</a:t>
            </a:r>
          </a:p>
        </p:txBody>
      </p:sp>
      <p:sp>
        <p:nvSpPr>
          <p:cNvPr id="3" name="Прямоугольник 2"/>
          <p:cNvSpPr/>
          <p:nvPr/>
        </p:nvSpPr>
        <p:spPr>
          <a:xfrm>
            <a:off x="762000" y="3898900"/>
            <a:ext cx="10845800" cy="2308324"/>
          </a:xfrm>
          <a:prstGeom prst="rect">
            <a:avLst/>
          </a:prstGeom>
        </p:spPr>
        <p:txBody>
          <a:bodyPr wrap="square">
            <a:spAutoFit/>
          </a:bodyPr>
          <a:lstStyle/>
          <a:p>
            <a:r>
              <a:rPr lang="ru-RU" dirty="0">
                <a:latin typeface="Times New Roman" pitchFamily="18" charset="0"/>
                <a:cs typeface="Times New Roman" pitchFamily="18" charset="0"/>
              </a:rPr>
              <a:t>Сроки проведения: 4 – 15 июля  2022г.</a:t>
            </a:r>
          </a:p>
          <a:p>
            <a:r>
              <a:rPr lang="ru-RU" dirty="0">
                <a:latin typeface="Times New Roman" pitchFamily="18" charset="0"/>
                <a:cs typeface="Times New Roman" pitchFamily="18" charset="0"/>
              </a:rPr>
              <a:t>Группа №3 Куратор (ментор): Тулеушова Г.А.</a:t>
            </a:r>
          </a:p>
          <a:p>
            <a:r>
              <a:rPr lang="ru-RU" dirty="0">
                <a:latin typeface="Times New Roman" pitchFamily="18" charset="0"/>
                <a:cs typeface="Times New Roman" pitchFamily="18" charset="0"/>
              </a:rPr>
              <a:t>Участники:  </a:t>
            </a:r>
          </a:p>
          <a:p>
            <a:pPr marL="342900" indent="-342900">
              <a:buAutoNum type="arabicPeriod"/>
            </a:pPr>
            <a:r>
              <a:rPr lang="ru-RU" dirty="0" err="1">
                <a:latin typeface="Times New Roman" pitchFamily="18" charset="0"/>
                <a:cs typeface="Times New Roman" pitchFamily="18" charset="0"/>
              </a:rPr>
              <a:t>Таспауова</a:t>
            </a:r>
            <a:r>
              <a:rPr lang="ru-RU" dirty="0">
                <a:latin typeface="Times New Roman" pitchFamily="18" charset="0"/>
                <a:cs typeface="Times New Roman" pitchFamily="18" charset="0"/>
              </a:rPr>
              <a:t> Л.Н., ГКП на ПХВ «</a:t>
            </a:r>
            <a:r>
              <a:rPr lang="ru-RU" dirty="0" err="1">
                <a:latin typeface="Times New Roman" pitchFamily="18" charset="0"/>
                <a:cs typeface="Times New Roman" pitchFamily="18" charset="0"/>
              </a:rPr>
              <a:t>Кентауская</a:t>
            </a:r>
            <a:r>
              <a:rPr lang="ru-RU" dirty="0">
                <a:latin typeface="Times New Roman" pitchFamily="18" charset="0"/>
                <a:cs typeface="Times New Roman" pitchFamily="18" charset="0"/>
              </a:rPr>
              <a:t> центральная больница» Управление ОЗ Туркестанская область </a:t>
            </a:r>
          </a:p>
          <a:p>
            <a:pPr marL="342900" indent="-342900">
              <a:buAutoNum type="arabicPeriod"/>
            </a:pPr>
            <a:r>
              <a:rPr lang="ru-RU" dirty="0" err="1">
                <a:latin typeface="Times New Roman" pitchFamily="18" charset="0"/>
                <a:cs typeface="Times New Roman" pitchFamily="18" charset="0"/>
              </a:rPr>
              <a:t>Лепесова</a:t>
            </a:r>
            <a:r>
              <a:rPr lang="ru-RU" dirty="0">
                <a:latin typeface="Times New Roman" pitchFamily="18" charset="0"/>
                <a:cs typeface="Times New Roman" pitchFamily="18" charset="0"/>
              </a:rPr>
              <a:t> К.Х., РГП на ПХВ «Центральный клинический госпиталь для инвалидов отечественной войны» г. </a:t>
            </a:r>
            <a:r>
              <a:rPr lang="ru-RU" dirty="0" err="1">
                <a:latin typeface="Times New Roman" pitchFamily="18" charset="0"/>
                <a:cs typeface="Times New Roman" pitchFamily="18" charset="0"/>
              </a:rPr>
              <a:t>Нур-Султан</a:t>
            </a:r>
            <a:endParaRPr lang="ru-RU" dirty="0">
              <a:latin typeface="Times New Roman" pitchFamily="18" charset="0"/>
              <a:cs typeface="Times New Roman" pitchFamily="18" charset="0"/>
            </a:endParaRPr>
          </a:p>
          <a:p>
            <a:pPr marL="342900" indent="-342900">
              <a:buAutoNum type="arabicPeriod"/>
            </a:pPr>
            <a:r>
              <a:rPr lang="ru-RU" dirty="0" err="1">
                <a:latin typeface="Times New Roman" pitchFamily="18" charset="0"/>
                <a:cs typeface="Times New Roman" pitchFamily="18" charset="0"/>
              </a:rPr>
              <a:t>Нұрмұхамед </a:t>
            </a:r>
            <a:r>
              <a:rPr lang="ru-RU" dirty="0">
                <a:latin typeface="Times New Roman" pitchFamily="18" charset="0"/>
                <a:cs typeface="Times New Roman" pitchFamily="18" charset="0"/>
              </a:rPr>
              <a:t>Т.Қ., КГП «</a:t>
            </a:r>
            <a:r>
              <a:rPr lang="ru-RU" dirty="0" err="1">
                <a:latin typeface="Times New Roman" pitchFamily="18" charset="0"/>
                <a:cs typeface="Times New Roman" pitchFamily="18" charset="0"/>
              </a:rPr>
              <a:t>Костанайская</a:t>
            </a:r>
            <a:r>
              <a:rPr lang="ru-RU" dirty="0">
                <a:latin typeface="Times New Roman" pitchFamily="18" charset="0"/>
                <a:cs typeface="Times New Roman" pitchFamily="18" charset="0"/>
              </a:rPr>
              <a:t> областная больница» УЗАКО</a:t>
            </a:r>
          </a:p>
          <a:p>
            <a:pPr marL="342900" indent="-342900">
              <a:buAutoNum type="arabicPeriod"/>
            </a:pPr>
            <a:r>
              <a:rPr lang="ru-RU" dirty="0" err="1">
                <a:latin typeface="Times New Roman" pitchFamily="18" charset="0"/>
                <a:cs typeface="Times New Roman" pitchFamily="18" charset="0"/>
              </a:rPr>
              <a:t>Алимбекова</a:t>
            </a:r>
            <a:r>
              <a:rPr lang="ru-RU" dirty="0">
                <a:latin typeface="Times New Roman" pitchFamily="18" charset="0"/>
                <a:cs typeface="Times New Roman" pitchFamily="18" charset="0"/>
              </a:rPr>
              <a:t> М.А. ГКП на ПХВ «</a:t>
            </a:r>
            <a:r>
              <a:rPr lang="ru-RU" dirty="0" err="1">
                <a:latin typeface="Times New Roman" pitchFamily="18" charset="0"/>
                <a:cs typeface="Times New Roman" pitchFamily="18" charset="0"/>
              </a:rPr>
              <a:t>Жамбыльская</a:t>
            </a:r>
            <a:r>
              <a:rPr lang="ru-RU" dirty="0">
                <a:latin typeface="Times New Roman" pitchFamily="18" charset="0"/>
                <a:cs typeface="Times New Roman" pitchFamily="18" charset="0"/>
              </a:rPr>
              <a:t> центральная районная больница» </a:t>
            </a:r>
            <a:r>
              <a:rPr lang="ru-RU" dirty="0" err="1">
                <a:latin typeface="Times New Roman" pitchFamily="18" charset="0"/>
                <a:cs typeface="Times New Roman" pitchFamily="18" charset="0"/>
              </a:rPr>
              <a:t>Алматинская</a:t>
            </a:r>
            <a:r>
              <a:rPr lang="ru-RU" dirty="0">
                <a:latin typeface="Times New Roman" pitchFamily="18" charset="0"/>
                <a:cs typeface="Times New Roman" pitchFamily="18" charset="0"/>
              </a:rPr>
              <a:t> область </a:t>
            </a:r>
          </a:p>
        </p:txBody>
      </p:sp>
      <p:pic>
        <p:nvPicPr>
          <p:cNvPr id="4" name="Picture 2" descr="C:\Users\HP\Desktop\Без названия.png"/>
          <p:cNvPicPr>
            <a:picLocks noChangeAspect="1" noChangeArrowheads="1"/>
          </p:cNvPicPr>
          <p:nvPr/>
        </p:nvPicPr>
        <p:blipFill>
          <a:blip r:embed="rId3"/>
          <a:srcRect/>
          <a:stretch>
            <a:fillRect/>
          </a:stretch>
        </p:blipFill>
        <p:spPr bwMode="auto">
          <a:xfrm>
            <a:off x="10683188" y="228600"/>
            <a:ext cx="1127812" cy="1142984"/>
          </a:xfrm>
          <a:prstGeom prst="rect">
            <a:avLst/>
          </a:prstGeom>
          <a:noFill/>
        </p:spPr>
      </p:pic>
    </p:spTree>
    <p:extLst>
      <p:ext uri="{BB962C8B-B14F-4D97-AF65-F5344CB8AC3E}">
        <p14:creationId xmlns:p14="http://schemas.microsoft.com/office/powerpoint/2010/main" val="3308802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571462" y="381000"/>
            <a:ext cx="10858576" cy="785818"/>
          </a:xfrm>
        </p:spPr>
        <p:txBody>
          <a:bodyPr>
            <a:normAutofit/>
          </a:bodyPr>
          <a:lstStyle/>
          <a:p>
            <a:pPr algn="ctr"/>
            <a:r>
              <a:rPr lang="kk-KZ" b="1" dirty="0">
                <a:latin typeface="Times New Roman" pitchFamily="18" charset="0"/>
                <a:cs typeface="Times New Roman" pitchFamily="18" charset="0"/>
              </a:rPr>
              <a:t>Санитарно-техническое состояние</a:t>
            </a:r>
            <a:endParaRPr lang="ru-RU"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431800" y="1581151"/>
          <a:ext cx="11017252" cy="3962399"/>
        </p:xfrm>
        <a:graphic>
          <a:graphicData uri="http://schemas.openxmlformats.org/drawingml/2006/table">
            <a:tbl>
              <a:tblPr firstRow="1" bandRow="1">
                <a:tableStyleId>{5C22544A-7EE6-4342-B048-85BDC9FD1C3A}</a:tableStyleId>
              </a:tblPr>
              <a:tblGrid>
                <a:gridCol w="2754313">
                  <a:extLst>
                    <a:ext uri="{9D8B030D-6E8A-4147-A177-3AD203B41FA5}">
                      <a16:colId xmlns:a16="http://schemas.microsoft.com/office/drawing/2014/main" xmlns="" val="20000"/>
                    </a:ext>
                  </a:extLst>
                </a:gridCol>
                <a:gridCol w="2754313">
                  <a:extLst>
                    <a:ext uri="{9D8B030D-6E8A-4147-A177-3AD203B41FA5}">
                      <a16:colId xmlns:a16="http://schemas.microsoft.com/office/drawing/2014/main" xmlns="" val="20001"/>
                    </a:ext>
                  </a:extLst>
                </a:gridCol>
                <a:gridCol w="2754313">
                  <a:extLst>
                    <a:ext uri="{9D8B030D-6E8A-4147-A177-3AD203B41FA5}">
                      <a16:colId xmlns:a16="http://schemas.microsoft.com/office/drawing/2014/main" xmlns="" val="20002"/>
                    </a:ext>
                  </a:extLst>
                </a:gridCol>
                <a:gridCol w="2754313">
                  <a:extLst>
                    <a:ext uri="{9D8B030D-6E8A-4147-A177-3AD203B41FA5}">
                      <a16:colId xmlns:a16="http://schemas.microsoft.com/office/drawing/2014/main" xmlns="" val="20003"/>
                    </a:ext>
                  </a:extLst>
                </a:gridCol>
              </a:tblGrid>
              <a:tr h="1802798">
                <a:tc>
                  <a:txBody>
                    <a:bodyPr/>
                    <a:lstStyle/>
                    <a:p>
                      <a:r>
                        <a:rPr lang="kk-KZ" dirty="0"/>
                        <a:t>МО</a:t>
                      </a:r>
                      <a:endParaRPr lang="ru-RU" dirty="0"/>
                    </a:p>
                  </a:txBody>
                  <a:tcPr marL="121920" marR="121920"/>
                </a:tc>
                <a:tc>
                  <a:txBody>
                    <a:bodyPr/>
                    <a:lstStyle/>
                    <a:p>
                      <a:r>
                        <a:rPr lang="kk-KZ" dirty="0"/>
                        <a:t>Наличие</a:t>
                      </a:r>
                      <a:r>
                        <a:rPr lang="kk-KZ" baseline="0" dirty="0"/>
                        <a:t> централизованнного водоснабжения и водоотведения </a:t>
                      </a:r>
                      <a:endParaRPr lang="ru-RU" dirty="0"/>
                    </a:p>
                  </a:txBody>
                  <a:tcPr marL="121920" marR="121920"/>
                </a:tc>
                <a:tc>
                  <a:txBody>
                    <a:bodyPr/>
                    <a:lstStyle/>
                    <a:p>
                      <a:r>
                        <a:rPr lang="kk-KZ" dirty="0"/>
                        <a:t>Наличие</a:t>
                      </a:r>
                      <a:r>
                        <a:rPr lang="kk-KZ" baseline="0" dirty="0"/>
                        <a:t> холодной воды в помещениях организации</a:t>
                      </a:r>
                      <a:endParaRPr lang="ru-RU" dirty="0"/>
                    </a:p>
                  </a:txBody>
                  <a:tcPr marL="121920" marR="121920"/>
                </a:tc>
                <a:tc>
                  <a:txBody>
                    <a:bodyPr/>
                    <a:lstStyle/>
                    <a:p>
                      <a:r>
                        <a:rPr lang="kk-KZ" dirty="0"/>
                        <a:t>Наличие</a:t>
                      </a:r>
                      <a:r>
                        <a:rPr lang="kk-KZ" baseline="0" dirty="0"/>
                        <a:t> горячей воды в помещениях организации</a:t>
                      </a:r>
                      <a:endParaRPr lang="ru-RU" dirty="0"/>
                    </a:p>
                  </a:txBody>
                  <a:tcPr/>
                </a:tc>
                <a:extLst>
                  <a:ext uri="{0D108BD9-81ED-4DB2-BD59-A6C34878D82A}">
                    <a16:rowId xmlns:a16="http://schemas.microsoft.com/office/drawing/2014/main" xmlns="" val="10000"/>
                  </a:ext>
                </a:extLst>
              </a:tr>
              <a:tr h="788724">
                <a:tc>
                  <a:txBody>
                    <a:bodyPr/>
                    <a:lstStyle/>
                    <a:p>
                      <a:r>
                        <a:rPr lang="kk-KZ" dirty="0"/>
                        <a:t>Кентауская</a:t>
                      </a:r>
                      <a:r>
                        <a:rPr lang="kk-KZ" baseline="0" dirty="0"/>
                        <a:t> ЦГБ</a:t>
                      </a:r>
                      <a:endParaRPr lang="ru-RU" dirty="0"/>
                    </a:p>
                  </a:txBody>
                  <a:tcPr marL="121920" marR="121920"/>
                </a:tc>
                <a:tc>
                  <a:txBody>
                    <a:bodyPr/>
                    <a:lstStyle/>
                    <a:p>
                      <a:r>
                        <a:rPr lang="ru-RU" dirty="0"/>
                        <a:t>Да</a:t>
                      </a:r>
                    </a:p>
                  </a:txBody>
                  <a:tcPr marL="121920" marR="121920"/>
                </a:tc>
                <a:tc>
                  <a:txBody>
                    <a:bodyPr/>
                    <a:lstStyle/>
                    <a:p>
                      <a:r>
                        <a:rPr lang="ru-RU" dirty="0"/>
                        <a:t>Да</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Децентрализованное</a:t>
                      </a:r>
                    </a:p>
                  </a:txBody>
                  <a:tcPr/>
                </a:tc>
                <a:extLst>
                  <a:ext uri="{0D108BD9-81ED-4DB2-BD59-A6C34878D82A}">
                    <a16:rowId xmlns:a16="http://schemas.microsoft.com/office/drawing/2014/main" xmlns="" val="10001"/>
                  </a:ext>
                </a:extLst>
              </a:tr>
              <a:tr h="456959">
                <a:tc>
                  <a:txBody>
                    <a:bodyPr/>
                    <a:lstStyle/>
                    <a:p>
                      <a:r>
                        <a:rPr lang="kk-KZ" dirty="0"/>
                        <a:t>ЦКГИОВ</a:t>
                      </a:r>
                      <a:endParaRPr lang="ru-RU" dirty="0"/>
                    </a:p>
                  </a:txBody>
                  <a:tcPr marL="121920" marR="121920"/>
                </a:tc>
                <a:tc>
                  <a:txBody>
                    <a:bodyPr/>
                    <a:lstStyle/>
                    <a:p>
                      <a:r>
                        <a:rPr lang="ru-RU" dirty="0"/>
                        <a:t>Да</a:t>
                      </a:r>
                    </a:p>
                  </a:txBody>
                  <a:tcPr marL="121920" marR="121920"/>
                </a:tc>
                <a:tc>
                  <a:txBody>
                    <a:bodyPr/>
                    <a:lstStyle/>
                    <a:p>
                      <a:r>
                        <a:rPr lang="ru-RU" dirty="0"/>
                        <a:t>Да</a:t>
                      </a:r>
                    </a:p>
                  </a:txBody>
                  <a:tcPr marL="121920" marR="121920"/>
                </a:tc>
                <a:tc>
                  <a:txBody>
                    <a:bodyPr/>
                    <a:lstStyle/>
                    <a:p>
                      <a:r>
                        <a:rPr lang="ru-RU" dirty="0"/>
                        <a:t>Да</a:t>
                      </a:r>
                    </a:p>
                  </a:txBody>
                  <a:tcPr/>
                </a:tc>
                <a:extLst>
                  <a:ext uri="{0D108BD9-81ED-4DB2-BD59-A6C34878D82A}">
                    <a16:rowId xmlns:a16="http://schemas.microsoft.com/office/drawing/2014/main" xmlns="" val="10002"/>
                  </a:ext>
                </a:extLst>
              </a:tr>
              <a:tr h="456959">
                <a:tc>
                  <a:txBody>
                    <a:bodyPr/>
                    <a:lstStyle/>
                    <a:p>
                      <a:r>
                        <a:rPr lang="kk-KZ" dirty="0"/>
                        <a:t>Костанайская ОБ</a:t>
                      </a:r>
                      <a:endParaRPr lang="ru-RU" dirty="0"/>
                    </a:p>
                  </a:txBody>
                  <a:tcPr marL="121920" marR="121920"/>
                </a:tc>
                <a:tc>
                  <a:txBody>
                    <a:bodyPr/>
                    <a:lstStyle/>
                    <a:p>
                      <a:r>
                        <a:rPr lang="ru-RU" dirty="0"/>
                        <a:t>Да</a:t>
                      </a:r>
                    </a:p>
                  </a:txBody>
                  <a:tcPr marL="121920" marR="121920"/>
                </a:tc>
                <a:tc>
                  <a:txBody>
                    <a:bodyPr/>
                    <a:lstStyle/>
                    <a:p>
                      <a:r>
                        <a:rPr lang="ru-RU" dirty="0"/>
                        <a:t>Да</a:t>
                      </a:r>
                    </a:p>
                  </a:txBody>
                  <a:tcPr marL="121920" marR="121920"/>
                </a:tc>
                <a:tc>
                  <a:txBody>
                    <a:bodyPr/>
                    <a:lstStyle/>
                    <a:p>
                      <a:r>
                        <a:rPr lang="ru-RU" dirty="0"/>
                        <a:t>Смешанное</a:t>
                      </a:r>
                    </a:p>
                  </a:txBody>
                  <a:tcPr/>
                </a:tc>
                <a:extLst>
                  <a:ext uri="{0D108BD9-81ED-4DB2-BD59-A6C34878D82A}">
                    <a16:rowId xmlns:a16="http://schemas.microsoft.com/office/drawing/2014/main" xmlns="" val="10003"/>
                  </a:ext>
                </a:extLst>
              </a:tr>
              <a:tr h="456959">
                <a:tc>
                  <a:txBody>
                    <a:bodyPr/>
                    <a:lstStyle/>
                    <a:p>
                      <a:r>
                        <a:rPr lang="kk-KZ" dirty="0"/>
                        <a:t>Жамбылская</a:t>
                      </a:r>
                      <a:r>
                        <a:rPr lang="kk-KZ" baseline="0" dirty="0"/>
                        <a:t> ЦРБ</a:t>
                      </a:r>
                      <a:endParaRPr lang="ru-RU" dirty="0"/>
                    </a:p>
                  </a:txBody>
                  <a:tcPr marL="121920" marR="121920"/>
                </a:tc>
                <a:tc>
                  <a:txBody>
                    <a:bodyPr/>
                    <a:lstStyle/>
                    <a:p>
                      <a:r>
                        <a:rPr lang="ru-RU" dirty="0"/>
                        <a:t>Да</a:t>
                      </a:r>
                    </a:p>
                  </a:txBody>
                  <a:tcPr marL="121920" marR="121920"/>
                </a:tc>
                <a:tc>
                  <a:txBody>
                    <a:bodyPr/>
                    <a:lstStyle/>
                    <a:p>
                      <a:r>
                        <a:rPr lang="ru-RU" dirty="0"/>
                        <a:t>Да</a:t>
                      </a:r>
                    </a:p>
                  </a:txBody>
                  <a:tcPr marL="121920" marR="121920"/>
                </a:tc>
                <a:tc>
                  <a:txBody>
                    <a:bodyPr/>
                    <a:lstStyle/>
                    <a:p>
                      <a:r>
                        <a:rPr lang="ru-RU" dirty="0"/>
                        <a:t>Да</a:t>
                      </a:r>
                    </a:p>
                  </a:txBody>
                  <a:tcPr/>
                </a:tc>
                <a:extLst>
                  <a:ext uri="{0D108BD9-81ED-4DB2-BD59-A6C34878D82A}">
                    <a16:rowId xmlns:a16="http://schemas.microsoft.com/office/drawing/2014/main" xmlns="" val="10004"/>
                  </a:ext>
                </a:extLst>
              </a:tr>
            </a:tbl>
          </a:graphicData>
        </a:graphic>
      </p:graphicFrame>
      <p:pic>
        <p:nvPicPr>
          <p:cNvPr id="5" name="Picture 2" descr="C:\Users\HP\Desktop\Без названия.png"/>
          <p:cNvPicPr>
            <a:picLocks noChangeAspect="1" noChangeArrowheads="1"/>
          </p:cNvPicPr>
          <p:nvPr/>
        </p:nvPicPr>
        <p:blipFill>
          <a:blip r:embed="rId2"/>
          <a:srcRect/>
          <a:stretch>
            <a:fillRect/>
          </a:stretch>
        </p:blipFill>
        <p:spPr bwMode="auto">
          <a:xfrm>
            <a:off x="10687072" y="255248"/>
            <a:ext cx="1127812" cy="114298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422275"/>
            <a:ext cx="10515600" cy="1325563"/>
          </a:xfrm>
        </p:spPr>
        <p:txBody>
          <a:bodyPr/>
          <a:lstStyle/>
          <a:p>
            <a:pPr algn="ctr"/>
            <a:r>
              <a:rPr lang="ru-RU" b="1" dirty="0">
                <a:latin typeface="Times New Roman" pitchFamily="18" charset="0"/>
                <a:cs typeface="Times New Roman" pitchFamily="18" charset="0"/>
              </a:rPr>
              <a:t>Доступность гигиены рук</a:t>
            </a:r>
          </a:p>
        </p:txBody>
      </p:sp>
      <p:graphicFrame>
        <p:nvGraphicFramePr>
          <p:cNvPr id="5" name="Таблица 4"/>
          <p:cNvGraphicFramePr>
            <a:graphicFrameLocks noGrp="1"/>
          </p:cNvGraphicFramePr>
          <p:nvPr/>
        </p:nvGraphicFramePr>
        <p:xfrm>
          <a:off x="1085850" y="1976966"/>
          <a:ext cx="9963150" cy="4099984"/>
        </p:xfrm>
        <a:graphic>
          <a:graphicData uri="http://schemas.openxmlformats.org/drawingml/2006/table">
            <a:tbl>
              <a:tblPr firstRow="1" bandRow="1">
                <a:tableStyleId>{5C22544A-7EE6-4342-B048-85BDC9FD1C3A}</a:tableStyleId>
              </a:tblPr>
              <a:tblGrid>
                <a:gridCol w="1992630">
                  <a:extLst>
                    <a:ext uri="{9D8B030D-6E8A-4147-A177-3AD203B41FA5}">
                      <a16:colId xmlns:a16="http://schemas.microsoft.com/office/drawing/2014/main" xmlns="" val="20000"/>
                    </a:ext>
                  </a:extLst>
                </a:gridCol>
                <a:gridCol w="1992630">
                  <a:extLst>
                    <a:ext uri="{9D8B030D-6E8A-4147-A177-3AD203B41FA5}">
                      <a16:colId xmlns:a16="http://schemas.microsoft.com/office/drawing/2014/main" xmlns="" val="20001"/>
                    </a:ext>
                  </a:extLst>
                </a:gridCol>
                <a:gridCol w="1992630">
                  <a:extLst>
                    <a:ext uri="{9D8B030D-6E8A-4147-A177-3AD203B41FA5}">
                      <a16:colId xmlns:a16="http://schemas.microsoft.com/office/drawing/2014/main" xmlns="" val="20002"/>
                    </a:ext>
                  </a:extLst>
                </a:gridCol>
                <a:gridCol w="1992630">
                  <a:extLst>
                    <a:ext uri="{9D8B030D-6E8A-4147-A177-3AD203B41FA5}">
                      <a16:colId xmlns:a16="http://schemas.microsoft.com/office/drawing/2014/main" xmlns="" val="20003"/>
                    </a:ext>
                  </a:extLst>
                </a:gridCol>
                <a:gridCol w="1992630">
                  <a:extLst>
                    <a:ext uri="{9D8B030D-6E8A-4147-A177-3AD203B41FA5}">
                      <a16:colId xmlns:a16="http://schemas.microsoft.com/office/drawing/2014/main" xmlns="" val="20004"/>
                    </a:ext>
                  </a:extLst>
                </a:gridCol>
              </a:tblGrid>
              <a:tr h="1597829">
                <a:tc>
                  <a:txBody>
                    <a:bodyPr/>
                    <a:lstStyle/>
                    <a:p>
                      <a:r>
                        <a:rPr lang="ru-RU" dirty="0"/>
                        <a:t>МО</a:t>
                      </a:r>
                    </a:p>
                  </a:txBody>
                  <a:tcPr/>
                </a:tc>
                <a:tc>
                  <a:txBody>
                    <a:bodyPr/>
                    <a:lstStyle/>
                    <a:p>
                      <a:r>
                        <a:rPr lang="kk-KZ" dirty="0"/>
                        <a:t>Обеспеченность кожным</a:t>
                      </a:r>
                      <a:r>
                        <a:rPr lang="kk-KZ" baseline="0" dirty="0"/>
                        <a:t> антисептиком и жидким мылом</a:t>
                      </a:r>
                      <a:endParaRPr lang="ru-RU" dirty="0"/>
                    </a:p>
                  </a:txBody>
                  <a:tcPr marL="121920" marR="121920"/>
                </a:tc>
                <a:tc>
                  <a:txBody>
                    <a:bodyPr/>
                    <a:lstStyle/>
                    <a:p>
                      <a:r>
                        <a:rPr lang="kk-KZ" dirty="0"/>
                        <a:t>Наличие настенного локтевого диспенсера</a:t>
                      </a:r>
                      <a:endParaRPr lang="ru-RU" dirty="0"/>
                    </a:p>
                  </a:txBody>
                  <a:tcPr marL="121920" marR="121920"/>
                </a:tc>
                <a:tc>
                  <a:txBody>
                    <a:bodyPr/>
                    <a:lstStyle/>
                    <a:p>
                      <a:r>
                        <a:rPr lang="kk-KZ" dirty="0"/>
                        <a:t>Обеспеченность</a:t>
                      </a:r>
                      <a:r>
                        <a:rPr lang="kk-KZ" baseline="0" dirty="0"/>
                        <a:t> одноразовыми салфетками</a:t>
                      </a:r>
                      <a:endParaRPr lang="ru-RU" dirty="0"/>
                    </a:p>
                  </a:txBody>
                  <a:tcPr marL="121920" marR="121920"/>
                </a:tc>
                <a:tc>
                  <a:txBody>
                    <a:bodyPr/>
                    <a:lstStyle/>
                    <a:p>
                      <a:r>
                        <a:rPr lang="kk-KZ" dirty="0"/>
                        <a:t>Обеспеченность</a:t>
                      </a:r>
                      <a:r>
                        <a:rPr lang="kk-KZ" baseline="0" dirty="0"/>
                        <a:t> </a:t>
                      </a:r>
                      <a:r>
                        <a:rPr lang="kk-KZ" dirty="0"/>
                        <a:t>электронными</a:t>
                      </a:r>
                      <a:r>
                        <a:rPr lang="kk-KZ" baseline="0" dirty="0"/>
                        <a:t> сушилками для рук</a:t>
                      </a:r>
                      <a:endParaRPr lang="ru-RU" dirty="0"/>
                    </a:p>
                  </a:txBody>
                  <a:tcPr marL="121920" marR="121920"/>
                </a:tc>
                <a:extLst>
                  <a:ext uri="{0D108BD9-81ED-4DB2-BD59-A6C34878D82A}">
                    <a16:rowId xmlns:a16="http://schemas.microsoft.com/office/drawing/2014/main" xmlns="" val="10000"/>
                  </a:ext>
                </a:extLst>
              </a:tr>
              <a:tr h="699050">
                <a:tc>
                  <a:txBody>
                    <a:bodyPr/>
                    <a:lstStyle/>
                    <a:p>
                      <a:r>
                        <a:rPr lang="kk-KZ" dirty="0"/>
                        <a:t>Кентауская</a:t>
                      </a:r>
                      <a:r>
                        <a:rPr lang="kk-KZ" baseline="0" dirty="0"/>
                        <a:t> ЦГБ</a:t>
                      </a:r>
                      <a:endParaRPr lang="ru-RU" dirty="0"/>
                    </a:p>
                  </a:txBody>
                  <a:tcPr marL="121920" marR="121920"/>
                </a:tc>
                <a:tc>
                  <a:txBody>
                    <a:bodyPr/>
                    <a:lstStyle/>
                    <a:p>
                      <a:r>
                        <a:rPr lang="ru-RU" dirty="0"/>
                        <a:t>100%</a:t>
                      </a:r>
                    </a:p>
                  </a:txBody>
                  <a:tcPr marL="121920" marR="121920"/>
                </a:tc>
                <a:tc>
                  <a:txBody>
                    <a:bodyPr/>
                    <a:lstStyle/>
                    <a:p>
                      <a:r>
                        <a:rPr lang="ru-RU" dirty="0"/>
                        <a:t>80%</a:t>
                      </a:r>
                    </a:p>
                  </a:txBody>
                  <a:tcPr marL="121920" marR="121920"/>
                </a:tc>
                <a:tc>
                  <a:txBody>
                    <a:bodyPr/>
                    <a:lstStyle/>
                    <a:p>
                      <a:r>
                        <a:rPr lang="ru-RU" dirty="0"/>
                        <a:t>100%</a:t>
                      </a:r>
                    </a:p>
                  </a:txBody>
                  <a:tcPr marL="121920" marR="121920"/>
                </a:tc>
                <a:tc>
                  <a:txBody>
                    <a:bodyPr/>
                    <a:lstStyle/>
                    <a:p>
                      <a:r>
                        <a:rPr lang="ru-RU" dirty="0"/>
                        <a:t>0</a:t>
                      </a:r>
                    </a:p>
                  </a:txBody>
                  <a:tcPr marL="121920" marR="121920"/>
                </a:tc>
                <a:extLst>
                  <a:ext uri="{0D108BD9-81ED-4DB2-BD59-A6C34878D82A}">
                    <a16:rowId xmlns:a16="http://schemas.microsoft.com/office/drawing/2014/main" xmlns="" val="10001"/>
                  </a:ext>
                </a:extLst>
              </a:tr>
              <a:tr h="405005">
                <a:tc>
                  <a:txBody>
                    <a:bodyPr/>
                    <a:lstStyle/>
                    <a:p>
                      <a:r>
                        <a:rPr lang="kk-KZ" dirty="0"/>
                        <a:t>ЦКГИОВ</a:t>
                      </a:r>
                      <a:endParaRPr lang="ru-RU" dirty="0"/>
                    </a:p>
                  </a:txBody>
                  <a:tcPr marL="121920" marR="121920"/>
                </a:tc>
                <a:tc>
                  <a:txBody>
                    <a:bodyPr/>
                    <a:lstStyle/>
                    <a:p>
                      <a:r>
                        <a:rPr lang="ru-RU" dirty="0"/>
                        <a:t>100%</a:t>
                      </a:r>
                    </a:p>
                  </a:txBody>
                  <a:tcPr marL="121920" marR="121920"/>
                </a:tc>
                <a:tc>
                  <a:txBody>
                    <a:bodyPr/>
                    <a:lstStyle/>
                    <a:p>
                      <a:r>
                        <a:rPr lang="ru-RU" dirty="0"/>
                        <a:t>95%</a:t>
                      </a:r>
                    </a:p>
                  </a:txBody>
                  <a:tcPr marL="121920" marR="121920"/>
                </a:tc>
                <a:tc>
                  <a:txBody>
                    <a:bodyPr/>
                    <a:lstStyle/>
                    <a:p>
                      <a:r>
                        <a:rPr lang="ru-RU" dirty="0"/>
                        <a:t>100%</a:t>
                      </a:r>
                    </a:p>
                  </a:txBody>
                  <a:tcPr marL="121920" marR="121920"/>
                </a:tc>
                <a:tc>
                  <a:txBody>
                    <a:bodyPr/>
                    <a:lstStyle/>
                    <a:p>
                      <a:r>
                        <a:rPr lang="ru-RU" dirty="0"/>
                        <a:t>10%</a:t>
                      </a:r>
                    </a:p>
                  </a:txBody>
                  <a:tcPr marL="121920" marR="121920"/>
                </a:tc>
                <a:extLst>
                  <a:ext uri="{0D108BD9-81ED-4DB2-BD59-A6C34878D82A}">
                    <a16:rowId xmlns:a16="http://schemas.microsoft.com/office/drawing/2014/main" xmlns="" val="10002"/>
                  </a:ext>
                </a:extLst>
              </a:tr>
              <a:tr h="699050">
                <a:tc>
                  <a:txBody>
                    <a:bodyPr/>
                    <a:lstStyle/>
                    <a:p>
                      <a:r>
                        <a:rPr lang="kk-KZ" dirty="0"/>
                        <a:t>Костанайская ОБ</a:t>
                      </a:r>
                      <a:endParaRPr lang="ru-RU" dirty="0"/>
                    </a:p>
                  </a:txBody>
                  <a:tcPr marL="121920" marR="121920"/>
                </a:tc>
                <a:tc>
                  <a:txBody>
                    <a:bodyPr/>
                    <a:lstStyle/>
                    <a:p>
                      <a:r>
                        <a:rPr lang="ru-RU" dirty="0"/>
                        <a:t>100%</a:t>
                      </a:r>
                    </a:p>
                  </a:txBody>
                  <a:tcPr marL="121920" marR="121920"/>
                </a:tc>
                <a:tc>
                  <a:txBody>
                    <a:bodyPr/>
                    <a:lstStyle/>
                    <a:p>
                      <a:r>
                        <a:rPr lang="ru-RU" dirty="0"/>
                        <a:t>100%</a:t>
                      </a:r>
                    </a:p>
                  </a:txBody>
                  <a:tcPr marL="121920" marR="121920"/>
                </a:tc>
                <a:tc>
                  <a:txBody>
                    <a:bodyPr/>
                    <a:lstStyle/>
                    <a:p>
                      <a:r>
                        <a:rPr lang="ru-RU" dirty="0"/>
                        <a:t>100%</a:t>
                      </a:r>
                    </a:p>
                  </a:txBody>
                  <a:tcPr marL="121920" marR="121920"/>
                </a:tc>
                <a:tc>
                  <a:txBody>
                    <a:bodyPr/>
                    <a:lstStyle/>
                    <a:p>
                      <a:r>
                        <a:rPr lang="ru-RU" dirty="0"/>
                        <a:t>10%</a:t>
                      </a:r>
                    </a:p>
                  </a:txBody>
                  <a:tcPr marL="121920" marR="121920"/>
                </a:tc>
                <a:extLst>
                  <a:ext uri="{0D108BD9-81ED-4DB2-BD59-A6C34878D82A}">
                    <a16:rowId xmlns:a16="http://schemas.microsoft.com/office/drawing/2014/main" xmlns="" val="10003"/>
                  </a:ext>
                </a:extLst>
              </a:tr>
              <a:tr h="699050">
                <a:tc>
                  <a:txBody>
                    <a:bodyPr/>
                    <a:lstStyle/>
                    <a:p>
                      <a:r>
                        <a:rPr lang="kk-KZ" dirty="0"/>
                        <a:t>Жамбылская</a:t>
                      </a:r>
                      <a:r>
                        <a:rPr lang="kk-KZ" baseline="0" dirty="0"/>
                        <a:t> ЦРБ</a:t>
                      </a:r>
                      <a:endParaRPr lang="ru-RU" dirty="0"/>
                    </a:p>
                  </a:txBody>
                  <a:tcPr marL="121920" marR="121920"/>
                </a:tc>
                <a:tc>
                  <a:txBody>
                    <a:bodyPr/>
                    <a:lstStyle/>
                    <a:p>
                      <a:r>
                        <a:rPr lang="ru-RU" dirty="0"/>
                        <a:t>100%</a:t>
                      </a:r>
                    </a:p>
                  </a:txBody>
                  <a:tcPr marL="121920" marR="121920"/>
                </a:tc>
                <a:tc>
                  <a:txBody>
                    <a:bodyPr/>
                    <a:lstStyle/>
                    <a:p>
                      <a:r>
                        <a:rPr lang="ru-RU" dirty="0"/>
                        <a:t>100%</a:t>
                      </a:r>
                    </a:p>
                  </a:txBody>
                  <a:tcPr marL="121920" marR="121920"/>
                </a:tc>
                <a:tc>
                  <a:txBody>
                    <a:bodyPr/>
                    <a:lstStyle/>
                    <a:p>
                      <a:r>
                        <a:rPr lang="ru-RU" dirty="0"/>
                        <a:t>100%</a:t>
                      </a:r>
                    </a:p>
                  </a:txBody>
                  <a:tcPr marL="121920" marR="121920"/>
                </a:tc>
                <a:tc>
                  <a:txBody>
                    <a:bodyPr/>
                    <a:lstStyle/>
                    <a:p>
                      <a:r>
                        <a:rPr lang="ru-RU" dirty="0"/>
                        <a:t>0</a:t>
                      </a:r>
                    </a:p>
                  </a:txBody>
                  <a:tcPr marL="121920" marR="121920"/>
                </a:tc>
                <a:extLst>
                  <a:ext uri="{0D108BD9-81ED-4DB2-BD59-A6C34878D82A}">
                    <a16:rowId xmlns:a16="http://schemas.microsoft.com/office/drawing/2014/main" xmlns="" val="10004"/>
                  </a:ext>
                </a:extLst>
              </a:tr>
            </a:tbl>
          </a:graphicData>
        </a:graphic>
      </p:graphicFrame>
      <p:pic>
        <p:nvPicPr>
          <p:cNvPr id="4" name="Picture 2" descr="C:\Users\HP\Desktop\Без названия.png"/>
          <p:cNvPicPr>
            <a:picLocks noChangeAspect="1" noChangeArrowheads="1"/>
          </p:cNvPicPr>
          <p:nvPr/>
        </p:nvPicPr>
        <p:blipFill>
          <a:blip r:embed="rId2"/>
          <a:srcRect/>
          <a:stretch>
            <a:fillRect/>
          </a:stretch>
        </p:blipFill>
        <p:spPr bwMode="auto">
          <a:xfrm>
            <a:off x="10687072" y="255248"/>
            <a:ext cx="1127812" cy="114298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latin typeface="Times New Roman" pitchFamily="18" charset="0"/>
                <a:cs typeface="Times New Roman" pitchFamily="18" charset="0"/>
              </a:rPr>
              <a:t>Причины несоблюдения правил гигиены рук при стационарном обследовании</a:t>
            </a:r>
          </a:p>
        </p:txBody>
      </p:sp>
      <p:graphicFrame>
        <p:nvGraphicFramePr>
          <p:cNvPr id="4" name="Содержимое 3"/>
          <p:cNvGraphicFramePr>
            <a:graphicFrameLocks noGrp="1"/>
          </p:cNvGraphicFramePr>
          <p:nvPr>
            <p:ph idx="1"/>
          </p:nvPr>
        </p:nvGraphicFramePr>
        <p:xfrm>
          <a:off x="838200" y="1825625"/>
          <a:ext cx="10515600" cy="29362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1752600">
                  <a:extLst>
                    <a:ext uri="{9D8B030D-6E8A-4147-A177-3AD203B41FA5}">
                      <a16:colId xmlns:a16="http://schemas.microsoft.com/office/drawing/2014/main" xmlns="" val="20003"/>
                    </a:ext>
                  </a:extLst>
                </a:gridCol>
                <a:gridCol w="1752600">
                  <a:extLst>
                    <a:ext uri="{9D8B030D-6E8A-4147-A177-3AD203B41FA5}">
                      <a16:colId xmlns:a16="http://schemas.microsoft.com/office/drawing/2014/main" xmlns="" val="20004"/>
                    </a:ext>
                  </a:extLst>
                </a:gridCol>
                <a:gridCol w="1752600">
                  <a:extLst>
                    <a:ext uri="{9D8B030D-6E8A-4147-A177-3AD203B41FA5}">
                      <a16:colId xmlns:a16="http://schemas.microsoft.com/office/drawing/2014/main" xmlns="" val="20005"/>
                    </a:ext>
                  </a:extLst>
                </a:gridCol>
              </a:tblGrid>
              <a:tr h="370840">
                <a:tc>
                  <a:txBody>
                    <a:bodyPr/>
                    <a:lstStyle/>
                    <a:p>
                      <a:r>
                        <a:rPr lang="ru-RU" dirty="0"/>
                        <a:t>МО</a:t>
                      </a:r>
                    </a:p>
                  </a:txBody>
                  <a:tcPr/>
                </a:tc>
                <a:tc>
                  <a:txBody>
                    <a:bodyPr/>
                    <a:lstStyle/>
                    <a:p>
                      <a:r>
                        <a:rPr lang="ru-RU" dirty="0"/>
                        <a:t>нехватка времени </a:t>
                      </a:r>
                    </a:p>
                  </a:txBody>
                  <a:tcPr/>
                </a:tc>
                <a:tc>
                  <a:txBody>
                    <a:bodyPr/>
                    <a:lstStyle/>
                    <a:p>
                      <a:r>
                        <a:rPr lang="ru-RU" dirty="0"/>
                        <a:t>аварийный</a:t>
                      </a:r>
                    </a:p>
                  </a:txBody>
                  <a:tcPr marL="121920" marR="121920"/>
                </a:tc>
                <a:tc>
                  <a:txBody>
                    <a:bodyPr/>
                    <a:lstStyle/>
                    <a:p>
                      <a:r>
                        <a:rPr lang="ru-RU" dirty="0"/>
                        <a:t>переполненность больниц </a:t>
                      </a:r>
                    </a:p>
                  </a:txBody>
                  <a:tcPr/>
                </a:tc>
                <a:tc>
                  <a:txBody>
                    <a:bodyPr/>
                    <a:lstStyle/>
                    <a:p>
                      <a:r>
                        <a:rPr lang="ru-RU" dirty="0"/>
                        <a:t>высокая загруженность персонала</a:t>
                      </a:r>
                    </a:p>
                  </a:txBody>
                  <a:tcPr/>
                </a:tc>
                <a:tc>
                  <a:txBody>
                    <a:bodyPr/>
                    <a:lstStyle/>
                    <a:p>
                      <a:r>
                        <a:rPr lang="ru-RU" dirty="0"/>
                        <a:t>Забывчивость </a:t>
                      </a:r>
                    </a:p>
                  </a:txBody>
                  <a:tcPr/>
                </a:tc>
                <a:extLst>
                  <a:ext uri="{0D108BD9-81ED-4DB2-BD59-A6C34878D82A}">
                    <a16:rowId xmlns:a16="http://schemas.microsoft.com/office/drawing/2014/main" xmlns="" val="10000"/>
                  </a:ext>
                </a:extLst>
              </a:tr>
              <a:tr h="370840">
                <a:tc>
                  <a:txBody>
                    <a:bodyPr/>
                    <a:lstStyle/>
                    <a:p>
                      <a:r>
                        <a:rPr lang="kk-KZ" dirty="0"/>
                        <a:t>Кентауская</a:t>
                      </a:r>
                      <a:r>
                        <a:rPr lang="kk-KZ" baseline="0" dirty="0"/>
                        <a:t> ЦГБ</a:t>
                      </a:r>
                      <a:endParaRPr lang="ru-RU" dirty="0"/>
                    </a:p>
                  </a:txBody>
                  <a:tcPr marL="121920" marR="121920"/>
                </a:tc>
                <a:tc>
                  <a:txBody>
                    <a:bodyPr/>
                    <a:lstStyle/>
                    <a:p>
                      <a:r>
                        <a:rPr lang="ru-RU" dirty="0"/>
                        <a:t>16%</a:t>
                      </a:r>
                    </a:p>
                  </a:txBody>
                  <a:tcPr/>
                </a:tc>
                <a:tc>
                  <a:txBody>
                    <a:bodyPr/>
                    <a:lstStyle/>
                    <a:p>
                      <a:r>
                        <a:rPr lang="ru-RU" dirty="0"/>
                        <a:t>12%</a:t>
                      </a:r>
                    </a:p>
                  </a:txBody>
                  <a:tcPr marL="121920" marR="121920"/>
                </a:tc>
                <a:tc>
                  <a:txBody>
                    <a:bodyPr/>
                    <a:lstStyle/>
                    <a:p>
                      <a:r>
                        <a:rPr lang="ru-RU" dirty="0"/>
                        <a:t>10%</a:t>
                      </a:r>
                    </a:p>
                  </a:txBody>
                  <a:tcPr/>
                </a:tc>
                <a:tc>
                  <a:txBody>
                    <a:bodyPr/>
                    <a:lstStyle/>
                    <a:p>
                      <a:r>
                        <a:rPr lang="ru-RU" dirty="0"/>
                        <a:t>8%</a:t>
                      </a:r>
                    </a:p>
                  </a:txBody>
                  <a:tcPr/>
                </a:tc>
                <a:tc>
                  <a:txBody>
                    <a:bodyPr/>
                    <a:lstStyle/>
                    <a:p>
                      <a:r>
                        <a:rPr lang="ru-RU" dirty="0"/>
                        <a:t>25%</a:t>
                      </a:r>
                    </a:p>
                  </a:txBody>
                  <a:tcPr/>
                </a:tc>
                <a:extLst>
                  <a:ext uri="{0D108BD9-81ED-4DB2-BD59-A6C34878D82A}">
                    <a16:rowId xmlns:a16="http://schemas.microsoft.com/office/drawing/2014/main" xmlns="" val="10001"/>
                  </a:ext>
                </a:extLst>
              </a:tr>
              <a:tr h="370840">
                <a:tc>
                  <a:txBody>
                    <a:bodyPr/>
                    <a:lstStyle/>
                    <a:p>
                      <a:r>
                        <a:rPr lang="kk-KZ" dirty="0"/>
                        <a:t>ЦКГИОВ</a:t>
                      </a:r>
                      <a:endParaRPr lang="ru-RU" dirty="0"/>
                    </a:p>
                  </a:txBody>
                  <a:tcPr marL="121920" marR="121920"/>
                </a:tc>
                <a:tc>
                  <a:txBody>
                    <a:bodyPr/>
                    <a:lstStyle/>
                    <a:p>
                      <a:r>
                        <a:rPr lang="ru-RU" dirty="0"/>
                        <a:t>15%</a:t>
                      </a:r>
                    </a:p>
                  </a:txBody>
                  <a:tcPr/>
                </a:tc>
                <a:tc>
                  <a:txBody>
                    <a:bodyPr/>
                    <a:lstStyle/>
                    <a:p>
                      <a:r>
                        <a:rPr lang="ru-RU" dirty="0"/>
                        <a:t>2%</a:t>
                      </a:r>
                    </a:p>
                  </a:txBody>
                  <a:tcPr marL="121920" marR="121920"/>
                </a:tc>
                <a:tc>
                  <a:txBody>
                    <a:bodyPr/>
                    <a:lstStyle/>
                    <a:p>
                      <a:r>
                        <a:rPr lang="ru-RU" dirty="0"/>
                        <a:t>8%</a:t>
                      </a:r>
                    </a:p>
                  </a:txBody>
                  <a:tcPr/>
                </a:tc>
                <a:tc>
                  <a:txBody>
                    <a:bodyPr/>
                    <a:lstStyle/>
                    <a:p>
                      <a:r>
                        <a:rPr lang="ru-RU" dirty="0"/>
                        <a:t>12%</a:t>
                      </a:r>
                    </a:p>
                  </a:txBody>
                  <a:tcPr/>
                </a:tc>
                <a:tc>
                  <a:txBody>
                    <a:bodyPr/>
                    <a:lstStyle/>
                    <a:p>
                      <a:r>
                        <a:rPr lang="ru-RU" dirty="0"/>
                        <a:t>20%</a:t>
                      </a:r>
                    </a:p>
                  </a:txBody>
                  <a:tcPr/>
                </a:tc>
                <a:extLst>
                  <a:ext uri="{0D108BD9-81ED-4DB2-BD59-A6C34878D82A}">
                    <a16:rowId xmlns:a16="http://schemas.microsoft.com/office/drawing/2014/main" xmlns="" val="10002"/>
                  </a:ext>
                </a:extLst>
              </a:tr>
              <a:tr h="370840">
                <a:tc>
                  <a:txBody>
                    <a:bodyPr/>
                    <a:lstStyle/>
                    <a:p>
                      <a:r>
                        <a:rPr lang="kk-KZ" dirty="0"/>
                        <a:t>Костанайская ОБ</a:t>
                      </a:r>
                      <a:endParaRPr lang="ru-RU" dirty="0"/>
                    </a:p>
                  </a:txBody>
                  <a:tcPr marL="121920" marR="121920"/>
                </a:tc>
                <a:tc>
                  <a:txBody>
                    <a:bodyPr/>
                    <a:lstStyle/>
                    <a:p>
                      <a:r>
                        <a:rPr lang="ru-RU" dirty="0"/>
                        <a:t>10%</a:t>
                      </a:r>
                    </a:p>
                  </a:txBody>
                  <a:tcPr/>
                </a:tc>
                <a:tc>
                  <a:txBody>
                    <a:bodyPr/>
                    <a:lstStyle/>
                    <a:p>
                      <a:r>
                        <a:rPr lang="ru-RU" dirty="0"/>
                        <a:t>8%</a:t>
                      </a:r>
                    </a:p>
                  </a:txBody>
                  <a:tcPr marL="121920" marR="121920"/>
                </a:tc>
                <a:tc>
                  <a:txBody>
                    <a:bodyPr/>
                    <a:lstStyle/>
                    <a:p>
                      <a:r>
                        <a:rPr lang="ru-RU" dirty="0"/>
                        <a:t>18%</a:t>
                      </a:r>
                    </a:p>
                  </a:txBody>
                  <a:tcPr/>
                </a:tc>
                <a:tc>
                  <a:txBody>
                    <a:bodyPr/>
                    <a:lstStyle/>
                    <a:p>
                      <a:r>
                        <a:rPr lang="ru-RU" dirty="0"/>
                        <a:t>15%</a:t>
                      </a:r>
                    </a:p>
                  </a:txBody>
                  <a:tcPr/>
                </a:tc>
                <a:tc>
                  <a:txBody>
                    <a:bodyPr/>
                    <a:lstStyle/>
                    <a:p>
                      <a:r>
                        <a:rPr lang="ru-RU" dirty="0"/>
                        <a:t>10%</a:t>
                      </a:r>
                    </a:p>
                  </a:txBody>
                  <a:tcPr/>
                </a:tc>
                <a:extLst>
                  <a:ext uri="{0D108BD9-81ED-4DB2-BD59-A6C34878D82A}">
                    <a16:rowId xmlns:a16="http://schemas.microsoft.com/office/drawing/2014/main" xmlns="" val="10003"/>
                  </a:ext>
                </a:extLst>
              </a:tr>
              <a:tr h="370840">
                <a:tc>
                  <a:txBody>
                    <a:bodyPr/>
                    <a:lstStyle/>
                    <a:p>
                      <a:r>
                        <a:rPr lang="kk-KZ" dirty="0"/>
                        <a:t>Жамбылская</a:t>
                      </a:r>
                      <a:r>
                        <a:rPr lang="kk-KZ" baseline="0" dirty="0"/>
                        <a:t> ЦРБ</a:t>
                      </a:r>
                      <a:endParaRPr lang="ru-RU" dirty="0"/>
                    </a:p>
                  </a:txBody>
                  <a:tcPr marL="121920" marR="121920"/>
                </a:tc>
                <a:tc>
                  <a:txBody>
                    <a:bodyPr/>
                    <a:lstStyle/>
                    <a:p>
                      <a:r>
                        <a:rPr lang="ru-RU" dirty="0"/>
                        <a:t>12%</a:t>
                      </a:r>
                    </a:p>
                  </a:txBody>
                  <a:tcPr/>
                </a:tc>
                <a:tc>
                  <a:txBody>
                    <a:bodyPr/>
                    <a:lstStyle/>
                    <a:p>
                      <a:r>
                        <a:rPr lang="ru-RU" dirty="0"/>
                        <a:t>15%</a:t>
                      </a:r>
                    </a:p>
                  </a:txBody>
                  <a:tcPr/>
                </a:tc>
                <a:tc>
                  <a:txBody>
                    <a:bodyPr/>
                    <a:lstStyle/>
                    <a:p>
                      <a:r>
                        <a:rPr lang="ru-RU" dirty="0"/>
                        <a:t>22%</a:t>
                      </a:r>
                    </a:p>
                  </a:txBody>
                  <a:tcPr/>
                </a:tc>
                <a:tc>
                  <a:txBody>
                    <a:bodyPr/>
                    <a:lstStyle/>
                    <a:p>
                      <a:r>
                        <a:rPr lang="ru-RU" dirty="0"/>
                        <a:t>16%</a:t>
                      </a:r>
                    </a:p>
                  </a:txBody>
                  <a:tcPr/>
                </a:tc>
                <a:tc>
                  <a:txBody>
                    <a:bodyPr/>
                    <a:lstStyle/>
                    <a:p>
                      <a:r>
                        <a:rPr lang="ru-RU" dirty="0"/>
                        <a:t>22%</a:t>
                      </a:r>
                    </a:p>
                  </a:txBody>
                  <a:tcPr/>
                </a:tc>
                <a:extLst>
                  <a:ext uri="{0D108BD9-81ED-4DB2-BD59-A6C34878D82A}">
                    <a16:rowId xmlns:a16="http://schemas.microsoft.com/office/drawing/2014/main" xmlns="" val="10004"/>
                  </a:ext>
                </a:extLst>
              </a:tr>
            </a:tbl>
          </a:graphicData>
        </a:graphic>
      </p:graphicFrame>
      <p:pic>
        <p:nvPicPr>
          <p:cNvPr id="5" name="Picture 2" descr="C:\Users\HP\Desktop\Без названия.png"/>
          <p:cNvPicPr>
            <a:picLocks noChangeAspect="1" noChangeArrowheads="1"/>
          </p:cNvPicPr>
          <p:nvPr/>
        </p:nvPicPr>
        <p:blipFill>
          <a:blip r:embed="rId2"/>
          <a:srcRect/>
          <a:stretch>
            <a:fillRect/>
          </a:stretch>
        </p:blipFill>
        <p:spPr bwMode="auto">
          <a:xfrm>
            <a:off x="10687072" y="255248"/>
            <a:ext cx="1127812" cy="114298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730375"/>
          </a:xfrm>
        </p:spPr>
        <p:txBody>
          <a:bodyPr>
            <a:normAutofit fontScale="90000"/>
          </a:bodyPr>
          <a:lstStyle/>
          <a:p>
            <a:pPr algn="ctr"/>
            <a:r>
              <a:rPr lang="ru-RU" dirty="0"/>
              <a:t/>
            </a:r>
            <a:br>
              <a:rPr lang="ru-RU" dirty="0"/>
            </a:br>
            <a:r>
              <a:rPr lang="ru-RU" b="1" dirty="0">
                <a:latin typeface="Times New Roman" pitchFamily="18" charset="0"/>
                <a:cs typeface="Times New Roman" pitchFamily="18" charset="0"/>
              </a:rPr>
              <a:t>Результаты методики анкетирования, полученные от медицинского персонала </a:t>
            </a:r>
            <a:r>
              <a:rPr lang="ru-RU" dirty="0" err="1">
                <a:latin typeface="Times New Roman" pitchFamily="18" charset="0"/>
                <a:cs typeface="Times New Roman" pitchFamily="18" charset="0"/>
              </a:rPr>
              <a:t>Кентау</a:t>
            </a:r>
            <a:r>
              <a:rPr lang="ru-RU" dirty="0">
                <a:latin typeface="Times New Roman" pitchFamily="18" charset="0"/>
                <a:cs typeface="Times New Roman" pitchFamily="18" charset="0"/>
              </a:rPr>
              <a:t> ЦГБ</a:t>
            </a:r>
            <a:r>
              <a:rPr lang="ru-RU" dirty="0"/>
              <a:t/>
            </a:r>
            <a:br>
              <a:rPr lang="ru-RU" dirty="0"/>
            </a:br>
            <a:endParaRPr lang="ru-RU" dirty="0"/>
          </a:p>
        </p:txBody>
      </p:sp>
      <p:graphicFrame>
        <p:nvGraphicFramePr>
          <p:cNvPr id="5" name="Содержимое 4"/>
          <p:cNvGraphicFramePr>
            <a:graphicFrameLocks noGrp="1"/>
          </p:cNvGraphicFramePr>
          <p:nvPr>
            <p:ph idx="1"/>
          </p:nvPr>
        </p:nvGraphicFramePr>
        <p:xfrm>
          <a:off x="666712" y="2143117"/>
          <a:ext cx="5334037" cy="4054509"/>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C:\Users\HP\Desktop\Без названия.png"/>
          <p:cNvPicPr>
            <a:picLocks noChangeAspect="1" noChangeArrowheads="1"/>
          </p:cNvPicPr>
          <p:nvPr/>
        </p:nvPicPr>
        <p:blipFill>
          <a:blip r:embed="rId3"/>
          <a:srcRect/>
          <a:stretch>
            <a:fillRect/>
          </a:stretch>
        </p:blipFill>
        <p:spPr bwMode="auto">
          <a:xfrm>
            <a:off x="10477531" y="0"/>
            <a:ext cx="1238259" cy="941188"/>
          </a:xfrm>
          <a:prstGeom prst="rect">
            <a:avLst/>
          </a:prstGeom>
          <a:noFill/>
        </p:spPr>
      </p:pic>
      <p:pic>
        <p:nvPicPr>
          <p:cNvPr id="7" name="Picture 4" descr="C:\Users\HP\Downloads\WhatsApp Image 2022-07-21 at 11.38.13.jpeg"/>
          <p:cNvPicPr>
            <a:picLocks noChangeAspect="1" noChangeArrowheads="1"/>
          </p:cNvPicPr>
          <p:nvPr/>
        </p:nvPicPr>
        <p:blipFill>
          <a:blip r:embed="rId4"/>
          <a:srcRect/>
          <a:stretch>
            <a:fillRect/>
          </a:stretch>
        </p:blipFill>
        <p:spPr bwMode="auto">
          <a:xfrm>
            <a:off x="6477003" y="2071678"/>
            <a:ext cx="4572032" cy="4071966"/>
          </a:xfrm>
          <a:prstGeom prst="rect">
            <a:avLst/>
          </a:prstGeom>
          <a:noFill/>
        </p:spPr>
      </p:pic>
    </p:spTree>
    <p:extLst>
      <p:ext uri="{BB962C8B-B14F-4D97-AF65-F5344CB8AC3E}">
        <p14:creationId xmlns:p14="http://schemas.microsoft.com/office/powerpoint/2010/main" val="2327415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221" y="1032765"/>
            <a:ext cx="10972800" cy="5467368"/>
          </a:xfrm>
        </p:spPr>
        <p:txBody>
          <a:bodyPr>
            <a:normAutofit/>
          </a:bodyPr>
          <a:lstStyle/>
          <a:p>
            <a:pPr>
              <a:buNone/>
            </a:pPr>
            <a:endParaRPr lang="kk-KZ" sz="1400" b="1" dirty="0">
              <a:latin typeface="Times New Roman" pitchFamily="18" charset="0"/>
              <a:cs typeface="Times New Roman" pitchFamily="18" charset="0"/>
            </a:endParaRPr>
          </a:p>
          <a:p>
            <a:pPr>
              <a:buNone/>
            </a:pPr>
            <a:r>
              <a:rPr lang="ru-RU" sz="1400" b="1" dirty="0">
                <a:latin typeface="Times New Roman" pitchFamily="18" charset="0"/>
                <a:cs typeface="Times New Roman" pitchFamily="18" charset="0"/>
              </a:rPr>
              <a:t>Контроль по правилу 1</a:t>
            </a:r>
            <a:r>
              <a:rPr lang="ru-RU" sz="1400" dirty="0">
                <a:latin typeface="Times New Roman" pitchFamily="18" charset="0"/>
                <a:cs typeface="Times New Roman" pitchFamily="18" charset="0"/>
              </a:rPr>
              <a:t>. Прежде чем прикасаться к пациенту. Под моим присмотром медсестра обрабатывает руки антисептиком в инфекционном отделении. Обрабатывает руки антисептиком Передвигает тумбочку (контакт с предметами вокруг больного - загрязнение рук) Обрабатывает руки антисептиком. Помогает матери приложить ребенка к груди (контакт с пациентом) Правильно выполнено 1 правило.</a:t>
            </a:r>
            <a:endParaRPr lang="kk-KZ" sz="1400" b="1" dirty="0">
              <a:latin typeface="Times New Roman" pitchFamily="18" charset="0"/>
              <a:cs typeface="Times New Roman" pitchFamily="18" charset="0"/>
            </a:endParaRPr>
          </a:p>
          <a:p>
            <a:pPr>
              <a:buNone/>
            </a:pPr>
            <a:r>
              <a:rPr lang="ru-RU" sz="1500" b="1" dirty="0">
                <a:latin typeface="Times New Roman" pitchFamily="18" charset="0"/>
                <a:cs typeface="Times New Roman" pitchFamily="18" charset="0"/>
              </a:rPr>
              <a:t>Правило 2.</a:t>
            </a:r>
            <a:r>
              <a:rPr lang="ru-RU" sz="1500" dirty="0">
                <a:latin typeface="Times New Roman" pitchFamily="18" charset="0"/>
                <a:cs typeface="Times New Roman" pitchFamily="18" charset="0"/>
              </a:rPr>
              <a:t> Перед очисткой/асептической процедурой Под моим присмотром медсестра открывает дверь и входит в палату. Латок кладут на тумбочку. Руки обрабатываются антисептиком. Прикасается к плечу ребенка, чтобы разбудить его (контакт с больным – загрязнение рук). Руки обрабатываются антисептиком, надеваются перчатки. Выполняет </a:t>
            </a:r>
            <a:r>
              <a:rPr lang="ru-RU" sz="1500" dirty="0" err="1">
                <a:latin typeface="Times New Roman" pitchFamily="18" charset="0"/>
                <a:cs typeface="Times New Roman" pitchFamily="18" charset="0"/>
              </a:rPr>
              <a:t>инвазивную</a:t>
            </a:r>
            <a:r>
              <a:rPr lang="ru-RU" sz="1500" dirty="0">
                <a:latin typeface="Times New Roman" pitchFamily="18" charset="0"/>
                <a:cs typeface="Times New Roman" pitchFamily="18" charset="0"/>
              </a:rPr>
              <a:t> процедуру. Правило 2 соблюдается правильно.</a:t>
            </a:r>
            <a:endParaRPr lang="kk-KZ" sz="1500" b="1" dirty="0">
              <a:latin typeface="Times New Roman" pitchFamily="18" charset="0"/>
              <a:cs typeface="Times New Roman" pitchFamily="18" charset="0"/>
            </a:endParaRPr>
          </a:p>
          <a:p>
            <a:pPr>
              <a:buNone/>
            </a:pPr>
            <a:r>
              <a:rPr lang="ru-RU" sz="1400" b="1" dirty="0">
                <a:latin typeface="Times New Roman" pitchFamily="18" charset="0"/>
                <a:cs typeface="Times New Roman" pitchFamily="18" charset="0"/>
              </a:rPr>
              <a:t>Правило 3. </a:t>
            </a:r>
            <a:r>
              <a:rPr lang="ru-RU" sz="1400" dirty="0">
                <a:latin typeface="Times New Roman" pitchFamily="18" charset="0"/>
                <a:cs typeface="Times New Roman" pitchFamily="18" charset="0"/>
              </a:rPr>
              <a:t>После воздействия телесных жидкостей Под моим наблюдением медсестра берет кровь у больного в отделении (риск контакта с биологическими жидкостями), вместо забора крови она накладывает ватный тампон и фиксирует его бинтом. Снимает перчатки, обрабатывает руки антисептиком. Правило 3 соблюдается правильно.</a:t>
            </a:r>
            <a:endParaRPr lang="kk-KZ" sz="1400" b="1" dirty="0">
              <a:latin typeface="Times New Roman" pitchFamily="18" charset="0"/>
              <a:cs typeface="Times New Roman" pitchFamily="18" charset="0"/>
            </a:endParaRPr>
          </a:p>
          <a:p>
            <a:pPr>
              <a:buNone/>
            </a:pPr>
            <a:r>
              <a:rPr lang="ru-RU" sz="1400" b="1" dirty="0">
                <a:latin typeface="Times New Roman" pitchFamily="18" charset="0"/>
                <a:cs typeface="Times New Roman" pitchFamily="18" charset="0"/>
              </a:rPr>
              <a:t>Правило 4 </a:t>
            </a:r>
            <a:r>
              <a:rPr lang="ru-RU" sz="1400" dirty="0">
                <a:latin typeface="Times New Roman" pitchFamily="18" charset="0"/>
                <a:cs typeface="Times New Roman" pitchFamily="18" charset="0"/>
              </a:rPr>
              <a:t>После прикосновения к больному Под моим наблюдением врач мыл руки после прикосновения к больному и его окружению, а также при уходе от больного. Правило 4 выполняется правильно.</a:t>
            </a:r>
            <a:endParaRPr lang="kk-KZ" sz="1400" b="1" dirty="0">
              <a:latin typeface="Times New Roman" pitchFamily="18" charset="0"/>
              <a:cs typeface="Times New Roman" pitchFamily="18" charset="0"/>
            </a:endParaRPr>
          </a:p>
          <a:p>
            <a:pPr>
              <a:buNone/>
            </a:pPr>
            <a:endParaRPr lang="kk-KZ" sz="1400" b="1" dirty="0">
              <a:latin typeface="Times New Roman" pitchFamily="18" charset="0"/>
              <a:cs typeface="Times New Roman" pitchFamily="18" charset="0"/>
            </a:endParaRPr>
          </a:p>
          <a:p>
            <a:pPr>
              <a:buNone/>
            </a:pPr>
            <a:r>
              <a:rPr lang="ru-RU" sz="1400" b="1" dirty="0">
                <a:latin typeface="Times New Roman" pitchFamily="18" charset="0"/>
                <a:cs typeface="Times New Roman" pitchFamily="18" charset="0"/>
              </a:rPr>
              <a:t>Правило 5. </a:t>
            </a:r>
            <a:r>
              <a:rPr lang="ru-RU" sz="1400" dirty="0">
                <a:latin typeface="Times New Roman" pitchFamily="18" charset="0"/>
                <a:cs typeface="Times New Roman" pitchFamily="18" charset="0"/>
              </a:rPr>
              <a:t>После прикосновения к предметам, окружающим пациента Под моим наблюдением, после прикосновения к любому предмету или мебели рядом с больным, даже если никто не прикасался к больному, медсестра мыла руки, чтобы предотвратить распространение вредоносных микроорганизмов из зоны больного в лечебное окружение. Правило 5 соблюдается правильно</a:t>
            </a:r>
            <a:endParaRPr lang="kk-KZ" sz="1400" b="1" dirty="0">
              <a:latin typeface="Times New Roman" pitchFamily="18" charset="0"/>
              <a:cs typeface="Times New Roman" pitchFamily="18" charset="0"/>
            </a:endParaRPr>
          </a:p>
          <a:p>
            <a:endParaRPr lang="kk-KZ" sz="1400" dirty="0">
              <a:latin typeface="Times New Roman" pitchFamily="18" charset="0"/>
              <a:cs typeface="Times New Roman" pitchFamily="18" charset="0"/>
            </a:endParaRPr>
          </a:p>
          <a:p>
            <a:endParaRPr lang="ru-RU" sz="1400" dirty="0"/>
          </a:p>
          <a:p>
            <a:endParaRPr lang="ru-RU" sz="1400" dirty="0">
              <a:latin typeface="Times New Roman" pitchFamily="18" charset="0"/>
              <a:cs typeface="Times New Roman" pitchFamily="18" charset="0"/>
            </a:endParaRPr>
          </a:p>
        </p:txBody>
      </p:sp>
      <p:pic>
        <p:nvPicPr>
          <p:cNvPr id="4" name="Picture 2" descr="C:\Users\HP\Desktop\Без названия.png"/>
          <p:cNvPicPr>
            <a:picLocks noChangeAspect="1" noChangeArrowheads="1"/>
          </p:cNvPicPr>
          <p:nvPr/>
        </p:nvPicPr>
        <p:blipFill>
          <a:blip r:embed="rId2"/>
          <a:srcRect/>
          <a:stretch>
            <a:fillRect/>
          </a:stretch>
        </p:blipFill>
        <p:spPr bwMode="auto">
          <a:xfrm>
            <a:off x="10668032" y="0"/>
            <a:ext cx="1143008" cy="868789"/>
          </a:xfrm>
          <a:prstGeom prst="rect">
            <a:avLst/>
          </a:prstGeom>
          <a:noFill/>
        </p:spPr>
      </p:pic>
      <p:sp>
        <p:nvSpPr>
          <p:cNvPr id="29697" name="Rectangle 1"/>
          <p:cNvSpPr>
            <a:spLocks noChangeArrowheads="1"/>
          </p:cNvSpPr>
          <p:nvPr/>
        </p:nvSpPr>
        <p:spPr bwMode="auto">
          <a:xfrm>
            <a:off x="742950" y="384289"/>
            <a:ext cx="8991600" cy="395632"/>
          </a:xfrm>
          <a:prstGeom prst="rect">
            <a:avLst/>
          </a:prstGeom>
          <a:solidFill>
            <a:srgbClr val="F8F9FA"/>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a:ln>
                  <a:noFill/>
                </a:ln>
                <a:solidFill>
                  <a:srgbClr val="202124"/>
                </a:solidFill>
                <a:effectLst/>
                <a:latin typeface="Times New Roman" pitchFamily="18" charset="0"/>
                <a:cs typeface="Times New Roman" pitchFamily="18" charset="0"/>
              </a:rPr>
              <a:t>Методы внедрения 5 правил гигиены рук в больнице</a:t>
            </a:r>
            <a:r>
              <a:rPr kumimoji="0" lang="ru-RU" sz="2800" b="1" i="0" u="none" strike="noStrike" cap="none" normalizeH="0" baseline="0" dirty="0">
                <a:ln>
                  <a:noFill/>
                </a:ln>
                <a:solidFill>
                  <a:schemeClr val="tx1"/>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2913461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Эпидемиолог\Desktop\visual_v10.jpg"/>
          <p:cNvPicPr>
            <a:picLocks noGrp="1" noChangeAspect="1" noChangeArrowheads="1"/>
          </p:cNvPicPr>
          <p:nvPr>
            <p:ph idx="1"/>
          </p:nvPr>
        </p:nvPicPr>
        <p:blipFill>
          <a:blip r:embed="rId2" cstate="print"/>
          <a:stretch>
            <a:fillRect/>
          </a:stretch>
        </p:blipFill>
        <p:spPr bwMode="auto">
          <a:xfrm>
            <a:off x="1523968" y="1676384"/>
            <a:ext cx="8001056" cy="4799161"/>
          </a:xfrm>
          <a:prstGeom prst="rect">
            <a:avLst/>
          </a:prstGeom>
          <a:noFill/>
        </p:spPr>
      </p:pic>
      <p:sp>
        <p:nvSpPr>
          <p:cNvPr id="6" name="TextBox 5"/>
          <p:cNvSpPr txBox="1"/>
          <p:nvPr/>
        </p:nvSpPr>
        <p:spPr>
          <a:xfrm>
            <a:off x="666713" y="1928802"/>
            <a:ext cx="1389316" cy="523220"/>
          </a:xfrm>
          <a:prstGeom prst="rect">
            <a:avLst/>
          </a:prstGeom>
          <a:noFill/>
        </p:spPr>
        <p:txBody>
          <a:bodyPr wrap="square" rtlCol="0">
            <a:spAutoFit/>
          </a:bodyPr>
          <a:lstStyle/>
          <a:p>
            <a:r>
              <a:rPr lang="ru-RU" sz="2800" dirty="0"/>
              <a:t>21 %</a:t>
            </a:r>
          </a:p>
        </p:txBody>
      </p:sp>
      <p:sp>
        <p:nvSpPr>
          <p:cNvPr id="8" name="TextBox 7"/>
          <p:cNvSpPr txBox="1"/>
          <p:nvPr/>
        </p:nvSpPr>
        <p:spPr>
          <a:xfrm>
            <a:off x="8096265" y="3786190"/>
            <a:ext cx="1389316" cy="523220"/>
          </a:xfrm>
          <a:prstGeom prst="rect">
            <a:avLst/>
          </a:prstGeom>
          <a:noFill/>
        </p:spPr>
        <p:txBody>
          <a:bodyPr wrap="square" rtlCol="0">
            <a:spAutoFit/>
          </a:bodyPr>
          <a:lstStyle/>
          <a:p>
            <a:r>
              <a:rPr lang="ru-RU" sz="2800" dirty="0">
                <a:solidFill>
                  <a:schemeClr val="tx2">
                    <a:lumMod val="50000"/>
                  </a:schemeClr>
                </a:solidFill>
              </a:rPr>
              <a:t>22%</a:t>
            </a:r>
          </a:p>
        </p:txBody>
      </p:sp>
      <p:sp>
        <p:nvSpPr>
          <p:cNvPr id="9" name="TextBox 8"/>
          <p:cNvSpPr txBox="1"/>
          <p:nvPr/>
        </p:nvSpPr>
        <p:spPr>
          <a:xfrm>
            <a:off x="9620275" y="5929331"/>
            <a:ext cx="1143008" cy="461665"/>
          </a:xfrm>
          <a:prstGeom prst="rect">
            <a:avLst/>
          </a:prstGeom>
          <a:noFill/>
        </p:spPr>
        <p:txBody>
          <a:bodyPr wrap="square" rtlCol="0">
            <a:spAutoFit/>
          </a:bodyPr>
          <a:lstStyle/>
          <a:p>
            <a:r>
              <a:rPr lang="ru-RU" sz="2400" dirty="0">
                <a:solidFill>
                  <a:schemeClr val="tx2">
                    <a:lumMod val="50000"/>
                  </a:schemeClr>
                </a:solidFill>
              </a:rPr>
              <a:t>44%</a:t>
            </a:r>
          </a:p>
        </p:txBody>
      </p:sp>
      <p:sp>
        <p:nvSpPr>
          <p:cNvPr id="10" name="TextBox 9"/>
          <p:cNvSpPr txBox="1"/>
          <p:nvPr/>
        </p:nvSpPr>
        <p:spPr>
          <a:xfrm>
            <a:off x="2952728" y="5857892"/>
            <a:ext cx="705642" cy="523220"/>
          </a:xfrm>
          <a:prstGeom prst="rect">
            <a:avLst/>
          </a:prstGeom>
          <a:noFill/>
        </p:spPr>
        <p:txBody>
          <a:bodyPr wrap="none" rtlCol="0">
            <a:spAutoFit/>
          </a:bodyPr>
          <a:lstStyle/>
          <a:p>
            <a:r>
              <a:rPr lang="ru-RU" sz="2800" dirty="0">
                <a:solidFill>
                  <a:schemeClr val="tx2">
                    <a:lumMod val="50000"/>
                  </a:schemeClr>
                </a:solidFill>
              </a:rPr>
              <a:t>5% </a:t>
            </a:r>
          </a:p>
        </p:txBody>
      </p:sp>
      <p:pic>
        <p:nvPicPr>
          <p:cNvPr id="13" name="Picture 2" descr="C:\Users\HP\Desktop\Без названия.png"/>
          <p:cNvPicPr>
            <a:picLocks noChangeAspect="1" noChangeArrowheads="1"/>
          </p:cNvPicPr>
          <p:nvPr/>
        </p:nvPicPr>
        <p:blipFill>
          <a:blip r:embed="rId3"/>
          <a:srcRect/>
          <a:stretch>
            <a:fillRect/>
          </a:stretch>
        </p:blipFill>
        <p:spPr bwMode="auto">
          <a:xfrm>
            <a:off x="10687072" y="255248"/>
            <a:ext cx="1127812" cy="1142984"/>
          </a:xfrm>
          <a:prstGeom prst="rect">
            <a:avLst/>
          </a:prstGeom>
          <a:noFill/>
        </p:spPr>
      </p:pic>
      <p:sp>
        <p:nvSpPr>
          <p:cNvPr id="2" name="TextBox 1"/>
          <p:cNvSpPr txBox="1"/>
          <p:nvPr/>
        </p:nvSpPr>
        <p:spPr>
          <a:xfrm>
            <a:off x="7505700" y="1928802"/>
            <a:ext cx="519694" cy="369332"/>
          </a:xfrm>
          <a:prstGeom prst="rect">
            <a:avLst/>
          </a:prstGeom>
          <a:noFill/>
        </p:spPr>
        <p:txBody>
          <a:bodyPr wrap="none" rtlCol="0">
            <a:spAutoFit/>
          </a:bodyPr>
          <a:lstStyle/>
          <a:p>
            <a:r>
              <a:rPr lang="ru-RU" dirty="0"/>
              <a:t>8 %</a:t>
            </a:r>
          </a:p>
        </p:txBody>
      </p:sp>
      <p:sp>
        <p:nvSpPr>
          <p:cNvPr id="28673" name="Rectangle 1"/>
          <p:cNvSpPr>
            <a:spLocks noChangeArrowheads="1"/>
          </p:cNvSpPr>
          <p:nvPr/>
        </p:nvSpPr>
        <p:spPr bwMode="auto">
          <a:xfrm>
            <a:off x="2705100" y="587946"/>
            <a:ext cx="6705600" cy="826519"/>
          </a:xfrm>
          <a:prstGeom prst="rect">
            <a:avLst/>
          </a:prstGeom>
          <a:solidFill>
            <a:srgbClr val="F8F9FA"/>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a:ln>
                  <a:noFill/>
                </a:ln>
                <a:solidFill>
                  <a:srgbClr val="202124"/>
                </a:solidFill>
                <a:effectLst/>
                <a:latin typeface="Times New Roman" pitchFamily="18" charset="0"/>
                <a:cs typeface="Times New Roman" pitchFamily="18" charset="0"/>
              </a:rPr>
              <a:t>Выполнение мытья рук персоналом</a:t>
            </a:r>
            <a:r>
              <a:rPr kumimoji="0" lang="ru-RU" sz="2800" b="1" i="0" u="none" strike="noStrike" cap="none" normalizeH="0" dirty="0">
                <a:ln>
                  <a:noFill/>
                </a:ln>
                <a:solidFill>
                  <a:srgbClr val="202124"/>
                </a:solidFill>
                <a:effectLst/>
                <a:latin typeface="Times New Roman" pitchFamily="18" charset="0"/>
                <a:cs typeface="Times New Roman" pitchFamily="18" charset="0"/>
              </a:rPr>
              <a:t> </a:t>
            </a:r>
            <a:r>
              <a:rPr kumimoji="0" lang="ru-RU" sz="2800" b="1" i="0" u="none" strike="noStrike" cap="none" normalizeH="0" dirty="0" err="1">
                <a:ln>
                  <a:noFill/>
                </a:ln>
                <a:solidFill>
                  <a:srgbClr val="202124"/>
                </a:solidFill>
                <a:effectLst/>
                <a:latin typeface="Times New Roman" pitchFamily="18" charset="0"/>
                <a:cs typeface="Times New Roman" pitchFamily="18" charset="0"/>
              </a:rPr>
              <a:t>Кентау</a:t>
            </a:r>
            <a:r>
              <a:rPr kumimoji="0" lang="ru-RU" sz="2800" b="1" i="0" u="none" strike="noStrike" cap="none" normalizeH="0" dirty="0">
                <a:ln>
                  <a:noFill/>
                </a:ln>
                <a:solidFill>
                  <a:srgbClr val="202124"/>
                </a:solidFill>
                <a:effectLst/>
                <a:latin typeface="Times New Roman" pitchFamily="18" charset="0"/>
                <a:cs typeface="Times New Roman" pitchFamily="18" charset="0"/>
              </a:rPr>
              <a:t> ЦГБ</a:t>
            </a:r>
            <a:endParaRPr kumimoji="0" lang="ru-RU" sz="2800" b="1"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92762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8111" y="1924030"/>
            <a:ext cx="6953299" cy="5857892"/>
          </a:xfrm>
        </p:spPr>
        <p:txBody>
          <a:bodyPr>
            <a:normAutofit/>
          </a:bodyPr>
          <a:lstStyle/>
          <a:p>
            <a:endParaRPr lang="kk-KZ" dirty="0"/>
          </a:p>
          <a:p>
            <a:r>
              <a:rPr lang="ru-RU" dirty="0" err="1">
                <a:latin typeface="Times New Roman" pitchFamily="18" charset="0"/>
                <a:cs typeface="Times New Roman" pitchFamily="18" charset="0"/>
              </a:rPr>
              <a:t>Кентау</a:t>
            </a:r>
            <a:r>
              <a:rPr lang="ru-RU" dirty="0">
                <a:latin typeface="Times New Roman" pitchFamily="18" charset="0"/>
                <a:cs typeface="Times New Roman" pitchFamily="18" charset="0"/>
              </a:rPr>
              <a:t> ЦГБ</a:t>
            </a:r>
          </a:p>
          <a:p>
            <a:r>
              <a:rPr lang="ru-RU" dirty="0">
                <a:latin typeface="Times New Roman" pitchFamily="18" charset="0"/>
                <a:cs typeface="Times New Roman" pitchFamily="18" charset="0"/>
              </a:rPr>
              <a:t>Контроль соблюдения 5 правил гигиены мытья рук проводится каждые 6 месяцев. Под наблюдением находились все 402 сотрудника, 52 врача и 350 медсестер больницы. Проводится ежедневный </a:t>
            </a:r>
            <a:r>
              <a:rPr lang="ru-RU" dirty="0" err="1">
                <a:latin typeface="Times New Roman" pitchFamily="18" charset="0"/>
                <a:cs typeface="Times New Roman" pitchFamily="18" charset="0"/>
              </a:rPr>
              <a:t>трассерный</a:t>
            </a:r>
            <a:r>
              <a:rPr lang="ru-RU" dirty="0">
                <a:latin typeface="Times New Roman" pitchFamily="18" charset="0"/>
                <a:cs typeface="Times New Roman" pitchFamily="18" charset="0"/>
              </a:rPr>
              <a:t> мониторинг.</a:t>
            </a:r>
          </a:p>
        </p:txBody>
      </p:sp>
      <p:graphicFrame>
        <p:nvGraphicFramePr>
          <p:cNvPr id="7" name="Диаграмма 6"/>
          <p:cNvGraphicFramePr/>
          <p:nvPr/>
        </p:nvGraphicFramePr>
        <p:xfrm>
          <a:off x="7143757" y="2285992"/>
          <a:ext cx="4667283" cy="3429024"/>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C:\Users\HP\Desktop\Без названия.png"/>
          <p:cNvPicPr>
            <a:picLocks noChangeAspect="1" noChangeArrowheads="1"/>
          </p:cNvPicPr>
          <p:nvPr/>
        </p:nvPicPr>
        <p:blipFill>
          <a:blip r:embed="rId4"/>
          <a:srcRect/>
          <a:stretch>
            <a:fillRect/>
          </a:stretch>
        </p:blipFill>
        <p:spPr bwMode="auto">
          <a:xfrm>
            <a:off x="10687072" y="255248"/>
            <a:ext cx="1127812" cy="1142984"/>
          </a:xfrm>
          <a:prstGeom prst="rect">
            <a:avLst/>
          </a:prstGeom>
          <a:noFill/>
        </p:spPr>
      </p:pic>
    </p:spTree>
    <p:extLst>
      <p:ext uri="{BB962C8B-B14F-4D97-AF65-F5344CB8AC3E}">
        <p14:creationId xmlns:p14="http://schemas.microsoft.com/office/powerpoint/2010/main" val="356508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09550" y="612775"/>
            <a:ext cx="10515600" cy="1325563"/>
          </a:xfrm>
        </p:spPr>
        <p:txBody>
          <a:bodyPr>
            <a:normAutofit fontScale="90000"/>
          </a:bodyPr>
          <a:lstStyle/>
          <a:p>
            <a:pPr algn="ctr"/>
            <a:r>
              <a:rPr lang="ru-RU" sz="2700" b="1" dirty="0">
                <a:latin typeface="Times New Roman" pitchFamily="18" charset="0"/>
                <a:cs typeface="Times New Roman" pitchFamily="18" charset="0"/>
              </a:rPr>
              <a:t>Мониторинг по  технике обработки рук сотрудников ЦГКИОВ за 2 квартал 2022 года</a:t>
            </a:r>
            <a:r>
              <a:rPr lang="ru-RU" b="1" dirty="0"/>
              <a:t/>
            </a:r>
            <a:br>
              <a:rPr lang="ru-RU" b="1" dirty="0"/>
            </a:br>
            <a:r>
              <a:rPr lang="ru-RU" dirty="0"/>
              <a:t> </a:t>
            </a: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3774152151"/>
              </p:ext>
            </p:extLst>
          </p:nvPr>
        </p:nvGraphicFramePr>
        <p:xfrm>
          <a:off x="381000" y="1390637"/>
          <a:ext cx="6267450" cy="4846320"/>
        </p:xfrm>
        <a:graphic>
          <a:graphicData uri="http://schemas.openxmlformats.org/drawingml/2006/table">
            <a:tbl>
              <a:tblPr firstRow="1" bandRow="1">
                <a:tableStyleId>{5C22544A-7EE6-4342-B048-85BDC9FD1C3A}</a:tableStyleId>
              </a:tblPr>
              <a:tblGrid>
                <a:gridCol w="413459">
                  <a:extLst>
                    <a:ext uri="{9D8B030D-6E8A-4147-A177-3AD203B41FA5}">
                      <a16:colId xmlns:a16="http://schemas.microsoft.com/office/drawing/2014/main" xmlns="" val="20000"/>
                    </a:ext>
                  </a:extLst>
                </a:gridCol>
                <a:gridCol w="1675691">
                  <a:extLst>
                    <a:ext uri="{9D8B030D-6E8A-4147-A177-3AD203B41FA5}">
                      <a16:colId xmlns:a16="http://schemas.microsoft.com/office/drawing/2014/main" xmlns="" val="20001"/>
                    </a:ext>
                  </a:extLst>
                </a:gridCol>
                <a:gridCol w="1044575">
                  <a:extLst>
                    <a:ext uri="{9D8B030D-6E8A-4147-A177-3AD203B41FA5}">
                      <a16:colId xmlns:a16="http://schemas.microsoft.com/office/drawing/2014/main" xmlns="" val="20002"/>
                    </a:ext>
                  </a:extLst>
                </a:gridCol>
                <a:gridCol w="1044575">
                  <a:extLst>
                    <a:ext uri="{9D8B030D-6E8A-4147-A177-3AD203B41FA5}">
                      <a16:colId xmlns:a16="http://schemas.microsoft.com/office/drawing/2014/main" xmlns="" val="20003"/>
                    </a:ext>
                  </a:extLst>
                </a:gridCol>
                <a:gridCol w="1044575">
                  <a:extLst>
                    <a:ext uri="{9D8B030D-6E8A-4147-A177-3AD203B41FA5}">
                      <a16:colId xmlns:a16="http://schemas.microsoft.com/office/drawing/2014/main" xmlns="" val="20004"/>
                    </a:ext>
                  </a:extLst>
                </a:gridCol>
                <a:gridCol w="1044575">
                  <a:extLst>
                    <a:ext uri="{9D8B030D-6E8A-4147-A177-3AD203B41FA5}">
                      <a16:colId xmlns:a16="http://schemas.microsoft.com/office/drawing/2014/main" xmlns="" val="20005"/>
                    </a:ext>
                  </a:extLst>
                </a:gridCol>
              </a:tblGrid>
              <a:tr h="1452668">
                <a:tc>
                  <a:txBody>
                    <a:bodyPr/>
                    <a:lstStyle/>
                    <a:p>
                      <a:r>
                        <a:rPr lang="ru-RU" b="0" dirty="0">
                          <a:solidFill>
                            <a:schemeClr val="bg1"/>
                          </a:solidFill>
                        </a:rPr>
                        <a:t>№</a:t>
                      </a:r>
                    </a:p>
                  </a:txBody>
                  <a:tcPr marL="121920" marR="121920"/>
                </a:tc>
                <a:tc>
                  <a:txBody>
                    <a:bodyPr/>
                    <a:lstStyle/>
                    <a:p>
                      <a:r>
                        <a:rPr lang="ru-RU" b="0" dirty="0">
                          <a:solidFill>
                            <a:schemeClr val="bg1"/>
                          </a:solidFill>
                        </a:rPr>
                        <a:t>Подразделения</a:t>
                      </a:r>
                    </a:p>
                  </a:txBody>
                  <a:tcPr marL="121920" marR="121920"/>
                </a:tc>
                <a:tc>
                  <a:txBody>
                    <a:bodyPr/>
                    <a:lstStyle/>
                    <a:p>
                      <a:r>
                        <a:rPr lang="ru-RU" b="0" dirty="0">
                          <a:solidFill>
                            <a:schemeClr val="bg1"/>
                          </a:solidFill>
                          <a:latin typeface="Times New Roman" pitchFamily="18" charset="0"/>
                          <a:cs typeface="Times New Roman" pitchFamily="18" charset="0"/>
                        </a:rPr>
                        <a:t>Количество сотрудников</a:t>
                      </a:r>
                    </a:p>
                  </a:txBody>
                  <a:tcPr marL="121920" marR="121920"/>
                </a:tc>
                <a:tc>
                  <a:txBody>
                    <a:bodyPr/>
                    <a:lstStyle/>
                    <a:p>
                      <a:r>
                        <a:rPr lang="ru-RU" b="0" dirty="0">
                          <a:solidFill>
                            <a:schemeClr val="bg1"/>
                          </a:solidFill>
                          <a:latin typeface="Times New Roman" pitchFamily="18" charset="0"/>
                          <a:cs typeface="Times New Roman" pitchFamily="18" charset="0"/>
                        </a:rPr>
                        <a:t>Количество наблюдаемых</a:t>
                      </a:r>
                    </a:p>
                  </a:txBody>
                  <a:tcPr marL="121920" marR="121920"/>
                </a:tc>
                <a:tc>
                  <a:txBody>
                    <a:bodyPr/>
                    <a:lstStyle/>
                    <a:p>
                      <a:r>
                        <a:rPr lang="ru-RU" b="0" dirty="0">
                          <a:solidFill>
                            <a:schemeClr val="bg1"/>
                          </a:solidFill>
                          <a:latin typeface="Times New Roman" pitchFamily="18" charset="0"/>
                          <a:cs typeface="Times New Roman" pitchFamily="18" charset="0"/>
                        </a:rPr>
                        <a:t>Из них выполнили правильно</a:t>
                      </a:r>
                    </a:p>
                  </a:txBody>
                  <a:tcPr marL="121920" marR="121920"/>
                </a:tc>
                <a:tc>
                  <a:txBody>
                    <a:bodyPr/>
                    <a:lstStyle/>
                    <a:p>
                      <a:r>
                        <a:rPr lang="ru-RU" b="0" dirty="0">
                          <a:solidFill>
                            <a:schemeClr val="bg1"/>
                          </a:solidFill>
                          <a:latin typeface="Times New Roman" pitchFamily="18" charset="0"/>
                          <a:cs typeface="Times New Roman" pitchFamily="18" charset="0"/>
                        </a:rPr>
                        <a:t>В  %</a:t>
                      </a:r>
                    </a:p>
                  </a:txBody>
                  <a:tcPr marL="121920" marR="121920"/>
                </a:tc>
                <a:extLst>
                  <a:ext uri="{0D108BD9-81ED-4DB2-BD59-A6C34878D82A}">
                    <a16:rowId xmlns:a16="http://schemas.microsoft.com/office/drawing/2014/main" xmlns="" val="10000"/>
                  </a:ext>
                </a:extLst>
              </a:tr>
              <a:tr h="363167">
                <a:tc>
                  <a:txBody>
                    <a:bodyPr/>
                    <a:lstStyle/>
                    <a:p>
                      <a:r>
                        <a:rPr lang="ru-RU" dirty="0"/>
                        <a:t>1</a:t>
                      </a:r>
                    </a:p>
                  </a:txBody>
                  <a:tcPr marL="121920" marR="121920"/>
                </a:tc>
                <a:tc>
                  <a:txBody>
                    <a:bodyPr/>
                    <a:lstStyle/>
                    <a:p>
                      <a:r>
                        <a:rPr lang="ru-RU" dirty="0"/>
                        <a:t>Отделение №1</a:t>
                      </a:r>
                    </a:p>
                  </a:txBody>
                  <a:tcPr marL="121920" marR="121920"/>
                </a:tc>
                <a:tc>
                  <a:txBody>
                    <a:bodyPr/>
                    <a:lstStyle/>
                    <a:p>
                      <a:r>
                        <a:rPr lang="ru-RU" b="0" dirty="0">
                          <a:latin typeface="Times New Roman" pitchFamily="18" charset="0"/>
                          <a:cs typeface="Times New Roman" pitchFamily="18" charset="0"/>
                        </a:rPr>
                        <a:t>32</a:t>
                      </a:r>
                    </a:p>
                  </a:txBody>
                  <a:tcPr marL="121920" marR="121920"/>
                </a:tc>
                <a:tc>
                  <a:txBody>
                    <a:bodyPr/>
                    <a:lstStyle/>
                    <a:p>
                      <a:r>
                        <a:rPr lang="ru-RU" dirty="0"/>
                        <a:t>18</a:t>
                      </a:r>
                    </a:p>
                  </a:txBody>
                  <a:tcPr marL="121920" marR="121920"/>
                </a:tc>
                <a:tc>
                  <a:txBody>
                    <a:bodyPr/>
                    <a:lstStyle/>
                    <a:p>
                      <a:r>
                        <a:rPr lang="ru-RU" dirty="0"/>
                        <a:t>14</a:t>
                      </a:r>
                    </a:p>
                  </a:txBody>
                  <a:tcPr marL="121920" marR="121920"/>
                </a:tc>
                <a:tc>
                  <a:txBody>
                    <a:bodyPr/>
                    <a:lstStyle/>
                    <a:p>
                      <a:r>
                        <a:rPr lang="ru-RU" dirty="0"/>
                        <a:t>78</a:t>
                      </a:r>
                    </a:p>
                  </a:txBody>
                  <a:tcPr marL="121920" marR="121920"/>
                </a:tc>
                <a:extLst>
                  <a:ext uri="{0D108BD9-81ED-4DB2-BD59-A6C34878D82A}">
                    <a16:rowId xmlns:a16="http://schemas.microsoft.com/office/drawing/2014/main" xmlns="" val="10001"/>
                  </a:ext>
                </a:extLst>
              </a:tr>
              <a:tr h="363167">
                <a:tc>
                  <a:txBody>
                    <a:bodyPr/>
                    <a:lstStyle/>
                    <a:p>
                      <a:r>
                        <a:rPr lang="ru-RU" dirty="0"/>
                        <a:t>2</a:t>
                      </a:r>
                    </a:p>
                  </a:txBody>
                  <a:tcPr marL="121920" marR="121920"/>
                </a:tc>
                <a:tc>
                  <a:txBody>
                    <a:bodyPr/>
                    <a:lstStyle/>
                    <a:p>
                      <a:r>
                        <a:rPr lang="ru-RU" dirty="0"/>
                        <a:t>Отделение №2</a:t>
                      </a:r>
                    </a:p>
                  </a:txBody>
                  <a:tcPr marL="121920" marR="121920"/>
                </a:tc>
                <a:tc>
                  <a:txBody>
                    <a:bodyPr/>
                    <a:lstStyle/>
                    <a:p>
                      <a:r>
                        <a:rPr lang="ru-RU" dirty="0"/>
                        <a:t>34</a:t>
                      </a:r>
                    </a:p>
                  </a:txBody>
                  <a:tcPr marL="121920" marR="121920"/>
                </a:tc>
                <a:tc>
                  <a:txBody>
                    <a:bodyPr/>
                    <a:lstStyle/>
                    <a:p>
                      <a:r>
                        <a:rPr lang="ru-RU" dirty="0"/>
                        <a:t>19</a:t>
                      </a:r>
                    </a:p>
                  </a:txBody>
                  <a:tcPr marL="121920" marR="121920"/>
                </a:tc>
                <a:tc>
                  <a:txBody>
                    <a:bodyPr/>
                    <a:lstStyle/>
                    <a:p>
                      <a:r>
                        <a:rPr lang="ru-RU" dirty="0"/>
                        <a:t>14</a:t>
                      </a:r>
                    </a:p>
                  </a:txBody>
                  <a:tcPr marL="121920" marR="121920"/>
                </a:tc>
                <a:tc>
                  <a:txBody>
                    <a:bodyPr/>
                    <a:lstStyle/>
                    <a:p>
                      <a:r>
                        <a:rPr lang="ru-RU" dirty="0"/>
                        <a:t>74</a:t>
                      </a:r>
                    </a:p>
                  </a:txBody>
                  <a:tcPr marL="121920" marR="121920"/>
                </a:tc>
                <a:extLst>
                  <a:ext uri="{0D108BD9-81ED-4DB2-BD59-A6C34878D82A}">
                    <a16:rowId xmlns:a16="http://schemas.microsoft.com/office/drawing/2014/main" xmlns="" val="10002"/>
                  </a:ext>
                </a:extLst>
              </a:tr>
              <a:tr h="363167">
                <a:tc>
                  <a:txBody>
                    <a:bodyPr/>
                    <a:lstStyle/>
                    <a:p>
                      <a:r>
                        <a:rPr lang="ru-RU" dirty="0"/>
                        <a:t>3</a:t>
                      </a:r>
                    </a:p>
                  </a:txBody>
                  <a:tcPr marL="121920" marR="121920"/>
                </a:tc>
                <a:tc>
                  <a:txBody>
                    <a:bodyPr/>
                    <a:lstStyle/>
                    <a:p>
                      <a:r>
                        <a:rPr lang="ru-RU" dirty="0"/>
                        <a:t>КДО</a:t>
                      </a:r>
                    </a:p>
                  </a:txBody>
                  <a:tcPr marL="121920" marR="121920"/>
                </a:tc>
                <a:tc>
                  <a:txBody>
                    <a:bodyPr/>
                    <a:lstStyle/>
                    <a:p>
                      <a:r>
                        <a:rPr lang="ru-RU" dirty="0"/>
                        <a:t>31</a:t>
                      </a:r>
                    </a:p>
                  </a:txBody>
                  <a:tcPr marL="121920" marR="121920"/>
                </a:tc>
                <a:tc>
                  <a:txBody>
                    <a:bodyPr/>
                    <a:lstStyle/>
                    <a:p>
                      <a:r>
                        <a:rPr lang="ru-RU" dirty="0"/>
                        <a:t>19</a:t>
                      </a:r>
                    </a:p>
                  </a:txBody>
                  <a:tcPr marL="121920" marR="121920"/>
                </a:tc>
                <a:tc>
                  <a:txBody>
                    <a:bodyPr/>
                    <a:lstStyle/>
                    <a:p>
                      <a:r>
                        <a:rPr lang="ru-RU" dirty="0"/>
                        <a:t>13</a:t>
                      </a:r>
                    </a:p>
                  </a:txBody>
                  <a:tcPr marL="121920" marR="121920"/>
                </a:tc>
                <a:tc>
                  <a:txBody>
                    <a:bodyPr/>
                    <a:lstStyle/>
                    <a:p>
                      <a:r>
                        <a:rPr lang="ru-RU" dirty="0"/>
                        <a:t>68</a:t>
                      </a:r>
                    </a:p>
                  </a:txBody>
                  <a:tcPr marL="121920" marR="121920"/>
                </a:tc>
                <a:extLst>
                  <a:ext uri="{0D108BD9-81ED-4DB2-BD59-A6C34878D82A}">
                    <a16:rowId xmlns:a16="http://schemas.microsoft.com/office/drawing/2014/main" xmlns="" val="10003"/>
                  </a:ext>
                </a:extLst>
              </a:tr>
              <a:tr h="635542">
                <a:tc>
                  <a:txBody>
                    <a:bodyPr/>
                    <a:lstStyle/>
                    <a:p>
                      <a:r>
                        <a:rPr lang="ru-RU" dirty="0"/>
                        <a:t>4</a:t>
                      </a:r>
                    </a:p>
                  </a:txBody>
                  <a:tcPr marL="121920" marR="121920"/>
                </a:tc>
                <a:tc>
                  <a:txBody>
                    <a:bodyPr/>
                    <a:lstStyle/>
                    <a:p>
                      <a:r>
                        <a:rPr lang="ru-RU" dirty="0"/>
                        <a:t>Приемный покой</a:t>
                      </a:r>
                    </a:p>
                  </a:txBody>
                  <a:tcPr marL="121920" marR="121920"/>
                </a:tc>
                <a:tc>
                  <a:txBody>
                    <a:bodyPr/>
                    <a:lstStyle/>
                    <a:p>
                      <a:r>
                        <a:rPr lang="ru-RU" dirty="0"/>
                        <a:t>2</a:t>
                      </a:r>
                    </a:p>
                  </a:txBody>
                  <a:tcPr marL="121920" marR="121920"/>
                </a:tc>
                <a:tc>
                  <a:txBody>
                    <a:bodyPr/>
                    <a:lstStyle/>
                    <a:p>
                      <a:r>
                        <a:rPr lang="ru-RU" dirty="0"/>
                        <a:t>2</a:t>
                      </a:r>
                    </a:p>
                  </a:txBody>
                  <a:tcPr marL="121920" marR="121920"/>
                </a:tc>
                <a:tc>
                  <a:txBody>
                    <a:bodyPr/>
                    <a:lstStyle/>
                    <a:p>
                      <a:r>
                        <a:rPr lang="ru-RU" dirty="0"/>
                        <a:t>2</a:t>
                      </a:r>
                    </a:p>
                  </a:txBody>
                  <a:tcPr marL="121920" marR="121920"/>
                </a:tc>
                <a:tc>
                  <a:txBody>
                    <a:bodyPr/>
                    <a:lstStyle/>
                    <a:p>
                      <a:r>
                        <a:rPr lang="ru-RU" dirty="0"/>
                        <a:t>100</a:t>
                      </a:r>
                    </a:p>
                  </a:txBody>
                  <a:tcPr marL="121920" marR="121920"/>
                </a:tc>
                <a:extLst>
                  <a:ext uri="{0D108BD9-81ED-4DB2-BD59-A6C34878D82A}">
                    <a16:rowId xmlns:a16="http://schemas.microsoft.com/office/drawing/2014/main" xmlns="" val="10004"/>
                  </a:ext>
                </a:extLst>
              </a:tr>
              <a:tr h="363167">
                <a:tc>
                  <a:txBody>
                    <a:bodyPr/>
                    <a:lstStyle/>
                    <a:p>
                      <a:r>
                        <a:rPr lang="ru-RU" dirty="0"/>
                        <a:t>5</a:t>
                      </a:r>
                    </a:p>
                  </a:txBody>
                  <a:tcPr marL="121920" marR="121920"/>
                </a:tc>
                <a:tc>
                  <a:txBody>
                    <a:bodyPr/>
                    <a:lstStyle/>
                    <a:p>
                      <a:r>
                        <a:rPr lang="ru-RU" dirty="0"/>
                        <a:t>ОГФ</a:t>
                      </a:r>
                    </a:p>
                  </a:txBody>
                  <a:tcPr marL="121920" marR="121920"/>
                </a:tc>
                <a:tc>
                  <a:txBody>
                    <a:bodyPr/>
                    <a:lstStyle/>
                    <a:p>
                      <a:r>
                        <a:rPr lang="ru-RU" dirty="0"/>
                        <a:t>3</a:t>
                      </a:r>
                    </a:p>
                  </a:txBody>
                  <a:tcPr marL="121920" marR="121920"/>
                </a:tc>
                <a:tc>
                  <a:txBody>
                    <a:bodyPr/>
                    <a:lstStyle/>
                    <a:p>
                      <a:r>
                        <a:rPr lang="ru-RU" dirty="0"/>
                        <a:t>3</a:t>
                      </a:r>
                    </a:p>
                  </a:txBody>
                  <a:tcPr marL="121920" marR="121920"/>
                </a:tc>
                <a:tc>
                  <a:txBody>
                    <a:bodyPr/>
                    <a:lstStyle/>
                    <a:p>
                      <a:r>
                        <a:rPr lang="ru-RU" dirty="0"/>
                        <a:t>3</a:t>
                      </a:r>
                    </a:p>
                  </a:txBody>
                  <a:tcPr marL="121920" marR="121920"/>
                </a:tc>
                <a:tc>
                  <a:txBody>
                    <a:bodyPr/>
                    <a:lstStyle/>
                    <a:p>
                      <a:r>
                        <a:rPr lang="ru-RU" dirty="0"/>
                        <a:t>100</a:t>
                      </a:r>
                    </a:p>
                  </a:txBody>
                  <a:tcPr marL="121920" marR="121920"/>
                </a:tc>
                <a:extLst>
                  <a:ext uri="{0D108BD9-81ED-4DB2-BD59-A6C34878D82A}">
                    <a16:rowId xmlns:a16="http://schemas.microsoft.com/office/drawing/2014/main" xmlns="" val="10005"/>
                  </a:ext>
                </a:extLst>
              </a:tr>
              <a:tr h="363167">
                <a:tc>
                  <a:txBody>
                    <a:bodyPr/>
                    <a:lstStyle/>
                    <a:p>
                      <a:r>
                        <a:rPr lang="ru-RU" dirty="0"/>
                        <a:t>6</a:t>
                      </a:r>
                    </a:p>
                  </a:txBody>
                  <a:tcPr marL="121920" marR="121920"/>
                </a:tc>
                <a:tc>
                  <a:txBody>
                    <a:bodyPr/>
                    <a:lstStyle/>
                    <a:p>
                      <a:r>
                        <a:rPr lang="ru-RU" dirty="0"/>
                        <a:t>Пищеблок</a:t>
                      </a:r>
                    </a:p>
                  </a:txBody>
                  <a:tcPr marL="121920" marR="121920"/>
                </a:tc>
                <a:tc>
                  <a:txBody>
                    <a:bodyPr/>
                    <a:lstStyle/>
                    <a:p>
                      <a:r>
                        <a:rPr lang="ru-RU" dirty="0"/>
                        <a:t>12</a:t>
                      </a:r>
                    </a:p>
                  </a:txBody>
                  <a:tcPr marL="121920" marR="121920"/>
                </a:tc>
                <a:tc>
                  <a:txBody>
                    <a:bodyPr/>
                    <a:lstStyle/>
                    <a:p>
                      <a:r>
                        <a:rPr lang="ru-RU" dirty="0"/>
                        <a:t>5</a:t>
                      </a:r>
                    </a:p>
                  </a:txBody>
                  <a:tcPr marL="121920" marR="121920"/>
                </a:tc>
                <a:tc>
                  <a:txBody>
                    <a:bodyPr/>
                    <a:lstStyle/>
                    <a:p>
                      <a:r>
                        <a:rPr lang="ru-RU" dirty="0"/>
                        <a:t>3</a:t>
                      </a:r>
                    </a:p>
                  </a:txBody>
                  <a:tcPr marL="121920" marR="121920"/>
                </a:tc>
                <a:tc>
                  <a:txBody>
                    <a:bodyPr/>
                    <a:lstStyle/>
                    <a:p>
                      <a:r>
                        <a:rPr lang="ru-RU" dirty="0"/>
                        <a:t>76</a:t>
                      </a:r>
                    </a:p>
                  </a:txBody>
                  <a:tcPr marL="121920" marR="121920"/>
                </a:tc>
                <a:extLst>
                  <a:ext uri="{0D108BD9-81ED-4DB2-BD59-A6C34878D82A}">
                    <a16:rowId xmlns:a16="http://schemas.microsoft.com/office/drawing/2014/main" xmlns="" val="10006"/>
                  </a:ext>
                </a:extLst>
              </a:tr>
              <a:tr h="363167">
                <a:tc>
                  <a:txBody>
                    <a:bodyPr/>
                    <a:lstStyle/>
                    <a:p>
                      <a:endParaRPr lang="ru-RU"/>
                    </a:p>
                  </a:txBody>
                  <a:tcPr marL="121920" marR="121920"/>
                </a:tc>
                <a:tc>
                  <a:txBody>
                    <a:bodyPr/>
                    <a:lstStyle/>
                    <a:p>
                      <a:r>
                        <a:rPr lang="ru-RU" dirty="0"/>
                        <a:t>Всего</a:t>
                      </a:r>
                    </a:p>
                  </a:txBody>
                  <a:tcPr marL="121920" marR="121920"/>
                </a:tc>
                <a:tc>
                  <a:txBody>
                    <a:bodyPr/>
                    <a:lstStyle/>
                    <a:p>
                      <a:r>
                        <a:rPr lang="ru-RU" dirty="0"/>
                        <a:t>114</a:t>
                      </a:r>
                    </a:p>
                  </a:txBody>
                  <a:tcPr marL="121920" marR="121920"/>
                </a:tc>
                <a:tc>
                  <a:txBody>
                    <a:bodyPr/>
                    <a:lstStyle/>
                    <a:p>
                      <a:r>
                        <a:rPr lang="ru-RU" dirty="0"/>
                        <a:t>64</a:t>
                      </a:r>
                    </a:p>
                  </a:txBody>
                  <a:tcPr marL="121920" marR="121920"/>
                </a:tc>
                <a:tc>
                  <a:txBody>
                    <a:bodyPr/>
                    <a:lstStyle/>
                    <a:p>
                      <a:r>
                        <a:rPr lang="ru-RU" dirty="0"/>
                        <a:t>51</a:t>
                      </a:r>
                    </a:p>
                  </a:txBody>
                  <a:tcPr marL="121920" marR="121920"/>
                </a:tc>
                <a:tc>
                  <a:txBody>
                    <a:bodyPr/>
                    <a:lstStyle/>
                    <a:p>
                      <a:r>
                        <a:rPr lang="ru-RU" dirty="0"/>
                        <a:t>76</a:t>
                      </a:r>
                    </a:p>
                  </a:txBody>
                  <a:tcPr marL="121920" marR="121920"/>
                </a:tc>
                <a:extLst>
                  <a:ext uri="{0D108BD9-81ED-4DB2-BD59-A6C34878D82A}">
                    <a16:rowId xmlns:a16="http://schemas.microsoft.com/office/drawing/2014/main" xmlns="" val="10007"/>
                  </a:ext>
                </a:extLst>
              </a:tr>
            </a:tbl>
          </a:graphicData>
        </a:graphic>
      </p:graphicFrame>
      <p:pic>
        <p:nvPicPr>
          <p:cNvPr id="4" name="Picture 2" descr="C:\Users\HP\Desktop\Без названия.png"/>
          <p:cNvPicPr>
            <a:picLocks noChangeAspect="1" noChangeArrowheads="1"/>
          </p:cNvPicPr>
          <p:nvPr/>
        </p:nvPicPr>
        <p:blipFill>
          <a:blip r:embed="rId2"/>
          <a:srcRect/>
          <a:stretch>
            <a:fillRect/>
          </a:stretch>
        </p:blipFill>
        <p:spPr bwMode="auto">
          <a:xfrm>
            <a:off x="10687072" y="255248"/>
            <a:ext cx="1127812" cy="1142984"/>
          </a:xfrm>
          <a:prstGeom prst="rect">
            <a:avLst/>
          </a:prstGeom>
          <a:noFill/>
        </p:spPr>
      </p:pic>
      <p:graphicFrame>
        <p:nvGraphicFramePr>
          <p:cNvPr id="6" name="Содержимое 3"/>
          <p:cNvGraphicFramePr>
            <a:graphicFrameLocks/>
          </p:cNvGraphicFramePr>
          <p:nvPr/>
        </p:nvGraphicFramePr>
        <p:xfrm>
          <a:off x="6610350" y="1271568"/>
          <a:ext cx="5581650" cy="51673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3338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Admin\Downloads\Чек-лист утвержд.ска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5778"/>
            <a:ext cx="4781550" cy="65756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dmin\Downloads\1стр.Пример ответа на вопросы.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6995" y="141540"/>
            <a:ext cx="4850077" cy="66698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P\Desktop\Без названия.png"/>
          <p:cNvPicPr>
            <a:picLocks noChangeAspect="1" noChangeArrowheads="1"/>
          </p:cNvPicPr>
          <p:nvPr/>
        </p:nvPicPr>
        <p:blipFill>
          <a:blip r:embed="rId4"/>
          <a:srcRect/>
          <a:stretch>
            <a:fillRect/>
          </a:stretch>
        </p:blipFill>
        <p:spPr bwMode="auto">
          <a:xfrm>
            <a:off x="10687072" y="255248"/>
            <a:ext cx="1127812" cy="1142984"/>
          </a:xfrm>
          <a:prstGeom prst="rect">
            <a:avLst/>
          </a:prstGeom>
          <a:noFill/>
        </p:spPr>
      </p:pic>
    </p:spTree>
    <p:extLst>
      <p:ext uri="{BB962C8B-B14F-4D97-AF65-F5344CB8AC3E}">
        <p14:creationId xmlns:p14="http://schemas.microsoft.com/office/powerpoint/2010/main" val="2427888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1303338"/>
            <a:ext cx="10972800" cy="654032"/>
          </a:xfrm>
        </p:spPr>
        <p:txBody>
          <a:bodyPr>
            <a:normAutofit/>
          </a:bodyPr>
          <a:lstStyle/>
          <a:p>
            <a:pPr algn="ctr"/>
            <a:r>
              <a:rPr lang="ru-RU" sz="2400" b="1" dirty="0">
                <a:latin typeface="Times New Roman" pitchFamily="18" charset="0"/>
                <a:cs typeface="Times New Roman" pitchFamily="18" charset="0"/>
              </a:rPr>
              <a:t>Анализ тестирования в ЦКГИОВ</a:t>
            </a: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110204558"/>
              </p:ext>
            </p:extLst>
          </p:nvPr>
        </p:nvGraphicFramePr>
        <p:xfrm>
          <a:off x="457200" y="2228832"/>
          <a:ext cx="10972800" cy="2357454"/>
        </p:xfrm>
        <a:graphic>
          <a:graphicData uri="http://schemas.openxmlformats.org/drawingml/2006/table">
            <a:tbl>
              <a:tblPr firstRow="1" bandRow="1">
                <a:tableStyleId>{073A0DAA-6AF3-43AB-8588-CEC1D06C72B9}</a:tableStyleId>
              </a:tblPr>
              <a:tblGrid>
                <a:gridCol w="1009619">
                  <a:extLst>
                    <a:ext uri="{9D8B030D-6E8A-4147-A177-3AD203B41FA5}">
                      <a16:colId xmlns:a16="http://schemas.microsoft.com/office/drawing/2014/main" xmlns="" val="20000"/>
                    </a:ext>
                  </a:extLst>
                </a:gridCol>
                <a:gridCol w="5143536">
                  <a:extLst>
                    <a:ext uri="{9D8B030D-6E8A-4147-A177-3AD203B41FA5}">
                      <a16:colId xmlns:a16="http://schemas.microsoft.com/office/drawing/2014/main" xmlns="" val="20001"/>
                    </a:ext>
                  </a:extLst>
                </a:gridCol>
                <a:gridCol w="4819645">
                  <a:extLst>
                    <a:ext uri="{9D8B030D-6E8A-4147-A177-3AD203B41FA5}">
                      <a16:colId xmlns:a16="http://schemas.microsoft.com/office/drawing/2014/main" xmlns="" val="20002"/>
                    </a:ext>
                  </a:extLst>
                </a:gridCol>
              </a:tblGrid>
              <a:tr h="392909">
                <a:tc>
                  <a:txBody>
                    <a:bodyPr/>
                    <a:lstStyle/>
                    <a:p>
                      <a:r>
                        <a:rPr lang="ru-RU" sz="1400" dirty="0"/>
                        <a:t>№</a:t>
                      </a:r>
                    </a:p>
                  </a:txBody>
                  <a:tcPr marL="121920" marR="121920"/>
                </a:tc>
                <a:tc>
                  <a:txBody>
                    <a:bodyPr/>
                    <a:lstStyle/>
                    <a:p>
                      <a:r>
                        <a:rPr lang="ru-RU" dirty="0"/>
                        <a:t>Охвачено тестированием</a:t>
                      </a:r>
                    </a:p>
                  </a:txBody>
                  <a:tcPr marL="121920" marR="121920"/>
                </a:tc>
                <a:tc>
                  <a:txBody>
                    <a:bodyPr/>
                    <a:lstStyle/>
                    <a:p>
                      <a:r>
                        <a:rPr lang="ru-RU" dirty="0"/>
                        <a:t>Правильность ответа в %</a:t>
                      </a:r>
                    </a:p>
                  </a:txBody>
                  <a:tcPr marL="121920" marR="121920"/>
                </a:tc>
                <a:extLst>
                  <a:ext uri="{0D108BD9-81ED-4DB2-BD59-A6C34878D82A}">
                    <a16:rowId xmlns:a16="http://schemas.microsoft.com/office/drawing/2014/main" xmlns="" val="10000"/>
                  </a:ext>
                </a:extLst>
              </a:tr>
              <a:tr h="392909">
                <a:tc>
                  <a:txBody>
                    <a:bodyPr/>
                    <a:lstStyle/>
                    <a:p>
                      <a:r>
                        <a:rPr lang="ru-RU" dirty="0"/>
                        <a:t>1</a:t>
                      </a:r>
                    </a:p>
                  </a:txBody>
                  <a:tcPr marL="121920" marR="121920"/>
                </a:tc>
                <a:tc>
                  <a:txBody>
                    <a:bodyPr/>
                    <a:lstStyle/>
                    <a:p>
                      <a:r>
                        <a:rPr lang="ru-RU" dirty="0"/>
                        <a:t>7,   в том числе:</a:t>
                      </a:r>
                    </a:p>
                  </a:txBody>
                  <a:tcPr marL="121920" marR="121920"/>
                </a:tc>
                <a:tc>
                  <a:txBody>
                    <a:bodyPr/>
                    <a:lstStyle/>
                    <a:p>
                      <a:endParaRPr lang="ru-RU"/>
                    </a:p>
                  </a:txBody>
                  <a:tcPr marL="121920" marR="121920"/>
                </a:tc>
                <a:extLst>
                  <a:ext uri="{0D108BD9-81ED-4DB2-BD59-A6C34878D82A}">
                    <a16:rowId xmlns:a16="http://schemas.microsoft.com/office/drawing/2014/main" xmlns="" val="10001"/>
                  </a:ext>
                </a:extLst>
              </a:tr>
              <a:tr h="392909">
                <a:tc>
                  <a:txBody>
                    <a:bodyPr/>
                    <a:lstStyle/>
                    <a:p>
                      <a:r>
                        <a:rPr lang="ru-RU" dirty="0"/>
                        <a:t>2</a:t>
                      </a:r>
                    </a:p>
                  </a:txBody>
                  <a:tcPr marL="121920" marR="121920"/>
                </a:tc>
                <a:tc>
                  <a:txBody>
                    <a:bodyPr/>
                    <a:lstStyle/>
                    <a:p>
                      <a:r>
                        <a:rPr lang="ru-RU" dirty="0"/>
                        <a:t>2</a:t>
                      </a:r>
                    </a:p>
                  </a:txBody>
                  <a:tcPr marL="121920" marR="121920"/>
                </a:tc>
                <a:tc>
                  <a:txBody>
                    <a:bodyPr/>
                    <a:lstStyle/>
                    <a:p>
                      <a:r>
                        <a:rPr lang="ru-RU" dirty="0"/>
                        <a:t>100</a:t>
                      </a:r>
                    </a:p>
                  </a:txBody>
                  <a:tcPr marL="121920" marR="121920"/>
                </a:tc>
                <a:extLst>
                  <a:ext uri="{0D108BD9-81ED-4DB2-BD59-A6C34878D82A}">
                    <a16:rowId xmlns:a16="http://schemas.microsoft.com/office/drawing/2014/main" xmlns="" val="10002"/>
                  </a:ext>
                </a:extLst>
              </a:tr>
              <a:tr h="392909">
                <a:tc>
                  <a:txBody>
                    <a:bodyPr/>
                    <a:lstStyle/>
                    <a:p>
                      <a:r>
                        <a:rPr lang="ru-RU" dirty="0"/>
                        <a:t>3</a:t>
                      </a:r>
                    </a:p>
                  </a:txBody>
                  <a:tcPr marL="121920" marR="121920"/>
                </a:tc>
                <a:tc>
                  <a:txBody>
                    <a:bodyPr/>
                    <a:lstStyle/>
                    <a:p>
                      <a:r>
                        <a:rPr lang="ru-RU" dirty="0"/>
                        <a:t>1</a:t>
                      </a:r>
                    </a:p>
                  </a:txBody>
                  <a:tcPr marL="121920" marR="121920"/>
                </a:tc>
                <a:tc>
                  <a:txBody>
                    <a:bodyPr/>
                    <a:lstStyle/>
                    <a:p>
                      <a:r>
                        <a:rPr lang="ru-RU" dirty="0"/>
                        <a:t>87,5</a:t>
                      </a:r>
                    </a:p>
                  </a:txBody>
                  <a:tcPr marL="121920" marR="121920"/>
                </a:tc>
                <a:extLst>
                  <a:ext uri="{0D108BD9-81ED-4DB2-BD59-A6C34878D82A}">
                    <a16:rowId xmlns:a16="http://schemas.microsoft.com/office/drawing/2014/main" xmlns="" val="10003"/>
                  </a:ext>
                </a:extLst>
              </a:tr>
              <a:tr h="392909">
                <a:tc>
                  <a:txBody>
                    <a:bodyPr/>
                    <a:lstStyle/>
                    <a:p>
                      <a:r>
                        <a:rPr lang="ru-RU" dirty="0"/>
                        <a:t>4</a:t>
                      </a:r>
                    </a:p>
                  </a:txBody>
                  <a:tcPr marL="121920" marR="121920"/>
                </a:tc>
                <a:tc>
                  <a:txBody>
                    <a:bodyPr/>
                    <a:lstStyle/>
                    <a:p>
                      <a:r>
                        <a:rPr lang="ru-RU" dirty="0"/>
                        <a:t>2</a:t>
                      </a:r>
                    </a:p>
                  </a:txBody>
                  <a:tcPr marL="121920" marR="121920"/>
                </a:tc>
                <a:tc>
                  <a:txBody>
                    <a:bodyPr/>
                    <a:lstStyle/>
                    <a:p>
                      <a:r>
                        <a:rPr lang="ru-RU" dirty="0"/>
                        <a:t>62,5</a:t>
                      </a:r>
                    </a:p>
                  </a:txBody>
                  <a:tcPr marL="121920" marR="121920"/>
                </a:tc>
                <a:extLst>
                  <a:ext uri="{0D108BD9-81ED-4DB2-BD59-A6C34878D82A}">
                    <a16:rowId xmlns:a16="http://schemas.microsoft.com/office/drawing/2014/main" xmlns="" val="10004"/>
                  </a:ext>
                </a:extLst>
              </a:tr>
              <a:tr h="392909">
                <a:tc>
                  <a:txBody>
                    <a:bodyPr/>
                    <a:lstStyle/>
                    <a:p>
                      <a:r>
                        <a:rPr lang="ru-RU" dirty="0"/>
                        <a:t>5</a:t>
                      </a:r>
                    </a:p>
                  </a:txBody>
                  <a:tcPr marL="121920" marR="121920"/>
                </a:tc>
                <a:tc>
                  <a:txBody>
                    <a:bodyPr/>
                    <a:lstStyle/>
                    <a:p>
                      <a:r>
                        <a:rPr lang="ru-RU" dirty="0"/>
                        <a:t>2</a:t>
                      </a:r>
                    </a:p>
                  </a:txBody>
                  <a:tcPr marL="121920" marR="121920"/>
                </a:tc>
                <a:tc>
                  <a:txBody>
                    <a:bodyPr/>
                    <a:lstStyle/>
                    <a:p>
                      <a:r>
                        <a:rPr lang="ru-RU" dirty="0"/>
                        <a:t>50</a:t>
                      </a:r>
                    </a:p>
                  </a:txBody>
                  <a:tcPr marL="121920" marR="121920"/>
                </a:tc>
                <a:extLst>
                  <a:ext uri="{0D108BD9-81ED-4DB2-BD59-A6C34878D82A}">
                    <a16:rowId xmlns:a16="http://schemas.microsoft.com/office/drawing/2014/main" xmlns="" val="10005"/>
                  </a:ext>
                </a:extLst>
              </a:tr>
            </a:tbl>
          </a:graphicData>
        </a:graphic>
      </p:graphicFrame>
      <p:pic>
        <p:nvPicPr>
          <p:cNvPr id="5" name="Picture 2" descr="C:\Users\HP\Desktop\Без названия.png"/>
          <p:cNvPicPr>
            <a:picLocks noChangeAspect="1" noChangeArrowheads="1"/>
          </p:cNvPicPr>
          <p:nvPr/>
        </p:nvPicPr>
        <p:blipFill>
          <a:blip r:embed="rId2"/>
          <a:srcRect/>
          <a:stretch>
            <a:fillRect/>
          </a:stretch>
        </p:blipFill>
        <p:spPr bwMode="auto">
          <a:xfrm>
            <a:off x="10687072" y="255248"/>
            <a:ext cx="1127812" cy="1142984"/>
          </a:xfrm>
          <a:prstGeom prst="rect">
            <a:avLst/>
          </a:prstGeom>
          <a:noFill/>
        </p:spPr>
      </p:pic>
    </p:spTree>
    <p:extLst>
      <p:ext uri="{BB962C8B-B14F-4D97-AF65-F5344CB8AC3E}">
        <p14:creationId xmlns:p14="http://schemas.microsoft.com/office/powerpoint/2010/main" val="2972126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6724542" cy="1037239"/>
          </a:xfrm>
        </p:spPr>
        <p:txBody>
          <a:bodyPr>
            <a:noAutofit/>
          </a:bodyPr>
          <a:lstStyle/>
          <a:p>
            <a:r>
              <a:rPr lang="ru-RU" sz="2400" b="1" dirty="0">
                <a:latin typeface="Times New Roman" pitchFamily="18" charset="0"/>
                <a:cs typeface="Times New Roman" pitchFamily="18" charset="0"/>
              </a:rPr>
              <a:t>«</a:t>
            </a:r>
            <a:r>
              <a:rPr lang="ru-RU" sz="2400" b="1" dirty="0" err="1">
                <a:latin typeface="Times New Roman" pitchFamily="18" charset="0"/>
                <a:cs typeface="Times New Roman" pitchFamily="18" charset="0"/>
              </a:rPr>
              <a:t>Кентау</a:t>
            </a:r>
            <a:r>
              <a:rPr lang="ru-RU" sz="2400" b="1" dirty="0">
                <a:latin typeface="Times New Roman" pitchFamily="18" charset="0"/>
                <a:cs typeface="Times New Roman" pitchFamily="18" charset="0"/>
              </a:rPr>
              <a:t> </a:t>
            </a:r>
            <a:r>
              <a:rPr lang="kk-KZ" sz="2400" b="1" dirty="0">
                <a:latin typeface="Times New Roman" pitchFamily="18" charset="0"/>
                <a:cs typeface="Times New Roman" pitchFamily="18" charset="0"/>
              </a:rPr>
              <a:t>қалалық орталық ауруханасы</a:t>
            </a:r>
            <a:r>
              <a:rPr lang="ru-RU" sz="2800" b="1" dirty="0">
                <a:latin typeface="Times New Roman" pitchFamily="18" charset="0"/>
                <a:cs typeface="Times New Roman" pitchFamily="18" charset="0"/>
              </a:rPr>
              <a:t>»</a:t>
            </a:r>
            <a:endParaRPr lang="ru-RU" sz="2800" dirty="0"/>
          </a:p>
        </p:txBody>
      </p:sp>
      <p:pic>
        <p:nvPicPr>
          <p:cNvPr id="2051" name="Picture 3" descr="C:\Users\HP\Downloads\WhatsApp Image 2022-07-26 at 01.02.58.jpeg"/>
          <p:cNvPicPr>
            <a:picLocks noChangeAspect="1" noChangeArrowheads="1"/>
          </p:cNvPicPr>
          <p:nvPr/>
        </p:nvPicPr>
        <p:blipFill>
          <a:blip r:embed="rId2"/>
          <a:srcRect/>
          <a:stretch>
            <a:fillRect/>
          </a:stretch>
        </p:blipFill>
        <p:spPr bwMode="auto">
          <a:xfrm>
            <a:off x="362063" y="723900"/>
            <a:ext cx="5257688" cy="2227216"/>
          </a:xfrm>
          <a:prstGeom prst="rect">
            <a:avLst/>
          </a:prstGeom>
          <a:noFill/>
        </p:spPr>
      </p:pic>
      <p:pic>
        <p:nvPicPr>
          <p:cNvPr id="7" name="Picture 2" descr="C:\Users\HP\Desktop\Без названия.png"/>
          <p:cNvPicPr>
            <a:picLocks noChangeAspect="1" noChangeArrowheads="1"/>
          </p:cNvPicPr>
          <p:nvPr/>
        </p:nvPicPr>
        <p:blipFill>
          <a:blip r:embed="rId3"/>
          <a:srcRect/>
          <a:stretch>
            <a:fillRect/>
          </a:stretch>
        </p:blipFill>
        <p:spPr bwMode="auto">
          <a:xfrm>
            <a:off x="5867422" y="3017498"/>
            <a:ext cx="1127812" cy="1142984"/>
          </a:xfrm>
          <a:prstGeom prst="rect">
            <a:avLst/>
          </a:prstGeom>
          <a:noFill/>
        </p:spPr>
      </p:pic>
      <p:pic>
        <p:nvPicPr>
          <p:cNvPr id="8" name="Picture 2" descr="C:\Users\Admin\Desktop\ПИИК Астана\Калияш Хожамуратовна\WhatsApp Image 2022-07-23 at 14.11.52.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584535"/>
            <a:ext cx="4666748" cy="2350874"/>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7258158" y="-247650"/>
            <a:ext cx="6724542" cy="103723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«ЦК</a:t>
            </a:r>
            <a:r>
              <a:rPr kumimoji="0" lang="ru-RU" sz="2400" b="1"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Госпиталь для ИОВ»</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1"/>
          <p:cNvPicPr>
            <a:picLocks noChangeAspect="1" noChangeArrowheads="1"/>
          </p:cNvPicPr>
          <p:nvPr/>
        </p:nvPicPr>
        <p:blipFill>
          <a:blip r:embed="rId5">
            <a:extLst>
              <a:ext uri="{28A0092B-C50C-407E-A947-70E740481C1C}">
                <a14:useLocalDpi xmlns:a14="http://schemas.microsoft.com/office/drawing/2010/main" val="0"/>
              </a:ext>
            </a:extLst>
          </a:blip>
          <a:srcRect l="10797" r="9358"/>
          <a:stretch>
            <a:fillRect/>
          </a:stretch>
        </p:blipFill>
        <p:spPr bwMode="auto">
          <a:xfrm>
            <a:off x="933450" y="3714750"/>
            <a:ext cx="4191000" cy="3143250"/>
          </a:xfrm>
          <a:prstGeom prst="rect">
            <a:avLst/>
          </a:prstGeom>
          <a:noFill/>
          <a:ln>
            <a:noFill/>
          </a:ln>
          <a:effectLst/>
          <a:extLst>
            <a:ext uri="{909E8E84-426E-40DD-AFC4-6F175D3DCCD1}">
              <a14:hiddenFill xmlns:a14="http://schemas.microsoft.com/office/drawing/2010/main">
                <a:blipFill dpi="0" rotWithShape="0">
                  <a:blip/>
                  <a:srcRect l="10797" r="9358"/>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Заголовок 1"/>
          <p:cNvSpPr txBox="1">
            <a:spLocks/>
          </p:cNvSpPr>
          <p:nvPr/>
        </p:nvSpPr>
        <p:spPr>
          <a:xfrm>
            <a:off x="0" y="2819400"/>
            <a:ext cx="6724542" cy="103723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КГП</a:t>
            </a:r>
            <a:r>
              <a:rPr kumimoji="0" lang="ru-RU" sz="2400" b="1"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r>
              <a:rPr kumimoji="0" lang="ru-RU" sz="2400" b="1"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Костанайская</a:t>
            </a:r>
            <a:r>
              <a:rPr kumimoji="0" lang="ru-RU" sz="2400" b="1"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ОБ»</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2" descr="C:\Users\Admin\Downloads\WhatsApp Image 2022-07-23 at 12.47.03.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9450" y="4109837"/>
            <a:ext cx="5562600" cy="3261198"/>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оловок 1"/>
          <p:cNvSpPr txBox="1">
            <a:spLocks/>
          </p:cNvSpPr>
          <p:nvPr/>
        </p:nvSpPr>
        <p:spPr>
          <a:xfrm>
            <a:off x="7105650" y="3028950"/>
            <a:ext cx="6724542" cy="103723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ru-RU" sz="2400" b="1" dirty="0">
                <a:latin typeface="Times New Roman" pitchFamily="18" charset="0"/>
                <a:ea typeface="+mj-ea"/>
                <a:cs typeface="Times New Roman" pitchFamily="18" charset="0"/>
              </a:rPr>
              <a:t>«</a:t>
            </a:r>
            <a:r>
              <a:rPr lang="ru-RU" sz="2400" b="1" dirty="0" err="1">
                <a:latin typeface="Times New Roman" pitchFamily="18" charset="0"/>
                <a:ea typeface="+mj-ea"/>
                <a:cs typeface="Times New Roman" pitchFamily="18" charset="0"/>
              </a:rPr>
              <a:t>Жамбыльская</a:t>
            </a:r>
            <a:r>
              <a:rPr lang="ru-RU" sz="2400" b="1" dirty="0">
                <a:latin typeface="Times New Roman" pitchFamily="18" charset="0"/>
                <a:ea typeface="+mj-ea"/>
                <a:cs typeface="Times New Roman" pitchFamily="18" charset="0"/>
              </a:rPr>
              <a:t> ЦРБ»</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636199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666712" y="1285860"/>
          <a:ext cx="10763323" cy="3754120"/>
        </p:xfrm>
        <a:graphic>
          <a:graphicData uri="http://schemas.openxmlformats.org/drawingml/2006/table">
            <a:tbl>
              <a:tblPr firstRow="1" bandRow="1">
                <a:tableStyleId>{5C22544A-7EE6-4342-B048-85BDC9FD1C3A}</a:tableStyleId>
              </a:tblPr>
              <a:tblGrid>
                <a:gridCol w="2476517">
                  <a:extLst>
                    <a:ext uri="{9D8B030D-6E8A-4147-A177-3AD203B41FA5}">
                      <a16:colId xmlns:a16="http://schemas.microsoft.com/office/drawing/2014/main" xmlns="" val="20000"/>
                    </a:ext>
                  </a:extLst>
                </a:gridCol>
                <a:gridCol w="2905144">
                  <a:extLst>
                    <a:ext uri="{9D8B030D-6E8A-4147-A177-3AD203B41FA5}">
                      <a16:colId xmlns:a16="http://schemas.microsoft.com/office/drawing/2014/main" xmlns="" val="20001"/>
                    </a:ext>
                  </a:extLst>
                </a:gridCol>
                <a:gridCol w="2690831">
                  <a:extLst>
                    <a:ext uri="{9D8B030D-6E8A-4147-A177-3AD203B41FA5}">
                      <a16:colId xmlns:a16="http://schemas.microsoft.com/office/drawing/2014/main" xmlns="" val="20002"/>
                    </a:ext>
                  </a:extLst>
                </a:gridCol>
                <a:gridCol w="2690831">
                  <a:extLst>
                    <a:ext uri="{9D8B030D-6E8A-4147-A177-3AD203B41FA5}">
                      <a16:colId xmlns:a16="http://schemas.microsoft.com/office/drawing/2014/main" xmlns="" val="20003"/>
                    </a:ext>
                  </a:extLst>
                </a:gridCol>
              </a:tblGrid>
              <a:tr h="370840">
                <a:tc>
                  <a:txBody>
                    <a:bodyPr/>
                    <a:lstStyle/>
                    <a:p>
                      <a:endParaRPr lang="ru-RU" dirty="0">
                        <a:latin typeface="Times New Roman" pitchFamily="18" charset="0"/>
                        <a:cs typeface="Times New Roman" pitchFamily="18" charset="0"/>
                      </a:endParaRPr>
                    </a:p>
                  </a:txBody>
                  <a:tcPr marL="121920" marR="121920"/>
                </a:tc>
                <a:tc>
                  <a:txBody>
                    <a:bodyPr/>
                    <a:lstStyle/>
                    <a:p>
                      <a:r>
                        <a:rPr lang="kk-KZ" dirty="0">
                          <a:latin typeface="Times New Roman" pitchFamily="18" charset="0"/>
                          <a:cs typeface="Times New Roman" pitchFamily="18" charset="0"/>
                        </a:rPr>
                        <a:t>Кем</a:t>
                      </a:r>
                      <a:r>
                        <a:rPr lang="kk-KZ" baseline="0" dirty="0">
                          <a:latin typeface="Times New Roman" pitchFamily="18" charset="0"/>
                          <a:cs typeface="Times New Roman" pitchFamily="18" charset="0"/>
                        </a:rPr>
                        <a:t> ведется расчет</a:t>
                      </a:r>
                      <a:endParaRPr lang="ru-RU" dirty="0">
                        <a:latin typeface="Times New Roman" pitchFamily="18" charset="0"/>
                        <a:cs typeface="Times New Roman" pitchFamily="18" charset="0"/>
                      </a:endParaRPr>
                    </a:p>
                  </a:txBody>
                  <a:tcPr marL="121920" marR="121920"/>
                </a:tc>
                <a:tc>
                  <a:txBody>
                    <a:bodyPr/>
                    <a:lstStyle/>
                    <a:p>
                      <a:r>
                        <a:rPr lang="kk-KZ" dirty="0">
                          <a:latin typeface="Times New Roman" pitchFamily="18" charset="0"/>
                          <a:cs typeface="Times New Roman" pitchFamily="18" charset="0"/>
                        </a:rPr>
                        <a:t>Кто</a:t>
                      </a:r>
                      <a:r>
                        <a:rPr lang="kk-KZ" baseline="0" dirty="0">
                          <a:latin typeface="Times New Roman" pitchFamily="18" charset="0"/>
                          <a:cs typeface="Times New Roman" pitchFamily="18" charset="0"/>
                        </a:rPr>
                        <a:t> подписывает</a:t>
                      </a:r>
                      <a:endParaRPr lang="ru-RU" dirty="0">
                        <a:latin typeface="Times New Roman" pitchFamily="18" charset="0"/>
                        <a:cs typeface="Times New Roman" pitchFamily="18" charset="0"/>
                      </a:endParaRPr>
                    </a:p>
                  </a:txBody>
                  <a:tcPr marL="121920" marR="121920"/>
                </a:tc>
                <a:tc>
                  <a:txBody>
                    <a:bodyPr/>
                    <a:lstStyle/>
                    <a:p>
                      <a:r>
                        <a:rPr lang="kk-KZ" dirty="0">
                          <a:latin typeface="Times New Roman" pitchFamily="18" charset="0"/>
                          <a:cs typeface="Times New Roman" pitchFamily="18" charset="0"/>
                        </a:rPr>
                        <a:t>Исполнитель</a:t>
                      </a:r>
                      <a:endParaRPr lang="ru-RU" dirty="0">
                        <a:latin typeface="Times New Roman" pitchFamily="18" charset="0"/>
                        <a:cs typeface="Times New Roman" pitchFamily="18" charset="0"/>
                      </a:endParaRPr>
                    </a:p>
                  </a:txBody>
                  <a:tcPr marL="121920" marR="121920"/>
                </a:tc>
                <a:extLst>
                  <a:ext uri="{0D108BD9-81ED-4DB2-BD59-A6C34878D82A}">
                    <a16:rowId xmlns:a16="http://schemas.microsoft.com/office/drawing/2014/main" xmlns="" val="10000"/>
                  </a:ext>
                </a:extLst>
              </a:tr>
              <a:tr h="370840">
                <a:tc>
                  <a:txBody>
                    <a:bodyPr/>
                    <a:lstStyle/>
                    <a:p>
                      <a:r>
                        <a:rPr lang="kk-KZ" dirty="0">
                          <a:latin typeface="Times New Roman" pitchFamily="18" charset="0"/>
                          <a:cs typeface="Times New Roman" pitchFamily="18" charset="0"/>
                        </a:rPr>
                        <a:t>Кентауская ЦГБ</a:t>
                      </a:r>
                      <a:endParaRPr lang="ru-RU" dirty="0">
                        <a:latin typeface="Times New Roman" pitchFamily="18" charset="0"/>
                        <a:cs typeface="Times New Roman" pitchFamily="18" charset="0"/>
                      </a:endParaRPr>
                    </a:p>
                  </a:txBody>
                  <a:tcPr marL="121920" marR="121920"/>
                </a:tc>
                <a:tc>
                  <a:txBody>
                    <a:bodyPr/>
                    <a:lstStyle/>
                    <a:p>
                      <a:r>
                        <a:rPr lang="kk-KZ" dirty="0">
                          <a:latin typeface="Times New Roman" pitchFamily="18" charset="0"/>
                          <a:cs typeface="Times New Roman" pitchFamily="18" charset="0"/>
                        </a:rPr>
                        <a:t>Врач</a:t>
                      </a:r>
                      <a:r>
                        <a:rPr lang="kk-KZ" baseline="0" dirty="0">
                          <a:latin typeface="Times New Roman" pitchFamily="18" charset="0"/>
                          <a:cs typeface="Times New Roman" pitchFamily="18" charset="0"/>
                        </a:rPr>
                        <a:t> </a:t>
                      </a:r>
                      <a:r>
                        <a:rPr lang="kk-KZ" dirty="0">
                          <a:latin typeface="Times New Roman" pitchFamily="18" charset="0"/>
                          <a:cs typeface="Times New Roman" pitchFamily="18" charset="0"/>
                        </a:rPr>
                        <a:t>эпидемиолог</a:t>
                      </a:r>
                    </a:p>
                    <a:p>
                      <a:r>
                        <a:rPr lang="kk-KZ" dirty="0">
                          <a:latin typeface="Times New Roman" pitchFamily="18" charset="0"/>
                          <a:cs typeface="Times New Roman" pitchFamily="18" charset="0"/>
                        </a:rPr>
                        <a:t>согласует с ЗГВ по</a:t>
                      </a:r>
                      <a:r>
                        <a:rPr lang="kk-KZ" baseline="0" dirty="0">
                          <a:latin typeface="Times New Roman" pitchFamily="18" charset="0"/>
                          <a:cs typeface="Times New Roman" pitchFamily="18" charset="0"/>
                        </a:rPr>
                        <a:t> ЛР</a:t>
                      </a:r>
                      <a:endParaRPr lang="ru-RU" dirty="0">
                        <a:latin typeface="Times New Roman" pitchFamily="18" charset="0"/>
                        <a:cs typeface="Times New Roman" pitchFamily="18" charset="0"/>
                      </a:endParaRPr>
                    </a:p>
                  </a:txBody>
                  <a:tcPr marL="121920" marR="121920"/>
                </a:tc>
                <a:tc>
                  <a:txBody>
                    <a:bodyPr/>
                    <a:lstStyle/>
                    <a:p>
                      <a:r>
                        <a:rPr lang="kk-KZ" dirty="0">
                          <a:latin typeface="Times New Roman" pitchFamily="18" charset="0"/>
                          <a:cs typeface="Times New Roman" pitchFamily="18" charset="0"/>
                        </a:rPr>
                        <a:t>Главный</a:t>
                      </a:r>
                      <a:r>
                        <a:rPr lang="kk-KZ" baseline="0" dirty="0">
                          <a:latin typeface="Times New Roman" pitchFamily="18" charset="0"/>
                          <a:cs typeface="Times New Roman" pitchFamily="18" charset="0"/>
                        </a:rPr>
                        <a:t> врач</a:t>
                      </a:r>
                      <a:endParaRPr lang="ru-RU" dirty="0">
                        <a:latin typeface="Times New Roman" pitchFamily="18" charset="0"/>
                        <a:cs typeface="Times New Roman" pitchFamily="18" charset="0"/>
                      </a:endParaRPr>
                    </a:p>
                  </a:txBody>
                  <a:tcPr marL="121920" marR="121920"/>
                </a:tc>
                <a:tc>
                  <a:txBody>
                    <a:bodyPr/>
                    <a:lstStyle/>
                    <a:p>
                      <a:r>
                        <a:rPr lang="kk-KZ" dirty="0">
                          <a:latin typeface="Times New Roman" pitchFamily="18" charset="0"/>
                          <a:cs typeface="Times New Roman" pitchFamily="18" charset="0"/>
                        </a:rPr>
                        <a:t>Аптека</a:t>
                      </a:r>
                      <a:r>
                        <a:rPr lang="kk-KZ" baseline="0" dirty="0">
                          <a:latin typeface="Times New Roman" pitchFamily="18" charset="0"/>
                          <a:cs typeface="Times New Roman" pitchFamily="18" charset="0"/>
                        </a:rPr>
                        <a:t> </a:t>
                      </a:r>
                      <a:r>
                        <a:rPr lang="en-US" baseline="0" dirty="0">
                          <a:latin typeface="Times New Roman" pitchFamily="18" charset="0"/>
                          <a:cs typeface="Times New Roman" pitchFamily="18" charset="0"/>
                        </a:rPr>
                        <a:t>&gt; </a:t>
                      </a:r>
                      <a:r>
                        <a:rPr lang="ru-RU" baseline="0" dirty="0">
                          <a:latin typeface="Times New Roman" pitchFamily="18" charset="0"/>
                          <a:cs typeface="Times New Roman" pitchFamily="18" charset="0"/>
                        </a:rPr>
                        <a:t>ГЗ</a:t>
                      </a:r>
                      <a:endParaRPr lang="ru-RU" dirty="0">
                        <a:latin typeface="Times New Roman" pitchFamily="18" charset="0"/>
                        <a:cs typeface="Times New Roman" pitchFamily="18" charset="0"/>
                      </a:endParaRPr>
                    </a:p>
                  </a:txBody>
                  <a:tcPr marL="121920" marR="121920"/>
                </a:tc>
                <a:extLst>
                  <a:ext uri="{0D108BD9-81ED-4DB2-BD59-A6C34878D82A}">
                    <a16:rowId xmlns:a16="http://schemas.microsoft.com/office/drawing/2014/main" xmlns="" val="10001"/>
                  </a:ext>
                </a:extLst>
              </a:tr>
              <a:tr h="370840">
                <a:tc>
                  <a:txBody>
                    <a:bodyPr/>
                    <a:lstStyle/>
                    <a:p>
                      <a:r>
                        <a:rPr lang="kk-KZ" dirty="0">
                          <a:latin typeface="Times New Roman" pitchFamily="18" charset="0"/>
                          <a:cs typeface="Times New Roman" pitchFamily="18" charset="0"/>
                        </a:rPr>
                        <a:t>ЦКГИОВ</a:t>
                      </a:r>
                      <a:endParaRPr lang="ru-RU" dirty="0">
                        <a:latin typeface="Times New Roman" pitchFamily="18" charset="0"/>
                        <a:cs typeface="Times New Roman" pitchFamily="18" charset="0"/>
                      </a:endParaRPr>
                    </a:p>
                  </a:txBody>
                  <a:tcPr marL="121920" marR="121920"/>
                </a:tc>
                <a:tc>
                  <a:txBody>
                    <a:bodyPr/>
                    <a:lstStyle/>
                    <a:p>
                      <a:r>
                        <a:rPr lang="ru-RU" dirty="0">
                          <a:latin typeface="Times New Roman" pitchFamily="18" charset="0"/>
                          <a:cs typeface="Times New Roman" pitchFamily="18" charset="0"/>
                        </a:rPr>
                        <a:t>Главная</a:t>
                      </a:r>
                      <a:r>
                        <a:rPr lang="ru-RU" baseline="0" dirty="0">
                          <a:latin typeface="Times New Roman" pitchFamily="18" charset="0"/>
                          <a:cs typeface="Times New Roman" pitchFamily="18" charset="0"/>
                        </a:rPr>
                        <a:t> м/с согласует с врачом </a:t>
                      </a:r>
                      <a:r>
                        <a:rPr lang="ru-RU" baseline="0" dirty="0" err="1">
                          <a:latin typeface="Times New Roman" pitchFamily="18" charset="0"/>
                          <a:cs typeface="Times New Roman" pitchFamily="18" charset="0"/>
                        </a:rPr>
                        <a:t>эпид</a:t>
                      </a:r>
                      <a:endParaRPr lang="ru-RU" dirty="0">
                        <a:latin typeface="Times New Roman" pitchFamily="18" charset="0"/>
                        <a:cs typeface="Times New Roman" pitchFamily="18" charset="0"/>
                      </a:endParaRPr>
                    </a:p>
                  </a:txBody>
                  <a:tcPr marL="121920" marR="121920"/>
                </a:tc>
                <a:tc>
                  <a:txBody>
                    <a:bodyPr/>
                    <a:lstStyle/>
                    <a:p>
                      <a:r>
                        <a:rPr lang="ru-RU" dirty="0">
                          <a:latin typeface="Times New Roman" pitchFamily="18" charset="0"/>
                          <a:cs typeface="Times New Roman" pitchFamily="18" charset="0"/>
                        </a:rPr>
                        <a:t>Директор</a:t>
                      </a:r>
                    </a:p>
                  </a:txBody>
                  <a:tcPr marL="121920" marR="121920"/>
                </a:tc>
                <a:tc>
                  <a:txBody>
                    <a:bodyPr/>
                    <a:lstStyle/>
                    <a:p>
                      <a:r>
                        <a:rPr lang="ru-RU" dirty="0">
                          <a:latin typeface="Times New Roman" pitchFamily="18" charset="0"/>
                          <a:cs typeface="Times New Roman" pitchFamily="18" charset="0"/>
                        </a:rPr>
                        <a:t>Экономист</a:t>
                      </a:r>
                      <a:r>
                        <a:rPr lang="ru-RU" baseline="0" dirty="0">
                          <a:latin typeface="Times New Roman" pitchFamily="18" charset="0"/>
                          <a:cs typeface="Times New Roman" pitchFamily="18" charset="0"/>
                        </a:rPr>
                        <a:t> </a:t>
                      </a:r>
                      <a:r>
                        <a:rPr lang="en-US" baseline="0" dirty="0">
                          <a:latin typeface="Times New Roman" pitchFamily="18" charset="0"/>
                          <a:cs typeface="Times New Roman" pitchFamily="18" charset="0"/>
                        </a:rPr>
                        <a:t>&gt; </a:t>
                      </a:r>
                      <a:r>
                        <a:rPr lang="kk-KZ" baseline="0" dirty="0">
                          <a:latin typeface="Times New Roman" pitchFamily="18" charset="0"/>
                          <a:cs typeface="Times New Roman" pitchFamily="18" charset="0"/>
                        </a:rPr>
                        <a:t>ГЗ</a:t>
                      </a:r>
                      <a:endParaRPr lang="ru-RU" dirty="0">
                        <a:latin typeface="Times New Roman" pitchFamily="18" charset="0"/>
                        <a:cs typeface="Times New Roman" pitchFamily="18" charset="0"/>
                      </a:endParaRPr>
                    </a:p>
                  </a:txBody>
                  <a:tcPr marL="121920" marR="121920"/>
                </a:tc>
                <a:extLst>
                  <a:ext uri="{0D108BD9-81ED-4DB2-BD59-A6C34878D82A}">
                    <a16:rowId xmlns:a16="http://schemas.microsoft.com/office/drawing/2014/main" xmlns="" val="10002"/>
                  </a:ext>
                </a:extLst>
              </a:tr>
              <a:tr h="370840">
                <a:tc>
                  <a:txBody>
                    <a:bodyPr/>
                    <a:lstStyle/>
                    <a:p>
                      <a:r>
                        <a:rPr lang="kk-KZ" dirty="0">
                          <a:latin typeface="Times New Roman" pitchFamily="18" charset="0"/>
                          <a:cs typeface="Times New Roman" pitchFamily="18" charset="0"/>
                        </a:rPr>
                        <a:t>Костанайская ОБ</a:t>
                      </a:r>
                      <a:endParaRPr lang="ru-RU" dirty="0">
                        <a:latin typeface="Times New Roman" pitchFamily="18" charset="0"/>
                        <a:cs typeface="Times New Roman" pitchFamily="18" charset="0"/>
                      </a:endParaRPr>
                    </a:p>
                  </a:txBody>
                  <a:tcPr marL="121920" marR="121920"/>
                </a:tc>
                <a:tc>
                  <a:txBody>
                    <a:bodyPr/>
                    <a:lstStyle/>
                    <a:p>
                      <a:r>
                        <a:rPr lang="ru-RU" dirty="0">
                          <a:latin typeface="Times New Roman" pitchFamily="18" charset="0"/>
                          <a:cs typeface="Times New Roman" pitchFamily="18" charset="0"/>
                        </a:rPr>
                        <a:t>Старшие м/с</a:t>
                      </a:r>
                      <a:r>
                        <a:rPr lang="ru-RU" baseline="0" dirty="0">
                          <a:latin typeface="Times New Roman" pitchFamily="18" charset="0"/>
                          <a:cs typeface="Times New Roman" pitchFamily="18" charset="0"/>
                        </a:rPr>
                        <a:t> отделений </a:t>
                      </a:r>
                      <a:r>
                        <a:rPr lang="en-US" baseline="0" dirty="0">
                          <a:latin typeface="Times New Roman" pitchFamily="18" charset="0"/>
                          <a:cs typeface="Times New Roman" pitchFamily="18" charset="0"/>
                        </a:rPr>
                        <a:t>&gt; </a:t>
                      </a:r>
                      <a:r>
                        <a:rPr lang="ru-RU" dirty="0">
                          <a:latin typeface="Times New Roman" pitchFamily="18" charset="0"/>
                          <a:cs typeface="Times New Roman" pitchFamily="18" charset="0"/>
                        </a:rPr>
                        <a:t>Главная</a:t>
                      </a:r>
                      <a:r>
                        <a:rPr lang="ru-RU" baseline="0" dirty="0">
                          <a:latin typeface="Times New Roman" pitchFamily="18" charset="0"/>
                          <a:cs typeface="Times New Roman" pitchFamily="18" charset="0"/>
                        </a:rPr>
                        <a:t> м/с согласует с врачом </a:t>
                      </a:r>
                      <a:r>
                        <a:rPr lang="ru-RU" baseline="0" dirty="0" err="1">
                          <a:latin typeface="Times New Roman" pitchFamily="18" charset="0"/>
                          <a:cs typeface="Times New Roman" pitchFamily="18" charset="0"/>
                        </a:rPr>
                        <a:t>эпид</a:t>
                      </a:r>
                      <a:r>
                        <a:rPr lang="en-US" baseline="0" dirty="0">
                          <a:latin typeface="Times New Roman" pitchFamily="18" charset="0"/>
                          <a:cs typeface="Times New Roman" pitchFamily="18" charset="0"/>
                        </a:rPr>
                        <a:t> </a:t>
                      </a:r>
                      <a:r>
                        <a:rPr lang="kk-KZ" baseline="0" dirty="0">
                          <a:latin typeface="Times New Roman" pitchFamily="18" charset="0"/>
                          <a:cs typeface="Times New Roman" pitchFamily="18" charset="0"/>
                        </a:rPr>
                        <a:t>и зав</a:t>
                      </a:r>
                      <a:r>
                        <a:rPr lang="ru-RU" baseline="0" dirty="0">
                          <a:latin typeface="Times New Roman" pitchFamily="18" charset="0"/>
                          <a:cs typeface="Times New Roman" pitchFamily="18" charset="0"/>
                        </a:rPr>
                        <a:t>. ВБА</a:t>
                      </a:r>
                      <a:endParaRPr lang="ru-RU" dirty="0">
                        <a:latin typeface="Times New Roman" pitchFamily="18" charset="0"/>
                        <a:cs typeface="Times New Roman" pitchFamily="18" charset="0"/>
                      </a:endParaRPr>
                    </a:p>
                  </a:txBody>
                  <a:tcPr marL="121920" marR="121920"/>
                </a:tc>
                <a:tc>
                  <a:txBody>
                    <a:bodyPr/>
                    <a:lstStyle/>
                    <a:p>
                      <a:r>
                        <a:rPr lang="ru-RU" dirty="0">
                          <a:latin typeface="Times New Roman" pitchFamily="18" charset="0"/>
                          <a:cs typeface="Times New Roman" pitchFamily="18" charset="0"/>
                        </a:rPr>
                        <a:t>Главный врач</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latin typeface="Times New Roman" pitchFamily="18" charset="0"/>
                          <a:cs typeface="Times New Roman" pitchFamily="18" charset="0"/>
                        </a:rPr>
                        <a:t>Экономист</a:t>
                      </a:r>
                      <a:r>
                        <a:rPr lang="ru-RU" baseline="0" dirty="0">
                          <a:latin typeface="Times New Roman" pitchFamily="18" charset="0"/>
                          <a:cs typeface="Times New Roman" pitchFamily="18" charset="0"/>
                        </a:rPr>
                        <a:t> </a:t>
                      </a:r>
                      <a:r>
                        <a:rPr lang="en-US" baseline="0" dirty="0">
                          <a:latin typeface="Times New Roman" pitchFamily="18" charset="0"/>
                          <a:cs typeface="Times New Roman" pitchFamily="18" charset="0"/>
                        </a:rPr>
                        <a:t>&gt; </a:t>
                      </a:r>
                      <a:r>
                        <a:rPr lang="kk-KZ" baseline="0" dirty="0">
                          <a:latin typeface="Times New Roman" pitchFamily="18" charset="0"/>
                          <a:cs typeface="Times New Roman" pitchFamily="18" charset="0"/>
                        </a:rPr>
                        <a:t>ГЗ</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txBody>
                  <a:tcPr marL="121920" marR="121920"/>
                </a:tc>
                <a:extLst>
                  <a:ext uri="{0D108BD9-81ED-4DB2-BD59-A6C34878D82A}">
                    <a16:rowId xmlns:a16="http://schemas.microsoft.com/office/drawing/2014/main" xmlns="" val="10003"/>
                  </a:ext>
                </a:extLst>
              </a:tr>
              <a:tr h="370840">
                <a:tc>
                  <a:txBody>
                    <a:bodyPr/>
                    <a:lstStyle/>
                    <a:p>
                      <a:r>
                        <a:rPr lang="kk-KZ" dirty="0">
                          <a:latin typeface="Times New Roman" pitchFamily="18" charset="0"/>
                          <a:cs typeface="Times New Roman" pitchFamily="18" charset="0"/>
                        </a:rPr>
                        <a:t>Жамбылская</a:t>
                      </a:r>
                      <a:r>
                        <a:rPr lang="kk-KZ" baseline="0" dirty="0">
                          <a:latin typeface="Times New Roman" pitchFamily="18" charset="0"/>
                          <a:cs typeface="Times New Roman" pitchFamily="18" charset="0"/>
                        </a:rPr>
                        <a:t> ЦРБ</a:t>
                      </a:r>
                      <a:endParaRPr lang="ru-RU" dirty="0">
                        <a:latin typeface="Times New Roman" pitchFamily="18" charset="0"/>
                        <a:cs typeface="Times New Roman" pitchFamily="18" charset="0"/>
                      </a:endParaRPr>
                    </a:p>
                  </a:txBody>
                  <a:tcPr marL="121920" marR="121920"/>
                </a:tc>
                <a:tc>
                  <a:txBody>
                    <a:bodyPr/>
                    <a:lstStyle/>
                    <a:p>
                      <a:r>
                        <a:rPr lang="kk-KZ" dirty="0">
                          <a:latin typeface="Times New Roman" pitchFamily="18" charset="0"/>
                          <a:cs typeface="Times New Roman" pitchFamily="18" charset="0"/>
                        </a:rPr>
                        <a:t>Врач</a:t>
                      </a:r>
                      <a:r>
                        <a:rPr lang="kk-KZ" baseline="0" dirty="0">
                          <a:latin typeface="Times New Roman" pitchFamily="18" charset="0"/>
                          <a:cs typeface="Times New Roman" pitchFamily="18" charset="0"/>
                        </a:rPr>
                        <a:t> </a:t>
                      </a:r>
                      <a:r>
                        <a:rPr lang="kk-KZ" dirty="0">
                          <a:latin typeface="Times New Roman" pitchFamily="18" charset="0"/>
                          <a:cs typeface="Times New Roman" pitchFamily="18" charset="0"/>
                        </a:rPr>
                        <a:t>эпидемиолог</a:t>
                      </a:r>
                    </a:p>
                    <a:p>
                      <a:r>
                        <a:rPr lang="kk-KZ" dirty="0">
                          <a:latin typeface="Times New Roman" pitchFamily="18" charset="0"/>
                          <a:cs typeface="Times New Roman" pitchFamily="18" charset="0"/>
                        </a:rPr>
                        <a:t>согласует с ЗГВ по</a:t>
                      </a:r>
                      <a:r>
                        <a:rPr lang="kk-KZ" baseline="0" dirty="0">
                          <a:latin typeface="Times New Roman" pitchFamily="18" charset="0"/>
                          <a:cs typeface="Times New Roman" pitchFamily="18" charset="0"/>
                        </a:rPr>
                        <a:t> ЛР и зав. ВБА</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dirty="0">
                          <a:latin typeface="Times New Roman" pitchFamily="18" charset="0"/>
                          <a:cs typeface="Times New Roman" pitchFamily="18" charset="0"/>
                        </a:rPr>
                        <a:t>Главный</a:t>
                      </a:r>
                      <a:r>
                        <a:rPr lang="kk-KZ" baseline="0" dirty="0">
                          <a:latin typeface="Times New Roman" pitchFamily="18" charset="0"/>
                          <a:cs typeface="Times New Roman" pitchFamily="18" charset="0"/>
                        </a:rPr>
                        <a:t> врач</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txBody>
                  <a:tcPr marL="121920" marR="121920"/>
                </a:tc>
                <a:tc>
                  <a:txBody>
                    <a:bodyPr/>
                    <a:lstStyle/>
                    <a:p>
                      <a:r>
                        <a:rPr lang="ru-RU" dirty="0">
                          <a:latin typeface="Times New Roman" pitchFamily="18" charset="0"/>
                          <a:cs typeface="Times New Roman" pitchFamily="18" charset="0"/>
                        </a:rPr>
                        <a:t>Экономист</a:t>
                      </a:r>
                      <a:r>
                        <a:rPr lang="ru-RU" baseline="0" dirty="0">
                          <a:latin typeface="Times New Roman" pitchFamily="18" charset="0"/>
                          <a:cs typeface="Times New Roman" pitchFamily="18" charset="0"/>
                        </a:rPr>
                        <a:t> </a:t>
                      </a:r>
                      <a:r>
                        <a:rPr lang="en-US" baseline="0" dirty="0">
                          <a:latin typeface="Times New Roman" pitchFamily="18" charset="0"/>
                          <a:cs typeface="Times New Roman" pitchFamily="18" charset="0"/>
                        </a:rPr>
                        <a:t>&gt; </a:t>
                      </a:r>
                      <a:r>
                        <a:rPr lang="kk-KZ" baseline="0" dirty="0">
                          <a:latin typeface="Times New Roman" pitchFamily="18" charset="0"/>
                          <a:cs typeface="Times New Roman" pitchFamily="18" charset="0"/>
                        </a:rPr>
                        <a:t>ГЗ</a:t>
                      </a:r>
                      <a:endParaRPr lang="ru-RU" dirty="0">
                        <a:latin typeface="Times New Roman" pitchFamily="18" charset="0"/>
                        <a:cs typeface="Times New Roman" pitchFamily="18" charset="0"/>
                      </a:endParaRPr>
                    </a:p>
                  </a:txBody>
                  <a:tcPr marL="121920" marR="121920"/>
                </a:tc>
                <a:extLst>
                  <a:ext uri="{0D108BD9-81ED-4DB2-BD59-A6C34878D82A}">
                    <a16:rowId xmlns:a16="http://schemas.microsoft.com/office/drawing/2014/main" xmlns="" val="10004"/>
                  </a:ext>
                </a:extLst>
              </a:tr>
            </a:tbl>
          </a:graphicData>
        </a:graphic>
      </p:graphicFrame>
      <p:sp>
        <p:nvSpPr>
          <p:cNvPr id="5" name="Заголовок 1"/>
          <p:cNvSpPr>
            <a:spLocks noGrp="1"/>
          </p:cNvSpPr>
          <p:nvPr>
            <p:ph type="title"/>
          </p:nvPr>
        </p:nvSpPr>
        <p:spPr>
          <a:xfrm>
            <a:off x="666712" y="214290"/>
            <a:ext cx="10858576" cy="785818"/>
          </a:xfrm>
        </p:spPr>
        <p:txBody>
          <a:bodyPr>
            <a:normAutofit fontScale="90000"/>
          </a:bodyPr>
          <a:lstStyle/>
          <a:p>
            <a:pPr algn="ctr"/>
            <a:r>
              <a:rPr lang="kk-KZ" b="1" dirty="0">
                <a:latin typeface="Times New Roman" pitchFamily="18" charset="0"/>
                <a:cs typeface="Times New Roman" pitchFamily="18" charset="0"/>
              </a:rPr>
              <a:t>Этапность подачи заявки на приобретение КА и ЖМ</a:t>
            </a:r>
            <a:endParaRPr lang="ru-RU" dirty="0">
              <a:latin typeface="Times New Roman" pitchFamily="18" charset="0"/>
              <a:cs typeface="Times New Roman" pitchFamily="18" charset="0"/>
            </a:endParaRPr>
          </a:p>
        </p:txBody>
      </p:sp>
      <p:sp>
        <p:nvSpPr>
          <p:cNvPr id="6" name="Прямоугольник 5"/>
          <p:cNvSpPr/>
          <p:nvPr/>
        </p:nvSpPr>
        <p:spPr>
          <a:xfrm>
            <a:off x="761963" y="5934670"/>
            <a:ext cx="10858576" cy="646331"/>
          </a:xfrm>
          <a:prstGeom prst="rect">
            <a:avLst/>
          </a:prstGeom>
        </p:spPr>
        <p:txBody>
          <a:bodyPr wrap="square">
            <a:spAutoFit/>
          </a:bodyPr>
          <a:lstStyle/>
          <a:p>
            <a:r>
              <a:rPr lang="kk-KZ" dirty="0">
                <a:latin typeface="Times New Roman" pitchFamily="18" charset="0"/>
                <a:cs typeface="Times New Roman" pitchFamily="18" charset="0"/>
              </a:rPr>
              <a:t>Примечание: Запланированное для закупа количество КА и ЖМ вносится в План развития больницы, которое состовляется на 3 года с дополнением через каждые 6 мес.</a:t>
            </a:r>
            <a:endParaRPr lang="ru-RU" dirty="0"/>
          </a:p>
        </p:txBody>
      </p:sp>
      <p:pic>
        <p:nvPicPr>
          <p:cNvPr id="7" name="Picture 2" descr="C:\Users\HP\Desktop\Без названия.png"/>
          <p:cNvPicPr>
            <a:picLocks noChangeAspect="1" noChangeArrowheads="1"/>
          </p:cNvPicPr>
          <p:nvPr/>
        </p:nvPicPr>
        <p:blipFill>
          <a:blip r:embed="rId2"/>
          <a:srcRect/>
          <a:stretch>
            <a:fillRect/>
          </a:stretch>
        </p:blipFill>
        <p:spPr bwMode="auto">
          <a:xfrm>
            <a:off x="10687072" y="255248"/>
            <a:ext cx="1127812" cy="114298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5157" y="0"/>
            <a:ext cx="10515600" cy="1325563"/>
          </a:xfrm>
        </p:spPr>
        <p:txBody>
          <a:bodyPr/>
          <a:lstStyle/>
          <a:p>
            <a:pPr algn="ctr"/>
            <a:r>
              <a:rPr lang="ru-RU" b="1" dirty="0" err="1">
                <a:latin typeface="Times New Roman" pitchFamily="18" charset="0"/>
                <a:cs typeface="Times New Roman" pitchFamily="18" charset="0"/>
              </a:rPr>
              <a:t>Мультимодальная</a:t>
            </a:r>
            <a:r>
              <a:rPr lang="ru-RU" b="1" dirty="0">
                <a:latin typeface="Times New Roman" pitchFamily="18" charset="0"/>
                <a:cs typeface="Times New Roman" pitchFamily="18" charset="0"/>
              </a:rPr>
              <a:t> стратегия ВОЗ по улучшению гигиены рук в МО</a:t>
            </a:r>
          </a:p>
        </p:txBody>
      </p:sp>
      <p:pic>
        <p:nvPicPr>
          <p:cNvPr id="3074" name="Picture 2" descr="C:\Users\HP\Desktop\VOZ.jpg"/>
          <p:cNvPicPr>
            <a:picLocks noChangeAspect="1" noChangeArrowheads="1"/>
          </p:cNvPicPr>
          <p:nvPr/>
        </p:nvPicPr>
        <p:blipFill>
          <a:blip r:embed="rId2"/>
          <a:srcRect/>
          <a:stretch>
            <a:fillRect/>
          </a:stretch>
        </p:blipFill>
        <p:spPr bwMode="auto">
          <a:xfrm>
            <a:off x="1468438" y="1377573"/>
            <a:ext cx="9259434" cy="548042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7714ADC-7D65-4142-B38E-A5FC4024FE95}"/>
              </a:ext>
            </a:extLst>
          </p:cNvPr>
          <p:cNvSpPr>
            <a:spLocks noGrp="1"/>
          </p:cNvSpPr>
          <p:nvPr>
            <p:ph type="title"/>
          </p:nvPr>
        </p:nvSpPr>
        <p:spPr>
          <a:xfrm>
            <a:off x="-201900" y="218320"/>
            <a:ext cx="8621710" cy="2042409"/>
          </a:xfrm>
        </p:spPr>
        <p:txBody>
          <a:bodyPr>
            <a:normAutofit/>
          </a:bodyPr>
          <a:lstStyle/>
          <a:p>
            <a:pPr algn="ctr"/>
            <a:r>
              <a:rPr lang="ru-RU" dirty="0">
                <a:latin typeface="Times New Roman" pitchFamily="18" charset="0"/>
                <a:cs typeface="Times New Roman" pitchFamily="18" charset="0"/>
              </a:rPr>
              <a:t>Подготовленность медицинского учреждения – готовность к действиям </a:t>
            </a:r>
            <a:r>
              <a:rPr lang="ru-RU" dirty="0" err="1">
                <a:latin typeface="Times New Roman" pitchFamily="18" charset="0"/>
                <a:cs typeface="Times New Roman" pitchFamily="18" charset="0"/>
              </a:rPr>
              <a:t>Костанайская</a:t>
            </a:r>
            <a:r>
              <a:rPr lang="ru-RU" dirty="0">
                <a:latin typeface="Times New Roman" pitchFamily="18" charset="0"/>
                <a:cs typeface="Times New Roman" pitchFamily="18" charset="0"/>
              </a:rPr>
              <a:t> ОБ</a:t>
            </a:r>
          </a:p>
        </p:txBody>
      </p:sp>
      <p:pic>
        <p:nvPicPr>
          <p:cNvPr id="1027" name="Picture 3" descr="C:\Users\Acer\Downloads\WhatsApp Image 2022-07-20 at 14.36.09.jpeg"/>
          <p:cNvPicPr>
            <a:picLocks noChangeAspect="1" noChangeArrowheads="1"/>
          </p:cNvPicPr>
          <p:nvPr/>
        </p:nvPicPr>
        <p:blipFill>
          <a:blip r:embed="rId3"/>
          <a:srcRect/>
          <a:stretch>
            <a:fillRect/>
          </a:stretch>
        </p:blipFill>
        <p:spPr bwMode="auto">
          <a:xfrm>
            <a:off x="1567825" y="2276475"/>
            <a:ext cx="2313449" cy="4114800"/>
          </a:xfrm>
          <a:prstGeom prst="rect">
            <a:avLst/>
          </a:prstGeom>
          <a:noFill/>
        </p:spPr>
      </p:pic>
      <p:pic>
        <p:nvPicPr>
          <p:cNvPr id="5" name="Picture 2" descr="C:\Users\HP\Desktop\Без названия.png"/>
          <p:cNvPicPr>
            <a:picLocks noChangeAspect="1" noChangeArrowheads="1"/>
          </p:cNvPicPr>
          <p:nvPr/>
        </p:nvPicPr>
        <p:blipFill>
          <a:blip r:embed="rId4"/>
          <a:srcRect/>
          <a:stretch>
            <a:fillRect/>
          </a:stretch>
        </p:blipFill>
        <p:spPr bwMode="auto">
          <a:xfrm>
            <a:off x="10687072" y="255248"/>
            <a:ext cx="1127812" cy="1142984"/>
          </a:xfrm>
          <a:prstGeom prst="rect">
            <a:avLst/>
          </a:prstGeom>
          <a:noFill/>
        </p:spPr>
      </p:pic>
      <p:pic>
        <p:nvPicPr>
          <p:cNvPr id="6" name="Picture 2" descr="C:\Users\HP\Desktop\презентация группа 3 ПИИК 2022 лето\WhatsApp Image 2022-07-20 at 14.55.06.jpeg"/>
          <p:cNvPicPr>
            <a:picLocks noChangeAspect="1" noChangeArrowheads="1"/>
          </p:cNvPicPr>
          <p:nvPr/>
        </p:nvPicPr>
        <p:blipFill>
          <a:blip r:embed="rId5"/>
          <a:srcRect/>
          <a:stretch>
            <a:fillRect/>
          </a:stretch>
        </p:blipFill>
        <p:spPr bwMode="auto">
          <a:xfrm>
            <a:off x="6608435" y="2409825"/>
            <a:ext cx="2289873" cy="4072867"/>
          </a:xfrm>
          <a:prstGeom prst="rect">
            <a:avLst/>
          </a:prstGeom>
          <a:noFill/>
        </p:spPr>
      </p:pic>
      <p:sp>
        <p:nvSpPr>
          <p:cNvPr id="3" name="Стрелка вправо 2"/>
          <p:cNvSpPr/>
          <p:nvPr/>
        </p:nvSpPr>
        <p:spPr>
          <a:xfrm>
            <a:off x="4448175" y="3705225"/>
            <a:ext cx="1457325" cy="893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53932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0F68745-A1D3-4676-ACF5-16FB81DF9FDB}"/>
              </a:ext>
            </a:extLst>
          </p:cNvPr>
          <p:cNvSpPr>
            <a:spLocks noGrp="1"/>
          </p:cNvSpPr>
          <p:nvPr>
            <p:ph type="title"/>
          </p:nvPr>
        </p:nvSpPr>
        <p:spPr>
          <a:xfrm>
            <a:off x="0" y="212725"/>
            <a:ext cx="10706947" cy="3137027"/>
          </a:xfrm>
        </p:spPr>
        <p:txBody>
          <a:bodyPr>
            <a:normAutofit/>
          </a:bodyPr>
          <a:lstStyle/>
          <a:p>
            <a:pPr algn="ctr"/>
            <a:r>
              <a:rPr lang="ru-RU" sz="3600" dirty="0">
                <a:latin typeface="Times New Roman" pitchFamily="18" charset="0"/>
                <a:cs typeface="Times New Roman" pitchFamily="18" charset="0"/>
              </a:rPr>
              <a:t>Проведение оценки исходного положения с соблюдением гигиены рук, представлений и знания проблемы, а также имеющейся инфраструктуры в </a:t>
            </a:r>
            <a:r>
              <a:rPr lang="ru-RU" sz="3600" dirty="0" err="1">
                <a:latin typeface="Times New Roman" pitchFamily="18" charset="0"/>
                <a:cs typeface="Times New Roman" pitchFamily="18" charset="0"/>
              </a:rPr>
              <a:t>Костанайской</a:t>
            </a:r>
            <a:r>
              <a:rPr lang="ru-RU" sz="3600" dirty="0">
                <a:latin typeface="Times New Roman" pitchFamily="18" charset="0"/>
                <a:cs typeface="Times New Roman" pitchFamily="18" charset="0"/>
              </a:rPr>
              <a:t> ОБ</a:t>
            </a:r>
            <a:endParaRPr lang="ru-RU" dirty="0">
              <a:latin typeface="Times New Roman" pitchFamily="18" charset="0"/>
              <a:cs typeface="Times New Roman" pitchFamily="18" charset="0"/>
            </a:endParaRPr>
          </a:p>
        </p:txBody>
      </p:sp>
      <p:pic>
        <p:nvPicPr>
          <p:cNvPr id="2050" name="Picture 2" descr="C:\Users\Acer\Downloads\WhatsApp Image 2022-07-20 at 14.23.23.jpeg"/>
          <p:cNvPicPr>
            <a:picLocks noChangeAspect="1" noChangeArrowheads="1"/>
          </p:cNvPicPr>
          <p:nvPr/>
        </p:nvPicPr>
        <p:blipFill>
          <a:blip r:embed="rId3"/>
          <a:srcRect/>
          <a:stretch>
            <a:fillRect/>
          </a:stretch>
        </p:blipFill>
        <p:spPr bwMode="auto">
          <a:xfrm>
            <a:off x="1031613" y="3229336"/>
            <a:ext cx="4304316" cy="3228237"/>
          </a:xfrm>
          <a:prstGeom prst="rect">
            <a:avLst/>
          </a:prstGeom>
          <a:noFill/>
        </p:spPr>
      </p:pic>
      <p:pic>
        <p:nvPicPr>
          <p:cNvPr id="2051" name="Picture 3" descr="C:\Users\Acer\Downloads\WhatsApp Image 2022-07-20 at 14.23.04.jpeg"/>
          <p:cNvPicPr>
            <a:picLocks noChangeAspect="1" noChangeArrowheads="1"/>
          </p:cNvPicPr>
          <p:nvPr/>
        </p:nvPicPr>
        <p:blipFill>
          <a:blip r:embed="rId4"/>
          <a:srcRect/>
          <a:stretch>
            <a:fillRect/>
          </a:stretch>
        </p:blipFill>
        <p:spPr bwMode="auto">
          <a:xfrm>
            <a:off x="6285797" y="3379806"/>
            <a:ext cx="4293431" cy="3220073"/>
          </a:xfrm>
          <a:prstGeom prst="rect">
            <a:avLst/>
          </a:prstGeom>
          <a:noFill/>
        </p:spPr>
      </p:pic>
      <p:pic>
        <p:nvPicPr>
          <p:cNvPr id="5" name="Picture 2" descr="C:\Users\HP\Desktop\Без названия.png"/>
          <p:cNvPicPr>
            <a:picLocks noChangeAspect="1" noChangeArrowheads="1"/>
          </p:cNvPicPr>
          <p:nvPr/>
        </p:nvPicPr>
        <p:blipFill>
          <a:blip r:embed="rId5"/>
          <a:srcRect/>
          <a:stretch>
            <a:fillRect/>
          </a:stretch>
        </p:blipFill>
        <p:spPr bwMode="auto">
          <a:xfrm>
            <a:off x="10687072" y="255248"/>
            <a:ext cx="1127812" cy="1142984"/>
          </a:xfrm>
          <a:prstGeom prst="rect">
            <a:avLst/>
          </a:prstGeom>
          <a:noFill/>
        </p:spPr>
      </p:pic>
    </p:spTree>
    <p:extLst>
      <p:ext uri="{BB962C8B-B14F-4D97-AF65-F5344CB8AC3E}">
        <p14:creationId xmlns:p14="http://schemas.microsoft.com/office/powerpoint/2010/main" val="1346473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B4260B0-5B79-457B-B404-AD4D60C89C24}"/>
              </a:ext>
            </a:extLst>
          </p:cNvPr>
          <p:cNvSpPr>
            <a:spLocks noGrp="1"/>
          </p:cNvSpPr>
          <p:nvPr>
            <p:ph type="title"/>
          </p:nvPr>
        </p:nvSpPr>
        <p:spPr>
          <a:xfrm>
            <a:off x="6138508" y="327398"/>
            <a:ext cx="4513162" cy="6146157"/>
          </a:xfrm>
        </p:spPr>
        <p:txBody>
          <a:bodyPr>
            <a:normAutofit/>
          </a:bodyPr>
          <a:lstStyle/>
          <a:p>
            <a:pPr algn="r"/>
            <a:r>
              <a:rPr lang="ru-RU" sz="3100" dirty="0">
                <a:latin typeface="Times New Roman" pitchFamily="18" charset="0"/>
                <a:cs typeface="Times New Roman" pitchFamily="18" charset="0"/>
              </a:rPr>
              <a:t>Внедрение – начало реализации мероприятий по улучшению гигиены: после тщательного обследования отделения следует выбрать параметры для последующего изменения в </a:t>
            </a:r>
            <a:r>
              <a:rPr lang="ru-RU" sz="3100" dirty="0" err="1">
                <a:latin typeface="Times New Roman" pitchFamily="18" charset="0"/>
                <a:cs typeface="Times New Roman" pitchFamily="18" charset="0"/>
              </a:rPr>
              <a:t>Костана</a:t>
            </a:r>
            <a:r>
              <a:rPr lang="ru-RU" sz="3100" dirty="0">
                <a:latin typeface="Times New Roman" pitchFamily="18" charset="0"/>
                <a:cs typeface="Times New Roman" pitchFamily="18" charset="0"/>
              </a:rPr>
              <a:t>	</a:t>
            </a:r>
            <a:r>
              <a:rPr lang="ru-RU" sz="3100" dirty="0" err="1">
                <a:latin typeface="Times New Roman" pitchFamily="18" charset="0"/>
                <a:cs typeface="Times New Roman" pitchFamily="18" charset="0"/>
              </a:rPr>
              <a:t>йской</a:t>
            </a:r>
            <a:r>
              <a:rPr lang="ru-RU" sz="3100" dirty="0">
                <a:latin typeface="Times New Roman" pitchFamily="18" charset="0"/>
                <a:cs typeface="Times New Roman" pitchFamily="18" charset="0"/>
              </a:rPr>
              <a:t> ОБ.</a:t>
            </a:r>
            <a:r>
              <a:rPr lang="ru-RU" sz="3100" dirty="0"/>
              <a:t> </a:t>
            </a:r>
            <a:endParaRPr lang="ru-RU" dirty="0"/>
          </a:p>
        </p:txBody>
      </p:sp>
      <p:pic>
        <p:nvPicPr>
          <p:cNvPr id="3074" name="Picture 2" descr="C:\Users\Acer\Downloads\WhatsApp Image 2022-07-20 at 14.14.10.jpeg"/>
          <p:cNvPicPr>
            <a:picLocks noChangeAspect="1" noChangeArrowheads="1"/>
          </p:cNvPicPr>
          <p:nvPr/>
        </p:nvPicPr>
        <p:blipFill>
          <a:blip r:embed="rId3"/>
          <a:srcRect/>
          <a:stretch>
            <a:fillRect/>
          </a:stretch>
        </p:blipFill>
        <p:spPr bwMode="auto">
          <a:xfrm>
            <a:off x="744959" y="1384467"/>
            <a:ext cx="2322331" cy="4130598"/>
          </a:xfrm>
          <a:prstGeom prst="rect">
            <a:avLst/>
          </a:prstGeom>
          <a:noFill/>
        </p:spPr>
      </p:pic>
      <p:pic>
        <p:nvPicPr>
          <p:cNvPr id="3075" name="Picture 3" descr="C:\Users\Acer\Downloads\WhatsApp Image 2022-07-20 at 14.14.09.jpeg"/>
          <p:cNvPicPr>
            <a:picLocks noChangeAspect="1" noChangeArrowheads="1"/>
          </p:cNvPicPr>
          <p:nvPr/>
        </p:nvPicPr>
        <p:blipFill>
          <a:blip r:embed="rId4"/>
          <a:srcRect/>
          <a:stretch>
            <a:fillRect/>
          </a:stretch>
        </p:blipFill>
        <p:spPr bwMode="auto">
          <a:xfrm>
            <a:off x="3835401" y="1349742"/>
            <a:ext cx="2322331" cy="4130598"/>
          </a:xfrm>
          <a:prstGeom prst="rect">
            <a:avLst/>
          </a:prstGeom>
          <a:noFill/>
        </p:spPr>
      </p:pic>
      <p:pic>
        <p:nvPicPr>
          <p:cNvPr id="5" name="Picture 2" descr="C:\Users\HP\Desktop\Без названия.png"/>
          <p:cNvPicPr>
            <a:picLocks noChangeAspect="1" noChangeArrowheads="1"/>
          </p:cNvPicPr>
          <p:nvPr/>
        </p:nvPicPr>
        <p:blipFill>
          <a:blip r:embed="rId5"/>
          <a:srcRect/>
          <a:stretch>
            <a:fillRect/>
          </a:stretch>
        </p:blipFill>
        <p:spPr bwMode="auto">
          <a:xfrm>
            <a:off x="10687072" y="255248"/>
            <a:ext cx="1127812" cy="1142984"/>
          </a:xfrm>
          <a:prstGeom prst="rect">
            <a:avLst/>
          </a:prstGeom>
          <a:noFill/>
        </p:spPr>
      </p:pic>
    </p:spTree>
    <p:extLst>
      <p:ext uri="{BB962C8B-B14F-4D97-AF65-F5344CB8AC3E}">
        <p14:creationId xmlns:p14="http://schemas.microsoft.com/office/powerpoint/2010/main" val="3628947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P\Downloads\WhatsApp Image 2022-07-25 at 23.37.26.jpeg"/>
          <p:cNvPicPr>
            <a:picLocks noChangeAspect="1" noChangeArrowheads="1"/>
          </p:cNvPicPr>
          <p:nvPr/>
        </p:nvPicPr>
        <p:blipFill>
          <a:blip r:embed="rId2" cstate="print"/>
          <a:srcRect/>
          <a:stretch>
            <a:fillRect/>
          </a:stretch>
        </p:blipFill>
        <p:spPr bwMode="auto">
          <a:xfrm>
            <a:off x="6263375" y="3907071"/>
            <a:ext cx="3705771" cy="2689672"/>
          </a:xfrm>
          <a:prstGeom prst="rect">
            <a:avLst/>
          </a:prstGeom>
          <a:noFill/>
        </p:spPr>
      </p:pic>
      <p:pic>
        <p:nvPicPr>
          <p:cNvPr id="1030" name="Picture 6" descr="C:\Users\HP\Downloads\WhatsApp Image 2022-07-25 at 22.53.37.jpeg"/>
          <p:cNvPicPr>
            <a:picLocks noChangeAspect="1" noChangeArrowheads="1"/>
          </p:cNvPicPr>
          <p:nvPr/>
        </p:nvPicPr>
        <p:blipFill>
          <a:blip r:embed="rId3"/>
          <a:srcRect/>
          <a:stretch>
            <a:fillRect/>
          </a:stretch>
        </p:blipFill>
        <p:spPr bwMode="auto">
          <a:xfrm>
            <a:off x="5390222" y="752682"/>
            <a:ext cx="2000264" cy="2725304"/>
          </a:xfrm>
          <a:prstGeom prst="rect">
            <a:avLst/>
          </a:prstGeom>
          <a:noFill/>
        </p:spPr>
      </p:pic>
      <p:pic>
        <p:nvPicPr>
          <p:cNvPr id="11" name="Picture 2" descr="C:\Users\HP\Downloads\WhatsApp Image 2022-07-21 at 10.31.55 AM.jpeg"/>
          <p:cNvPicPr>
            <a:picLocks noChangeAspect="1" noChangeArrowheads="1"/>
          </p:cNvPicPr>
          <p:nvPr/>
        </p:nvPicPr>
        <p:blipFill>
          <a:blip r:embed="rId4"/>
          <a:srcRect/>
          <a:stretch>
            <a:fillRect/>
          </a:stretch>
        </p:blipFill>
        <p:spPr bwMode="auto">
          <a:xfrm>
            <a:off x="981082" y="621523"/>
            <a:ext cx="3901161" cy="3232021"/>
          </a:xfrm>
          <a:prstGeom prst="rect">
            <a:avLst/>
          </a:prstGeom>
          <a:noFill/>
        </p:spPr>
      </p:pic>
      <p:pic>
        <p:nvPicPr>
          <p:cNvPr id="7" name="Picture 2" descr="C:\Users\HP\Desktop\Без названия.png"/>
          <p:cNvPicPr>
            <a:picLocks noChangeAspect="1" noChangeArrowheads="1"/>
          </p:cNvPicPr>
          <p:nvPr/>
        </p:nvPicPr>
        <p:blipFill>
          <a:blip r:embed="rId5"/>
          <a:srcRect/>
          <a:stretch>
            <a:fillRect/>
          </a:stretch>
        </p:blipFill>
        <p:spPr bwMode="auto">
          <a:xfrm>
            <a:off x="10687072" y="255248"/>
            <a:ext cx="1127812" cy="1142984"/>
          </a:xfrm>
          <a:prstGeom prst="rect">
            <a:avLst/>
          </a:prstGeom>
          <a:noFill/>
        </p:spPr>
      </p:pic>
      <p:pic>
        <p:nvPicPr>
          <p:cNvPr id="6" name="Picture 3" descr="C:\Users\HP\Downloads\WhatsApp Image 2022-07-21 at 10.31.21 AM (1).jpeg"/>
          <p:cNvPicPr>
            <a:picLocks noChangeAspect="1" noChangeArrowheads="1"/>
          </p:cNvPicPr>
          <p:nvPr/>
        </p:nvPicPr>
        <p:blipFill>
          <a:blip r:embed="rId6" cstate="print"/>
          <a:srcRect/>
          <a:stretch>
            <a:fillRect/>
          </a:stretch>
        </p:blipFill>
        <p:spPr bwMode="auto">
          <a:xfrm>
            <a:off x="709434" y="4046077"/>
            <a:ext cx="5174294" cy="2559943"/>
          </a:xfrm>
          <a:prstGeom prst="rect">
            <a:avLst/>
          </a:prstGeom>
          <a:noFill/>
        </p:spPr>
      </p:pic>
      <p:sp>
        <p:nvSpPr>
          <p:cNvPr id="8" name="Заголовок 1"/>
          <p:cNvSpPr>
            <a:spLocks noGrp="1"/>
          </p:cNvSpPr>
          <p:nvPr>
            <p:ph type="title"/>
          </p:nvPr>
        </p:nvSpPr>
        <p:spPr>
          <a:xfrm>
            <a:off x="7723414" y="1047046"/>
            <a:ext cx="5483716" cy="3002439"/>
          </a:xfrm>
        </p:spPr>
        <p:txBody>
          <a:bodyPr>
            <a:normAutofit/>
          </a:bodyPr>
          <a:lstStyle/>
          <a:p>
            <a:r>
              <a:rPr lang="kk-KZ" sz="3200" b="1" dirty="0">
                <a:latin typeface="Times New Roman" pitchFamily="18" charset="0"/>
                <a:cs typeface="Times New Roman" pitchFamily="18" charset="0"/>
              </a:rPr>
              <a:t>Оценка проделанной работы в Кентау ЦГБ</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4146221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ownloads\WhatsApp Image 2022-07-21 at 09.04.38.jpeg"/>
          <p:cNvPicPr>
            <a:picLocks noGrp="1" noChangeAspect="1" noChangeArrowheads="1"/>
          </p:cNvPicPr>
          <p:nvPr>
            <p:ph idx="1"/>
          </p:nvPr>
        </p:nvPicPr>
        <p:blipFill>
          <a:blip r:embed="rId3"/>
          <a:srcRect/>
          <a:stretch>
            <a:fillRect/>
          </a:stretch>
        </p:blipFill>
        <p:spPr bwMode="auto">
          <a:xfrm>
            <a:off x="971515" y="238104"/>
            <a:ext cx="4286280" cy="3786214"/>
          </a:xfrm>
          <a:prstGeom prst="rect">
            <a:avLst/>
          </a:prstGeom>
          <a:noFill/>
        </p:spPr>
      </p:pic>
      <p:pic>
        <p:nvPicPr>
          <p:cNvPr id="1027" name="Picture 3" descr="C:\Users\HP\Downloads\WhatsApp Image 2022-07-21 at 09.37.14.jpeg"/>
          <p:cNvPicPr>
            <a:picLocks noChangeAspect="1" noChangeArrowheads="1"/>
          </p:cNvPicPr>
          <p:nvPr/>
        </p:nvPicPr>
        <p:blipFill>
          <a:blip r:embed="rId4"/>
          <a:srcRect/>
          <a:stretch>
            <a:fillRect/>
          </a:stretch>
        </p:blipFill>
        <p:spPr bwMode="auto">
          <a:xfrm>
            <a:off x="5676897" y="266700"/>
            <a:ext cx="4686303" cy="3721476"/>
          </a:xfrm>
          <a:prstGeom prst="rect">
            <a:avLst/>
          </a:prstGeom>
          <a:noFill/>
        </p:spPr>
      </p:pic>
      <p:pic>
        <p:nvPicPr>
          <p:cNvPr id="1031" name="Picture 7" descr="C:\Users\HP\Downloads\WhatsApp Image 2022-07-21 at 12.36.18.jpeg"/>
          <p:cNvPicPr>
            <a:picLocks noChangeAspect="1" noChangeArrowheads="1"/>
          </p:cNvPicPr>
          <p:nvPr/>
        </p:nvPicPr>
        <p:blipFill>
          <a:blip r:embed="rId5"/>
          <a:srcRect/>
          <a:stretch>
            <a:fillRect/>
          </a:stretch>
        </p:blipFill>
        <p:spPr bwMode="auto">
          <a:xfrm>
            <a:off x="1047715" y="4214818"/>
            <a:ext cx="4273272" cy="2398708"/>
          </a:xfrm>
          <a:prstGeom prst="rect">
            <a:avLst/>
          </a:prstGeom>
          <a:noFill/>
        </p:spPr>
      </p:pic>
      <p:pic>
        <p:nvPicPr>
          <p:cNvPr id="1032" name="Picture 8" descr="C:\Users\HP\Downloads\WhatsApp Image 2022-07-21 at 12.35.35.jpeg"/>
          <p:cNvPicPr>
            <a:picLocks noChangeAspect="1" noChangeArrowheads="1"/>
          </p:cNvPicPr>
          <p:nvPr/>
        </p:nvPicPr>
        <p:blipFill>
          <a:blip r:embed="rId6"/>
          <a:srcRect/>
          <a:stretch>
            <a:fillRect/>
          </a:stretch>
        </p:blipFill>
        <p:spPr bwMode="auto">
          <a:xfrm>
            <a:off x="5714998" y="4214818"/>
            <a:ext cx="5588001" cy="2357438"/>
          </a:xfrm>
          <a:prstGeom prst="rect">
            <a:avLst/>
          </a:prstGeom>
          <a:noFill/>
        </p:spPr>
      </p:pic>
      <p:pic>
        <p:nvPicPr>
          <p:cNvPr id="7" name="Picture 2" descr="C:\Users\HP\Desktop\Без названия.png"/>
          <p:cNvPicPr>
            <a:picLocks noChangeAspect="1" noChangeArrowheads="1"/>
          </p:cNvPicPr>
          <p:nvPr/>
        </p:nvPicPr>
        <p:blipFill>
          <a:blip r:embed="rId7"/>
          <a:srcRect/>
          <a:stretch>
            <a:fillRect/>
          </a:stretch>
        </p:blipFill>
        <p:spPr bwMode="auto">
          <a:xfrm>
            <a:off x="10687072" y="255248"/>
            <a:ext cx="1127812" cy="1142984"/>
          </a:xfrm>
          <a:prstGeom prst="rect">
            <a:avLst/>
          </a:prstGeom>
          <a:noFill/>
        </p:spPr>
      </p:pic>
    </p:spTree>
    <p:extLst>
      <p:ext uri="{BB962C8B-B14F-4D97-AF65-F5344CB8AC3E}">
        <p14:creationId xmlns:p14="http://schemas.microsoft.com/office/powerpoint/2010/main" val="3748448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66712" y="785794"/>
            <a:ext cx="10972800" cy="4929222"/>
          </a:xfrm>
        </p:spPr>
        <p:txBody>
          <a:bodyPr>
            <a:normAutofit/>
          </a:bodyPr>
          <a:lstStyle/>
          <a:p>
            <a:endParaRPr lang="kk-KZ" b="1" dirty="0"/>
          </a:p>
          <a:p>
            <a:endParaRPr lang="kk-KZ" b="1" dirty="0"/>
          </a:p>
          <a:p>
            <a:endParaRPr lang="ru-RU" dirty="0"/>
          </a:p>
        </p:txBody>
      </p:sp>
      <p:pic>
        <p:nvPicPr>
          <p:cNvPr id="5" name="Picture 6" descr="C:\Users\HP\Downloads\WhatsApp Image 2022-07-21 at 14.28.07.jpeg"/>
          <p:cNvPicPr>
            <a:picLocks noChangeAspect="1" noChangeArrowheads="1"/>
          </p:cNvPicPr>
          <p:nvPr/>
        </p:nvPicPr>
        <p:blipFill>
          <a:blip r:embed="rId2"/>
          <a:srcRect/>
          <a:stretch>
            <a:fillRect/>
          </a:stretch>
        </p:blipFill>
        <p:spPr bwMode="auto">
          <a:xfrm>
            <a:off x="1523969" y="500042"/>
            <a:ext cx="3143271" cy="3143270"/>
          </a:xfrm>
          <a:prstGeom prst="rect">
            <a:avLst/>
          </a:prstGeom>
          <a:noFill/>
        </p:spPr>
      </p:pic>
      <p:pic>
        <p:nvPicPr>
          <p:cNvPr id="6" name="Picture 7" descr="C:\Users\HP\Downloads\WhatsApp Image 2022-07-21 at 11.48.41.jpeg"/>
          <p:cNvPicPr>
            <a:picLocks noChangeAspect="1" noChangeArrowheads="1"/>
          </p:cNvPicPr>
          <p:nvPr/>
        </p:nvPicPr>
        <p:blipFill>
          <a:blip r:embed="rId3" cstate="print"/>
          <a:srcRect/>
          <a:stretch>
            <a:fillRect/>
          </a:stretch>
        </p:blipFill>
        <p:spPr bwMode="auto">
          <a:xfrm>
            <a:off x="5238744" y="571480"/>
            <a:ext cx="4095779" cy="2928958"/>
          </a:xfrm>
          <a:prstGeom prst="rect">
            <a:avLst/>
          </a:prstGeom>
          <a:noFill/>
        </p:spPr>
      </p:pic>
      <p:pic>
        <p:nvPicPr>
          <p:cNvPr id="7" name="Picture 8" descr="C:\Users\HP\Downloads\WhatsApp Image 2022-07-21 at 11.48.26 (1).jpeg"/>
          <p:cNvPicPr>
            <a:picLocks noChangeAspect="1" noChangeArrowheads="1"/>
          </p:cNvPicPr>
          <p:nvPr/>
        </p:nvPicPr>
        <p:blipFill>
          <a:blip r:embed="rId4"/>
          <a:srcRect/>
          <a:stretch>
            <a:fillRect/>
          </a:stretch>
        </p:blipFill>
        <p:spPr bwMode="auto">
          <a:xfrm>
            <a:off x="6191251" y="3643314"/>
            <a:ext cx="3619525" cy="3214686"/>
          </a:xfrm>
          <a:prstGeom prst="rect">
            <a:avLst/>
          </a:prstGeom>
          <a:noFill/>
        </p:spPr>
      </p:pic>
      <p:pic>
        <p:nvPicPr>
          <p:cNvPr id="8" name="Picture 9" descr="C:\Users\HP\Downloads\WhatsApp Image 2022-07-21 at 11.48.26.jpeg"/>
          <p:cNvPicPr>
            <a:picLocks noChangeAspect="1" noChangeArrowheads="1"/>
          </p:cNvPicPr>
          <p:nvPr/>
        </p:nvPicPr>
        <p:blipFill>
          <a:blip r:embed="rId5"/>
          <a:srcRect/>
          <a:stretch>
            <a:fillRect/>
          </a:stretch>
        </p:blipFill>
        <p:spPr bwMode="auto">
          <a:xfrm>
            <a:off x="476211" y="3643314"/>
            <a:ext cx="5238787" cy="2928934"/>
          </a:xfrm>
          <a:prstGeom prst="rect">
            <a:avLst/>
          </a:prstGeom>
          <a:noFill/>
        </p:spPr>
      </p:pic>
      <p:pic>
        <p:nvPicPr>
          <p:cNvPr id="9" name="Picture 2" descr="C:\Users\HP\Desktop\Без названия.png"/>
          <p:cNvPicPr>
            <a:picLocks noChangeAspect="1" noChangeArrowheads="1"/>
          </p:cNvPicPr>
          <p:nvPr/>
        </p:nvPicPr>
        <p:blipFill>
          <a:blip r:embed="rId6"/>
          <a:srcRect/>
          <a:stretch>
            <a:fillRect/>
          </a:stretch>
        </p:blipFill>
        <p:spPr bwMode="auto">
          <a:xfrm>
            <a:off x="10687072" y="255248"/>
            <a:ext cx="1127812" cy="1142984"/>
          </a:xfrm>
          <a:prstGeom prst="rect">
            <a:avLst/>
          </a:prstGeom>
          <a:noFill/>
        </p:spPr>
      </p:pic>
    </p:spTree>
    <p:extLst>
      <p:ext uri="{BB962C8B-B14F-4D97-AF65-F5344CB8AC3E}">
        <p14:creationId xmlns:p14="http://schemas.microsoft.com/office/powerpoint/2010/main" val="1803709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519567"/>
            <a:ext cx="10972800" cy="796908"/>
          </a:xfrm>
        </p:spPr>
        <p:txBody>
          <a:bodyPr>
            <a:normAutofit/>
          </a:bodyPr>
          <a:lstStyle/>
          <a:p>
            <a:pPr algn="ctr"/>
            <a:r>
              <a:rPr lang="ru-RU" sz="2000" dirty="0">
                <a:latin typeface="Times New Roman" pitchFamily="18" charset="0"/>
                <a:cs typeface="Times New Roman" pitchFamily="18" charset="0"/>
              </a:rPr>
              <a:t>Отделение №2</a:t>
            </a:r>
          </a:p>
        </p:txBody>
      </p:sp>
      <p:pic>
        <p:nvPicPr>
          <p:cNvPr id="4" name="Рисунок 3" descr="C:\Users\Сымбат Дамировна\Desktop\2022\Обучение\Полевые работы\IMG_20220704_153402.jpg"/>
          <p:cNvPicPr/>
          <p:nvPr/>
        </p:nvPicPr>
        <p:blipFill>
          <a:blip r:embed="rId3" cstate="print"/>
          <a:srcRect/>
          <a:stretch>
            <a:fillRect/>
          </a:stretch>
        </p:blipFill>
        <p:spPr bwMode="auto">
          <a:xfrm>
            <a:off x="457165" y="1500174"/>
            <a:ext cx="4857784" cy="5000660"/>
          </a:xfrm>
          <a:prstGeom prst="rect">
            <a:avLst/>
          </a:prstGeom>
          <a:noFill/>
          <a:ln w="9525">
            <a:noFill/>
            <a:miter lim="800000"/>
            <a:headEnd/>
            <a:tailEnd/>
          </a:ln>
        </p:spPr>
      </p:pic>
      <p:sp>
        <p:nvSpPr>
          <p:cNvPr id="12289" name="Rectangle 1"/>
          <p:cNvSpPr>
            <a:spLocks noChangeArrowheads="1"/>
          </p:cNvSpPr>
          <p:nvPr/>
        </p:nvSpPr>
        <p:spPr bwMode="auto">
          <a:xfrm>
            <a:off x="1238216" y="931943"/>
            <a:ext cx="183588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Вход в отделение №2</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Рисунок 5" descr="C:\Users\Сымбат Дамировна\Desktop\2022\Обучение\Полевые работы\IMG_20220704_154143.jpg"/>
          <p:cNvPicPr/>
          <p:nvPr/>
        </p:nvPicPr>
        <p:blipFill>
          <a:blip r:embed="rId4" cstate="print"/>
          <a:srcRect/>
          <a:stretch>
            <a:fillRect/>
          </a:stretch>
        </p:blipFill>
        <p:spPr bwMode="auto">
          <a:xfrm>
            <a:off x="5657859" y="1239720"/>
            <a:ext cx="4953035" cy="5643578"/>
          </a:xfrm>
          <a:prstGeom prst="rect">
            <a:avLst/>
          </a:prstGeom>
          <a:noFill/>
          <a:ln w="9525">
            <a:noFill/>
            <a:miter lim="800000"/>
            <a:headEnd/>
            <a:tailEnd/>
          </a:ln>
        </p:spPr>
      </p:pic>
      <p:pic>
        <p:nvPicPr>
          <p:cNvPr id="7" name="Picture 2" descr="C:\Users\HP\Desktop\Без названия.png"/>
          <p:cNvPicPr>
            <a:picLocks noChangeAspect="1" noChangeArrowheads="1"/>
          </p:cNvPicPr>
          <p:nvPr/>
        </p:nvPicPr>
        <p:blipFill>
          <a:blip r:embed="rId5"/>
          <a:srcRect/>
          <a:stretch>
            <a:fillRect/>
          </a:stretch>
        </p:blipFill>
        <p:spPr bwMode="auto">
          <a:xfrm>
            <a:off x="10687072" y="255248"/>
            <a:ext cx="1127812" cy="1142984"/>
          </a:xfrm>
          <a:prstGeom prst="rect">
            <a:avLst/>
          </a:prstGeom>
          <a:noFill/>
        </p:spPr>
      </p:pic>
      <p:sp>
        <p:nvSpPr>
          <p:cNvPr id="9" name="Заголовок 1"/>
          <p:cNvSpPr txBox="1">
            <a:spLocks/>
          </p:cNvSpPr>
          <p:nvPr/>
        </p:nvSpPr>
        <p:spPr>
          <a:xfrm>
            <a:off x="634056" y="-1206298"/>
            <a:ext cx="11557944" cy="300243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kk-KZ" sz="3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Оценка проделанной работы в ЦКГИОВ</a:t>
            </a:r>
            <a:endParaRPr kumimoji="0" lang="ru-RU"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4014430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600" y="274638"/>
            <a:ext cx="10972800" cy="868346"/>
          </a:xfrm>
        </p:spPr>
        <p:txBody>
          <a:bodyPr>
            <a:normAutofit/>
          </a:bodyPr>
          <a:lstStyle/>
          <a:p>
            <a:pPr algn="ctr"/>
            <a:r>
              <a:rPr lang="ru-RU" sz="2400" dirty="0"/>
              <a:t> </a:t>
            </a:r>
            <a:r>
              <a:rPr lang="ru-RU" sz="2400" dirty="0">
                <a:latin typeface="Times New Roman" pitchFamily="18" charset="0"/>
                <a:cs typeface="Times New Roman" pitchFamily="18" charset="0"/>
              </a:rPr>
              <a:t>Палата интенсивной терапии в ЦКГИОВ</a:t>
            </a:r>
          </a:p>
        </p:txBody>
      </p:sp>
      <p:pic>
        <p:nvPicPr>
          <p:cNvPr id="4" name="Рисунок 3" descr="C:\Users\Сымбат Дамировна\Desktop\2022\Обучение\Полевые работы\IMG_20220704_153835_1.jpg"/>
          <p:cNvPicPr/>
          <p:nvPr/>
        </p:nvPicPr>
        <p:blipFill>
          <a:blip r:embed="rId3" cstate="print"/>
          <a:srcRect/>
          <a:stretch>
            <a:fillRect/>
          </a:stretch>
        </p:blipFill>
        <p:spPr bwMode="auto">
          <a:xfrm>
            <a:off x="666712" y="1000108"/>
            <a:ext cx="5334037" cy="5429264"/>
          </a:xfrm>
          <a:prstGeom prst="rect">
            <a:avLst/>
          </a:prstGeom>
          <a:noFill/>
          <a:ln w="9525">
            <a:noFill/>
            <a:miter lim="800000"/>
            <a:headEnd/>
            <a:tailEnd/>
          </a:ln>
        </p:spPr>
      </p:pic>
      <p:pic>
        <p:nvPicPr>
          <p:cNvPr id="5" name="Рисунок 4" descr="C:\Users\Сымбат Дамировна\Desktop\2022\Обучение\Полевые работы\IMG_20220704_153935.jpg"/>
          <p:cNvPicPr/>
          <p:nvPr/>
        </p:nvPicPr>
        <p:blipFill>
          <a:blip r:embed="rId4" cstate="print"/>
          <a:srcRect/>
          <a:stretch>
            <a:fillRect/>
          </a:stretch>
        </p:blipFill>
        <p:spPr bwMode="auto">
          <a:xfrm>
            <a:off x="6381752" y="1142984"/>
            <a:ext cx="5810248" cy="5357826"/>
          </a:xfrm>
          <a:prstGeom prst="rect">
            <a:avLst/>
          </a:prstGeom>
          <a:noFill/>
          <a:ln w="9525">
            <a:noFill/>
            <a:miter lim="800000"/>
            <a:headEnd/>
            <a:tailEnd/>
          </a:ln>
        </p:spPr>
      </p:pic>
      <p:pic>
        <p:nvPicPr>
          <p:cNvPr id="6" name="Picture 2" descr="C:\Users\HP\Desktop\Без названия.png"/>
          <p:cNvPicPr>
            <a:picLocks noChangeAspect="1" noChangeArrowheads="1"/>
          </p:cNvPicPr>
          <p:nvPr/>
        </p:nvPicPr>
        <p:blipFill>
          <a:blip r:embed="rId5"/>
          <a:srcRect/>
          <a:stretch>
            <a:fillRect/>
          </a:stretch>
        </p:blipFill>
        <p:spPr bwMode="auto">
          <a:xfrm>
            <a:off x="10687072" y="255248"/>
            <a:ext cx="1127812" cy="1142984"/>
          </a:xfrm>
          <a:prstGeom prst="rect">
            <a:avLst/>
          </a:prstGeom>
          <a:noFill/>
        </p:spPr>
      </p:pic>
    </p:spTree>
    <p:extLst>
      <p:ext uri="{BB962C8B-B14F-4D97-AF65-F5344CB8AC3E}">
        <p14:creationId xmlns:p14="http://schemas.microsoft.com/office/powerpoint/2010/main" val="164520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a:latin typeface="Times New Roman" pitchFamily="18" charset="0"/>
                <a:cs typeface="Times New Roman" pitchFamily="18" charset="0"/>
              </a:rPr>
              <a:t>Актуальность </a:t>
            </a:r>
            <a:endParaRPr lang="ru-RU" b="1" dirty="0">
              <a:latin typeface="Times New Roman" pitchFamily="18" charset="0"/>
              <a:cs typeface="Times New Roman" pitchFamily="18" charset="0"/>
            </a:endParaRPr>
          </a:p>
        </p:txBody>
      </p:sp>
      <p:sp>
        <p:nvSpPr>
          <p:cNvPr id="4" name="Прямоугольник 3"/>
          <p:cNvSpPr/>
          <p:nvPr/>
        </p:nvSpPr>
        <p:spPr>
          <a:xfrm>
            <a:off x="5292763" y="1700494"/>
            <a:ext cx="6777317" cy="2862322"/>
          </a:xfrm>
          <a:prstGeom prst="rect">
            <a:avLst/>
          </a:prstGeom>
        </p:spPr>
        <p:txBody>
          <a:bodyPr wrap="square">
            <a:spAutoFit/>
          </a:bodyPr>
          <a:lstStyle/>
          <a:p>
            <a:pPr marL="285750" indent="-285750">
              <a:buFont typeface="Arial" pitchFamily="34" charset="0"/>
              <a:buChar char="•"/>
            </a:pPr>
            <a:r>
              <a:rPr lang="ru-RU" sz="2000" dirty="0">
                <a:latin typeface="Times New Roman" pitchFamily="18" charset="0"/>
                <a:cs typeface="Times New Roman" pitchFamily="18" charset="0"/>
              </a:rPr>
              <a:t>Руки-основной фактор передачи возбудителей ИСМП в МО и выноса их за ее пределы </a:t>
            </a:r>
          </a:p>
          <a:p>
            <a:pPr marL="285750" indent="-285750">
              <a:buFont typeface="Arial" pitchFamily="34" charset="0"/>
              <a:buChar char="•"/>
            </a:pPr>
            <a:r>
              <a:rPr lang="ru-RU" sz="2000" dirty="0">
                <a:latin typeface="Times New Roman" pitchFamily="18" charset="0"/>
                <a:cs typeface="Times New Roman" pitchFamily="18" charset="0"/>
              </a:rPr>
              <a:t>Более 50% всех инфекций передается через контаминированные руки </a:t>
            </a:r>
          </a:p>
          <a:p>
            <a:pPr marL="285750" indent="-285750">
              <a:buFont typeface="Arial" pitchFamily="34" charset="0"/>
              <a:buChar char="•"/>
            </a:pPr>
            <a:r>
              <a:rPr lang="ru-RU" sz="2000" dirty="0">
                <a:latin typeface="Times New Roman" pitchFamily="18" charset="0"/>
                <a:cs typeface="Times New Roman" pitchFamily="18" charset="0"/>
              </a:rPr>
              <a:t>Медицинская общественность недостаточно понимает важность соблюдения требований гигиены рук (по данным ВОЗ средняя </a:t>
            </a:r>
            <a:r>
              <a:rPr lang="ru-RU" sz="2000" dirty="0" err="1">
                <a:latin typeface="Times New Roman" pitchFamily="18" charset="0"/>
                <a:cs typeface="Times New Roman" pitchFamily="18" charset="0"/>
              </a:rPr>
              <a:t>комплаентность</a:t>
            </a:r>
            <a:r>
              <a:rPr lang="ru-RU" sz="2000" dirty="0">
                <a:latin typeface="Times New Roman" pitchFamily="18" charset="0"/>
                <a:cs typeface="Times New Roman" pitchFamily="18" charset="0"/>
              </a:rPr>
              <a:t> не превышает 40%) </a:t>
            </a:r>
          </a:p>
          <a:p>
            <a:pPr marL="285750" indent="-285750">
              <a:buFont typeface="Arial" pitchFamily="34" charset="0"/>
              <a:buChar char="•"/>
            </a:pPr>
            <a:r>
              <a:rPr lang="ru-RU" sz="2000" dirty="0">
                <a:latin typeface="Times New Roman" pitchFamily="18" charset="0"/>
                <a:cs typeface="Times New Roman" pitchFamily="18" charset="0"/>
              </a:rPr>
              <a:t>Недостаточные ресурсы, отсутствие обучения и системы контроля за соблюдением гигиены рук</a:t>
            </a:r>
          </a:p>
        </p:txBody>
      </p:sp>
      <p:pic>
        <p:nvPicPr>
          <p:cNvPr id="6" name="Picture 2" descr="C:\Users\HP\Desktop\Без названия.png"/>
          <p:cNvPicPr>
            <a:picLocks noChangeAspect="1" noChangeArrowheads="1"/>
          </p:cNvPicPr>
          <p:nvPr/>
        </p:nvPicPr>
        <p:blipFill>
          <a:blip r:embed="rId2"/>
          <a:srcRect/>
          <a:stretch>
            <a:fillRect/>
          </a:stretch>
        </p:blipFill>
        <p:spPr bwMode="auto">
          <a:xfrm>
            <a:off x="10687072" y="255248"/>
            <a:ext cx="1127812" cy="1142984"/>
          </a:xfrm>
          <a:prstGeom prst="rect">
            <a:avLst/>
          </a:prstGeom>
          <a:noFill/>
        </p:spPr>
      </p:pic>
      <p:pic>
        <p:nvPicPr>
          <p:cNvPr id="3" name="Picture 2" descr="C:\Users\HP\Desktop\png-transparent-soap-hand-washing-hygiene-global-handwashing-day-hand-sanitizer-health-care-laundry-symbol-blue.png"/>
          <p:cNvPicPr>
            <a:picLocks noChangeAspect="1" noChangeArrowheads="1"/>
          </p:cNvPicPr>
          <p:nvPr/>
        </p:nvPicPr>
        <p:blipFill>
          <a:blip r:embed="rId3"/>
          <a:srcRect/>
          <a:stretch>
            <a:fillRect/>
          </a:stretch>
        </p:blipFill>
        <p:spPr bwMode="auto">
          <a:xfrm>
            <a:off x="555172" y="1600654"/>
            <a:ext cx="4259263" cy="425926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cer\Downloads\WhatsApp Image 2022-07-20 at 14.26.03.jpeg"/>
          <p:cNvPicPr>
            <a:picLocks noChangeAspect="1" noChangeArrowheads="1"/>
          </p:cNvPicPr>
          <p:nvPr/>
        </p:nvPicPr>
        <p:blipFill>
          <a:blip r:embed="rId3"/>
          <a:srcRect/>
          <a:stretch>
            <a:fillRect/>
          </a:stretch>
        </p:blipFill>
        <p:spPr bwMode="auto">
          <a:xfrm>
            <a:off x="487523" y="1597306"/>
            <a:ext cx="5331891" cy="3998918"/>
          </a:xfrm>
          <a:prstGeom prst="rect">
            <a:avLst/>
          </a:prstGeom>
          <a:noFill/>
        </p:spPr>
      </p:pic>
      <p:pic>
        <p:nvPicPr>
          <p:cNvPr id="5123" name="Picture 3" descr="C:\Users\Acer\Downloads\WhatsApp Image 2022-07-20 at 14.26.06.jpeg"/>
          <p:cNvPicPr>
            <a:picLocks noChangeAspect="1" noChangeArrowheads="1"/>
          </p:cNvPicPr>
          <p:nvPr/>
        </p:nvPicPr>
        <p:blipFill>
          <a:blip r:embed="rId4"/>
          <a:srcRect/>
          <a:stretch>
            <a:fillRect/>
          </a:stretch>
        </p:blipFill>
        <p:spPr bwMode="auto">
          <a:xfrm>
            <a:off x="6450790" y="1585732"/>
            <a:ext cx="5203088" cy="3902316"/>
          </a:xfrm>
          <a:prstGeom prst="rect">
            <a:avLst/>
          </a:prstGeom>
          <a:noFill/>
        </p:spPr>
      </p:pic>
      <p:pic>
        <p:nvPicPr>
          <p:cNvPr id="4" name="Picture 2" descr="C:\Users\HP\Desktop\Без названия.png"/>
          <p:cNvPicPr>
            <a:picLocks noChangeAspect="1" noChangeArrowheads="1"/>
          </p:cNvPicPr>
          <p:nvPr/>
        </p:nvPicPr>
        <p:blipFill>
          <a:blip r:embed="rId5"/>
          <a:srcRect/>
          <a:stretch>
            <a:fillRect/>
          </a:stretch>
        </p:blipFill>
        <p:spPr bwMode="auto">
          <a:xfrm>
            <a:off x="10687072" y="255248"/>
            <a:ext cx="1127812" cy="1142984"/>
          </a:xfrm>
          <a:prstGeom prst="rect">
            <a:avLst/>
          </a:prstGeom>
          <a:noFill/>
        </p:spPr>
      </p:pic>
      <p:sp>
        <p:nvSpPr>
          <p:cNvPr id="5" name="Заголовок 1"/>
          <p:cNvSpPr>
            <a:spLocks noGrp="1"/>
          </p:cNvSpPr>
          <p:nvPr>
            <p:ph type="title"/>
          </p:nvPr>
        </p:nvSpPr>
        <p:spPr>
          <a:xfrm>
            <a:off x="1045028" y="-373540"/>
            <a:ext cx="10088373" cy="3002439"/>
          </a:xfrm>
        </p:spPr>
        <p:txBody>
          <a:bodyPr>
            <a:normAutofit/>
          </a:bodyPr>
          <a:lstStyle/>
          <a:p>
            <a:r>
              <a:rPr lang="kk-KZ" sz="3200" b="1" dirty="0">
                <a:latin typeface="Times New Roman" pitchFamily="18" charset="0"/>
                <a:cs typeface="Times New Roman" pitchFamily="18" charset="0"/>
              </a:rPr>
              <a:t>Оценка проделанной работы в Костанайской ОБ</a:t>
            </a:r>
            <a:endParaRPr lang="ru-RU" sz="32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ownloads\WhatsApp Image 2022-07-28 at 10.15.48.jpeg"/>
          <p:cNvPicPr>
            <a:picLocks noChangeAspect="1" noChangeArrowheads="1"/>
          </p:cNvPicPr>
          <p:nvPr/>
        </p:nvPicPr>
        <p:blipFill>
          <a:blip r:embed="rId2"/>
          <a:srcRect/>
          <a:stretch>
            <a:fillRect/>
          </a:stretch>
        </p:blipFill>
        <p:spPr bwMode="auto">
          <a:xfrm>
            <a:off x="555171" y="0"/>
            <a:ext cx="3911585" cy="6953929"/>
          </a:xfrm>
          <a:prstGeom prst="rect">
            <a:avLst/>
          </a:prstGeom>
          <a:noFill/>
        </p:spPr>
      </p:pic>
      <p:pic>
        <p:nvPicPr>
          <p:cNvPr id="1027" name="Picture 3" descr="C:\Users\HP\Downloads\WhatsApp Image 2022-07-28 at 10.18.02.jpeg"/>
          <p:cNvPicPr>
            <a:picLocks noChangeAspect="1" noChangeArrowheads="1"/>
          </p:cNvPicPr>
          <p:nvPr/>
        </p:nvPicPr>
        <p:blipFill>
          <a:blip r:embed="rId3"/>
          <a:srcRect/>
          <a:stretch>
            <a:fillRect/>
          </a:stretch>
        </p:blipFill>
        <p:spPr bwMode="auto">
          <a:xfrm>
            <a:off x="5486401" y="295502"/>
            <a:ext cx="6235926" cy="6235927"/>
          </a:xfrm>
          <a:prstGeom prst="rect">
            <a:avLst/>
          </a:prstGeom>
          <a:noFill/>
        </p:spPr>
      </p:pic>
      <p:pic>
        <p:nvPicPr>
          <p:cNvPr id="4" name="Picture 2" descr="C:\Users\HP\Desktop\Без названия.png"/>
          <p:cNvPicPr>
            <a:picLocks noChangeAspect="1" noChangeArrowheads="1"/>
          </p:cNvPicPr>
          <p:nvPr/>
        </p:nvPicPr>
        <p:blipFill>
          <a:blip r:embed="rId4"/>
          <a:srcRect/>
          <a:stretch>
            <a:fillRect/>
          </a:stretch>
        </p:blipFill>
        <p:spPr bwMode="auto">
          <a:xfrm>
            <a:off x="10687072" y="255248"/>
            <a:ext cx="1127812" cy="114298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Микробиологический контроль гигиены рук</a:t>
            </a:r>
            <a:endParaRPr lang="ru-RU" b="1"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1460500" y="2205566"/>
          <a:ext cx="8128000" cy="294640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r>
                        <a:rPr lang="ru-RU" dirty="0" smtClean="0"/>
                        <a:t>МО</a:t>
                      </a:r>
                      <a:endParaRPr lang="ru-RU" dirty="0"/>
                    </a:p>
                  </a:txBody>
                  <a:tcPr/>
                </a:tc>
                <a:tc>
                  <a:txBody>
                    <a:bodyPr/>
                    <a:lstStyle/>
                    <a:p>
                      <a:r>
                        <a:rPr lang="ru-RU" dirty="0" smtClean="0"/>
                        <a:t>Положительные результаты с поверхностей</a:t>
                      </a:r>
                      <a:r>
                        <a:rPr lang="ru-RU" baseline="0" dirty="0" smtClean="0"/>
                        <a:t> окружающей среды</a:t>
                      </a:r>
                      <a:endParaRPr lang="ru-RU" dirty="0"/>
                    </a:p>
                  </a:txBody>
                  <a:tcPr/>
                </a:tc>
                <a:tc>
                  <a:txBody>
                    <a:bodyPr/>
                    <a:lstStyle/>
                    <a:p>
                      <a:r>
                        <a:rPr lang="ru-RU" dirty="0" smtClean="0"/>
                        <a:t>Положительные результаты с рук</a:t>
                      </a:r>
                      <a:endParaRPr lang="ru-RU" dirty="0"/>
                    </a:p>
                  </a:txBody>
                  <a:tcPr/>
                </a:tc>
                <a:tc>
                  <a:txBody>
                    <a:bodyPr/>
                    <a:lstStyle/>
                    <a:p>
                      <a:r>
                        <a:rPr lang="ru-RU" dirty="0" smtClean="0"/>
                        <a:t>Положительные результаты со</a:t>
                      </a:r>
                      <a:r>
                        <a:rPr lang="ru-RU" baseline="0" dirty="0" smtClean="0"/>
                        <a:t> спец. одежды</a:t>
                      </a:r>
                      <a:endParaRPr lang="ru-RU" dirty="0"/>
                    </a:p>
                  </a:txBody>
                  <a:tcPr/>
                </a:tc>
              </a:tr>
              <a:tr h="370840">
                <a:tc>
                  <a:txBody>
                    <a:bodyPr/>
                    <a:lstStyle/>
                    <a:p>
                      <a:r>
                        <a:rPr lang="kk-KZ" dirty="0"/>
                        <a:t>Кентауская</a:t>
                      </a:r>
                      <a:r>
                        <a:rPr lang="kk-KZ" baseline="0" dirty="0"/>
                        <a:t> ЦГБ</a:t>
                      </a:r>
                      <a:endParaRPr lang="ru-RU" dirty="0"/>
                    </a:p>
                  </a:txBody>
                  <a:tcPr marL="121920" marR="121920"/>
                </a:tc>
                <a:tc>
                  <a:txBody>
                    <a:bodyPr/>
                    <a:lstStyle/>
                    <a:p>
                      <a:r>
                        <a:rPr lang="ru-RU" dirty="0" smtClean="0"/>
                        <a:t>2%</a:t>
                      </a:r>
                      <a:endParaRPr lang="ru-RU" dirty="0"/>
                    </a:p>
                  </a:txBody>
                  <a:tcPr/>
                </a:tc>
                <a:tc>
                  <a:txBody>
                    <a:bodyPr/>
                    <a:lstStyle/>
                    <a:p>
                      <a:r>
                        <a:rPr lang="ru-RU" dirty="0" smtClean="0"/>
                        <a:t>1%</a:t>
                      </a:r>
                      <a:endParaRPr lang="ru-RU" dirty="0"/>
                    </a:p>
                  </a:txBody>
                  <a:tcPr/>
                </a:tc>
                <a:tc>
                  <a:txBody>
                    <a:bodyPr/>
                    <a:lstStyle/>
                    <a:p>
                      <a:r>
                        <a:rPr lang="ru-RU" dirty="0" smtClean="0"/>
                        <a:t>1%</a:t>
                      </a:r>
                      <a:endParaRPr lang="ru-RU" dirty="0"/>
                    </a:p>
                  </a:txBody>
                  <a:tcPr/>
                </a:tc>
              </a:tr>
              <a:tr h="370840">
                <a:tc>
                  <a:txBody>
                    <a:bodyPr/>
                    <a:lstStyle/>
                    <a:p>
                      <a:r>
                        <a:rPr lang="kk-KZ" dirty="0"/>
                        <a:t>ЦКГИОВ</a:t>
                      </a:r>
                      <a:endParaRPr lang="ru-RU" dirty="0"/>
                    </a:p>
                  </a:txBody>
                  <a:tcPr marL="121920" marR="121920"/>
                </a:tc>
                <a:tc>
                  <a:txBody>
                    <a:bodyPr/>
                    <a:lstStyle/>
                    <a:p>
                      <a:r>
                        <a:rPr lang="ru-RU" dirty="0" smtClean="0"/>
                        <a:t>3%</a:t>
                      </a:r>
                      <a:endParaRPr lang="ru-RU" dirty="0"/>
                    </a:p>
                  </a:txBody>
                  <a:tcPr/>
                </a:tc>
                <a:tc>
                  <a:txBody>
                    <a:bodyPr/>
                    <a:lstStyle/>
                    <a:p>
                      <a:r>
                        <a:rPr lang="ru-RU" dirty="0" smtClean="0"/>
                        <a:t>0</a:t>
                      </a:r>
                      <a:endParaRPr lang="ru-RU" dirty="0"/>
                    </a:p>
                  </a:txBody>
                  <a:tcPr/>
                </a:tc>
                <a:tc>
                  <a:txBody>
                    <a:bodyPr/>
                    <a:lstStyle/>
                    <a:p>
                      <a:r>
                        <a:rPr lang="ru-RU" dirty="0" smtClean="0"/>
                        <a:t>0</a:t>
                      </a:r>
                      <a:endParaRPr lang="ru-RU" dirty="0"/>
                    </a:p>
                  </a:txBody>
                  <a:tcPr/>
                </a:tc>
              </a:tr>
              <a:tr h="370840">
                <a:tc>
                  <a:txBody>
                    <a:bodyPr/>
                    <a:lstStyle/>
                    <a:p>
                      <a:r>
                        <a:rPr lang="kk-KZ" dirty="0"/>
                        <a:t>Костанайская ОБ</a:t>
                      </a:r>
                      <a:endParaRPr lang="ru-RU" dirty="0"/>
                    </a:p>
                  </a:txBody>
                  <a:tcPr marL="121920" marR="121920"/>
                </a:tc>
                <a:tc>
                  <a:txBody>
                    <a:bodyPr/>
                    <a:lstStyle/>
                    <a:p>
                      <a:r>
                        <a:rPr lang="ru-RU" dirty="0" smtClean="0"/>
                        <a:t>5%</a:t>
                      </a:r>
                      <a:endParaRPr lang="ru-RU" dirty="0"/>
                    </a:p>
                  </a:txBody>
                  <a:tcPr/>
                </a:tc>
                <a:tc>
                  <a:txBody>
                    <a:bodyPr/>
                    <a:lstStyle/>
                    <a:p>
                      <a:r>
                        <a:rPr lang="ru-RU" dirty="0" smtClean="0"/>
                        <a:t>5%</a:t>
                      </a:r>
                      <a:endParaRPr lang="ru-RU" dirty="0"/>
                    </a:p>
                  </a:txBody>
                  <a:tcPr/>
                </a:tc>
                <a:tc>
                  <a:txBody>
                    <a:bodyPr/>
                    <a:lstStyle/>
                    <a:p>
                      <a:r>
                        <a:rPr lang="ru-RU" dirty="0" smtClean="0"/>
                        <a:t>3%</a:t>
                      </a:r>
                      <a:endParaRPr lang="ru-RU" dirty="0"/>
                    </a:p>
                  </a:txBody>
                  <a:tcPr/>
                </a:tc>
              </a:tr>
              <a:tr h="370840">
                <a:tc>
                  <a:txBody>
                    <a:bodyPr/>
                    <a:lstStyle/>
                    <a:p>
                      <a:r>
                        <a:rPr lang="kk-KZ" dirty="0"/>
                        <a:t>Жамбылская</a:t>
                      </a:r>
                      <a:r>
                        <a:rPr lang="kk-KZ" baseline="0" dirty="0"/>
                        <a:t> ЦРБ</a:t>
                      </a:r>
                      <a:endParaRPr lang="ru-RU" dirty="0"/>
                    </a:p>
                  </a:txBody>
                  <a:tcPr marL="121920" marR="121920"/>
                </a:tc>
                <a:tc>
                  <a:txBody>
                    <a:bodyPr/>
                    <a:lstStyle/>
                    <a:p>
                      <a:r>
                        <a:rPr lang="ru-RU" dirty="0" smtClean="0"/>
                        <a:t>3%</a:t>
                      </a:r>
                      <a:endParaRPr lang="ru-RU" dirty="0"/>
                    </a:p>
                  </a:txBody>
                  <a:tcPr/>
                </a:tc>
                <a:tc>
                  <a:txBody>
                    <a:bodyPr/>
                    <a:lstStyle/>
                    <a:p>
                      <a:r>
                        <a:rPr lang="ru-RU" dirty="0" smtClean="0"/>
                        <a:t>1%</a:t>
                      </a:r>
                      <a:endParaRPr lang="ru-RU" dirty="0"/>
                    </a:p>
                  </a:txBody>
                  <a:tcPr/>
                </a:tc>
                <a:tc>
                  <a:txBody>
                    <a:bodyPr/>
                    <a:lstStyle/>
                    <a:p>
                      <a:r>
                        <a:rPr lang="ru-RU" dirty="0" smtClean="0"/>
                        <a:t>1%</a:t>
                      </a:r>
                      <a:endParaRPr lang="ru-RU" dirty="0"/>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81453"/>
            <a:ext cx="10515600" cy="1325563"/>
          </a:xfrm>
        </p:spPr>
        <p:txBody>
          <a:bodyPr>
            <a:normAutofit/>
          </a:bodyPr>
          <a:lstStyle/>
          <a:p>
            <a:pPr algn="ctr"/>
            <a:r>
              <a:rPr lang="ru-RU" b="1" dirty="0">
                <a:latin typeface="Times New Roman" pitchFamily="18" charset="0"/>
                <a:cs typeface="Times New Roman" pitchFamily="18" charset="0"/>
              </a:rPr>
              <a:t>Слабые и сильные стороны по гигиене рук в МО</a:t>
            </a: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442793139"/>
              </p:ext>
            </p:extLst>
          </p:nvPr>
        </p:nvGraphicFramePr>
        <p:xfrm>
          <a:off x="502920" y="1935480"/>
          <a:ext cx="10972800" cy="402408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xmlns="" val="20000"/>
                    </a:ext>
                  </a:extLst>
                </a:gridCol>
                <a:gridCol w="5486400">
                  <a:extLst>
                    <a:ext uri="{9D8B030D-6E8A-4147-A177-3AD203B41FA5}">
                      <a16:colId xmlns:a16="http://schemas.microsoft.com/office/drawing/2014/main" xmlns="" val="20001"/>
                    </a:ext>
                  </a:extLst>
                </a:gridCol>
              </a:tblGrid>
              <a:tr h="594720">
                <a:tc>
                  <a:txBody>
                    <a:bodyPr/>
                    <a:lstStyle/>
                    <a:p>
                      <a:r>
                        <a:rPr lang="kk-KZ" dirty="0"/>
                        <a:t>Сильные</a:t>
                      </a:r>
                      <a:r>
                        <a:rPr lang="kk-KZ" baseline="0" dirty="0"/>
                        <a:t> стороны</a:t>
                      </a:r>
                      <a:endParaRPr lang="ru-RU" dirty="0"/>
                    </a:p>
                  </a:txBody>
                  <a:tcPr marL="121920" marR="121920"/>
                </a:tc>
                <a:tc>
                  <a:txBody>
                    <a:bodyPr/>
                    <a:lstStyle/>
                    <a:p>
                      <a:r>
                        <a:rPr lang="kk-KZ" dirty="0"/>
                        <a:t>Слабые стороны</a:t>
                      </a:r>
                      <a:endParaRPr lang="ru-RU" dirty="0"/>
                    </a:p>
                  </a:txBody>
                  <a:tcPr marL="121920" marR="121920"/>
                </a:tc>
                <a:extLst>
                  <a:ext uri="{0D108BD9-81ED-4DB2-BD59-A6C34878D82A}">
                    <a16:rowId xmlns:a16="http://schemas.microsoft.com/office/drawing/2014/main" xmlns="" val="10000"/>
                  </a:ext>
                </a:extLst>
              </a:tr>
              <a:tr h="594720">
                <a:tc>
                  <a:txBody>
                    <a:bodyPr/>
                    <a:lstStyle/>
                    <a:p>
                      <a:r>
                        <a:rPr lang="kk-KZ" dirty="0"/>
                        <a:t>Обеспеченность</a:t>
                      </a:r>
                      <a:r>
                        <a:rPr lang="kk-KZ" baseline="0" dirty="0"/>
                        <a:t> холодной и горячей водой на рабочих местах</a:t>
                      </a:r>
                      <a:endParaRPr lang="ru-RU"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dirty="0"/>
                        <a:t>Неправильное</a:t>
                      </a:r>
                      <a:r>
                        <a:rPr lang="kk-KZ" baseline="0" dirty="0"/>
                        <a:t> размещение е</a:t>
                      </a:r>
                      <a:r>
                        <a:rPr lang="kk-KZ" dirty="0"/>
                        <a:t>мкости</a:t>
                      </a:r>
                      <a:r>
                        <a:rPr lang="kk-KZ" baseline="0" dirty="0"/>
                        <a:t> для сбора мед отходов класса А и Б </a:t>
                      </a:r>
                      <a:endParaRPr lang="ru-RU" dirty="0"/>
                    </a:p>
                  </a:txBody>
                  <a:tcPr marL="121920" marR="121920"/>
                </a:tc>
                <a:extLst>
                  <a:ext uri="{0D108BD9-81ED-4DB2-BD59-A6C34878D82A}">
                    <a16:rowId xmlns:a16="http://schemas.microsoft.com/office/drawing/2014/main" xmlns="" val="10001"/>
                  </a:ext>
                </a:extLst>
              </a:tr>
              <a:tr h="594720">
                <a:tc>
                  <a:txBody>
                    <a:bodyPr/>
                    <a:lstStyle/>
                    <a:p>
                      <a:r>
                        <a:rPr lang="kk-KZ" dirty="0"/>
                        <a:t>Обеспеченность кожными антисептиками и жидким мылм,</a:t>
                      </a:r>
                      <a:endParaRPr lang="ru-RU" dirty="0"/>
                    </a:p>
                  </a:txBody>
                  <a:tcPr marL="121920" marR="121920"/>
                </a:tc>
                <a:tc>
                  <a:txBody>
                    <a:bodyPr/>
                    <a:lstStyle/>
                    <a:p>
                      <a:r>
                        <a:rPr lang="kk-KZ" dirty="0"/>
                        <a:t>Несоответсвие</a:t>
                      </a:r>
                      <a:r>
                        <a:rPr lang="kk-KZ" baseline="0" dirty="0"/>
                        <a:t> носика смесителя воды  </a:t>
                      </a:r>
                      <a:endParaRPr lang="ru-RU" dirty="0"/>
                    </a:p>
                  </a:txBody>
                  <a:tcPr marL="121920" marR="121920"/>
                </a:tc>
                <a:extLst>
                  <a:ext uri="{0D108BD9-81ED-4DB2-BD59-A6C34878D82A}">
                    <a16:rowId xmlns:a16="http://schemas.microsoft.com/office/drawing/2014/main" xmlns="" val="10002"/>
                  </a:ext>
                </a:extLst>
              </a:tr>
              <a:tr h="594720">
                <a:tc>
                  <a:txBody>
                    <a:bodyPr/>
                    <a:lstStyle/>
                    <a:p>
                      <a:r>
                        <a:rPr lang="kk-KZ" dirty="0"/>
                        <a:t>Наличие</a:t>
                      </a:r>
                      <a:r>
                        <a:rPr lang="kk-KZ" baseline="0" dirty="0"/>
                        <a:t> одноразовых салфеток</a:t>
                      </a:r>
                      <a:endParaRPr lang="ru-RU"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Отсутствие</a:t>
                      </a:r>
                      <a:r>
                        <a:rPr lang="ru-RU" baseline="0" dirty="0"/>
                        <a:t> электросушилок для рук</a:t>
                      </a:r>
                      <a:endParaRPr lang="ru-RU" dirty="0"/>
                    </a:p>
                  </a:txBody>
                  <a:tcPr marL="121920" marR="121920"/>
                </a:tc>
                <a:extLst>
                  <a:ext uri="{0D108BD9-81ED-4DB2-BD59-A6C34878D82A}">
                    <a16:rowId xmlns:a16="http://schemas.microsoft.com/office/drawing/2014/main" xmlns="" val="10003"/>
                  </a:ext>
                </a:extLst>
              </a:tr>
              <a:tr h="594720">
                <a:tc>
                  <a:txBody>
                    <a:bodyPr/>
                    <a:lstStyle/>
                    <a:p>
                      <a:r>
                        <a:rPr lang="kk-KZ" dirty="0"/>
                        <a:t>Обеспеченность перчатками  в</a:t>
                      </a:r>
                      <a:r>
                        <a:rPr lang="kk-KZ" baseline="0" dirty="0"/>
                        <a:t> достаточном количестве</a:t>
                      </a:r>
                      <a:endParaRPr lang="ru-RU" dirty="0"/>
                    </a:p>
                  </a:txBody>
                  <a:tcPr marL="121920" marR="121920"/>
                </a:tc>
                <a:tc>
                  <a:txBody>
                    <a:bodyPr/>
                    <a:lstStyle/>
                    <a:p>
                      <a:r>
                        <a:rPr lang="ru-RU" dirty="0"/>
                        <a:t>Низкое качество одноразовых</a:t>
                      </a:r>
                      <a:r>
                        <a:rPr lang="ru-RU" baseline="0" dirty="0"/>
                        <a:t> перчаток</a:t>
                      </a:r>
                      <a:endParaRPr lang="ru-RU" dirty="0"/>
                    </a:p>
                  </a:txBody>
                  <a:tcPr marL="121920" marR="121920"/>
                </a:tc>
                <a:extLst>
                  <a:ext uri="{0D108BD9-81ED-4DB2-BD59-A6C34878D82A}">
                    <a16:rowId xmlns:a16="http://schemas.microsoft.com/office/drawing/2014/main" xmlns="" val="10004"/>
                  </a:ext>
                </a:extLst>
              </a:tr>
              <a:tr h="594720">
                <a:tc>
                  <a:txBody>
                    <a:bodyPr/>
                    <a:lstStyle/>
                    <a:p>
                      <a:r>
                        <a:rPr lang="ru-RU" dirty="0"/>
                        <a:t>Наличие инструкции и</a:t>
                      </a:r>
                      <a:r>
                        <a:rPr lang="ru-RU" baseline="0" dirty="0"/>
                        <a:t> памятки</a:t>
                      </a:r>
                      <a:r>
                        <a:rPr lang="ru-RU" dirty="0"/>
                        <a:t> 5 моментов гигиены рук</a:t>
                      </a:r>
                    </a:p>
                  </a:txBody>
                  <a:tcPr marL="121920" marR="121920"/>
                </a:tc>
                <a:tc>
                  <a:txBody>
                    <a:bodyPr/>
                    <a:lstStyle/>
                    <a:p>
                      <a:r>
                        <a:rPr lang="ru-RU" dirty="0"/>
                        <a:t>Не</a:t>
                      </a:r>
                      <a:r>
                        <a:rPr lang="ru-RU" baseline="0" dirty="0"/>
                        <a:t>достаточное количество локтевого диспенсера  в </a:t>
                      </a:r>
                      <a:r>
                        <a:rPr lang="ru-RU" baseline="0" dirty="0">
                          <a:solidFill>
                            <a:schemeClr val="tx1"/>
                          </a:solidFill>
                        </a:rPr>
                        <a:t>процедурных </a:t>
                      </a:r>
                      <a:r>
                        <a:rPr lang="ru-RU" baseline="0" dirty="0"/>
                        <a:t>для кожного антисептика </a:t>
                      </a:r>
                      <a:r>
                        <a:rPr lang="kk-KZ" dirty="0"/>
                        <a:t>и жидкого мыла</a:t>
                      </a:r>
                      <a:endParaRPr lang="ru-RU" dirty="0"/>
                    </a:p>
                  </a:txBody>
                  <a:tcPr marL="121920" marR="121920"/>
                </a:tc>
                <a:extLst>
                  <a:ext uri="{0D108BD9-81ED-4DB2-BD59-A6C34878D82A}">
                    <a16:rowId xmlns:a16="http://schemas.microsoft.com/office/drawing/2014/main" xmlns="" val="10005"/>
                  </a:ext>
                </a:extLst>
              </a:tr>
            </a:tbl>
          </a:graphicData>
        </a:graphic>
      </p:graphicFrame>
      <p:pic>
        <p:nvPicPr>
          <p:cNvPr id="5" name="Picture 2" descr="C:\Users\HP\Desktop\Без названия.png"/>
          <p:cNvPicPr>
            <a:picLocks noChangeAspect="1" noChangeArrowheads="1"/>
          </p:cNvPicPr>
          <p:nvPr/>
        </p:nvPicPr>
        <p:blipFill>
          <a:blip r:embed="rId2"/>
          <a:srcRect/>
          <a:stretch>
            <a:fillRect/>
          </a:stretch>
        </p:blipFill>
        <p:spPr bwMode="auto">
          <a:xfrm>
            <a:off x="10687072" y="255248"/>
            <a:ext cx="1127812" cy="114298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10423071" cy="728889"/>
          </a:xfrm>
        </p:spPr>
        <p:txBody>
          <a:bodyPr>
            <a:normAutofit fontScale="90000"/>
          </a:bodyPr>
          <a:lstStyle/>
          <a:p>
            <a:r>
              <a:rPr lang="ru-RU" sz="2400" b="1" dirty="0">
                <a:latin typeface="Times New Roman" pitchFamily="18" charset="0"/>
                <a:cs typeface="Times New Roman" pitchFamily="18" charset="0"/>
              </a:rPr>
              <a:t>План мероприятий по улучшению гигиены рук по итогам проделанной работы</a:t>
            </a:r>
          </a:p>
        </p:txBody>
      </p:sp>
      <p:graphicFrame>
        <p:nvGraphicFramePr>
          <p:cNvPr id="4" name="Содержимое 3"/>
          <p:cNvGraphicFramePr>
            <a:graphicFrameLocks noGrp="1"/>
          </p:cNvGraphicFramePr>
          <p:nvPr>
            <p:ph idx="1"/>
          </p:nvPr>
        </p:nvGraphicFramePr>
        <p:xfrm>
          <a:off x="391888" y="640080"/>
          <a:ext cx="11511641" cy="6217920"/>
        </p:xfrm>
        <a:graphic>
          <a:graphicData uri="http://schemas.openxmlformats.org/drawingml/2006/table">
            <a:tbl>
              <a:tblPr firstRow="1" bandRow="1">
                <a:tableStyleId>{5C22544A-7EE6-4342-B048-85BDC9FD1C3A}</a:tableStyleId>
              </a:tblPr>
              <a:tblGrid>
                <a:gridCol w="342412">
                  <a:extLst>
                    <a:ext uri="{9D8B030D-6E8A-4147-A177-3AD203B41FA5}">
                      <a16:colId xmlns:a16="http://schemas.microsoft.com/office/drawing/2014/main" xmlns="" val="20000"/>
                    </a:ext>
                  </a:extLst>
                </a:gridCol>
                <a:gridCol w="6456955">
                  <a:extLst>
                    <a:ext uri="{9D8B030D-6E8A-4147-A177-3AD203B41FA5}">
                      <a16:colId xmlns:a16="http://schemas.microsoft.com/office/drawing/2014/main" xmlns="" val="20001"/>
                    </a:ext>
                  </a:extLst>
                </a:gridCol>
                <a:gridCol w="2038180">
                  <a:extLst>
                    <a:ext uri="{9D8B030D-6E8A-4147-A177-3AD203B41FA5}">
                      <a16:colId xmlns:a16="http://schemas.microsoft.com/office/drawing/2014/main" xmlns="" val="20002"/>
                    </a:ext>
                  </a:extLst>
                </a:gridCol>
                <a:gridCol w="1549017">
                  <a:extLst>
                    <a:ext uri="{9D8B030D-6E8A-4147-A177-3AD203B41FA5}">
                      <a16:colId xmlns:a16="http://schemas.microsoft.com/office/drawing/2014/main" xmlns="" val="20003"/>
                    </a:ext>
                  </a:extLst>
                </a:gridCol>
                <a:gridCol w="1125077">
                  <a:extLst>
                    <a:ext uri="{9D8B030D-6E8A-4147-A177-3AD203B41FA5}">
                      <a16:colId xmlns:a16="http://schemas.microsoft.com/office/drawing/2014/main" xmlns="" val="20004"/>
                    </a:ext>
                  </a:extLst>
                </a:gridCol>
              </a:tblGrid>
              <a:tr h="309474">
                <a:tc>
                  <a:txBody>
                    <a:bodyPr/>
                    <a:lstStyle/>
                    <a:p>
                      <a:r>
                        <a:rPr lang="ru-RU" dirty="0"/>
                        <a:t>№</a:t>
                      </a:r>
                    </a:p>
                  </a:txBody>
                  <a:tcPr/>
                </a:tc>
                <a:tc>
                  <a:txBody>
                    <a:bodyPr/>
                    <a:lstStyle/>
                    <a:p>
                      <a:r>
                        <a:rPr lang="ru-RU" dirty="0"/>
                        <a:t>Перечень </a:t>
                      </a:r>
                      <a:r>
                        <a:rPr lang="ru-RU" dirty="0" err="1"/>
                        <a:t>мероприятиий</a:t>
                      </a:r>
                      <a:endParaRPr lang="ru-RU" dirty="0"/>
                    </a:p>
                  </a:txBody>
                  <a:tcPr/>
                </a:tc>
                <a:tc>
                  <a:txBody>
                    <a:bodyPr/>
                    <a:lstStyle/>
                    <a:p>
                      <a:r>
                        <a:rPr lang="ru-RU" dirty="0"/>
                        <a:t>Срок исполнения</a:t>
                      </a:r>
                    </a:p>
                  </a:txBody>
                  <a:tcPr/>
                </a:tc>
                <a:tc>
                  <a:txBody>
                    <a:bodyPr/>
                    <a:lstStyle/>
                    <a:p>
                      <a:r>
                        <a:rPr lang="ru-RU" dirty="0"/>
                        <a:t>Исполнитель</a:t>
                      </a:r>
                    </a:p>
                  </a:txBody>
                  <a:tcPr/>
                </a:tc>
                <a:tc>
                  <a:txBody>
                    <a:bodyPr/>
                    <a:lstStyle/>
                    <a:p>
                      <a:r>
                        <a:rPr lang="ru-RU" dirty="0"/>
                        <a:t>Контроль </a:t>
                      </a:r>
                    </a:p>
                  </a:txBody>
                  <a:tcPr/>
                </a:tc>
                <a:extLst>
                  <a:ext uri="{0D108BD9-81ED-4DB2-BD59-A6C34878D82A}">
                    <a16:rowId xmlns:a16="http://schemas.microsoft.com/office/drawing/2014/main" xmlns="" val="10000"/>
                  </a:ext>
                </a:extLst>
              </a:tr>
              <a:tr h="1005792">
                <a:tc>
                  <a:txBody>
                    <a:bodyPr/>
                    <a:lstStyle/>
                    <a:p>
                      <a:r>
                        <a:rPr lang="ru-RU"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latin typeface="Times New Roman" pitchFamily="18" charset="0"/>
                          <a:cs typeface="Times New Roman" pitchFamily="18" charset="0"/>
                        </a:rPr>
                        <a:t>Установление прикроватных </a:t>
                      </a:r>
                      <a:r>
                        <a:rPr lang="ru-RU" sz="1800" dirty="0" err="1">
                          <a:latin typeface="Times New Roman" pitchFamily="18" charset="0"/>
                          <a:cs typeface="Times New Roman" pitchFamily="18" charset="0"/>
                        </a:rPr>
                        <a:t>диспенсеров</a:t>
                      </a:r>
                      <a:r>
                        <a:rPr lang="ru-RU" sz="1800" dirty="0">
                          <a:latin typeface="Times New Roman" pitchFamily="18" charset="0"/>
                          <a:cs typeface="Times New Roman" pitchFamily="18" charset="0"/>
                        </a:rPr>
                        <a:t> для кожных антисептиков в инфекционных стационарах</a:t>
                      </a:r>
                      <a:r>
                        <a:rPr lang="ru-RU" sz="1800" baseline="0" dirty="0">
                          <a:latin typeface="Times New Roman" pitchFamily="18" charset="0"/>
                          <a:cs typeface="Times New Roman" pitchFamily="18" charset="0"/>
                        </a:rPr>
                        <a:t>  в  </a:t>
                      </a:r>
                      <a:r>
                        <a:rPr lang="ru-RU" sz="1800" baseline="0" dirty="0" err="1">
                          <a:latin typeface="Times New Roman" pitchFamily="18" charset="0"/>
                          <a:cs typeface="Times New Roman" pitchFamily="18" charset="0"/>
                        </a:rPr>
                        <a:t>Костанайской</a:t>
                      </a:r>
                      <a:r>
                        <a:rPr lang="ru-RU" sz="1800" baseline="0" dirty="0">
                          <a:latin typeface="Times New Roman" pitchFamily="18" charset="0"/>
                          <a:cs typeface="Times New Roman" pitchFamily="18" charset="0"/>
                        </a:rPr>
                        <a:t> ОБ</a:t>
                      </a:r>
                      <a:endParaRPr lang="ru-RU" sz="1800" dirty="0">
                        <a:latin typeface="Times New Roman" pitchFamily="18" charset="0"/>
                        <a:cs typeface="Times New Roman" pitchFamily="18" charset="0"/>
                      </a:endParaRPr>
                    </a:p>
                    <a:p>
                      <a:endParaRPr lang="ru-RU" dirty="0"/>
                    </a:p>
                  </a:txBody>
                  <a:tcPr/>
                </a:tc>
                <a:tc>
                  <a:txBody>
                    <a:bodyPr/>
                    <a:lstStyle/>
                    <a:p>
                      <a:r>
                        <a:rPr lang="ru-RU" dirty="0"/>
                        <a:t>В течении 3 квартала 2022г</a:t>
                      </a:r>
                    </a:p>
                  </a:txBody>
                  <a:tcPr/>
                </a:tc>
                <a:tc>
                  <a:txBody>
                    <a:bodyPr/>
                    <a:lstStyle/>
                    <a:p>
                      <a:r>
                        <a:rPr lang="ru-RU" dirty="0"/>
                        <a:t>Гл. мс</a:t>
                      </a:r>
                      <a:r>
                        <a:rPr lang="kk-KZ" dirty="0"/>
                        <a:t>,гос закуп,врач эпидемиолог</a:t>
                      </a:r>
                      <a:endParaRPr lang="ru-RU" dirty="0"/>
                    </a:p>
                  </a:txBody>
                  <a:tcPr/>
                </a:tc>
                <a:tc>
                  <a:txBody>
                    <a:bodyPr/>
                    <a:lstStyle/>
                    <a:p>
                      <a:r>
                        <a:rPr lang="kk-KZ" dirty="0"/>
                        <a:t>Руководитель</a:t>
                      </a:r>
                      <a:endParaRPr lang="ru-RU" dirty="0"/>
                    </a:p>
                  </a:txBody>
                  <a:tcPr/>
                </a:tc>
                <a:extLst>
                  <a:ext uri="{0D108BD9-81ED-4DB2-BD59-A6C34878D82A}">
                    <a16:rowId xmlns:a16="http://schemas.microsoft.com/office/drawing/2014/main" xmlns="" val="10001"/>
                  </a:ext>
                </a:extLst>
              </a:tr>
              <a:tr h="1005792">
                <a:tc>
                  <a:txBody>
                    <a:bodyPr/>
                    <a:lstStyle/>
                    <a:p>
                      <a:r>
                        <a:rPr lang="ru-RU"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latin typeface="Times New Roman" pitchFamily="18" charset="0"/>
                          <a:cs typeface="Times New Roman" pitchFamily="18" charset="0"/>
                        </a:rPr>
                        <a:t>Установление в ПИН  ЦГКИОВ над раковиной - настенного </a:t>
                      </a:r>
                      <a:r>
                        <a:rPr lang="ru-RU" sz="1800" dirty="0" err="1">
                          <a:latin typeface="Times New Roman" pitchFamily="18" charset="0"/>
                          <a:cs typeface="Times New Roman" pitchFamily="18" charset="0"/>
                        </a:rPr>
                        <a:t>диспенсера</a:t>
                      </a:r>
                      <a:r>
                        <a:rPr lang="ru-RU" sz="1800" dirty="0">
                          <a:latin typeface="Times New Roman" pitchFamily="18" charset="0"/>
                          <a:cs typeface="Times New Roman" pitchFamily="18" charset="0"/>
                        </a:rPr>
                        <a:t> для кожного антисептика.</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В течении 3 квартала 2022г</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Гл. мс</a:t>
                      </a:r>
                      <a:r>
                        <a:rPr lang="kk-KZ" dirty="0"/>
                        <a:t>,гос закуп,врач эпидемиолог</a:t>
                      </a:r>
                      <a:endParaRPr lang="ru-RU" dirty="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dirty="0"/>
                        <a:t>Руководитель</a:t>
                      </a:r>
                      <a:endParaRPr lang="ru-RU" dirty="0"/>
                    </a:p>
                    <a:p>
                      <a:endParaRPr lang="ru-RU" dirty="0"/>
                    </a:p>
                  </a:txBody>
                  <a:tcPr/>
                </a:tc>
                <a:extLst>
                  <a:ext uri="{0D108BD9-81ED-4DB2-BD59-A6C34878D82A}">
                    <a16:rowId xmlns:a16="http://schemas.microsoft.com/office/drawing/2014/main" xmlns="" val="10002"/>
                  </a:ext>
                </a:extLst>
              </a:tr>
              <a:tr h="1005792">
                <a:tc>
                  <a:txBody>
                    <a:bodyPr/>
                    <a:lstStyle/>
                    <a:p>
                      <a:r>
                        <a:rPr lang="ru-RU"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latin typeface="Times New Roman" pitchFamily="18" charset="0"/>
                          <a:cs typeface="Times New Roman" pitchFamily="18" charset="0"/>
                        </a:rPr>
                        <a:t>Установление в ПИН ЦГКИОВ  над раковиной - настенного </a:t>
                      </a:r>
                      <a:r>
                        <a:rPr lang="ru-RU" sz="1800" dirty="0" err="1">
                          <a:latin typeface="Times New Roman" pitchFamily="18" charset="0"/>
                          <a:cs typeface="Times New Roman" pitchFamily="18" charset="0"/>
                        </a:rPr>
                        <a:t>диспенсера</a:t>
                      </a:r>
                      <a:r>
                        <a:rPr lang="ru-RU" sz="1800" dirty="0">
                          <a:latin typeface="Times New Roman" pitchFamily="18" charset="0"/>
                          <a:cs typeface="Times New Roman" pitchFamily="18" charset="0"/>
                        </a:rPr>
                        <a:t> для кожного антисептика.</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В течении 3 квартала 2022г</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Гл. мс</a:t>
                      </a:r>
                      <a:r>
                        <a:rPr lang="kk-KZ" dirty="0"/>
                        <a:t>,гос закуп,врач эпидемиолог</a:t>
                      </a:r>
                      <a:endParaRPr lang="ru-RU" dirty="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dirty="0"/>
                        <a:t>Руководитель</a:t>
                      </a:r>
                      <a:endParaRPr lang="ru-RU" dirty="0"/>
                    </a:p>
                    <a:p>
                      <a:endParaRPr lang="ru-RU" dirty="0"/>
                    </a:p>
                  </a:txBody>
                  <a:tcPr/>
                </a:tc>
                <a:extLst>
                  <a:ext uri="{0D108BD9-81ED-4DB2-BD59-A6C34878D82A}">
                    <a16:rowId xmlns:a16="http://schemas.microsoft.com/office/drawing/2014/main" xmlns="" val="10003"/>
                  </a:ext>
                </a:extLst>
              </a:tr>
              <a:tr h="1934215">
                <a:tc>
                  <a:txBody>
                    <a:bodyPr/>
                    <a:lstStyle/>
                    <a:p>
                      <a:r>
                        <a:rPr lang="ru-RU" dirty="0"/>
                        <a:t>4</a:t>
                      </a:r>
                    </a:p>
                    <a:p>
                      <a:endParaRPr lang="ru-RU" dirty="0"/>
                    </a:p>
                    <a:p>
                      <a:endParaRPr lang="ru-RU" dirty="0"/>
                    </a:p>
                    <a:p>
                      <a:endParaRPr lang="ru-RU" dirty="0"/>
                    </a:p>
                    <a:p>
                      <a:endParaRPr lang="ru-RU" dirty="0"/>
                    </a:p>
                    <a:p>
                      <a:r>
                        <a:rPr lang="ru-RU"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latin typeface="Times New Roman" pitchFamily="18" charset="0"/>
                          <a:cs typeface="Times New Roman" pitchFamily="18" charset="0"/>
                        </a:rPr>
                        <a:t>Постоянное </a:t>
                      </a:r>
                      <a:r>
                        <a:rPr lang="ru-RU" sz="1800" dirty="0" err="1">
                          <a:latin typeface="Times New Roman" pitchFamily="18" charset="0"/>
                          <a:cs typeface="Times New Roman" pitchFamily="18" charset="0"/>
                        </a:rPr>
                        <a:t>мониторирование</a:t>
                      </a:r>
                      <a:r>
                        <a:rPr lang="ru-RU" sz="1800" dirty="0">
                          <a:latin typeface="Times New Roman" pitchFamily="18" charset="0"/>
                          <a:cs typeface="Times New Roman" pitchFamily="18" charset="0"/>
                        </a:rPr>
                        <a:t> соблюдения гигиены рук сотрудниками и проведение мероприятий по  их  результатам</a:t>
                      </a:r>
                      <a:r>
                        <a:rPr lang="ru-RU" sz="1800" baseline="0" dirty="0">
                          <a:latin typeface="Times New Roman" pitchFamily="18" charset="0"/>
                          <a:cs typeface="Times New Roman" pitchFamily="18" charset="0"/>
                        </a:rPr>
                        <a:t> во всех  МО</a:t>
                      </a:r>
                      <a:endParaRPr lang="ru-RU" sz="1800" dirty="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latin typeface="Times New Roman" pitchFamily="18" charset="0"/>
                          <a:cs typeface="Times New Roman" pitchFamily="18" charset="0"/>
                        </a:rPr>
                        <a:t>Обучение и проверка уровня знания по гигиене рук вновь поступающих на работу лиц</a:t>
                      </a:r>
                      <a:r>
                        <a:rPr lang="ru-RU" sz="1800" baseline="0" dirty="0">
                          <a:latin typeface="Times New Roman" pitchFamily="18" charset="0"/>
                          <a:cs typeface="Times New Roman" pitchFamily="18" charset="0"/>
                        </a:rPr>
                        <a:t> во всех  МО</a:t>
                      </a:r>
                      <a:endParaRPr lang="ru-RU" sz="1800" dirty="0">
                        <a:latin typeface="Times New Roman" pitchFamily="18" charset="0"/>
                        <a:cs typeface="Times New Roman" pitchFamily="18" charset="0"/>
                      </a:endParaRPr>
                    </a:p>
                    <a:p>
                      <a:endParaRPr lang="ru-RU" dirty="0"/>
                    </a:p>
                  </a:txBody>
                  <a:tcPr/>
                </a:tc>
                <a:tc>
                  <a:txBody>
                    <a:bodyPr/>
                    <a:lstStyle/>
                    <a:p>
                      <a:r>
                        <a:rPr lang="ru-RU" dirty="0"/>
                        <a:t>Август 2022г</a:t>
                      </a:r>
                    </a:p>
                    <a:p>
                      <a:endParaRPr lang="ru-RU" dirty="0"/>
                    </a:p>
                    <a:p>
                      <a:endParaRPr lang="ru-RU" dirty="0"/>
                    </a:p>
                    <a:p>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ru-RU" dirty="0"/>
                        <a:t>Август 2022г</a:t>
                      </a:r>
                    </a:p>
                    <a:p>
                      <a:endParaRPr lang="ru-RU" dirty="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Гл. мс</a:t>
                      </a:r>
                      <a:r>
                        <a:rPr lang="kk-KZ" dirty="0"/>
                        <a:t>,ст.мс,врач эпидемиолог</a:t>
                      </a:r>
                      <a:endParaRPr lang="ru-RU" dirty="0"/>
                    </a:p>
                    <a:p>
                      <a:endParaRPr lang="kk-KZ" dirty="0"/>
                    </a:p>
                    <a:p>
                      <a:pPr marL="0" marR="0" indent="0" algn="l" defTabSz="914400" rtl="0" eaLnBrk="1" fontAlgn="auto" latinLnBrk="0" hangingPunct="1">
                        <a:lnSpc>
                          <a:spcPct val="100000"/>
                        </a:lnSpc>
                        <a:spcBef>
                          <a:spcPts val="0"/>
                        </a:spcBef>
                        <a:spcAft>
                          <a:spcPts val="0"/>
                        </a:spcAft>
                        <a:buClrTx/>
                        <a:buSzTx/>
                        <a:buFontTx/>
                        <a:buNone/>
                        <a:tabLst/>
                        <a:defRPr/>
                      </a:pPr>
                      <a:r>
                        <a:rPr lang="ru-RU" dirty="0"/>
                        <a:t>Гл. мс</a:t>
                      </a:r>
                      <a:r>
                        <a:rPr lang="kk-KZ" dirty="0"/>
                        <a:t>,ст.мс,врач эпидемиолог</a:t>
                      </a:r>
                      <a:endParaRPr lang="ru-RU" dirty="0"/>
                    </a:p>
                    <a:p>
                      <a:endParaRPr lang="ru-RU" dirty="0"/>
                    </a:p>
                  </a:txBody>
                  <a:tcPr/>
                </a:tc>
                <a:tc>
                  <a:txBody>
                    <a:bodyPr/>
                    <a:lstStyle/>
                    <a:p>
                      <a:r>
                        <a:rPr lang="kk-KZ" dirty="0"/>
                        <a:t>Руководитель</a:t>
                      </a:r>
                      <a:endParaRPr lang="ru-RU" dirty="0"/>
                    </a:p>
                  </a:txBody>
                  <a:tcPr/>
                </a:tc>
                <a:extLst>
                  <a:ext uri="{0D108BD9-81ED-4DB2-BD59-A6C34878D82A}">
                    <a16:rowId xmlns:a16="http://schemas.microsoft.com/office/drawing/2014/main" xmlns="" val="10004"/>
                  </a:ext>
                </a:extLst>
              </a:tr>
            </a:tbl>
          </a:graphicData>
        </a:graphic>
      </p:graphicFrame>
      <p:graphicFrame>
        <p:nvGraphicFramePr>
          <p:cNvPr id="6" name="Таблица 5"/>
          <p:cNvGraphicFramePr>
            <a:graphicFrameLocks noGrp="1"/>
          </p:cNvGraphicFramePr>
          <p:nvPr/>
        </p:nvGraphicFramePr>
        <p:xfrm>
          <a:off x="440870" y="5568044"/>
          <a:ext cx="11478987" cy="1289956"/>
        </p:xfrm>
        <a:graphic>
          <a:graphicData uri="http://schemas.openxmlformats.org/drawingml/2006/table">
            <a:tbl>
              <a:tblPr/>
              <a:tblGrid>
                <a:gridCol w="11478987">
                  <a:extLst>
                    <a:ext uri="{9D8B030D-6E8A-4147-A177-3AD203B41FA5}">
                      <a16:colId xmlns:a16="http://schemas.microsoft.com/office/drawing/2014/main" xmlns="" val="20000"/>
                    </a:ext>
                  </a:extLst>
                </a:gridCol>
              </a:tblGrid>
              <a:tr h="1289956">
                <a:tc>
                  <a:txBody>
                    <a:bodyPr/>
                    <a:lstStyle/>
                    <a:p>
                      <a:r>
                        <a:rPr lang="kk-KZ" dirty="0"/>
                        <a:t>                                                                                                                                                                                                      Руководи</a:t>
                      </a:r>
                    </a:p>
                    <a:p>
                      <a:r>
                        <a:rPr lang="kk-KZ" dirty="0"/>
                        <a:t>                                                                                                                                                                                                        тель</a:t>
                      </a:r>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pic>
        <p:nvPicPr>
          <p:cNvPr id="7" name="Picture 2" descr="C:\Users\HP\Desktop\Без названия.png"/>
          <p:cNvPicPr>
            <a:picLocks noChangeAspect="1" noChangeArrowheads="1"/>
          </p:cNvPicPr>
          <p:nvPr/>
        </p:nvPicPr>
        <p:blipFill>
          <a:blip r:embed="rId2"/>
          <a:srcRect/>
          <a:stretch>
            <a:fillRect/>
          </a:stretch>
        </p:blipFill>
        <p:spPr bwMode="auto">
          <a:xfrm>
            <a:off x="10687072" y="255248"/>
            <a:ext cx="1127812" cy="114298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545726" y="1419422"/>
            <a:ext cx="10362528"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defRPr/>
            </a:pPr>
            <a:r>
              <a:rPr kumimoji="0" lang="kk-KZ" sz="1400" b="1"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ПРИКАЗ МО</a:t>
            </a:r>
            <a:endParaRPr kumimoji="0" lang="ru-RU" sz="1400" b="1"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Об утверждении </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Комплексного плана по «Гигиене рук»</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в медицинской организации</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В </a:t>
            </a:r>
            <a:r>
              <a:rPr kumimoji="0" lang="kk-KZ"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цел</a:t>
            </a:r>
            <a:r>
              <a:rPr kumimoji="0" lang="ru-RU" sz="14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ях</a:t>
            </a:r>
            <a:r>
              <a:rPr kumimoji="0" lang="ru-RU"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усиления</a:t>
            </a:r>
            <a:r>
              <a:rPr kumimoji="0" lang="kk-KZ"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профилакти</a:t>
            </a:r>
            <a:r>
              <a:rPr kumimoji="0" lang="ru-RU" sz="14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ческих</a:t>
            </a:r>
            <a:r>
              <a:rPr kumimoji="0" lang="ru-RU"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мероприятий, направленной на снижение</a:t>
            </a:r>
            <a:r>
              <a:rPr kumimoji="0" lang="kk-KZ"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ru-RU"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инфекции связанных с оказанием медицинской помощи в медицинской организации,</a:t>
            </a:r>
            <a:r>
              <a:rPr kumimoji="0" lang="kk-KZ"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kk-KZ" sz="1400" b="1"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ПРИКАЗЫВАЮ</a:t>
            </a:r>
            <a:r>
              <a:rPr kumimoji="0" lang="ru-RU" sz="1400" b="1"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1.Утвердить прилагаемые:</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Комплексный план по «Гигиене рук» согласно приложению №1 к настоящему приказу;</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перечень ситуаций с показаниями для обработки рук  согласно приложению №2 к настоящему приказу;</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индикаторы качества согласно приложению №3 к настоящему приказу;</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алгоритм обработки дозатора для жидкого мыла согласно приложению №4 к настоящему приказу. </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2. Руководителям структурных подразделений:</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обеспечить выполнение комплексного плана по «Гигиене рук»;</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своевременно проводить инструктаж вновь приступившим на работу лицам, а также вновь госпитализированным пациентам и его семье по гигиене рук с занесением данных обучения в соответствующие журналы (журнал по ТБ и инструктажа по инфекционной безопасности).</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3. Контроль за исполнением данного приказа возложить на зам. главного врача по ЛР МО. </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4. Настоящий приказ вступает в силу со дня подписания.</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Главный врач                                                       ФИО</a:t>
            </a:r>
            <a:endParaRPr kumimoji="0" lang="ru-RU"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4" name="Picture 2" descr="C:\Users\HP\Desktop\Без названия.png"/>
          <p:cNvPicPr>
            <a:picLocks noChangeAspect="1" noChangeArrowheads="1"/>
          </p:cNvPicPr>
          <p:nvPr/>
        </p:nvPicPr>
        <p:blipFill>
          <a:blip r:embed="rId2"/>
          <a:srcRect/>
          <a:stretch>
            <a:fillRect/>
          </a:stretch>
        </p:blipFill>
        <p:spPr bwMode="auto">
          <a:xfrm>
            <a:off x="10687072" y="255248"/>
            <a:ext cx="1127812" cy="1142984"/>
          </a:xfrm>
          <a:prstGeom prst="rect">
            <a:avLst/>
          </a:prstGeom>
          <a:noFill/>
        </p:spPr>
      </p:pic>
    </p:spTree>
    <p:extLst>
      <p:ext uri="{BB962C8B-B14F-4D97-AF65-F5344CB8AC3E}">
        <p14:creationId xmlns:p14="http://schemas.microsoft.com/office/powerpoint/2010/main" val="3432665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9523" y="-14397"/>
            <a:ext cx="10915650" cy="1325563"/>
          </a:xfrm>
        </p:spPr>
        <p:txBody>
          <a:bodyPr>
            <a:normAutofit/>
          </a:bodyPr>
          <a:lstStyle/>
          <a:p>
            <a:pPr algn="r"/>
            <a:r>
              <a:rPr lang="ru-RU" sz="2400" b="1" dirty="0">
                <a:latin typeface="Times New Roman" pitchFamily="18" charset="0"/>
                <a:cs typeface="Times New Roman" pitchFamily="18" charset="0"/>
              </a:rPr>
              <a:t>Приложение №1</a:t>
            </a:r>
            <a:br>
              <a:rPr lang="ru-RU" sz="2400" b="1" dirty="0">
                <a:latin typeface="Times New Roman" pitchFamily="18" charset="0"/>
                <a:cs typeface="Times New Roman" pitchFamily="18" charset="0"/>
              </a:rPr>
            </a:br>
            <a:r>
              <a:rPr lang="ru-RU" sz="2400" b="1" dirty="0">
                <a:latin typeface="Times New Roman" pitchFamily="18" charset="0"/>
                <a:cs typeface="Times New Roman" pitchFamily="18" charset="0"/>
              </a:rPr>
              <a:t>к Приказу</a:t>
            </a:r>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85750" y="1327287"/>
          <a:ext cx="11563350" cy="5530713"/>
        </p:xfrm>
        <a:graphic>
          <a:graphicData uri="http://schemas.openxmlformats.org/drawingml/2006/table">
            <a:tbl>
              <a:tblPr firstRow="1" bandRow="1">
                <a:tableStyleId>{5C22544A-7EE6-4342-B048-85BDC9FD1C3A}</a:tableStyleId>
              </a:tblPr>
              <a:tblGrid>
                <a:gridCol w="323850">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gridCol w="3642360">
                  <a:extLst>
                    <a:ext uri="{9D8B030D-6E8A-4147-A177-3AD203B41FA5}">
                      <a16:colId xmlns:a16="http://schemas.microsoft.com/office/drawing/2014/main" xmlns="" val="20002"/>
                    </a:ext>
                  </a:extLst>
                </a:gridCol>
                <a:gridCol w="2312670">
                  <a:extLst>
                    <a:ext uri="{9D8B030D-6E8A-4147-A177-3AD203B41FA5}">
                      <a16:colId xmlns:a16="http://schemas.microsoft.com/office/drawing/2014/main" xmlns="" val="20003"/>
                    </a:ext>
                  </a:extLst>
                </a:gridCol>
                <a:gridCol w="2312670">
                  <a:extLst>
                    <a:ext uri="{9D8B030D-6E8A-4147-A177-3AD203B41FA5}">
                      <a16:colId xmlns:a16="http://schemas.microsoft.com/office/drawing/2014/main" xmlns="" val="20004"/>
                    </a:ext>
                  </a:extLst>
                </a:gridCol>
              </a:tblGrid>
              <a:tr h="210149">
                <a:tc>
                  <a:txBody>
                    <a:bodyPr/>
                    <a:lstStyle/>
                    <a:p>
                      <a:pPr algn="ctr">
                        <a:lnSpc>
                          <a:spcPct val="115000"/>
                        </a:lnSpc>
                        <a:spcAft>
                          <a:spcPts val="0"/>
                        </a:spcAft>
                      </a:pPr>
                      <a:r>
                        <a:rPr lang="ru-RU" sz="1200" b="1" dirty="0">
                          <a:latin typeface="Times New Roman"/>
                          <a:ea typeface="Calibri"/>
                          <a:cs typeface="Times New Roman"/>
                        </a:rPr>
                        <a:t>№ </a:t>
                      </a:r>
                      <a:r>
                        <a:rPr lang="ru-RU" sz="1200" b="1" dirty="0" err="1">
                          <a:latin typeface="Times New Roman"/>
                          <a:ea typeface="Calibri"/>
                          <a:cs typeface="Times New Roman"/>
                        </a:rPr>
                        <a:t>п</a:t>
                      </a:r>
                      <a:r>
                        <a:rPr lang="ru-RU" sz="1200" b="1" dirty="0">
                          <a:latin typeface="Times New Roman"/>
                          <a:ea typeface="Calibri"/>
                          <a:cs typeface="Times New Roman"/>
                        </a:rPr>
                        <a:t>/</a:t>
                      </a:r>
                      <a:r>
                        <a:rPr lang="ru-RU" sz="1200" b="1" dirty="0" err="1">
                          <a:latin typeface="Times New Roman"/>
                          <a:ea typeface="Calibri"/>
                          <a:cs typeface="Times New Roman"/>
                        </a:rPr>
                        <a:t>п</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ru-RU" sz="1200" b="1" dirty="0">
                          <a:latin typeface="Times New Roman"/>
                          <a:ea typeface="Calibri"/>
                          <a:cs typeface="Times New Roman"/>
                        </a:rPr>
                        <a:t>Наименование раздела</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ru-RU" sz="1200" b="1">
                          <a:latin typeface="Times New Roman"/>
                          <a:ea typeface="Calibri"/>
                          <a:cs typeface="Times New Roman"/>
                        </a:rPr>
                        <a:t>Наименование мероприятий</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200" b="1">
                          <a:latin typeface="Times New Roman"/>
                          <a:ea typeface="Calibri"/>
                          <a:cs typeface="Times New Roman"/>
                        </a:rPr>
                        <a:t>Ответственные </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b="1" dirty="0">
                          <a:latin typeface="Times New Roman"/>
                          <a:ea typeface="Calibri"/>
                          <a:cs typeface="Times New Roman"/>
                        </a:rPr>
                        <a:t>Форма завершения</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217281">
                <a:tc>
                  <a:txBody>
                    <a:bodyPr/>
                    <a:lstStyle/>
                    <a:p>
                      <a:pPr>
                        <a:lnSpc>
                          <a:spcPct val="115000"/>
                        </a:lnSpc>
                        <a:spcAft>
                          <a:spcPts val="0"/>
                        </a:spcAft>
                      </a:pPr>
                      <a:r>
                        <a:rPr lang="ru-RU" sz="1200">
                          <a:latin typeface="Times New Roman"/>
                          <a:ea typeface="Calibri"/>
                          <a:cs typeface="Times New Roman"/>
                        </a:rPr>
                        <a:t>1</a:t>
                      </a:r>
                      <a:endParaRPr lang="ru-RU" sz="1100">
                        <a:latin typeface="Calibri"/>
                        <a:ea typeface="Calibri"/>
                        <a:cs typeface="Times New Roman"/>
                      </a:endParaRPr>
                    </a:p>
                  </a:txBody>
                  <a:tcPr marL="68580" marR="68580" marT="0" marB="0"/>
                </a:tc>
                <a:tc>
                  <a:txBody>
                    <a:bodyPr/>
                    <a:lstStyle/>
                    <a:p>
                      <a:pPr algn="just">
                        <a:lnSpc>
                          <a:spcPct val="115000"/>
                        </a:lnSpc>
                        <a:spcAft>
                          <a:spcPts val="0"/>
                        </a:spcAft>
                      </a:pPr>
                      <a:r>
                        <a:rPr lang="ru-RU" sz="1200" dirty="0">
                          <a:latin typeface="Times New Roman"/>
                          <a:ea typeface="Calibri"/>
                          <a:cs typeface="Times New Roman"/>
                        </a:rPr>
                        <a:t>Решить вопрос об обеспеченности медицинской организации в достаточном количестве дозаторами для антисептиков и жидкого мыла, а также антисептических средств, жидкого мыла.</a:t>
                      </a:r>
                      <a:r>
                        <a:rPr lang="ru-RU" sz="1200" baseline="0" dirty="0">
                          <a:latin typeface="Times New Roman"/>
                          <a:ea typeface="Calibri"/>
                          <a:cs typeface="Times New Roman"/>
                        </a:rPr>
                        <a:t> Установка прикроватных </a:t>
                      </a:r>
                      <a:r>
                        <a:rPr lang="ru-RU" sz="1200" baseline="0" dirty="0" err="1">
                          <a:latin typeface="Times New Roman"/>
                          <a:ea typeface="Calibri"/>
                          <a:cs typeface="Times New Roman"/>
                        </a:rPr>
                        <a:t>диспенсеров</a:t>
                      </a:r>
                      <a:r>
                        <a:rPr lang="ru-RU" sz="1200" baseline="0" dirty="0">
                          <a:latin typeface="Times New Roman"/>
                          <a:ea typeface="Calibri"/>
                          <a:cs typeface="Times New Roman"/>
                        </a:rPr>
                        <a:t> для кожного антисептика.</a:t>
                      </a:r>
                      <a:endParaRPr lang="ru-RU" sz="1100" dirty="0">
                        <a:latin typeface="Calibri"/>
                        <a:ea typeface="Calibri"/>
                        <a:cs typeface="Times New Roman"/>
                      </a:endParaRPr>
                    </a:p>
                  </a:txBody>
                  <a:tcPr marL="68580" marR="68580" marT="0" marB="0"/>
                </a:tc>
                <a:tc>
                  <a:txBody>
                    <a:bodyPr/>
                    <a:lstStyle/>
                    <a:p>
                      <a:pPr algn="just">
                        <a:lnSpc>
                          <a:spcPct val="115000"/>
                        </a:lnSpc>
                        <a:spcAft>
                          <a:spcPts val="0"/>
                        </a:spcAft>
                      </a:pPr>
                      <a:r>
                        <a:rPr lang="ru-RU" sz="1200" dirty="0">
                          <a:latin typeface="Times New Roman"/>
                          <a:ea typeface="Calibri"/>
                          <a:cs typeface="Times New Roman"/>
                        </a:rPr>
                        <a:t>1) провести расчет потребности в дозаторах для антисептиков, антисептических средствах, жидкого мыла на месяц, на год в разрезе каждого структурного подразделения. </a:t>
                      </a:r>
                      <a:endParaRPr lang="ru-RU" sz="1100" dirty="0">
                        <a:latin typeface="Calibri"/>
                        <a:ea typeface="Calibri"/>
                        <a:cs typeface="Times New Roman"/>
                      </a:endParaRPr>
                    </a:p>
                    <a:p>
                      <a:pPr algn="just">
                        <a:lnSpc>
                          <a:spcPct val="115000"/>
                        </a:lnSpc>
                        <a:spcAft>
                          <a:spcPts val="0"/>
                        </a:spcAft>
                      </a:pPr>
                      <a:r>
                        <a:rPr lang="ru-RU" sz="1200" dirty="0">
                          <a:latin typeface="Times New Roman"/>
                          <a:ea typeface="Calibri"/>
                          <a:cs typeface="Times New Roman"/>
                        </a:rPr>
                        <a:t>2) заявка (количество определяется из проведенного расчета) на дозаторы, антисептики подается в аптеку </a:t>
                      </a:r>
                      <a:r>
                        <a:rPr lang="ru-RU" sz="1200" dirty="0" err="1">
                          <a:latin typeface="Times New Roman"/>
                          <a:ea typeface="Calibri"/>
                          <a:cs typeface="Times New Roman"/>
                        </a:rPr>
                        <a:t>и\или</a:t>
                      </a:r>
                      <a:r>
                        <a:rPr lang="ru-RU" sz="1200" dirty="0">
                          <a:latin typeface="Times New Roman"/>
                          <a:ea typeface="Calibri"/>
                          <a:cs typeface="Times New Roman"/>
                        </a:rPr>
                        <a:t> отдел закупок.</a:t>
                      </a:r>
                      <a:r>
                        <a:rPr lang="ru-RU" sz="1200" dirty="0">
                          <a:solidFill>
                            <a:srgbClr val="FF0000"/>
                          </a:solidFill>
                          <a:latin typeface="Times New Roman"/>
                          <a:ea typeface="Calibri"/>
                          <a:cs typeface="Times New Roman"/>
                        </a:rPr>
                        <a:t> </a:t>
                      </a:r>
                      <a:r>
                        <a:rPr lang="ru-RU" sz="1200" dirty="0">
                          <a:latin typeface="Times New Roman"/>
                          <a:ea typeface="Calibri"/>
                          <a:cs typeface="Times New Roman"/>
                        </a:rPr>
                        <a:t>Средства выдаются со склада аптеки по требованию с отделений 1 раза в месяц (согласно потребности).</a:t>
                      </a:r>
                      <a:endParaRPr lang="ru-RU" sz="1100" dirty="0">
                        <a:latin typeface="Calibri"/>
                        <a:ea typeface="Calibri"/>
                        <a:cs typeface="Times New Roman"/>
                      </a:endParaRPr>
                    </a:p>
                    <a:p>
                      <a:pPr algn="just">
                        <a:lnSpc>
                          <a:spcPct val="115000"/>
                        </a:lnSpc>
                        <a:spcAft>
                          <a:spcPts val="0"/>
                        </a:spcAft>
                      </a:pPr>
                      <a:r>
                        <a:rPr lang="ru-RU" sz="1200" dirty="0">
                          <a:latin typeface="Times New Roman"/>
                          <a:ea typeface="Calibri"/>
                          <a:cs typeface="Times New Roman"/>
                        </a:rPr>
                        <a:t>3) заявка на жидкое мыло подается  руководителю МО, и по приобретению выдается через склад предметов общего потребления (</a:t>
                      </a:r>
                      <a:r>
                        <a:rPr lang="ru-RU" sz="1200" dirty="0" err="1">
                          <a:latin typeface="Times New Roman"/>
                          <a:ea typeface="Calibri"/>
                          <a:cs typeface="Times New Roman"/>
                        </a:rPr>
                        <a:t>хозсклад</a:t>
                      </a:r>
                      <a:r>
                        <a:rPr lang="ru-RU" sz="1200" dirty="0">
                          <a:latin typeface="Times New Roman"/>
                          <a:ea typeface="Calibri"/>
                          <a:cs typeface="Times New Roman"/>
                        </a:rPr>
                        <a:t>)</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Старшие медицинские сестра</a:t>
                      </a:r>
                      <a:endParaRPr lang="ru-RU" sz="1100" dirty="0">
                        <a:latin typeface="Calibri"/>
                        <a:ea typeface="Calibri"/>
                        <a:cs typeface="Times New Roman"/>
                      </a:endParaRPr>
                    </a:p>
                    <a:p>
                      <a:pPr>
                        <a:lnSpc>
                          <a:spcPct val="115000"/>
                        </a:lnSpc>
                        <a:spcAft>
                          <a:spcPts val="0"/>
                        </a:spcAft>
                      </a:pPr>
                      <a:r>
                        <a:rPr lang="ru-RU" sz="1200" dirty="0">
                          <a:latin typeface="Times New Roman"/>
                          <a:ea typeface="Calibri"/>
                          <a:cs typeface="Times New Roman"/>
                        </a:rPr>
                        <a:t>Отдел закупок, аптека (выдача антисептиков), завскладом </a:t>
                      </a:r>
                      <a:r>
                        <a:rPr lang="ru-RU" sz="1200" dirty="0" err="1">
                          <a:latin typeface="Times New Roman"/>
                          <a:ea typeface="Calibri"/>
                          <a:cs typeface="Times New Roman"/>
                        </a:rPr>
                        <a:t>хозсклада</a:t>
                      </a:r>
                      <a:r>
                        <a:rPr lang="ru-RU" sz="1200" dirty="0">
                          <a:latin typeface="Times New Roman"/>
                          <a:ea typeface="Calibri"/>
                          <a:cs typeface="Times New Roman"/>
                        </a:rPr>
                        <a:t> (выдача жидкого мыла)</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Наличие подтверждающего документа по потребности в дозаторах для антисептиков, жидкого мыла и антисептических средств в структурном подразделении.</a:t>
                      </a:r>
                      <a:endParaRPr lang="ru-RU" sz="1100" dirty="0">
                        <a:latin typeface="Calibri"/>
                        <a:ea typeface="Calibri"/>
                        <a:cs typeface="Times New Roman"/>
                      </a:endParaRPr>
                    </a:p>
                    <a:p>
                      <a:pPr>
                        <a:lnSpc>
                          <a:spcPct val="115000"/>
                        </a:lnSpc>
                        <a:spcAft>
                          <a:spcPts val="0"/>
                        </a:spcAft>
                      </a:pPr>
                      <a:r>
                        <a:rPr lang="ru-RU" sz="1200" dirty="0">
                          <a:latin typeface="Times New Roman"/>
                          <a:ea typeface="Calibri"/>
                          <a:cs typeface="Times New Roman"/>
                        </a:rPr>
                        <a:t>Главная медицинская сестра  осуществляют свод потребности и распределения указанного в целом по МО. В структурных подразделениях в необходимых местах  установлены дозаторы для антисептиков и жидкого мыла.</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1471044">
                <a:tc>
                  <a:txBody>
                    <a:bodyPr/>
                    <a:lstStyle/>
                    <a:p>
                      <a:pPr>
                        <a:lnSpc>
                          <a:spcPct val="115000"/>
                        </a:lnSpc>
                        <a:spcAft>
                          <a:spcPts val="0"/>
                        </a:spcAft>
                      </a:pPr>
                      <a:r>
                        <a:rPr lang="ru-RU" sz="1200">
                          <a:latin typeface="Times New Roman"/>
                          <a:ea typeface="Calibri"/>
                          <a:cs typeface="Times New Roman"/>
                        </a:rPr>
                        <a:t>2</a:t>
                      </a:r>
                      <a:endParaRPr lang="ru-RU" sz="1100">
                        <a:latin typeface="Calibri"/>
                        <a:ea typeface="Calibri"/>
                        <a:cs typeface="Times New Roman"/>
                      </a:endParaRPr>
                    </a:p>
                  </a:txBody>
                  <a:tcPr marL="68580" marR="68580" marT="0" marB="0"/>
                </a:tc>
                <a:tc>
                  <a:txBody>
                    <a:bodyPr/>
                    <a:lstStyle/>
                    <a:p>
                      <a:pPr algn="just">
                        <a:lnSpc>
                          <a:spcPct val="115000"/>
                        </a:lnSpc>
                        <a:spcAft>
                          <a:spcPts val="0"/>
                        </a:spcAft>
                      </a:pPr>
                      <a:r>
                        <a:rPr lang="ru-RU" sz="1200" dirty="0">
                          <a:latin typeface="Times New Roman"/>
                          <a:ea typeface="Calibri"/>
                          <a:cs typeface="Times New Roman"/>
                        </a:rPr>
                        <a:t>Обеспечение структурных подразделений методическими руководствами, инструкциями, правилами, наглядными материалами по гигиене рук</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1) разработка наглядных пособий по гигиене рук;</a:t>
                      </a:r>
                      <a:endParaRPr lang="ru-RU" sz="1100" dirty="0">
                        <a:latin typeface="Calibri"/>
                        <a:ea typeface="Calibri"/>
                        <a:cs typeface="Times New Roman"/>
                      </a:endParaRPr>
                    </a:p>
                    <a:p>
                      <a:pPr>
                        <a:lnSpc>
                          <a:spcPct val="115000"/>
                        </a:lnSpc>
                        <a:spcAft>
                          <a:spcPts val="0"/>
                        </a:spcAft>
                      </a:pPr>
                      <a:r>
                        <a:rPr lang="ru-RU" sz="1200" dirty="0">
                          <a:latin typeface="Times New Roman"/>
                          <a:ea typeface="Calibri"/>
                          <a:cs typeface="Times New Roman"/>
                        </a:rPr>
                        <a:t>2) материалы обновлять по мере необходимости;</a:t>
                      </a:r>
                      <a:endParaRPr lang="ru-RU" sz="1100" dirty="0">
                        <a:latin typeface="Calibri"/>
                        <a:ea typeface="Calibri"/>
                        <a:cs typeface="Times New Roman"/>
                      </a:endParaRPr>
                    </a:p>
                    <a:p>
                      <a:pPr>
                        <a:spcAft>
                          <a:spcPts val="0"/>
                        </a:spcAft>
                      </a:pPr>
                      <a:r>
                        <a:rPr lang="ru-RU" sz="1200" dirty="0">
                          <a:latin typeface="Times New Roman"/>
                          <a:ea typeface="Calibri"/>
                          <a:cs typeface="Times New Roman"/>
                        </a:rPr>
                        <a:t>4) сотрудничество с МО по формированию</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Отдел качества и безопасности пациента</a:t>
                      </a:r>
                    </a:p>
                    <a:p>
                      <a:pPr>
                        <a:lnSpc>
                          <a:spcPct val="115000"/>
                        </a:lnSpc>
                        <a:spcAft>
                          <a:spcPts val="0"/>
                        </a:spcAft>
                      </a:pPr>
                      <a:r>
                        <a:rPr lang="ru-RU" sz="1200" dirty="0">
                          <a:latin typeface="Times New Roman"/>
                          <a:ea typeface="Calibri"/>
                          <a:cs typeface="Times New Roman"/>
                        </a:rPr>
                        <a:t>Врач</a:t>
                      </a:r>
                      <a:r>
                        <a:rPr lang="ru-RU" sz="1200" baseline="0" dirty="0">
                          <a:latin typeface="Times New Roman"/>
                          <a:ea typeface="Calibri"/>
                          <a:cs typeface="Times New Roman"/>
                        </a:rPr>
                        <a:t> эпидемиолог</a:t>
                      </a:r>
                      <a:endParaRPr lang="ru-RU" sz="1100" dirty="0">
                        <a:latin typeface="Calibri"/>
                        <a:ea typeface="Calibri"/>
                        <a:cs typeface="Times New Roman"/>
                      </a:endParaRPr>
                    </a:p>
                    <a:p>
                      <a:pPr>
                        <a:lnSpc>
                          <a:spcPct val="115000"/>
                        </a:lnSpc>
                        <a:spcAft>
                          <a:spcPts val="0"/>
                        </a:spcAft>
                      </a:pPr>
                      <a:r>
                        <a:rPr lang="ru-RU" sz="1200" dirty="0">
                          <a:latin typeface="Times New Roman"/>
                          <a:ea typeface="Calibri"/>
                          <a:cs typeface="Times New Roman"/>
                        </a:rPr>
                        <a:t>Главная медицинская сестра</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Вывешены инструкции по применению антисептиков и техники мытья рук возле каждого дозатора для антисептиков; </a:t>
                      </a:r>
                      <a:endParaRPr lang="ru-RU" sz="1100" dirty="0">
                        <a:latin typeface="Calibri"/>
                        <a:ea typeface="Calibri"/>
                        <a:cs typeface="Times New Roman"/>
                      </a:endParaRPr>
                    </a:p>
                    <a:p>
                      <a:pPr>
                        <a:lnSpc>
                          <a:spcPct val="115000"/>
                        </a:lnSpc>
                        <a:spcAft>
                          <a:spcPts val="0"/>
                        </a:spcAft>
                      </a:pPr>
                      <a:r>
                        <a:rPr lang="ru-RU" sz="1200" dirty="0">
                          <a:latin typeface="Times New Roman"/>
                          <a:ea typeface="Calibri"/>
                          <a:cs typeface="Times New Roman"/>
                        </a:rPr>
                        <a:t>наличие других инструктивно-методических материалов для персонала и  пациентов. </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sp>
        <p:nvSpPr>
          <p:cNvPr id="5" name="Прямоугольник 4"/>
          <p:cNvSpPr/>
          <p:nvPr/>
        </p:nvSpPr>
        <p:spPr>
          <a:xfrm>
            <a:off x="0" y="252116"/>
            <a:ext cx="767020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Комплексный план </a:t>
            </a:r>
            <a:r>
              <a:rPr kumimoji="0" lang="kk-KZ"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по гигиене рук </a:t>
            </a:r>
            <a:r>
              <a:rPr kumimoji="0" lang="ru-RU"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для медицинской организации</a:t>
            </a:r>
            <a:endParaRPr kumimoji="0" lang="ru-RU"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2" descr="C:\Users\HP\Desktop\Без названия.png"/>
          <p:cNvPicPr>
            <a:picLocks noChangeAspect="1" noChangeArrowheads="1"/>
          </p:cNvPicPr>
          <p:nvPr/>
        </p:nvPicPr>
        <p:blipFill>
          <a:blip r:embed="rId3"/>
          <a:srcRect/>
          <a:stretch>
            <a:fillRect/>
          </a:stretch>
        </p:blipFill>
        <p:spPr bwMode="auto">
          <a:xfrm>
            <a:off x="10413402" y="28621"/>
            <a:ext cx="1127812" cy="1142984"/>
          </a:xfrm>
          <a:prstGeom prst="rect">
            <a:avLst/>
          </a:prstGeom>
          <a:noFill/>
        </p:spPr>
      </p:pic>
    </p:spTree>
    <p:extLst>
      <p:ext uri="{BB962C8B-B14F-4D97-AF65-F5344CB8AC3E}">
        <p14:creationId xmlns:p14="http://schemas.microsoft.com/office/powerpoint/2010/main" val="339330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36444" y="1413062"/>
          <a:ext cx="10896600" cy="5048250"/>
        </p:xfrm>
        <a:graphic>
          <a:graphicData uri="http://schemas.openxmlformats.org/drawingml/2006/table">
            <a:tbl>
              <a:tblPr firstRow="1" bandRow="1">
                <a:tableStyleId>{5C22544A-7EE6-4342-B048-85BDC9FD1C3A}</a:tableStyleId>
              </a:tblPr>
              <a:tblGrid>
                <a:gridCol w="340519">
                  <a:extLst>
                    <a:ext uri="{9D8B030D-6E8A-4147-A177-3AD203B41FA5}">
                      <a16:colId xmlns:a16="http://schemas.microsoft.com/office/drawing/2014/main" xmlns="" val="20000"/>
                    </a:ext>
                  </a:extLst>
                </a:gridCol>
                <a:gridCol w="3064669">
                  <a:extLst>
                    <a:ext uri="{9D8B030D-6E8A-4147-A177-3AD203B41FA5}">
                      <a16:colId xmlns:a16="http://schemas.microsoft.com/office/drawing/2014/main" xmlns="" val="20001"/>
                    </a:ext>
                  </a:extLst>
                </a:gridCol>
                <a:gridCol w="2528352">
                  <a:extLst>
                    <a:ext uri="{9D8B030D-6E8A-4147-A177-3AD203B41FA5}">
                      <a16:colId xmlns:a16="http://schemas.microsoft.com/office/drawing/2014/main" xmlns="" val="20002"/>
                    </a:ext>
                  </a:extLst>
                </a:gridCol>
                <a:gridCol w="2298501">
                  <a:extLst>
                    <a:ext uri="{9D8B030D-6E8A-4147-A177-3AD203B41FA5}">
                      <a16:colId xmlns:a16="http://schemas.microsoft.com/office/drawing/2014/main" xmlns="" val="20003"/>
                    </a:ext>
                  </a:extLst>
                </a:gridCol>
                <a:gridCol w="2664559">
                  <a:extLst>
                    <a:ext uri="{9D8B030D-6E8A-4147-A177-3AD203B41FA5}">
                      <a16:colId xmlns:a16="http://schemas.microsoft.com/office/drawing/2014/main" xmlns="" val="20004"/>
                    </a:ext>
                  </a:extLst>
                </a:gridCol>
              </a:tblGrid>
              <a:tr h="2114550">
                <a:tc>
                  <a:txBody>
                    <a:bodyPr/>
                    <a:lstStyle/>
                    <a:p>
                      <a:pPr>
                        <a:lnSpc>
                          <a:spcPct val="115000"/>
                        </a:lnSpc>
                        <a:spcAft>
                          <a:spcPts val="0"/>
                        </a:spcAft>
                      </a:pPr>
                      <a:r>
                        <a:rPr lang="ru-RU" sz="1200" dirty="0">
                          <a:latin typeface="Times New Roman"/>
                          <a:ea typeface="Calibri"/>
                          <a:cs typeface="Times New Roman"/>
                        </a:rPr>
                        <a:t>3</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Обучение персонала гигиене рук</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a:latin typeface="Times New Roman"/>
                          <a:ea typeface="Calibri"/>
                          <a:cs typeface="Times New Roman"/>
                        </a:rPr>
                        <a:t>Семинарские занятия  проводить 1 раз в квартал. </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Врач</a:t>
                      </a:r>
                      <a:r>
                        <a:rPr lang="ru-RU" sz="1200" baseline="0" dirty="0">
                          <a:latin typeface="Times New Roman"/>
                          <a:ea typeface="Calibri"/>
                          <a:cs typeface="Times New Roman"/>
                        </a:rPr>
                        <a:t> эпидемиолог, о</a:t>
                      </a:r>
                      <a:r>
                        <a:rPr lang="ru-RU" sz="1200" dirty="0">
                          <a:latin typeface="Times New Roman"/>
                          <a:ea typeface="Calibri"/>
                          <a:cs typeface="Times New Roman"/>
                        </a:rPr>
                        <a:t>тдел качества</a:t>
                      </a:r>
                      <a:endParaRPr lang="ru-RU" sz="1100" dirty="0">
                        <a:latin typeface="Calibri"/>
                        <a:ea typeface="Calibri"/>
                        <a:cs typeface="Times New Roman"/>
                      </a:endParaRPr>
                    </a:p>
                    <a:p>
                      <a:pPr>
                        <a:lnSpc>
                          <a:spcPct val="115000"/>
                        </a:lnSpc>
                        <a:spcAft>
                          <a:spcPts val="0"/>
                        </a:spcAft>
                      </a:pPr>
                      <a:r>
                        <a:rPr lang="ru-RU" sz="1200" dirty="0">
                          <a:latin typeface="Times New Roman"/>
                          <a:ea typeface="Calibri"/>
                          <a:cs typeface="Times New Roman"/>
                        </a:rPr>
                        <a:t>Руководители структурных подразделений</a:t>
                      </a:r>
                      <a:endParaRPr lang="ru-RU" sz="1100" dirty="0">
                        <a:latin typeface="Calibri"/>
                        <a:ea typeface="Calibri"/>
                        <a:cs typeface="Times New Roman"/>
                      </a:endParaRPr>
                    </a:p>
                    <a:p>
                      <a:pPr>
                        <a:lnSpc>
                          <a:spcPct val="115000"/>
                        </a:lnSpc>
                        <a:spcAft>
                          <a:spcPts val="0"/>
                        </a:spcAft>
                      </a:pPr>
                      <a:r>
                        <a:rPr lang="ru-RU" sz="1200" dirty="0">
                          <a:latin typeface="Times New Roman"/>
                          <a:ea typeface="Calibri"/>
                          <a:cs typeface="Times New Roman"/>
                        </a:rPr>
                        <a:t>Главная медицинская сестра</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В отделе качества, главной медицинской сестры и руководителей структурных подразделений имеется утвержденный план проведения семинарских занятий по гигиене рук.</a:t>
                      </a:r>
                      <a:endParaRPr lang="ru-RU" sz="1100" dirty="0">
                        <a:latin typeface="Calibri"/>
                        <a:ea typeface="Calibri"/>
                        <a:cs typeface="Times New Roman"/>
                      </a:endParaRPr>
                    </a:p>
                    <a:p>
                      <a:pPr>
                        <a:lnSpc>
                          <a:spcPct val="115000"/>
                        </a:lnSpc>
                        <a:spcAft>
                          <a:spcPts val="0"/>
                        </a:spcAft>
                      </a:pPr>
                      <a:r>
                        <a:rPr lang="ru-RU" sz="1200" dirty="0">
                          <a:latin typeface="Times New Roman"/>
                          <a:ea typeface="Calibri"/>
                          <a:cs typeface="Times New Roman"/>
                        </a:rPr>
                        <a:t>По проведенным семинарским занятиям ведутся протокола. </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543050">
                <a:tc>
                  <a:txBody>
                    <a:bodyPr/>
                    <a:lstStyle/>
                    <a:p>
                      <a:pPr>
                        <a:lnSpc>
                          <a:spcPct val="115000"/>
                        </a:lnSpc>
                        <a:spcAft>
                          <a:spcPts val="0"/>
                        </a:spcAft>
                      </a:pPr>
                      <a:r>
                        <a:rPr lang="ru-RU" sz="1200">
                          <a:latin typeface="Times New Roman"/>
                          <a:ea typeface="Calibri"/>
                          <a:cs typeface="Times New Roman"/>
                        </a:rPr>
                        <a:t>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Обучение пациента и его семьи вопросам гигиены рук </a:t>
                      </a:r>
                      <a:endParaRPr lang="ru-RU" sz="1100" dirty="0">
                        <a:latin typeface="Calibri"/>
                        <a:ea typeface="Calibri"/>
                        <a:cs typeface="Times New Roman"/>
                      </a:endParaRPr>
                    </a:p>
                  </a:txBody>
                  <a:tcPr marL="68580" marR="68580" marT="0" marB="0"/>
                </a:tc>
                <a:tc>
                  <a:txBody>
                    <a:bodyPr/>
                    <a:lstStyle/>
                    <a:p>
                      <a:pPr algn="just">
                        <a:lnSpc>
                          <a:spcPct val="115000"/>
                        </a:lnSpc>
                        <a:spcAft>
                          <a:spcPts val="0"/>
                        </a:spcAft>
                      </a:pPr>
                      <a:r>
                        <a:rPr lang="ru-RU" sz="1200" dirty="0">
                          <a:latin typeface="Times New Roman"/>
                          <a:ea typeface="Calibri"/>
                          <a:cs typeface="Times New Roman"/>
                        </a:rPr>
                        <a:t>Санитарно-просветительную работу и информирование проводить не реже 1 раз в неделю.</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Руководители структурных подразделений, старшие мед. сестра, лечащий врач, средний медперсонал</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В каждом структурном подразделении имеется журнал проведенных бесед, лекций с пациентами и его семьи который заполняется врачами, средним медицинским персоналом.</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1390650">
                <a:tc>
                  <a:txBody>
                    <a:bodyPr/>
                    <a:lstStyle/>
                    <a:p>
                      <a:pPr>
                        <a:lnSpc>
                          <a:spcPct val="115000"/>
                        </a:lnSpc>
                        <a:spcAft>
                          <a:spcPts val="0"/>
                        </a:spcAft>
                      </a:pPr>
                      <a:r>
                        <a:rPr lang="ru-RU" sz="1200">
                          <a:latin typeface="Times New Roman"/>
                          <a:ea typeface="Calibri"/>
                          <a:cs typeface="Times New Roman"/>
                        </a:rPr>
                        <a:t>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С учетом обеспеченности, а также имеющихся ресурсов пересмотреть и обновить алгоритмы, стандарты по гигиене рук.</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Разработать стандарты по необходимости</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Врач</a:t>
                      </a:r>
                      <a:r>
                        <a:rPr lang="ru-RU" sz="1200" baseline="0" dirty="0">
                          <a:latin typeface="Times New Roman"/>
                          <a:ea typeface="Calibri"/>
                          <a:cs typeface="Times New Roman"/>
                        </a:rPr>
                        <a:t> эпидемиолог, </a:t>
                      </a:r>
                      <a:r>
                        <a:rPr lang="ru-RU" sz="1200" dirty="0">
                          <a:latin typeface="Times New Roman"/>
                          <a:ea typeface="Calibri"/>
                          <a:cs typeface="Times New Roman"/>
                        </a:rPr>
                        <a:t>отдел качества, главная медицинская сестра</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Наличие утвержденных стандарта по гигиене рук и перечня ситуаций с показаниями для обработки рук .</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pic>
        <p:nvPicPr>
          <p:cNvPr id="3" name="Picture 2" descr="C:\Users\HP\Desktop\Без названия.png"/>
          <p:cNvPicPr>
            <a:picLocks noChangeAspect="1" noChangeArrowheads="1"/>
          </p:cNvPicPr>
          <p:nvPr/>
        </p:nvPicPr>
        <p:blipFill>
          <a:blip r:embed="rId2"/>
          <a:srcRect/>
          <a:stretch>
            <a:fillRect/>
          </a:stretch>
        </p:blipFill>
        <p:spPr bwMode="auto">
          <a:xfrm>
            <a:off x="10413402" y="28621"/>
            <a:ext cx="1127812" cy="1142984"/>
          </a:xfrm>
          <a:prstGeom prst="rect">
            <a:avLst/>
          </a:prstGeom>
          <a:noFill/>
        </p:spPr>
      </p:pic>
    </p:spTree>
    <p:extLst>
      <p:ext uri="{BB962C8B-B14F-4D97-AF65-F5344CB8AC3E}">
        <p14:creationId xmlns:p14="http://schemas.microsoft.com/office/powerpoint/2010/main" val="3234596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781273" y="1730829"/>
          <a:ext cx="10496549" cy="3069547"/>
        </p:xfrm>
        <a:graphic>
          <a:graphicData uri="http://schemas.openxmlformats.org/drawingml/2006/table">
            <a:tbl>
              <a:tblPr firstRow="1" bandRow="1">
                <a:tableStyleId>{5C22544A-7EE6-4342-B048-85BDC9FD1C3A}</a:tableStyleId>
              </a:tblPr>
              <a:tblGrid>
                <a:gridCol w="502611">
                  <a:extLst>
                    <a:ext uri="{9D8B030D-6E8A-4147-A177-3AD203B41FA5}">
                      <a16:colId xmlns:a16="http://schemas.microsoft.com/office/drawing/2014/main" xmlns="" val="20000"/>
                    </a:ext>
                  </a:extLst>
                </a:gridCol>
                <a:gridCol w="2862695">
                  <a:extLst>
                    <a:ext uri="{9D8B030D-6E8A-4147-A177-3AD203B41FA5}">
                      <a16:colId xmlns:a16="http://schemas.microsoft.com/office/drawing/2014/main" xmlns="" val="20001"/>
                    </a:ext>
                  </a:extLst>
                </a:gridCol>
                <a:gridCol w="2948961">
                  <a:extLst>
                    <a:ext uri="{9D8B030D-6E8A-4147-A177-3AD203B41FA5}">
                      <a16:colId xmlns:a16="http://schemas.microsoft.com/office/drawing/2014/main" xmlns="" val="20002"/>
                    </a:ext>
                  </a:extLst>
                </a:gridCol>
                <a:gridCol w="2091141">
                  <a:extLst>
                    <a:ext uri="{9D8B030D-6E8A-4147-A177-3AD203B41FA5}">
                      <a16:colId xmlns:a16="http://schemas.microsoft.com/office/drawing/2014/main" xmlns="" val="20003"/>
                    </a:ext>
                  </a:extLst>
                </a:gridCol>
                <a:gridCol w="2091141">
                  <a:extLst>
                    <a:ext uri="{9D8B030D-6E8A-4147-A177-3AD203B41FA5}">
                      <a16:colId xmlns:a16="http://schemas.microsoft.com/office/drawing/2014/main" xmlns="" val="20004"/>
                    </a:ext>
                  </a:extLst>
                </a:gridCol>
              </a:tblGrid>
              <a:tr h="1708145">
                <a:tc>
                  <a:txBody>
                    <a:bodyPr/>
                    <a:lstStyle/>
                    <a:p>
                      <a:pPr>
                        <a:lnSpc>
                          <a:spcPct val="115000"/>
                        </a:lnSpc>
                        <a:spcAft>
                          <a:spcPts val="0"/>
                        </a:spcAft>
                      </a:pPr>
                      <a:r>
                        <a:rPr lang="ru-RU" sz="1200" dirty="0">
                          <a:latin typeface="Times New Roman"/>
                          <a:ea typeface="Calibri"/>
                          <a:cs typeface="Times New Roman"/>
                        </a:rPr>
                        <a:t>6</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Проведение мониторинга наблюдений </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1) наблюдателям представлять отчеты по </a:t>
                      </a:r>
                      <a:r>
                        <a:rPr lang="ru-RU" sz="1200" dirty="0" err="1">
                          <a:latin typeface="Times New Roman"/>
                          <a:ea typeface="Calibri"/>
                          <a:cs typeface="Times New Roman"/>
                        </a:rPr>
                        <a:t>мониторированию</a:t>
                      </a:r>
                      <a:r>
                        <a:rPr lang="ru-RU" sz="1200" dirty="0">
                          <a:latin typeface="Times New Roman"/>
                          <a:ea typeface="Calibri"/>
                          <a:cs typeface="Times New Roman"/>
                        </a:rPr>
                        <a:t> 30 числа отчетного месяца;</a:t>
                      </a:r>
                      <a:endParaRPr lang="ru-RU" sz="1100" dirty="0">
                        <a:latin typeface="Calibri"/>
                        <a:ea typeface="Calibri"/>
                        <a:cs typeface="Times New Roman"/>
                      </a:endParaRPr>
                    </a:p>
                    <a:p>
                      <a:pPr>
                        <a:lnSpc>
                          <a:spcPct val="115000"/>
                        </a:lnSpc>
                        <a:spcAft>
                          <a:spcPts val="0"/>
                        </a:spcAft>
                      </a:pPr>
                      <a:r>
                        <a:rPr lang="ru-RU" sz="1200" dirty="0">
                          <a:latin typeface="Times New Roman"/>
                          <a:ea typeface="Calibri"/>
                          <a:cs typeface="Times New Roman"/>
                        </a:rPr>
                        <a:t>2) проводить анализ мониторинга 1 раз в месяц с предоставлением данных руководству.</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Группа наблюдателей</a:t>
                      </a:r>
                      <a:endParaRPr lang="ru-RU" sz="1100" dirty="0">
                        <a:latin typeface="Calibri"/>
                        <a:ea typeface="Calibri"/>
                        <a:cs typeface="Times New Roman"/>
                      </a:endParaRPr>
                    </a:p>
                    <a:p>
                      <a:pPr>
                        <a:lnSpc>
                          <a:spcPct val="115000"/>
                        </a:lnSpc>
                        <a:spcAft>
                          <a:spcPts val="0"/>
                        </a:spcAft>
                      </a:pPr>
                      <a:r>
                        <a:rPr lang="ru-RU" sz="1200" dirty="0">
                          <a:latin typeface="Times New Roman"/>
                          <a:ea typeface="Calibri"/>
                          <a:cs typeface="Times New Roman"/>
                        </a:rPr>
                        <a:t>Отдел качества</a:t>
                      </a:r>
                    </a:p>
                    <a:p>
                      <a:pPr>
                        <a:lnSpc>
                          <a:spcPct val="115000"/>
                        </a:lnSpc>
                        <a:spcAft>
                          <a:spcPts val="0"/>
                        </a:spcAft>
                      </a:pPr>
                      <a:r>
                        <a:rPr lang="ru-RU" sz="1200" dirty="0">
                          <a:latin typeface="Times New Roman"/>
                          <a:ea typeface="Calibri"/>
                          <a:cs typeface="Times New Roman"/>
                        </a:rPr>
                        <a:t>Врач</a:t>
                      </a:r>
                      <a:r>
                        <a:rPr lang="ru-RU" sz="1200" baseline="0" dirty="0">
                          <a:latin typeface="Times New Roman"/>
                          <a:ea typeface="Calibri"/>
                          <a:cs typeface="Times New Roman"/>
                        </a:rPr>
                        <a:t> эпидемиолог</a:t>
                      </a:r>
                      <a:endParaRPr lang="ru-RU" sz="12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Наблюдатели ведут учет и отчет о проделанной работе в динамике по результатам наблюдений. Имеются результаты анализа наблюдений.</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361402">
                <a:tc>
                  <a:txBody>
                    <a:bodyPr/>
                    <a:lstStyle/>
                    <a:p>
                      <a:pPr>
                        <a:lnSpc>
                          <a:spcPct val="115000"/>
                        </a:lnSpc>
                        <a:spcAft>
                          <a:spcPts val="0"/>
                        </a:spcAft>
                      </a:pPr>
                      <a:r>
                        <a:rPr lang="ru-RU" sz="1200" dirty="0">
                          <a:latin typeface="Times New Roman"/>
                          <a:ea typeface="Calibri"/>
                          <a:cs typeface="Times New Roman"/>
                        </a:rPr>
                        <a:t>7</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Микробиологический мониторинг рук</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Проводить лабораторный контроль за состоянием рук и качеством их обработки по утвержденному графику, согласно договору.</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Главная медицинская сестра</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latin typeface="Times New Roman"/>
                          <a:ea typeface="Calibri"/>
                          <a:cs typeface="Times New Roman"/>
                        </a:rPr>
                        <a:t>Главная медицинская сестра проводит анализ лабораторного контроля в разрезе структурных подразделений</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bl>
          </a:graphicData>
        </a:graphic>
      </p:graphicFrame>
      <p:pic>
        <p:nvPicPr>
          <p:cNvPr id="3" name="Picture 2" descr="C:\Users\HP\Desktop\Без названия.png"/>
          <p:cNvPicPr>
            <a:picLocks noChangeAspect="1" noChangeArrowheads="1"/>
          </p:cNvPicPr>
          <p:nvPr/>
        </p:nvPicPr>
        <p:blipFill>
          <a:blip r:embed="rId2"/>
          <a:srcRect/>
          <a:stretch>
            <a:fillRect/>
          </a:stretch>
        </p:blipFill>
        <p:spPr bwMode="auto">
          <a:xfrm>
            <a:off x="10413402" y="28621"/>
            <a:ext cx="1127812" cy="1142984"/>
          </a:xfrm>
          <a:prstGeom prst="rect">
            <a:avLst/>
          </a:prstGeom>
          <a:noFill/>
        </p:spPr>
      </p:pic>
    </p:spTree>
    <p:extLst>
      <p:ext uri="{BB962C8B-B14F-4D97-AF65-F5344CB8AC3E}">
        <p14:creationId xmlns:p14="http://schemas.microsoft.com/office/powerpoint/2010/main" val="2031330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1452" y="168215"/>
            <a:ext cx="10515600" cy="1325563"/>
          </a:xfrm>
        </p:spPr>
        <p:txBody>
          <a:bodyPr>
            <a:normAutofit/>
          </a:bodyPr>
          <a:lstStyle/>
          <a:p>
            <a:pPr algn="ctr"/>
            <a:r>
              <a:rPr lang="ru-RU" sz="2400" b="1" dirty="0">
                <a:latin typeface="Times New Roman" pitchFamily="18" charset="0"/>
                <a:cs typeface="Times New Roman" pitchFamily="18" charset="0"/>
              </a:rPr>
              <a:t>Показания для обработки рук </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a:latin typeface="Times New Roman" pitchFamily="18" charset="0"/>
                <a:cs typeface="Times New Roman" pitchFamily="18" charset="0"/>
              </a:rPr>
              <a:t>при проведении различных манипуляций</a:t>
            </a:r>
            <a:endParaRPr lang="ru-RU" sz="2400"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704851" y="1146803"/>
          <a:ext cx="10477500" cy="5463547"/>
        </p:xfrm>
        <a:graphic>
          <a:graphicData uri="http://schemas.openxmlformats.org/drawingml/2006/table">
            <a:tbl>
              <a:tblPr/>
              <a:tblGrid>
                <a:gridCol w="601145">
                  <a:extLst>
                    <a:ext uri="{9D8B030D-6E8A-4147-A177-3AD203B41FA5}">
                      <a16:colId xmlns:a16="http://schemas.microsoft.com/office/drawing/2014/main" xmlns="" val="20000"/>
                    </a:ext>
                  </a:extLst>
                </a:gridCol>
                <a:gridCol w="4492990">
                  <a:extLst>
                    <a:ext uri="{9D8B030D-6E8A-4147-A177-3AD203B41FA5}">
                      <a16:colId xmlns:a16="http://schemas.microsoft.com/office/drawing/2014/main" xmlns="" val="20001"/>
                    </a:ext>
                  </a:extLst>
                </a:gridCol>
                <a:gridCol w="634463">
                  <a:extLst>
                    <a:ext uri="{9D8B030D-6E8A-4147-A177-3AD203B41FA5}">
                      <a16:colId xmlns:a16="http://schemas.microsoft.com/office/drawing/2014/main" xmlns="" val="20002"/>
                    </a:ext>
                  </a:extLst>
                </a:gridCol>
                <a:gridCol w="634463">
                  <a:extLst>
                    <a:ext uri="{9D8B030D-6E8A-4147-A177-3AD203B41FA5}">
                      <a16:colId xmlns:a16="http://schemas.microsoft.com/office/drawing/2014/main" xmlns="" val="20003"/>
                    </a:ext>
                  </a:extLst>
                </a:gridCol>
                <a:gridCol w="703226">
                  <a:extLst>
                    <a:ext uri="{9D8B030D-6E8A-4147-A177-3AD203B41FA5}">
                      <a16:colId xmlns:a16="http://schemas.microsoft.com/office/drawing/2014/main" xmlns="" val="20004"/>
                    </a:ext>
                  </a:extLst>
                </a:gridCol>
                <a:gridCol w="703226">
                  <a:extLst>
                    <a:ext uri="{9D8B030D-6E8A-4147-A177-3AD203B41FA5}">
                      <a16:colId xmlns:a16="http://schemas.microsoft.com/office/drawing/2014/main" xmlns="" val="20005"/>
                    </a:ext>
                  </a:extLst>
                </a:gridCol>
                <a:gridCol w="1205125">
                  <a:extLst>
                    <a:ext uri="{9D8B030D-6E8A-4147-A177-3AD203B41FA5}">
                      <a16:colId xmlns:a16="http://schemas.microsoft.com/office/drawing/2014/main" xmlns="" val="20006"/>
                    </a:ext>
                  </a:extLst>
                </a:gridCol>
                <a:gridCol w="1502862">
                  <a:extLst>
                    <a:ext uri="{9D8B030D-6E8A-4147-A177-3AD203B41FA5}">
                      <a16:colId xmlns:a16="http://schemas.microsoft.com/office/drawing/2014/main" xmlns="" val="20007"/>
                    </a:ext>
                  </a:extLst>
                </a:gridCol>
              </a:tblGrid>
              <a:tr h="559928">
                <a:tc rowSpan="2">
                  <a:txBody>
                    <a:bodyPr/>
                    <a:lstStyle/>
                    <a:p>
                      <a:pPr algn="ctr">
                        <a:spcAft>
                          <a:spcPts val="0"/>
                        </a:spcAft>
                      </a:pPr>
                      <a:r>
                        <a:rPr lang="ru-RU" sz="1100" dirty="0">
                          <a:latin typeface="Times New Roman"/>
                          <a:ea typeface="Calibri"/>
                          <a:cs typeface="Times New Roman"/>
                        </a:rPr>
                        <a:t>№ </a:t>
                      </a:r>
                      <a:r>
                        <a:rPr lang="ru-RU" sz="1100" dirty="0" err="1">
                          <a:latin typeface="Times New Roman"/>
                          <a:ea typeface="Calibri"/>
                          <a:cs typeface="Times New Roman"/>
                        </a:rPr>
                        <a:t>п</a:t>
                      </a:r>
                      <a:r>
                        <a:rPr lang="ru-RU" sz="1100" dirty="0">
                          <a:latin typeface="Times New Roman"/>
                          <a:ea typeface="Calibri"/>
                          <a:cs typeface="Times New Roman"/>
                        </a:rPr>
                        <a:t>/</a:t>
                      </a:r>
                      <a:r>
                        <a:rPr lang="ru-RU" sz="1100" dirty="0" err="1">
                          <a:latin typeface="Times New Roman"/>
                          <a:ea typeface="Calibri"/>
                          <a:cs typeface="Times New Roman"/>
                        </a:rPr>
                        <a:t>п</a:t>
                      </a:r>
                      <a:endParaRPr lang="ru-RU" sz="1000" dirty="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ru-RU" sz="1100" dirty="0">
                          <a:latin typeface="Times New Roman"/>
                          <a:ea typeface="Calibri"/>
                          <a:cs typeface="Times New Roman"/>
                        </a:rPr>
                        <a:t>Манипуляции, проводимые новорожденным, роженицам/ родильницам, пациентам</a:t>
                      </a:r>
                      <a:endParaRPr lang="ru-RU" sz="1000" dirty="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ru-RU" sz="1100">
                          <a:latin typeface="Times New Roman"/>
                          <a:ea typeface="Calibri"/>
                          <a:cs typeface="Times New Roman"/>
                        </a:rPr>
                        <a:t>Вымыть руки мылом</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just">
                        <a:spcAft>
                          <a:spcPts val="0"/>
                        </a:spcAft>
                      </a:pPr>
                      <a:r>
                        <a:rPr lang="ru-RU" sz="1100">
                          <a:latin typeface="Times New Roman"/>
                          <a:ea typeface="Calibri"/>
                          <a:cs typeface="Times New Roman"/>
                        </a:rPr>
                        <a:t>Обработать руки антисептиком</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just">
                        <a:spcAft>
                          <a:spcPts val="0"/>
                        </a:spcAft>
                      </a:pPr>
                      <a:r>
                        <a:rPr lang="ru-RU" sz="1100">
                          <a:latin typeface="Times New Roman"/>
                          <a:ea typeface="Calibri"/>
                          <a:cs typeface="Times New Roman"/>
                        </a:rPr>
                        <a:t>Одеть чистые, одноразовые перчатки</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ru-RU" sz="1100">
                          <a:latin typeface="Times New Roman"/>
                          <a:ea typeface="Calibri"/>
                          <a:cs typeface="Times New Roman"/>
                        </a:rPr>
                        <a:t>Одеть стерильные перчатки</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86643">
                <a:tc vMerge="1">
                  <a:txBody>
                    <a:bodyPr/>
                    <a:lstStyle/>
                    <a:p>
                      <a:endParaRPr lang="ru-RU"/>
                    </a:p>
                  </a:txBody>
                  <a:tcPr/>
                </a:tc>
                <a:tc vMerge="1">
                  <a:txBody>
                    <a:bodyPr/>
                    <a:lstStyle/>
                    <a:p>
                      <a:endParaRPr lang="ru-RU"/>
                    </a:p>
                  </a:txBody>
                  <a:tcPr/>
                </a:tc>
                <a:tc>
                  <a:txBody>
                    <a:bodyPr/>
                    <a:lstStyle/>
                    <a:p>
                      <a:pPr algn="ctr">
                        <a:spcAft>
                          <a:spcPts val="0"/>
                        </a:spcAft>
                      </a:pPr>
                      <a:r>
                        <a:rPr lang="ru-RU" sz="1100">
                          <a:latin typeface="Times New Roman"/>
                          <a:ea typeface="Calibri"/>
                          <a:cs typeface="Times New Roman"/>
                        </a:rPr>
                        <a:t>до</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после</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до </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после</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1"/>
                  </a:ext>
                </a:extLst>
              </a:tr>
              <a:tr h="220578">
                <a:tc>
                  <a:txBody>
                    <a:bodyPr/>
                    <a:lstStyle/>
                    <a:p>
                      <a:pPr algn="ctr">
                        <a:spcAft>
                          <a:spcPts val="0"/>
                        </a:spcAft>
                      </a:pPr>
                      <a:r>
                        <a:rPr lang="ru-RU" sz="1100">
                          <a:latin typeface="Times New Roman"/>
                          <a:ea typeface="Calibri"/>
                          <a:cs typeface="Times New Roman"/>
                        </a:rPr>
                        <a:t>1</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Интубация</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20578">
                <a:tc>
                  <a:txBody>
                    <a:bodyPr/>
                    <a:lstStyle/>
                    <a:p>
                      <a:pPr algn="ctr">
                        <a:spcAft>
                          <a:spcPts val="0"/>
                        </a:spcAft>
                      </a:pPr>
                      <a:r>
                        <a:rPr lang="ru-RU" sz="1100">
                          <a:latin typeface="Times New Roman"/>
                          <a:ea typeface="Calibri"/>
                          <a:cs typeface="Times New Roman"/>
                        </a:rPr>
                        <a:t>2</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Экстубация</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20578">
                <a:tc>
                  <a:txBody>
                    <a:bodyPr/>
                    <a:lstStyle/>
                    <a:p>
                      <a:pPr algn="ctr">
                        <a:spcAft>
                          <a:spcPts val="0"/>
                        </a:spcAft>
                      </a:pPr>
                      <a:r>
                        <a:rPr lang="ru-RU" sz="1100">
                          <a:latin typeface="Times New Roman"/>
                          <a:ea typeface="Calibri"/>
                          <a:cs typeface="Times New Roman"/>
                        </a:rPr>
                        <a:t>3</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Постановка внутривенного катетера *</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0578">
                <a:tc>
                  <a:txBody>
                    <a:bodyPr/>
                    <a:lstStyle/>
                    <a:p>
                      <a:pPr algn="ctr">
                        <a:spcAft>
                          <a:spcPts val="0"/>
                        </a:spcAft>
                      </a:pPr>
                      <a:r>
                        <a:rPr lang="ru-RU" sz="1100">
                          <a:latin typeface="Times New Roman"/>
                          <a:ea typeface="Calibri"/>
                          <a:cs typeface="Times New Roman"/>
                        </a:rPr>
                        <a:t>4</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Удаление внутривенного катетера</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20578">
                <a:tc>
                  <a:txBody>
                    <a:bodyPr/>
                    <a:lstStyle/>
                    <a:p>
                      <a:pPr algn="ctr">
                        <a:spcAft>
                          <a:spcPts val="0"/>
                        </a:spcAft>
                      </a:pPr>
                      <a:r>
                        <a:rPr lang="ru-RU" sz="1100">
                          <a:latin typeface="Times New Roman"/>
                          <a:ea typeface="Calibri"/>
                          <a:cs typeface="Times New Roman"/>
                        </a:rPr>
                        <a:t>5</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Постановка желудочного зонда</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0578">
                <a:tc>
                  <a:txBody>
                    <a:bodyPr/>
                    <a:lstStyle/>
                    <a:p>
                      <a:pPr algn="ctr">
                        <a:spcAft>
                          <a:spcPts val="0"/>
                        </a:spcAft>
                      </a:pPr>
                      <a:r>
                        <a:rPr lang="ru-RU" sz="1100">
                          <a:latin typeface="Times New Roman"/>
                          <a:ea typeface="Calibri"/>
                          <a:cs typeface="Times New Roman"/>
                        </a:rPr>
                        <a:t>6</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Постановка мочевого катетера</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Calibri"/>
                          <a:cs typeface="Times New Roman"/>
                        </a:rPr>
                        <a:t>+</a:t>
                      </a:r>
                      <a:endParaRPr lang="ru-RU" sz="1000" dirty="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Calibri"/>
                          <a:cs typeface="Times New Roman"/>
                        </a:rPr>
                        <a:t>+</a:t>
                      </a:r>
                      <a:endParaRPr lang="ru-RU" sz="1000" dirty="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20578">
                <a:tc>
                  <a:txBody>
                    <a:bodyPr/>
                    <a:lstStyle/>
                    <a:p>
                      <a:pPr algn="ctr">
                        <a:spcAft>
                          <a:spcPts val="0"/>
                        </a:spcAft>
                      </a:pPr>
                      <a:r>
                        <a:rPr lang="ru-RU" sz="1100">
                          <a:latin typeface="Times New Roman"/>
                          <a:ea typeface="Calibri"/>
                          <a:cs typeface="Times New Roman"/>
                        </a:rPr>
                        <a:t>7</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Постановка дренажа</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20578">
                <a:tc>
                  <a:txBody>
                    <a:bodyPr/>
                    <a:lstStyle/>
                    <a:p>
                      <a:pPr algn="ctr">
                        <a:spcAft>
                          <a:spcPts val="0"/>
                        </a:spcAft>
                      </a:pPr>
                      <a:r>
                        <a:rPr lang="ru-RU" sz="1100">
                          <a:latin typeface="Times New Roman"/>
                          <a:ea typeface="Calibri"/>
                          <a:cs typeface="Times New Roman"/>
                        </a:rPr>
                        <a:t>8</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Постановка носовых канюль</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73286">
                <a:tc>
                  <a:txBody>
                    <a:bodyPr/>
                    <a:lstStyle/>
                    <a:p>
                      <a:pPr algn="ctr">
                        <a:spcAft>
                          <a:spcPts val="0"/>
                        </a:spcAft>
                      </a:pPr>
                      <a:r>
                        <a:rPr lang="ru-RU" sz="1100">
                          <a:latin typeface="Times New Roman"/>
                          <a:ea typeface="Calibri"/>
                          <a:cs typeface="Times New Roman"/>
                        </a:rPr>
                        <a:t>9</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Пункции: люмбальная, мочевого пузыря, вентрикулопункция</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20578">
                <a:tc>
                  <a:txBody>
                    <a:bodyPr/>
                    <a:lstStyle/>
                    <a:p>
                      <a:pPr algn="ctr">
                        <a:spcAft>
                          <a:spcPts val="0"/>
                        </a:spcAft>
                      </a:pPr>
                      <a:r>
                        <a:rPr lang="ru-RU" sz="1100">
                          <a:latin typeface="Times New Roman"/>
                          <a:ea typeface="Calibri"/>
                          <a:cs typeface="Times New Roman"/>
                        </a:rPr>
                        <a:t>10</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Осмотр места катетеризации *</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20578">
                <a:tc>
                  <a:txBody>
                    <a:bodyPr/>
                    <a:lstStyle/>
                    <a:p>
                      <a:pPr algn="ctr">
                        <a:spcAft>
                          <a:spcPts val="0"/>
                        </a:spcAft>
                      </a:pPr>
                      <a:r>
                        <a:rPr lang="ru-RU" sz="1100">
                          <a:latin typeface="Times New Roman"/>
                          <a:ea typeface="Calibri"/>
                          <a:cs typeface="Times New Roman"/>
                        </a:rPr>
                        <a:t>11</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Ингаляция *</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20578">
                <a:tc>
                  <a:txBody>
                    <a:bodyPr/>
                    <a:lstStyle/>
                    <a:p>
                      <a:pPr algn="ctr">
                        <a:spcAft>
                          <a:spcPts val="0"/>
                        </a:spcAft>
                      </a:pPr>
                      <a:r>
                        <a:rPr lang="ru-RU" sz="1100">
                          <a:latin typeface="Times New Roman"/>
                          <a:ea typeface="Calibri"/>
                          <a:cs typeface="Times New Roman"/>
                        </a:rPr>
                        <a:t>12</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Приготовление внутривенных растворов *</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20578">
                <a:tc>
                  <a:txBody>
                    <a:bodyPr/>
                    <a:lstStyle/>
                    <a:p>
                      <a:pPr algn="ctr">
                        <a:spcAft>
                          <a:spcPts val="0"/>
                        </a:spcAft>
                      </a:pPr>
                      <a:r>
                        <a:rPr lang="ru-RU" sz="1100">
                          <a:latin typeface="Times New Roman"/>
                          <a:ea typeface="Calibri"/>
                          <a:cs typeface="Times New Roman"/>
                        </a:rPr>
                        <a:t>13</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Забор крови пункцией *</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20578">
                <a:tc>
                  <a:txBody>
                    <a:bodyPr/>
                    <a:lstStyle/>
                    <a:p>
                      <a:pPr algn="ctr">
                        <a:spcAft>
                          <a:spcPts val="0"/>
                        </a:spcAft>
                      </a:pPr>
                      <a:r>
                        <a:rPr lang="ru-RU" sz="1100">
                          <a:latin typeface="Times New Roman"/>
                          <a:ea typeface="Calibri"/>
                          <a:cs typeface="Times New Roman"/>
                        </a:rPr>
                        <a:t>14</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Удаление желудочного зонда</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20578">
                <a:tc>
                  <a:txBody>
                    <a:bodyPr/>
                    <a:lstStyle/>
                    <a:p>
                      <a:pPr algn="ctr">
                        <a:spcAft>
                          <a:spcPts val="0"/>
                        </a:spcAft>
                      </a:pPr>
                      <a:r>
                        <a:rPr lang="ru-RU" sz="1100">
                          <a:latin typeface="Times New Roman"/>
                          <a:ea typeface="Calibri"/>
                          <a:cs typeface="Times New Roman"/>
                        </a:rPr>
                        <a:t>15</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Удаление мочевого катетера</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20578">
                <a:tc>
                  <a:txBody>
                    <a:bodyPr/>
                    <a:lstStyle/>
                    <a:p>
                      <a:pPr algn="ctr">
                        <a:spcAft>
                          <a:spcPts val="0"/>
                        </a:spcAft>
                      </a:pPr>
                      <a:r>
                        <a:rPr lang="ru-RU" sz="1100">
                          <a:latin typeface="Times New Roman"/>
                          <a:ea typeface="Calibri"/>
                          <a:cs typeface="Times New Roman"/>
                        </a:rPr>
                        <a:t>16</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Удаление дренажа</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373286">
                <a:tc>
                  <a:txBody>
                    <a:bodyPr/>
                    <a:lstStyle/>
                    <a:p>
                      <a:pPr algn="ctr">
                        <a:spcAft>
                          <a:spcPts val="0"/>
                        </a:spcAft>
                      </a:pPr>
                      <a:r>
                        <a:rPr lang="ru-RU" sz="1100">
                          <a:latin typeface="Times New Roman"/>
                          <a:ea typeface="Calibri"/>
                          <a:cs typeface="Times New Roman"/>
                        </a:rPr>
                        <a:t>17</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Подкожные, внутримышечные, внутривенные инъекции *</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20578">
                <a:tc>
                  <a:txBody>
                    <a:bodyPr/>
                    <a:lstStyle/>
                    <a:p>
                      <a:pPr algn="ctr">
                        <a:spcAft>
                          <a:spcPts val="0"/>
                        </a:spcAft>
                      </a:pPr>
                      <a:r>
                        <a:rPr lang="ru-RU" sz="1100">
                          <a:latin typeface="Times New Roman"/>
                          <a:ea typeface="Calibri"/>
                          <a:cs typeface="Times New Roman"/>
                        </a:rPr>
                        <a:t>18</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Смена внутривенной системы *</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220578">
                <a:tc>
                  <a:txBody>
                    <a:bodyPr/>
                    <a:lstStyle/>
                    <a:p>
                      <a:pPr algn="ctr">
                        <a:spcAft>
                          <a:spcPts val="0"/>
                        </a:spcAft>
                      </a:pPr>
                      <a:r>
                        <a:rPr lang="ru-RU" sz="1100">
                          <a:latin typeface="Times New Roman"/>
                          <a:ea typeface="Calibri"/>
                          <a:cs typeface="Times New Roman"/>
                        </a:rPr>
                        <a:t>19</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a:latin typeface="Times New Roman"/>
                          <a:ea typeface="Calibri"/>
                          <a:cs typeface="Times New Roman"/>
                        </a:rPr>
                        <a:t>Кормление, в т.ч. новорожденных шприцем*</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220578">
                <a:tc>
                  <a:txBody>
                    <a:bodyPr/>
                    <a:lstStyle/>
                    <a:p>
                      <a:pPr algn="ctr">
                        <a:spcAft>
                          <a:spcPts val="0"/>
                        </a:spcAft>
                      </a:pPr>
                      <a:r>
                        <a:rPr lang="ru-RU" sz="1100">
                          <a:latin typeface="Times New Roman"/>
                          <a:ea typeface="Calibri"/>
                          <a:cs typeface="Times New Roman"/>
                        </a:rPr>
                        <a:t>20</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dirty="0">
                          <a:latin typeface="Times New Roman"/>
                          <a:ea typeface="Calibri"/>
                          <a:cs typeface="Times New Roman"/>
                        </a:rPr>
                        <a:t>Смена пеленок</a:t>
                      </a:r>
                      <a:endParaRPr lang="ru-RU" sz="1000" dirty="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Calibri"/>
                          <a:cs typeface="Times New Roman"/>
                        </a:rPr>
                        <a:t>+</a:t>
                      </a:r>
                      <a:endParaRPr lang="ru-RU" sz="1000">
                        <a:latin typeface="Calibri"/>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300" dirty="0">
                        <a:latin typeface="Times New Roman"/>
                        <a:ea typeface="Calibri"/>
                        <a:cs typeface="Times New Roman"/>
                      </a:endParaRPr>
                    </a:p>
                  </a:txBody>
                  <a:tcPr marL="61459" marR="6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bl>
          </a:graphicData>
        </a:graphic>
      </p:graphicFrame>
      <p:sp>
        <p:nvSpPr>
          <p:cNvPr id="5" name="Прямоугольник 4"/>
          <p:cNvSpPr/>
          <p:nvPr/>
        </p:nvSpPr>
        <p:spPr>
          <a:xfrm>
            <a:off x="3507629" y="0"/>
            <a:ext cx="6534412" cy="83099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Приложение №2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к Приказу</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2" descr="C:\Users\HP\Desktop\Без названия.png"/>
          <p:cNvPicPr>
            <a:picLocks noChangeAspect="1" noChangeArrowheads="1"/>
          </p:cNvPicPr>
          <p:nvPr/>
        </p:nvPicPr>
        <p:blipFill>
          <a:blip r:embed="rId2"/>
          <a:srcRect/>
          <a:stretch>
            <a:fillRect/>
          </a:stretch>
        </p:blipFill>
        <p:spPr bwMode="auto">
          <a:xfrm>
            <a:off x="10413402" y="28621"/>
            <a:ext cx="1127812" cy="1142984"/>
          </a:xfrm>
          <a:prstGeom prst="rect">
            <a:avLst/>
          </a:prstGeom>
          <a:noFill/>
        </p:spPr>
      </p:pic>
    </p:spTree>
    <p:extLst>
      <p:ext uri="{BB962C8B-B14F-4D97-AF65-F5344CB8AC3E}">
        <p14:creationId xmlns:p14="http://schemas.microsoft.com/office/powerpoint/2010/main" val="2667549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976FA1AD-F2DE-4703-A8CF-79D30F340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676" y="2681253"/>
            <a:ext cx="5715000" cy="3810000"/>
          </a:xfrm>
          <a:prstGeom prst="rect">
            <a:avLst/>
          </a:prstGeom>
        </p:spPr>
      </p:pic>
      <p:pic>
        <p:nvPicPr>
          <p:cNvPr id="5" name="Picture 2" descr="C:\Users\HP\Desktop\Без названия.png"/>
          <p:cNvPicPr>
            <a:picLocks noChangeAspect="1" noChangeArrowheads="1"/>
          </p:cNvPicPr>
          <p:nvPr/>
        </p:nvPicPr>
        <p:blipFill>
          <a:blip r:embed="rId3"/>
          <a:srcRect/>
          <a:stretch>
            <a:fillRect/>
          </a:stretch>
        </p:blipFill>
        <p:spPr bwMode="auto">
          <a:xfrm>
            <a:off x="10687072" y="255248"/>
            <a:ext cx="1127812" cy="1142984"/>
          </a:xfrm>
          <a:prstGeom prst="rect">
            <a:avLst/>
          </a:prstGeom>
          <a:noFill/>
        </p:spPr>
      </p:pic>
      <p:sp>
        <p:nvSpPr>
          <p:cNvPr id="7" name="Прямоугольник 6"/>
          <p:cNvSpPr/>
          <p:nvPr/>
        </p:nvSpPr>
        <p:spPr>
          <a:xfrm>
            <a:off x="419100" y="961519"/>
            <a:ext cx="9582150" cy="1692771"/>
          </a:xfrm>
          <a:prstGeom prst="rect">
            <a:avLst/>
          </a:prstGeom>
        </p:spPr>
        <p:txBody>
          <a:bodyPr wrap="square">
            <a:spAutoFit/>
          </a:bodyPr>
          <a:lstStyle/>
          <a:p>
            <a:r>
              <a:rPr lang="ru-RU" sz="2400" b="1" dirty="0">
                <a:latin typeface="Times New Roman" pitchFamily="18" charset="0"/>
                <a:cs typeface="Times New Roman" pitchFamily="18" charset="0"/>
              </a:rPr>
              <a:t>  Цель :  </a:t>
            </a:r>
            <a:r>
              <a:rPr lang="ru-RU" sz="2000" dirty="0">
                <a:latin typeface="Times New Roman" pitchFamily="18" charset="0"/>
                <a:cs typeface="Times New Roman" pitchFamily="18" charset="0"/>
              </a:rPr>
              <a:t>улучшение гигиены рук для сокращения масштабов распространения инфекции и </a:t>
            </a:r>
            <a:r>
              <a:rPr lang="ru-RU" sz="2000" dirty="0" err="1">
                <a:latin typeface="Times New Roman" pitchFamily="18" charset="0"/>
                <a:cs typeface="Times New Roman" pitchFamily="18" charset="0"/>
              </a:rPr>
              <a:t>полирезистентных</a:t>
            </a:r>
            <a:r>
              <a:rPr lang="ru-RU" sz="2000" dirty="0">
                <a:latin typeface="Times New Roman" pitchFamily="18" charset="0"/>
                <a:cs typeface="Times New Roman" pitchFamily="18" charset="0"/>
              </a:rPr>
              <a:t> возбудителей инфекции, а также уменьшение числа пациентов, получивших ИСМП в тех случаях, когда это можно было предотвратить и тем самым избежать ненужной траты ресурсов и спасти жизни пациентов. </a:t>
            </a:r>
          </a:p>
          <a:p>
            <a:r>
              <a:rPr lang="ru-RU" sz="2000" dirty="0">
                <a:latin typeface="Times New Roman" pitchFamily="18" charset="0"/>
                <a:cs typeface="Times New Roman" pitchFamily="18" charset="0"/>
              </a:rPr>
              <a:t> </a:t>
            </a:r>
            <a:endParaRPr lang="ru-RU" sz="2000" strike="sngStrike" dirty="0">
              <a:latin typeface="Times New Roman" pitchFamily="18" charset="0"/>
              <a:cs typeface="Times New Roman" pitchFamily="18" charset="0"/>
            </a:endParaRPr>
          </a:p>
        </p:txBody>
      </p:sp>
    </p:spTree>
    <p:extLst>
      <p:ext uri="{BB962C8B-B14F-4D97-AF65-F5344CB8AC3E}">
        <p14:creationId xmlns:p14="http://schemas.microsoft.com/office/powerpoint/2010/main" val="3970835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647700" y="323847"/>
          <a:ext cx="10782300" cy="6305548"/>
        </p:xfrm>
        <a:graphic>
          <a:graphicData uri="http://schemas.openxmlformats.org/drawingml/2006/table">
            <a:tbl>
              <a:tblPr/>
              <a:tblGrid>
                <a:gridCol w="407649">
                  <a:extLst>
                    <a:ext uri="{9D8B030D-6E8A-4147-A177-3AD203B41FA5}">
                      <a16:colId xmlns:a16="http://schemas.microsoft.com/office/drawing/2014/main" xmlns="" val="20000"/>
                    </a:ext>
                  </a:extLst>
                </a:gridCol>
                <a:gridCol w="4784584">
                  <a:extLst>
                    <a:ext uri="{9D8B030D-6E8A-4147-A177-3AD203B41FA5}">
                      <a16:colId xmlns:a16="http://schemas.microsoft.com/office/drawing/2014/main" xmlns="" val="20001"/>
                    </a:ext>
                  </a:extLst>
                </a:gridCol>
                <a:gridCol w="640160">
                  <a:extLst>
                    <a:ext uri="{9D8B030D-6E8A-4147-A177-3AD203B41FA5}">
                      <a16:colId xmlns:a16="http://schemas.microsoft.com/office/drawing/2014/main" xmlns="" val="20002"/>
                    </a:ext>
                  </a:extLst>
                </a:gridCol>
                <a:gridCol w="675639">
                  <a:extLst>
                    <a:ext uri="{9D8B030D-6E8A-4147-A177-3AD203B41FA5}">
                      <a16:colId xmlns:a16="http://schemas.microsoft.com/office/drawing/2014/main" xmlns="" val="20003"/>
                    </a:ext>
                  </a:extLst>
                </a:gridCol>
                <a:gridCol w="641668">
                  <a:extLst>
                    <a:ext uri="{9D8B030D-6E8A-4147-A177-3AD203B41FA5}">
                      <a16:colId xmlns:a16="http://schemas.microsoft.com/office/drawing/2014/main" xmlns="" val="20004"/>
                    </a:ext>
                  </a:extLst>
                </a:gridCol>
                <a:gridCol w="748865">
                  <a:extLst>
                    <a:ext uri="{9D8B030D-6E8A-4147-A177-3AD203B41FA5}">
                      <a16:colId xmlns:a16="http://schemas.microsoft.com/office/drawing/2014/main" xmlns="" val="20005"/>
                    </a:ext>
                  </a:extLst>
                </a:gridCol>
                <a:gridCol w="1283337">
                  <a:extLst>
                    <a:ext uri="{9D8B030D-6E8A-4147-A177-3AD203B41FA5}">
                      <a16:colId xmlns:a16="http://schemas.microsoft.com/office/drawing/2014/main" xmlns="" val="20006"/>
                    </a:ext>
                  </a:extLst>
                </a:gridCol>
                <a:gridCol w="1600398">
                  <a:extLst>
                    <a:ext uri="{9D8B030D-6E8A-4147-A177-3AD203B41FA5}">
                      <a16:colId xmlns:a16="http://schemas.microsoft.com/office/drawing/2014/main" xmlns="" val="20007"/>
                    </a:ext>
                  </a:extLst>
                </a:gridCol>
              </a:tblGrid>
              <a:tr h="216367">
                <a:tc>
                  <a:txBody>
                    <a:bodyPr/>
                    <a:lstStyle/>
                    <a:p>
                      <a:pPr algn="ctr">
                        <a:spcAft>
                          <a:spcPts val="0"/>
                        </a:spcAft>
                      </a:pPr>
                      <a:r>
                        <a:rPr lang="ru-RU" sz="1000" dirty="0">
                          <a:latin typeface="Times New Roman"/>
                          <a:ea typeface="Calibri"/>
                          <a:cs typeface="Times New Roman"/>
                        </a:rPr>
                        <a:t>21</a:t>
                      </a:r>
                      <a:endParaRPr lang="ru-RU" sz="10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Обработка кожи</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16367">
                <a:tc>
                  <a:txBody>
                    <a:bodyPr/>
                    <a:lstStyle/>
                    <a:p>
                      <a:pPr algn="ctr">
                        <a:spcAft>
                          <a:spcPts val="0"/>
                        </a:spcAft>
                      </a:pPr>
                      <a:r>
                        <a:rPr lang="ru-RU" sz="1000">
                          <a:latin typeface="Times New Roman"/>
                          <a:ea typeface="Calibri"/>
                          <a:cs typeface="Times New Roman"/>
                        </a:rPr>
                        <a:t>22</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Обработка глаз</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a:t>
                      </a:r>
                      <a:endParaRPr lang="ru-RU" sz="10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16367">
                <a:tc>
                  <a:txBody>
                    <a:bodyPr/>
                    <a:lstStyle/>
                    <a:p>
                      <a:pPr algn="ctr">
                        <a:spcAft>
                          <a:spcPts val="0"/>
                        </a:spcAft>
                      </a:pPr>
                      <a:r>
                        <a:rPr lang="ru-RU" sz="1000">
                          <a:latin typeface="Times New Roman"/>
                          <a:ea typeface="Calibri"/>
                          <a:cs typeface="Times New Roman"/>
                        </a:rPr>
                        <a:t>23</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Взвешивание *</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16367">
                <a:tc>
                  <a:txBody>
                    <a:bodyPr/>
                    <a:lstStyle/>
                    <a:p>
                      <a:pPr algn="ctr">
                        <a:spcAft>
                          <a:spcPts val="0"/>
                        </a:spcAft>
                      </a:pPr>
                      <a:r>
                        <a:rPr lang="ru-RU" sz="1000">
                          <a:latin typeface="Times New Roman"/>
                          <a:ea typeface="Calibri"/>
                          <a:cs typeface="Times New Roman"/>
                        </a:rPr>
                        <a:t>24</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Купание</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16367">
                <a:tc>
                  <a:txBody>
                    <a:bodyPr/>
                    <a:lstStyle/>
                    <a:p>
                      <a:pPr algn="ctr">
                        <a:spcAft>
                          <a:spcPts val="0"/>
                        </a:spcAft>
                      </a:pPr>
                      <a:r>
                        <a:rPr lang="ru-RU" sz="1000">
                          <a:latin typeface="Times New Roman"/>
                          <a:ea typeface="Calibri"/>
                          <a:cs typeface="Times New Roman"/>
                        </a:rPr>
                        <a:t>25</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Аускультация *</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16367">
                <a:tc>
                  <a:txBody>
                    <a:bodyPr/>
                    <a:lstStyle/>
                    <a:p>
                      <a:pPr algn="ctr">
                        <a:spcAft>
                          <a:spcPts val="0"/>
                        </a:spcAft>
                      </a:pPr>
                      <a:r>
                        <a:rPr lang="ru-RU" sz="1000">
                          <a:latin typeface="Times New Roman"/>
                          <a:ea typeface="Calibri"/>
                          <a:cs typeface="Times New Roman"/>
                        </a:rPr>
                        <a:t>26</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Пальпация *</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56372">
                <a:tc>
                  <a:txBody>
                    <a:bodyPr/>
                    <a:lstStyle/>
                    <a:p>
                      <a:pPr algn="ctr">
                        <a:spcAft>
                          <a:spcPts val="0"/>
                        </a:spcAft>
                      </a:pPr>
                      <a:r>
                        <a:rPr lang="ru-RU" sz="1000">
                          <a:latin typeface="Times New Roman"/>
                          <a:ea typeface="Calibri"/>
                          <a:cs typeface="Times New Roman"/>
                        </a:rPr>
                        <a:t>27</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Измерение температуры тела, размеров таза, артериального давления, определение сердцебиения плода, предлежания и положения плода*</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dirty="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16367">
                <a:tc>
                  <a:txBody>
                    <a:bodyPr/>
                    <a:lstStyle/>
                    <a:p>
                      <a:pPr algn="ctr">
                        <a:spcAft>
                          <a:spcPts val="0"/>
                        </a:spcAft>
                      </a:pPr>
                      <a:r>
                        <a:rPr lang="ru-RU" sz="1000">
                          <a:latin typeface="Times New Roman"/>
                          <a:ea typeface="Calibri"/>
                          <a:cs typeface="Times New Roman"/>
                        </a:rPr>
                        <a:t>28</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Забор крови из вены *</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16367">
                <a:tc>
                  <a:txBody>
                    <a:bodyPr/>
                    <a:lstStyle/>
                    <a:p>
                      <a:pPr algn="ctr">
                        <a:spcAft>
                          <a:spcPts val="0"/>
                        </a:spcAft>
                      </a:pPr>
                      <a:r>
                        <a:rPr lang="ru-RU" sz="1000">
                          <a:latin typeface="Times New Roman"/>
                          <a:ea typeface="Calibri"/>
                          <a:cs typeface="Times New Roman"/>
                        </a:rPr>
                        <a:t>29</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Влагалищные исследования</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70914">
                <a:tc>
                  <a:txBody>
                    <a:bodyPr/>
                    <a:lstStyle/>
                    <a:p>
                      <a:pPr algn="ctr">
                        <a:spcAft>
                          <a:spcPts val="0"/>
                        </a:spcAft>
                      </a:pPr>
                      <a:r>
                        <a:rPr lang="ru-RU" sz="1000">
                          <a:latin typeface="Times New Roman"/>
                          <a:ea typeface="Calibri"/>
                          <a:cs typeface="Times New Roman"/>
                        </a:rPr>
                        <a:t>30</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Осмотр в зеркалах, взятие мазков на степень чистоты влагалища</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70914">
                <a:tc>
                  <a:txBody>
                    <a:bodyPr/>
                    <a:lstStyle/>
                    <a:p>
                      <a:pPr>
                        <a:spcAft>
                          <a:spcPts val="0"/>
                        </a:spcAft>
                      </a:pPr>
                      <a:r>
                        <a:rPr lang="ru-RU" sz="1000">
                          <a:latin typeface="Times New Roman"/>
                          <a:ea typeface="Calibri"/>
                          <a:cs typeface="Times New Roman"/>
                        </a:rPr>
                        <a:t> 31</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Врачебный осмотр родовых путей (в послеродовом периоде)</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70914">
                <a:tc>
                  <a:txBody>
                    <a:bodyPr/>
                    <a:lstStyle/>
                    <a:p>
                      <a:pPr>
                        <a:spcAft>
                          <a:spcPts val="0"/>
                        </a:spcAft>
                      </a:pPr>
                      <a:r>
                        <a:rPr lang="ru-RU" sz="1000">
                          <a:latin typeface="Times New Roman"/>
                          <a:ea typeface="Calibri"/>
                          <a:cs typeface="Times New Roman"/>
                        </a:rPr>
                        <a:t> 32</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Санация верхних дыхательных путей: ротовой полости, носовой полости, эндотрахеальной трубки</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16367">
                <a:tc>
                  <a:txBody>
                    <a:bodyPr/>
                    <a:lstStyle/>
                    <a:p>
                      <a:pPr>
                        <a:spcAft>
                          <a:spcPts val="0"/>
                        </a:spcAft>
                      </a:pPr>
                      <a:r>
                        <a:rPr lang="ru-RU" sz="1000">
                          <a:latin typeface="Times New Roman"/>
                          <a:ea typeface="Calibri"/>
                          <a:cs typeface="Times New Roman"/>
                        </a:rPr>
                        <a:t> 33</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Раздача пищи *</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16367">
                <a:tc>
                  <a:txBody>
                    <a:bodyPr/>
                    <a:lstStyle/>
                    <a:p>
                      <a:pPr>
                        <a:spcAft>
                          <a:spcPts val="0"/>
                        </a:spcAft>
                      </a:pPr>
                      <a:r>
                        <a:rPr lang="ru-RU" sz="1000">
                          <a:latin typeface="Times New Roman"/>
                          <a:ea typeface="Calibri"/>
                          <a:cs typeface="Times New Roman"/>
                        </a:rPr>
                        <a:t> 34</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Раздача медикаментов *</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16367">
                <a:tc>
                  <a:txBody>
                    <a:bodyPr/>
                    <a:lstStyle/>
                    <a:p>
                      <a:pPr>
                        <a:spcAft>
                          <a:spcPts val="0"/>
                        </a:spcAft>
                      </a:pPr>
                      <a:r>
                        <a:rPr lang="ru-RU" sz="1000">
                          <a:latin typeface="Times New Roman"/>
                          <a:ea typeface="Calibri"/>
                          <a:cs typeface="Times New Roman"/>
                        </a:rPr>
                        <a:t> 35</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Перевязки чистых послеоперационных ран</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16367">
                <a:tc>
                  <a:txBody>
                    <a:bodyPr/>
                    <a:lstStyle/>
                    <a:p>
                      <a:pPr>
                        <a:spcAft>
                          <a:spcPts val="0"/>
                        </a:spcAft>
                      </a:pPr>
                      <a:r>
                        <a:rPr lang="ru-RU" sz="1000">
                          <a:latin typeface="Times New Roman"/>
                          <a:ea typeface="Calibri"/>
                          <a:cs typeface="Times New Roman"/>
                        </a:rPr>
                        <a:t> 36</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Перевязки инфицированных и открытых ран</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370914">
                <a:tc>
                  <a:txBody>
                    <a:bodyPr/>
                    <a:lstStyle/>
                    <a:p>
                      <a:pPr>
                        <a:spcAft>
                          <a:spcPts val="0"/>
                        </a:spcAft>
                      </a:pPr>
                      <a:r>
                        <a:rPr lang="ru-RU" sz="1000">
                          <a:latin typeface="Times New Roman"/>
                          <a:ea typeface="Calibri"/>
                          <a:cs typeface="Times New Roman"/>
                        </a:rPr>
                        <a:t> 37</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Эндоскопия, бронхоскопия, постановка дуоденального зонда</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16367">
                <a:tc>
                  <a:txBody>
                    <a:bodyPr/>
                    <a:lstStyle/>
                    <a:p>
                      <a:pPr>
                        <a:spcAft>
                          <a:spcPts val="0"/>
                        </a:spcAft>
                      </a:pPr>
                      <a:r>
                        <a:rPr lang="kk-KZ" sz="1000">
                          <a:latin typeface="Times New Roman"/>
                          <a:ea typeface="Calibri"/>
                          <a:cs typeface="Times New Roman"/>
                        </a:rPr>
                        <a:t> </a:t>
                      </a:r>
                      <a:r>
                        <a:rPr lang="ru-RU" sz="1000">
                          <a:latin typeface="Times New Roman"/>
                          <a:ea typeface="Calibri"/>
                          <a:cs typeface="Times New Roman"/>
                        </a:rPr>
                        <a:t>38</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Постановка клизм и газоотводок, ректороманоскопия</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16367">
                <a:tc>
                  <a:txBody>
                    <a:bodyPr/>
                    <a:lstStyle/>
                    <a:p>
                      <a:pPr>
                        <a:spcAft>
                          <a:spcPts val="0"/>
                        </a:spcAft>
                      </a:pPr>
                      <a:r>
                        <a:rPr lang="ru-RU" sz="1000">
                          <a:latin typeface="Times New Roman"/>
                          <a:ea typeface="Calibri"/>
                          <a:cs typeface="Times New Roman"/>
                        </a:rPr>
                        <a:t>39</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000">
                          <a:latin typeface="Times New Roman"/>
                          <a:ea typeface="Calibri"/>
                          <a:cs typeface="Times New Roman"/>
                        </a:rPr>
                        <a:t>Введение медикаментов в пакет с диализным раствором</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370914">
                <a:tc>
                  <a:txBody>
                    <a:bodyPr/>
                    <a:lstStyle/>
                    <a:p>
                      <a:pPr>
                        <a:spcAft>
                          <a:spcPts val="0"/>
                        </a:spcAft>
                      </a:pPr>
                      <a:r>
                        <a:rPr lang="ru-RU" sz="1000">
                          <a:latin typeface="Times New Roman"/>
                          <a:ea typeface="Calibri"/>
                          <a:cs typeface="Times New Roman"/>
                        </a:rPr>
                        <a:t>40</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000">
                          <a:latin typeface="Times New Roman"/>
                          <a:ea typeface="Calibri"/>
                          <a:cs typeface="Times New Roman"/>
                        </a:rPr>
                        <a:t>Подключение/отключение к экстракорпоральному контуру на гемодиализе, плазмоферезе</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216367">
                <a:tc>
                  <a:txBody>
                    <a:bodyPr/>
                    <a:lstStyle/>
                    <a:p>
                      <a:pPr>
                        <a:spcAft>
                          <a:spcPts val="0"/>
                        </a:spcAft>
                      </a:pPr>
                      <a:r>
                        <a:rPr lang="ru-RU" sz="1000">
                          <a:latin typeface="Times New Roman"/>
                          <a:ea typeface="Calibri"/>
                          <a:cs typeface="Times New Roman"/>
                        </a:rPr>
                        <a:t>41</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Забор материала на бактериологические исследования</a:t>
                      </a:r>
                      <a:r>
                        <a:rPr lang="kk-KZ" sz="10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216367">
                <a:tc>
                  <a:txBody>
                    <a:bodyPr/>
                    <a:lstStyle/>
                    <a:p>
                      <a:pPr>
                        <a:spcAft>
                          <a:spcPts val="0"/>
                        </a:spcAft>
                      </a:pPr>
                      <a:r>
                        <a:rPr lang="ru-RU" sz="1000">
                          <a:latin typeface="Times New Roman"/>
                          <a:ea typeface="Calibri"/>
                          <a:cs typeface="Times New Roman"/>
                        </a:rPr>
                        <a:t>42</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Смена памперса</a:t>
                      </a:r>
                      <a:r>
                        <a:rPr lang="kk-KZ" sz="10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216367">
                <a:tc>
                  <a:txBody>
                    <a:bodyPr/>
                    <a:lstStyle/>
                    <a:p>
                      <a:pPr>
                        <a:spcAft>
                          <a:spcPts val="0"/>
                        </a:spcAft>
                      </a:pPr>
                      <a:r>
                        <a:rPr lang="ru-RU" sz="1000">
                          <a:latin typeface="Times New Roman"/>
                          <a:ea typeface="Calibri"/>
                          <a:cs typeface="Times New Roman"/>
                        </a:rPr>
                        <a:t>43</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Перед выходом из палаты</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216367">
                <a:tc>
                  <a:txBody>
                    <a:bodyPr/>
                    <a:lstStyle/>
                    <a:p>
                      <a:pPr>
                        <a:spcAft>
                          <a:spcPts val="0"/>
                        </a:spcAft>
                      </a:pPr>
                      <a:r>
                        <a:rPr lang="ru-RU" sz="1000">
                          <a:latin typeface="Times New Roman"/>
                          <a:ea typeface="Calibri"/>
                          <a:cs typeface="Times New Roman"/>
                        </a:rPr>
                        <a:t>44</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a:latin typeface="Times New Roman"/>
                          <a:ea typeface="Calibri"/>
                          <a:cs typeface="Times New Roman"/>
                        </a:rPr>
                        <a:t>При входе и выходе из отделения</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a:t>
                      </a:r>
                      <a:endParaRPr lang="ru-RU" sz="10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dirty="0">
                        <a:latin typeface="Times New Roman"/>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bl>
          </a:graphicData>
        </a:graphic>
      </p:graphicFrame>
      <p:pic>
        <p:nvPicPr>
          <p:cNvPr id="3" name="Picture 2" descr="C:\Users\HP\Desktop\Без названия.png"/>
          <p:cNvPicPr>
            <a:picLocks noChangeAspect="1" noChangeArrowheads="1"/>
          </p:cNvPicPr>
          <p:nvPr/>
        </p:nvPicPr>
        <p:blipFill>
          <a:blip r:embed="rId2"/>
          <a:srcRect/>
          <a:stretch>
            <a:fillRect/>
          </a:stretch>
        </p:blipFill>
        <p:spPr bwMode="auto">
          <a:xfrm>
            <a:off x="10413402" y="28621"/>
            <a:ext cx="1127812" cy="1142984"/>
          </a:xfrm>
          <a:prstGeom prst="rect">
            <a:avLst/>
          </a:prstGeom>
          <a:noFill/>
        </p:spPr>
      </p:pic>
    </p:spTree>
    <p:extLst>
      <p:ext uri="{BB962C8B-B14F-4D97-AF65-F5344CB8AC3E}">
        <p14:creationId xmlns:p14="http://schemas.microsoft.com/office/powerpoint/2010/main" val="2177551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261" y="510092"/>
            <a:ext cx="10515600" cy="1325563"/>
          </a:xfrm>
        </p:spPr>
        <p:txBody>
          <a:bodyPr>
            <a:normAutofit/>
          </a:bodyPr>
          <a:lstStyle/>
          <a:p>
            <a:pPr algn="ctr"/>
            <a:r>
              <a:rPr lang="ru-RU" sz="2800" b="1" dirty="0">
                <a:latin typeface="Times New Roman" pitchFamily="18" charset="0"/>
                <a:cs typeface="Times New Roman" pitchFamily="18" charset="0"/>
              </a:rPr>
              <a:t>Индикаторы качества </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2800" b="1" dirty="0">
                <a:latin typeface="Times New Roman" pitchFamily="18" charset="0"/>
                <a:cs typeface="Times New Roman" pitchFamily="18" charset="0"/>
              </a:rPr>
              <a:t>к комплексному плану по «Гигиене рук» </a:t>
            </a:r>
            <a:endParaRPr lang="ru-RU" sz="2800" dirty="0">
              <a:latin typeface="Times New Roman" pitchFamily="18" charset="0"/>
              <a:cs typeface="Times New Roman" pitchFamily="18" charset="0"/>
            </a:endParaRPr>
          </a:p>
        </p:txBody>
      </p:sp>
      <p:sp>
        <p:nvSpPr>
          <p:cNvPr id="4" name="Прямоугольник 3"/>
          <p:cNvSpPr/>
          <p:nvPr/>
        </p:nvSpPr>
        <p:spPr>
          <a:xfrm>
            <a:off x="3238238" y="228600"/>
            <a:ext cx="6572511" cy="83099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Приложение №3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к Приказу</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2162" name="Rectangle 2"/>
          <p:cNvSpPr>
            <a:spLocks noChangeArrowheads="1"/>
          </p:cNvSpPr>
          <p:nvPr/>
        </p:nvSpPr>
        <p:spPr bwMode="auto">
          <a:xfrm>
            <a:off x="742951" y="2057400"/>
            <a:ext cx="1106805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Результаты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мониторирования</a:t>
            </a: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обработки рук медицинским персоналом в отделениях: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соблюдение правил обработки рук медперсоналом;</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снижение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высеваемости</a:t>
            </a: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микрофлоры с рук и объектов внешней среды;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снижение гнойно-септических инфекций и послеоперационных осложнений.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Активное участие в выполнении программы: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обучаемость</a:t>
            </a: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персонала (посещение семинарских занятий и тренингов);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результаты тестирования медперсонала, тренингов;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использование антисептиков.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 Результаты лабораторного контроля за эффективностью обработки рук медицинского персонала. </a:t>
            </a:r>
          </a:p>
        </p:txBody>
      </p:sp>
      <p:pic>
        <p:nvPicPr>
          <p:cNvPr id="5" name="Picture 2" descr="C:\Users\HP\Desktop\Без названия.png"/>
          <p:cNvPicPr>
            <a:picLocks noChangeAspect="1" noChangeArrowheads="1"/>
          </p:cNvPicPr>
          <p:nvPr/>
        </p:nvPicPr>
        <p:blipFill>
          <a:blip r:embed="rId2"/>
          <a:srcRect/>
          <a:stretch>
            <a:fillRect/>
          </a:stretch>
        </p:blipFill>
        <p:spPr bwMode="auto">
          <a:xfrm>
            <a:off x="10413402" y="28621"/>
            <a:ext cx="1127812" cy="1142984"/>
          </a:xfrm>
          <a:prstGeom prst="rect">
            <a:avLst/>
          </a:prstGeom>
          <a:noFill/>
        </p:spPr>
      </p:pic>
    </p:spTree>
    <p:extLst>
      <p:ext uri="{BB962C8B-B14F-4D97-AF65-F5344CB8AC3E}">
        <p14:creationId xmlns:p14="http://schemas.microsoft.com/office/powerpoint/2010/main" val="534425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01" y="246208"/>
            <a:ext cx="7299513" cy="1325563"/>
          </a:xfrm>
        </p:spPr>
        <p:txBody>
          <a:bodyPr/>
          <a:lstStyle/>
          <a:p>
            <a:pPr algn="ctr"/>
            <a:r>
              <a:rPr lang="kk-KZ" sz="2800" b="1" dirty="0">
                <a:latin typeface="Times New Roman" pitchFamily="18" charset="0"/>
                <a:cs typeface="Times New Roman" pitchFamily="18" charset="0"/>
              </a:rPr>
              <a:t>Алгоритм</a:t>
            </a:r>
            <a:r>
              <a:rPr lang="kk-KZ" sz="2800" dirty="0">
                <a:latin typeface="Times New Roman" pitchFamily="18" charset="0"/>
                <a:cs typeface="Times New Roman" pitchFamily="18" charset="0"/>
              </a:rPr>
              <a:t> </a:t>
            </a:r>
            <a:r>
              <a:rPr lang="ru-RU" sz="2800" b="1" dirty="0">
                <a:latin typeface="Times New Roman" pitchFamily="18" charset="0"/>
                <a:cs typeface="Times New Roman" pitchFamily="18" charset="0"/>
              </a:rPr>
              <a:t>обработки</a:t>
            </a:r>
            <a:r>
              <a:rPr lang="kk-KZ" sz="2800" b="1" dirty="0">
                <a:latin typeface="Times New Roman" pitchFamily="18" charset="0"/>
                <a:cs typeface="Times New Roman" pitchFamily="18" charset="0"/>
              </a:rPr>
              <a:t> дозатора для жидкого мыла</a:t>
            </a:r>
            <a:endParaRPr lang="ru-RU" sz="2800" dirty="0">
              <a:latin typeface="Times New Roman" pitchFamily="18" charset="0"/>
              <a:cs typeface="Times New Roman" pitchFamily="18" charset="0"/>
            </a:endParaRPr>
          </a:p>
        </p:txBody>
      </p:sp>
      <p:sp>
        <p:nvSpPr>
          <p:cNvPr id="4" name="Прямоугольник 3"/>
          <p:cNvSpPr/>
          <p:nvPr/>
        </p:nvSpPr>
        <p:spPr>
          <a:xfrm>
            <a:off x="3281269" y="77993"/>
            <a:ext cx="6572511" cy="83099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Приложение №4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к Приказу</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6257" name="Rectangle 1"/>
          <p:cNvSpPr>
            <a:spLocks noChangeArrowheads="1"/>
          </p:cNvSpPr>
          <p:nvPr/>
        </p:nvSpPr>
        <p:spPr bwMode="auto">
          <a:xfrm>
            <a:off x="457200" y="1206639"/>
            <a:ext cx="11239500" cy="54037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Освободить дозатор от остатков жидкого мыла;</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Промыть дозатор до чистых вод;</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Обработать путем протирания или орошения используемым дезинфицирующим раствором, выдерживая время экспозиции;</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Промыть под проточной водой, смывая остатки дезинфицирующего средства;</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Просушить дозатор;</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Заполнить дозатор жидким мылом в объеме нормы потребления за сутки;</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Указать дату заполнения жидкого мыла на дозаторе;</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Заполнять дозатор свежей порцией мыла ежедневно;</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Ответственность за обработку дозаторов для жидкого мыла возлагается на сестру хозяйку подразделения;</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В выходные и праздничные дни обязанности по обработке дозаторов исполняет младший медицинский персонал. Контроль возложить на дежурную медсестру отделения.</a:t>
            </a:r>
            <a:endPar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5" name="Picture 2" descr="C:\Users\HP\Desktop\Без названия.png"/>
          <p:cNvPicPr>
            <a:picLocks noChangeAspect="1" noChangeArrowheads="1"/>
          </p:cNvPicPr>
          <p:nvPr/>
        </p:nvPicPr>
        <p:blipFill>
          <a:blip r:embed="rId2"/>
          <a:srcRect/>
          <a:stretch>
            <a:fillRect/>
          </a:stretch>
        </p:blipFill>
        <p:spPr bwMode="auto">
          <a:xfrm>
            <a:off x="10413402" y="28621"/>
            <a:ext cx="1127812" cy="1142984"/>
          </a:xfrm>
          <a:prstGeom prst="rect">
            <a:avLst/>
          </a:prstGeom>
          <a:noFill/>
        </p:spPr>
      </p:pic>
    </p:spTree>
    <p:extLst>
      <p:ext uri="{BB962C8B-B14F-4D97-AF65-F5344CB8AC3E}">
        <p14:creationId xmlns:p14="http://schemas.microsoft.com/office/powerpoint/2010/main" val="149472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609600" y="-714404"/>
            <a:ext cx="10972800" cy="71438"/>
          </a:xfrm>
        </p:spPr>
        <p:txBody>
          <a:bodyPr>
            <a:normAutofit fontScale="90000"/>
          </a:bodyPr>
          <a:lstStyle/>
          <a:p>
            <a:endParaRPr lang="ru-RU" dirty="0"/>
          </a:p>
        </p:txBody>
      </p:sp>
      <p:pic>
        <p:nvPicPr>
          <p:cNvPr id="4" name="Picture 2" descr="C:\Users\HP\Desktop\Без названия.png"/>
          <p:cNvPicPr>
            <a:picLocks noChangeAspect="1" noChangeArrowheads="1"/>
          </p:cNvPicPr>
          <p:nvPr/>
        </p:nvPicPr>
        <p:blipFill>
          <a:blip r:embed="rId2"/>
          <a:srcRect/>
          <a:stretch>
            <a:fillRect/>
          </a:stretch>
        </p:blipFill>
        <p:spPr bwMode="auto">
          <a:xfrm>
            <a:off x="10687072" y="255248"/>
            <a:ext cx="1127812" cy="1142984"/>
          </a:xfrm>
          <a:prstGeom prst="rect">
            <a:avLst/>
          </a:prstGeom>
          <a:noFill/>
        </p:spPr>
      </p:pic>
      <p:sp>
        <p:nvSpPr>
          <p:cNvPr id="6" name="Заголовок 1"/>
          <p:cNvSpPr txBox="1">
            <a:spLocks/>
          </p:cNvSpPr>
          <p:nvPr/>
        </p:nvSpPr>
        <p:spPr>
          <a:xfrm>
            <a:off x="800100" y="1638754"/>
            <a:ext cx="10504714" cy="3782332"/>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6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Вывод:</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В целом, в медицинских организациях работа по гигиене рук проводится. Есть актуальность ежедневного контроля соблюдения гигиены рук, за бесперебойным обеспечением ресурсами, за техническим состоянием оборудования, направленных на гигиену рук. Благодаря программе обучения ПИИК Национального центра общественного здравоохранения мы дополнили свои знания по гигиене рук, а также по эпидемиологии в целом. </a:t>
            </a:r>
            <a:endParaRPr kumimoji="0" lang="ru-RU" sz="4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52283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Использованная литература</a:t>
            </a:r>
          </a:p>
        </p:txBody>
      </p:sp>
      <p:sp>
        <p:nvSpPr>
          <p:cNvPr id="3" name="Объект 2"/>
          <p:cNvSpPr>
            <a:spLocks noGrp="1"/>
          </p:cNvSpPr>
          <p:nvPr>
            <p:ph idx="1"/>
          </p:nvPr>
        </p:nvSpPr>
        <p:spPr/>
        <p:txBody>
          <a:bodyPr/>
          <a:lstStyle/>
          <a:p>
            <a:r>
              <a:rPr lang="en-US" dirty="0">
                <a:hlinkClick r:id="rId2"/>
              </a:rPr>
              <a:t>https://hls.kz/</a:t>
            </a:r>
            <a:r>
              <a:rPr lang="ru-RU" dirty="0"/>
              <a:t> - Национальный центр общественного здравоохранения Министерства Здравоохранения Республики Казахстан</a:t>
            </a:r>
          </a:p>
          <a:p>
            <a:r>
              <a:rPr lang="en-US" dirty="0">
                <a:hlinkClick r:id="rId3"/>
              </a:rPr>
              <a:t>https://www.who.int/ru</a:t>
            </a:r>
            <a:r>
              <a:rPr lang="ru-RU" dirty="0"/>
              <a:t> - Всемирная организация здравоохранения</a:t>
            </a:r>
          </a:p>
          <a:p>
            <a:r>
              <a:rPr lang="en-US" dirty="0">
                <a:hlinkClick r:id="rId4"/>
              </a:rPr>
              <a:t>https://adilet.zan.kz/rus</a:t>
            </a:r>
            <a:r>
              <a:rPr lang="ru-RU" dirty="0"/>
              <a:t> - </a:t>
            </a:r>
            <a:r>
              <a:rPr lang="ru-RU" i="1" dirty="0"/>
              <a:t>«</a:t>
            </a:r>
            <a:r>
              <a:rPr lang="ru-RU" i="1" dirty="0" err="1"/>
              <a:t>Әділет</a:t>
            </a:r>
            <a:r>
              <a:rPr lang="ru-RU" i="1" dirty="0"/>
              <a:t>» </a:t>
            </a:r>
            <a:r>
              <a:rPr lang="ru-RU" dirty="0"/>
              <a:t>Информационно-правовая система нормативных правовых актов Республики Казахстан</a:t>
            </a:r>
          </a:p>
        </p:txBody>
      </p:sp>
      <p:pic>
        <p:nvPicPr>
          <p:cNvPr id="4" name="Picture 2" descr="C:\Users\HP\Desktop\Без названия.png"/>
          <p:cNvPicPr>
            <a:picLocks noChangeAspect="1" noChangeArrowheads="1"/>
          </p:cNvPicPr>
          <p:nvPr/>
        </p:nvPicPr>
        <p:blipFill>
          <a:blip r:embed="rId5"/>
          <a:srcRect/>
          <a:stretch>
            <a:fillRect/>
          </a:stretch>
        </p:blipFill>
        <p:spPr bwMode="auto">
          <a:xfrm>
            <a:off x="10687072" y="255248"/>
            <a:ext cx="1127812" cy="1142984"/>
          </a:xfrm>
          <a:prstGeom prst="rect">
            <a:avLst/>
          </a:prstGeom>
          <a:noFill/>
        </p:spPr>
      </p:pic>
    </p:spTree>
    <p:extLst>
      <p:ext uri="{BB962C8B-B14F-4D97-AF65-F5344CB8AC3E}">
        <p14:creationId xmlns:p14="http://schemas.microsoft.com/office/powerpoint/2010/main" val="1986580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5785" y="2651125"/>
            <a:ext cx="10515600" cy="1325563"/>
          </a:xfrm>
        </p:spPr>
        <p:txBody>
          <a:bodyPr/>
          <a:lstStyle/>
          <a:p>
            <a:r>
              <a:rPr lang="ru-RU" sz="8000" dirty="0" smtClean="0">
                <a:latin typeface="Times New Roman" pitchFamily="18" charset="0"/>
                <a:cs typeface="Times New Roman" pitchFamily="18" charset="0"/>
              </a:rPr>
              <a:t>Спасибо за внимание!</a:t>
            </a:r>
            <a:endParaRPr lang="ru-RU" dirty="0">
              <a:latin typeface="Times New Roman" pitchFamily="18" charset="0"/>
              <a:cs typeface="Times New Roman" pitchFamily="18" charset="0"/>
            </a:endParaRPr>
          </a:p>
        </p:txBody>
      </p:sp>
      <p:sp>
        <p:nvSpPr>
          <p:cNvPr id="4" name="Прямоугольник 3"/>
          <p:cNvSpPr/>
          <p:nvPr/>
        </p:nvSpPr>
        <p:spPr>
          <a:xfrm>
            <a:off x="8125573" y="5583088"/>
            <a:ext cx="2338589" cy="523220"/>
          </a:xfrm>
          <a:prstGeom prst="rect">
            <a:avLst/>
          </a:prstGeom>
        </p:spPr>
        <p:txBody>
          <a:bodyPr wrap="none">
            <a:spAutoFit/>
          </a:bodyPr>
          <a:lstStyle/>
          <a:p>
            <a:r>
              <a:rPr lang="en-US" sz="2800" dirty="0" smtClean="0">
                <a:hlinkClick r:id="rId2"/>
              </a:rPr>
              <a:t>https://hls.kz/</a:t>
            </a:r>
            <a:r>
              <a:rPr lang="ru-RU" sz="2800" dirty="0" smtClean="0"/>
              <a:t> </a:t>
            </a:r>
            <a:endParaRPr lang="ru-RU" sz="2800" dirty="0"/>
          </a:p>
        </p:txBody>
      </p:sp>
      <p:pic>
        <p:nvPicPr>
          <p:cNvPr id="5" name="Picture 2" descr="C:\Users\HP\Desktop\Без названия.png"/>
          <p:cNvPicPr>
            <a:picLocks noChangeAspect="1" noChangeArrowheads="1"/>
          </p:cNvPicPr>
          <p:nvPr/>
        </p:nvPicPr>
        <p:blipFill>
          <a:blip r:embed="rId3"/>
          <a:srcRect/>
          <a:stretch>
            <a:fillRect/>
          </a:stretch>
        </p:blipFill>
        <p:spPr bwMode="auto">
          <a:xfrm>
            <a:off x="10687072" y="255248"/>
            <a:ext cx="1127812" cy="1142984"/>
          </a:xfrm>
          <a:prstGeom prst="rect">
            <a:avLst/>
          </a:prstGeom>
          <a:noFill/>
        </p:spPr>
      </p:pic>
    </p:spTree>
    <p:extLst>
      <p:ext uri="{BB962C8B-B14F-4D97-AF65-F5344CB8AC3E}">
        <p14:creationId xmlns:p14="http://schemas.microsoft.com/office/powerpoint/2010/main" val="166771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Times New Roman" pitchFamily="18" charset="0"/>
                <a:cs typeface="Times New Roman" pitchFamily="18" charset="0"/>
              </a:rPr>
              <a:t>Задачи для достижения цели</a:t>
            </a:r>
          </a:p>
        </p:txBody>
      </p:sp>
      <p:pic>
        <p:nvPicPr>
          <p:cNvPr id="5" name="Picture 2" descr="C:\Users\HP\Desktop\Без названия.png"/>
          <p:cNvPicPr>
            <a:picLocks noChangeAspect="1" noChangeArrowheads="1"/>
          </p:cNvPicPr>
          <p:nvPr/>
        </p:nvPicPr>
        <p:blipFill>
          <a:blip r:embed="rId2"/>
          <a:srcRect/>
          <a:stretch>
            <a:fillRect/>
          </a:stretch>
        </p:blipFill>
        <p:spPr bwMode="auto">
          <a:xfrm>
            <a:off x="10687072" y="255248"/>
            <a:ext cx="1127812" cy="1142984"/>
          </a:xfrm>
          <a:prstGeom prst="rect">
            <a:avLst/>
          </a:prstGeom>
          <a:noFill/>
        </p:spPr>
      </p:pic>
      <p:sp>
        <p:nvSpPr>
          <p:cNvPr id="6" name="Содержимое 5"/>
          <p:cNvSpPr>
            <a:spLocks noGrp="1"/>
          </p:cNvSpPr>
          <p:nvPr>
            <p:ph idx="1"/>
          </p:nvPr>
        </p:nvSpPr>
        <p:spPr/>
        <p:txBody>
          <a:bodyPr/>
          <a:lstStyle/>
          <a:p>
            <a:r>
              <a:rPr lang="kk-KZ" dirty="0">
                <a:latin typeface="Times New Roman" pitchFamily="18" charset="0"/>
                <a:cs typeface="Times New Roman" pitchFamily="18" charset="0"/>
              </a:rPr>
              <a:t>Определение состояния готовности МО к действиям по мультимодальной стратегии</a:t>
            </a:r>
          </a:p>
          <a:p>
            <a:r>
              <a:rPr lang="kk-KZ" dirty="0">
                <a:latin typeface="Times New Roman" pitchFamily="18" charset="0"/>
                <a:cs typeface="Times New Roman" pitchFamily="18" charset="0"/>
              </a:rPr>
              <a:t>Проведение оценки исходного положения по соблюдению гигиены рук</a:t>
            </a:r>
          </a:p>
          <a:p>
            <a:r>
              <a:rPr lang="kk-KZ" dirty="0">
                <a:latin typeface="Times New Roman" pitchFamily="18" charset="0"/>
                <a:cs typeface="Times New Roman" pitchFamily="18" charset="0"/>
              </a:rPr>
              <a:t>Оценка проделанной работы </a:t>
            </a:r>
          </a:p>
          <a:p>
            <a:r>
              <a:rPr lang="kk-KZ" dirty="0">
                <a:latin typeface="Times New Roman" pitchFamily="18" charset="0"/>
                <a:cs typeface="Times New Roman" pitchFamily="18" charset="0"/>
              </a:rPr>
              <a:t>План -мероприятий по улучшению гигиены рук</a:t>
            </a:r>
          </a:p>
          <a:p>
            <a:endParaRPr lang="ru-RU" dirty="0"/>
          </a:p>
        </p:txBody>
      </p:sp>
    </p:spTree>
    <p:extLst>
      <p:ext uri="{BB962C8B-B14F-4D97-AF65-F5344CB8AC3E}">
        <p14:creationId xmlns:p14="http://schemas.microsoft.com/office/powerpoint/2010/main" val="1468014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HP\Downloads\WhatsApp Image 2022-07-21 at 14.28.08 (1).jpeg"/>
          <p:cNvPicPr>
            <a:picLocks noGrp="1" noChangeAspect="1" noChangeArrowheads="1"/>
          </p:cNvPicPr>
          <p:nvPr>
            <p:ph idx="1"/>
          </p:nvPr>
        </p:nvPicPr>
        <p:blipFill>
          <a:blip r:embed="rId2"/>
          <a:srcRect/>
          <a:stretch>
            <a:fillRect/>
          </a:stretch>
        </p:blipFill>
        <p:spPr bwMode="auto">
          <a:xfrm rot="16200000">
            <a:off x="2589581" y="636930"/>
            <a:ext cx="2410587" cy="4259357"/>
          </a:xfrm>
          <a:prstGeom prst="rect">
            <a:avLst/>
          </a:prstGeom>
          <a:noFill/>
        </p:spPr>
      </p:pic>
      <p:pic>
        <p:nvPicPr>
          <p:cNvPr id="2052" name="Picture 4" descr="C:\Users\HP\Downloads\WhatsApp Image 2022-07-21 at 14.28.08.jpeg"/>
          <p:cNvPicPr>
            <a:picLocks noChangeAspect="1" noChangeArrowheads="1"/>
          </p:cNvPicPr>
          <p:nvPr/>
        </p:nvPicPr>
        <p:blipFill>
          <a:blip r:embed="rId3"/>
          <a:srcRect/>
          <a:stretch>
            <a:fillRect/>
          </a:stretch>
        </p:blipFill>
        <p:spPr bwMode="auto">
          <a:xfrm rot="16200000">
            <a:off x="2494930" y="2742575"/>
            <a:ext cx="2439645" cy="5219700"/>
          </a:xfrm>
          <a:prstGeom prst="rect">
            <a:avLst/>
          </a:prstGeom>
          <a:noFill/>
        </p:spPr>
      </p:pic>
      <p:pic>
        <p:nvPicPr>
          <p:cNvPr id="2053" name="Picture 5" descr="C:\Users\HP\Downloads\WhatsApp Image 2022-07-21 at 14.28.07 (1).jpeg"/>
          <p:cNvPicPr>
            <a:picLocks noChangeAspect="1" noChangeArrowheads="1"/>
          </p:cNvPicPr>
          <p:nvPr/>
        </p:nvPicPr>
        <p:blipFill>
          <a:blip r:embed="rId4"/>
          <a:srcRect/>
          <a:stretch>
            <a:fillRect/>
          </a:stretch>
        </p:blipFill>
        <p:spPr bwMode="auto">
          <a:xfrm rot="16200000">
            <a:off x="8045829" y="816308"/>
            <a:ext cx="1948732" cy="3829090"/>
          </a:xfrm>
          <a:prstGeom prst="rect">
            <a:avLst/>
          </a:prstGeom>
          <a:noFill/>
        </p:spPr>
      </p:pic>
      <p:pic>
        <p:nvPicPr>
          <p:cNvPr id="2058" name="Picture 10" descr="C:\Users\HP\Downloads\WhatsApp Image 2022-07-21 at 11.46.26.jpeg"/>
          <p:cNvPicPr>
            <a:picLocks noChangeAspect="1" noChangeArrowheads="1"/>
          </p:cNvPicPr>
          <p:nvPr/>
        </p:nvPicPr>
        <p:blipFill>
          <a:blip r:embed="rId5"/>
          <a:srcRect/>
          <a:stretch>
            <a:fillRect/>
          </a:stretch>
        </p:blipFill>
        <p:spPr bwMode="auto">
          <a:xfrm>
            <a:off x="7429499" y="3889232"/>
            <a:ext cx="3409987" cy="2740168"/>
          </a:xfrm>
          <a:prstGeom prst="rect">
            <a:avLst/>
          </a:prstGeom>
          <a:noFill/>
        </p:spPr>
      </p:pic>
      <p:pic>
        <p:nvPicPr>
          <p:cNvPr id="7" name="Picture 2" descr="C:\Users\HP\Desktop\Без названия.png"/>
          <p:cNvPicPr>
            <a:picLocks noChangeAspect="1" noChangeArrowheads="1"/>
          </p:cNvPicPr>
          <p:nvPr/>
        </p:nvPicPr>
        <p:blipFill>
          <a:blip r:embed="rId6"/>
          <a:srcRect/>
          <a:stretch>
            <a:fillRect/>
          </a:stretch>
        </p:blipFill>
        <p:spPr bwMode="auto">
          <a:xfrm>
            <a:off x="10687072" y="255248"/>
            <a:ext cx="1127812" cy="1142984"/>
          </a:xfrm>
          <a:prstGeom prst="rect">
            <a:avLst/>
          </a:prstGeom>
          <a:noFill/>
        </p:spPr>
      </p:pic>
      <p:sp>
        <p:nvSpPr>
          <p:cNvPr id="8" name="Заголовок 1"/>
          <p:cNvSpPr>
            <a:spLocks noGrp="1"/>
          </p:cNvSpPr>
          <p:nvPr>
            <p:ph type="title"/>
          </p:nvPr>
        </p:nvSpPr>
        <p:spPr>
          <a:xfrm>
            <a:off x="304800" y="266700"/>
            <a:ext cx="10515600" cy="1325563"/>
          </a:xfrm>
        </p:spPr>
        <p:txBody>
          <a:bodyPr>
            <a:normAutofit/>
          </a:bodyPr>
          <a:lstStyle/>
          <a:p>
            <a:pPr algn="ctr"/>
            <a:r>
              <a:rPr lang="ru-RU" sz="3600" b="1" dirty="0">
                <a:latin typeface="Times New Roman" pitchFamily="18" charset="0"/>
                <a:cs typeface="Times New Roman" pitchFamily="18" charset="0"/>
              </a:rPr>
              <a:t>Контрольная форма для мониторинга гигиены рук</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1058271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HP\Downloads\WhatsApp Image 2022-07-28 at 10.07.46.jpeg"/>
          <p:cNvPicPr>
            <a:picLocks noChangeAspect="1" noChangeArrowheads="1"/>
          </p:cNvPicPr>
          <p:nvPr/>
        </p:nvPicPr>
        <p:blipFill>
          <a:blip r:embed="rId2"/>
          <a:srcRect/>
          <a:stretch>
            <a:fillRect/>
          </a:stretch>
        </p:blipFill>
        <p:spPr bwMode="auto">
          <a:xfrm>
            <a:off x="1328511" y="483960"/>
            <a:ext cx="9525000" cy="5791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69626" y="243959"/>
            <a:ext cx="10024276" cy="1143008"/>
          </a:xfrm>
        </p:spPr>
        <p:txBody>
          <a:bodyPr>
            <a:noAutofit/>
          </a:bodyPr>
          <a:lstStyle/>
          <a:p>
            <a:pPr algn="ctr"/>
            <a:r>
              <a:rPr lang="ru-RU" sz="2000" b="1" dirty="0">
                <a:latin typeface="Times New Roman" pitchFamily="18" charset="0"/>
                <a:cs typeface="Times New Roman" pitchFamily="18" charset="0"/>
              </a:rPr>
              <a:t>Расчет потребности в спиртосодержащих антисептиках и жидкого мыла для обработки рук медицинской сестры процедурного кабинета перед инъекцией в ЦКГИОВ </a:t>
            </a:r>
          </a:p>
        </p:txBody>
      </p:sp>
      <p:sp>
        <p:nvSpPr>
          <p:cNvPr id="2" name="Содержимое 1"/>
          <p:cNvSpPr>
            <a:spLocks noGrp="1"/>
          </p:cNvSpPr>
          <p:nvPr>
            <p:ph idx="1"/>
          </p:nvPr>
        </p:nvSpPr>
        <p:spPr>
          <a:xfrm>
            <a:off x="609600" y="1285861"/>
            <a:ext cx="10972800" cy="4721431"/>
          </a:xfrm>
        </p:spPr>
        <p:txBody>
          <a:bodyPr>
            <a:normAutofit/>
          </a:bodyPr>
          <a:lstStyle/>
          <a:p>
            <a:endParaRPr lang="ru-RU" dirty="0"/>
          </a:p>
          <a:p>
            <a:r>
              <a:rPr lang="en-US" dirty="0">
                <a:latin typeface="Times New Roman" pitchFamily="18" charset="0"/>
                <a:cs typeface="Times New Roman" pitchFamily="18" charset="0"/>
              </a:rPr>
              <a:t>VR</a:t>
            </a:r>
            <a:r>
              <a:rPr lang="ru-RU" dirty="0">
                <a:latin typeface="Times New Roman" pitchFamily="18" charset="0"/>
                <a:cs typeface="Times New Roman" pitchFamily="18" charset="0"/>
              </a:rPr>
              <a:t> (л )=                                    =6,300 (л) </a:t>
            </a:r>
          </a:p>
          <a:p>
            <a:endParaRPr lang="ru-RU" dirty="0">
              <a:latin typeface="Times New Roman" pitchFamily="18" charset="0"/>
              <a:cs typeface="Times New Roman" pitchFamily="18" charset="0"/>
            </a:endParaRPr>
          </a:p>
          <a:p>
            <a:r>
              <a:rPr lang="ru-RU" sz="2000" b="1" dirty="0">
                <a:latin typeface="Times New Roman" pitchFamily="18" charset="0"/>
                <a:cs typeface="Times New Roman" pitchFamily="18" charset="0"/>
              </a:rPr>
              <a:t>При расходе 0,003мл = 3литра 780мл</a:t>
            </a:r>
            <a:r>
              <a:rPr lang="ru-RU"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VR</a:t>
            </a:r>
            <a:r>
              <a:rPr lang="ru-RU" sz="2000" dirty="0">
                <a:latin typeface="Times New Roman" pitchFamily="18" charset="0"/>
                <a:cs typeface="Times New Roman" pitchFamily="18" charset="0"/>
              </a:rPr>
              <a:t> (л) – общий объем необходимого количества кожного антисептика и жидкого мыла в литрах на месяц;</a:t>
            </a:r>
          </a:p>
          <a:p>
            <a:r>
              <a:rPr lang="ru-RU" sz="2000" dirty="0">
                <a:latin typeface="Times New Roman" pitchFamily="18" charset="0"/>
                <a:cs typeface="Times New Roman" pitchFamily="18" charset="0"/>
              </a:rPr>
              <a:t>С- количество дней в расчетном периоде (месяц, квартал, полугодие, год);</a:t>
            </a:r>
          </a:p>
          <a:p>
            <a:r>
              <a:rPr lang="ru-RU" sz="2000" dirty="0">
                <a:latin typeface="Times New Roman" pitchFamily="18" charset="0"/>
                <a:cs typeface="Times New Roman" pitchFamily="18" charset="0"/>
              </a:rPr>
              <a:t>С</a:t>
            </a:r>
            <a:r>
              <a:rPr lang="ru-RU" sz="2000" baseline="-25000" dirty="0">
                <a:latin typeface="Times New Roman" pitchFamily="18" charset="0"/>
                <a:cs typeface="Times New Roman" pitchFamily="18" charset="0"/>
              </a:rPr>
              <a:t>1</a:t>
            </a:r>
            <a:r>
              <a:rPr lang="ru-RU" sz="2000" dirty="0">
                <a:latin typeface="Times New Roman" pitchFamily="18" charset="0"/>
                <a:cs typeface="Times New Roman" pitchFamily="18" charset="0"/>
              </a:rPr>
              <a:t>-среднее число инъекций в сутки. </a:t>
            </a:r>
          </a:p>
          <a:p>
            <a:r>
              <a:rPr lang="ru-RU" sz="2000" dirty="0">
                <a:latin typeface="Times New Roman" pitchFamily="18" charset="0"/>
                <a:cs typeface="Times New Roman" pitchFamily="18" charset="0"/>
              </a:rPr>
              <a:t>Вывод: За месяц расход кожного антисептика в отделении №2 – 6литра 300мл при расходе 5мл - при однократной обработке.</a:t>
            </a:r>
          </a:p>
          <a:p>
            <a:endParaRPr lang="ru-RU" dirty="0"/>
          </a:p>
        </p:txBody>
      </p:sp>
      <p:sp>
        <p:nvSpPr>
          <p:cNvPr id="63490"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348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62200" y="1643050"/>
            <a:ext cx="2705099" cy="947750"/>
          </a:xfrm>
          <a:prstGeom prst="rect">
            <a:avLst/>
          </a:prstGeom>
          <a:noFill/>
        </p:spPr>
      </p:pic>
      <p:sp>
        <p:nvSpPr>
          <p:cNvPr id="63491" name="Rectangle 3"/>
          <p:cNvSpPr>
            <a:spLocks noChangeArrowheads="1"/>
          </p:cNvSpPr>
          <p:nvPr/>
        </p:nvSpPr>
        <p:spPr bwMode="auto">
          <a:xfrm>
            <a:off x="0" y="243959"/>
            <a:ext cx="26962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r>
              <a:rPr kumimoji="0" lang="ru-RU" sz="900" b="0" i="0" u="none" strike="noStrike" cap="none" normalizeH="0" baseline="0">
                <a:ln>
                  <a:noFill/>
                </a:ln>
                <a:solidFill>
                  <a:schemeClr val="tx1"/>
                </a:solidFill>
                <a:effectLst/>
                <a:latin typeface="Arial" pitchFamily="34" charset="0"/>
                <a:cs typeface="Arial" pitchFamily="34" charset="0"/>
              </a:rPr>
              <a:t>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2" descr="C:\Users\HP\Desktop\Без названия.png"/>
          <p:cNvPicPr>
            <a:picLocks noChangeAspect="1" noChangeArrowheads="1"/>
          </p:cNvPicPr>
          <p:nvPr/>
        </p:nvPicPr>
        <p:blipFill>
          <a:blip r:embed="rId4"/>
          <a:srcRect/>
          <a:stretch>
            <a:fillRect/>
          </a:stretch>
        </p:blipFill>
        <p:spPr bwMode="auto">
          <a:xfrm>
            <a:off x="10687072" y="255248"/>
            <a:ext cx="1127812" cy="1142984"/>
          </a:xfrm>
          <a:prstGeom prst="rect">
            <a:avLst/>
          </a:prstGeom>
          <a:noFill/>
        </p:spPr>
      </p:pic>
      <p:sp>
        <p:nvSpPr>
          <p:cNvPr id="4" name="Прямоугольник 3"/>
          <p:cNvSpPr/>
          <p:nvPr/>
        </p:nvSpPr>
        <p:spPr>
          <a:xfrm>
            <a:off x="419100" y="5653385"/>
            <a:ext cx="10831878" cy="646331"/>
          </a:xfrm>
          <a:prstGeom prst="rect">
            <a:avLst/>
          </a:prstGeom>
        </p:spPr>
        <p:txBody>
          <a:bodyPr wrap="square">
            <a:spAutoFit/>
          </a:bodyPr>
          <a:lstStyle/>
          <a:p>
            <a:r>
              <a:rPr lang="ru-RU" dirty="0"/>
              <a:t>Из отчета по движению КА и жидкого мыла: Обеспечены бесперебойно.  Расход  среднем -15литров в месяц по стационару</a:t>
            </a:r>
          </a:p>
        </p:txBody>
      </p:sp>
    </p:spTree>
    <p:extLst>
      <p:ext uri="{BB962C8B-B14F-4D97-AF65-F5344CB8AC3E}">
        <p14:creationId xmlns:p14="http://schemas.microsoft.com/office/powerpoint/2010/main" val="58036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88926"/>
            <a:ext cx="10515600" cy="1325563"/>
          </a:xfrm>
        </p:spPr>
        <p:txBody>
          <a:bodyPr>
            <a:normAutofit/>
          </a:bodyPr>
          <a:lstStyle/>
          <a:p>
            <a:pPr algn="ctr"/>
            <a:r>
              <a:rPr lang="ru-RU" sz="2200" b="1" dirty="0">
                <a:latin typeface="Times New Roman" pitchFamily="18" charset="0"/>
                <a:cs typeface="Times New Roman" pitchFamily="18" charset="0"/>
              </a:rPr>
              <a:t>Расчет потребности в спиртосодержащих антисептиках и жидкого мыла для обработки рук медицинской сестры палаты интенсивного наблюдения перед инъекцией в ЦКГИОВ</a:t>
            </a:r>
          </a:p>
        </p:txBody>
      </p:sp>
      <p:sp>
        <p:nvSpPr>
          <p:cNvPr id="3" name="Содержимое 2"/>
          <p:cNvSpPr>
            <a:spLocks noGrp="1"/>
          </p:cNvSpPr>
          <p:nvPr>
            <p:ph idx="1"/>
          </p:nvPr>
        </p:nvSpPr>
        <p:spPr/>
        <p:txBody>
          <a:bodyPr/>
          <a:lstStyle/>
          <a:p>
            <a:endParaRPr lang="ru-RU"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VR</a:t>
            </a:r>
            <a:r>
              <a:rPr lang="ru-RU" sz="2000" dirty="0">
                <a:latin typeface="Times New Roman" pitchFamily="18" charset="0"/>
                <a:cs typeface="Times New Roman" pitchFamily="18" charset="0"/>
              </a:rPr>
              <a:t> (л ) =                                                                       </a:t>
            </a:r>
            <a:r>
              <a:rPr lang="ru-RU" sz="2400" dirty="0">
                <a:latin typeface="Times New Roman" pitchFamily="18" charset="0"/>
                <a:cs typeface="Times New Roman" pitchFamily="18" charset="0"/>
              </a:rPr>
              <a:t>=0,9 (л)</a:t>
            </a:r>
          </a:p>
          <a:p>
            <a:pPr>
              <a:buNone/>
            </a:pPr>
            <a:r>
              <a:rPr lang="ru-RU" sz="2000" dirty="0">
                <a:latin typeface="Times New Roman" pitchFamily="18" charset="0"/>
                <a:cs typeface="Times New Roman" pitchFamily="18" charset="0"/>
              </a:rPr>
              <a:t> </a:t>
            </a:r>
          </a:p>
          <a:p>
            <a:r>
              <a:rPr lang="ru-RU" sz="2000" dirty="0">
                <a:latin typeface="Times New Roman" pitchFamily="18" charset="0"/>
                <a:cs typeface="Times New Roman" pitchFamily="18" charset="0"/>
              </a:rPr>
              <a:t>При расходе 0,003мл = 720мл </a:t>
            </a:r>
          </a:p>
          <a:p>
            <a:endParaRPr lang="ru-RU"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VR</a:t>
            </a:r>
            <a:r>
              <a:rPr lang="ru-RU" sz="2000" dirty="0">
                <a:latin typeface="Times New Roman" pitchFamily="18" charset="0"/>
                <a:cs typeface="Times New Roman" pitchFamily="18" charset="0"/>
              </a:rPr>
              <a:t> (л) – общий объем необходимого количества кожного антисептика и жидкого мыла в литрах на месяц;</a:t>
            </a:r>
          </a:p>
          <a:p>
            <a:r>
              <a:rPr lang="ru-RU" sz="2000" dirty="0">
                <a:latin typeface="Times New Roman" pitchFamily="18" charset="0"/>
                <a:cs typeface="Times New Roman" pitchFamily="18" charset="0"/>
              </a:rPr>
              <a:t>С- количество дней в расчетном периоде (месяц, квартал, полугодие, год);</a:t>
            </a:r>
          </a:p>
          <a:p>
            <a:r>
              <a:rPr lang="ru-RU" sz="2000" dirty="0">
                <a:latin typeface="Times New Roman" pitchFamily="18" charset="0"/>
                <a:cs typeface="Times New Roman" pitchFamily="18" charset="0"/>
              </a:rPr>
              <a:t>С</a:t>
            </a:r>
            <a:r>
              <a:rPr lang="ru-RU" sz="2000" baseline="-25000" dirty="0">
                <a:latin typeface="Times New Roman" pitchFamily="18" charset="0"/>
                <a:cs typeface="Times New Roman" pitchFamily="18" charset="0"/>
              </a:rPr>
              <a:t>1</a:t>
            </a:r>
            <a:r>
              <a:rPr lang="ru-RU" sz="2000" dirty="0">
                <a:latin typeface="Times New Roman" pitchFamily="18" charset="0"/>
                <a:cs typeface="Times New Roman" pitchFamily="18" charset="0"/>
              </a:rPr>
              <a:t>-среднее число инъекций в сутки. </a:t>
            </a:r>
          </a:p>
          <a:p>
            <a:r>
              <a:rPr lang="ru-RU" sz="2000" dirty="0">
                <a:latin typeface="Times New Roman" pitchFamily="18" charset="0"/>
                <a:cs typeface="Times New Roman" pitchFamily="18" charset="0"/>
              </a:rPr>
              <a:t>Вывод: За месяц расход кожного антисептика в ПИН – 900мл</a:t>
            </a:r>
          </a:p>
          <a:p>
            <a:endParaRPr lang="ru-RU" sz="2000" dirty="0"/>
          </a:p>
        </p:txBody>
      </p:sp>
      <p:sp>
        <p:nvSpPr>
          <p:cNvPr id="102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57477" y="1924050"/>
            <a:ext cx="3429024" cy="914400"/>
          </a:xfrm>
          <a:prstGeom prst="rect">
            <a:avLst/>
          </a:prstGeom>
          <a:noFill/>
        </p:spPr>
      </p:pic>
      <p:pic>
        <p:nvPicPr>
          <p:cNvPr id="6" name="Picture 2" descr="C:\Users\HP\Desktop\Без названия.png"/>
          <p:cNvPicPr>
            <a:picLocks noChangeAspect="1" noChangeArrowheads="1"/>
          </p:cNvPicPr>
          <p:nvPr/>
        </p:nvPicPr>
        <p:blipFill>
          <a:blip r:embed="rId3"/>
          <a:srcRect/>
          <a:stretch>
            <a:fillRect/>
          </a:stretch>
        </p:blipFill>
        <p:spPr bwMode="auto">
          <a:xfrm>
            <a:off x="10687072" y="255248"/>
            <a:ext cx="1127812" cy="1142984"/>
          </a:xfrm>
          <a:prstGeom prst="rect">
            <a:avLst/>
          </a:prstGeom>
          <a:noFill/>
        </p:spPr>
      </p:pic>
    </p:spTree>
    <p:extLst>
      <p:ext uri="{BB962C8B-B14F-4D97-AF65-F5344CB8AC3E}">
        <p14:creationId xmlns:p14="http://schemas.microsoft.com/office/powerpoint/2010/main" val="34233934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1333</TotalTime>
  <Words>3028</Words>
  <Application>Microsoft Office PowerPoint</Application>
  <PresentationFormat>Широкоэкранный</PresentationFormat>
  <Paragraphs>721</Paragraphs>
  <Slides>45</Slides>
  <Notes>11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45</vt:i4>
      </vt:variant>
    </vt:vector>
  </HeadingPairs>
  <TitlesOfParts>
    <vt:vector size="50" baseType="lpstr">
      <vt:lpstr>Arial</vt:lpstr>
      <vt:lpstr>Calibri</vt:lpstr>
      <vt:lpstr>Calibri Light</vt:lpstr>
      <vt:lpstr>Times New Roman</vt:lpstr>
      <vt:lpstr>Тема Office</vt:lpstr>
      <vt:lpstr>Использование мультимодальной стратегии ВОЗ для улучшения гигиены рук в МО</vt:lpstr>
      <vt:lpstr>«Кентау қалалық орталық ауруханасы»</vt:lpstr>
      <vt:lpstr>Актуальность </vt:lpstr>
      <vt:lpstr>Презентация PowerPoint</vt:lpstr>
      <vt:lpstr>Задачи для достижения цели</vt:lpstr>
      <vt:lpstr>Контрольная форма для мониторинга гигиены рук</vt:lpstr>
      <vt:lpstr>Презентация PowerPoint</vt:lpstr>
      <vt:lpstr>Расчет потребности в спиртосодержащих антисептиках и жидкого мыла для обработки рук медицинской сестры процедурного кабинета перед инъекцией в ЦКГИОВ </vt:lpstr>
      <vt:lpstr>Расчет потребности в спиртосодержащих антисептиках и жидкого мыла для обработки рук медицинской сестры палаты интенсивного наблюдения перед инъекцией в ЦКГИОВ</vt:lpstr>
      <vt:lpstr>Санитарно-техническое состояние</vt:lpstr>
      <vt:lpstr>Доступность гигиены рук</vt:lpstr>
      <vt:lpstr>Причины несоблюдения правил гигиены рук при стационарном обследовании</vt:lpstr>
      <vt:lpstr> Результаты методики анкетирования, полученные от медицинского персонала Кентау ЦГБ </vt:lpstr>
      <vt:lpstr>Презентация PowerPoint</vt:lpstr>
      <vt:lpstr>Презентация PowerPoint</vt:lpstr>
      <vt:lpstr>Презентация PowerPoint</vt:lpstr>
      <vt:lpstr>Мониторинг по  технике обработки рук сотрудников ЦГКИОВ за 2 квартал 2022 года  </vt:lpstr>
      <vt:lpstr>Презентация PowerPoint</vt:lpstr>
      <vt:lpstr>Анализ тестирования в ЦКГИОВ</vt:lpstr>
      <vt:lpstr>Этапность подачи заявки на приобретение КА и ЖМ</vt:lpstr>
      <vt:lpstr>Мультимодальная стратегия ВОЗ по улучшению гигиены рук в МО</vt:lpstr>
      <vt:lpstr>Подготовленность медицинского учреждения – готовность к действиям Костанайская ОБ</vt:lpstr>
      <vt:lpstr>Проведение оценки исходного положения с соблюдением гигиены рук, представлений и знания проблемы, а также имеющейся инфраструктуры в Костанайской ОБ</vt:lpstr>
      <vt:lpstr>Внедрение – начало реализации мероприятий по улучшению гигиены: после тщательного обследования отделения следует выбрать параметры для последующего изменения в Костана йской ОБ. </vt:lpstr>
      <vt:lpstr>Оценка проделанной работы в Кентау ЦГБ</vt:lpstr>
      <vt:lpstr>Презентация PowerPoint</vt:lpstr>
      <vt:lpstr>Презентация PowerPoint</vt:lpstr>
      <vt:lpstr>Отделение №2</vt:lpstr>
      <vt:lpstr> Палата интенсивной терапии в ЦКГИОВ</vt:lpstr>
      <vt:lpstr>Оценка проделанной работы в Костанайской ОБ</vt:lpstr>
      <vt:lpstr>Презентация PowerPoint</vt:lpstr>
      <vt:lpstr>Микробиологический контроль гигиены рук</vt:lpstr>
      <vt:lpstr>Слабые и сильные стороны по гигиене рук в МО</vt:lpstr>
      <vt:lpstr>План мероприятий по улучшению гигиены рук по итогам проделанной работы</vt:lpstr>
      <vt:lpstr>Презентация PowerPoint</vt:lpstr>
      <vt:lpstr>Приложение №1 к Приказу </vt:lpstr>
      <vt:lpstr>Презентация PowerPoint</vt:lpstr>
      <vt:lpstr>Презентация PowerPoint</vt:lpstr>
      <vt:lpstr>Показания для обработки рук  при проведении различных манипуляций</vt:lpstr>
      <vt:lpstr>Презентация PowerPoint</vt:lpstr>
      <vt:lpstr>Индикаторы качества  к комплексному плану по «Гигиене рук» </vt:lpstr>
      <vt:lpstr>Алгоритм обработки дозатора для жидкого мыла</vt:lpstr>
      <vt:lpstr>Презентация PowerPoint</vt:lpstr>
      <vt:lpstr>Использованная литература</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Внедрение – начало реализации мероприятий по улучшению гигиены.</dc:title>
  <dc:creator>01</dc:creator>
  <cp:lastModifiedBy>Пользователь</cp:lastModifiedBy>
  <cp:revision>72</cp:revision>
  <dcterms:created xsi:type="dcterms:W3CDTF">2022-07-13T07:18:05Z</dcterms:created>
  <dcterms:modified xsi:type="dcterms:W3CDTF">2022-08-01T04:45:07Z</dcterms:modified>
</cp:coreProperties>
</file>