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88" r:id="rId3"/>
    <p:sldId id="287" r:id="rId4"/>
    <p:sldId id="357" r:id="rId5"/>
    <p:sldId id="384" r:id="rId6"/>
    <p:sldId id="389" r:id="rId7"/>
    <p:sldId id="373" r:id="rId8"/>
    <p:sldId id="374" r:id="rId9"/>
    <p:sldId id="273" r:id="rId10"/>
    <p:sldId id="375" r:id="rId11"/>
    <p:sldId id="376" r:id="rId12"/>
    <p:sldId id="282" r:id="rId13"/>
    <p:sldId id="381" r:id="rId14"/>
    <p:sldId id="285" r:id="rId15"/>
    <p:sldId id="270" r:id="rId16"/>
    <p:sldId id="377" r:id="rId17"/>
    <p:sldId id="379" r:id="rId18"/>
    <p:sldId id="328" r:id="rId19"/>
    <p:sldId id="333" r:id="rId20"/>
    <p:sldId id="331" r:id="rId21"/>
    <p:sldId id="382" r:id="rId22"/>
    <p:sldId id="330" r:id="rId23"/>
    <p:sldId id="323" r:id="rId24"/>
    <p:sldId id="324" r:id="rId25"/>
    <p:sldId id="309" r:id="rId26"/>
    <p:sldId id="367" r:id="rId27"/>
    <p:sldId id="368" r:id="rId28"/>
    <p:sldId id="393" r:id="rId29"/>
    <p:sldId id="288" r:id="rId30"/>
    <p:sldId id="290" r:id="rId31"/>
    <p:sldId id="291" r:id="rId32"/>
    <p:sldId id="292" r:id="rId33"/>
    <p:sldId id="325" r:id="rId34"/>
    <p:sldId id="312" r:id="rId35"/>
    <p:sldId id="313" r:id="rId36"/>
    <p:sldId id="326" r:id="rId37"/>
    <p:sldId id="315" r:id="rId38"/>
    <p:sldId id="390" r:id="rId39"/>
    <p:sldId id="364" r:id="rId40"/>
    <p:sldId id="370" r:id="rId41"/>
    <p:sldId id="385" r:id="rId42"/>
    <p:sldId id="387" r:id="rId43"/>
    <p:sldId id="365" r:id="rId44"/>
    <p:sldId id="366" r:id="rId45"/>
    <p:sldId id="363" r:id="rId46"/>
    <p:sldId id="355" r:id="rId47"/>
    <p:sldId id="369" r:id="rId48"/>
    <p:sldId id="392" r:id="rId49"/>
    <p:sldId id="360" r:id="rId50"/>
    <p:sldId id="386" r:id="rId51"/>
    <p:sldId id="361" r:id="rId52"/>
    <p:sldId id="380" r:id="rId53"/>
    <p:sldId id="36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8" autoAdjust="0"/>
    <p:restoredTop sz="99642" autoAdjust="0"/>
  </p:normalViewPr>
  <p:slideViewPr>
    <p:cSldViewPr>
      <p:cViewPr varScale="1">
        <p:scale>
          <a:sx n="116" d="100"/>
          <a:sy n="116" d="100"/>
        </p:scale>
        <p:origin x="14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57-4867-92C1-FC2E476AA4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57-4867-92C1-FC2E476AA4E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гинекология</c:v>
                </c:pt>
                <c:pt idx="1">
                  <c:v>хирургия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534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7B-4FBD-A428-661FA3A610A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38,9%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27-4905-A071-FBB7ACD762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27-4905-A071-FBB7ACD762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27-4905-A071-FBB7ACD762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56,3%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27-4905-A071-FBB7ACD7622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Лапароскопия</c:v>
                </c:pt>
                <c:pt idx="1">
                  <c:v>Лапаротомия</c:v>
                </c:pt>
                <c:pt idx="2">
                  <c:v>Вагинальная хирургия </c:v>
                </c:pt>
                <c:pt idx="3">
                  <c:v>Малые операции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38.9</c:v>
                </c:pt>
                <c:pt idx="1">
                  <c:v>1.6</c:v>
                </c:pt>
                <c:pt idx="2">
                  <c:v>2.4</c:v>
                </c:pt>
                <c:pt idx="3">
                  <c:v>56.3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27-4905-A071-FBB7ACD762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92391608"/>
        <c:axId val="292391992"/>
        <c:axId val="0"/>
      </c:bar3DChart>
      <c:catAx>
        <c:axId val="292391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2391992"/>
        <c:crosses val="autoZero"/>
        <c:auto val="1"/>
        <c:lblAlgn val="ctr"/>
        <c:lblOffset val="100"/>
        <c:noMultiLvlLbl val="0"/>
      </c:catAx>
      <c:valAx>
        <c:axId val="29239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92391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15,1%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75-42B9-9ECA-2FDD427412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75-42B9-9ECA-2FDD427412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75-42B9-9ECA-2FDD427412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Лапаротомия </c:v>
                </c:pt>
                <c:pt idx="1">
                  <c:v>Лапароскопия </c:v>
                </c:pt>
                <c:pt idx="2">
                  <c:v>Операция на щитовидной железе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55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75-42B9-9ECA-2FDD427412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92504840"/>
        <c:axId val="292505224"/>
        <c:axId val="0"/>
      </c:bar3DChart>
      <c:catAx>
        <c:axId val="292504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2505224"/>
        <c:crosses val="autoZero"/>
        <c:auto val="1"/>
        <c:lblAlgn val="ctr"/>
        <c:lblOffset val="100"/>
        <c:noMultiLvlLbl val="0"/>
      </c:catAx>
      <c:valAx>
        <c:axId val="292505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92504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C47D1-859B-416A-B53A-5CEC9F0C7F0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C2EAE-FB5E-4DFE-976C-80FF82869B8D}">
      <dgm:prSet custT="1"/>
      <dgm:spPr/>
      <dgm:t>
        <a:bodyPr/>
        <a:lstStyle/>
        <a:p>
          <a:pPr rtl="0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Время введения </a:t>
          </a:r>
          <a:r>
            <a:rPr lang="en-GB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течение 60 мин до кожного разреза. </a:t>
          </a:r>
          <a:endParaRPr lang="en-GB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07D662-D8E6-415B-BDC0-8931A7E5BCCD}" type="parTrans" cxnId="{5B74EC50-583D-4DA6-B8CE-0D6C180A145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0987A3F-87F9-4756-84CF-1D69ED18141F}" type="sibTrans" cxnId="{5B74EC50-583D-4DA6-B8CE-0D6C180A145F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A92DEEDB-5E7F-495D-9BDC-90DDCDCA5DEE}">
      <dgm:prSet custT="1"/>
      <dgm:spPr/>
      <dgm:t>
        <a:bodyPr/>
        <a:lstStyle/>
        <a:p>
          <a:pPr rtl="0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большинства плановых и экстренных оперативных вмешательств оптимальным</a:t>
          </a:r>
          <a:r>
            <a:rPr lang="en-GB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является введение АМП во время вводного наркоза, то есть за 30-60мин до операции. </a:t>
          </a:r>
        </a:p>
      </dgm:t>
    </dgm:pt>
    <dgm:pt modelId="{56E0183F-102A-405B-957F-A2CC3BC87EAF}" type="parTrans" cxnId="{25062440-8055-4DA0-932A-1681E6089C9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6D535ED-FD79-41F1-9F28-63AA5963AA92}" type="sibTrans" cxnId="{25062440-8055-4DA0-932A-1681E6089C97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C61F56C0-4F67-4058-A6C1-B7D6F69EB27F}">
      <dgm:prSet custT="1"/>
      <dgm:spPr/>
      <dgm:t>
        <a:bodyPr/>
        <a:lstStyle/>
        <a:p>
          <a:pPr rtl="0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выбора оптимального времени введения АМП для ПАП необходимо учитывать их </a:t>
          </a:r>
          <a:r>
            <a:rPr lang="ru-RU" sz="1200" b="1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фармакокинетику</a:t>
          </a:r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1A9CDD19-98FC-4C40-BEF9-D5C29ADF3412}" type="parTrans" cxnId="{6230A91B-1762-43D7-9264-1AF1C44BBBA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8941C28-596D-43DF-9BFF-0655BA4FD81C}" type="sibTrans" cxnId="{6230A91B-1762-43D7-9264-1AF1C44BBBA3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D201F43B-BC18-4E7E-BD7E-13FD3E691300}">
      <dgm:prSet custT="1"/>
      <dgm:spPr/>
      <dgm:t>
        <a:bodyPr/>
        <a:lstStyle/>
        <a:p>
          <a:pPr rtl="0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Кратность введения определяется периодом полувыведения АМП. </a:t>
          </a:r>
        </a:p>
      </dgm:t>
    </dgm:pt>
    <dgm:pt modelId="{5EE85D67-9832-48E3-A9D7-DB3EAE44E0CA}" type="parTrans" cxnId="{10265BB3-F78E-418C-ADBE-604E0F6A3B0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EB9A0593-7773-4A5B-B889-6D680BA18B12}" type="sibTrans" cxnId="{10265BB3-F78E-418C-ADBE-604E0F6A3B0D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DE331CE-08A9-43C2-B07B-450C79293444}">
      <dgm:prSet custT="1"/>
      <dgm:spPr/>
      <dgm:t>
        <a:bodyPr/>
        <a:lstStyle/>
        <a:p>
          <a:pPr rtl="0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Повторная доза вводится при продолжительности операции, превышающей в 2 раза период полувыведения АМП. </a:t>
          </a:r>
        </a:p>
      </dgm:t>
    </dgm:pt>
    <dgm:pt modelId="{FAFCED7E-3451-4879-99FD-F291049F9B1F}" type="parTrans" cxnId="{5DB77D50-3B67-4714-8C52-A023E55A928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04692F83-DBC5-4128-8E55-DCD22DA7C895}" type="sibTrans" cxnId="{5DB77D50-3B67-4714-8C52-A023E55A9282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B316A96C-4830-47C8-8BC3-35A2EF7C64E2}">
      <dgm:prSet custT="1"/>
      <dgm:spPr/>
      <dgm:t>
        <a:bodyPr/>
        <a:lstStyle/>
        <a:p>
          <a:pPr rtl="0"/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Предпочтительным является внутривенное введение антибиотика, что обеспечивает его оптимальную концентрацию в сыворотке крови вовремя операции. </a:t>
          </a:r>
        </a:p>
      </dgm:t>
    </dgm:pt>
    <dgm:pt modelId="{CC7C3D8A-FD34-4BA9-BE32-84E48539ACB8}" type="parTrans" cxnId="{665B1DB9-C1CC-41F9-B76E-F9D33BBD547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81D65435-B0EF-4553-9B64-99DA5E150626}" type="sibTrans" cxnId="{665B1DB9-C1CC-41F9-B76E-F9D33BBD5476}">
      <dgm:prSet/>
      <dgm:spPr/>
      <dgm:t>
        <a:bodyPr/>
        <a:lstStyle/>
        <a:p>
          <a:endParaRPr lang="ru-RU" sz="1200">
            <a:solidFill>
              <a:schemeClr val="bg1"/>
            </a:solidFill>
          </a:endParaRPr>
        </a:p>
      </dgm:t>
    </dgm:pt>
    <dgm:pt modelId="{17E9DA17-3BD0-4D8E-A41D-767E96345E8D}" type="pres">
      <dgm:prSet presAssocID="{8CCC47D1-859B-416A-B53A-5CEC9F0C7F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C52B50-C41E-4918-AF4F-C91B0C25B88B}" type="pres">
      <dgm:prSet presAssocID="{8CCC47D1-859B-416A-B53A-5CEC9F0C7F07}" presName="cycle" presStyleCnt="0"/>
      <dgm:spPr/>
    </dgm:pt>
    <dgm:pt modelId="{89AC3183-4659-43BD-BF1A-AEA6CA6B5720}" type="pres">
      <dgm:prSet presAssocID="{D46C2EAE-FB5E-4DFE-976C-80FF82869B8D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84104-2162-4A5B-8CE0-7762C6B7DF2F}" type="pres">
      <dgm:prSet presAssocID="{A0987A3F-87F9-4756-84CF-1D69ED18141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B8BA203-831A-4E35-B04D-B02AA147A706}" type="pres">
      <dgm:prSet presAssocID="{A92DEEDB-5E7F-495D-9BDC-90DDCDCA5DEE}" presName="nodeFollowingNodes" presStyleLbl="node1" presStyleIdx="1" presStyleCnt="6" custScaleX="157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9B704-C4CD-456B-9CA3-DBC639F6828E}" type="pres">
      <dgm:prSet presAssocID="{C61F56C0-4F67-4058-A6C1-B7D6F69EB27F}" presName="nodeFollowingNodes" presStyleLbl="node1" presStyleIdx="2" presStyleCnt="6" custScaleX="11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8E2C3-0644-4DBD-9678-E604B02BC1C4}" type="pres">
      <dgm:prSet presAssocID="{D201F43B-BC18-4E7E-BD7E-13FD3E691300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5DF46-090A-4A8B-B406-DE96A47DC5CF}" type="pres">
      <dgm:prSet presAssocID="{8DE331CE-08A9-43C2-B07B-450C79293444}" presName="nodeFollowingNodes" presStyleLbl="node1" presStyleIdx="4" presStyleCnt="6" custScaleX="128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7C98C-A7E4-4538-A91B-AA729F2931C3}" type="pres">
      <dgm:prSet presAssocID="{B316A96C-4830-47C8-8BC3-35A2EF7C64E2}" presName="nodeFollowingNodes" presStyleLbl="node1" presStyleIdx="5" presStyleCnt="6" custScaleX="12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30A91B-1762-43D7-9264-1AF1C44BBBA3}" srcId="{8CCC47D1-859B-416A-B53A-5CEC9F0C7F07}" destId="{C61F56C0-4F67-4058-A6C1-B7D6F69EB27F}" srcOrd="2" destOrd="0" parTransId="{1A9CDD19-98FC-4C40-BEF9-D5C29ADF3412}" sibTransId="{18941C28-596D-43DF-9BFF-0655BA4FD81C}"/>
    <dgm:cxn modelId="{F8F4CCDB-EC0D-4907-BB93-1E7C66FE1566}" type="presOf" srcId="{8DE331CE-08A9-43C2-B07B-450C79293444}" destId="{A535DF46-090A-4A8B-B406-DE96A47DC5CF}" srcOrd="0" destOrd="0" presId="urn:microsoft.com/office/officeart/2005/8/layout/cycle3"/>
    <dgm:cxn modelId="{26425ABB-3706-4281-BC92-96176C38473F}" type="presOf" srcId="{A0987A3F-87F9-4756-84CF-1D69ED18141F}" destId="{FA684104-2162-4A5B-8CE0-7762C6B7DF2F}" srcOrd="0" destOrd="0" presId="urn:microsoft.com/office/officeart/2005/8/layout/cycle3"/>
    <dgm:cxn modelId="{665B1DB9-C1CC-41F9-B76E-F9D33BBD5476}" srcId="{8CCC47D1-859B-416A-B53A-5CEC9F0C7F07}" destId="{B316A96C-4830-47C8-8BC3-35A2EF7C64E2}" srcOrd="5" destOrd="0" parTransId="{CC7C3D8A-FD34-4BA9-BE32-84E48539ACB8}" sibTransId="{81D65435-B0EF-4553-9B64-99DA5E150626}"/>
    <dgm:cxn modelId="{B612D192-43AC-4B3F-BDC1-5A0C9443E07B}" type="presOf" srcId="{C61F56C0-4F67-4058-A6C1-B7D6F69EB27F}" destId="{6D89B704-C4CD-456B-9CA3-DBC639F6828E}" srcOrd="0" destOrd="0" presId="urn:microsoft.com/office/officeart/2005/8/layout/cycle3"/>
    <dgm:cxn modelId="{25062440-8055-4DA0-932A-1681E6089C97}" srcId="{8CCC47D1-859B-416A-B53A-5CEC9F0C7F07}" destId="{A92DEEDB-5E7F-495D-9BDC-90DDCDCA5DEE}" srcOrd="1" destOrd="0" parTransId="{56E0183F-102A-405B-957F-A2CC3BC87EAF}" sibTransId="{E6D535ED-FD79-41F1-9F28-63AA5963AA92}"/>
    <dgm:cxn modelId="{10265BB3-F78E-418C-ADBE-604E0F6A3B0D}" srcId="{8CCC47D1-859B-416A-B53A-5CEC9F0C7F07}" destId="{D201F43B-BC18-4E7E-BD7E-13FD3E691300}" srcOrd="3" destOrd="0" parTransId="{5EE85D67-9832-48E3-A9D7-DB3EAE44E0CA}" sibTransId="{EB9A0593-7773-4A5B-B889-6D680BA18B12}"/>
    <dgm:cxn modelId="{FFF0C628-9DEA-4A84-B005-660822BD5837}" type="presOf" srcId="{D201F43B-BC18-4E7E-BD7E-13FD3E691300}" destId="{2B58E2C3-0644-4DBD-9678-E604B02BC1C4}" srcOrd="0" destOrd="0" presId="urn:microsoft.com/office/officeart/2005/8/layout/cycle3"/>
    <dgm:cxn modelId="{6BFF4454-8D62-4A6D-888E-1FBAC8EB7863}" type="presOf" srcId="{A92DEEDB-5E7F-495D-9BDC-90DDCDCA5DEE}" destId="{3B8BA203-831A-4E35-B04D-B02AA147A706}" srcOrd="0" destOrd="0" presId="urn:microsoft.com/office/officeart/2005/8/layout/cycle3"/>
    <dgm:cxn modelId="{5B74EC50-583D-4DA6-B8CE-0D6C180A145F}" srcId="{8CCC47D1-859B-416A-B53A-5CEC9F0C7F07}" destId="{D46C2EAE-FB5E-4DFE-976C-80FF82869B8D}" srcOrd="0" destOrd="0" parTransId="{9107D662-D8E6-415B-BDC0-8931A7E5BCCD}" sibTransId="{A0987A3F-87F9-4756-84CF-1D69ED18141F}"/>
    <dgm:cxn modelId="{5DB77D50-3B67-4714-8C52-A023E55A9282}" srcId="{8CCC47D1-859B-416A-B53A-5CEC9F0C7F07}" destId="{8DE331CE-08A9-43C2-B07B-450C79293444}" srcOrd="4" destOrd="0" parTransId="{FAFCED7E-3451-4879-99FD-F291049F9B1F}" sibTransId="{04692F83-DBC5-4128-8E55-DCD22DA7C895}"/>
    <dgm:cxn modelId="{8D27C7F9-4F43-4E7D-AB2F-D89781A58BD7}" type="presOf" srcId="{D46C2EAE-FB5E-4DFE-976C-80FF82869B8D}" destId="{89AC3183-4659-43BD-BF1A-AEA6CA6B5720}" srcOrd="0" destOrd="0" presId="urn:microsoft.com/office/officeart/2005/8/layout/cycle3"/>
    <dgm:cxn modelId="{6E93F4AF-16E5-40A6-A706-1F9BEF1E11F7}" type="presOf" srcId="{B316A96C-4830-47C8-8BC3-35A2EF7C64E2}" destId="{5F67C98C-A7E4-4538-A91B-AA729F2931C3}" srcOrd="0" destOrd="0" presId="urn:microsoft.com/office/officeart/2005/8/layout/cycle3"/>
    <dgm:cxn modelId="{716CB1DE-31B0-4378-BD05-04744D778788}" type="presOf" srcId="{8CCC47D1-859B-416A-B53A-5CEC9F0C7F07}" destId="{17E9DA17-3BD0-4D8E-A41D-767E96345E8D}" srcOrd="0" destOrd="0" presId="urn:microsoft.com/office/officeart/2005/8/layout/cycle3"/>
    <dgm:cxn modelId="{31F414F2-AB4D-4CE3-9259-8C3D9542E110}" type="presParOf" srcId="{17E9DA17-3BD0-4D8E-A41D-767E96345E8D}" destId="{EBC52B50-C41E-4918-AF4F-C91B0C25B88B}" srcOrd="0" destOrd="0" presId="urn:microsoft.com/office/officeart/2005/8/layout/cycle3"/>
    <dgm:cxn modelId="{2ADCF6FF-5086-456F-B067-7F887BB574B0}" type="presParOf" srcId="{EBC52B50-C41E-4918-AF4F-C91B0C25B88B}" destId="{89AC3183-4659-43BD-BF1A-AEA6CA6B5720}" srcOrd="0" destOrd="0" presId="urn:microsoft.com/office/officeart/2005/8/layout/cycle3"/>
    <dgm:cxn modelId="{D400D1AF-1EB9-4280-BEEA-65415C177EEC}" type="presParOf" srcId="{EBC52B50-C41E-4918-AF4F-C91B0C25B88B}" destId="{FA684104-2162-4A5B-8CE0-7762C6B7DF2F}" srcOrd="1" destOrd="0" presId="urn:microsoft.com/office/officeart/2005/8/layout/cycle3"/>
    <dgm:cxn modelId="{64E7341C-7F14-4407-8C1C-B45482188E44}" type="presParOf" srcId="{EBC52B50-C41E-4918-AF4F-C91B0C25B88B}" destId="{3B8BA203-831A-4E35-B04D-B02AA147A706}" srcOrd="2" destOrd="0" presId="urn:microsoft.com/office/officeart/2005/8/layout/cycle3"/>
    <dgm:cxn modelId="{ACDF3361-919A-44F9-BBD5-CCB6E33375E7}" type="presParOf" srcId="{EBC52B50-C41E-4918-AF4F-C91B0C25B88B}" destId="{6D89B704-C4CD-456B-9CA3-DBC639F6828E}" srcOrd="3" destOrd="0" presId="urn:microsoft.com/office/officeart/2005/8/layout/cycle3"/>
    <dgm:cxn modelId="{4A6EF0D8-1DB6-4368-97A5-1F08219646BF}" type="presParOf" srcId="{EBC52B50-C41E-4918-AF4F-C91B0C25B88B}" destId="{2B58E2C3-0644-4DBD-9678-E604B02BC1C4}" srcOrd="4" destOrd="0" presId="urn:microsoft.com/office/officeart/2005/8/layout/cycle3"/>
    <dgm:cxn modelId="{360FA198-3681-4BF6-95C4-8D4B425AE24D}" type="presParOf" srcId="{EBC52B50-C41E-4918-AF4F-C91B0C25B88B}" destId="{A535DF46-090A-4A8B-B406-DE96A47DC5CF}" srcOrd="5" destOrd="0" presId="urn:microsoft.com/office/officeart/2005/8/layout/cycle3"/>
    <dgm:cxn modelId="{DBE0CCC3-1A18-4D8B-8DC5-DD430046A958}" type="presParOf" srcId="{EBC52B50-C41E-4918-AF4F-C91B0C25B88B}" destId="{5F67C98C-A7E4-4538-A91B-AA729F2931C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84104-2162-4A5B-8CE0-7762C6B7DF2F}">
      <dsp:nvSpPr>
        <dsp:cNvPr id="0" name=""/>
        <dsp:cNvSpPr/>
      </dsp:nvSpPr>
      <dsp:spPr>
        <a:xfrm>
          <a:off x="1466008" y="-4106"/>
          <a:ext cx="5551251" cy="5551251"/>
        </a:xfrm>
        <a:prstGeom prst="circularArrow">
          <a:avLst>
            <a:gd name="adj1" fmla="val 5274"/>
            <a:gd name="adj2" fmla="val 312630"/>
            <a:gd name="adj3" fmla="val 14218851"/>
            <a:gd name="adj4" fmla="val 17132451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C3183-4659-43BD-BF1A-AEA6CA6B5720}">
      <dsp:nvSpPr>
        <dsp:cNvPr id="0" name=""/>
        <dsp:cNvSpPr/>
      </dsp:nvSpPr>
      <dsp:spPr>
        <a:xfrm>
          <a:off x="3180816" y="2507"/>
          <a:ext cx="2121635" cy="1060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Время введения </a:t>
          </a:r>
          <a:r>
            <a:rPr lang="en-GB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течение 60 мин до кожного разреза. </a:t>
          </a:r>
          <a:endParaRPr lang="en-GB" sz="1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32601" y="54292"/>
        <a:ext cx="2018065" cy="957247"/>
      </dsp:txXfrm>
    </dsp:sp>
    <dsp:sp modelId="{3B8BA203-831A-4E35-B04D-B02AA147A706}">
      <dsp:nvSpPr>
        <dsp:cNvPr id="0" name=""/>
        <dsp:cNvSpPr/>
      </dsp:nvSpPr>
      <dsp:spPr>
        <a:xfrm>
          <a:off x="4522666" y="1128522"/>
          <a:ext cx="3338562" cy="1060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большинства плановых и экстренных оперативных вмешательств оптимальным</a:t>
          </a:r>
          <a:r>
            <a:rPr lang="en-GB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является введение АМП во время вводного наркоза, то есть за 30-60мин до операции. </a:t>
          </a:r>
        </a:p>
      </dsp:txBody>
      <dsp:txXfrm>
        <a:off x="4574451" y="1180307"/>
        <a:ext cx="3234992" cy="957247"/>
      </dsp:txXfrm>
    </dsp:sp>
    <dsp:sp modelId="{6D89B704-C4CD-456B-9CA3-DBC639F6828E}">
      <dsp:nvSpPr>
        <dsp:cNvPr id="0" name=""/>
        <dsp:cNvSpPr/>
      </dsp:nvSpPr>
      <dsp:spPr>
        <a:xfrm>
          <a:off x="5014143" y="3380551"/>
          <a:ext cx="2355609" cy="1060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выбора оптимального времени введения АМП для ПАП необходимо учитывать их </a:t>
          </a:r>
          <a:r>
            <a:rPr lang="ru-RU" sz="1200" b="1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фармакокинетику</a:t>
          </a: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5065928" y="3432336"/>
        <a:ext cx="2252039" cy="957247"/>
      </dsp:txXfrm>
    </dsp:sp>
    <dsp:sp modelId="{2B58E2C3-0644-4DBD-9678-E604B02BC1C4}">
      <dsp:nvSpPr>
        <dsp:cNvPr id="0" name=""/>
        <dsp:cNvSpPr/>
      </dsp:nvSpPr>
      <dsp:spPr>
        <a:xfrm>
          <a:off x="3180816" y="4506565"/>
          <a:ext cx="2121635" cy="1060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Кратность введения определяется периодом полувыведения АМП. </a:t>
          </a:r>
        </a:p>
      </dsp:txBody>
      <dsp:txXfrm>
        <a:off x="3232601" y="4558350"/>
        <a:ext cx="2018065" cy="957247"/>
      </dsp:txXfrm>
    </dsp:sp>
    <dsp:sp modelId="{A535DF46-090A-4A8B-B406-DE96A47DC5CF}">
      <dsp:nvSpPr>
        <dsp:cNvPr id="0" name=""/>
        <dsp:cNvSpPr/>
      </dsp:nvSpPr>
      <dsp:spPr>
        <a:xfrm>
          <a:off x="925644" y="3380551"/>
          <a:ext cx="2731350" cy="1060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Повторная доза вводится при продолжительности операции, превышающей в 2 раза период полувыведения АМП. </a:t>
          </a:r>
        </a:p>
      </dsp:txBody>
      <dsp:txXfrm>
        <a:off x="977429" y="3432336"/>
        <a:ext cx="2627780" cy="957247"/>
      </dsp:txXfrm>
    </dsp:sp>
    <dsp:sp modelId="{5F67C98C-A7E4-4538-A91B-AA729F2931C3}">
      <dsp:nvSpPr>
        <dsp:cNvPr id="0" name=""/>
        <dsp:cNvSpPr/>
      </dsp:nvSpPr>
      <dsp:spPr>
        <a:xfrm>
          <a:off x="932359" y="1128522"/>
          <a:ext cx="2717920" cy="1060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Предпочтительным является внутривенное введение антибиотика, что обеспечивает его оптимальную концентрацию в сыворотке крови вовремя операции. </a:t>
          </a:r>
        </a:p>
      </dsp:txBody>
      <dsp:txXfrm>
        <a:off x="984144" y="1180307"/>
        <a:ext cx="2614350" cy="95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4C89-9C66-4511-904A-8CEB90EED56B}" type="datetimeFigureOut">
              <a:rPr lang="ru-RU" smtClean="0"/>
              <a:pPr/>
              <a:t>02.08.2022</a:t>
            </a:fld>
            <a:endParaRPr lang="kk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k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7D12D-8E49-42CC-A512-69351F2544A0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86716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7D12D-8E49-42CC-A512-69351F2544A0}" type="slidenum">
              <a:rPr lang="kk-KZ" smtClean="0"/>
              <a:pPr/>
              <a:t>51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7542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nasci.ru/?id=3370" TargetMode="External"/><Relationship Id="rId2" Type="http://schemas.openxmlformats.org/officeDocument/2006/relationships/hyperlink" Target="https://www.cdc.gov/nhsn/pdfs/datastat/nnis_200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ls.kz/" TargetMode="External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15" y="4221088"/>
            <a:ext cx="8215370" cy="1785950"/>
          </a:xfrm>
        </p:spPr>
        <p:txBody>
          <a:bodyPr>
            <a:noAutofit/>
          </a:bodyPr>
          <a:lstStyle/>
          <a:p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1</a:t>
            </a:r>
          </a:p>
          <a:p>
            <a:pPr marL="257175" indent="-257175" algn="just">
              <a:buFont typeface="Arial" pitchFamily="34" charset="0"/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Борашева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Замира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Мырзабаевна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ТОО «Реабилитационный медицинский центр «Клиника Дару»,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г.Актобе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algn="just"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Бақберген  Гүлзат Нақыпбайқызы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КГП на ПХВ «Городская многопрофильная больница»,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г.Кызылорда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algn="just"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Байсары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Гүлнәз Нұршабекқызы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ГКП на ПХВ «Городская многопрофильная больница»,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г.Тараз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59631" y="3399072"/>
            <a:ext cx="7050293" cy="100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Ментор: кандидат медицинских </a:t>
            </a: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наук,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рач-бактериолог</a:t>
            </a:r>
          </a:p>
          <a:p>
            <a:pPr lvl="0" algn="ctr">
              <a:spcBef>
                <a:spcPct val="20000"/>
              </a:spcBef>
            </a:pPr>
            <a:r>
              <a:rPr kumimoji="0" lang="kk-KZ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Шакенова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Зейнегуль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Эрнстовна</a:t>
            </a:r>
            <a:endParaRPr kumimoji="0" lang="kk-K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568759" cy="1285859"/>
          </a:xfrm>
          <a:prstGeom prst="rect">
            <a:avLst/>
          </a:prstGeom>
          <a:noFill/>
        </p:spPr>
      </p:pic>
      <p:pic>
        <p:nvPicPr>
          <p:cNvPr id="23554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290"/>
            <a:ext cx="1762116" cy="107157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857356" y="214290"/>
            <a:ext cx="521497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Профилактика инфекции и инфекционный контроль (ПИИК)</a:t>
            </a:r>
            <a:r>
              <a:rPr kumimoji="0" lang="kk-KZ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для врачей -эпидемиологов</a:t>
            </a:r>
            <a:endParaRPr kumimoji="0" lang="kk-K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789878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3200" b="1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Профилактика ИОХВ. Предоперационная антибиотикопрофилактика</a:t>
            </a:r>
            <a:endParaRPr lang="kk-KZ" sz="3200" b="1" cap="none" spc="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90AC83-5391-96B0-2499-42F00E4D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35998"/>
            <a:ext cx="6447501" cy="628153"/>
          </a:xfrm>
        </p:spPr>
        <p:txBody>
          <a:bodyPr>
            <a:norm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Отделение эндовидеохирургии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45A7DE3-4E66-E8D7-37CC-37E6584F3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1" y="1785926"/>
            <a:ext cx="7564461" cy="4038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0C3A201E-C2E1-EA90-127A-5261D12E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>
            <a:extLst>
              <a:ext uri="{FF2B5EF4-FFF2-40B4-BE49-F238E27FC236}">
                <a16:creationId xmlns="" xmlns:a16="http://schemas.microsoft.com/office/drawing/2014/main" id="{DF54CDAB-2422-AC80-E7EF-BDE457FF9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148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D7DF5-910D-4B8C-081C-029DB6D4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51" y="228691"/>
            <a:ext cx="7564461" cy="936104"/>
          </a:xfrm>
        </p:spPr>
        <p:txBody>
          <a:bodyPr>
            <a:norm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    Отделение эндовидеохирургии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BED615B2-429A-6744-8AF9-96D4733D8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7778775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D436C67B-FF01-9D94-D60B-F8DB98CF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>
            <a:extLst>
              <a:ext uri="{FF2B5EF4-FFF2-40B4-BE49-F238E27FC236}">
                <a16:creationId xmlns="" xmlns:a16="http://schemas.microsoft.com/office/drawing/2014/main" id="{1B655A03-DBBF-EE26-BD9B-BBB39E0B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20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772" y="46111"/>
            <a:ext cx="5688633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Количество пролеченных пациентов в отделении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эндовидеохирургии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2021 г.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0828"/>
            <a:ext cx="5410944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Гинекологических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531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пациентов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Хирургических – 66 пациентов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0392949"/>
              </p:ext>
            </p:extLst>
          </p:nvPr>
        </p:nvGraphicFramePr>
        <p:xfrm>
          <a:off x="3101008" y="3212976"/>
          <a:ext cx="550344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A75EFF56-5623-9C2A-8ABC-FB0857A1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14290"/>
            <a:ext cx="1453563" cy="96963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140F028-E4D6-BBAC-EA2B-3CB92BFCB5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871" y="184092"/>
            <a:ext cx="1566808" cy="9998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40" y="274638"/>
            <a:ext cx="4932099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и количество проведенных гинекологических операции за 2021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7772400" cy="376385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Полостные операции - 217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Лапароскопия – 208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Лапаротомия – 9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Вагинальная хирургия –  13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Малые операции – 301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- 531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68974480"/>
              </p:ext>
            </p:extLst>
          </p:nvPr>
        </p:nvGraphicFramePr>
        <p:xfrm>
          <a:off x="4775200" y="1397000"/>
          <a:ext cx="417830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2D8DCE66-3DE0-2B22-ACFB-6AC02074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14290"/>
            <a:ext cx="2029628" cy="957248"/>
          </a:xfrm>
          <a:prstGeom prst="rect">
            <a:avLst/>
          </a:prstGeom>
          <a:noFill/>
        </p:spPr>
      </p:pic>
      <p:pic>
        <p:nvPicPr>
          <p:cNvPr id="6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4FDFAAFC-C890-04A7-B8A6-D287FAFE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9" y="250009"/>
            <a:ext cx="133338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16747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и количество проведенных хирургических операции за 2021 год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Лапароскопия – 55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Лапаротомия – 10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Операция на щитовидной железе – 1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Всего – 66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20285173"/>
              </p:ext>
            </p:extLst>
          </p:nvPr>
        </p:nvGraphicFramePr>
        <p:xfrm>
          <a:off x="2339752" y="3140968"/>
          <a:ext cx="656613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Нет описания фото.">
            <a:extLst>
              <a:ext uri="{FF2B5EF4-FFF2-40B4-BE49-F238E27FC236}">
                <a16:creationId xmlns="" xmlns:a16="http://schemas.microsoft.com/office/drawing/2014/main" id="{969CDBA7-C6E2-319A-C22E-0AB277563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14290"/>
            <a:ext cx="1957620" cy="1071570"/>
          </a:xfrm>
          <a:prstGeom prst="rect">
            <a:avLst/>
          </a:prstGeom>
          <a:noFill/>
        </p:spPr>
      </p:pic>
      <p:pic>
        <p:nvPicPr>
          <p:cNvPr id="7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657F5018-160A-3056-3EDC-1A9CE677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18D019-2C06-934F-AF77-DC377CB7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5256584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MS Mincho" panose="020B0400000000000000" pitchFamily="49" charset="-128"/>
                <a:cs typeface="Times New Roman" panose="02020603050405020304" pitchFamily="18" charset="0"/>
              </a:rPr>
              <a:t>Перечень показаний для проведения предоперационной </a:t>
            </a:r>
            <a:r>
              <a:rPr lang="ru-RU" sz="2400" b="1" dirty="0" err="1" smtClean="0">
                <a:latin typeface="Times New Roman" panose="02020603050405020304" pitchFamily="18" charset="0"/>
                <a:ea typeface="MS Mincho" panose="020B0400000000000000" pitchFamily="49" charset="-128"/>
                <a:cs typeface="Times New Roman" panose="02020603050405020304" pitchFamily="18" charset="0"/>
              </a:rPr>
              <a:t>антибиотикопрофилактики</a:t>
            </a:r>
            <a:r>
              <a:rPr lang="ru-RU" sz="2400" b="1" dirty="0" smtClean="0">
                <a:latin typeface="Times New Roman" panose="02020603050405020304" pitchFamily="18" charset="0"/>
                <a:ea typeface="MS Mincho" panose="020B0400000000000000" pitchFamily="49" charset="-128"/>
                <a:cs typeface="Times New Roman" panose="02020603050405020304" pitchFamily="18" charset="0"/>
              </a:rPr>
              <a:t> в  центре «Клиника Дару»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33EC1B-7F1A-E7C0-9CC7-D93A1B0C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58" y="1988840"/>
            <a:ext cx="8072494" cy="394049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 время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гистероскопии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у больных с повышенным риском развития послеоперационных септических осложнений в дополнение к системному введению антибиотиков применяют внутриполостное орошение матки (1 г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цефамандола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цефакситина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или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цефотаксима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400-500 мл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физиологического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раствора).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" name="Picture 2" descr="Нет описания фото.">
            <a:extLst>
              <a:ext uri="{FF2B5EF4-FFF2-40B4-BE49-F238E27FC236}">
                <a16:creationId xmlns="" xmlns:a16="http://schemas.microsoft.com/office/drawing/2014/main" id="{CBCA465E-56E8-4614-3A7B-78234A7A8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pic>
        <p:nvPicPr>
          <p:cNvPr id="5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6048AD82-578D-CFEF-3028-BCB791F48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681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77A5CD-C61B-B017-9704-3D121BDB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315746" cy="1196752"/>
          </a:xfrm>
        </p:spPr>
        <p:txBody>
          <a:bodyPr>
            <a:norm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ea typeface="MS Mincho" panose="020B0400000000000000" pitchFamily="49" charset="-128"/>
                <a:cs typeface="Times New Roman" pitchFamily="18" charset="0"/>
              </a:rPr>
              <a:t>Перечень показаний для проведения предоперационной </a:t>
            </a:r>
            <a:r>
              <a:rPr lang="ru-RU" sz="2400" b="1" dirty="0" err="1" smtClean="0">
                <a:latin typeface="Times New Roman" pitchFamily="18" charset="0"/>
                <a:ea typeface="MS Mincho" panose="020B0400000000000000" pitchFamily="49" charset="-128"/>
                <a:cs typeface="Times New Roman" pitchFamily="18" charset="0"/>
              </a:rPr>
              <a:t>антибиотикопрофилактики</a:t>
            </a:r>
            <a:r>
              <a:rPr lang="ru-RU" sz="2400" b="1" dirty="0" smtClean="0">
                <a:latin typeface="Times New Roman" pitchFamily="18" charset="0"/>
                <a:ea typeface="MS Mincho" panose="020B0400000000000000" pitchFamily="49" charset="-128"/>
                <a:cs typeface="Times New Roman" pitchFamily="18" charset="0"/>
              </a:rPr>
              <a:t> центре «Клиника Дару»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74B86BAA-B309-A760-427E-FB8ED45499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615765"/>
              </p:ext>
            </p:extLst>
          </p:nvPr>
        </p:nvGraphicFramePr>
        <p:xfrm>
          <a:off x="287524" y="1246044"/>
          <a:ext cx="8568952" cy="572513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023126">
                  <a:extLst>
                    <a:ext uri="{9D8B030D-6E8A-4147-A177-3AD203B41FA5}">
                      <a16:colId xmlns="" xmlns:a16="http://schemas.microsoft.com/office/drawing/2014/main" val="3431441146"/>
                    </a:ext>
                  </a:extLst>
                </a:gridCol>
                <a:gridCol w="2107829">
                  <a:extLst>
                    <a:ext uri="{9D8B030D-6E8A-4147-A177-3AD203B41FA5}">
                      <a16:colId xmlns="" xmlns:a16="http://schemas.microsoft.com/office/drawing/2014/main" val="2958788498"/>
                    </a:ext>
                  </a:extLst>
                </a:gridCol>
                <a:gridCol w="2107829">
                  <a:extLst>
                    <a:ext uri="{9D8B030D-6E8A-4147-A177-3AD203B41FA5}">
                      <a16:colId xmlns="" xmlns:a16="http://schemas.microsoft.com/office/drawing/2014/main" val="920117679"/>
                    </a:ext>
                  </a:extLst>
                </a:gridCol>
                <a:gridCol w="2330168">
                  <a:extLst>
                    <a:ext uri="{9D8B030D-6E8A-4147-A177-3AD203B41FA5}">
                      <a16:colId xmlns="" xmlns:a16="http://schemas.microsoft.com/office/drawing/2014/main" val="3173971128"/>
                    </a:ext>
                  </a:extLst>
                </a:gridCol>
              </a:tblGrid>
              <a:tr h="208208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064" marR="49064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Клинические рекомендации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064" marR="49064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клинических исследований, ПАП комментарии уровень доказательности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064" marR="49064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354831372"/>
                  </a:ext>
                </a:extLst>
              </a:tr>
              <a:tr h="614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064" marR="49064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064" marR="49064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6269024"/>
                  </a:ext>
                </a:extLst>
              </a:tr>
              <a:tr h="450593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Вагинальная или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абдоминальная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гистерэктомия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064" marR="49064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Цефуроксим 1,5 г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метронидазол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г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064" marR="49064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большинстве случаев достаточно 1 дозы.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дозы: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 риска + дополнительные (внутриматочный контрацептив, многократные внутриматочные вмешательства, хронический сальпингоофорит,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бесплодие, хронический эндометрит, эктопия шейки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матки,ЗППП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9064" marR="49064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частоты послеоперационных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инфекционных осложнении при проведении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 при гистерэктомии 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Многократные профилактические дозы (цефазолин,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цефокситин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также эффективны как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доза.</a:t>
                      </a:r>
                    </a:p>
                  </a:txBody>
                  <a:tcPr marL="49064" marR="49064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783349750"/>
                  </a:ext>
                </a:extLst>
              </a:tr>
            </a:tbl>
          </a:graphicData>
        </a:graphic>
      </p:graphicFrame>
      <p:pic>
        <p:nvPicPr>
          <p:cNvPr id="5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6AF7E86A-41E9-07BC-9564-3D1FA9BC1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259779" cy="622991"/>
          </a:xfrm>
          <a:prstGeom prst="rect">
            <a:avLst/>
          </a:prstGeom>
          <a:noFill/>
        </p:spPr>
      </p:pic>
      <p:pic>
        <p:nvPicPr>
          <p:cNvPr id="6" name="Picture 2" descr="Нет описания фото.">
            <a:extLst>
              <a:ext uri="{FF2B5EF4-FFF2-40B4-BE49-F238E27FC236}">
                <a16:creationId xmlns="" xmlns:a16="http://schemas.microsoft.com/office/drawing/2014/main" id="{D36A54AF-66D6-50F5-F625-98F7F7CF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2"/>
            <a:ext cx="1050818" cy="443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63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6AC1D4-980B-612F-0BA9-3D2BAA1D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14290"/>
            <a:ext cx="6120680" cy="974390"/>
          </a:xfrm>
        </p:spPr>
        <p:txBody>
          <a:bodyPr>
            <a:noAutofit/>
          </a:bodyPr>
          <a:lstStyle/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MS Mincho" panose="020B0400000000000000" pitchFamily="49" charset="-128"/>
                <a:cs typeface="Times New Roman" pitchFamily="18" charset="0"/>
              </a:rPr>
              <a:t>Перечень </a:t>
            </a:r>
            <a:r>
              <a:rPr lang="ru-RU" sz="2400" b="1" dirty="0">
                <a:latin typeface="Times New Roman" pitchFamily="18" charset="0"/>
                <a:ea typeface="MS Mincho" panose="020B0400000000000000" pitchFamily="49" charset="-128"/>
                <a:cs typeface="Times New Roman" pitchFamily="18" charset="0"/>
              </a:rPr>
              <a:t>показаний для проведения предоперационной </a:t>
            </a:r>
            <a:r>
              <a:rPr lang="ru-RU" sz="2400" b="1" dirty="0" err="1" smtClean="0">
                <a:latin typeface="Times New Roman" pitchFamily="18" charset="0"/>
                <a:ea typeface="MS Mincho" panose="020B0400000000000000" pitchFamily="49" charset="-128"/>
                <a:cs typeface="Times New Roman" pitchFamily="18" charset="0"/>
              </a:rPr>
              <a:t>антибиотикопрофилактики</a:t>
            </a:r>
            <a:r>
              <a:rPr lang="ru-RU" sz="2400" b="1" dirty="0" smtClean="0">
                <a:latin typeface="Times New Roman" pitchFamily="18" charset="0"/>
                <a:ea typeface="MS Mincho" panose="020B0400000000000000" pitchFamily="49" charset="-128"/>
                <a:cs typeface="Times New Roman" pitchFamily="18" charset="0"/>
              </a:rPr>
              <a:t> центре «Клиника Дару»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1DC943F3-A2D6-DC49-83CB-6E42D624E2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245779"/>
              </p:ext>
            </p:extLst>
          </p:nvPr>
        </p:nvGraphicFramePr>
        <p:xfrm>
          <a:off x="432579" y="1916832"/>
          <a:ext cx="8278841" cy="449831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983427">
                  <a:extLst>
                    <a:ext uri="{9D8B030D-6E8A-4147-A177-3AD203B41FA5}">
                      <a16:colId xmlns="" xmlns:a16="http://schemas.microsoft.com/office/drawing/2014/main" val="4053917431"/>
                    </a:ext>
                  </a:extLst>
                </a:gridCol>
                <a:gridCol w="1792541">
                  <a:extLst>
                    <a:ext uri="{9D8B030D-6E8A-4147-A177-3AD203B41FA5}">
                      <a16:colId xmlns="" xmlns:a16="http://schemas.microsoft.com/office/drawing/2014/main" val="393209473"/>
                    </a:ext>
                  </a:extLst>
                </a:gridCol>
                <a:gridCol w="2218428">
                  <a:extLst>
                    <a:ext uri="{9D8B030D-6E8A-4147-A177-3AD203B41FA5}">
                      <a16:colId xmlns="" xmlns:a16="http://schemas.microsoft.com/office/drawing/2014/main" val="3617068913"/>
                    </a:ext>
                  </a:extLst>
                </a:gridCol>
                <a:gridCol w="2284445">
                  <a:extLst>
                    <a:ext uri="{9D8B030D-6E8A-4147-A177-3AD203B41FA5}">
                      <a16:colId xmlns="" xmlns:a16="http://schemas.microsoft.com/office/drawing/2014/main" val="2765331001"/>
                    </a:ext>
                  </a:extLst>
                </a:gridCol>
              </a:tblGrid>
              <a:tr h="4498314"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Гистероскопия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 показана пациентам высокого риска: инфекционные заболевания органов малого таза или повреждение труб (нарушенное состояние)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инфекционных осложнений после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гистероскопии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очень низкий (0,4%), не принимаем ПАП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930785457"/>
                  </a:ext>
                </a:extLst>
              </a:tr>
            </a:tbl>
          </a:graphicData>
        </a:graphic>
      </p:graphicFrame>
      <p:pic>
        <p:nvPicPr>
          <p:cNvPr id="5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1D0B0D16-0F80-BD80-6397-4BACA7C25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9"/>
            <a:ext cx="1405390" cy="694999"/>
          </a:xfrm>
          <a:prstGeom prst="rect">
            <a:avLst/>
          </a:prstGeom>
          <a:noFill/>
        </p:spPr>
      </p:pic>
      <p:pic>
        <p:nvPicPr>
          <p:cNvPr id="6" name="Picture 2" descr="Нет описания фото.">
            <a:extLst>
              <a:ext uri="{FF2B5EF4-FFF2-40B4-BE49-F238E27FC236}">
                <a16:creationId xmlns="" xmlns:a16="http://schemas.microsoft.com/office/drawing/2014/main" id="{0FCD86FB-8692-0319-09AB-A4F1F902E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622" y="116632"/>
            <a:ext cx="1525572" cy="107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81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78B25F-83AE-CF4F-7EA2-33E021F3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32656"/>
            <a:ext cx="7858759" cy="115212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MS Mincho" panose="020B0400000000000000" pitchFamily="49" charset="-128"/>
              </a:rPr>
              <a:t>Перечень показаний для проведения предоперационной </a:t>
            </a:r>
            <a:r>
              <a:rPr lang="ru-RU" sz="2400" b="1" dirty="0" err="1" smtClean="0">
                <a:latin typeface="Times New Roman" panose="02020603050405020304" pitchFamily="18" charset="0"/>
                <a:ea typeface="MS Mincho" panose="020B0400000000000000" pitchFamily="49" charset="-128"/>
              </a:rPr>
              <a:t>антибиотикопрофилактики</a:t>
            </a:r>
            <a:r>
              <a:rPr lang="ru-RU" sz="2400" b="1" dirty="0" smtClean="0">
                <a:latin typeface="Times New Roman" panose="02020603050405020304" pitchFamily="18" charset="0"/>
                <a:ea typeface="MS Mincho" panose="020B0400000000000000" pitchFamily="49" charset="-128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MS Mincho" panose="020B0400000000000000" pitchFamily="49" charset="-128"/>
                <a:cs typeface="Times New Roman" panose="02020603050405020304" pitchFamily="18" charset="0"/>
              </a:rPr>
              <a:t>центре «Клиника Дару» 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9C304784-50D5-BFB4-26E4-D1AEE9B57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401016"/>
              </p:ext>
            </p:extLst>
          </p:nvPr>
        </p:nvGraphicFramePr>
        <p:xfrm>
          <a:off x="226936" y="1628800"/>
          <a:ext cx="8559906" cy="468052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051384">
                  <a:extLst>
                    <a:ext uri="{9D8B030D-6E8A-4147-A177-3AD203B41FA5}">
                      <a16:colId xmlns="" xmlns:a16="http://schemas.microsoft.com/office/drawing/2014/main" val="3560916585"/>
                    </a:ext>
                  </a:extLst>
                </a:gridCol>
                <a:gridCol w="2009898">
                  <a:extLst>
                    <a:ext uri="{9D8B030D-6E8A-4147-A177-3AD203B41FA5}">
                      <a16:colId xmlns="" xmlns:a16="http://schemas.microsoft.com/office/drawing/2014/main" val="3870337204"/>
                    </a:ext>
                  </a:extLst>
                </a:gridCol>
                <a:gridCol w="2136623">
                  <a:extLst>
                    <a:ext uri="{9D8B030D-6E8A-4147-A177-3AD203B41FA5}">
                      <a16:colId xmlns="" xmlns:a16="http://schemas.microsoft.com/office/drawing/2014/main" val="754757229"/>
                    </a:ext>
                  </a:extLst>
                </a:gridCol>
                <a:gridCol w="2362001">
                  <a:extLst>
                    <a:ext uri="{9D8B030D-6E8A-4147-A177-3AD203B41FA5}">
                      <a16:colId xmlns="" xmlns:a16="http://schemas.microsoft.com/office/drawing/2014/main" val="3684426618"/>
                    </a:ext>
                  </a:extLst>
                </a:gridCol>
              </a:tblGrid>
              <a:tr h="468052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Аборт, I  и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триместр</a:t>
                      </a:r>
                    </a:p>
                    <a:p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3351" marR="23351" marT="0" marB="0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Цефуроксим+метронидозол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1–2 г в/в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351" marR="23351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последнего мета-анализа (2012г) предполагают выделение определенных групп пациентов, которым будет полезно проведение ПАП.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3351" marR="23351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 при аборте в I триместре беременности уменьшает риск инфекций верхних отделов половой системы. </a:t>
                      </a:r>
                    </a:p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ПАП должен быть основан на местных данных об эпидемиологии инфекций половой системы, включая инфекции, передающиеся половым путем.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3351" marR="23351" marT="0" marB="0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44016969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6E83494-8AD7-DC26-381F-128D7C6F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74105" y="890201"/>
            <a:ext cx="34725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pic>
        <p:nvPicPr>
          <p:cNvPr id="6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DA46A6F3-4FD9-0706-9A89-DF7853A47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405390" cy="694999"/>
          </a:xfrm>
          <a:prstGeom prst="rect">
            <a:avLst/>
          </a:prstGeom>
          <a:noFill/>
        </p:spPr>
      </p:pic>
      <p:pic>
        <p:nvPicPr>
          <p:cNvPr id="7" name="Picture 2" descr="Нет описания фото.">
            <a:extLst>
              <a:ext uri="{FF2B5EF4-FFF2-40B4-BE49-F238E27FC236}">
                <a16:creationId xmlns="" xmlns:a16="http://schemas.microsoft.com/office/drawing/2014/main" id="{8DFAB284-AE7E-260A-F4BC-5961C398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95152"/>
            <a:ext cx="1679347" cy="641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98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2996A8-A75F-9881-4864-25F7E88E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642918"/>
            <a:ext cx="5400600" cy="74742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Алгоритм организации </a:t>
            </a:r>
            <a:r>
              <a:rPr lang="ru-RU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периоперационной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антибиотикопрофилактики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3508F8-0743-A92E-0AD7-CAA104DD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Пациентам с высокой массой тела необходимо пересчитывать дозу в сторону ее увеличения</a:t>
            </a: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 длительных операциях препарат должен вводиться дважды, исходя из наиболее часто использующихся препаратов, повторная доза должна быть введена через 3-4 часа от начала оперативного вмешательства, так как это напрямую связано с фармакокинетикой антибиотика, конкретно с его периодом полувыведения (Т</a:t>
            </a:r>
            <a:r>
              <a:rPr lang="ru-RU" sz="2000" baseline="-250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1/2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Врач, выполнивший антибиотикопрофилактику, отображает письменно проведенную процедуру антибиотикопрофилактики с указанием времени введения, дозы и пути введения в медицинской документации (в форме «Карта операционного периода», и/или в форме «</a:t>
            </a:r>
            <a:r>
              <a:rPr lang="ru-RU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Прединдукционная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оценка состояния пациента»).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09515B05-0393-FB16-17FD-1B6BEA84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7AE083E3-2966-E6A5-072B-B6029C10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627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07AFDE-AD68-0872-01C1-5D491465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74638"/>
            <a:ext cx="3816424" cy="15701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365004-2432-E434-B8DD-725C84EC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Инфекции, связанные с оказанием медицинской помощи, становятся всё более значимой проблемой здравоохранения. Они существенно отягощают течение основного заболевания, иногда создавая угрозу для жизни пациента, и значительно увеличивают стоимость лечения.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 часто осложнение связанные с оказанием медицинской помощи, является инфекцией в области хирургических вмешательств (ИОХВ).</a:t>
            </a:r>
            <a:endParaRPr lang="x-none" sz="2000" dirty="0"/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CFA8487B-04DD-8FDC-4E49-15E010F7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CAA14459-8B0F-2C20-BDAF-55CC6BE1F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76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7EFF44-5F65-2811-79AE-EDD0CA99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28604"/>
            <a:ext cx="5599524" cy="56255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Алгоритм организации </a:t>
            </a:r>
            <a:r>
              <a:rPr lang="ru-RU" sz="24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периоперационной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антибиотикопрофилактики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094984-09C4-F708-7887-7B739FFE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28736"/>
            <a:ext cx="8397883" cy="514353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Схема </a:t>
            </a:r>
            <a:r>
              <a:rPr lang="ru-RU" sz="20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периоперационной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антибиотикопрофилактики определяется лечащим врачом с учетом типа, объема, доступа, продолжительности операционного вмешательства, а также риска ИОХВ и отражается в предоперационном эпикризе.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Сбор анамнеза и проведение биологической пробы, с целью исключения анафилаксии к антибиотикам проводится в дооперационный период для плановых оперативных вмешательств.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Антибиотикопрофилактика может проводиться как в отделении перед операцией, так и в операционном зале врачом – анестезиологом. В обоих возможных случаях следует учитывать точное время  - антибиотик вводится внутривенно  за 60 минут до кожного разреза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однократно в дозе 2г.</a:t>
            </a:r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C99BC2A5-B52D-52FB-FBB6-EC28F834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04E81E44-2006-C082-1018-C8F4F955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452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054621-AF2A-7550-6418-344CCACDF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Таким образом, нами участником №1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ТОО «Реабилитационный медицинский центр «Клиника Дару»,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г.Актобе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были выявлены наиболее часто выполняемые операции.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гинекологические операции (малые операции и лапароскопия)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хирургические операции (лапароскопия)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По анализу частоты операции был разработан перечень показании  и алгоритм проведения ПАП.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При изучении структуры частоты выполняемых операционных вмешательств 	следует отметить, что широкое применение малоинвазивных операции (лапароскопии) является одним из основных профилактики ИОХВ и использование ПАП является дополнительным фактором предупреждения инфекционных осложнений. </a:t>
            </a:r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4E3FA406-44E6-F324-E65F-064B64982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DE55B51F-AFB6-FCA6-7F92-E0C22823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61DDC3-ABDD-813A-1BFB-FDAE40FB012B}"/>
              </a:ext>
            </a:extLst>
          </p:cNvPr>
          <p:cNvSpPr txBox="1"/>
          <p:nvPr/>
        </p:nvSpPr>
        <p:spPr>
          <a:xfrm>
            <a:off x="3476628" y="554962"/>
            <a:ext cx="2190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Вывод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369221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25190"/>
            <a:ext cx="8229600" cy="85725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 №2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составить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перечень хирургических вмешательств и протокол  ПАП  включая альтернативные препараты (антибиотики).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928794" y="223588"/>
            <a:ext cx="5286412" cy="8397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Бақберген  Гүлзат Нақыпбайқызы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КГП на ПХВ «Многопрофильная городская больница»,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г.Кызылорда</a:t>
            </a:r>
            <a:endParaRPr lang="kk-KZ" sz="2000" dirty="0"/>
          </a:p>
        </p:txBody>
      </p:sp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928794" cy="1071570"/>
          </a:xfrm>
          <a:prstGeom prst="rect">
            <a:avLst/>
          </a:prstGeom>
          <a:noFill/>
        </p:spPr>
      </p:pic>
      <p:pic>
        <p:nvPicPr>
          <p:cNvPr id="16386" name="Picture 2" descr="Городская больница вернулась к работе в штатном режиме » Кызылординские  вести | Областная газ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132856"/>
            <a:ext cx="3857620" cy="458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2023065"/>
            <a:ext cx="5000660" cy="42862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КГП на ПХВ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«Многопрофильная городская больница»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г.Кызылорда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построена 1977 года. Больница размещена в 3-х этажном типовом зданий, состоящих из 5-ти блоков. В настоящее время больница развернута на 200 бюджетных и 20 платных коек. Имеются следующие отделения: платное, хирургическое, гинекологическое, травматологическое, операционной блок, анестезиологии и реанимации, терапевтическое, неврологическое  и инсультное.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 также, имеется приемное отделение для экстренных и плановых больных, травматологический пункт рентген отделение (рентген, узи и кт), и эндоскопический кабинет. Больница 4 дня в неделю принимает экстренных больных. </a:t>
            </a:r>
            <a:endParaRPr lang="kk-KZ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10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4357718" cy="1082660"/>
          </a:xfrm>
        </p:spPr>
        <p:txBody>
          <a:bodyPr>
            <a:no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Перечень хирургических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операций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многопрофильной городской больницы города Кызылорда</a:t>
            </a:r>
            <a:br>
              <a:rPr lang="kk-KZ" sz="2400" b="1" dirty="0">
                <a:latin typeface="Times New Roman" pitchFamily="18" charset="0"/>
                <a:cs typeface="Times New Roman" pitchFamily="18" charset="0"/>
              </a:rPr>
            </a:br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071678"/>
            <a:ext cx="4357718" cy="4500594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Внематочная беременность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Удаление кисты шейки матки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Миома матки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Кесарево сечение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Удаление язва желудка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Аппендицит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Устранение кишечной непроходимости</a:t>
            </a:r>
          </a:p>
          <a:p>
            <a:pPr marL="0" lv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568759" cy="1285859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290"/>
            <a:ext cx="2476496" cy="1071570"/>
          </a:xfrm>
          <a:prstGeom prst="rect">
            <a:avLst/>
          </a:prstGeom>
          <a:noFill/>
        </p:spPr>
      </p:pic>
      <p:pic>
        <p:nvPicPr>
          <p:cNvPr id="1026" name="Picture 2" descr="C:\Users\Дарья\Desktop\WhatsApp Image 2022-07-20 at 11.27.5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4371980" cy="4486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3143248"/>
            <a:ext cx="4038600" cy="364331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Закрытый перелом большеберцовой кости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Ущемленная паховая грыжа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Ущемленная вентральная грыжа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Эндопротезирование коленного сустава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Эндопротезирование бедренного сустава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Удаление металлоконструкции из голени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714876" y="3071810"/>
            <a:ext cx="4038600" cy="378619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Проникающее ножевое ранение брюшной полости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Вскрытие карбункул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Вскрытие фурункула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Вскрытие флегмоны</a:t>
            </a:r>
          </a:p>
          <a:p>
            <a:pPr lvl="0">
              <a:buNone/>
            </a:pP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арья\Desktop\WhatsApp Image 2022-07-20 at 11.27.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2852"/>
            <a:ext cx="885698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pic>
        <p:nvPicPr>
          <p:cNvPr id="1027" name="Picture 3" descr="C:\Users\Дарья\Downloads\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2050" name="Picture 2" descr="C:\Users\Дарья\Downloads\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  <p:pic>
        <p:nvPicPr>
          <p:cNvPr id="2051" name="Picture 3" descr="C:\Users\Дарья\Downloads\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24F8AF-0D86-578B-B2DF-7BE919A7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57FCC0D-46AB-ECD4-F269-46B9C2D3B0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8435280" cy="6583362"/>
          </a:xfrm>
        </p:spPr>
      </p:pic>
    </p:spTree>
    <p:extLst>
      <p:ext uri="{BB962C8B-B14F-4D97-AF65-F5344CB8AC3E}">
        <p14:creationId xmlns:p14="http://schemas.microsoft.com/office/powerpoint/2010/main" val="2371858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472518" cy="485778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антимикробного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препарата для проведения ПАП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качестве основной схемы ПАП («золотой стандарт») рекомендуется введение цефазолина в дозе 1 г при массе тела пациента менее 80 кг, 2 г – при массе от 80 кг и более с началом анестезии. Однако при операциях над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стальных отделах кишечного тракта необходимо применение препаратов 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антианаэробной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активностью. Для этого следует включать в схему ПАП метронидазол или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клиндамицин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Взависимости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 вида оперативного вмешательства и предполагаемого возбудителя рекомендуются различные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568759" cy="1285859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690678" cy="107157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7FFA7F-B5CD-4AA9-B64D-DF1F83970D9C}"/>
              </a:ext>
            </a:extLst>
          </p:cNvPr>
          <p:cNvSpPr txBox="1"/>
          <p:nvPr/>
        </p:nvSpPr>
        <p:spPr>
          <a:xfrm>
            <a:off x="1691680" y="264126"/>
            <a:ext cx="5412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Протокол проведения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периоперационной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антибиотикопрофилактики</a:t>
            </a:r>
            <a:endParaRPr lang="x-none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85720" y="1988840"/>
            <a:ext cx="8572560" cy="429768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Одной из эффективных мер профилактики ИОХВ считается использование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периоперационной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антибиотикопрофилактики.</a:t>
            </a:r>
          </a:p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Периоперационная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антибиотикопрофилактика (ПАП)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предоперационное введение антибиотика для уменьшения риска развития раневой инфекции – инфекции области хирургического вмешательства (ИОХВ), благодаря созданию концентрации, достаточной для снижения уровня микробной контаминации тканей по ходу операционного разреза.</a:t>
            </a:r>
          </a:p>
          <a:p>
            <a:pPr algn="just">
              <a:buNone/>
            </a:pPr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287274"/>
              </p:ext>
            </p:extLst>
          </p:nvPr>
        </p:nvGraphicFramePr>
        <p:xfrm>
          <a:off x="357158" y="1643050"/>
          <a:ext cx="8429685" cy="15392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951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1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6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0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или локализация операции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Рекомендуемый препарат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 для взрослого </a:t>
                      </a:r>
                      <a:r>
                        <a:rPr lang="ru-RU" sz="15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передоперацией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15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конечностях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Искусственный сустав, внутренняя фиксация перелома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Цефазолин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 г, в/в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Ампутация ноги по поводу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Ишемии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Цефазолин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1,0-2,0г,в/в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568759" cy="1285859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14290"/>
            <a:ext cx="1619240" cy="107157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k-KZ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59450" y="1217613"/>
            <a:ext cx="42863" cy="476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83042" y="294201"/>
            <a:ext cx="50083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</a:t>
            </a:r>
            <a:r>
              <a:rPr lang="kk-KZ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  антимикробного препарата дл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99272"/>
              </p:ext>
            </p:extLst>
          </p:nvPr>
        </p:nvGraphicFramePr>
        <p:xfrm>
          <a:off x="395536" y="3284984"/>
          <a:ext cx="8429683" cy="273630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990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52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3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2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брюшной полости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8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Желудок, двенадцатиперстная кишка, группа высокогориска</a:t>
                      </a:r>
                      <a:r>
                        <a:rPr lang="ru-RU" sz="1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Цефуроксим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Амоксициллин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клавуланат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г, в/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г, в/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2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Толстый кишечник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Плановые операции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Экстренные операции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Цефазолин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1,0-2,0г,в/в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7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Аппендэктомия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(аппендикс без перфорации)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Амоксициллин/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клавуланат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Ампициллин/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сульбактам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Метронидазол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 г, в/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г, в/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 г, в/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530739"/>
              </p:ext>
            </p:extLst>
          </p:nvPr>
        </p:nvGraphicFramePr>
        <p:xfrm>
          <a:off x="571472" y="2214554"/>
          <a:ext cx="8001056" cy="9753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827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5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5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мочевыводящих путях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Трансуретральная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резекция предстательной железы, 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ударноволновая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литотрипсия,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Ципрофлоксацин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г, внутрь или 0,4 г, в/в1,2 г, в/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 г, в/</a:t>
                      </a:r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568759" cy="1285859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290"/>
            <a:ext cx="1762116" cy="107157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54315"/>
              </p:ext>
            </p:extLst>
          </p:nvPr>
        </p:nvGraphicFramePr>
        <p:xfrm>
          <a:off x="571472" y="1785926"/>
          <a:ext cx="8001057" cy="4267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8018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73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54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или локализация операции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Рекомендуемый препарат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Доза для взрослого </a:t>
                      </a:r>
                      <a:r>
                        <a:rPr lang="ru-RU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передоперацией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83081"/>
              </p:ext>
            </p:extLst>
          </p:nvPr>
        </p:nvGraphicFramePr>
        <p:xfrm>
          <a:off x="557476" y="3189914"/>
          <a:ext cx="8001056" cy="22860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765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599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75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694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Акушерско-гинекологические операции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Вагинальная или абдоминальная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Гистерэктомия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Цефазолин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1,0-2,0г, в/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г, в/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Кесаревосечение, группа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высокого риска (послепережатияпуповины)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Цефазолин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1,0-2,0г,в/в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г, в/в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Аборт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Триместр беременности, высокийриск</a:t>
                      </a:r>
                      <a:r>
                        <a:rPr lang="ru-RU" sz="15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Триместр беременности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Цефазолин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1,0-2,0г,в/в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F0734259-0727-DEC6-8EE7-1A81B78F9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1396" y="334576"/>
            <a:ext cx="50212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</a:t>
            </a:r>
            <a:r>
              <a:rPr lang="kk-KZ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  антимикробного препарата дл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kk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041" y="433394"/>
            <a:ext cx="5214974" cy="10826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Рекомендации по проведению ПАП в отделениях различного профиля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kk-K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7147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Схемы ПАП при различных типах хирургических вмешательств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833554" cy="982462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33922"/>
              </p:ext>
            </p:extLst>
          </p:nvPr>
        </p:nvGraphicFramePr>
        <p:xfrm>
          <a:off x="395536" y="2071678"/>
          <a:ext cx="8280920" cy="470128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7240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88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480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80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АБДОМИНАЛЬНАЯ ХИРУРГИЯ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Вид/локализация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Препараты выбора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8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Экстренные и плановые лапаротомии,  </a:t>
                      </a:r>
                      <a:r>
                        <a:rPr lang="ru-RU" sz="1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аппендектомия</a:t>
                      </a: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колоректальные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операции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Цефазолин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Метронидазол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lang="ru-RU" sz="1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Цефтриаксон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+Метронидазол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 проводится однократно,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исключением </a:t>
                      </a: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контаминированных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операций (наличие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серозногоперитонита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при которых антибиотики ПАП вводятся в течение24 часов после операции.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2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желудке и 12 перстной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кишке </a:t>
                      </a: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(резекция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желудка или 12 перстной кишки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оджелудочной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железы)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Цефазолин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2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</a:t>
                      </a:r>
                      <a:r>
                        <a:rPr lang="ru-RU" sz="1400" spc="-5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тонком </a:t>
                      </a:r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кишечнике безобструкции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Цефазолин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</a:t>
                      </a: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тонком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кишечнике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обструкцией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Цефазолин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8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Открытые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желчных протоках и желчном пузыре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ефазолин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или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Цефокситин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Цефтриаксон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460254"/>
              </p:ext>
            </p:extLst>
          </p:nvPr>
        </p:nvGraphicFramePr>
        <p:xfrm>
          <a:off x="119010" y="1171476"/>
          <a:ext cx="8786874" cy="556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29"/>
            <a:ext cx="1568759" cy="766438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214290"/>
            <a:ext cx="1833554" cy="76643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7C68E4-1586-ACD0-8CF7-52886EF453C1}"/>
              </a:ext>
            </a:extLst>
          </p:cNvPr>
          <p:cNvSpPr txBox="1"/>
          <p:nvPr/>
        </p:nvSpPr>
        <p:spPr>
          <a:xfrm>
            <a:off x="1619672" y="285729"/>
            <a:ext cx="52892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Протокол ПАП,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принципы проведения </a:t>
            </a:r>
            <a:endParaRPr lang="x-none" sz="2400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636" y="139195"/>
            <a:ext cx="5072098" cy="108266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Протокол ПАП, алгоритм действия ответственных лиц за выполнение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833554" cy="9104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05950" y="1400262"/>
            <a:ext cx="485778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Лечащий врач-хирург</a:t>
            </a: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rot="5400000">
            <a:off x="4284809" y="229323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00034" y="2554003"/>
            <a:ext cx="8312498" cy="426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указывает в медицинской карте стационарного больного (форма№003/у)) следующую информацию: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класс операционной раны (I – IV) в разделе «Протокол операции» в соответствии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классификацией;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длительность операции в минутах в разделе «Протокол операции»;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АМП, используемый для ПАП в разделе «Лист назначения»;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г) время в ведения (однократное и многократное) АМП, используемого для ПАП, по отношению ко времени кожного разреза в разделе «Лист назначения».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Лечащий врач-хирург вовремя первой перевязки должен сообщить перевязочной медицинской сестре класс операционной раны прооперированного пациента для внесения данных в карту наблюдения за пациентам и в послеоперационном периоде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285728"/>
            <a:ext cx="1296144" cy="1285859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833554" cy="10715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1196752"/>
            <a:ext cx="4714908" cy="66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Врач-анестезиолог</a:t>
            </a:r>
            <a:r>
              <a:rPr lang="ru-RU" sz="2000" b="1" dirty="0"/>
              <a:t> </a:t>
            </a:r>
            <a:endParaRPr lang="kk-KZ" sz="2000" dirty="0"/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4356892" y="1857364"/>
            <a:ext cx="794" cy="500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58" y="2357430"/>
            <a:ext cx="8501122" cy="385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указать в медицинской карте стационарного больного в разделе «Осмотр анестезиолога перед определением показаний к операции» следующую информацию: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а)оценка риска анестезии и операции по тяжести соматического состояния пациента;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б)АМП, используемый для ПАП;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время введения (однократное и многократное) АМП по отношению ко времени кожного разреза.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85728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Протокол ПАП, алгоритм действия ответственных лиц за выполнение</a:t>
            </a:r>
            <a:endParaRPr lang="ru-RU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568759" cy="1285859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833554" cy="10715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772816"/>
            <a:ext cx="288032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Старшая сестра операционного отделения 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V="1">
            <a:off x="1691680" y="2578238"/>
            <a:ext cx="773054" cy="418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1520" y="3284984"/>
            <a:ext cx="2736304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следит за наличием АМП для ПАП в операционном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</a:t>
            </a:r>
            <a:endParaRPr lang="kk-KZ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1772816"/>
            <a:ext cx="5400600" cy="1293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Перевязочная сестра хирургического отделения 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24128" y="3140968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47864" y="3356992"/>
            <a:ext cx="568863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ежедневно заполняет карту наблюдения за пациентами в послеоперационном периоде по результатам проведения перевязок (под контролем врача-хирурга).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карте наблюдения должны заполняться графы: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а)класс	операционной	раны	перевязываемых пациентов	(по сообщению врача-хирурга);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	наличие	клинических	проявлений	  ИОХВ  в	соответствии с критериями стандартного эпидемиологического определения случая;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в) факт забора клинического материала из очага инфекции для бактериологического анализа. 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396132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Протокол ПАП, алгоритм действия ответственных лиц за выполнение</a:t>
            </a:r>
            <a:endParaRPr lang="ru-RU" sz="24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691680" y="3068960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568759" cy="1285859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833554" cy="1071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35716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Протокол ПАП, алгоритм действия ответственных лиц за выполнение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714488"/>
            <a:ext cx="442915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Госпитальный эпидемиолог</a:t>
            </a:r>
            <a:endParaRPr lang="kk-KZ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3286124"/>
            <a:ext cx="8072462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оценивает выполнение ПАП для оперативных вмешательств, проводимых в конкретных хирургических отделениях путем расчета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индикатора качества выполнения ПАП согласно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чек-листу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kk-KZ" sz="2400" dirty="0"/>
          </a:p>
        </p:txBody>
      </p: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rot="5400000">
            <a:off x="4071934" y="285749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FA9941-E1BF-A2F1-B745-890A8B71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274638"/>
            <a:ext cx="3096344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B2C5B0-48A3-C7B5-97BD-8BD0CD6A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целях профилактики ИОХВ в </a:t>
            </a:r>
            <a:r>
              <a:rPr lang="kk-KZ" sz="2000" dirty="0">
                <a:latin typeface="Times New Roman" panose="02020603050405020304" pitchFamily="18" charset="0"/>
                <a:cs typeface="Times New Roman" pitchFamily="18" charset="0"/>
              </a:rPr>
              <a:t>КГП на ПХВ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«Многопрофильная городская больница» </a:t>
            </a:r>
            <a:r>
              <a:rPr lang="ru-RU" sz="2000" dirty="0" err="1">
                <a:latin typeface="Times New Roman" panose="02020603050405020304" pitchFamily="18" charset="0"/>
                <a:cs typeface="Times New Roman" pitchFamily="18" charset="0"/>
              </a:rPr>
              <a:t>г.Кызылорда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, был составлен перечень хирургических вмешательств,  разработан протокол ПАП для стационара с указанием применяемых антибиотиков в качестве ПАП, также был определен круг ответственных лиц и алгоритм действия за проведением ПАП. Разработан и внедрен в работу чек-лист для оценки экспертизы антибиотикопрофилактики.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36DD4724-B945-BCF4-E7E2-B72B4862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8C410B5F-9330-DEE5-A2B3-D5B6706E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744" y="91898"/>
            <a:ext cx="192879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537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643602" cy="1143000"/>
          </a:xfrm>
        </p:spPr>
        <p:txBody>
          <a:bodyPr>
            <a:norm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Байсары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Гүлнәз Нұршабекқызы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ГКП на ПХВ «Городская многопрофильная больница»,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г.Тараз</a:t>
            </a:r>
            <a:endParaRPr lang="kk-KZ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142984"/>
            <a:ext cx="3643338" cy="5143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 больниц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357686" cy="436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16074"/>
              </p:ext>
            </p:extLst>
          </p:nvPr>
        </p:nvGraphicFramePr>
        <p:xfrm>
          <a:off x="4429124" y="1539054"/>
          <a:ext cx="4572032" cy="52990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58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34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Главный врач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Абильдаев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Нурлан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Шадиханович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485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Адрес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b="1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Тараз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300" b="1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ул.Аль-Фараби</a:t>
                      </a:r>
                      <a:r>
                        <a:rPr lang="ru-RU" sz="1300" b="1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2В,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состоит из   корпусов А, Б, В, Г - год постройки - 2016 год;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ул.Рысбек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Батыра 13, состоит из 2 корпусов: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Корпус «Д» - год постройки-1973 год,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Корпус «Е» - год постройки -1986 год.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ул.Рысбек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Батыра 15,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год постройки - 1970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6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kk-KZ" sz="12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Площадь здания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Всего - 54 642,7 </a:t>
                      </a: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кв. метров</a:t>
                      </a:r>
                      <a:r>
                        <a:rPr lang="kk-KZ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, из них: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ул.Аль-Фараби</a:t>
                      </a:r>
                      <a:r>
                        <a:rPr lang="ru-RU" sz="130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2В – 43 633,5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кв.м</a:t>
                      </a:r>
                      <a:r>
                        <a:rPr lang="kk-KZ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;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ул.Рысбек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Батыра 13 –7 075,90 </a:t>
                      </a: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кв.м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ул.Рысбек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Батыра 15 –</a:t>
                      </a:r>
                      <a:r>
                        <a:rPr lang="kk-KZ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3 933,3 кв.м;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64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Коечная мощность</a:t>
                      </a:r>
                      <a:endParaRPr lang="ru-RU" sz="12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Всего – 954 коек</a:t>
                      </a:r>
                      <a:r>
                        <a:rPr lang="kk-KZ" sz="13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, из них: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круглосуточный стационар - 852 коек</a:t>
                      </a:r>
                      <a:r>
                        <a:rPr lang="kk-KZ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;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дневной стационар – 66, в том числе 18 мест</a:t>
                      </a:r>
                      <a:r>
                        <a:rPr lang="ru-RU" sz="130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в отделении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гемодиализ</a:t>
                      </a:r>
                      <a:r>
                        <a:rPr lang="kk-KZ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;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- хозрасчетных коек всего – 36;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69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Всего сотрудников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Всего: 1550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Врачи –</a:t>
                      </a:r>
                      <a:r>
                        <a:rPr lang="kk-KZ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219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; Средний </a:t>
                      </a:r>
                      <a:r>
                        <a:rPr lang="kk-KZ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мед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персонал –710</a:t>
                      </a:r>
                      <a:r>
                        <a:rPr lang="kk-KZ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Младший медперсонал –</a:t>
                      </a:r>
                      <a:r>
                        <a:rPr lang="kk-KZ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421;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300" baseline="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kk-KZ" sz="13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200;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9" name="Picture 2" descr="Нет описания фот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14290"/>
            <a:ext cx="1928794" cy="107157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EF6953-516E-8F0A-9578-75BA0EE6612E}"/>
              </a:ext>
            </a:extLst>
          </p:cNvPr>
          <p:cNvSpPr txBox="1"/>
          <p:nvPr/>
        </p:nvSpPr>
        <p:spPr>
          <a:xfrm>
            <a:off x="158624" y="1429971"/>
            <a:ext cx="41990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Участник №4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составить план по организации оценки эффективности ПАП, разработка и утверждение СОП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928794" y="357166"/>
            <a:ext cx="4786346" cy="134364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kk-KZ" sz="2400" dirty="0"/>
          </a:p>
        </p:txBody>
      </p:sp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85720" y="2348879"/>
            <a:ext cx="8429684" cy="352839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сведением экономических развитых стран инфекцией в области хирургических вмешательств (ИОХВ) достигает 20% от общего числа внутрибольничных инфекций; инфекции ран развиваются по меньшей мере у 5% пациентов, подвергавшихся хирургическому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вмешательству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ффективност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ь и снижение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частоты послеоперационных инфекционных осложнении при проведении ПАП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аучно доказано при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хирургических операциях различной локализации. 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128586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многопрофильная больница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является одним из самых крупных лечебных учреждений области. Оказывает многопрофильную специализированную помощь населению города и области.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Направленность больницы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оказание экстренной круглосуточной помощи населению города и близлежащих районов области. В больнице 19 клинических отделений, из них 262 коек (30,8%) хирургического профиля и 590 коек (69,2%) терапевтического профиля.   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Вспомогательные отделения: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анестезиологии и реанимации, операционный блок, приемный покой, физиотерапевтическое отделение.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Параклинические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лучевой диагностики, клиническая лаборатория, отделение функциональных исследований, цитологическое отделение, прозектура, консультативно-диагностический центр,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травмпункт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хозяйственные службы.</a:t>
            </a:r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29F69D4B-A2BE-1E02-65AE-85F232317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612AF286-81D7-6C85-B55A-F2505AE7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18C4ED-0FDB-9693-43E6-9E9D9F40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132" y="438864"/>
            <a:ext cx="5149687" cy="62242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организации оценки эффективности ПАП</a:t>
            </a:r>
          </a:p>
        </p:txBody>
      </p:sp>
      <p:pic>
        <p:nvPicPr>
          <p:cNvPr id="5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F67C991F-0712-CCA4-0A69-EA7A9AA3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>
            <a:extLst>
              <a:ext uri="{FF2B5EF4-FFF2-40B4-BE49-F238E27FC236}">
                <a16:creationId xmlns="" xmlns:a16="http://schemas.microsoft.com/office/drawing/2014/main" id="{A0D7AE40-4591-F3D6-7BC8-BC60CD81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pic>
        <p:nvPicPr>
          <p:cNvPr id="17" name="Объект 16">
            <a:extLst>
              <a:ext uri="{FF2B5EF4-FFF2-40B4-BE49-F238E27FC236}">
                <a16:creationId xmlns="" xmlns:a16="http://schemas.microsoft.com/office/drawing/2014/main" id="{C20DD5C7-6550-0FAE-A367-F37AE2B7D4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7607" y="296416"/>
            <a:ext cx="5410014" cy="7690060"/>
          </a:xfrm>
        </p:spPr>
      </p:pic>
    </p:spTree>
    <p:extLst>
      <p:ext uri="{BB962C8B-B14F-4D97-AF65-F5344CB8AC3E}">
        <p14:creationId xmlns:p14="http://schemas.microsoft.com/office/powerpoint/2010/main" val="3379626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572D5E22-675A-CABF-104F-9BF320FEA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4" name="Picture 2" descr="Нет описания фото.">
            <a:extLst>
              <a:ext uri="{FF2B5EF4-FFF2-40B4-BE49-F238E27FC236}">
                <a16:creationId xmlns="" xmlns:a16="http://schemas.microsoft.com/office/drawing/2014/main" id="{D7998E70-039E-3ED2-8D07-80310621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pic>
        <p:nvPicPr>
          <p:cNvPr id="16" name="Объект 15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BF02BEBB-2A71-6C1B-C443-24E1AD0A7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" y="2204864"/>
            <a:ext cx="9008368" cy="3600400"/>
          </a:xfrm>
        </p:spPr>
      </p:pic>
    </p:spTree>
    <p:extLst>
      <p:ext uri="{BB962C8B-B14F-4D97-AF65-F5344CB8AC3E}">
        <p14:creationId xmlns:p14="http://schemas.microsoft.com/office/powerpoint/2010/main" val="1249518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арья\Downloads\WhatsApp Image 2022-07-26 at 15.10.4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"/>
            <a:ext cx="36358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325B71-56CB-E417-7BF8-2C9DA3B919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0"/>
            <a:ext cx="32403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6E1A373-F14C-8953-CF59-7E36E76BF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48376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4098" name="Picture 2" descr="C:\Users\Дарья\Downloads\WhatsApp Image 2022-07-26 at 15.11.2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609"/>
            <a:ext cx="320384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E068F09-D0DC-1F38-776B-63B3549477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4638"/>
            <a:ext cx="3888432" cy="612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C7E61C3-0033-EC51-1ABC-A039E96D4B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5918"/>
            <a:ext cx="2966084" cy="59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5122" name="Picture 2" descr="C:\Users\Дарья\Downloads\WhatsApp Image 2022-07-26 at 15.57.4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4638"/>
            <a:ext cx="4071966" cy="5929354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0E8225D-A302-FA29-7DCC-5EA061C3D8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4010" y="274638"/>
            <a:ext cx="4287990" cy="581183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/>
          </a:p>
        </p:txBody>
      </p:sp>
      <p:pic>
        <p:nvPicPr>
          <p:cNvPr id="6146" name="Picture 2" descr="C:\Users\Дарья\Downloads\WhatsApp Image 2022-07-26 at 16.00.4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4000528" cy="6072230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8E7F132-5E7F-535D-39C7-3B0304774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320480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арья\Downloads\WhatsApp Image 2022-07-26 at 16.02.39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536504" cy="6072230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8270F91-EDAA-4A52-2EE1-2886F26025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37" y="260736"/>
            <a:ext cx="4145639" cy="607214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FA9941-E1BF-A2F1-B745-890A8B71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274638"/>
            <a:ext cx="3096344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3B2C5B0-48A3-C7B5-97BD-8BD0CD6A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целях профилактики ИОХВ в ГКП на ПХВ «Городская многопрофильная больница»,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г.Тараз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 разработан план по организации оценки эффективности, определены мероприятия, ответственные лица и сроки исполнения. Разработан и утвержден приказом СОП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периоперационной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антибиотикопрофилактике. </a:t>
            </a:r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36DD4724-B945-BCF4-E7E2-B72B4862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C4E0A9CF-B3A0-941C-94A3-0B41E9FC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8519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83041" y="418045"/>
            <a:ext cx="4786346" cy="839775"/>
          </a:xfrm>
        </p:spPr>
        <p:txBody>
          <a:bodyPr>
            <a:noAutofit/>
          </a:bodyPr>
          <a:lstStyle/>
          <a:p>
            <a:pPr marL="257175" indent="-257175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трудности</a:t>
            </a:r>
          </a:p>
        </p:txBody>
      </p:sp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47EFF44-5F65-2811-79AE-EDD0CA998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282" y="1556792"/>
            <a:ext cx="8501091" cy="4883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 	Основными трудностями, с которыми мы столкнулись в ходе выполнения данного задания: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вовлечённость в работу со стороны клинического фармаколога, оперирующего хирурга, администрации клиники, заведующих отделений хирургического профиля;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Необходимость в повышений знаний клинических врачей, врача-эпидемиолога, клинического фармаколога в области клинической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фармакологии. Недостаточность знаний приводит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не пониманию данной проблемы, низкой вовлечённости в вопросах использования и внедрения в рутинную практику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ПАП,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действенной меры в профилактики ИОХВ;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Неполная укомплектованность клиническими фармакологами в стационарах.</a:t>
            </a:r>
          </a:p>
          <a:p>
            <a:pPr marL="514350" indent="-51435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B0E39A5-545C-EACE-5E0D-FA4393C2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BAD1F7EE-6129-ED54-D7C2-50218B33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 профилактика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инфекцией в области хирургических вмешательств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внедрения периоперационной антибиотикопрофилактики.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DAB3E62F-DDBA-5D7C-D7B5-D11C7A6E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7" name="Picture 2" descr="Нет описания фото.">
            <a:extLst>
              <a:ext uri="{FF2B5EF4-FFF2-40B4-BE49-F238E27FC236}">
                <a16:creationId xmlns="" xmlns:a16="http://schemas.microsoft.com/office/drawing/2014/main" id="{088A681F-946C-7DF2-8FC3-E0B0EB440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839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2EAFF0-2395-ED35-2185-FD688B3E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65" y="24543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от проведенной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D6B255-0790-BC13-C0E8-14D211D94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420" y="713994"/>
            <a:ext cx="8229600" cy="5379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данной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получили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знания и улучшили навыки в следующих вопросах: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осведомлённости первичных знаний врача-эпидемиолога в области ПАП, как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мер профилактики ИОХВ;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антибактериальных препаратов;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Разработки СОП,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протоколов, плана в области ПАП;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нового направления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и в работе комиссии инфекционного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пользы для стационара ожидается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Улучшение качества оказания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услуг (снижение послеоперационных осложнений, снижение койко-дней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летальности);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Внедрение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дальнейшее поддержание принципа рационального использования  антибиотиков, снижение затрат на приобретение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сбережение ресурсов стационара.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F3A76EBA-DF1F-9434-9BAF-65F72132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568759" cy="720080"/>
          </a:xfrm>
          <a:prstGeom prst="rect">
            <a:avLst/>
          </a:prstGeom>
          <a:noFill/>
        </p:spPr>
      </p:pic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2426F72E-AE06-7F3D-8F37-5E5C13E8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0966" y="12170"/>
            <a:ext cx="2190744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8710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928794" y="357166"/>
            <a:ext cx="4786346" cy="839775"/>
          </a:xfrm>
        </p:spPr>
        <p:txBody>
          <a:bodyPr>
            <a:noAutofit/>
          </a:bodyPr>
          <a:lstStyle/>
          <a:p>
            <a:pPr marL="257175" indent="-257175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 вывод по проведенной работе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47EFF44-5F65-2811-79AE-EDD0CA998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8286777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№1 в рамках выполнения полевых работ по теме: «</a:t>
            </a:r>
            <a:r>
              <a:rPr lang="kk-KZ" sz="2000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Профилактика ИОХВ. Предоперационная антибиотикопрофилактика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проведена практическая работа в стационарах крупных городов Кызылорда, Актобе и Тараз.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рамках проведенной работы участники определили перечень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часто выполняемых операции в стационарах. По анализу частоты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операций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был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разработаны следующие документы:</a:t>
            </a:r>
          </a:p>
          <a:p>
            <a:pPr marL="0" indent="0"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перечень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показаний для проведения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ПАП,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протокол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алгоритм проведения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ПАП, </a:t>
            </a:r>
          </a:p>
          <a:p>
            <a:pPr marL="0" indent="0"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СОП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проведению ПАП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indent="0" algn="just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для оценки экспертизы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антибиотикопрофилактики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ПАП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676AAC-9808-EB6A-2CFB-9B2E301A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980728"/>
            <a:ext cx="8535892" cy="5544616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Объединенной комиссией по качеству медицинских услуг МЗ РК от «8» июля 2022 года Протокол №165 Клинический протокол медицинского вмешательства «Медицинский Аборт»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Объединенной комиссией по качеству медицинских услуг Министерства здравоохранения Республики Казахстан от «04» марта 2019 года Протокол №61 Клинический протокол диагностики и лечения «Острый Аппендицит»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Экспертным советом РГП на ПХВ «Республиканский центр развития здравоохранения» Министерства здравоохранения и социального развития Республики Казахстан от «30» ноября 2015 года протокол №18 Клинический протокол диагностики и лечения «Синдром хронической абдоминальной ишемии»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https://www.cdc.gov/nhsn/pdfs/datastat/nnis_2004.pdf</a:t>
            </a:r>
            <a:r>
              <a:rPr lang="ru-RU" sz="20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http://nasci.ru/?</a:t>
            </a:r>
            <a:r>
              <a:rPr lang="ru-RU" sz="20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id=3370</a:t>
            </a:r>
            <a:endParaRPr lang="ru-RU" sz="2000" u="sng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Практическое руководство по антиинфекционной химиотерапии / под ред. Л.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Страчунского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Ю. Б. Белоусова, С. Н. Козлова: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... — М.: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2014. — 976 с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Яковлев С.В. Высокотехнологичная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периоперационная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антибиотикопрофилактика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в контексте хирургической концепции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Track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Доктор.ру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 Анестезиология и реаниматология. Медицинская реабилитация. 2016; №12: ч.1, с. 43-48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8C7130-74ED-CF9E-D2C5-41CAF19BDB73}"/>
              </a:ext>
            </a:extLst>
          </p:cNvPr>
          <p:cNvSpPr txBox="1"/>
          <p:nvPr/>
        </p:nvSpPr>
        <p:spPr>
          <a:xfrm>
            <a:off x="2428860" y="431336"/>
            <a:ext cx="4071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Источники литературы: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2DF130ED-D4EF-4EF7-B3BB-F816B1A2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7250"/>
            <a:ext cx="2190744" cy="828173"/>
          </a:xfrm>
          <a:prstGeom prst="rect">
            <a:avLst/>
          </a:prstGeom>
          <a:noFill/>
        </p:spPr>
      </p:pic>
      <p:pic>
        <p:nvPicPr>
          <p:cNvPr id="6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479FEB4B-AFB8-BE8A-ED78-1A381F99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969"/>
            <a:ext cx="1568759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0934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ls.kz/wp-content/uploads/2019/05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190744" cy="1071570"/>
          </a:xfrm>
          <a:prstGeom prst="rect">
            <a:avLst/>
          </a:prstGeom>
          <a:noFill/>
        </p:spPr>
      </p:pic>
      <p:pic>
        <p:nvPicPr>
          <p:cNvPr id="10" name="Содержимое 9" descr="1590124622_img-20200515-wa012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825815"/>
            <a:ext cx="9144000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19426" y="2132856"/>
            <a:ext cx="67535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Благодарим за внимание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CC98DB1-F81F-3E97-B0C7-0F276B7DBFD2}"/>
              </a:ext>
            </a:extLst>
          </p:cNvPr>
          <p:cNvSpPr txBox="1"/>
          <p:nvPr/>
        </p:nvSpPr>
        <p:spPr>
          <a:xfrm>
            <a:off x="238116" y="690072"/>
            <a:ext cx="17415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5"/>
              </a:rPr>
              <a:t/>
            </a:r>
            <a:br>
              <a:rPr lang="ru-RU" b="0" i="0" u="sng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5"/>
              </a:rPr>
            </a:br>
            <a:endParaRPr lang="ru-RU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pPr algn="l"/>
            <a:r>
              <a:rPr lang="ru-RU" b="0" i="0" u="sng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5"/>
              </a:rPr>
              <a:t>https://hls.kz</a:t>
            </a:r>
            <a:endParaRPr lang="ru-RU" b="0" i="0" u="sng" dirty="0">
              <a:solidFill>
                <a:srgbClr val="1A0DAB"/>
              </a:solidFill>
              <a:effectLst/>
              <a:latin typeface="arial" panose="020B0604020202020204" pitchFamily="34" charset="0"/>
              <a:hlinkClick r:id="rId5"/>
            </a:endParaRPr>
          </a:p>
          <a:p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DA2BC7-458E-36CD-E07E-2F5744F988D7}"/>
              </a:ext>
            </a:extLst>
          </p:cNvPr>
          <p:cNvSpPr txBox="1"/>
          <p:nvPr/>
        </p:nvSpPr>
        <p:spPr>
          <a:xfrm>
            <a:off x="1907704" y="248689"/>
            <a:ext cx="48074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РГП на ПХВ «Национальный центр общественного здравоохранения» Министерства здравоохранения Республики 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500944-A9A7-2B3B-5DE0-B43A87568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4752528" cy="135416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1CE1AA-54F3-D9D8-3132-26EB0F97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алгоритма проведения ПАП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протокола проведения ПАП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внедрения СОП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Периоперационная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антибиотикопрофилактика»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плана по оценке эффективности внедрения ПАП</a:t>
            </a:r>
          </a:p>
        </p:txBody>
      </p:sp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344123BA-31AF-2569-1C0A-7AE355481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4638"/>
            <a:ext cx="1568759" cy="1000132"/>
          </a:xfrm>
          <a:prstGeom prst="rect">
            <a:avLst/>
          </a:prstGeom>
          <a:noFill/>
        </p:spPr>
      </p:pic>
      <p:pic>
        <p:nvPicPr>
          <p:cNvPr id="5" name="Picture 2" descr="Нет описания фото.">
            <a:extLst>
              <a:ext uri="{FF2B5EF4-FFF2-40B4-BE49-F238E27FC236}">
                <a16:creationId xmlns="" xmlns:a16="http://schemas.microsoft.com/office/drawing/2014/main" id="{D09FBB6C-4D57-0BB4-D03B-5C257DF4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32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329115" cy="422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6">
            <a:extLst>
              <a:ext uri="{FF2B5EF4-FFF2-40B4-BE49-F238E27FC236}">
                <a16:creationId xmlns="" xmlns:a16="http://schemas.microsoft.com/office/drawing/2014/main" id="{A98E5111-52BA-D6D0-2578-5E07E031A82C}"/>
              </a:ext>
            </a:extLst>
          </p:cNvPr>
          <p:cNvSpPr txBox="1">
            <a:spLocks/>
          </p:cNvSpPr>
          <p:nvPr/>
        </p:nvSpPr>
        <p:spPr>
          <a:xfrm>
            <a:off x="1475656" y="164230"/>
            <a:ext cx="5472608" cy="8397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Борашева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Замира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Мырзабаевна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ТОО «Реабилитационный медицинский центр «Клиника Дару»,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г.Актобе</a:t>
            </a:r>
            <a:endParaRPr lang="kk-KZ" sz="2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B07E768-79CC-53EE-29E6-962D9F55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571504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 №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составить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перечень показаний для проведения ПАП 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алгоритм ПАП</a:t>
            </a: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A760A41F-AE4B-A8DB-F0E5-F54F38D59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  <p:pic>
        <p:nvPicPr>
          <p:cNvPr id="6" name="Picture 2" descr="Нет описания фото.">
            <a:extLst>
              <a:ext uri="{FF2B5EF4-FFF2-40B4-BE49-F238E27FC236}">
                <a16:creationId xmlns="" xmlns:a16="http://schemas.microsoft.com/office/drawing/2014/main" id="{53EDBFA0-523C-1704-41D1-20E4743BB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14290"/>
            <a:ext cx="1885612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77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езентаци, фото, фильмы о клинике\Галымжан Алмасбекович фото\_U0A1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8883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Нет описания фото.">
            <a:extLst>
              <a:ext uri="{FF2B5EF4-FFF2-40B4-BE49-F238E27FC236}">
                <a16:creationId xmlns="" xmlns:a16="http://schemas.microsoft.com/office/drawing/2014/main" id="{AD805B57-3055-B1B6-8734-A6A820E1E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pic>
        <p:nvPicPr>
          <p:cNvPr id="4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C9100EDF-F997-17E3-D9E1-D6FD732C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52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5DD033-9B04-9DDA-BEAA-FDC91CD6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40" y="274638"/>
            <a:ext cx="5165223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Информация   о  подразделении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71CB36-C8A8-BDC6-0EA6-C9889C1C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28736"/>
            <a:ext cx="8350279" cy="43662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базе отделения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эндовидеохирургии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развернуто 28 коек хирургического и гинекологического профиля.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Клинический фармаколог в штате не предусмотрен. Бактериологическая лаборатория отсутствует.</a:t>
            </a:r>
            <a:r>
              <a:rPr lang="ru-RU" sz="2000" b="0" i="0" dirty="0">
                <a:effectLst/>
                <a:latin typeface="Times New Roman" pitchFamily="18" charset="0"/>
                <a:cs typeface="Times New Roman" pitchFamily="18" charset="0"/>
              </a:rPr>
              <a:t> Анализ на чувствительность к антибиотикам  проводится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клиническим показаниям лечащего врача</a:t>
            </a:r>
          </a:p>
          <a:p>
            <a:pPr marL="0" indent="0" algn="just">
              <a:buNone/>
            </a:pPr>
            <a:r>
              <a:rPr lang="ru-RU" sz="2000" b="0" i="0" dirty="0">
                <a:effectLst/>
                <a:latin typeface="Times New Roman" pitchFamily="18" charset="0"/>
                <a:cs typeface="Times New Roman" pitchFamily="18" charset="0"/>
              </a:rPr>
              <a:t>Среди антибактериальных препаратов, используемых в </a:t>
            </a:r>
            <a:r>
              <a:rPr lang="ru-RU" sz="2000" b="0" i="0" dirty="0" err="1">
                <a:effectLst/>
                <a:latin typeface="Times New Roman" pitchFamily="18" charset="0"/>
                <a:cs typeface="Times New Roman" pitchFamily="18" charset="0"/>
              </a:rPr>
              <a:t>периоперационной</a:t>
            </a:r>
            <a:r>
              <a:rPr lang="ru-RU" sz="2000" b="0" i="0" dirty="0">
                <a:effectLst/>
                <a:latin typeface="Times New Roman" pitchFamily="18" charset="0"/>
                <a:cs typeface="Times New Roman" pitchFamily="18" charset="0"/>
              </a:rPr>
              <a:t> профилактике в </a:t>
            </a:r>
            <a:r>
              <a:rPr lang="ru-RU" sz="2000" b="0" i="0" dirty="0" err="1">
                <a:effectLst/>
                <a:latin typeface="Times New Roman" pitchFamily="18" charset="0"/>
                <a:cs typeface="Times New Roman" pitchFamily="18" charset="0"/>
              </a:rPr>
              <a:t>эндовидеохирургическом</a:t>
            </a:r>
            <a:r>
              <a:rPr lang="ru-RU" sz="2000" b="0" i="0" dirty="0">
                <a:effectLst/>
                <a:latin typeface="Times New Roman" pitchFamily="18" charset="0"/>
                <a:cs typeface="Times New Roman" pitchFamily="18" charset="0"/>
              </a:rPr>
              <a:t> отделении , наиболее широко применяются цефалоспорины второго, третьего поколения и, в частности,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0" i="0" dirty="0" err="1">
                <a:effectLst/>
                <a:latin typeface="Times New Roman" pitchFamily="18" charset="0"/>
                <a:cs typeface="Times New Roman" pitchFamily="18" charset="0"/>
              </a:rPr>
              <a:t>ефтриаксон</a:t>
            </a:r>
            <a:r>
              <a:rPr lang="ru-RU" sz="2000" b="0" i="0" dirty="0">
                <a:effectLst/>
                <a:latin typeface="Times New Roman" pitchFamily="18" charset="0"/>
                <a:cs typeface="Times New Roman" pitchFamily="18" charset="0"/>
              </a:rPr>
              <a:t>, цефуроксим.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Путь введения антибиотика − внутривенный струйный. 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Нет описания фото.">
            <a:extLst>
              <a:ext uri="{FF2B5EF4-FFF2-40B4-BE49-F238E27FC236}">
                <a16:creationId xmlns="" xmlns:a16="http://schemas.microsoft.com/office/drawing/2014/main" id="{826A8ABC-EB73-F476-5E6B-BEE950E6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2190744" cy="1071570"/>
          </a:xfrm>
          <a:prstGeom prst="rect">
            <a:avLst/>
          </a:prstGeom>
          <a:noFill/>
        </p:spPr>
      </p:pic>
      <p:pic>
        <p:nvPicPr>
          <p:cNvPr id="5" name="Picture 2" descr="https://hls.kz/wp-content/uploads/2019/05/logo.png">
            <a:extLst>
              <a:ext uri="{FF2B5EF4-FFF2-40B4-BE49-F238E27FC236}">
                <a16:creationId xmlns="" xmlns:a16="http://schemas.microsoft.com/office/drawing/2014/main" id="{9074826A-0211-031D-DA49-FBC913492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9"/>
            <a:ext cx="1568759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897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2129</Words>
  <Application>Microsoft Office PowerPoint</Application>
  <PresentationFormat>Экран (4:3)</PresentationFormat>
  <Paragraphs>321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arial</vt:lpstr>
      <vt:lpstr>Calibri</vt:lpstr>
      <vt:lpstr>Constantia</vt:lpstr>
      <vt:lpstr>MS Mincho</vt:lpstr>
      <vt:lpstr>Times New Roman</vt:lpstr>
      <vt:lpstr>Тема Office</vt:lpstr>
      <vt:lpstr>Презентация PowerPoint</vt:lpstr>
      <vt:lpstr>Введение</vt:lpstr>
      <vt:lpstr>Презентация PowerPoint</vt:lpstr>
      <vt:lpstr>Презентация PowerPoint</vt:lpstr>
      <vt:lpstr>Цель работы </vt:lpstr>
      <vt:lpstr>Задачи</vt:lpstr>
      <vt:lpstr>Участник №1 - составить перечень показаний для проведения ПАП и алгоритм ПАП</vt:lpstr>
      <vt:lpstr>Презентация PowerPoint</vt:lpstr>
      <vt:lpstr>Информация   о  подразделении</vt:lpstr>
      <vt:lpstr>    Отделение эндовидеохирургии</vt:lpstr>
      <vt:lpstr>     Отделение эндовидеохирургии</vt:lpstr>
      <vt:lpstr> Количество пролеченных пациентов в отделении эндовидеохирургии за 2021 г.</vt:lpstr>
      <vt:lpstr>Структура и количество проведенных гинекологических операции за 2021 год</vt:lpstr>
      <vt:lpstr>Структура и количество проведенных хирургических операции за 2021 год</vt:lpstr>
      <vt:lpstr> Перечень показаний для проведения предоперационной антибиотикопрофилактики в  центре «Клиника Дару» </vt:lpstr>
      <vt:lpstr> Перечень показаний для проведения предоперационной антибиотикопрофилактики центре «Клиника Дару»            </vt:lpstr>
      <vt:lpstr>  Перечень показаний для проведения предоперационной антибиотикопрофилактики центре «Клиника Дару» </vt:lpstr>
      <vt:lpstr>Перечень показаний для проведения предоперационной антибиотикопрофилактики центре «Клиника Дару» </vt:lpstr>
      <vt:lpstr>Алгоритм организации периоперационной антибиотикопрофилактики </vt:lpstr>
      <vt:lpstr>         Алгоритм организации периоперационной антибиотикопрофилактики</vt:lpstr>
      <vt:lpstr>Презентация PowerPoint</vt:lpstr>
      <vt:lpstr>Участник №2  - составить перечень хирургических вмешательств и протокол  ПАП  включая альтернативные препараты (антибиотики).  </vt:lpstr>
      <vt:lpstr> Перечень хирургических операций многопрофильной городской больницы города Кызылорда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Рекомендации по проведению ПАП в отделениях различного профиля  </vt:lpstr>
      <vt:lpstr>Презентация PowerPoint</vt:lpstr>
      <vt:lpstr>Протокол ПАП, алгоритм действия ответственных лиц за выполнение</vt:lpstr>
      <vt:lpstr>Презентация PowerPoint</vt:lpstr>
      <vt:lpstr>Презентация PowerPoint</vt:lpstr>
      <vt:lpstr>Презентация PowerPoint</vt:lpstr>
      <vt:lpstr>Вывод</vt:lpstr>
      <vt:lpstr>Байсары Гүлнәз Нұршабекқызы –  ГКП на ПХВ «Городская многопрофильная больница», г.Тараз</vt:lpstr>
      <vt:lpstr>Презентация PowerPoint</vt:lpstr>
      <vt:lpstr>План по организации оценки эффективности ПАП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Польза от проведенной работы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Профилактика ИОХВ. Предоперационная антибиотикопрофилактика</dc:title>
  <dc:creator>Dariya Marat</dc:creator>
  <cp:lastModifiedBy>Пользователь</cp:lastModifiedBy>
  <cp:revision>162</cp:revision>
  <dcterms:created xsi:type="dcterms:W3CDTF">2022-07-18T11:00:39Z</dcterms:created>
  <dcterms:modified xsi:type="dcterms:W3CDTF">2022-08-02T03:15:09Z</dcterms:modified>
</cp:coreProperties>
</file>